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8" r:id="rId5"/>
    <p:sldId id="259" r:id="rId6"/>
    <p:sldId id="260" r:id="rId7"/>
    <p:sldId id="264" r:id="rId8"/>
    <p:sldId id="263" r:id="rId9"/>
    <p:sldId id="261" r:id="rId10"/>
    <p:sldId id="262"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22A4590E-FA9F-4891-88E1-D3AE0CBDA8D6}"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A0AF1-DABC-47E3-B913-3B898126AF9A}"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1837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A4590E-FA9F-4891-88E1-D3AE0CBDA8D6}"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A0AF1-DABC-47E3-B913-3B898126AF9A}" type="slidenum">
              <a:rPr lang="en-US" smtClean="0"/>
              <a:t>‹#›</a:t>
            </a:fld>
            <a:endParaRPr lang="en-US"/>
          </a:p>
        </p:txBody>
      </p:sp>
    </p:spTree>
    <p:extLst>
      <p:ext uri="{BB962C8B-B14F-4D97-AF65-F5344CB8AC3E}">
        <p14:creationId xmlns:p14="http://schemas.microsoft.com/office/powerpoint/2010/main" val="1716644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A4590E-FA9F-4891-88E1-D3AE0CBDA8D6}"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A0AF1-DABC-47E3-B913-3B898126AF9A}"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96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A4590E-FA9F-4891-88E1-D3AE0CBDA8D6}"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A0AF1-DABC-47E3-B913-3B898126AF9A}" type="slidenum">
              <a:rPr lang="en-US" smtClean="0"/>
              <a:t>‹#›</a:t>
            </a:fld>
            <a:endParaRPr lang="en-US"/>
          </a:p>
        </p:txBody>
      </p:sp>
    </p:spTree>
    <p:extLst>
      <p:ext uri="{BB962C8B-B14F-4D97-AF65-F5344CB8AC3E}">
        <p14:creationId xmlns:p14="http://schemas.microsoft.com/office/powerpoint/2010/main" val="227017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A4590E-FA9F-4891-88E1-D3AE0CBDA8D6}"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A0AF1-DABC-47E3-B913-3B898126AF9A}"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691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A4590E-FA9F-4891-88E1-D3AE0CBDA8D6}" type="datetimeFigureOut">
              <a:rPr lang="en-US" smtClean="0"/>
              <a:t>10/23/2020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A0AF1-DABC-47E3-B913-3B898126AF9A}" type="slidenum">
              <a:rPr lang="en-US" smtClean="0"/>
              <a:t>‹#›</a:t>
            </a:fld>
            <a:endParaRPr lang="en-US"/>
          </a:p>
        </p:txBody>
      </p:sp>
    </p:spTree>
    <p:extLst>
      <p:ext uri="{BB962C8B-B14F-4D97-AF65-F5344CB8AC3E}">
        <p14:creationId xmlns:p14="http://schemas.microsoft.com/office/powerpoint/2010/main" val="74715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A4590E-FA9F-4891-88E1-D3AE0CBDA8D6}" type="datetimeFigureOut">
              <a:rPr lang="en-US" smtClean="0"/>
              <a:t>10/23/2020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5A0AF1-DABC-47E3-B913-3B898126AF9A}" type="slidenum">
              <a:rPr lang="en-US" smtClean="0"/>
              <a:t>‹#›</a:t>
            </a:fld>
            <a:endParaRPr lang="en-US"/>
          </a:p>
        </p:txBody>
      </p:sp>
    </p:spTree>
    <p:extLst>
      <p:ext uri="{BB962C8B-B14F-4D97-AF65-F5344CB8AC3E}">
        <p14:creationId xmlns:p14="http://schemas.microsoft.com/office/powerpoint/2010/main" val="3347500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A4590E-FA9F-4891-88E1-D3AE0CBDA8D6}" type="datetimeFigureOut">
              <a:rPr lang="en-US" smtClean="0"/>
              <a:t>10/23/2020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5A0AF1-DABC-47E3-B913-3B898126AF9A}" type="slidenum">
              <a:rPr lang="en-US" smtClean="0"/>
              <a:t>‹#›</a:t>
            </a:fld>
            <a:endParaRPr lang="en-US"/>
          </a:p>
        </p:txBody>
      </p:sp>
    </p:spTree>
    <p:extLst>
      <p:ext uri="{BB962C8B-B14F-4D97-AF65-F5344CB8AC3E}">
        <p14:creationId xmlns:p14="http://schemas.microsoft.com/office/powerpoint/2010/main" val="512520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A4590E-FA9F-4891-88E1-D3AE0CBDA8D6}" type="datetimeFigureOut">
              <a:rPr lang="en-US" smtClean="0"/>
              <a:t>10/23/2020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5A0AF1-DABC-47E3-B913-3B898126AF9A}" type="slidenum">
              <a:rPr lang="en-US" smtClean="0"/>
              <a:t>‹#›</a:t>
            </a:fld>
            <a:endParaRPr lang="en-US"/>
          </a:p>
        </p:txBody>
      </p:sp>
    </p:spTree>
    <p:extLst>
      <p:ext uri="{BB962C8B-B14F-4D97-AF65-F5344CB8AC3E}">
        <p14:creationId xmlns:p14="http://schemas.microsoft.com/office/powerpoint/2010/main" val="350888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A4590E-FA9F-4891-88E1-D3AE0CBDA8D6}" type="datetimeFigureOut">
              <a:rPr lang="en-US" smtClean="0"/>
              <a:t>10/23/2020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A0AF1-DABC-47E3-B913-3B898126AF9A}" type="slidenum">
              <a:rPr lang="en-US" smtClean="0"/>
              <a:t>‹#›</a:t>
            </a:fld>
            <a:endParaRPr lang="en-US"/>
          </a:p>
        </p:txBody>
      </p:sp>
    </p:spTree>
    <p:extLst>
      <p:ext uri="{BB962C8B-B14F-4D97-AF65-F5344CB8AC3E}">
        <p14:creationId xmlns:p14="http://schemas.microsoft.com/office/powerpoint/2010/main" val="1478790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A4590E-FA9F-4891-88E1-D3AE0CBDA8D6}" type="datetimeFigureOut">
              <a:rPr lang="en-US" smtClean="0"/>
              <a:t>10/23/2020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A0AF1-DABC-47E3-B913-3B898126AF9A}"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3337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2A4590E-FA9F-4891-88E1-D3AE0CBDA8D6}" type="datetimeFigureOut">
              <a:rPr lang="en-US" smtClean="0"/>
              <a:t>10/23/2020</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55A0AF1-DABC-47E3-B913-3B898126AF9A}"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2110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clinicalgate.com/pulmonary-blood-flow/"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852E6-6FBF-437B-B50D-98E471D55D13}"/>
              </a:ext>
            </a:extLst>
          </p:cNvPr>
          <p:cNvSpPr>
            <a:spLocks noGrp="1"/>
          </p:cNvSpPr>
          <p:nvPr>
            <p:ph type="ctrTitle"/>
          </p:nvPr>
        </p:nvSpPr>
        <p:spPr/>
        <p:txBody>
          <a:bodyPr/>
          <a:lstStyle/>
          <a:p>
            <a:r>
              <a:rPr lang="en-US" dirty="0"/>
              <a:t>Pulmonary capillary dynamic </a:t>
            </a:r>
          </a:p>
        </p:txBody>
      </p:sp>
      <p:sp>
        <p:nvSpPr>
          <p:cNvPr id="3" name="Subtitle 2">
            <a:extLst>
              <a:ext uri="{FF2B5EF4-FFF2-40B4-BE49-F238E27FC236}">
                <a16:creationId xmlns:a16="http://schemas.microsoft.com/office/drawing/2014/main" id="{E4AB2D2A-5D1A-4736-86F0-650F951F7E02}"/>
              </a:ext>
            </a:extLst>
          </p:cNvPr>
          <p:cNvSpPr>
            <a:spLocks noGrp="1"/>
          </p:cNvSpPr>
          <p:nvPr>
            <p:ph type="subTitle" idx="1"/>
          </p:nvPr>
        </p:nvSpPr>
        <p:spPr>
          <a:xfrm>
            <a:off x="8328074" y="4960137"/>
            <a:ext cx="3863926" cy="1463040"/>
          </a:xfrm>
        </p:spPr>
        <p:txBody>
          <a:bodyPr>
            <a:normAutofit/>
          </a:bodyPr>
          <a:lstStyle/>
          <a:p>
            <a:r>
              <a:rPr lang="en-US" sz="2800" dirty="0"/>
              <a:t>Dr. Arwa </a:t>
            </a:r>
            <a:r>
              <a:rPr lang="en-US" sz="2800" dirty="0" err="1"/>
              <a:t>Rawashdeh</a:t>
            </a:r>
            <a:r>
              <a:rPr lang="en-US" sz="2800" dirty="0"/>
              <a:t> </a:t>
            </a:r>
          </a:p>
        </p:txBody>
      </p:sp>
    </p:spTree>
    <p:extLst>
      <p:ext uri="{BB962C8B-B14F-4D97-AF65-F5344CB8AC3E}">
        <p14:creationId xmlns:p14="http://schemas.microsoft.com/office/powerpoint/2010/main" val="61042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48060-C44E-4A11-91F6-70D91F9B0583}"/>
              </a:ext>
            </a:extLst>
          </p:cNvPr>
          <p:cNvSpPr>
            <a:spLocks noGrp="1"/>
          </p:cNvSpPr>
          <p:nvPr>
            <p:ph type="title"/>
          </p:nvPr>
        </p:nvSpPr>
        <p:spPr/>
        <p:txBody>
          <a:bodyPr/>
          <a:lstStyle/>
          <a:p>
            <a:r>
              <a:rPr lang="en-US" dirty="0"/>
              <a:t>Rapidity of Death in Acute Pulmonary Edema</a:t>
            </a:r>
          </a:p>
        </p:txBody>
      </p:sp>
      <p:sp>
        <p:nvSpPr>
          <p:cNvPr id="3" name="Content Placeholder 2">
            <a:extLst>
              <a:ext uri="{FF2B5EF4-FFF2-40B4-BE49-F238E27FC236}">
                <a16:creationId xmlns:a16="http://schemas.microsoft.com/office/drawing/2014/main" id="{CE690AF7-8254-45A1-B96B-350250F42634}"/>
              </a:ext>
            </a:extLst>
          </p:cNvPr>
          <p:cNvSpPr>
            <a:spLocks noGrp="1"/>
          </p:cNvSpPr>
          <p:nvPr>
            <p:ph idx="1"/>
          </p:nvPr>
        </p:nvSpPr>
        <p:spPr>
          <a:xfrm>
            <a:off x="1024127" y="2497016"/>
            <a:ext cx="9720073" cy="4023360"/>
          </a:xfrm>
        </p:spPr>
        <p:txBody>
          <a:bodyPr/>
          <a:lstStyle/>
          <a:p>
            <a:r>
              <a:rPr lang="en-US" dirty="0"/>
              <a:t>In acute left-sided heart failure, in which the pulmonary capillary pressure occasionally does rise to 50 mm Hg, death frequently ensues in less than 30 minutes from acute pulmonary edema.</a:t>
            </a:r>
          </a:p>
        </p:txBody>
      </p:sp>
    </p:spTree>
    <p:extLst>
      <p:ext uri="{BB962C8B-B14F-4D97-AF65-F5344CB8AC3E}">
        <p14:creationId xmlns:p14="http://schemas.microsoft.com/office/powerpoint/2010/main" val="3282242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image">
            <a:hlinkClick r:id="rId2"/>
            <a:extLst>
              <a:ext uri="{FF2B5EF4-FFF2-40B4-BE49-F238E27FC236}">
                <a16:creationId xmlns:a16="http://schemas.microsoft.com/office/drawing/2014/main" id="{13C913F5-087E-4F7C-9B3C-D33415AE2E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1" y="-98425"/>
            <a:ext cx="21907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4" descr="image">
            <a:hlinkClick r:id="rId2"/>
            <a:extLst>
              <a:ext uri="{FF2B5EF4-FFF2-40B4-BE49-F238E27FC236}">
                <a16:creationId xmlns:a16="http://schemas.microsoft.com/office/drawing/2014/main" id="{A29D9DE3-C68F-4B2D-B99A-77615A98F4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1" y="-98425"/>
            <a:ext cx="21907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4E74842C-9376-4ABA-99E5-37F70247D34D}"/>
              </a:ext>
            </a:extLst>
          </p:cNvPr>
          <p:cNvSpPr/>
          <p:nvPr/>
        </p:nvSpPr>
        <p:spPr>
          <a:xfrm>
            <a:off x="1524000" y="0"/>
            <a:ext cx="9144000" cy="6647974"/>
          </a:xfrm>
          <a:prstGeom prst="rect">
            <a:avLst/>
          </a:prstGeom>
        </p:spPr>
        <p:txBody>
          <a:bodyPr>
            <a:spAutoFit/>
          </a:bodyPr>
          <a:lstStyle/>
          <a:p>
            <a:pPr>
              <a:defRPr/>
            </a:pPr>
            <a:endParaRPr lang="en-US" sz="2400" dirty="0"/>
          </a:p>
          <a:p>
            <a:pPr>
              <a:defRPr/>
            </a:pPr>
            <a:endParaRPr lang="en-US" sz="2400" dirty="0"/>
          </a:p>
          <a:p>
            <a:pPr>
              <a:defRPr/>
            </a:pPr>
            <a:endParaRPr lang="en-US" sz="2400" dirty="0"/>
          </a:p>
          <a:p>
            <a:pPr>
              <a:defRPr/>
            </a:pPr>
            <a:endParaRPr lang="en-US" sz="2400" dirty="0"/>
          </a:p>
          <a:p>
            <a:pPr>
              <a:defRPr/>
            </a:pPr>
            <a:r>
              <a:rPr lang="en-US" sz="2400" dirty="0"/>
              <a:t>1</a:t>
            </a:r>
            <a:r>
              <a:rPr lang="en-US" dirty="0">
                <a:cs typeface="Times New Roman" pitchFamily="18" charset="0"/>
              </a:rPr>
              <a:t>. The total cardiac output is simultaneously pumped through both circulations each minute. Right and left ventricular outputs must be essentially equal over time. </a:t>
            </a:r>
          </a:p>
          <a:p>
            <a:pPr>
              <a:defRPr/>
            </a:pPr>
            <a:endParaRPr lang="en-US" dirty="0">
              <a:cs typeface="Times New Roman" pitchFamily="18" charset="0"/>
            </a:endParaRPr>
          </a:p>
          <a:p>
            <a:pPr>
              <a:defRPr/>
            </a:pPr>
            <a:r>
              <a:rPr lang="en-US" dirty="0">
                <a:cs typeface="Times New Roman" pitchFamily="18" charset="0"/>
              </a:rPr>
              <a:t>2. The pulmonary arteries and arterioles have much thinner walls and  less smooth muscle than systemic arteries and arterioles. Therefore, pulmonary arterioles cannot constrict as effectively as systemic arterioles. </a:t>
            </a:r>
          </a:p>
          <a:p>
            <a:pPr>
              <a:defRPr/>
            </a:pPr>
            <a:endParaRPr lang="en-US" dirty="0">
              <a:cs typeface="Times New Roman" pitchFamily="18" charset="0"/>
            </a:endParaRPr>
          </a:p>
          <a:p>
            <a:pPr>
              <a:defRPr/>
            </a:pPr>
            <a:r>
              <a:rPr lang="en-US" dirty="0">
                <a:cs typeface="Times New Roman" pitchFamily="18" charset="0"/>
              </a:rPr>
              <a:t>3. Pulmonary veins and </a:t>
            </a:r>
            <a:r>
              <a:rPr lang="en-US" dirty="0" err="1">
                <a:cs typeface="Times New Roman" pitchFamily="18" charset="0"/>
              </a:rPr>
              <a:t>venules</a:t>
            </a:r>
            <a:r>
              <a:rPr lang="en-US" dirty="0">
                <a:cs typeface="Times New Roman" pitchFamily="18" charset="0"/>
              </a:rPr>
              <a:t> also have sparse smooth muscle, differing little in structure from pulmonary arteries and arterioles.</a:t>
            </a:r>
          </a:p>
          <a:p>
            <a:pPr>
              <a:defRPr/>
            </a:pPr>
            <a:endParaRPr lang="en-US" dirty="0">
              <a:cs typeface="Times New Roman" pitchFamily="18" charset="0"/>
            </a:endParaRPr>
          </a:p>
          <a:p>
            <a:pPr>
              <a:defRPr/>
            </a:pPr>
            <a:r>
              <a:rPr lang="en-US" dirty="0">
                <a:cs typeface="Times New Roman" pitchFamily="18" charset="0"/>
              </a:rPr>
              <a:t> 4. Pulmonary arteries generally follow a course parallel with bronchi, whereas pulmonary veins leave the lung through different routes. Without this anatomical difference, distinguishing pulmonary arteries from veins on a chest x-ray image would be difficult because of their structural similarities.</a:t>
            </a:r>
          </a:p>
          <a:p>
            <a:pPr>
              <a:defRPr/>
            </a:pPr>
            <a:endParaRPr lang="en-US" dirty="0">
              <a:cs typeface="Times New Roman" pitchFamily="18" charset="0"/>
            </a:endParaRPr>
          </a:p>
          <a:p>
            <a:pPr>
              <a:defRPr/>
            </a:pPr>
            <a:r>
              <a:rPr lang="en-US" dirty="0">
                <a:cs typeface="Times New Roman" pitchFamily="18" charset="0"/>
              </a:rPr>
              <a:t>5. Pulmonary capillaries also differ significantly from systemic capillaries;, pulmonary capillary blood flows in thin sheets, as opposed to the distinctly tubular flow in systemic capillaries. </a:t>
            </a:r>
          </a:p>
          <a:p>
            <a:pPr>
              <a:defRPr/>
            </a:pPr>
            <a:endParaRPr lang="en-US" dirty="0">
              <a:latin typeface="Times New Roman" pitchFamily="18" charset="0"/>
              <a:cs typeface="Times New Roman" pitchFamily="18" charset="0"/>
            </a:endParaRPr>
          </a:p>
        </p:txBody>
      </p:sp>
      <p:sp>
        <p:nvSpPr>
          <p:cNvPr id="8" name="Title 1">
            <a:extLst>
              <a:ext uri="{FF2B5EF4-FFF2-40B4-BE49-F238E27FC236}">
                <a16:creationId xmlns:a16="http://schemas.microsoft.com/office/drawing/2014/main" id="{B072D640-B11E-4903-A912-8EB15C225A35}"/>
              </a:ext>
            </a:extLst>
          </p:cNvPr>
          <p:cNvSpPr>
            <a:spLocks noGrp="1"/>
          </p:cNvSpPr>
          <p:nvPr>
            <p:ph type="title"/>
          </p:nvPr>
        </p:nvSpPr>
        <p:spPr>
          <a:xfrm>
            <a:off x="1756117" y="279351"/>
            <a:ext cx="8229600" cy="1143000"/>
          </a:xfrm>
        </p:spPr>
        <p:txBody>
          <a:bodyPr rtlCol="0">
            <a:normAutofit fontScale="90000"/>
          </a:bodyPr>
          <a:lstStyle/>
          <a:p>
            <a:pPr>
              <a:defRPr/>
            </a:pPr>
            <a:r>
              <a:rPr lang="en-US" dirty="0">
                <a:solidFill>
                  <a:schemeClr val="tx1"/>
                </a:solidFill>
              </a:rPr>
              <a:t>Pulmonary circulation compared to systemic one </a:t>
            </a:r>
          </a:p>
        </p:txBody>
      </p:sp>
    </p:spTree>
    <p:extLst>
      <p:ext uri="{BB962C8B-B14F-4D97-AF65-F5344CB8AC3E}">
        <p14:creationId xmlns:p14="http://schemas.microsoft.com/office/powerpoint/2010/main" val="2340819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3BAEEB8-047D-4585-9C60-BCCFD12E5DDE}"/>
              </a:ext>
            </a:extLst>
          </p:cNvPr>
          <p:cNvSpPr/>
          <p:nvPr/>
        </p:nvSpPr>
        <p:spPr>
          <a:xfrm>
            <a:off x="1828800" y="4724401"/>
            <a:ext cx="8610600" cy="1477328"/>
          </a:xfrm>
          <a:prstGeom prst="rect">
            <a:avLst/>
          </a:prstGeom>
        </p:spPr>
        <p:txBody>
          <a:bodyPr>
            <a:spAutoFit/>
          </a:bodyPr>
          <a:lstStyle/>
          <a:p>
            <a:pPr>
              <a:defRPr/>
            </a:pPr>
            <a:r>
              <a:rPr lang="en-US" dirty="0">
                <a:latin typeface="Tw Cen MT" panose="020B0602020104020603" pitchFamily="34" charset="0"/>
                <a:cs typeface="Times New Roman" pitchFamily="18" charset="0"/>
              </a:rPr>
              <a:t>10. The highly expandable pulmonary vascular bed serves as a backup reservoir that shields the left atrium from sudden changes in right ventricular output. If venous return to the right ventricle increases suddenly, as would occur during sudden strenuous exercise, left ventricular filling pressure increases gradually over two or three cardiac cycles rather than increasing abruptly.</a:t>
            </a:r>
          </a:p>
        </p:txBody>
      </p:sp>
      <p:sp>
        <p:nvSpPr>
          <p:cNvPr id="11267" name="Rectangle 4">
            <a:extLst>
              <a:ext uri="{FF2B5EF4-FFF2-40B4-BE49-F238E27FC236}">
                <a16:creationId xmlns:a16="http://schemas.microsoft.com/office/drawing/2014/main" id="{01739F47-0246-4DB2-97B7-6FE06FDD45D8}"/>
              </a:ext>
            </a:extLst>
          </p:cNvPr>
          <p:cNvSpPr>
            <a:spLocks noChangeArrowheads="1"/>
          </p:cNvSpPr>
          <p:nvPr/>
        </p:nvSpPr>
        <p:spPr bwMode="auto">
          <a:xfrm>
            <a:off x="1752600" y="609601"/>
            <a:ext cx="8966982"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dirty="0">
                <a:latin typeface="Calibri" panose="020F0502020204030204" pitchFamily="34" charset="0"/>
              </a:rPr>
              <a:t>6</a:t>
            </a:r>
            <a:r>
              <a:rPr lang="en-US" altLang="en-US" dirty="0">
                <a:latin typeface="Tw Cen MT" panose="020B0602020104020603" pitchFamily="34" charset="0"/>
              </a:rPr>
              <a:t>. The capillary bed consists of extremely short, interconnected segments spreading 75 to 100 mL of blood over a 70-m2 area, or about half the size of a tennis court.</a:t>
            </a:r>
          </a:p>
          <a:p>
            <a:pPr eaLnBrk="1" hangingPunct="1"/>
            <a:endParaRPr lang="en-US" altLang="en-US" dirty="0">
              <a:latin typeface="Tw Cen MT" panose="020B0602020104020603" pitchFamily="34" charset="0"/>
            </a:endParaRPr>
          </a:p>
          <a:p>
            <a:pPr eaLnBrk="1" hangingPunct="1"/>
            <a:r>
              <a:rPr lang="en-US" altLang="en-US" dirty="0">
                <a:latin typeface="Tw Cen MT" panose="020B0602020104020603" pitchFamily="34" charset="0"/>
              </a:rPr>
              <a:t>7. the capillary bed as two sheets of endothelium held apart in places by posts, similar to an underground parking garage. Rather than flowing through numerous individual tubes (as in systemic capillaries),</a:t>
            </a:r>
          </a:p>
          <a:p>
            <a:pPr eaLnBrk="1" hangingPunct="1"/>
            <a:endParaRPr lang="en-US" altLang="en-US" dirty="0">
              <a:latin typeface="Tw Cen MT" panose="020B0602020104020603" pitchFamily="34" charset="0"/>
            </a:endParaRPr>
          </a:p>
          <a:p>
            <a:pPr eaLnBrk="1" hangingPunct="1"/>
            <a:r>
              <a:rPr lang="en-US" altLang="en-US" dirty="0">
                <a:latin typeface="Tw Cen MT" panose="020B0602020104020603" pitchFamily="34" charset="0"/>
              </a:rPr>
              <a:t>8. pulmonary blood flows more like a sheet over the alveoli, maximizing its exposure to alveolar gases. This structural arrangement shortens the distance for oxygen and carbon dioxide diffusion between air and blood to one tenth of the diffusion distance that exists between systemic capillaries and tissue cells.</a:t>
            </a:r>
          </a:p>
          <a:p>
            <a:pPr eaLnBrk="1" hangingPunct="1"/>
            <a:endParaRPr lang="en-US" altLang="en-US" dirty="0">
              <a:latin typeface="Tw Cen MT" panose="020B0602020104020603" pitchFamily="34" charset="0"/>
            </a:endParaRPr>
          </a:p>
          <a:p>
            <a:pPr eaLnBrk="1" hangingPunct="1"/>
            <a:endParaRPr lang="en-US" altLang="en-US" dirty="0">
              <a:latin typeface="Calibri" panose="020F0502020204030204" pitchFamily="34" charset="0"/>
            </a:endParaRPr>
          </a:p>
        </p:txBody>
      </p:sp>
      <p:sp>
        <p:nvSpPr>
          <p:cNvPr id="11268" name="Rectangle 5">
            <a:extLst>
              <a:ext uri="{FF2B5EF4-FFF2-40B4-BE49-F238E27FC236}">
                <a16:creationId xmlns:a16="http://schemas.microsoft.com/office/drawing/2014/main" id="{AC94FADA-F484-43EC-A28B-6564FD981014}"/>
              </a:ext>
            </a:extLst>
          </p:cNvPr>
          <p:cNvSpPr>
            <a:spLocks noChangeArrowheads="1"/>
          </p:cNvSpPr>
          <p:nvPr/>
        </p:nvSpPr>
        <p:spPr bwMode="auto">
          <a:xfrm>
            <a:off x="1828800" y="3810001"/>
            <a:ext cx="8001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dirty="0">
                <a:latin typeface="Times New Roman" panose="02020603050405020304" pitchFamily="18" charset="0"/>
                <a:cs typeface="Times New Roman" panose="02020603050405020304" pitchFamily="18" charset="0"/>
              </a:rPr>
              <a:t>9. </a:t>
            </a:r>
            <a:r>
              <a:rPr lang="en-US" altLang="en-US" dirty="0">
                <a:latin typeface="Tw Cen MT" panose="020B0602020104020603" pitchFamily="34" charset="0"/>
                <a:cs typeface="Times New Roman" panose="02020603050405020304" pitchFamily="18" charset="0"/>
              </a:rPr>
              <a:t>The thin walls of pulmonary vessels and vast area of the capillary bed make the pulmonary vasculature highly distensible compared with the systemic vasculature</a:t>
            </a:r>
          </a:p>
        </p:txBody>
      </p:sp>
    </p:spTree>
    <p:extLst>
      <p:ext uri="{BB962C8B-B14F-4D97-AF65-F5344CB8AC3E}">
        <p14:creationId xmlns:p14="http://schemas.microsoft.com/office/powerpoint/2010/main" val="3462742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EE985-FFBB-4482-9C58-777F1FD69C4D}"/>
              </a:ext>
            </a:extLst>
          </p:cNvPr>
          <p:cNvSpPr>
            <a:spLocks noGrp="1"/>
          </p:cNvSpPr>
          <p:nvPr>
            <p:ph type="title"/>
          </p:nvPr>
        </p:nvSpPr>
        <p:spPr/>
        <p:txBody>
          <a:bodyPr/>
          <a:lstStyle/>
          <a:p>
            <a:r>
              <a:rPr lang="en-US" dirty="0"/>
              <a:t>Objectives </a:t>
            </a:r>
          </a:p>
        </p:txBody>
      </p:sp>
      <p:sp>
        <p:nvSpPr>
          <p:cNvPr id="3" name="Content Placeholder 2">
            <a:extLst>
              <a:ext uri="{FF2B5EF4-FFF2-40B4-BE49-F238E27FC236}">
                <a16:creationId xmlns:a16="http://schemas.microsoft.com/office/drawing/2014/main" id="{AF893FF7-E350-4A2F-B777-40B6D300F4DE}"/>
              </a:ext>
            </a:extLst>
          </p:cNvPr>
          <p:cNvSpPr>
            <a:spLocks noGrp="1"/>
          </p:cNvSpPr>
          <p:nvPr>
            <p:ph idx="1"/>
          </p:nvPr>
        </p:nvSpPr>
        <p:spPr/>
        <p:txBody>
          <a:bodyPr/>
          <a:lstStyle/>
          <a:p>
            <a:r>
              <a:rPr lang="en-US" dirty="0"/>
              <a:t>1. Brief comparison between systemic and pulmonary blood vessels </a:t>
            </a:r>
          </a:p>
          <a:p>
            <a:r>
              <a:rPr lang="en-US" dirty="0"/>
              <a:t>2. Pulmonary capillary dynamic</a:t>
            </a:r>
          </a:p>
          <a:p>
            <a:r>
              <a:rPr lang="en-US" dirty="0"/>
              <a:t>Starling law </a:t>
            </a:r>
          </a:p>
          <a:p>
            <a:r>
              <a:rPr lang="en-US" dirty="0"/>
              <a:t>3. pulmonary edema </a:t>
            </a:r>
          </a:p>
          <a:p>
            <a:endParaRPr lang="en-US" dirty="0"/>
          </a:p>
        </p:txBody>
      </p:sp>
    </p:spTree>
    <p:extLst>
      <p:ext uri="{BB962C8B-B14F-4D97-AF65-F5344CB8AC3E}">
        <p14:creationId xmlns:p14="http://schemas.microsoft.com/office/powerpoint/2010/main" val="4242470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79F3A-D867-4980-BC27-8584DBF1164A}"/>
              </a:ext>
            </a:extLst>
          </p:cNvPr>
          <p:cNvSpPr>
            <a:spLocks noGrp="1"/>
          </p:cNvSpPr>
          <p:nvPr>
            <p:ph type="title"/>
          </p:nvPr>
        </p:nvSpPr>
        <p:spPr/>
        <p:txBody>
          <a:bodyPr/>
          <a:lstStyle/>
          <a:p>
            <a:r>
              <a:rPr lang="en-US" dirty="0"/>
              <a:t>Capillary exchange of fluid in lungs </a:t>
            </a:r>
          </a:p>
        </p:txBody>
      </p:sp>
      <p:sp>
        <p:nvSpPr>
          <p:cNvPr id="3" name="Content Placeholder 2">
            <a:extLst>
              <a:ext uri="{FF2B5EF4-FFF2-40B4-BE49-F238E27FC236}">
                <a16:creationId xmlns:a16="http://schemas.microsoft.com/office/drawing/2014/main" id="{8E1FA475-701A-4461-833D-AEBDF26678EC}"/>
              </a:ext>
            </a:extLst>
          </p:cNvPr>
          <p:cNvSpPr>
            <a:spLocks noGrp="1"/>
          </p:cNvSpPr>
          <p:nvPr>
            <p:ph idx="1"/>
          </p:nvPr>
        </p:nvSpPr>
        <p:spPr/>
        <p:txBody>
          <a:bodyPr>
            <a:normAutofit/>
          </a:bodyPr>
          <a:lstStyle/>
          <a:p>
            <a:r>
              <a:rPr lang="en-US" dirty="0"/>
              <a:t>The dynamic of fluid exchange across lung capillary membranes are qualitatively the same  as peripheral tissues but quantitatively there are important difference:</a:t>
            </a:r>
          </a:p>
          <a:p>
            <a:r>
              <a:rPr lang="en-US" dirty="0"/>
              <a:t>1. Pulmonary capillary pressure is very low about 7mmHg in comparison with capillary pressure in the peripheral tissues that is about 17mmHg</a:t>
            </a:r>
          </a:p>
          <a:p>
            <a:r>
              <a:rPr lang="en-US" dirty="0"/>
              <a:t>2. Interstitial lung fluid pressure is slightly negative than that in peripheral tissues </a:t>
            </a:r>
          </a:p>
          <a:p>
            <a:r>
              <a:rPr lang="en-US" dirty="0"/>
              <a:t>3. Pulmonary capillaries are more permeable to protein so colloidal osmotic pressure is about 14mmHg with less than half this value in peripheral tissues</a:t>
            </a:r>
          </a:p>
          <a:p>
            <a:r>
              <a:rPr lang="en-US" dirty="0"/>
              <a:t>4.</a:t>
            </a:r>
            <a:r>
              <a:rPr lang="en-US" b="0" i="0" dirty="0">
                <a:solidFill>
                  <a:srgbClr val="333333"/>
                </a:solidFill>
                <a:effectLst/>
                <a:latin typeface="Tw Cen MT" panose="020B0602020104020603" pitchFamily="34" charset="0"/>
              </a:rPr>
              <a:t>The alveolar walls are extremely thin, which allows dumping of fluid from the interstitial spaces into the alveoli.</a:t>
            </a:r>
            <a:endParaRPr lang="en-US" dirty="0">
              <a:latin typeface="Tw Cen MT" panose="020B0602020104020603" pitchFamily="34" charset="0"/>
            </a:endParaRPr>
          </a:p>
        </p:txBody>
      </p:sp>
    </p:spTree>
    <p:extLst>
      <p:ext uri="{BB962C8B-B14F-4D97-AF65-F5344CB8AC3E}">
        <p14:creationId xmlns:p14="http://schemas.microsoft.com/office/powerpoint/2010/main" val="3840910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908D0-C395-4A33-AEDF-067BB87D039F}"/>
              </a:ext>
            </a:extLst>
          </p:cNvPr>
          <p:cNvSpPr>
            <a:spLocks noGrp="1"/>
          </p:cNvSpPr>
          <p:nvPr>
            <p:ph type="title"/>
          </p:nvPr>
        </p:nvSpPr>
        <p:spPr>
          <a:xfrm>
            <a:off x="895540" y="248412"/>
            <a:ext cx="9720072" cy="1499616"/>
          </a:xfrm>
        </p:spPr>
        <p:txBody>
          <a:bodyPr/>
          <a:lstStyle/>
          <a:p>
            <a:r>
              <a:rPr lang="en-US" dirty="0"/>
              <a:t>Dynamic force of fluid across pulmonary capillary </a:t>
            </a:r>
          </a:p>
        </p:txBody>
      </p:sp>
      <p:pic>
        <p:nvPicPr>
          <p:cNvPr id="7" name="Picture 6">
            <a:extLst>
              <a:ext uri="{FF2B5EF4-FFF2-40B4-BE49-F238E27FC236}">
                <a16:creationId xmlns:a16="http://schemas.microsoft.com/office/drawing/2014/main" id="{107375DF-36E5-4554-B088-C2116C324D9F}"/>
              </a:ext>
            </a:extLst>
          </p:cNvPr>
          <p:cNvPicPr>
            <a:picLocks noChangeAspect="1"/>
          </p:cNvPicPr>
          <p:nvPr/>
        </p:nvPicPr>
        <p:blipFill>
          <a:blip r:embed="rId2"/>
          <a:stretch>
            <a:fillRect/>
          </a:stretch>
        </p:blipFill>
        <p:spPr>
          <a:xfrm>
            <a:off x="7181850" y="2028992"/>
            <a:ext cx="5010150" cy="3390900"/>
          </a:xfrm>
          <a:prstGeom prst="rect">
            <a:avLst/>
          </a:prstGeom>
        </p:spPr>
      </p:pic>
      <p:pic>
        <p:nvPicPr>
          <p:cNvPr id="9" name="Picture 8">
            <a:extLst>
              <a:ext uri="{FF2B5EF4-FFF2-40B4-BE49-F238E27FC236}">
                <a16:creationId xmlns:a16="http://schemas.microsoft.com/office/drawing/2014/main" id="{46ECACCB-CA89-4B23-A5C1-03B28763A83C}"/>
              </a:ext>
            </a:extLst>
          </p:cNvPr>
          <p:cNvPicPr>
            <a:picLocks noChangeAspect="1"/>
          </p:cNvPicPr>
          <p:nvPr/>
        </p:nvPicPr>
        <p:blipFill>
          <a:blip r:embed="rId3"/>
          <a:stretch>
            <a:fillRect/>
          </a:stretch>
        </p:blipFill>
        <p:spPr>
          <a:xfrm>
            <a:off x="840676" y="1620598"/>
            <a:ext cx="4914900" cy="3369211"/>
          </a:xfrm>
          <a:prstGeom prst="rect">
            <a:avLst/>
          </a:prstGeom>
        </p:spPr>
      </p:pic>
      <p:pic>
        <p:nvPicPr>
          <p:cNvPr id="11" name="Picture 10">
            <a:extLst>
              <a:ext uri="{FF2B5EF4-FFF2-40B4-BE49-F238E27FC236}">
                <a16:creationId xmlns:a16="http://schemas.microsoft.com/office/drawing/2014/main" id="{0B284F96-BB11-44DF-9786-3123D0B94A98}"/>
              </a:ext>
            </a:extLst>
          </p:cNvPr>
          <p:cNvPicPr>
            <a:picLocks noChangeAspect="1"/>
          </p:cNvPicPr>
          <p:nvPr/>
        </p:nvPicPr>
        <p:blipFill>
          <a:blip r:embed="rId4"/>
          <a:stretch>
            <a:fillRect/>
          </a:stretch>
        </p:blipFill>
        <p:spPr>
          <a:xfrm>
            <a:off x="969263" y="4881253"/>
            <a:ext cx="4657725" cy="1544633"/>
          </a:xfrm>
          <a:prstGeom prst="rect">
            <a:avLst/>
          </a:prstGeom>
        </p:spPr>
      </p:pic>
    </p:spTree>
    <p:extLst>
      <p:ext uri="{BB962C8B-B14F-4D97-AF65-F5344CB8AC3E}">
        <p14:creationId xmlns:p14="http://schemas.microsoft.com/office/powerpoint/2010/main" val="2179271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431EB-844F-4DD7-846C-65C503D92390}"/>
              </a:ext>
            </a:extLst>
          </p:cNvPr>
          <p:cNvSpPr>
            <a:spLocks noGrp="1"/>
          </p:cNvSpPr>
          <p:nvPr>
            <p:ph type="title"/>
          </p:nvPr>
        </p:nvSpPr>
        <p:spPr/>
        <p:txBody>
          <a:bodyPr>
            <a:normAutofit fontScale="90000"/>
          </a:bodyPr>
          <a:lstStyle/>
          <a:p>
            <a:r>
              <a:rPr lang="en-US" dirty="0"/>
              <a:t>Negative Pulmonary Interstitial Pressure and the Mechanism for Keeping the Alveoli “Dry.”</a:t>
            </a:r>
          </a:p>
        </p:txBody>
      </p:sp>
      <p:sp>
        <p:nvSpPr>
          <p:cNvPr id="3" name="Content Placeholder 2">
            <a:extLst>
              <a:ext uri="{FF2B5EF4-FFF2-40B4-BE49-F238E27FC236}">
                <a16:creationId xmlns:a16="http://schemas.microsoft.com/office/drawing/2014/main" id="{41BC7D4B-D9DA-4D37-B3F8-1D236E8167B6}"/>
              </a:ext>
            </a:extLst>
          </p:cNvPr>
          <p:cNvSpPr>
            <a:spLocks noGrp="1"/>
          </p:cNvSpPr>
          <p:nvPr>
            <p:ph idx="1"/>
          </p:nvPr>
        </p:nvSpPr>
        <p:spPr>
          <a:xfrm>
            <a:off x="1024128" y="1941342"/>
            <a:ext cx="9720073" cy="4368018"/>
          </a:xfrm>
        </p:spPr>
        <p:txBody>
          <a:bodyPr>
            <a:normAutofit fontScale="92500"/>
          </a:bodyPr>
          <a:lstStyle/>
          <a:p>
            <a:r>
              <a:rPr lang="en-US" dirty="0"/>
              <a:t>1. This filtration pressure causes a slight continual flow of fluid from the pulmonary capillaries into the interstitial  spaces, and except for a small amount that </a:t>
            </a:r>
            <a:r>
              <a:rPr lang="en-US" dirty="0" err="1"/>
              <a:t>evap</a:t>
            </a:r>
            <a:r>
              <a:rPr lang="en-US" dirty="0"/>
              <a:t>-orates in the alveoli, this fluid is pumped back to the circulation through the pulmonary lymphatic system.</a:t>
            </a:r>
          </a:p>
          <a:p>
            <a:r>
              <a:rPr lang="en-US" dirty="0"/>
              <a:t>2. However, if one remembers that the pulmonary cap-</a:t>
            </a:r>
            <a:r>
              <a:rPr lang="en-US" dirty="0" err="1"/>
              <a:t>illaries</a:t>
            </a:r>
            <a:r>
              <a:rPr lang="en-US" dirty="0"/>
              <a:t> and the pulmonary lymphatic system normally maintain a slight negative pressure in the interstitial spaces, it is clear that whenever extra fluid appears in the alveoli, it will simply be sucked mechanically into the lung </a:t>
            </a:r>
            <a:r>
              <a:rPr lang="en-US" dirty="0" err="1"/>
              <a:t>interstitium</a:t>
            </a:r>
            <a:r>
              <a:rPr lang="en-US" dirty="0"/>
              <a:t> through the small openings between the alveolar epithelial cells. </a:t>
            </a:r>
          </a:p>
          <a:p>
            <a:endParaRPr lang="en-US" dirty="0"/>
          </a:p>
          <a:p>
            <a:r>
              <a:rPr lang="en-US" dirty="0"/>
              <a:t>3. Then the excess fluid is either carried away through the pulmonary lymphatics or absorbed into the pulmonary capillaries. Thus, under normal conditions, the alveoli are kept “dry,” except for a small amount of fluid that seeps from the epithelium onto the lining surfaces of the alveoli to keep them moist.</a:t>
            </a:r>
          </a:p>
          <a:p>
            <a:endParaRPr lang="en-US" dirty="0"/>
          </a:p>
        </p:txBody>
      </p:sp>
    </p:spTree>
    <p:extLst>
      <p:ext uri="{BB962C8B-B14F-4D97-AF65-F5344CB8AC3E}">
        <p14:creationId xmlns:p14="http://schemas.microsoft.com/office/powerpoint/2010/main" val="611590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4588B-E6B8-4589-97BB-A77B8C7A893D}"/>
              </a:ext>
            </a:extLst>
          </p:cNvPr>
          <p:cNvSpPr>
            <a:spLocks noGrp="1"/>
          </p:cNvSpPr>
          <p:nvPr>
            <p:ph type="title"/>
          </p:nvPr>
        </p:nvSpPr>
        <p:spPr>
          <a:xfrm>
            <a:off x="827180" y="149118"/>
            <a:ext cx="9720072" cy="1499616"/>
          </a:xfrm>
        </p:spPr>
        <p:txBody>
          <a:bodyPr/>
          <a:lstStyle/>
          <a:p>
            <a:r>
              <a:rPr lang="en-US" dirty="0"/>
              <a:t>Implication of starling law </a:t>
            </a:r>
          </a:p>
        </p:txBody>
      </p:sp>
      <p:sp>
        <p:nvSpPr>
          <p:cNvPr id="3" name="Content Placeholder 2">
            <a:extLst>
              <a:ext uri="{FF2B5EF4-FFF2-40B4-BE49-F238E27FC236}">
                <a16:creationId xmlns:a16="http://schemas.microsoft.com/office/drawing/2014/main" id="{10E8C750-8C09-4238-8300-FC66BFCD885C}"/>
              </a:ext>
            </a:extLst>
          </p:cNvPr>
          <p:cNvSpPr>
            <a:spLocks noGrp="1"/>
          </p:cNvSpPr>
          <p:nvPr>
            <p:ph idx="1"/>
          </p:nvPr>
        </p:nvSpPr>
        <p:spPr>
          <a:xfrm>
            <a:off x="650982" y="1867486"/>
            <a:ext cx="10072468" cy="5440680"/>
          </a:xfrm>
        </p:spPr>
        <p:txBody>
          <a:bodyPr>
            <a:normAutofit/>
          </a:bodyPr>
          <a:lstStyle/>
          <a:p>
            <a:r>
              <a:rPr lang="en-US" b="1" dirty="0">
                <a:solidFill>
                  <a:srgbClr val="FF0000"/>
                </a:solidFill>
              </a:rPr>
              <a:t>Pulmonary edema </a:t>
            </a:r>
          </a:p>
          <a:p>
            <a:r>
              <a:rPr lang="en-US" b="1" dirty="0"/>
              <a:t>Pulmonary edema occurs in the same way that edema occurs elsewhere in the body. Any factor that causes the pulmonary interstitial fluid pressure to rise from the negative range into the positive range will cause rapid filling of the pulmonary interstitial spaces and alveoli with large amounts of free fluid</a:t>
            </a:r>
          </a:p>
          <a:p>
            <a:endParaRPr lang="en-US" b="1" dirty="0"/>
          </a:p>
          <a:p>
            <a:pPr marL="0" indent="0">
              <a:buNone/>
            </a:pPr>
            <a:endParaRPr lang="en-US" b="1" dirty="0"/>
          </a:p>
          <a:p>
            <a:endParaRPr lang="en-US" b="1" dirty="0"/>
          </a:p>
          <a:p>
            <a:endParaRPr lang="en-US" b="1" dirty="0"/>
          </a:p>
          <a:p>
            <a:endParaRPr lang="en-US" dirty="0"/>
          </a:p>
        </p:txBody>
      </p:sp>
    </p:spTree>
    <p:extLst>
      <p:ext uri="{BB962C8B-B14F-4D97-AF65-F5344CB8AC3E}">
        <p14:creationId xmlns:p14="http://schemas.microsoft.com/office/powerpoint/2010/main" val="1265334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A28116-21F4-4B0E-A017-8494C6493834}"/>
              </a:ext>
            </a:extLst>
          </p:cNvPr>
          <p:cNvSpPr>
            <a:spLocks noGrp="1"/>
          </p:cNvSpPr>
          <p:nvPr>
            <p:ph idx="1"/>
          </p:nvPr>
        </p:nvSpPr>
        <p:spPr>
          <a:xfrm>
            <a:off x="545828" y="1301262"/>
            <a:ext cx="4912438" cy="4023360"/>
          </a:xfrm>
        </p:spPr>
        <p:txBody>
          <a:bodyPr>
            <a:normAutofit fontScale="92500"/>
          </a:bodyPr>
          <a:lstStyle/>
          <a:p>
            <a:r>
              <a:rPr lang="en-US" dirty="0"/>
              <a:t>The most common causes of pulmonary edema are as follows:</a:t>
            </a:r>
          </a:p>
          <a:p>
            <a:endParaRPr lang="en-US" dirty="0"/>
          </a:p>
          <a:p>
            <a:r>
              <a:rPr lang="en-US" dirty="0"/>
              <a:t>1.     Left-sided heart failure or mitral valve disease, with consequent great increases in pulmonary venous pressure and pulmonary capillary pressure and flooding of the interstitial spaces and alveoli</a:t>
            </a:r>
          </a:p>
          <a:p>
            <a:r>
              <a:rPr lang="en-US" dirty="0"/>
              <a:t> Remember that every time the left atrial pressure rises to high values, the pulmonary capillary pressure rises to a level 1 to 2 mm Hg greater than the left atrial pressure. </a:t>
            </a:r>
          </a:p>
          <a:p>
            <a:endParaRPr lang="en-US" dirty="0"/>
          </a:p>
        </p:txBody>
      </p:sp>
      <p:pic>
        <p:nvPicPr>
          <p:cNvPr id="5" name="Picture 4">
            <a:extLst>
              <a:ext uri="{FF2B5EF4-FFF2-40B4-BE49-F238E27FC236}">
                <a16:creationId xmlns:a16="http://schemas.microsoft.com/office/drawing/2014/main" id="{C68C3D96-546B-4E60-82CE-12F6669E6B79}"/>
              </a:ext>
            </a:extLst>
          </p:cNvPr>
          <p:cNvPicPr>
            <a:picLocks noChangeAspect="1"/>
          </p:cNvPicPr>
          <p:nvPr/>
        </p:nvPicPr>
        <p:blipFill>
          <a:blip r:embed="rId2"/>
          <a:stretch>
            <a:fillRect/>
          </a:stretch>
        </p:blipFill>
        <p:spPr>
          <a:xfrm>
            <a:off x="6479867" y="1167618"/>
            <a:ext cx="5450186" cy="4768948"/>
          </a:xfrm>
          <a:prstGeom prst="rect">
            <a:avLst/>
          </a:prstGeom>
        </p:spPr>
      </p:pic>
    </p:spTree>
    <p:extLst>
      <p:ext uri="{BB962C8B-B14F-4D97-AF65-F5344CB8AC3E}">
        <p14:creationId xmlns:p14="http://schemas.microsoft.com/office/powerpoint/2010/main" val="2114181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7A32F2-5D8B-4289-8B1B-C35DC8AF5BCD}"/>
              </a:ext>
            </a:extLst>
          </p:cNvPr>
          <p:cNvSpPr>
            <a:spLocks noGrp="1"/>
          </p:cNvSpPr>
          <p:nvPr>
            <p:ph idx="1"/>
          </p:nvPr>
        </p:nvSpPr>
        <p:spPr>
          <a:xfrm>
            <a:off x="742775" y="2018714"/>
            <a:ext cx="9720073" cy="4023360"/>
          </a:xfrm>
        </p:spPr>
        <p:txBody>
          <a:bodyPr>
            <a:normAutofit lnSpcReduction="10000"/>
          </a:bodyPr>
          <a:lstStyle/>
          <a:p>
            <a:r>
              <a:rPr lang="en-US" dirty="0"/>
              <a:t>2.  Damage to the pulmonary blood capillary membranes caused by infections such as pneumonia or by breathing noxious substances</a:t>
            </a:r>
          </a:p>
          <a:p>
            <a:endParaRPr lang="en-US" dirty="0"/>
          </a:p>
          <a:p>
            <a:r>
              <a:rPr lang="en-US" dirty="0"/>
              <a:t>3. Experiments have shown that the pulmonary capillary pressure normally must rise to a value at least equal to the colloid osmotic pressure of the plasma inside the capillaries before significant pulmonary edema will occur</a:t>
            </a:r>
          </a:p>
          <a:p>
            <a:endParaRPr lang="en-US" dirty="0"/>
          </a:p>
          <a:p>
            <a:r>
              <a:rPr lang="en-US" dirty="0"/>
              <a:t>4. Therefore, in the human being, whose normal plasma colloid osmotic pressure is 28 mm Hg, one can predict that the pulmonary capillary pressure must rise from the normal level of 7 mm Hg to more than 28 mm Hg to cause pulmonary edema, giving an acute -safety factor against pulmonary edema of 21 mm Hg.</a:t>
            </a:r>
          </a:p>
          <a:p>
            <a:endParaRPr lang="en-US" dirty="0"/>
          </a:p>
        </p:txBody>
      </p:sp>
    </p:spTree>
    <p:extLst>
      <p:ext uri="{BB962C8B-B14F-4D97-AF65-F5344CB8AC3E}">
        <p14:creationId xmlns:p14="http://schemas.microsoft.com/office/powerpoint/2010/main" val="1385880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8B649-FDED-4E10-B674-F19634FCA2A4}"/>
              </a:ext>
            </a:extLst>
          </p:cNvPr>
          <p:cNvSpPr>
            <a:spLocks noGrp="1"/>
          </p:cNvSpPr>
          <p:nvPr>
            <p:ph type="title"/>
          </p:nvPr>
        </p:nvSpPr>
        <p:spPr/>
        <p:txBody>
          <a:bodyPr/>
          <a:lstStyle/>
          <a:p>
            <a:r>
              <a:rPr lang="en-US" dirty="0"/>
              <a:t>Safety Factor in Chronic Conditions</a:t>
            </a:r>
          </a:p>
        </p:txBody>
      </p:sp>
      <p:sp>
        <p:nvSpPr>
          <p:cNvPr id="3" name="Content Placeholder 2">
            <a:extLst>
              <a:ext uri="{FF2B5EF4-FFF2-40B4-BE49-F238E27FC236}">
                <a16:creationId xmlns:a16="http://schemas.microsoft.com/office/drawing/2014/main" id="{442087CC-CC87-46DF-A15F-6DC173D4234E}"/>
              </a:ext>
            </a:extLst>
          </p:cNvPr>
          <p:cNvSpPr>
            <a:spLocks noGrp="1"/>
          </p:cNvSpPr>
          <p:nvPr>
            <p:ph idx="1"/>
          </p:nvPr>
        </p:nvSpPr>
        <p:spPr/>
        <p:txBody>
          <a:bodyPr/>
          <a:lstStyle/>
          <a:p>
            <a:r>
              <a:rPr lang="en-US" dirty="0"/>
              <a:t>1. When the pulmonary capillary pressure remains elevated chronically (for at least 2 weeks) </a:t>
            </a:r>
          </a:p>
          <a:p>
            <a:endParaRPr lang="en-US" dirty="0"/>
          </a:p>
          <a:p>
            <a:r>
              <a:rPr lang="en-US" dirty="0"/>
              <a:t>2. the lungs become even more resistant to pulmonary edema because the lymph vessels expand greatly, increasing their capability of carrying fluid away from the interstitial spaces perhaps as much as 10-fold. </a:t>
            </a:r>
          </a:p>
          <a:p>
            <a:endParaRPr lang="en-US" dirty="0"/>
          </a:p>
          <a:p>
            <a:r>
              <a:rPr lang="en-US" dirty="0"/>
              <a:t>3. Therefore, in patients with chronic mitral stenosis, pulmonary capillary pressures of 40 to 45 mm Hg have been measured without the development of lethal pulmonary edema.</a:t>
            </a:r>
          </a:p>
        </p:txBody>
      </p:sp>
    </p:spTree>
    <p:extLst>
      <p:ext uri="{BB962C8B-B14F-4D97-AF65-F5344CB8AC3E}">
        <p14:creationId xmlns:p14="http://schemas.microsoft.com/office/powerpoint/2010/main" val="18198842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CE2C4C7B96C94992FCDCD516328081" ma:contentTypeVersion="3" ma:contentTypeDescription="Create a new document." ma:contentTypeScope="" ma:versionID="c01e398f8a868412e26a98135db085f7">
  <xsd:schema xmlns:xsd="http://www.w3.org/2001/XMLSchema" xmlns:xs="http://www.w3.org/2001/XMLSchema" xmlns:p="http://schemas.microsoft.com/office/2006/metadata/properties" xmlns:ns2="e0585ad6-e60d-4dbf-9f0f-7ca5398387e1" targetNamespace="http://schemas.microsoft.com/office/2006/metadata/properties" ma:root="true" ma:fieldsID="69218052bc2637835f6b00bee49e84ff" ns2:_="">
    <xsd:import namespace="e0585ad6-e60d-4dbf-9f0f-7ca5398387e1"/>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585ad6-e60d-4dbf-9f0f-7ca5398387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37159D-EFC7-4EFE-8864-E294ED10672A}"/>
</file>

<file path=customXml/itemProps2.xml><?xml version="1.0" encoding="utf-8"?>
<ds:datastoreItem xmlns:ds="http://schemas.openxmlformats.org/officeDocument/2006/customXml" ds:itemID="{C336485B-8D5D-4F93-B3D1-1D87264DC508}"/>
</file>

<file path=customXml/itemProps3.xml><?xml version="1.0" encoding="utf-8"?>
<ds:datastoreItem xmlns:ds="http://schemas.openxmlformats.org/officeDocument/2006/customXml" ds:itemID="{7575FC86-5D56-4991-8E1D-13284A7E0C00}"/>
</file>

<file path=docProps/app.xml><?xml version="1.0" encoding="utf-8"?>
<Properties xmlns="http://schemas.openxmlformats.org/officeDocument/2006/extended-properties" xmlns:vt="http://schemas.openxmlformats.org/officeDocument/2006/docPropsVTypes">
  <Template>Integral</Template>
  <TotalTime>166</TotalTime>
  <Words>1081</Words>
  <Application>Microsoft Office PowerPoint</Application>
  <PresentationFormat>Widescreen</PresentationFormat>
  <Paragraphs>63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Calibri</vt:lpstr>
      <vt:lpstr>Times New Roman</vt:lpstr>
      <vt:lpstr>Tw Cen MT</vt:lpstr>
      <vt:lpstr>Tw Cen MT Condensed</vt:lpstr>
      <vt:lpstr>Wingdings 3</vt:lpstr>
      <vt:lpstr>Integral</vt:lpstr>
      <vt:lpstr>Pulmonary capillary dynamic </vt:lpstr>
      <vt:lpstr>Objectives </vt:lpstr>
      <vt:lpstr>Capillary exchange of fluid in lungs </vt:lpstr>
      <vt:lpstr>Dynamic force of fluid across pulmonary capillary </vt:lpstr>
      <vt:lpstr>Negative Pulmonary Interstitial Pressure and the Mechanism for Keeping the Alveoli “Dry.”</vt:lpstr>
      <vt:lpstr>Implication of starling law </vt:lpstr>
      <vt:lpstr>PowerPoint Presentation</vt:lpstr>
      <vt:lpstr>PowerPoint Presentation</vt:lpstr>
      <vt:lpstr>Safety Factor in Chronic Conditions</vt:lpstr>
      <vt:lpstr>Rapidity of Death in Acute Pulmonary Edema</vt:lpstr>
      <vt:lpstr>Pulmonary circulation compared to systemic one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rawashdeha@yahoo.com</dc:creator>
  <cp:lastModifiedBy>rawashdeha@yahoo.com</cp:lastModifiedBy>
  <cp:revision>30</cp:revision>
  <dcterms:created xsi:type="dcterms:W3CDTF">2020-10-22T16:03:08Z</dcterms:created>
  <dcterms:modified xsi:type="dcterms:W3CDTF">2020-10-23T18:24:42Z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0x010100A4CE2C4C7B96C94992FCDCD516328081</vt:lpwstr>
  </property>
</Properties>
</file>