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854" r:id="rId4"/>
  </p:sldMasterIdLst>
  <p:notesMasterIdLst>
    <p:notesMasterId r:id="rId19"/>
  </p:notesMasterIdLst>
  <p:sldIdLst>
    <p:sldId id="475" r:id="rId5"/>
    <p:sldId id="464" r:id="rId6"/>
    <p:sldId id="478" r:id="rId7"/>
    <p:sldId id="477" r:id="rId8"/>
    <p:sldId id="481" r:id="rId9"/>
    <p:sldId id="483" r:id="rId10"/>
    <p:sldId id="484" r:id="rId11"/>
    <p:sldId id="476" r:id="rId12"/>
    <p:sldId id="486" r:id="rId13"/>
    <p:sldId id="487" r:id="rId14"/>
    <p:sldId id="488" r:id="rId15"/>
    <p:sldId id="489" r:id="rId16"/>
    <p:sldId id="490" r:id="rId17"/>
    <p:sldId id="270" r:id="rId18"/>
  </p:sldIdLst>
  <p:sldSz cx="9144000" cy="5143500" type="screen16x9"/>
  <p:notesSz cx="6858000" cy="9144000"/>
  <p:embeddedFontLst>
    <p:embeddedFont>
      <p:font typeface="MS Shell Dlg 2" panose="020B0604030504040204" pitchFamily="34" charset="0"/>
      <p:regular r:id="rId20"/>
      <p:bold r:id="rId21"/>
    </p:embeddedFont>
    <p:embeddedFont>
      <p:font typeface="Wingdings 3" pitchFamily="2" charset="2"/>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E3CBF2-F920-4ABD-A0C9-DBEF4B05FF2B}">
  <a:tblStyle styleId="{DFE3CBF2-F920-4ABD-A0C9-DBEF4B05FF2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671" autoAdjust="0"/>
  </p:normalViewPr>
  <p:slideViewPr>
    <p:cSldViewPr snapToGrid="0">
      <p:cViewPr>
        <p:scale>
          <a:sx n="86" d="100"/>
          <a:sy n="86" d="100"/>
        </p:scale>
        <p:origin x="784" y="64"/>
      </p:cViewPr>
      <p:guideLst>
        <p:guide orient="horz" pos="1620"/>
        <p:guide pos="2880"/>
      </p:guideLst>
    </p:cSldViewPr>
  </p:slideViewPr>
  <p:outlineViewPr>
    <p:cViewPr>
      <p:scale>
        <a:sx n="33" d="100"/>
        <a:sy n="33" d="100"/>
      </p:scale>
      <p:origin x="0" y="43098"/>
    </p:cViewPr>
  </p:outlineViewPr>
  <p:notesTextViewPr>
    <p:cViewPr>
      <p:scale>
        <a:sx n="1" d="1"/>
        <a:sy n="1" d="1"/>
      </p:scale>
      <p:origin x="0" y="0"/>
    </p:cViewPr>
  </p:notesTextViewPr>
  <p:sorterViewPr>
    <p:cViewPr>
      <p:scale>
        <a:sx n="100" d="100"/>
        <a:sy n="100" d="100"/>
      </p:scale>
      <p:origin x="0" y="320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tableStyles" Target="tableStyles.xml" /><Relationship Id="rId3" Type="http://schemas.openxmlformats.org/officeDocument/2006/relationships/customXml" Target="../customXml/item3.xml" /><Relationship Id="rId21" Type="http://schemas.openxmlformats.org/officeDocument/2006/relationships/font" Target="fonts/font2.fntdata"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font" Target="fonts/font1.fntdata"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viewProps" Target="viewProp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presProps" Target="presProps.xml" /><Relationship Id="rId10" Type="http://schemas.openxmlformats.org/officeDocument/2006/relationships/slide" Target="slides/slide6.xml" /><Relationship Id="rId19" Type="http://schemas.openxmlformats.org/officeDocument/2006/relationships/notesMaster" Target="notesMasters/notesMaster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font" Target="fonts/font3.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16044092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6965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4834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8426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55650" y="0"/>
            <a:ext cx="5950761"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706411"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6" y="2571749"/>
            <a:ext cx="4138550" cy="1701419"/>
          </a:xfrm>
        </p:spPr>
        <p:txBody>
          <a:bodyPr anchor="t">
            <a:normAutofit/>
          </a:bodyPr>
          <a:lstStyle>
            <a:lvl1pPr algn="r">
              <a:defRPr sz="4500"/>
            </a:lvl1pPr>
          </a:lstStyle>
          <a:p>
            <a:r>
              <a:rPr lang="en-US"/>
              <a:t>Click to edit Master title style</a:t>
            </a:r>
            <a:endParaRPr lang="en-US" dirty="0"/>
          </a:p>
        </p:txBody>
      </p:sp>
      <p:sp>
        <p:nvSpPr>
          <p:cNvPr id="3" name="Subtitle 2"/>
          <p:cNvSpPr>
            <a:spLocks noGrp="1"/>
          </p:cNvSpPr>
          <p:nvPr>
            <p:ph type="subTitle" idx="1"/>
          </p:nvPr>
        </p:nvSpPr>
        <p:spPr>
          <a:xfrm>
            <a:off x="2079206" y="1701590"/>
            <a:ext cx="4018200" cy="870160"/>
          </a:xfrm>
        </p:spPr>
        <p:txBody>
          <a:bodyPr tIns="0" anchor="b">
            <a:normAutofit/>
          </a:bodyPr>
          <a:lstStyle>
            <a:lvl1pPr marL="0" indent="0" algn="r">
              <a:buNone/>
              <a:defRPr sz="1350" b="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pPr marL="0" lvl="0" indent="0" algn="ctr" rtl="0">
              <a:spcBef>
                <a:spcPts val="0"/>
              </a:spcBef>
              <a:spcAft>
                <a:spcPts val="0"/>
              </a:spcAft>
              <a:buNone/>
            </a:pPr>
            <a:fld id="{00000000-1234-1234-1234-123412341234}" type="slidenum">
              <a:rPr lang="en" smtClean="0"/>
              <a:t>‹#›</a:t>
            </a:fld>
            <a:endParaRPr lang="en"/>
          </a:p>
        </p:txBody>
      </p:sp>
      <p:sp>
        <p:nvSpPr>
          <p:cNvPr id="13" name="TextBox 12"/>
          <p:cNvSpPr txBox="1"/>
          <p:nvPr/>
        </p:nvSpPr>
        <p:spPr>
          <a:xfrm>
            <a:off x="1643462" y="2447139"/>
            <a:ext cx="311727"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8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25263828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1645677" y="480919"/>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7" y="606042"/>
            <a:ext cx="5965568" cy="807922"/>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9517353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7752856" y="300504"/>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929536" y="604363"/>
            <a:ext cx="994889" cy="393309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956564" y="727807"/>
            <a:ext cx="4850177" cy="38096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68848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3"/>
        <p:cNvGrpSpPr/>
        <p:nvPr/>
      </p:nvGrpSpPr>
      <p:grpSpPr>
        <a:xfrm>
          <a:off x="0" y="0"/>
          <a:ext cx="0" cy="0"/>
          <a:chOff x="0" y="0"/>
          <a:chExt cx="0" cy="0"/>
        </a:xfrm>
      </p:grpSpPr>
      <p:sp>
        <p:nvSpPr>
          <p:cNvPr id="16" name="Google Shape;16;p3"/>
          <p:cNvSpPr txBox="1">
            <a:spLocks noGrp="1"/>
          </p:cNvSpPr>
          <p:nvPr>
            <p:ph type="ctrTitle"/>
          </p:nvPr>
        </p:nvSpPr>
        <p:spPr>
          <a:xfrm>
            <a:off x="685800" y="1907659"/>
            <a:ext cx="5008200" cy="1045200"/>
          </a:xfrm>
          <a:prstGeom prst="rect">
            <a:avLst/>
          </a:prstGeom>
        </p:spPr>
        <p:txBody>
          <a:bodyPr spcFirstLastPara="1" wrap="square" lIns="91425" tIns="91425" rIns="91425" bIns="91425" anchor="b" anchorCtr="0"/>
          <a:lstStyle>
            <a:lvl1pPr lvl="0" rtl="0">
              <a:spcBef>
                <a:spcPts val="0"/>
              </a:spcBef>
              <a:spcAft>
                <a:spcPts val="0"/>
              </a:spcAft>
              <a:buClr>
                <a:srgbClr val="FFFFFF"/>
              </a:buClr>
              <a:buSzPts val="4800"/>
              <a:buNone/>
              <a:defRPr sz="4800">
                <a:solidFill>
                  <a:srgbClr val="FFFFFF"/>
                </a:solidFill>
              </a:defRPr>
            </a:lvl1pPr>
            <a:lvl2pPr lvl="1" rtl="0">
              <a:spcBef>
                <a:spcPts val="0"/>
              </a:spcBef>
              <a:spcAft>
                <a:spcPts val="0"/>
              </a:spcAft>
              <a:buClr>
                <a:srgbClr val="FFFFFF"/>
              </a:buClr>
              <a:buSzPts val="4800"/>
              <a:buNone/>
              <a:defRPr sz="4800">
                <a:solidFill>
                  <a:srgbClr val="FFFFFF"/>
                </a:solidFill>
              </a:defRPr>
            </a:lvl2pPr>
            <a:lvl3pPr lvl="2" rtl="0">
              <a:spcBef>
                <a:spcPts val="0"/>
              </a:spcBef>
              <a:spcAft>
                <a:spcPts val="0"/>
              </a:spcAft>
              <a:buClr>
                <a:srgbClr val="FFFFFF"/>
              </a:buClr>
              <a:buSzPts val="4800"/>
              <a:buNone/>
              <a:defRPr sz="4800">
                <a:solidFill>
                  <a:srgbClr val="FFFFFF"/>
                </a:solidFill>
              </a:defRPr>
            </a:lvl3pPr>
            <a:lvl4pPr lvl="3" rtl="0">
              <a:spcBef>
                <a:spcPts val="0"/>
              </a:spcBef>
              <a:spcAft>
                <a:spcPts val="0"/>
              </a:spcAft>
              <a:buClr>
                <a:srgbClr val="FFFFFF"/>
              </a:buClr>
              <a:buSzPts val="4800"/>
              <a:buNone/>
              <a:defRPr sz="4800">
                <a:solidFill>
                  <a:srgbClr val="FFFFFF"/>
                </a:solidFill>
              </a:defRPr>
            </a:lvl4pPr>
            <a:lvl5pPr lvl="4" rtl="0">
              <a:spcBef>
                <a:spcPts val="0"/>
              </a:spcBef>
              <a:spcAft>
                <a:spcPts val="0"/>
              </a:spcAft>
              <a:buClr>
                <a:srgbClr val="FFFFFF"/>
              </a:buClr>
              <a:buSzPts val="4800"/>
              <a:buNone/>
              <a:defRPr sz="4800">
                <a:solidFill>
                  <a:srgbClr val="FFFFFF"/>
                </a:solidFill>
              </a:defRPr>
            </a:lvl5pPr>
            <a:lvl6pPr lvl="5" rtl="0">
              <a:spcBef>
                <a:spcPts val="0"/>
              </a:spcBef>
              <a:spcAft>
                <a:spcPts val="0"/>
              </a:spcAft>
              <a:buClr>
                <a:srgbClr val="FFFFFF"/>
              </a:buClr>
              <a:buSzPts val="4800"/>
              <a:buNone/>
              <a:defRPr sz="4800">
                <a:solidFill>
                  <a:srgbClr val="FFFFFF"/>
                </a:solidFill>
              </a:defRPr>
            </a:lvl6pPr>
            <a:lvl7pPr lvl="6" rtl="0">
              <a:spcBef>
                <a:spcPts val="0"/>
              </a:spcBef>
              <a:spcAft>
                <a:spcPts val="0"/>
              </a:spcAft>
              <a:buClr>
                <a:srgbClr val="FFFFFF"/>
              </a:buClr>
              <a:buSzPts val="4800"/>
              <a:buNone/>
              <a:defRPr sz="4800">
                <a:solidFill>
                  <a:srgbClr val="FFFFFF"/>
                </a:solidFill>
              </a:defRPr>
            </a:lvl7pPr>
            <a:lvl8pPr lvl="7" rtl="0">
              <a:spcBef>
                <a:spcPts val="0"/>
              </a:spcBef>
              <a:spcAft>
                <a:spcPts val="0"/>
              </a:spcAft>
              <a:buClr>
                <a:srgbClr val="FFFFFF"/>
              </a:buClr>
              <a:buSzPts val="4800"/>
              <a:buNone/>
              <a:defRPr sz="4800">
                <a:solidFill>
                  <a:srgbClr val="FFFFFF"/>
                </a:solidFill>
              </a:defRPr>
            </a:lvl8pPr>
            <a:lvl9pPr lvl="8" rtl="0">
              <a:spcBef>
                <a:spcPts val="0"/>
              </a:spcBef>
              <a:spcAft>
                <a:spcPts val="0"/>
              </a:spcAft>
              <a:buClr>
                <a:srgbClr val="FFFFFF"/>
              </a:buClr>
              <a:buSzPts val="4800"/>
              <a:buNone/>
              <a:defRPr sz="4800">
                <a:solidFill>
                  <a:srgbClr val="FFFFFF"/>
                </a:solidFill>
              </a:defRPr>
            </a:lvl9pPr>
          </a:lstStyle>
          <a:p>
            <a:endParaRPr/>
          </a:p>
        </p:txBody>
      </p:sp>
      <p:sp>
        <p:nvSpPr>
          <p:cNvPr id="17" name="Google Shape;17;p3"/>
          <p:cNvSpPr txBox="1">
            <a:spLocks noGrp="1"/>
          </p:cNvSpPr>
          <p:nvPr>
            <p:ph type="subTitle" idx="1"/>
          </p:nvPr>
        </p:nvSpPr>
        <p:spPr>
          <a:xfrm>
            <a:off x="685800" y="3082250"/>
            <a:ext cx="5008200" cy="687600"/>
          </a:xfrm>
          <a:prstGeom prst="rect">
            <a:avLst/>
          </a:prstGeom>
        </p:spPr>
        <p:txBody>
          <a:bodyPr spcFirstLastPara="1" wrap="square" lIns="91425" tIns="91425" rIns="91425" bIns="91425" anchor="ctr" anchorCtr="0"/>
          <a:lstStyle>
            <a:lvl1pPr lvl="0" rtl="0">
              <a:spcBef>
                <a:spcPts val="0"/>
              </a:spcBef>
              <a:spcAft>
                <a:spcPts val="0"/>
              </a:spcAft>
              <a:buClr>
                <a:srgbClr val="415665"/>
              </a:buClr>
              <a:buSzPts val="1800"/>
              <a:buNone/>
              <a:defRPr sz="1800"/>
            </a:lvl1pPr>
            <a:lvl2pPr lvl="1" rtl="0">
              <a:spcBef>
                <a:spcPts val="0"/>
              </a:spcBef>
              <a:spcAft>
                <a:spcPts val="0"/>
              </a:spcAft>
              <a:buClr>
                <a:srgbClr val="415665"/>
              </a:buClr>
              <a:buSzPts val="1800"/>
              <a:buNone/>
              <a:defRPr sz="1800"/>
            </a:lvl2pPr>
            <a:lvl3pPr lvl="2" rtl="0">
              <a:spcBef>
                <a:spcPts val="0"/>
              </a:spcBef>
              <a:spcAft>
                <a:spcPts val="0"/>
              </a:spcAft>
              <a:buClr>
                <a:srgbClr val="415665"/>
              </a:buClr>
              <a:buSzPts val="1800"/>
              <a:buNone/>
              <a:defRPr sz="1800"/>
            </a:lvl3pPr>
            <a:lvl4pPr lvl="3" rtl="0">
              <a:spcBef>
                <a:spcPts val="0"/>
              </a:spcBef>
              <a:spcAft>
                <a:spcPts val="0"/>
              </a:spcAft>
              <a:buClr>
                <a:srgbClr val="415665"/>
              </a:buClr>
              <a:buSzPts val="1800"/>
              <a:buNone/>
              <a:defRPr/>
            </a:lvl4pPr>
            <a:lvl5pPr lvl="4" rtl="0">
              <a:spcBef>
                <a:spcPts val="0"/>
              </a:spcBef>
              <a:spcAft>
                <a:spcPts val="0"/>
              </a:spcAft>
              <a:buClr>
                <a:srgbClr val="415665"/>
              </a:buClr>
              <a:buSzPts val="1800"/>
              <a:buNone/>
              <a:defRPr/>
            </a:lvl5pPr>
            <a:lvl6pPr lvl="5" rtl="0">
              <a:spcBef>
                <a:spcPts val="0"/>
              </a:spcBef>
              <a:spcAft>
                <a:spcPts val="0"/>
              </a:spcAft>
              <a:buClr>
                <a:srgbClr val="415665"/>
              </a:buClr>
              <a:buSzPts val="1800"/>
              <a:buNone/>
              <a:defRPr/>
            </a:lvl6pPr>
            <a:lvl7pPr lvl="6" rtl="0">
              <a:spcBef>
                <a:spcPts val="0"/>
              </a:spcBef>
              <a:spcAft>
                <a:spcPts val="0"/>
              </a:spcAft>
              <a:buClr>
                <a:srgbClr val="415665"/>
              </a:buClr>
              <a:buSzPts val="1800"/>
              <a:buNone/>
              <a:defRPr/>
            </a:lvl7pPr>
            <a:lvl8pPr lvl="7" rtl="0">
              <a:spcBef>
                <a:spcPts val="0"/>
              </a:spcBef>
              <a:spcAft>
                <a:spcPts val="0"/>
              </a:spcAft>
              <a:buClr>
                <a:srgbClr val="415665"/>
              </a:buClr>
              <a:buSzPts val="1800"/>
              <a:buNone/>
              <a:defRPr/>
            </a:lvl8pPr>
            <a:lvl9pPr lvl="8" rtl="0">
              <a:spcBef>
                <a:spcPts val="0"/>
              </a:spcBef>
              <a:spcAft>
                <a:spcPts val="0"/>
              </a:spcAft>
              <a:buClr>
                <a:srgbClr val="415665"/>
              </a:buClr>
              <a:buSzPts val="1800"/>
              <a:buNone/>
              <a:defRPr/>
            </a:lvl9pPr>
          </a:lstStyle>
          <a:p>
            <a:endParaRPr/>
          </a:p>
        </p:txBody>
      </p:sp>
      <p:sp>
        <p:nvSpPr>
          <p:cNvPr id="18" name="Google Shape;18;p3"/>
          <p:cNvSpPr txBox="1">
            <a:spLocks noGrp="1"/>
          </p:cNvSpPr>
          <p:nvPr>
            <p:ph type="sldNum" idx="12"/>
          </p:nvPr>
        </p:nvSpPr>
        <p:spPr>
          <a:xfrm>
            <a:off x="-75" y="3420000"/>
            <a:ext cx="669600" cy="1723500"/>
          </a:xfrm>
          <a:prstGeom prst="rect">
            <a:avLst/>
          </a:prstGeom>
        </p:spPr>
        <p:txBody>
          <a:bodyPr spcFirstLastPara="1" wrap="square" lIns="91425" tIns="91425" rIns="91425" bIns="91425" anchor="b" anchorCtr="0">
            <a:noAutofit/>
          </a:bodyPr>
          <a:lstStyle>
            <a:lvl1pPr lvl="0" rtl="0">
              <a:buNone/>
              <a:defRPr>
                <a:solidFill>
                  <a:srgbClr val="0DB7C4"/>
                </a:solidFill>
              </a:defRPr>
            </a:lvl1pPr>
            <a:lvl2pPr lvl="1" rtl="0">
              <a:buNone/>
              <a:defRPr>
                <a:solidFill>
                  <a:srgbClr val="0DB7C4"/>
                </a:solidFill>
              </a:defRPr>
            </a:lvl2pPr>
            <a:lvl3pPr lvl="2" rtl="0">
              <a:buNone/>
              <a:defRPr>
                <a:solidFill>
                  <a:srgbClr val="0DB7C4"/>
                </a:solidFill>
              </a:defRPr>
            </a:lvl3pPr>
            <a:lvl4pPr lvl="3" rtl="0">
              <a:buNone/>
              <a:defRPr>
                <a:solidFill>
                  <a:srgbClr val="0DB7C4"/>
                </a:solidFill>
              </a:defRPr>
            </a:lvl4pPr>
            <a:lvl5pPr lvl="4" rtl="0">
              <a:buNone/>
              <a:defRPr>
                <a:solidFill>
                  <a:srgbClr val="0DB7C4"/>
                </a:solidFill>
              </a:defRPr>
            </a:lvl5pPr>
            <a:lvl6pPr lvl="5" rtl="0">
              <a:buNone/>
              <a:defRPr>
                <a:solidFill>
                  <a:srgbClr val="0DB7C4"/>
                </a:solidFill>
              </a:defRPr>
            </a:lvl6pPr>
            <a:lvl7pPr lvl="6" rtl="0">
              <a:buNone/>
              <a:defRPr>
                <a:solidFill>
                  <a:srgbClr val="0DB7C4"/>
                </a:solidFill>
              </a:defRPr>
            </a:lvl7pPr>
            <a:lvl8pPr lvl="7" rtl="0">
              <a:buNone/>
              <a:defRPr>
                <a:solidFill>
                  <a:srgbClr val="0DB7C4"/>
                </a:solidFill>
              </a:defRPr>
            </a:lvl8pPr>
            <a:lvl9pPr lvl="8" rtl="0">
              <a:buNone/>
              <a:defRPr>
                <a:solidFill>
                  <a:srgbClr val="0DB7C4"/>
                </a:solidFill>
              </a:defRPr>
            </a:lvl9pPr>
          </a:lstStyle>
          <a:p>
            <a:pPr marL="0" lvl="0" indent="0" algn="ct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758284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
        <p:cNvGrpSpPr/>
        <p:nvPr/>
      </p:nvGrpSpPr>
      <p:grpSpPr>
        <a:xfrm>
          <a:off x="0" y="0"/>
          <a:ext cx="0" cy="0"/>
          <a:chOff x="0" y="0"/>
          <a:chExt cx="0" cy="0"/>
        </a:xfrm>
      </p:grpSpPr>
      <p:sp>
        <p:nvSpPr>
          <p:cNvPr id="28" name="Google Shape;28;p5"/>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9" name="Google Shape;29;p5"/>
          <p:cNvSpPr txBox="1">
            <a:spLocks noGrp="1"/>
          </p:cNvSpPr>
          <p:nvPr>
            <p:ph type="body" idx="1"/>
          </p:nvPr>
        </p:nvSpPr>
        <p:spPr>
          <a:xfrm>
            <a:off x="844425" y="1538075"/>
            <a:ext cx="5169000" cy="33879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sz="2400"/>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30" name="Google Shape;30;p5"/>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9993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
        <p:nvSpPr>
          <p:cNvPr id="7" name="TextBox 6"/>
          <p:cNvSpPr txBox="1"/>
          <p:nvPr/>
        </p:nvSpPr>
        <p:spPr>
          <a:xfrm>
            <a:off x="1646207" y="480919"/>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1718047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1643882" y="2221939"/>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2360440"/>
            <a:ext cx="5967420" cy="1068560"/>
          </a:xfrm>
        </p:spPr>
        <p:txBody>
          <a:bodyPr anchor="t">
            <a:normAutofit/>
          </a:bodyPr>
          <a:lstStyle>
            <a:lvl1pPr algn="r">
              <a:defRPr sz="2400"/>
            </a:lvl1pPr>
          </a:lstStyle>
          <a:p>
            <a:r>
              <a:rPr lang="en-US"/>
              <a:t>Click to edit Master title style</a:t>
            </a:r>
            <a:endParaRPr lang="en-US" dirty="0"/>
          </a:p>
        </p:txBody>
      </p:sp>
      <p:sp>
        <p:nvSpPr>
          <p:cNvPr id="3" name="Text Placeholder 2"/>
          <p:cNvSpPr>
            <a:spLocks noGrp="1"/>
          </p:cNvSpPr>
          <p:nvPr>
            <p:ph type="body" idx="1"/>
          </p:nvPr>
        </p:nvSpPr>
        <p:spPr>
          <a:xfrm>
            <a:off x="2080477" y="1701590"/>
            <a:ext cx="5843948" cy="658851"/>
          </a:xfrm>
        </p:spPr>
        <p:txBody>
          <a:bodyPr tIns="0" anchor="b">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5225168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604363"/>
            <a:ext cx="5963238" cy="8112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954031" y="1539087"/>
            <a:ext cx="2918970" cy="2998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99977" y="1539086"/>
            <a:ext cx="2920667" cy="29983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
        <p:nvSpPr>
          <p:cNvPr id="10" name="TextBox 9"/>
          <p:cNvSpPr txBox="1"/>
          <p:nvPr/>
        </p:nvSpPr>
        <p:spPr>
          <a:xfrm>
            <a:off x="1647129" y="480917"/>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2159913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1645238" y="477318"/>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604364"/>
            <a:ext cx="5967420" cy="8087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56964" y="1539086"/>
            <a:ext cx="2922350" cy="535364"/>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956964" y="2138498"/>
            <a:ext cx="2920217" cy="2303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99975" y="1539086"/>
            <a:ext cx="2924849" cy="535364"/>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99976" y="2138498"/>
            <a:ext cx="2924849" cy="2303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4/17/2022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0052415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4/17/2022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
        <p:nvSpPr>
          <p:cNvPr id="8" name="TextBox 7"/>
          <p:cNvSpPr txBox="1"/>
          <p:nvPr/>
        </p:nvSpPr>
        <p:spPr>
          <a:xfrm>
            <a:off x="1647129" y="480919"/>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4665546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EC5CECA-2D3A-4680-9B49-752200DE467C}" type="datetimeFigureOut">
              <a:rPr lang="en-US" smtClean="0"/>
              <a:t>4/17/2022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0955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165616" y="845662"/>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7743" y="961839"/>
            <a:ext cx="1998271" cy="1427431"/>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840115" y="604363"/>
            <a:ext cx="4084709" cy="393309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7742" y="2389616"/>
            <a:ext cx="1998271" cy="1789798"/>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2421958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753359" y="0"/>
            <a:ext cx="7779237" cy="51435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8532996" y="0"/>
            <a:ext cx="20574"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5060296" y="2422"/>
            <a:ext cx="3472301" cy="51435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extBox 9"/>
          <p:cNvSpPr txBox="1"/>
          <p:nvPr/>
        </p:nvSpPr>
        <p:spPr>
          <a:xfrm>
            <a:off x="1166015" y="845662"/>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8430" y="961839"/>
            <a:ext cx="2978240" cy="1425355"/>
          </a:xfrm>
        </p:spPr>
        <p:txBody>
          <a:bodyPr anchor="b">
            <a:normAutofit/>
          </a:bodyPr>
          <a:lstStyle>
            <a:lvl1pPr algn="l">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1477741" y="2387196"/>
            <a:ext cx="2978906" cy="1789796"/>
          </a:xfrm>
        </p:spPr>
        <p:txBody>
          <a:bodyPr>
            <a:normAutofit/>
          </a:bodyPr>
          <a:lstStyle>
            <a:lvl1pPr marL="0" indent="0" algn="l">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6342795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6"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2.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123846" y="1578901"/>
            <a:ext cx="7020154" cy="3564599"/>
          </a:xfrm>
          <a:prstGeom prst="rect">
            <a:avLst/>
          </a:prstGeom>
        </p:spPr>
      </p:pic>
      <p:pic>
        <p:nvPicPr>
          <p:cNvPr id="15" name="Picture 1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 y="0"/>
            <a:ext cx="9142400" cy="5143500"/>
          </a:xfrm>
          <a:prstGeom prst="rect">
            <a:avLst/>
          </a:prstGeom>
        </p:spPr>
      </p:pic>
      <p:sp>
        <p:nvSpPr>
          <p:cNvPr id="8" name="Rectangle 7"/>
          <p:cNvSpPr/>
          <p:nvPr/>
        </p:nvSpPr>
        <p:spPr>
          <a:xfrm>
            <a:off x="0" y="0"/>
            <a:ext cx="723131" cy="51435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58857" y="606042"/>
            <a:ext cx="5968748" cy="80792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080199" y="1539087"/>
            <a:ext cx="5847405" cy="299837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607549" y="3952953"/>
            <a:ext cx="1997047" cy="137160"/>
          </a:xfrm>
          <a:prstGeom prst="rect">
            <a:avLst/>
          </a:prstGeom>
        </p:spPr>
        <p:txBody>
          <a:bodyPr vert="horz" lIns="91440" tIns="18288" rIns="91440" bIns="45720" rtlCol="0" anchor="t"/>
          <a:lstStyle>
            <a:lvl1pPr algn="r">
              <a:defRPr sz="600">
                <a:solidFill>
                  <a:schemeClr val="tx1">
                    <a:tint val="75000"/>
                  </a:schemeClr>
                </a:solidFill>
                <a:latin typeface="+mn-lt"/>
              </a:defRPr>
            </a:lvl1pPr>
          </a:lstStyle>
          <a:p>
            <a:fld id="{C35BB1C6-BF8F-4481-8AB2-603A1C8A906A}" type="datetimeFigureOut">
              <a:rPr lang="en-US" smtClean="0"/>
              <a:t>4/17/2022</a:t>
            </a:fld>
            <a:endParaRPr lang="en-US" dirty="0"/>
          </a:p>
        </p:txBody>
      </p:sp>
      <p:sp>
        <p:nvSpPr>
          <p:cNvPr id="5" name="Footer Placeholder 4"/>
          <p:cNvSpPr>
            <a:spLocks noGrp="1"/>
          </p:cNvSpPr>
          <p:nvPr>
            <p:ph type="ftr" sz="quarter" idx="3"/>
          </p:nvPr>
        </p:nvSpPr>
        <p:spPr>
          <a:xfrm rot="5400000">
            <a:off x="-1677848" y="2745858"/>
            <a:ext cx="4414014" cy="134382"/>
          </a:xfrm>
          <a:prstGeom prst="rect">
            <a:avLst/>
          </a:prstGeom>
        </p:spPr>
        <p:txBody>
          <a:bodyPr vert="horz" lIns="91440" tIns="45720" rIns="91440" bIns="18288" rtlCol="0" anchor="b"/>
          <a:lstStyle>
            <a:lvl1pPr algn="r">
              <a:defRPr sz="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8806" y="123445"/>
            <a:ext cx="477545" cy="242138"/>
          </a:xfrm>
          <a:prstGeom prst="rect">
            <a:avLst/>
          </a:prstGeom>
        </p:spPr>
        <p:txBody>
          <a:bodyPr vert="horz" lIns="91440" tIns="45720" rIns="45720" bIns="45720" rtlCol="0" anchor="ctr"/>
          <a:lstStyle>
            <a:lvl1pPr algn="r">
              <a:defRPr sz="1350">
                <a:solidFill>
                  <a:schemeClr val="tx1">
                    <a:tint val="75000"/>
                  </a:schemeClr>
                </a:solidFill>
              </a:defRPr>
            </a:lvl1pPr>
          </a:lstStyle>
          <a:p>
            <a:pPr marL="0" lvl="0" indent="0" algn="ctr" rtl="0">
              <a:spcBef>
                <a:spcPts val="0"/>
              </a:spcBef>
              <a:spcAft>
                <a:spcPts val="0"/>
              </a:spcAft>
              <a:buNone/>
            </a:pPr>
            <a:fld id="{00000000-1234-1234-1234-123412341234}" type="slidenum">
              <a:rPr lang="en" smtClean="0"/>
              <a:t>‹#›</a:t>
            </a:fld>
            <a:endParaRPr lang="en"/>
          </a:p>
        </p:txBody>
      </p:sp>
      <p:sp>
        <p:nvSpPr>
          <p:cNvPr id="57" name="Rectangle 56"/>
          <p:cNvSpPr/>
          <p:nvPr/>
        </p:nvSpPr>
        <p:spPr>
          <a:xfrm>
            <a:off x="721532" y="0"/>
            <a:ext cx="34289"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2009332"/>
      </p:ext>
    </p:extLst>
  </p:cSld>
  <p:clrMap bg1="dk1" tx1="lt1" bg2="dk2"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Lst>
  <p:transition>
    <p:fade thruBlk="1"/>
  </p:transition>
  <p:hf hdr="0" ftr="0" dt="0"/>
  <p:txStyles>
    <p:titleStyle>
      <a:lvl1pPr algn="r" defTabSz="685800" rtl="0" eaLnBrk="1" latinLnBrk="0" hangingPunct="1">
        <a:lnSpc>
          <a:spcPct val="90000"/>
        </a:lnSpc>
        <a:spcBef>
          <a:spcPct val="0"/>
        </a:spcBef>
        <a:buNone/>
        <a:defRPr sz="2550" b="0" i="0" kern="1200" cap="none">
          <a:solidFill>
            <a:schemeClr val="tx1"/>
          </a:solidFill>
          <a:effectLst/>
          <a:latin typeface="+mj-lt"/>
          <a:ea typeface="+mj-ea"/>
          <a:cs typeface="+mj-cs"/>
        </a:defRPr>
      </a:lvl1pPr>
    </p:titleStyle>
    <p:bodyStyle>
      <a:lvl1pPr marL="258366" indent="-258366" algn="l" defTabSz="685800" rtl="0" eaLnBrk="1" latinLnBrk="0" hangingPunct="1">
        <a:lnSpc>
          <a:spcPct val="120000"/>
        </a:lnSpc>
        <a:spcBef>
          <a:spcPts val="750"/>
        </a:spcBef>
        <a:spcAft>
          <a:spcPts val="450"/>
        </a:spcAft>
        <a:buClr>
          <a:schemeClr val="accent6"/>
        </a:buClr>
        <a:buSzPct val="90000"/>
        <a:buFont typeface="Wingdings" panose="05000000000000000000" pitchFamily="2" charset="2"/>
        <a:buChar char="§"/>
        <a:defRPr sz="1500" kern="1200">
          <a:solidFill>
            <a:schemeClr val="tx1"/>
          </a:solidFill>
          <a:effectLst/>
          <a:latin typeface="+mn-lt"/>
          <a:ea typeface="+mn-ea"/>
          <a:cs typeface="+mn-cs"/>
        </a:defRPr>
      </a:lvl1pPr>
      <a:lvl2pPr marL="5965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350" kern="1200">
          <a:solidFill>
            <a:schemeClr val="tx1"/>
          </a:solidFill>
          <a:effectLst/>
          <a:latin typeface="+mn-lt"/>
          <a:ea typeface="+mn-ea"/>
          <a:cs typeface="+mn-cs"/>
        </a:defRPr>
      </a:lvl2pPr>
      <a:lvl3pPr marL="9441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3pPr>
      <a:lvl4pPr marL="12823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050" kern="1200">
          <a:solidFill>
            <a:schemeClr val="tx1"/>
          </a:solidFill>
          <a:effectLst/>
          <a:latin typeface="+mn-lt"/>
          <a:ea typeface="+mn-ea"/>
          <a:cs typeface="+mn-cs"/>
        </a:defRPr>
      </a:lvl4pPr>
      <a:lvl5pPr marL="16299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a:solidFill>
            <a:schemeClr val="tx1"/>
          </a:solidFill>
          <a:effectLst/>
          <a:latin typeface="+mn-lt"/>
          <a:ea typeface="+mn-ea"/>
          <a:cs typeface="+mn-cs"/>
        </a:defRPr>
      </a:lvl5pPr>
      <a:lvl6pPr marL="1981962"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6pPr>
      <a:lvl7pPr marL="2331720"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7pPr>
      <a:lvl8pPr marL="2681478"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8pPr>
      <a:lvl9pPr marL="3031236"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7.xml" /></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8.xml" /></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9.xml" /></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10.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3.xml" /></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1.xml" /></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2.xml" /></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3.xml" /></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4.xml" /></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5.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ctrTitle"/>
          </p:nvPr>
        </p:nvSpPr>
        <p:spPr>
          <a:xfrm>
            <a:off x="460375" y="330137"/>
            <a:ext cx="8016846" cy="1383832"/>
          </a:xfrm>
          <a:prstGeom prst="rect">
            <a:avLst/>
          </a:prstGeom>
        </p:spPr>
        <p:txBody>
          <a:bodyPr spcFirstLastPara="1" wrap="square" lIns="91425" tIns="91425" rIns="91425" bIns="91425" anchor="b" anchorCtr="0">
            <a:noAutofit/>
          </a:bodyPr>
          <a:lstStyle/>
          <a:p>
            <a:r>
              <a:rPr lang="en-US" dirty="0">
                <a:solidFill>
                  <a:srgbClr val="FF0000"/>
                </a:solidFill>
              </a:rPr>
              <a:t>DISORDERS OF THE THYMUS AND SPLEEN</a:t>
            </a:r>
          </a:p>
        </p:txBody>
      </p:sp>
      <p:sp>
        <p:nvSpPr>
          <p:cNvPr id="100" name="Google Shape;100;p15"/>
          <p:cNvSpPr txBox="1">
            <a:spLocks noGrp="1"/>
          </p:cNvSpPr>
          <p:nvPr>
            <p:ph type="sldNum" idx="12"/>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a:t>
            </a:fld>
            <a:endParaRPr/>
          </a:p>
        </p:txBody>
      </p:sp>
      <p:sp>
        <p:nvSpPr>
          <p:cNvPr id="3" name="AutoShape 2" descr="Related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Related imag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3033131" y="2572216"/>
            <a:ext cx="5806069" cy="156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Dr. </a:t>
            </a:r>
            <a:r>
              <a:rPr kumimoji="0" lang="en-US" sz="1600" b="1" i="0" u="none" strike="noStrike" kern="0" cap="none" spc="0" normalizeH="0" baseline="0" noProof="0" dirty="0" err="1">
                <a:ln>
                  <a:noFill/>
                </a:ln>
                <a:solidFill>
                  <a:sysClr val="windowText" lastClr="000000"/>
                </a:solidFill>
                <a:effectLst/>
                <a:uLnTx/>
                <a:uFillTx/>
              </a:rPr>
              <a:t>Bushra</a:t>
            </a:r>
            <a:r>
              <a:rPr kumimoji="0" lang="en-US" sz="1600" b="1" i="0" u="none" strike="noStrike" kern="0" cap="none" spc="0" normalizeH="0" baseline="0" noProof="0" dirty="0">
                <a:ln>
                  <a:noFill/>
                </a:ln>
                <a:solidFill>
                  <a:sysClr val="windowText" lastClr="000000"/>
                </a:solidFill>
                <a:effectLst/>
                <a:uLnTx/>
                <a:uFillTx/>
              </a:rPr>
              <a:t> </a:t>
            </a:r>
            <a:r>
              <a:rPr kumimoji="0" lang="en-US" sz="1600" b="1" i="0" u="none" strike="noStrike" kern="0" cap="none" spc="0" normalizeH="0" baseline="0" noProof="0" dirty="0" err="1">
                <a:ln>
                  <a:noFill/>
                </a:ln>
                <a:solidFill>
                  <a:sysClr val="windowText" lastClr="000000"/>
                </a:solidFill>
                <a:effectLst/>
                <a:uLnTx/>
                <a:uFillTx/>
              </a:rPr>
              <a:t>AlTarawneh</a:t>
            </a:r>
            <a:r>
              <a:rPr kumimoji="0" lang="en-US" sz="1600" b="1" i="0" u="none" strike="noStrike" kern="0" cap="none" spc="0" normalizeH="0" baseline="0" noProof="0" dirty="0">
                <a:ln>
                  <a:noFill/>
                </a:ln>
                <a:solidFill>
                  <a:sysClr val="windowText" lastClr="000000"/>
                </a:solidFill>
                <a:effectLst/>
                <a:uLnTx/>
                <a:uFillTx/>
              </a:rPr>
              <a:t>, MD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Anatomical pathology </a:t>
            </a:r>
            <a:br>
              <a:rPr kumimoji="0" lang="en-US" sz="1600" b="1" i="0" u="none" strike="noStrike" kern="0" cap="none" spc="0" normalizeH="0" baseline="0" noProof="0" dirty="0">
                <a:ln>
                  <a:noFill/>
                </a:ln>
                <a:solidFill>
                  <a:sysClr val="windowText" lastClr="000000"/>
                </a:solidFill>
                <a:effectLst/>
                <a:uLnTx/>
                <a:uFillTx/>
              </a:rPr>
            </a:br>
            <a:r>
              <a:rPr kumimoji="0" lang="en-US" sz="1600" b="1" i="0" u="none" strike="noStrike" kern="0" cap="none" spc="0" normalizeH="0" baseline="0" noProof="0" dirty="0">
                <a:ln>
                  <a:noFill/>
                </a:ln>
                <a:solidFill>
                  <a:sysClr val="windowText" lastClr="000000"/>
                </a:solidFill>
                <a:effectLst/>
                <a:uLnTx/>
                <a:uFillTx/>
              </a:rPr>
              <a:t>Mutah University</a:t>
            </a:r>
            <a:br>
              <a:rPr kumimoji="0" lang="en-US" sz="1600" b="1" i="0" u="none" strike="noStrike" kern="0" cap="none" spc="0" normalizeH="0" baseline="0" noProof="0" dirty="0">
                <a:ln>
                  <a:noFill/>
                </a:ln>
                <a:solidFill>
                  <a:sysClr val="windowText" lastClr="000000"/>
                </a:solidFill>
                <a:effectLst/>
                <a:uLnTx/>
                <a:uFillTx/>
              </a:rPr>
            </a:br>
            <a:r>
              <a:rPr kumimoji="0" lang="en-US" sz="1600" b="1" i="0" u="none" strike="noStrike" kern="0" cap="none" spc="0" normalizeH="0" baseline="0" noProof="0" dirty="0">
                <a:ln>
                  <a:noFill/>
                </a:ln>
                <a:solidFill>
                  <a:sysClr val="windowText" lastClr="000000"/>
                </a:solidFill>
                <a:effectLst/>
                <a:uLnTx/>
                <a:uFillTx/>
              </a:rPr>
              <a:t>School of Medicine-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Department of Microbiology &amp; Pathology</a:t>
            </a:r>
            <a:br>
              <a:rPr kumimoji="0" lang="en-US" sz="1600" b="0" i="0" u="none" strike="noStrike" kern="0" cap="none" spc="0" normalizeH="0" baseline="0" noProof="0" dirty="0">
                <a:ln>
                  <a:noFill/>
                </a:ln>
                <a:solidFill>
                  <a:sysClr val="windowText" lastClr="000000"/>
                </a:solidFill>
                <a:effectLst/>
                <a:uLnTx/>
                <a:uFillTx/>
              </a:rPr>
            </a:br>
            <a:r>
              <a:rPr kumimoji="0" lang="en-US" sz="1600" b="1" i="0" u="none" strike="noStrike" kern="0" cap="none" spc="0" normalizeH="0" baseline="0" noProof="0" dirty="0">
                <a:ln>
                  <a:noFill/>
                </a:ln>
                <a:solidFill>
                  <a:sysClr val="windowText" lastClr="000000"/>
                </a:solidFill>
                <a:effectLst/>
                <a:uLnTx/>
                <a:uFillTx/>
              </a:rPr>
              <a:t>HLS lectures 2022</a:t>
            </a:r>
          </a:p>
        </p:txBody>
      </p:sp>
    </p:spTree>
    <p:extLst>
      <p:ext uri="{BB962C8B-B14F-4D97-AF65-F5344CB8AC3E}">
        <p14:creationId xmlns:p14="http://schemas.microsoft.com/office/powerpoint/2010/main" val="3291756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4425" y="5598"/>
            <a:ext cx="7927042" cy="1140000"/>
          </a:xfrm>
        </p:spPr>
        <p:txBody>
          <a:bodyPr>
            <a:normAutofit fontScale="90000"/>
          </a:bodyPr>
          <a:lstStyle/>
          <a:p>
            <a:pPr marL="76200" indent="0" algn="l"/>
            <a:r>
              <a:rPr lang="en-US" dirty="0"/>
              <a:t>Disorders may be grouped according to the degree</a:t>
            </a:r>
            <a:br>
              <a:rPr lang="en-US" dirty="0"/>
            </a:br>
            <a:r>
              <a:rPr lang="en-US" dirty="0"/>
              <a:t>of splenomegaly that they characteristically produce:</a:t>
            </a:r>
            <a:br>
              <a:rPr lang="en-US" dirty="0"/>
            </a:br>
            <a:endParaRPr lang="en-US" dirty="0"/>
          </a:p>
        </p:txBody>
      </p:sp>
      <p:sp>
        <p:nvSpPr>
          <p:cNvPr id="3" name="Text Placeholder 2"/>
          <p:cNvSpPr>
            <a:spLocks noGrp="1"/>
          </p:cNvSpPr>
          <p:nvPr>
            <p:ph type="body" idx="1"/>
          </p:nvPr>
        </p:nvSpPr>
        <p:spPr>
          <a:xfrm>
            <a:off x="844424" y="1538075"/>
            <a:ext cx="7811895" cy="3387900"/>
          </a:xfrm>
        </p:spPr>
        <p:txBody>
          <a:bodyPr>
            <a:normAutofit lnSpcReduction="10000"/>
          </a:bodyPr>
          <a:lstStyle/>
          <a:p>
            <a:pPr marL="76200" indent="0">
              <a:buNone/>
            </a:pPr>
            <a:r>
              <a:rPr lang="en-US" dirty="0"/>
              <a:t>•</a:t>
            </a:r>
            <a:r>
              <a:rPr lang="en-US" b="1" u="sng" dirty="0"/>
              <a:t>1- </a:t>
            </a:r>
            <a:r>
              <a:rPr lang="en-US" b="1" i="1" u="sng" dirty="0"/>
              <a:t>Massive splenomegaly </a:t>
            </a:r>
            <a:r>
              <a:rPr lang="en-US" b="1" u="sng" dirty="0"/>
              <a:t>(weight &gt; 1000 g)</a:t>
            </a:r>
          </a:p>
          <a:p>
            <a:pPr marL="76200" indent="0">
              <a:buNone/>
            </a:pPr>
            <a:r>
              <a:rPr lang="en-US" dirty="0"/>
              <a:t>1- Myeloproliferative neoplasms (CML, primary </a:t>
            </a:r>
            <a:r>
              <a:rPr lang="en-US" dirty="0" err="1"/>
              <a:t>myelofibrosis</a:t>
            </a:r>
            <a:r>
              <a:rPr lang="en-US" dirty="0"/>
              <a:t>);</a:t>
            </a:r>
          </a:p>
          <a:p>
            <a:pPr marL="76200" indent="0">
              <a:buNone/>
            </a:pPr>
            <a:r>
              <a:rPr lang="en-US" dirty="0"/>
              <a:t>2- certain indolent </a:t>
            </a:r>
            <a:r>
              <a:rPr lang="en-US" dirty="0" err="1"/>
              <a:t>leukemias</a:t>
            </a:r>
            <a:r>
              <a:rPr lang="en-US" dirty="0"/>
              <a:t> (CLL and hairy cell leukemia); many lymphomas; </a:t>
            </a:r>
          </a:p>
          <a:p>
            <a:pPr marL="76200" indent="0">
              <a:buNone/>
            </a:pPr>
            <a:r>
              <a:rPr lang="en-US" dirty="0"/>
              <a:t>3- infectious diseases (e.g., malaria);</a:t>
            </a:r>
          </a:p>
          <a:p>
            <a:pPr marL="76200" indent="0">
              <a:buNone/>
            </a:pPr>
            <a:r>
              <a:rPr lang="en-US" dirty="0"/>
              <a:t>4- </a:t>
            </a:r>
            <a:r>
              <a:rPr lang="en-US" dirty="0" err="1"/>
              <a:t>Gaucher</a:t>
            </a:r>
            <a:r>
              <a:rPr lang="en-US" dirty="0"/>
              <a:t> disease.</a:t>
            </a:r>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2940188643"/>
      </p:ext>
    </p:extLst>
  </p:cSld>
  <p:clrMapOvr>
    <a:overrideClrMapping bg1="lt1" tx1="dk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65871" y="1240048"/>
            <a:ext cx="7603787" cy="3387900"/>
          </a:xfrm>
        </p:spPr>
        <p:txBody>
          <a:bodyPr>
            <a:normAutofit fontScale="55000" lnSpcReduction="20000"/>
          </a:bodyPr>
          <a:lstStyle/>
          <a:p>
            <a:pPr marL="76200" indent="0">
              <a:lnSpc>
                <a:spcPct val="130000"/>
              </a:lnSpc>
              <a:buNone/>
            </a:pPr>
            <a:r>
              <a:rPr lang="en-US" sz="4000" b="1" i="1" u="sng" dirty="0"/>
              <a:t>• Moderate splenomegaly (weight 500–1000 g)</a:t>
            </a:r>
          </a:p>
          <a:p>
            <a:pPr marL="76200" indent="0">
              <a:buNone/>
            </a:pPr>
            <a:r>
              <a:rPr lang="en-US" dirty="0"/>
              <a:t>1-Chronic congestive splenomegaly (portal hypertension or splenic vein obstruction); </a:t>
            </a:r>
          </a:p>
          <a:p>
            <a:pPr marL="76200" indent="0">
              <a:buNone/>
            </a:pPr>
            <a:r>
              <a:rPr lang="en-US" dirty="0"/>
              <a:t>2-acute </a:t>
            </a:r>
            <a:r>
              <a:rPr lang="en-US" dirty="0" err="1"/>
              <a:t>leukemias</a:t>
            </a:r>
            <a:r>
              <a:rPr lang="en-US" dirty="0"/>
              <a:t>; </a:t>
            </a:r>
          </a:p>
          <a:p>
            <a:pPr marL="76200" indent="0">
              <a:buNone/>
            </a:pPr>
            <a:r>
              <a:rPr lang="en-US" dirty="0"/>
              <a:t>3-disorders with extravascular hemolysis (hereditary spherocytosis, thalassemia major, autoimmune hemolytic anemia; </a:t>
            </a:r>
          </a:p>
          <a:p>
            <a:pPr marL="76200" indent="0">
              <a:buNone/>
            </a:pPr>
            <a:r>
              <a:rPr lang="en-US" dirty="0"/>
              <a:t>4- amyloidosis; </a:t>
            </a:r>
          </a:p>
          <a:p>
            <a:pPr marL="76200" indent="0">
              <a:buNone/>
            </a:pPr>
            <a:r>
              <a:rPr lang="en-US" dirty="0"/>
              <a:t>5-Niemann-Pick disease; </a:t>
            </a:r>
          </a:p>
          <a:p>
            <a:pPr marL="76200" indent="0">
              <a:buNone/>
            </a:pPr>
            <a:r>
              <a:rPr lang="en-US" dirty="0"/>
              <a:t>6- many infections, including infective endocarditis, tuberculosis, and typhoid; </a:t>
            </a:r>
          </a:p>
          <a:p>
            <a:pPr marL="76200" indent="0">
              <a:buNone/>
            </a:pPr>
            <a:r>
              <a:rPr lang="en-US" dirty="0"/>
              <a:t>7-sarcoidosis; </a:t>
            </a:r>
          </a:p>
          <a:p>
            <a:pPr marL="76200" indent="0">
              <a:buNone/>
            </a:pPr>
            <a:r>
              <a:rPr lang="en-US" dirty="0"/>
              <a:t>8-metastatic carcinoma or sarcoma</a:t>
            </a:r>
          </a:p>
          <a:p>
            <a:pPr marL="76200" indent="0">
              <a:buNone/>
            </a:pPr>
            <a:r>
              <a:rPr lang="en-US" dirty="0"/>
              <a:t>•</a:t>
            </a:r>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403796238"/>
      </p:ext>
    </p:extLst>
  </p:cSld>
  <p:clrMapOvr>
    <a:overrideClrMapping bg1="lt1" tx1="dk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4425" y="1538075"/>
            <a:ext cx="8039380" cy="3387900"/>
          </a:xfrm>
        </p:spPr>
        <p:txBody>
          <a:bodyPr>
            <a:normAutofit fontScale="92500" lnSpcReduction="10000"/>
          </a:bodyPr>
          <a:lstStyle/>
          <a:p>
            <a:pPr marL="76200" indent="0">
              <a:buNone/>
            </a:pPr>
            <a:r>
              <a:rPr lang="en-US" b="1" i="1" u="sng" dirty="0"/>
              <a:t>Mild splenomegaly </a:t>
            </a:r>
            <a:r>
              <a:rPr lang="en-US" b="1" u="sng" dirty="0"/>
              <a:t>(weight &lt; 500 g)</a:t>
            </a:r>
          </a:p>
          <a:p>
            <a:pPr marL="76200" indent="0">
              <a:buNone/>
            </a:pPr>
            <a:r>
              <a:rPr lang="en-US" dirty="0"/>
              <a:t>1-Acute </a:t>
            </a:r>
            <a:r>
              <a:rPr lang="en-US" dirty="0" err="1"/>
              <a:t>splenitis</a:t>
            </a:r>
            <a:r>
              <a:rPr lang="en-US" dirty="0"/>
              <a:t>; </a:t>
            </a:r>
          </a:p>
          <a:p>
            <a:pPr marL="76200" indent="0">
              <a:buNone/>
            </a:pPr>
            <a:r>
              <a:rPr lang="en-US" dirty="0"/>
              <a:t>2-acute splenic congestion; </a:t>
            </a:r>
          </a:p>
          <a:p>
            <a:pPr marL="76200" indent="0">
              <a:buNone/>
            </a:pPr>
            <a:r>
              <a:rPr lang="en-US" dirty="0"/>
              <a:t>3- infectious mononucleosis;</a:t>
            </a:r>
          </a:p>
          <a:p>
            <a:pPr marL="76200" indent="0">
              <a:buNone/>
            </a:pPr>
            <a:r>
              <a:rPr lang="en-US" dirty="0"/>
              <a:t>3-  miscellaneous disorders, including septicemia, systemic lupus erythematosus.</a:t>
            </a:r>
          </a:p>
          <a:p>
            <a:pPr marL="76200" indent="0">
              <a:buNone/>
            </a:pPr>
            <a:r>
              <a:rPr lang="en-US" dirty="0"/>
              <a:t>.</a:t>
            </a:r>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548854734"/>
      </p:ext>
    </p:extLst>
  </p:cSld>
  <p:clrMapOvr>
    <a:overrideClrMapping bg1="lt1" tx1="dk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844425" y="1538075"/>
            <a:ext cx="8062508" cy="3387900"/>
          </a:xfrm>
        </p:spPr>
        <p:txBody>
          <a:bodyPr>
            <a:normAutofit fontScale="92500" lnSpcReduction="10000"/>
          </a:bodyPr>
          <a:lstStyle/>
          <a:p>
            <a:r>
              <a:rPr lang="en-US" dirty="0"/>
              <a:t>A chronically enlarged spleen often removes excessive numbers of one or more of the formed elements of blood, resulting in anemia, leukopenia, or thrombocytopenia.  This is referred to as </a:t>
            </a:r>
            <a:r>
              <a:rPr lang="en-US" i="1" dirty="0" err="1"/>
              <a:t>hypersplenism</a:t>
            </a:r>
            <a:r>
              <a:rPr lang="en-US" dirty="0"/>
              <a:t>.</a:t>
            </a:r>
          </a:p>
          <a:p>
            <a:r>
              <a:rPr lang="en-US" dirty="0"/>
              <a:t> In addition, platelets are particularly susceptible to sequestration in the interstices of the red pulp; as a result, </a:t>
            </a:r>
            <a:r>
              <a:rPr lang="en-US" i="1" dirty="0"/>
              <a:t>thrombocytopenia </a:t>
            </a:r>
            <a:r>
              <a:rPr lang="en-US" dirty="0"/>
              <a:t>is more prevalent and severe in persons with splenomegaly than is anemia or neutropenia.</a:t>
            </a:r>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953038635"/>
      </p:ext>
    </p:extLst>
  </p:cSld>
  <p:clrMapOvr>
    <a:overrideClrMapping bg1="lt1" tx1="dk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5" name="Google Shape;265;p26"/>
          <p:cNvSpPr txBox="1">
            <a:spLocks noGrp="1"/>
          </p:cNvSpPr>
          <p:nvPr>
            <p:ph type="sldNum" sz="quarter" idx="12"/>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fld id="{00000000-1234-1234-1234-123412341234}" type="slidenum">
              <a:rPr lang="en"/>
              <a:t>14</a:t>
            </a:fld>
            <a:endParaRPr/>
          </a:p>
        </p:txBody>
      </p:sp>
      <p:sp>
        <p:nvSpPr>
          <p:cNvPr id="263" name="Google Shape;263;p26"/>
          <p:cNvSpPr txBox="1">
            <a:spLocks noGrp="1"/>
          </p:cNvSpPr>
          <p:nvPr>
            <p:ph type="ctrTitle" idx="4294967295"/>
          </p:nvPr>
        </p:nvSpPr>
        <p:spPr>
          <a:xfrm>
            <a:off x="0" y="1658938"/>
            <a:ext cx="5786438" cy="116046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8800" dirty="0"/>
              <a:t>THANK YOU!</a:t>
            </a:r>
            <a:endParaRPr sz="8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7575" y="160338"/>
            <a:ext cx="7613151" cy="921009"/>
          </a:xfrm>
        </p:spPr>
        <p:txBody>
          <a:bodyPr>
            <a:normAutofit fontScale="90000"/>
          </a:bodyPr>
          <a:lstStyle/>
          <a:p>
            <a:r>
              <a:rPr lang="en-US" sz="4000" dirty="0"/>
              <a:t>DISORDERS OF THE THYMUS</a:t>
            </a:r>
            <a:br>
              <a:rPr lang="en-US" sz="4000" dirty="0"/>
            </a:br>
            <a:endParaRPr lang="en-US" sz="4000" b="1"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a:t>
            </a:fld>
            <a:endParaRPr lang="en"/>
          </a:p>
        </p:txBody>
      </p:sp>
      <p:sp>
        <p:nvSpPr>
          <p:cNvPr id="3" name="TextBox 2"/>
          <p:cNvSpPr txBox="1"/>
          <p:nvPr/>
        </p:nvSpPr>
        <p:spPr>
          <a:xfrm>
            <a:off x="765175" y="1220895"/>
            <a:ext cx="8130533" cy="1384995"/>
          </a:xfrm>
          <a:prstGeom prst="rect">
            <a:avLst/>
          </a:prstGeom>
          <a:noFill/>
        </p:spPr>
        <p:txBody>
          <a:bodyPr wrap="square" rtlCol="0">
            <a:spAutoFit/>
          </a:bodyPr>
          <a:lstStyle/>
          <a:p>
            <a:r>
              <a:rPr lang="en-US" dirty="0"/>
              <a:t>As is well known, the thymus has a crucial role in T cell differentiation.-------</a:t>
            </a:r>
            <a:r>
              <a:rPr lang="en-US" dirty="0">
                <a:sym typeface="Wingdings" panose="05000000000000000000" pitchFamily="2" charset="2"/>
              </a:rPr>
              <a:t></a:t>
            </a:r>
            <a:r>
              <a:rPr lang="en-US" dirty="0"/>
              <a:t> lymphomas, particularly those of T cell lineage.</a:t>
            </a:r>
          </a:p>
          <a:p>
            <a:r>
              <a:rPr lang="en-US" dirty="0"/>
              <a:t>The focus here is on the two most frequent (albeit still uncommon) disorders</a:t>
            </a:r>
          </a:p>
          <a:p>
            <a:r>
              <a:rPr lang="en-US" dirty="0"/>
              <a:t>of the thymus: </a:t>
            </a:r>
          </a:p>
          <a:p>
            <a:r>
              <a:rPr lang="en-US" dirty="0"/>
              <a:t>1- </a:t>
            </a:r>
            <a:r>
              <a:rPr lang="en-US" dirty="0" err="1"/>
              <a:t>Thymic</a:t>
            </a:r>
            <a:r>
              <a:rPr lang="en-US" dirty="0"/>
              <a:t> hyperplasia.</a:t>
            </a:r>
          </a:p>
          <a:p>
            <a:r>
              <a:rPr lang="en-US" dirty="0"/>
              <a:t>2- </a:t>
            </a:r>
            <a:r>
              <a:rPr lang="en-US" dirty="0" err="1"/>
              <a:t>Thymoma</a:t>
            </a:r>
            <a:r>
              <a:rPr lang="en-US" dirty="0"/>
              <a:t>.</a:t>
            </a:r>
          </a:p>
        </p:txBody>
      </p:sp>
      <p:sp>
        <p:nvSpPr>
          <p:cNvPr id="5" name="AutoShape 2" descr="Image result for mantle cell zone histolog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mantle cell zone histolog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Image result for mantle cell zone histolog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Image result for mantle cell zone histolog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67098156"/>
      </p:ext>
    </p:extLst>
  </p:cSld>
  <p:clrMapOvr>
    <a:overrideClrMapping bg1="lt1" tx1="dk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Thymic</a:t>
            </a:r>
            <a:r>
              <a:rPr lang="en-US" dirty="0"/>
              <a:t> Hyperplasia</a:t>
            </a:r>
            <a:br>
              <a:rPr lang="en-US" dirty="0"/>
            </a:br>
            <a:endParaRPr lang="en-US" dirty="0"/>
          </a:p>
        </p:txBody>
      </p:sp>
      <p:sp>
        <p:nvSpPr>
          <p:cNvPr id="3" name="Text Placeholder 2"/>
          <p:cNvSpPr>
            <a:spLocks noGrp="1"/>
          </p:cNvSpPr>
          <p:nvPr>
            <p:ph type="body" idx="1"/>
          </p:nvPr>
        </p:nvSpPr>
        <p:spPr>
          <a:xfrm>
            <a:off x="844424" y="1538075"/>
            <a:ext cx="7875829" cy="3387900"/>
          </a:xfrm>
        </p:spPr>
        <p:txBody>
          <a:bodyPr>
            <a:normAutofit fontScale="85000" lnSpcReduction="10000"/>
          </a:bodyPr>
          <a:lstStyle/>
          <a:p>
            <a:r>
              <a:rPr lang="en-US" dirty="0" err="1"/>
              <a:t>Thymic</a:t>
            </a:r>
            <a:r>
              <a:rPr lang="en-US" dirty="0"/>
              <a:t> enlargement often is associated with the presence of lymphoid follicles, or germinal centers, within the medulla. </a:t>
            </a:r>
          </a:p>
          <a:p>
            <a:r>
              <a:rPr lang="en-US" dirty="0"/>
              <a:t>These germinal centers contain reactive B cells, which are only present in small numbers in normal thymuses.</a:t>
            </a:r>
          </a:p>
          <a:p>
            <a:r>
              <a:rPr lang="en-US" dirty="0" err="1"/>
              <a:t>Thymic</a:t>
            </a:r>
            <a:r>
              <a:rPr lang="en-US" dirty="0"/>
              <a:t> follicular hyperplasia is found in most patients with </a:t>
            </a:r>
            <a:r>
              <a:rPr lang="en-US" i="1" dirty="0"/>
              <a:t>myasthenia gravis </a:t>
            </a:r>
            <a:r>
              <a:rPr lang="en-US" dirty="0"/>
              <a:t>and sometimes also occurs in other autoimmune diseases, such as SLE and rheumatoid arthritis.</a:t>
            </a:r>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750043478"/>
      </p:ext>
    </p:extLst>
  </p:cSld>
  <p:clrMapOvr>
    <a:overrideClrMapping bg1="lt1" tx1="dk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Thymoma</a:t>
            </a:r>
            <a:endParaRPr lang="en-US" dirty="0"/>
          </a:p>
        </p:txBody>
      </p:sp>
      <p:sp>
        <p:nvSpPr>
          <p:cNvPr id="3" name="Text Placeholder 2"/>
          <p:cNvSpPr>
            <a:spLocks noGrp="1"/>
          </p:cNvSpPr>
          <p:nvPr>
            <p:ph type="body" idx="1"/>
          </p:nvPr>
        </p:nvSpPr>
        <p:spPr>
          <a:xfrm>
            <a:off x="844425" y="1538075"/>
            <a:ext cx="7920434" cy="3387900"/>
          </a:xfrm>
        </p:spPr>
        <p:txBody>
          <a:bodyPr>
            <a:normAutofit fontScale="77500" lnSpcReduction="20000"/>
          </a:bodyPr>
          <a:lstStyle/>
          <a:p>
            <a:r>
              <a:rPr lang="en-US" dirty="0" err="1"/>
              <a:t>Thymomas</a:t>
            </a:r>
            <a:r>
              <a:rPr lang="en-US" dirty="0"/>
              <a:t> are tumors of </a:t>
            </a:r>
            <a:r>
              <a:rPr lang="en-US" dirty="0" err="1"/>
              <a:t>thymic</a:t>
            </a:r>
            <a:r>
              <a:rPr lang="en-US" dirty="0"/>
              <a:t> epithelial cells. </a:t>
            </a:r>
          </a:p>
          <a:p>
            <a:r>
              <a:rPr lang="en-US" dirty="0"/>
              <a:t>Several classification systems for </a:t>
            </a:r>
            <a:r>
              <a:rPr lang="en-US" dirty="0" err="1"/>
              <a:t>thymoma</a:t>
            </a:r>
            <a:r>
              <a:rPr lang="en-US" dirty="0"/>
              <a:t> based on </a:t>
            </a:r>
            <a:r>
              <a:rPr lang="en-US" dirty="0" err="1"/>
              <a:t>cytologic</a:t>
            </a:r>
            <a:r>
              <a:rPr lang="en-US" dirty="0"/>
              <a:t> and biologic criteria have been proposed. </a:t>
            </a:r>
          </a:p>
          <a:p>
            <a:r>
              <a:rPr lang="en-US" dirty="0"/>
              <a:t>One simple and clinically useful classification is as follows:</a:t>
            </a:r>
          </a:p>
          <a:p>
            <a:pPr marL="76200" indent="0">
              <a:buNone/>
            </a:pPr>
            <a:r>
              <a:rPr lang="en-US" dirty="0"/>
              <a:t>• Benign or encapsulated </a:t>
            </a:r>
            <a:r>
              <a:rPr lang="en-US" dirty="0" err="1"/>
              <a:t>thymoma</a:t>
            </a:r>
            <a:r>
              <a:rPr lang="en-US" dirty="0"/>
              <a:t>: </a:t>
            </a:r>
            <a:r>
              <a:rPr lang="en-US" dirty="0" err="1"/>
              <a:t>cytologically</a:t>
            </a:r>
            <a:r>
              <a:rPr lang="en-US" dirty="0"/>
              <a:t> and biologically benign</a:t>
            </a:r>
          </a:p>
          <a:p>
            <a:pPr marL="76200" indent="0">
              <a:buNone/>
            </a:pPr>
            <a:r>
              <a:rPr lang="en-US" dirty="0"/>
              <a:t>• Malignant </a:t>
            </a:r>
            <a:r>
              <a:rPr lang="en-US" dirty="0" err="1"/>
              <a:t>thymoma</a:t>
            </a:r>
            <a:endParaRPr lang="en-US" dirty="0"/>
          </a:p>
          <a:p>
            <a:pPr marL="76200" indent="0">
              <a:buNone/>
            </a:pPr>
            <a:r>
              <a:rPr lang="en-US" dirty="0"/>
              <a:t>* </a:t>
            </a:r>
            <a:r>
              <a:rPr lang="en-US" i="1" dirty="0"/>
              <a:t>Type I</a:t>
            </a:r>
            <a:r>
              <a:rPr lang="en-US" dirty="0"/>
              <a:t>: </a:t>
            </a:r>
            <a:r>
              <a:rPr lang="en-US" dirty="0" err="1"/>
              <a:t>cytologically</a:t>
            </a:r>
            <a:r>
              <a:rPr lang="en-US" dirty="0"/>
              <a:t> benign but infiltrative and locally aggressive</a:t>
            </a:r>
          </a:p>
          <a:p>
            <a:pPr marL="76200" indent="0">
              <a:buNone/>
            </a:pPr>
            <a:r>
              <a:rPr lang="en-US" dirty="0"/>
              <a:t>* </a:t>
            </a:r>
            <a:r>
              <a:rPr lang="en-US" i="1" dirty="0"/>
              <a:t>Type II </a:t>
            </a:r>
            <a:r>
              <a:rPr lang="en-US" dirty="0"/>
              <a:t>(</a:t>
            </a:r>
            <a:r>
              <a:rPr lang="en-US" dirty="0" err="1"/>
              <a:t>thymic</a:t>
            </a:r>
            <a:r>
              <a:rPr lang="en-US" dirty="0"/>
              <a:t> carcinoma): </a:t>
            </a:r>
            <a:r>
              <a:rPr lang="en-US" dirty="0" err="1"/>
              <a:t>cytologically</a:t>
            </a:r>
            <a:r>
              <a:rPr lang="en-US" dirty="0"/>
              <a:t> and biologically Malignant</a:t>
            </a:r>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263254995"/>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MORPHOLOGY</a:t>
            </a:r>
          </a:p>
        </p:txBody>
      </p:sp>
      <p:sp>
        <p:nvSpPr>
          <p:cNvPr id="3" name="Text Placeholder 2"/>
          <p:cNvSpPr>
            <a:spLocks noGrp="1"/>
          </p:cNvSpPr>
          <p:nvPr>
            <p:ph type="body" idx="1"/>
          </p:nvPr>
        </p:nvSpPr>
        <p:spPr>
          <a:xfrm>
            <a:off x="844424" y="1538075"/>
            <a:ext cx="7794053" cy="3387900"/>
          </a:xfrm>
        </p:spPr>
        <p:txBody>
          <a:bodyPr>
            <a:normAutofit fontScale="55000" lnSpcReduction="20000"/>
          </a:bodyPr>
          <a:lstStyle/>
          <a:p>
            <a:endParaRPr lang="en-US" dirty="0"/>
          </a:p>
          <a:p>
            <a:r>
              <a:rPr lang="en-US" dirty="0"/>
              <a:t>Macroscopically, </a:t>
            </a:r>
            <a:r>
              <a:rPr lang="en-US" dirty="0" err="1"/>
              <a:t>thymomas</a:t>
            </a:r>
            <a:r>
              <a:rPr lang="en-US" dirty="0"/>
              <a:t> are lobulated, firm, gray-white masses up to 15 to 20 cm in dimension. Most appear encapsulated, but 20% to 25% penetrate the capsule and infiltrate </a:t>
            </a:r>
            <a:r>
              <a:rPr lang="en-US" dirty="0" err="1"/>
              <a:t>perithymic</a:t>
            </a:r>
            <a:r>
              <a:rPr lang="en-US" dirty="0"/>
              <a:t> tissues. </a:t>
            </a:r>
          </a:p>
          <a:p>
            <a:r>
              <a:rPr lang="en-US" dirty="0"/>
              <a:t>Microscopically, virtually all </a:t>
            </a:r>
            <a:r>
              <a:rPr lang="en-US" dirty="0" err="1"/>
              <a:t>thymomas</a:t>
            </a:r>
            <a:r>
              <a:rPr lang="en-US" dirty="0"/>
              <a:t> are composed of a mixture of epithelial tumor cells and </a:t>
            </a:r>
            <a:r>
              <a:rPr lang="en-US" dirty="0" err="1"/>
              <a:t>nonneoplastic</a:t>
            </a:r>
            <a:r>
              <a:rPr lang="en-US" dirty="0"/>
              <a:t> </a:t>
            </a:r>
            <a:r>
              <a:rPr lang="en-US" dirty="0" err="1"/>
              <a:t>thymocytes</a:t>
            </a:r>
            <a:r>
              <a:rPr lang="en-US" dirty="0"/>
              <a:t> (immature T cells). </a:t>
            </a:r>
          </a:p>
          <a:p>
            <a:pPr marL="76200" indent="0">
              <a:buNone/>
            </a:pPr>
            <a:endParaRPr lang="en-US" dirty="0"/>
          </a:p>
          <a:p>
            <a:r>
              <a:rPr lang="en-US" dirty="0"/>
              <a:t>In benign </a:t>
            </a:r>
            <a:r>
              <a:rPr lang="en-US" dirty="0" err="1"/>
              <a:t>thymomas</a:t>
            </a:r>
            <a:r>
              <a:rPr lang="en-US" dirty="0"/>
              <a:t>, the epithelial cells are spindled or elongated and resemble those that normally populate the medulla. As a result, these are sometimes referred to as medullary </a:t>
            </a:r>
            <a:r>
              <a:rPr lang="en-US" dirty="0" err="1"/>
              <a:t>thymomas</a:t>
            </a:r>
            <a:r>
              <a:rPr lang="en-US" dirty="0"/>
              <a:t>. In other tumors, there is an admixture of the plumper, rounder, cortical-type epithelial cells; this pattern is sometimes referred to as a mixed </a:t>
            </a:r>
            <a:r>
              <a:rPr lang="en-US" dirty="0" err="1"/>
              <a:t>thymoma</a:t>
            </a:r>
            <a:r>
              <a:rPr lang="en-US" dirty="0"/>
              <a:t>. The medullary and mixed patterns account for 60% to 70% of all </a:t>
            </a:r>
            <a:r>
              <a:rPr lang="en-US" dirty="0" err="1"/>
              <a:t>thymomas</a:t>
            </a:r>
            <a:r>
              <a:rPr lang="en-US" dirty="0"/>
              <a:t>.</a:t>
            </a:r>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1025072179"/>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MORPHOLOGY</a:t>
            </a:r>
          </a:p>
        </p:txBody>
      </p:sp>
      <p:sp>
        <p:nvSpPr>
          <p:cNvPr id="3" name="Text Placeholder 2"/>
          <p:cNvSpPr>
            <a:spLocks noGrp="1"/>
          </p:cNvSpPr>
          <p:nvPr>
            <p:ph type="body" idx="1"/>
          </p:nvPr>
        </p:nvSpPr>
        <p:spPr>
          <a:xfrm>
            <a:off x="844424" y="1538075"/>
            <a:ext cx="7794053" cy="3387900"/>
          </a:xfrm>
        </p:spPr>
        <p:txBody>
          <a:bodyPr>
            <a:normAutofit fontScale="55000" lnSpcReduction="20000"/>
          </a:bodyPr>
          <a:lstStyle/>
          <a:p>
            <a:pPr marL="76200" indent="0">
              <a:buNone/>
            </a:pPr>
            <a:r>
              <a:rPr lang="en-US" sz="2300" b="1" dirty="0"/>
              <a:t>Malignant </a:t>
            </a:r>
            <a:r>
              <a:rPr lang="en-US" sz="2300" b="1" dirty="0" err="1"/>
              <a:t>thymoma</a:t>
            </a:r>
            <a:r>
              <a:rPr lang="en-US" sz="2300" b="1" dirty="0"/>
              <a:t> type I</a:t>
            </a:r>
            <a:r>
              <a:rPr lang="en-US" dirty="0"/>
              <a:t> is </a:t>
            </a:r>
            <a:r>
              <a:rPr lang="en-US" dirty="0" err="1"/>
              <a:t>cytologically</a:t>
            </a:r>
            <a:r>
              <a:rPr lang="en-US" dirty="0"/>
              <a:t> bland but locally invasive; it accounts for 20% to 25% of all </a:t>
            </a:r>
            <a:r>
              <a:rPr lang="en-US" dirty="0" err="1"/>
              <a:t>thymomas</a:t>
            </a:r>
            <a:r>
              <a:rPr lang="en-US" dirty="0"/>
              <a:t>. These tumors also occasionally (and unpredictably) metastasize.</a:t>
            </a:r>
          </a:p>
          <a:p>
            <a:pPr>
              <a:buFontTx/>
              <a:buChar char="-"/>
            </a:pPr>
            <a:r>
              <a:rPr lang="en-US" dirty="0"/>
              <a:t>They are composed of varying proportions of epithelial cells and reactive </a:t>
            </a:r>
            <a:r>
              <a:rPr lang="en-US" dirty="0" err="1"/>
              <a:t>thymocytes</a:t>
            </a:r>
            <a:r>
              <a:rPr lang="en-US" dirty="0"/>
              <a:t>. The epithelial cells usually have abundant cytoplasm and rounded vesicular nuclei, an appearance similar to normal </a:t>
            </a:r>
            <a:r>
              <a:rPr lang="en-US" dirty="0" err="1"/>
              <a:t>thymic</a:t>
            </a:r>
            <a:r>
              <a:rPr lang="en-US" dirty="0"/>
              <a:t> cortical epithelial cells; spindled epithelial cells are sometimes present as well. The epithelial cells often palisade around blood vessels. ls. The critical distinguishing feature is the penetration of the capsule with the invasion of surrounding structures</a:t>
            </a:r>
            <a:r>
              <a:rPr lang="en-US" b="1" dirty="0"/>
              <a:t>.</a:t>
            </a:r>
          </a:p>
          <a:p>
            <a:pPr>
              <a:buFontTx/>
              <a:buChar char="-"/>
            </a:pPr>
            <a:endParaRPr lang="en-US" dirty="0"/>
          </a:p>
          <a:p>
            <a:r>
              <a:rPr lang="en-US" b="1" dirty="0"/>
              <a:t>Malignant </a:t>
            </a:r>
            <a:r>
              <a:rPr lang="en-US" b="1" dirty="0" err="1"/>
              <a:t>thymoma</a:t>
            </a:r>
            <a:r>
              <a:rPr lang="en-US" b="1" dirty="0"/>
              <a:t> type II </a:t>
            </a:r>
            <a:r>
              <a:rPr lang="en-US" dirty="0"/>
              <a:t>is perhaps better thought of as a form of </a:t>
            </a:r>
            <a:r>
              <a:rPr lang="en-US" dirty="0" err="1"/>
              <a:t>thymic</a:t>
            </a:r>
            <a:r>
              <a:rPr lang="en-US" dirty="0"/>
              <a:t> carcinoma</a:t>
            </a:r>
            <a:r>
              <a:rPr lang="en-US" b="1" dirty="0"/>
              <a:t>. </a:t>
            </a:r>
            <a:r>
              <a:rPr lang="en-US" dirty="0"/>
              <a:t>These tumors account for about 5% of </a:t>
            </a:r>
            <a:r>
              <a:rPr lang="en-US" dirty="0" err="1"/>
              <a:t>thymomas</a:t>
            </a:r>
            <a:r>
              <a:rPr lang="en-US" dirty="0"/>
              <a:t>. Macroscopically, they usually are fleshy, obviously invasive masses that often metastasize to such sites as the lungs. Microscopically, most resemble squamous cell </a:t>
            </a:r>
            <a:r>
              <a:rPr lang="en-US"/>
              <a:t>carcinoma. </a:t>
            </a: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1725033589"/>
      </p:ext>
    </p:extLst>
  </p:cSld>
  <p:clrMapOvr>
    <a:overrideClrMapping bg1="lt1" tx1="dk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br>
              <a:rPr lang="en-US" dirty="0"/>
            </a:br>
            <a:endParaRPr lang="en-US" dirty="0"/>
          </a:p>
        </p:txBody>
      </p:sp>
      <p:sp>
        <p:nvSpPr>
          <p:cNvPr id="3" name="Text Placeholder 2"/>
          <p:cNvSpPr>
            <a:spLocks noGrp="1"/>
          </p:cNvSpPr>
          <p:nvPr>
            <p:ph type="body" idx="1"/>
          </p:nvPr>
        </p:nvSpPr>
        <p:spPr>
          <a:xfrm>
            <a:off x="844425" y="795454"/>
            <a:ext cx="7976846" cy="4130521"/>
          </a:xfrm>
        </p:spPr>
        <p:txBody>
          <a:bodyPr>
            <a:normAutofit fontScale="77500" lnSpcReduction="20000"/>
          </a:bodyPr>
          <a:lstStyle/>
          <a:p>
            <a:pPr marL="76200" indent="0">
              <a:buNone/>
            </a:pPr>
            <a:r>
              <a:rPr lang="en-US" dirty="0"/>
              <a:t> </a:t>
            </a:r>
            <a:r>
              <a:rPr lang="en-US" dirty="0" err="1"/>
              <a:t>Thymomas</a:t>
            </a:r>
            <a:r>
              <a:rPr lang="en-US" dirty="0"/>
              <a:t> are rare.</a:t>
            </a:r>
          </a:p>
          <a:p>
            <a:pPr marL="76200" indent="0">
              <a:buNone/>
            </a:pPr>
            <a:r>
              <a:rPr lang="en-US" dirty="0"/>
              <a:t>- They may arise at any age, but most occur in middle-aged adults. -- In a large series about 30% were asymptomatic; 30% to 40% produced local manifestations such as cough, dyspnea, and superior vena cava syndrome.</a:t>
            </a:r>
          </a:p>
          <a:p>
            <a:pPr marL="76200" indent="0">
              <a:buNone/>
            </a:pPr>
            <a:r>
              <a:rPr lang="en-US" dirty="0"/>
              <a:t>- The remainder were associated with a systemic disease, INCLUDING:</a:t>
            </a:r>
          </a:p>
          <a:p>
            <a:pPr marL="76200" indent="0">
              <a:buNone/>
            </a:pPr>
            <a:r>
              <a:rPr lang="en-US" dirty="0"/>
              <a:t>* Most commonly myasthenia gravis.</a:t>
            </a:r>
          </a:p>
          <a:p>
            <a:pPr marL="76200" indent="0">
              <a:buNone/>
            </a:pPr>
            <a:r>
              <a:rPr lang="en-US" dirty="0"/>
              <a:t>* </a:t>
            </a:r>
            <a:r>
              <a:rPr lang="en-US" dirty="0" err="1"/>
              <a:t>Thymomas</a:t>
            </a:r>
            <a:r>
              <a:rPr lang="en-US" dirty="0"/>
              <a:t> may be associated with several other </a:t>
            </a:r>
            <a:r>
              <a:rPr lang="en-US" dirty="0" err="1"/>
              <a:t>pareneoplastic</a:t>
            </a:r>
            <a:r>
              <a:rPr lang="en-US" dirty="0"/>
              <a:t> syndromes. These include in rough order of frequency , pure red cell aplasia, </a:t>
            </a:r>
            <a:r>
              <a:rPr lang="en-US" dirty="0" err="1"/>
              <a:t>hypogammaglobulinemia</a:t>
            </a:r>
            <a:r>
              <a:rPr lang="en-US" dirty="0"/>
              <a:t>, and multi organ autoimmunity. The latter bears resemblance with graft versus host disease.]</a:t>
            </a:r>
          </a:p>
          <a:p>
            <a:pPr marL="76200" indent="0">
              <a:buNone/>
            </a:pP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3444063403"/>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425" y="5597"/>
            <a:ext cx="6138882" cy="1220375"/>
          </a:xfrm>
        </p:spPr>
        <p:txBody>
          <a:bodyPr>
            <a:normAutofit/>
          </a:bodyPr>
          <a:lstStyle/>
          <a:p>
            <a:r>
              <a:rPr lang="en-US" b="1" dirty="0">
                <a:solidFill>
                  <a:srgbClr val="FF0000"/>
                </a:solidFill>
              </a:rPr>
              <a:t>Disorders of the Spleen </a:t>
            </a:r>
            <a:endParaRPr lang="en-US" dirty="0">
              <a:solidFill>
                <a:srgbClr val="FF0000"/>
              </a:solidFill>
            </a:endParaRPr>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304046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4425" y="5597"/>
            <a:ext cx="6138882" cy="1220375"/>
          </a:xfrm>
        </p:spPr>
        <p:txBody>
          <a:bodyPr>
            <a:normAutofit/>
          </a:bodyPr>
          <a:lstStyle/>
          <a:p>
            <a:r>
              <a:rPr lang="en-US" b="1" dirty="0"/>
              <a:t>Disorders of the Spleen </a:t>
            </a:r>
            <a:endParaRPr lang="en-US" dirty="0"/>
          </a:p>
        </p:txBody>
      </p:sp>
      <p:sp>
        <p:nvSpPr>
          <p:cNvPr id="3" name="Text Placeholder 2"/>
          <p:cNvSpPr>
            <a:spLocks noGrp="1"/>
          </p:cNvSpPr>
          <p:nvPr>
            <p:ph type="body" idx="1"/>
          </p:nvPr>
        </p:nvSpPr>
        <p:spPr>
          <a:xfrm>
            <a:off x="844425" y="1538075"/>
            <a:ext cx="8143788" cy="3387900"/>
          </a:xfrm>
        </p:spPr>
        <p:txBody>
          <a:bodyPr>
            <a:normAutofit/>
          </a:bodyPr>
          <a:lstStyle/>
          <a:p>
            <a:pPr marL="76200" indent="0">
              <a:buNone/>
            </a:pPr>
            <a:r>
              <a:rPr lang="en-US" dirty="0"/>
              <a:t>SPLENOMEGALY</a:t>
            </a:r>
          </a:p>
          <a:p>
            <a:pPr marL="76200" indent="0">
              <a:buNone/>
            </a:pPr>
            <a:r>
              <a:rPr lang="en-US" dirty="0"/>
              <a:t>The spleen is frequently involved in a wide variety of systemic diseases. In virtually all instances the spleen responds by enlarging (splenomegaly), an alteration that produces a set of stereotypical signs and symptoms. </a:t>
            </a:r>
          </a:p>
          <a:p>
            <a:pPr marL="76200" indent="0">
              <a:buNone/>
            </a:pP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4028097370"/>
      </p:ext>
    </p:extLst>
  </p:cSld>
  <p:clrMapOvr>
    <a:overrideClrMapping bg1="lt1" tx1="dk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10.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2.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3.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4.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5.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6.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7.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8.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ppt/theme/themeOverride9.xml><?xml version="1.0" encoding="utf-8"?>
<a:themeOverride xmlns:a="http://schemas.openxmlformats.org/drawingml/2006/main">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39C3ED3DEA17740B4EB3533678EA4C2" ma:contentTypeVersion="2" ma:contentTypeDescription="Create a new document." ma:contentTypeScope="" ma:versionID="efe68d5bfe16a8930d63b5bc9d503ea4">
  <xsd:schema xmlns:xsd="http://www.w3.org/2001/XMLSchema" xmlns:xs="http://www.w3.org/2001/XMLSchema" xmlns:p="http://schemas.microsoft.com/office/2006/metadata/properties" xmlns:ns2="149687d4-d180-482e-8c72-8a95e3dd3821" targetNamespace="http://schemas.microsoft.com/office/2006/metadata/properties" ma:root="true" ma:fieldsID="ab8c008b876bd206f6ba4931f36fbb6d" ns2:_="">
    <xsd:import namespace="149687d4-d180-482e-8c72-8a95e3dd382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9687d4-d180-482e-8c72-8a95e3dd38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6E4DA5-8A84-4A7F-8084-BD2E2A1D0547}">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D70A67FF-36FF-40E0-AB57-1C297372F37D}">
  <ds:schemaRefs>
    <ds:schemaRef ds:uri="http://schemas.microsoft.com/office/2006/metadata/contentType"/>
    <ds:schemaRef ds:uri="http://schemas.microsoft.com/office/2006/metadata/properties/metaAttributes"/>
    <ds:schemaRef ds:uri="http://www.w3.org/2000/xmlns/"/>
    <ds:schemaRef ds:uri="http://www.w3.org/2001/XMLSchema"/>
    <ds:schemaRef ds:uri="149687d4-d180-482e-8c72-8a95e3dd3821"/>
  </ds:schemaRefs>
</ds:datastoreItem>
</file>

<file path=customXml/itemProps3.xml><?xml version="1.0" encoding="utf-8"?>
<ds:datastoreItem xmlns:ds="http://schemas.openxmlformats.org/officeDocument/2006/customXml" ds:itemID="{571E4D85-AE9C-4EA4-98DB-7E5A2E95DB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3202</TotalTime>
  <Words>790</Words>
  <Application>Microsoft Office PowerPoint</Application>
  <PresentationFormat>On-screen Show (16:9)</PresentationFormat>
  <Paragraphs>82</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Madison</vt:lpstr>
      <vt:lpstr>DISORDERS OF THE THYMUS AND SPLEEN</vt:lpstr>
      <vt:lpstr>DISORDERS OF THE THYMUS </vt:lpstr>
      <vt:lpstr>Thymic Hyperplasia </vt:lpstr>
      <vt:lpstr>Thymoma</vt:lpstr>
      <vt:lpstr>MORPHOLOGY</vt:lpstr>
      <vt:lpstr>MORPHOLOGY</vt:lpstr>
      <vt:lpstr>Clinical Features </vt:lpstr>
      <vt:lpstr>Disorders of the Spleen </vt:lpstr>
      <vt:lpstr>Disorders of the Spleen </vt:lpstr>
      <vt:lpstr>Disorders may be grouped according to the degree of splenomegaly that they characteristically produce: </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Hematopoietic and Lymphoid System</dc:title>
  <dc:creator>mohammed hayel</dc:creator>
  <cp:lastModifiedBy>Sanabil Hassanat</cp:lastModifiedBy>
  <cp:revision>264</cp:revision>
  <dcterms:modified xsi:type="dcterms:W3CDTF">2022-04-17T10:22:00Z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0x010100139C3ED3DEA17740B4EB3533678EA4C2</vt:lpwstr>
  </property>
</Properties>
</file>