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  <p:sldMasterId id="2147483674" r:id="rId6"/>
    <p:sldMasterId id="214748367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</p:sldIdLst>
  <p:sldSz cy="6858000" cx="12192000"/>
  <p:notesSz cx="9313850" cy="6858000"/>
  <p:embeddedFontLst>
    <p:embeddedFont>
      <p:font typeface="Libre Franklin"/>
      <p:regular r:id="rId32"/>
      <p:bold r:id="rId33"/>
      <p:italic r:id="rId34"/>
      <p:boldItalic r:id="rId35"/>
    </p:embeddedFont>
    <p:embeddedFont>
      <p:font typeface="Constantia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font" Target="fonts/LibreFranklin-bold.fntdata"/><Relationship Id="rId10" Type="http://schemas.openxmlformats.org/officeDocument/2006/relationships/slide" Target="slides/slide2.xml"/><Relationship Id="rId32" Type="http://schemas.openxmlformats.org/officeDocument/2006/relationships/font" Target="fonts/LibreFranklin-regular.fntdata"/><Relationship Id="rId13" Type="http://schemas.openxmlformats.org/officeDocument/2006/relationships/slide" Target="slides/slide5.xml"/><Relationship Id="rId35" Type="http://schemas.openxmlformats.org/officeDocument/2006/relationships/font" Target="fonts/LibreFranklin-boldItalic.fntdata"/><Relationship Id="rId12" Type="http://schemas.openxmlformats.org/officeDocument/2006/relationships/slide" Target="slides/slide4.xml"/><Relationship Id="rId34" Type="http://schemas.openxmlformats.org/officeDocument/2006/relationships/font" Target="fonts/LibreFranklin-italic.fntdata"/><Relationship Id="rId15" Type="http://schemas.openxmlformats.org/officeDocument/2006/relationships/slide" Target="slides/slide7.xml"/><Relationship Id="rId37" Type="http://schemas.openxmlformats.org/officeDocument/2006/relationships/font" Target="fonts/Constantia-bold.fntdata"/><Relationship Id="rId14" Type="http://schemas.openxmlformats.org/officeDocument/2006/relationships/slide" Target="slides/slide6.xml"/><Relationship Id="rId36" Type="http://schemas.openxmlformats.org/officeDocument/2006/relationships/font" Target="fonts/Constantia-regular.fntdata"/><Relationship Id="rId17" Type="http://schemas.openxmlformats.org/officeDocument/2006/relationships/slide" Target="slides/slide9.xml"/><Relationship Id="rId39" Type="http://schemas.openxmlformats.org/officeDocument/2006/relationships/font" Target="fonts/Constantia-boldItalic.fntdata"/><Relationship Id="rId16" Type="http://schemas.openxmlformats.org/officeDocument/2006/relationships/slide" Target="slides/slide8.xml"/><Relationship Id="rId38" Type="http://schemas.openxmlformats.org/officeDocument/2006/relationships/font" Target="fonts/Constantia-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5275701" y="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651391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8" name="Google Shape;298;p10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0:notes"/>
          <p:cNvSpPr txBox="1"/>
          <p:nvPr>
            <p:ph idx="12" type="sldNum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1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8" name="Google Shape;308;p11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1:notes"/>
          <p:cNvSpPr txBox="1"/>
          <p:nvPr/>
        </p:nvSpPr>
        <p:spPr>
          <a:xfrm>
            <a:off x="5277856" y="651510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12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3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4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4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5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1" name="Google Shape;341;p15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5:notes"/>
          <p:cNvSpPr txBox="1"/>
          <p:nvPr>
            <p:ph idx="12" type="sldNum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6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2" name="Google Shape;422;p16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16:notes"/>
          <p:cNvSpPr txBox="1"/>
          <p:nvPr>
            <p:ph idx="12" type="sldNum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7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17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8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18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9:notes"/>
          <p:cNvSpPr txBox="1"/>
          <p:nvPr>
            <p:ph idx="12" type="sldNum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0" name="Google Shape;450;p19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1" name="Google Shape;451;p19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Antivirals</a:t>
            </a:r>
            <a:endParaRPr/>
          </a:p>
          <a:p>
            <a:pPr indent="0" lvl="0" marL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1800"/>
              <a:t>Vaccines and immunisation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0:notes"/>
          <p:cNvSpPr txBox="1"/>
          <p:nvPr>
            <p:ph idx="12" type="sldNum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0" name="Google Shape;460;p20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1" name="Google Shape;461;p20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Attachment/Entry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Picornaviruses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Nucleic acid replication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Human immunoideficiency virus (AZT)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Herpes simplex virus (Acyclovir)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Virus protein processing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HIV (Protease inhbitors)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Virus maturation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Influenza A virus (Neuraminidase blockers)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Problems of antivruals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Dificuly in finding a virus specific site against which to direct the antivrial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 with the use of antiiotics – resistant mutant scan be readily generated that are resistant to antiirals – this is particuarly a problem with those against HIV where the drug has to be used for prolonged periods of time.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1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1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22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2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3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23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2" name="Google Shape;242;p4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:notes"/>
          <p:cNvSpPr txBox="1"/>
          <p:nvPr>
            <p:ph idx="12" type="sldNum"/>
          </p:nvPr>
        </p:nvSpPr>
        <p:spPr>
          <a:xfrm>
            <a:off x="5275701" y="6513910"/>
            <a:ext cx="4036007" cy="342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5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6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7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7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8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/>
          <p:nvPr>
            <p:ph idx="1" type="body"/>
          </p:nvPr>
        </p:nvSpPr>
        <p:spPr>
          <a:xfrm>
            <a:off x="931387" y="3257550"/>
            <a:ext cx="745109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9:notes"/>
          <p:cNvSpPr/>
          <p:nvPr>
            <p:ph idx="2" type="sldImg"/>
          </p:nvPr>
        </p:nvSpPr>
        <p:spPr>
          <a:xfrm>
            <a:off x="2371725" y="514350"/>
            <a:ext cx="4570413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>
                <a:solidFill>
                  <a:schemeClr val="lt2"/>
                </a:solidFill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23" name="Google Shape;23;p2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24" name="Google Shape;24;p2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2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2"/>
          <p:cNvSpPr/>
          <p:nvPr>
            <p:ph idx="2" type="pic"/>
          </p:nvPr>
        </p:nvSpPr>
        <p:spPr>
          <a:xfrm>
            <a:off x="5532120" y="0"/>
            <a:ext cx="6659880" cy="685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None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2000"/>
              <a:buFont typeface="Libre Franklin"/>
              <a:buNone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>
            <a:off x="723900" y="2855968"/>
            <a:ext cx="3855720" cy="3011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2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 rot="5400000">
            <a:off x="4386262" y="-719138"/>
            <a:ext cx="3571875" cy="9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00" name="Google Shape;100;p1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 rot="5400000">
            <a:off x="7757822" y="2462895"/>
            <a:ext cx="5243244" cy="15657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 txBox="1"/>
          <p:nvPr>
            <p:ph idx="1" type="body"/>
          </p:nvPr>
        </p:nvSpPr>
        <p:spPr>
          <a:xfrm rot="5400000">
            <a:off x="2839798" y="-844042"/>
            <a:ext cx="5243244" cy="81796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106" name="Google Shape;106;p1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6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6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7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ctrTitle"/>
          </p:nvPr>
        </p:nvSpPr>
        <p:spPr>
          <a:xfrm>
            <a:off x="711200" y="1371600"/>
            <a:ext cx="10468864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DFD87B"/>
              </a:buClr>
              <a:buSzPts val="5600"/>
              <a:buFont typeface="Calibri"/>
              <a:buNone/>
              <a:defRPr b="1" sz="5600">
                <a:solidFill>
                  <a:srgbClr val="DFD8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8"/>
          <p:cNvSpPr txBox="1"/>
          <p:nvPr>
            <p:ph idx="1" type="subTitle"/>
          </p:nvPr>
        </p:nvSpPr>
        <p:spPr>
          <a:xfrm>
            <a:off x="711200" y="3228536"/>
            <a:ext cx="10472928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707136" y="1316736"/>
            <a:ext cx="10363200" cy="1362456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A1B0AA"/>
              </a:buClr>
              <a:buSzPts val="5600"/>
              <a:buFont typeface="Calibri"/>
              <a:buNone/>
              <a:defRPr b="1" sz="5600" cap="none">
                <a:solidFill>
                  <a:srgbClr val="A1B0A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707136" y="2704664"/>
            <a:ext cx="10363200" cy="150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4" name="Google Shape;144;p20"/>
          <p:cNvSpPr txBox="1"/>
          <p:nvPr>
            <p:ph idx="1" type="body"/>
          </p:nvPr>
        </p:nvSpPr>
        <p:spPr>
          <a:xfrm>
            <a:off x="609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0"/>
          <p:cNvSpPr txBox="1"/>
          <p:nvPr>
            <p:ph idx="2" type="body"/>
          </p:nvPr>
        </p:nvSpPr>
        <p:spPr>
          <a:xfrm>
            <a:off x="6197600" y="1920085"/>
            <a:ext cx="5384800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p20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0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20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1"/>
          <p:cNvSpPr txBox="1"/>
          <p:nvPr>
            <p:ph idx="1" type="body"/>
          </p:nvPr>
        </p:nvSpPr>
        <p:spPr>
          <a:xfrm>
            <a:off x="609600" y="1855248"/>
            <a:ext cx="5386917" cy="6593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p21"/>
          <p:cNvSpPr txBox="1"/>
          <p:nvPr>
            <p:ph idx="2" type="body"/>
          </p:nvPr>
        </p:nvSpPr>
        <p:spPr>
          <a:xfrm>
            <a:off x="6193370" y="1859762"/>
            <a:ext cx="5389033" cy="654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lt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21"/>
          <p:cNvSpPr txBox="1"/>
          <p:nvPr>
            <p:ph idx="3" type="body"/>
          </p:nvPr>
        </p:nvSpPr>
        <p:spPr>
          <a:xfrm>
            <a:off x="609600" y="2514600"/>
            <a:ext cx="5386917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21"/>
          <p:cNvSpPr txBox="1"/>
          <p:nvPr>
            <p:ph idx="4" type="body"/>
          </p:nvPr>
        </p:nvSpPr>
        <p:spPr>
          <a:xfrm>
            <a:off x="6193370" y="2514600"/>
            <a:ext cx="5389033" cy="3845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1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21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1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>
            <p:ph type="title"/>
          </p:nvPr>
        </p:nvSpPr>
        <p:spPr>
          <a:xfrm>
            <a:off x="609600" y="704088"/>
            <a:ext cx="11074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sz="5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2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2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2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1pPr>
            <a:lvl2pPr indent="-3429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title"/>
          </p:nvPr>
        </p:nvSpPr>
        <p:spPr>
          <a:xfrm>
            <a:off x="914400" y="514352"/>
            <a:ext cx="3657600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600"/>
              <a:buFont typeface="Calibri"/>
              <a:buNone/>
              <a:defRPr b="0" sz="2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3"/>
          <p:cNvSpPr txBox="1"/>
          <p:nvPr>
            <p:ph idx="1" type="body"/>
          </p:nvPr>
        </p:nvSpPr>
        <p:spPr>
          <a:xfrm>
            <a:off x="914400" y="16764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6" name="Google Shape;166;p23"/>
          <p:cNvSpPr txBox="1"/>
          <p:nvPr>
            <p:ph idx="2" type="body"/>
          </p:nvPr>
        </p:nvSpPr>
        <p:spPr>
          <a:xfrm>
            <a:off x="4766733" y="1676400"/>
            <a:ext cx="681566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67" name="Google Shape;167;p23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3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/>
          <p:nvPr/>
        </p:nvSpPr>
        <p:spPr>
          <a:xfrm flipH="1" rot="-10380000">
            <a:off x="4221004" y="1108077"/>
            <a:ext cx="70104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2" name="Google Shape;172;p24"/>
          <p:cNvSpPr/>
          <p:nvPr/>
        </p:nvSpPr>
        <p:spPr>
          <a:xfrm flipH="1" rot="-10380000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73" name="Google Shape;173;p24"/>
          <p:cNvSpPr txBox="1"/>
          <p:nvPr>
            <p:ph type="title"/>
          </p:nvPr>
        </p:nvSpPr>
        <p:spPr>
          <a:xfrm>
            <a:off x="812800" y="1176999"/>
            <a:ext cx="2950464" cy="15826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4"/>
          <p:cNvSpPr txBox="1"/>
          <p:nvPr>
            <p:ph idx="1" type="body"/>
          </p:nvPr>
        </p:nvSpPr>
        <p:spPr>
          <a:xfrm>
            <a:off x="812800" y="2828785"/>
            <a:ext cx="2946400" cy="2179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Constanti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5" name="Google Shape;175;p24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4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10769600" y="6356355"/>
            <a:ext cx="81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4"/>
          <p:cNvSpPr/>
          <p:nvPr>
            <p:ph idx="2" type="pic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dk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79" name="Google Shape;179;p24"/>
          <p:cNvSpPr/>
          <p:nvPr/>
        </p:nvSpPr>
        <p:spPr>
          <a:xfrm flipH="1" rot="10800000">
            <a:off x="-12700" y="5816600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E8C8B">
                  <a:alpha val="44705"/>
                </a:srgbClr>
              </a:gs>
              <a:gs pos="100000">
                <a:srgbClr val="D6CD4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80" name="Google Shape;180;p24"/>
          <p:cNvSpPr/>
          <p:nvPr/>
        </p:nvSpPr>
        <p:spPr>
          <a:xfrm flipH="1" rot="10800000">
            <a:off x="5842000" y="6219830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49D42">
                  <a:alpha val="29803"/>
                </a:srgbClr>
              </a:gs>
              <a:gs pos="80000">
                <a:srgbClr val="82ACAA">
                  <a:alpha val="44705"/>
                </a:srgbClr>
              </a:gs>
              <a:gs pos="100000">
                <a:srgbClr val="82ACAA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25"/>
          <p:cNvSpPr txBox="1"/>
          <p:nvPr>
            <p:ph idx="1" type="body"/>
          </p:nvPr>
        </p:nvSpPr>
        <p:spPr>
          <a:xfrm rot="5400000">
            <a:off x="3901440" y="-1356360"/>
            <a:ext cx="438912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84" name="Google Shape;184;p25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5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6"/>
          <p:cNvSpPr txBox="1"/>
          <p:nvPr>
            <p:ph type="title"/>
          </p:nvPr>
        </p:nvSpPr>
        <p:spPr>
          <a:xfrm rot="5400000">
            <a:off x="7604918" y="2148684"/>
            <a:ext cx="5211763" cy="274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6"/>
          <p:cNvSpPr txBox="1"/>
          <p:nvPr>
            <p:ph idx="1" type="body"/>
          </p:nvPr>
        </p:nvSpPr>
        <p:spPr>
          <a:xfrm rot="5400000">
            <a:off x="2016918" y="-492917"/>
            <a:ext cx="5211763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26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6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26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28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28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28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8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ctrTitle"/>
          </p:nvPr>
        </p:nvSpPr>
        <p:spPr>
          <a:xfrm>
            <a:off x="1915128" y="1788454"/>
            <a:ext cx="8361229" cy="209822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Libre Franklin"/>
              <a:buNone/>
              <a:defRPr sz="720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subTitle"/>
          </p:nvPr>
        </p:nvSpPr>
        <p:spPr>
          <a:xfrm>
            <a:off x="2679906" y="3956279"/>
            <a:ext cx="6831673" cy="108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None/>
              <a:defRPr sz="2300">
                <a:solidFill>
                  <a:schemeClr val="lt2"/>
                </a:solidFill>
              </a:defRPr>
            </a:lvl1pPr>
            <a:lvl2pPr lvl="1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5pPr>
            <a:lvl6pPr lvl="5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6pPr>
            <a:lvl7pPr lvl="6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7pPr>
            <a:lvl8pPr lvl="7" algn="ctr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8pPr>
            <a:lvl9pPr lvl="8" algn="ctr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5"/>
          <p:cNvSpPr txBox="1"/>
          <p:nvPr>
            <p:ph idx="10" type="dt"/>
          </p:nvPr>
        </p:nvSpPr>
        <p:spPr>
          <a:xfrm>
            <a:off x="752858" y="6453386"/>
            <a:ext cx="1607944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44" name="Google Shape;44;p5"/>
          <p:cNvGrpSpPr/>
          <p:nvPr/>
        </p:nvGrpSpPr>
        <p:grpSpPr>
          <a:xfrm>
            <a:off x="752858" y="744469"/>
            <a:ext cx="10674116" cy="5349671"/>
            <a:chOff x="752858" y="744469"/>
            <a:chExt cx="10674116" cy="5349671"/>
          </a:xfrm>
        </p:grpSpPr>
        <p:sp>
          <p:nvSpPr>
            <p:cNvPr id="45" name="Google Shape;45;p5"/>
            <p:cNvSpPr/>
            <p:nvPr/>
          </p:nvSpPr>
          <p:spPr>
            <a:xfrm>
              <a:off x="8151962" y="1685652"/>
              <a:ext cx="3275013" cy="4408488"/>
            </a:xfrm>
            <a:custGeom>
              <a:rect b="b" l="l" r="r" t="t"/>
              <a:pathLst>
                <a:path extrusionOk="0" h="10000" w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</p:sp>
        <p:sp>
          <p:nvSpPr>
            <p:cNvPr id="46" name="Google Shape;46;p5"/>
            <p:cNvSpPr/>
            <p:nvPr/>
          </p:nvSpPr>
          <p:spPr>
            <a:xfrm rot="10800000">
              <a:off x="752858" y="744469"/>
              <a:ext cx="3275668" cy="4408488"/>
            </a:xfrm>
            <a:custGeom>
              <a:rect b="b" l="l" r="r" t="t"/>
              <a:pathLst>
                <a:path extrusionOk="0" h="10000" w="10002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765025" y="1301360"/>
            <a:ext cx="9612971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Libre Franklin"/>
              <a:buNone/>
              <a:defRPr sz="7200" cap="none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" type="body"/>
          </p:nvPr>
        </p:nvSpPr>
        <p:spPr>
          <a:xfrm>
            <a:off x="765025" y="4216328"/>
            <a:ext cx="9612971" cy="1143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10" type="dt"/>
          </p:nvPr>
        </p:nvSpPr>
        <p:spPr>
          <a:xfrm>
            <a:off x="738908" y="6453386"/>
            <a:ext cx="1622409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1" type="ftr"/>
          </p:nvPr>
        </p:nvSpPr>
        <p:spPr>
          <a:xfrm>
            <a:off x="2584312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2" type="sldNum"/>
          </p:nvPr>
        </p:nvSpPr>
        <p:spPr>
          <a:xfrm>
            <a:off x="9830683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6" title="Crop Mark"/>
          <p:cNvSpPr/>
          <p:nvPr/>
        </p:nvSpPr>
        <p:spPr>
          <a:xfrm>
            <a:off x="8151962" y="1685652"/>
            <a:ext cx="3275013" cy="4408488"/>
          </a:xfrm>
          <a:custGeom>
            <a:rect b="b" l="l" r="r" t="t"/>
            <a:pathLst>
              <a:path extrusionOk="0" h="5554" w="4125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7"/>
          <p:cNvSpPr txBox="1"/>
          <p:nvPr>
            <p:ph idx="1" type="body"/>
          </p:nvPr>
        </p:nvSpPr>
        <p:spPr>
          <a:xfrm>
            <a:off x="1371600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2" type="body"/>
          </p:nvPr>
        </p:nvSpPr>
        <p:spPr>
          <a:xfrm>
            <a:off x="6525403" y="2285999"/>
            <a:ext cx="4447786" cy="3581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8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8"/>
          <p:cNvSpPr txBox="1"/>
          <p:nvPr>
            <p:ph idx="1" type="body"/>
          </p:nvPr>
        </p:nvSpPr>
        <p:spPr>
          <a:xfrm>
            <a:off x="1371600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4" name="Google Shape;64;p8"/>
          <p:cNvSpPr txBox="1"/>
          <p:nvPr>
            <p:ph idx="2" type="body"/>
          </p:nvPr>
        </p:nvSpPr>
        <p:spPr>
          <a:xfrm>
            <a:off x="1371600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3" type="body"/>
          </p:nvPr>
        </p:nvSpPr>
        <p:spPr>
          <a:xfrm>
            <a:off x="6525014" y="2340864"/>
            <a:ext cx="4443984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b="0" sz="3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8"/>
          <p:cNvSpPr txBox="1"/>
          <p:nvPr>
            <p:ph idx="4" type="body"/>
          </p:nvPr>
        </p:nvSpPr>
        <p:spPr>
          <a:xfrm>
            <a:off x="6525014" y="3305207"/>
            <a:ext cx="4443984" cy="25621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>
                <a:solidFill>
                  <a:schemeClr val="dk2"/>
                </a:solidFill>
              </a:defRPr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>
                <a:solidFill>
                  <a:schemeClr val="dk2"/>
                </a:solidFill>
              </a:defRPr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>
                <a:solidFill>
                  <a:schemeClr val="dk2"/>
                </a:solidFill>
              </a:defRPr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>
                <a:solidFill>
                  <a:schemeClr val="dk2"/>
                </a:solidFill>
              </a:defRPr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>
                <a:solidFill>
                  <a:schemeClr val="dk2"/>
                </a:solidFill>
              </a:defRPr>
            </a:lvl5pPr>
            <a:lvl6pPr indent="-3429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6pPr>
            <a:lvl7pPr indent="-3429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/>
            </a:lvl7pPr>
            <a:lvl8pPr indent="-3429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/>
            </a:lvl8pPr>
            <a:lvl9pPr indent="-3429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0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723900" y="685800"/>
            <a:ext cx="3855720" cy="215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ibre Franklin"/>
              <a:buNone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6256020" y="685801"/>
            <a:ext cx="5212080" cy="5175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2000"/>
            </a:lvl1pPr>
            <a:lvl2pPr indent="-355600" lvl="1" marL="914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/>
            </a:lvl3pPr>
            <a:lvl4pPr indent="-3429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–"/>
              <a:defRPr sz="1800"/>
            </a:lvl4pPr>
            <a:lvl5pPr indent="-3302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5pPr>
            <a:lvl6pPr indent="-3302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6pPr>
            <a:lvl7pPr indent="-3302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/>
            </a:lvl7pPr>
            <a:lvl8pPr indent="-3302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Char char="–"/>
              <a:defRPr sz="1600"/>
            </a:lvl8pPr>
            <a:lvl9pPr indent="-3302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600"/>
              <a:buChar char="■"/>
              <a:defRPr sz="1600"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723900" y="2856344"/>
            <a:ext cx="3855720" cy="3011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4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4" name="Google Shape;84;p11"/>
          <p:cNvSpPr txBox="1"/>
          <p:nvPr>
            <p:ph idx="10" type="dt"/>
          </p:nvPr>
        </p:nvSpPr>
        <p:spPr>
          <a:xfrm>
            <a:off x="72390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1" type="ftr"/>
          </p:nvPr>
        </p:nvSpPr>
        <p:spPr>
          <a:xfrm>
            <a:off x="2205945" y="6453386"/>
            <a:ext cx="2373675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1"/>
          <p:cNvSpPr txBox="1"/>
          <p:nvPr>
            <p:ph idx="12" type="sldNum"/>
          </p:nvPr>
        </p:nvSpPr>
        <p:spPr>
          <a:xfrm>
            <a:off x="9883140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algn="r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11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3"/>
          <p:cNvSpPr txBox="1"/>
          <p:nvPr>
            <p:ph idx="1" type="body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marR="0" rtl="0" algn="l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■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55600" lvl="1" marL="914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ibre Franklin"/>
              <a:buChar char="–"/>
              <a:defRPr b="0" i="1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■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bre Franklin"/>
              <a:buChar char="–"/>
              <a:defRPr b="0" i="1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30200" lvl="4" marL="22860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■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30200" lvl="5" marL="27432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ibre Franklin"/>
              <a:buChar char="–"/>
              <a:defRPr b="0" i="1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94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ibre Franklin"/>
              <a:buChar char="–"/>
              <a:defRPr b="0" i="1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Libre Franklin"/>
              <a:buChar char="■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0" type="dt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9" name="Google Shape;29;p3"/>
          <p:cNvSpPr txBox="1"/>
          <p:nvPr>
            <p:ph idx="11" type="ftr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2" type="sldNum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3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chemeClr val="l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-12700" y="-7144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E8C8B">
                  <a:alpha val="44705"/>
                </a:srgbClr>
              </a:gs>
              <a:gs pos="100000">
                <a:srgbClr val="D6CD4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5842000" y="-7144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49D42">
                  <a:alpha val="29803"/>
                </a:srgbClr>
              </a:gs>
              <a:gs pos="80000">
                <a:srgbClr val="82ACAA">
                  <a:alpha val="44705"/>
                </a:srgbClr>
              </a:gs>
              <a:gs pos="100000">
                <a:srgbClr val="82ACAA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2" name="Google Shape;112;p15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3" name="Google Shape;113;p15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4" name="Google Shape;114;p15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5" name="Google Shape;115;p15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16" name="Google Shape;116;p15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4D1AE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7" name="Google Shape;117;p15"/>
          <p:cNvGrpSpPr/>
          <p:nvPr/>
        </p:nvGrpSpPr>
        <p:grpSpPr>
          <a:xfrm>
            <a:off x="-39059" y="-16113"/>
            <a:ext cx="12264340" cy="1086266"/>
            <a:chOff x="-29322" y="-1971"/>
            <a:chExt cx="9198255" cy="1086266"/>
          </a:xfrm>
        </p:grpSpPr>
        <p:sp>
          <p:nvSpPr>
            <p:cNvPr id="118" name="Google Shape;118;p1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B8B2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19" name="Google Shape;119;p15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dk1"/>
            </a:gs>
            <a:gs pos="100000">
              <a:schemeClr val="dk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/>
          <p:nvPr/>
        </p:nvSpPr>
        <p:spPr>
          <a:xfrm>
            <a:off x="-12700" y="-7144"/>
            <a:ext cx="12217400" cy="104140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6E8C8B">
                  <a:alpha val="44705"/>
                </a:srgbClr>
              </a:gs>
              <a:gs pos="100000">
                <a:srgbClr val="D6CD4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5" name="Google Shape;195;p27"/>
          <p:cNvSpPr/>
          <p:nvPr/>
        </p:nvSpPr>
        <p:spPr>
          <a:xfrm>
            <a:off x="5842000" y="-7144"/>
            <a:ext cx="6350000" cy="638175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A49D42">
                  <a:alpha val="29803"/>
                </a:srgbClr>
              </a:gs>
              <a:gs pos="80000">
                <a:srgbClr val="82ACAA">
                  <a:alpha val="44705"/>
                </a:srgbClr>
              </a:gs>
              <a:gs pos="100000">
                <a:srgbClr val="82ACAA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6" name="Google Shape;196;p27"/>
          <p:cNvSpPr txBox="1"/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b="0" i="0" sz="5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b="0" i="0" sz="16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b="0" i="0" sz="14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8" name="Google Shape;198;p27"/>
          <p:cNvSpPr txBox="1"/>
          <p:nvPr>
            <p:ph idx="10" type="dt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199" name="Google Shape;199;p27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/>
        </p:txBody>
      </p:sp>
      <p:sp>
        <p:nvSpPr>
          <p:cNvPr id="200" name="Google Shape;200;p27"/>
          <p:cNvSpPr txBox="1"/>
          <p:nvPr>
            <p:ph idx="12" type="sldNum"/>
          </p:nvPr>
        </p:nvSpPr>
        <p:spPr>
          <a:xfrm>
            <a:off x="10566400" y="6356355"/>
            <a:ext cx="1016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200" u="none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200" u="none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200" u="none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200" u="none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200" u="none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200" u="none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200" u="none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200" u="none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200" u="none">
                <a:solidFill>
                  <a:srgbClr val="625943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01" name="Google Shape;201;p27"/>
          <p:cNvGrpSpPr/>
          <p:nvPr/>
        </p:nvGrpSpPr>
        <p:grpSpPr>
          <a:xfrm>
            <a:off x="-39059" y="-16113"/>
            <a:ext cx="12264340" cy="1086266"/>
            <a:chOff x="-29322" y="-1971"/>
            <a:chExt cx="9198255" cy="1086266"/>
          </a:xfrm>
        </p:grpSpPr>
        <p:sp>
          <p:nvSpPr>
            <p:cNvPr id="202" name="Google Shape;202;p27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B8B2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203" name="Google Shape;203;p27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Relationship Id="rId4" Type="http://schemas.openxmlformats.org/officeDocument/2006/relationships/image" Target="../media/image8.png"/><Relationship Id="rId5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gif"/><Relationship Id="rId4" Type="http://schemas.openxmlformats.org/officeDocument/2006/relationships/image" Target="../media/image15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gif"/><Relationship Id="rId4" Type="http://schemas.openxmlformats.org/officeDocument/2006/relationships/image" Target="../media/image27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gif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jpg"/><Relationship Id="rId4" Type="http://schemas.openxmlformats.org/officeDocument/2006/relationships/image" Target="../media/image29.gif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gif"/><Relationship Id="rId4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gif"/><Relationship Id="rId4" Type="http://schemas.openxmlformats.org/officeDocument/2006/relationships/image" Target="../media/image3.gif"/><Relationship Id="rId5" Type="http://schemas.openxmlformats.org/officeDocument/2006/relationships/image" Target="../media/image2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7.gif"/><Relationship Id="rId5" Type="http://schemas.openxmlformats.org/officeDocument/2006/relationships/image" Target="../media/image9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chemeClr val="l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ell\Desktop\lectures and conferences\pictures for lectures Inshaa-Allah\syringe_flasks.jpg" id="214" name="Google Shape;214;p29"/>
          <p:cNvPicPr preferRelativeResize="0"/>
          <p:nvPr/>
        </p:nvPicPr>
        <p:blipFill rotWithShape="1">
          <a:blip r:embed="rId3">
            <a:alphaModFix/>
          </a:blip>
          <a:srcRect b="0" l="0" r="0" t="8663"/>
          <a:stretch/>
        </p:blipFill>
        <p:spPr>
          <a:xfrm>
            <a:off x="1153311" y="1527693"/>
            <a:ext cx="9885379" cy="22443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15" name="Google Shape;215;p29"/>
          <p:cNvGrpSpPr/>
          <p:nvPr/>
        </p:nvGrpSpPr>
        <p:grpSpPr>
          <a:xfrm>
            <a:off x="9036434" y="3244334"/>
            <a:ext cx="1700370" cy="2900704"/>
            <a:chOff x="5943600" y="990600"/>
            <a:chExt cx="3200400" cy="5181600"/>
          </a:xfrm>
        </p:grpSpPr>
        <p:pic>
          <p:nvPicPr>
            <p:cNvPr descr="C:\Users\Dell\Desktop\pictures for lectures Inshaa-Allah\HPV_small[1].jpg" id="216" name="Google Shape;216;p29"/>
            <p:cNvPicPr preferRelativeResize="0"/>
            <p:nvPr/>
          </p:nvPicPr>
          <p:blipFill rotWithShape="1">
            <a:blip r:embed="rId4">
              <a:alphaModFix/>
            </a:blip>
            <a:srcRect b="0" l="0" r="96388" t="0"/>
            <a:stretch/>
          </p:blipFill>
          <p:spPr>
            <a:xfrm>
              <a:off x="5943600" y="990600"/>
              <a:ext cx="3200400" cy="5181600"/>
            </a:xfrm>
            <a:prstGeom prst="sun">
              <a:avLst>
                <a:gd fmla="val 25000" name="adj"/>
              </a:avLst>
            </a:prstGeom>
            <a:noFill/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</p:pic>
        <p:pic>
          <p:nvPicPr>
            <p:cNvPr descr="C:\Users\Dell\Desktop\lectures and conferences\pictures for lectures Inshaa-Allah\monoclonal-antibody-services[1].jpg" id="217" name="Google Shape;217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858000" y="2438400"/>
              <a:ext cx="1352120" cy="2209800"/>
            </a:xfrm>
            <a:prstGeom prst="ellipse">
              <a:avLst/>
            </a:prstGeom>
            <a:noFill/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</p:pic>
      </p:grpSp>
      <p:sp>
        <p:nvSpPr>
          <p:cNvPr id="218" name="Google Shape;218;p29"/>
          <p:cNvSpPr/>
          <p:nvPr/>
        </p:nvSpPr>
        <p:spPr>
          <a:xfrm>
            <a:off x="1863284" y="3783844"/>
            <a:ext cx="7162800" cy="16312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By: </a:t>
            </a:r>
            <a:endParaRPr/>
          </a:p>
          <a:p>
            <a:pPr indent="0" lvl="0" marL="0" marR="0" rtl="0" algn="ctr">
              <a:spcBef>
                <a:spcPts val="200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rgbClr val="00003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Prof. Dr. Ghada Fahmy Helaly</a:t>
            </a:r>
            <a:endParaRPr b="1" i="0" sz="4000" u="none" cap="none" strike="noStrike">
              <a:solidFill>
                <a:srgbClr val="00003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9" name="Google Shape;219;p29"/>
          <p:cNvSpPr txBox="1"/>
          <p:nvPr/>
        </p:nvSpPr>
        <p:spPr>
          <a:xfrm>
            <a:off x="1153310" y="1661324"/>
            <a:ext cx="9885379" cy="22837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864EA9"/>
              </a:buClr>
              <a:buSzPts val="4000"/>
              <a:buFont typeface="Georgia"/>
              <a:buNone/>
            </a:pPr>
            <a:r>
              <a:rPr b="1" i="0" lang="en-US" sz="4000" u="none" cap="none" strike="noStrike">
                <a:solidFill>
                  <a:srgbClr val="864EA9"/>
                </a:solidFill>
                <a:latin typeface="Georgia"/>
                <a:ea typeface="Georgia"/>
                <a:cs typeface="Georgia"/>
                <a:sym typeface="Georgia"/>
              </a:rPr>
              <a:t>DIAGNOSIS AND MANAGEMENT </a:t>
            </a:r>
            <a:endParaRPr/>
          </a:p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864EA9"/>
              </a:buClr>
              <a:buSzPts val="4000"/>
              <a:buFont typeface="Georgia"/>
              <a:buNone/>
            </a:pPr>
            <a:r>
              <a:rPr b="1" i="0" lang="en-US" sz="4000" u="none" cap="none" strike="noStrike">
                <a:solidFill>
                  <a:srgbClr val="864EA9"/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endParaRPr/>
          </a:p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864EA9"/>
              </a:buClr>
              <a:buSzPts val="4000"/>
              <a:buFont typeface="Georgia"/>
              <a:buNone/>
            </a:pPr>
            <a:r>
              <a:rPr b="1" i="0" lang="en-US" sz="4000" u="none" cap="none" strike="noStrike">
                <a:solidFill>
                  <a:srgbClr val="864EA9"/>
                </a:solidFill>
                <a:latin typeface="Georgia"/>
                <a:ea typeface="Georgia"/>
                <a:cs typeface="Georgia"/>
                <a:sym typeface="Georgia"/>
              </a:rPr>
              <a:t>VIRAL INFECTION </a:t>
            </a:r>
            <a:br>
              <a:rPr b="1" i="0" lang="en-US" sz="4000" u="none" cap="none" strike="noStrike">
                <a:solidFill>
                  <a:srgbClr val="864EA9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1" i="0" sz="4000" u="none" cap="none" strike="noStrike">
              <a:solidFill>
                <a:srgbClr val="864EA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0" name="Google Shape;220;p29"/>
          <p:cNvSpPr txBox="1"/>
          <p:nvPr>
            <p:ph idx="11" type="ftr"/>
          </p:nvPr>
        </p:nvSpPr>
        <p:spPr>
          <a:xfrm>
            <a:off x="2584054" y="6453386"/>
            <a:ext cx="7023377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/>
          <p:nvPr/>
        </p:nvSpPr>
        <p:spPr>
          <a:xfrm>
            <a:off x="10546201" y="307301"/>
            <a:ext cx="1287733" cy="1097477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7F8F8"/>
              </a:gs>
              <a:gs pos="74000">
                <a:srgbClr val="BCC6C6"/>
              </a:gs>
              <a:gs pos="83000">
                <a:srgbClr val="BCC6C6"/>
              </a:gs>
              <a:gs pos="100000">
                <a:srgbClr val="D3D8D9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CDCCE8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4</a:t>
            </a:r>
            <a:endParaRPr b="1" i="0" sz="9600" u="none" cap="none" strike="noStrike">
              <a:solidFill>
                <a:srgbClr val="CDCCE8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2630303" y="466403"/>
            <a:ext cx="9220196" cy="82008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rgbClr val="594713"/>
              </a:buClr>
              <a:buSzPts val="4400"/>
              <a:buFont typeface="Bookman Old Style"/>
              <a:buNone/>
            </a:pPr>
            <a:r>
              <a:rPr b="1" i="0" lang="en-US" sz="4400" u="none" cap="none" strike="noStrike">
                <a:solidFill>
                  <a:srgbClr val="594713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GENERAL VIROLOGY</a:t>
            </a:r>
            <a:endParaRPr b="1" i="0" sz="4400" u="none" cap="none" strike="noStrike">
              <a:solidFill>
                <a:srgbClr val="594713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8"/>
          <p:cNvSpPr/>
          <p:nvPr/>
        </p:nvSpPr>
        <p:spPr>
          <a:xfrm>
            <a:off x="1219200" y="2199595"/>
            <a:ext cx="5562600" cy="3570208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Antigen-Antibody reaction causes visible aggregation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Rota virus detected in stool by mixing sample with specific antibody coated particles.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8"/>
          <p:cNvSpPr txBox="1"/>
          <p:nvPr/>
        </p:nvSpPr>
        <p:spPr>
          <a:xfrm>
            <a:off x="533400" y="533405"/>
            <a:ext cx="9753600" cy="646331"/>
          </a:xfrm>
          <a:prstGeom prst="rect">
            <a:avLst/>
          </a:prstGeom>
          <a:gradFill>
            <a:gsLst>
              <a:gs pos="0">
                <a:srgbClr val="232117"/>
              </a:gs>
              <a:gs pos="68000">
                <a:srgbClr val="6F6E6A"/>
              </a:gs>
              <a:gs pos="100000">
                <a:srgbClr val="BCBCBA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03D4A8"/>
                </a:solidFill>
                <a:latin typeface="Georgia"/>
                <a:ea typeface="Georgia"/>
                <a:cs typeface="Georgia"/>
                <a:sym typeface="Georgia"/>
              </a:rPr>
              <a:t>Types of diagnostic serological tests:</a:t>
            </a:r>
            <a:endParaRPr b="1" sz="3600">
              <a:solidFill>
                <a:srgbClr val="03D4A8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685800" y="1543739"/>
            <a:ext cx="33757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Agglutination:</a:t>
            </a:r>
            <a:endParaRPr b="1" sz="36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8"/>
          <p:cNvSpPr txBox="1"/>
          <p:nvPr>
            <p:ph idx="11" type="ftr"/>
          </p:nvPr>
        </p:nvSpPr>
        <p:spPr>
          <a:xfrm>
            <a:off x="4191000" y="58674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305" name="Google Shape;30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9000" y="1828800"/>
            <a:ext cx="43434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9"/>
          <p:cNvSpPr txBox="1"/>
          <p:nvPr>
            <p:ph idx="1" type="body"/>
          </p:nvPr>
        </p:nvSpPr>
        <p:spPr>
          <a:xfrm>
            <a:off x="762000" y="1295400"/>
            <a:ext cx="5791205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80"/>
              <a:buChar char="⚫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viruses cause RBC agglutination 🡪 preventing them from settling.</a:t>
            </a:r>
            <a:endParaRPr/>
          </a:p>
          <a:p>
            <a:pPr indent="-274320" lvl="0" marL="27432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280"/>
              <a:buChar char="⚫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Addition of serum sample that contain the type specific antibody will inhibit this haemagglutinantion (e.g. Influenza &amp; Parainfluenza).</a:t>
            </a:r>
            <a:endParaRPr/>
          </a:p>
        </p:txBody>
      </p:sp>
      <p:sp>
        <p:nvSpPr>
          <p:cNvPr id="312" name="Google Shape;312;p39"/>
          <p:cNvSpPr txBox="1"/>
          <p:nvPr>
            <p:ph type="title"/>
          </p:nvPr>
        </p:nvSpPr>
        <p:spPr>
          <a:xfrm>
            <a:off x="580314" y="611622"/>
            <a:ext cx="7221372" cy="94209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lang="en-US" sz="3200" u="sng">
                <a:solidFill>
                  <a:schemeClr val="dk1"/>
                </a:solidFill>
              </a:rPr>
              <a:t>2. Haemagglutination Inhibition:</a:t>
            </a:r>
            <a:br>
              <a:rPr b="1" lang="en-US" sz="3200" u="sng">
                <a:solidFill>
                  <a:schemeClr val="dk1"/>
                </a:solidFill>
              </a:rPr>
            </a:br>
            <a:endParaRPr b="1" sz="3200" u="sng">
              <a:solidFill>
                <a:schemeClr val="dk1"/>
              </a:solidFill>
            </a:endParaRPr>
          </a:p>
        </p:txBody>
      </p:sp>
      <p:sp>
        <p:nvSpPr>
          <p:cNvPr id="313" name="Google Shape;313;p39"/>
          <p:cNvSpPr txBox="1"/>
          <p:nvPr>
            <p:ph idx="11" type="ftr"/>
          </p:nvPr>
        </p:nvSpPr>
        <p:spPr>
          <a:xfrm>
            <a:off x="4191000" y="61722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314" name="Google Shape;31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0" y="1143000"/>
            <a:ext cx="4921116" cy="3565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0"/>
          <p:cNvSpPr txBox="1"/>
          <p:nvPr>
            <p:ph type="title"/>
          </p:nvPr>
        </p:nvSpPr>
        <p:spPr>
          <a:xfrm>
            <a:off x="381000" y="293423"/>
            <a:ext cx="4637690" cy="609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1E2E0"/>
              </a:buClr>
              <a:buSzPts val="3600"/>
              <a:buFont typeface="Calibri"/>
              <a:buNone/>
            </a:pPr>
            <a:r>
              <a:rPr b="1" lang="en-US" sz="3600" u="sng">
                <a:solidFill>
                  <a:srgbClr val="B1E2E0"/>
                </a:solidFill>
              </a:rPr>
              <a:t>3. ELISA Procedures:</a:t>
            </a:r>
            <a:endParaRPr/>
          </a:p>
        </p:txBody>
      </p:sp>
      <p:sp>
        <p:nvSpPr>
          <p:cNvPr id="320" name="Google Shape;320;p40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321" name="Google Shape;321;p40"/>
          <p:cNvSpPr/>
          <p:nvPr/>
        </p:nvSpPr>
        <p:spPr>
          <a:xfrm>
            <a:off x="917136" y="1778095"/>
            <a:ext cx="263886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Indirect ELISA</a:t>
            </a:r>
            <a:endParaRPr b="1" i="0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40"/>
          <p:cNvSpPr/>
          <p:nvPr/>
        </p:nvSpPr>
        <p:spPr>
          <a:xfrm>
            <a:off x="727981" y="4631630"/>
            <a:ext cx="3017173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Sandwich ELISA</a:t>
            </a:r>
            <a:endParaRPr/>
          </a:p>
        </p:txBody>
      </p:sp>
      <p:pic>
        <p:nvPicPr>
          <p:cNvPr id="323" name="Google Shape;323;p40"/>
          <p:cNvPicPr preferRelativeResize="0"/>
          <p:nvPr/>
        </p:nvPicPr>
        <p:blipFill rotWithShape="1">
          <a:blip r:embed="rId3">
            <a:alphaModFix/>
          </a:blip>
          <a:srcRect b="16684" l="2674" r="5201" t="7764"/>
          <a:stretch/>
        </p:blipFill>
        <p:spPr>
          <a:xfrm>
            <a:off x="4210861" y="1028146"/>
            <a:ext cx="7543801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10861" y="3594369"/>
            <a:ext cx="7543801" cy="21612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1"/>
          <p:cNvSpPr txBox="1"/>
          <p:nvPr>
            <p:ph idx="11" type="ftr"/>
          </p:nvPr>
        </p:nvSpPr>
        <p:spPr>
          <a:xfrm>
            <a:off x="4191000" y="61722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330" name="Google Shape;33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0787" y="957262"/>
            <a:ext cx="7210425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2"/>
          <p:cNvSpPr txBox="1"/>
          <p:nvPr/>
        </p:nvSpPr>
        <p:spPr>
          <a:xfrm>
            <a:off x="819150" y="9144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B1E2E0"/>
              </a:buClr>
              <a:buSzPts val="3600"/>
              <a:buFont typeface="Calibri"/>
              <a:buNone/>
            </a:pPr>
            <a:r>
              <a:t/>
            </a:r>
            <a:endParaRPr b="1" sz="3600">
              <a:solidFill>
                <a:srgbClr val="B1E2E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1"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Western Blot:</a:t>
            </a:r>
            <a:endParaRPr/>
          </a:p>
        </p:txBody>
      </p:sp>
      <p:sp>
        <p:nvSpPr>
          <p:cNvPr id="336" name="Google Shape;336;p42"/>
          <p:cNvSpPr/>
          <p:nvPr/>
        </p:nvSpPr>
        <p:spPr>
          <a:xfrm>
            <a:off x="838200" y="1524000"/>
            <a:ext cx="5715000" cy="34932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proteins are blotted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 membrane 🡪 serum samples are added.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serum samples have the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antibodies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interaction 🡪 detected by labelled antihuman antibodies.</a:t>
            </a:r>
            <a:endParaRPr/>
          </a:p>
        </p:txBody>
      </p:sp>
      <p:pic>
        <p:nvPicPr>
          <p:cNvPr descr="Image result for western blot test" id="337" name="Google Shape;337;p42"/>
          <p:cNvPicPr preferRelativeResize="0"/>
          <p:nvPr/>
        </p:nvPicPr>
        <p:blipFill rotWithShape="1">
          <a:blip r:embed="rId3">
            <a:alphaModFix/>
          </a:blip>
          <a:srcRect b="14728" l="13640" r="10231" t="1979"/>
          <a:stretch/>
        </p:blipFill>
        <p:spPr>
          <a:xfrm>
            <a:off x="6781800" y="621697"/>
            <a:ext cx="4572000" cy="577752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2"/>
          <p:cNvSpPr txBox="1"/>
          <p:nvPr>
            <p:ph idx="11" type="ftr"/>
          </p:nvPr>
        </p:nvSpPr>
        <p:spPr>
          <a:xfrm>
            <a:off x="1981200" y="6370642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/>
          <p:nvPr/>
        </p:nvSpPr>
        <p:spPr>
          <a:xfrm>
            <a:off x="530441" y="1179670"/>
            <a:ext cx="9067800" cy="1224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1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fluorescent antibody test :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 + fluorescent labeled specific antibody</a:t>
            </a:r>
            <a:endParaRPr/>
          </a:p>
        </p:txBody>
      </p:sp>
      <p:sp>
        <p:nvSpPr>
          <p:cNvPr id="345" name="Google Shape;345;p43"/>
          <p:cNvSpPr/>
          <p:nvPr/>
        </p:nvSpPr>
        <p:spPr>
          <a:xfrm>
            <a:off x="434699" y="526806"/>
            <a:ext cx="7107459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Fluorescent antibody tests: (UV)</a:t>
            </a:r>
            <a:endParaRPr/>
          </a:p>
        </p:txBody>
      </p:sp>
      <p:sp>
        <p:nvSpPr>
          <p:cNvPr id="346" name="Google Shape;346;p43"/>
          <p:cNvSpPr/>
          <p:nvPr/>
        </p:nvSpPr>
        <p:spPr>
          <a:xfrm>
            <a:off x="685800" y="3810000"/>
            <a:ext cx="822960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Indirect fluorescent antibody test 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Antigen+ unlabelled antibody 🡪 wash 🡪 add fluorescent labeled anti-species globulin.</a:t>
            </a:r>
            <a:r>
              <a:rPr b="1" i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7" name="Google Shape;347;p43"/>
          <p:cNvGrpSpPr/>
          <p:nvPr/>
        </p:nvGrpSpPr>
        <p:grpSpPr>
          <a:xfrm>
            <a:off x="2437086" y="2756867"/>
            <a:ext cx="1219200" cy="991110"/>
            <a:chOff x="1828800" y="2743200"/>
            <a:chExt cx="1219200" cy="990600"/>
          </a:xfrm>
        </p:grpSpPr>
        <p:sp>
          <p:nvSpPr>
            <p:cNvPr id="348" name="Google Shape;348;p43"/>
            <p:cNvSpPr/>
            <p:nvPr/>
          </p:nvSpPr>
          <p:spPr>
            <a:xfrm>
              <a:off x="1828800" y="3048000"/>
              <a:ext cx="381000" cy="304800"/>
            </a:xfrm>
            <a:prstGeom prst="teardrop">
              <a:avLst>
                <a:gd fmla="val 100000" name="adj"/>
              </a:avLst>
            </a:prstGeom>
            <a:solidFill>
              <a:srgbClr val="CBC8AF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49" name="Google Shape;349;p43"/>
            <p:cNvSpPr/>
            <p:nvPr/>
          </p:nvSpPr>
          <p:spPr>
            <a:xfrm rot="-2281123">
              <a:off x="2303477" y="3342164"/>
              <a:ext cx="325231" cy="326073"/>
            </a:xfrm>
            <a:prstGeom prst="teardrop">
              <a:avLst>
                <a:gd fmla="val 100000" name="adj"/>
              </a:avLst>
            </a:prstGeom>
            <a:solidFill>
              <a:srgbClr val="CBC8AF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50" name="Google Shape;350;p43"/>
            <p:cNvSpPr/>
            <p:nvPr/>
          </p:nvSpPr>
          <p:spPr>
            <a:xfrm>
              <a:off x="2362200" y="2743200"/>
              <a:ext cx="381000" cy="304800"/>
            </a:xfrm>
            <a:prstGeom prst="teardrop">
              <a:avLst>
                <a:gd fmla="val 100000" name="adj"/>
              </a:avLst>
            </a:prstGeom>
            <a:solidFill>
              <a:srgbClr val="CBC8AF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51" name="Google Shape;351;p43"/>
            <p:cNvSpPr/>
            <p:nvPr/>
          </p:nvSpPr>
          <p:spPr>
            <a:xfrm>
              <a:off x="2743200" y="3200400"/>
              <a:ext cx="304800" cy="304800"/>
            </a:xfrm>
            <a:prstGeom prst="teardrop">
              <a:avLst>
                <a:gd fmla="val 100000" name="adj"/>
              </a:avLst>
            </a:prstGeom>
            <a:solidFill>
              <a:srgbClr val="CBC8AF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352" name="Google Shape;352;p43"/>
          <p:cNvSpPr/>
          <p:nvPr/>
        </p:nvSpPr>
        <p:spPr>
          <a:xfrm>
            <a:off x="4267200" y="2942921"/>
            <a:ext cx="457200" cy="457200"/>
          </a:xfrm>
          <a:prstGeom prst="mathPlus">
            <a:avLst>
              <a:gd fmla="val 23520" name="adj1"/>
            </a:avLst>
          </a:prstGeom>
          <a:solidFill>
            <a:srgbClr val="446867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353" name="Google Shape;353;p43"/>
          <p:cNvSpPr/>
          <p:nvPr/>
        </p:nvSpPr>
        <p:spPr>
          <a:xfrm>
            <a:off x="6477000" y="3015767"/>
            <a:ext cx="990600" cy="381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46867"/>
          </a:solidFill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grpSp>
        <p:nvGrpSpPr>
          <p:cNvPr id="354" name="Google Shape;354;p43"/>
          <p:cNvGrpSpPr/>
          <p:nvPr/>
        </p:nvGrpSpPr>
        <p:grpSpPr>
          <a:xfrm>
            <a:off x="7996411" y="2168737"/>
            <a:ext cx="1574071" cy="1633912"/>
            <a:chOff x="6705600" y="2150099"/>
            <a:chExt cx="1573550" cy="1634036"/>
          </a:xfrm>
        </p:grpSpPr>
        <p:grpSp>
          <p:nvGrpSpPr>
            <p:cNvPr id="355" name="Google Shape;355;p43"/>
            <p:cNvGrpSpPr/>
            <p:nvPr/>
          </p:nvGrpSpPr>
          <p:grpSpPr>
            <a:xfrm>
              <a:off x="6705600" y="2546164"/>
              <a:ext cx="799289" cy="673415"/>
              <a:chOff x="6858000" y="2605639"/>
              <a:chExt cx="1043813" cy="925951"/>
            </a:xfrm>
          </p:grpSpPr>
          <p:grpSp>
            <p:nvGrpSpPr>
              <p:cNvPr id="356" name="Google Shape;356;p43"/>
              <p:cNvGrpSpPr/>
              <p:nvPr/>
            </p:nvGrpSpPr>
            <p:grpSpPr>
              <a:xfrm rot="-5555176">
                <a:off x="6999993" y="2630002"/>
                <a:ext cx="887272" cy="877224"/>
                <a:chOff x="3577041" y="3131553"/>
                <a:chExt cx="887272" cy="877224"/>
              </a:xfrm>
            </p:grpSpPr>
            <p:grpSp>
              <p:nvGrpSpPr>
                <p:cNvPr id="357" name="Google Shape;357;p43"/>
                <p:cNvGrpSpPr/>
                <p:nvPr/>
              </p:nvGrpSpPr>
              <p:grpSpPr>
                <a:xfrm rot="-2126497">
                  <a:off x="3693667" y="3264548"/>
                  <a:ext cx="654019" cy="611234"/>
                  <a:chOff x="1905000" y="337368"/>
                  <a:chExt cx="762001" cy="881832"/>
                </a:xfrm>
              </p:grpSpPr>
              <p:sp>
                <p:nvSpPr>
                  <p:cNvPr id="358" name="Google Shape;358;p43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359" name="Google Shape;359;p43"/>
                  <p:cNvSpPr/>
                  <p:nvPr/>
                </p:nvSpPr>
                <p:spPr>
                  <a:xfrm flipH="1" rot="-2985484">
                    <a:off x="2044085" y="385879"/>
                    <a:ext cx="179028" cy="447442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360" name="Google Shape;360;p43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</p:grpSp>
            <p:sp>
              <p:nvSpPr>
                <p:cNvPr id="361" name="Google Shape;361;p43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>
                    <a:gd fmla="val 25000" name="adj"/>
                  </a:avLst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</p:grpSp>
          <p:sp>
            <p:nvSpPr>
              <p:cNvPr id="362" name="Google Shape;362;p43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>
                  <a:gd fmla="val 100000" name="adj"/>
                </a:avLst>
              </a:prstGeom>
              <a:solidFill>
                <a:srgbClr val="CBC8AF"/>
              </a:solidFill>
              <a:ln>
                <a:noFill/>
              </a:ln>
              <a:effectLst>
                <a:outerShdw blurRad="149987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363" name="Google Shape;363;p43"/>
            <p:cNvGrpSpPr/>
            <p:nvPr/>
          </p:nvGrpSpPr>
          <p:grpSpPr>
            <a:xfrm rot="4179933">
              <a:off x="7616515" y="2227409"/>
              <a:ext cx="574200" cy="588192"/>
              <a:chOff x="6858000" y="2605642"/>
              <a:chExt cx="1043814" cy="925951"/>
            </a:xfrm>
          </p:grpSpPr>
          <p:grpSp>
            <p:nvGrpSpPr>
              <p:cNvPr id="364" name="Google Shape;364;p43"/>
              <p:cNvGrpSpPr/>
              <p:nvPr/>
            </p:nvGrpSpPr>
            <p:grpSpPr>
              <a:xfrm rot="-5555176">
                <a:off x="6999995" y="2630005"/>
                <a:ext cx="887271" cy="877223"/>
                <a:chOff x="3577040" y="3131554"/>
                <a:chExt cx="887271" cy="877223"/>
              </a:xfrm>
            </p:grpSpPr>
            <p:grpSp>
              <p:nvGrpSpPr>
                <p:cNvPr id="365" name="Google Shape;365;p43"/>
                <p:cNvGrpSpPr/>
                <p:nvPr/>
              </p:nvGrpSpPr>
              <p:grpSpPr>
                <a:xfrm rot="-2126497">
                  <a:off x="3693666" y="3264550"/>
                  <a:ext cx="654019" cy="611233"/>
                  <a:chOff x="1905000" y="337368"/>
                  <a:chExt cx="762001" cy="881832"/>
                </a:xfrm>
              </p:grpSpPr>
              <p:sp>
                <p:nvSpPr>
                  <p:cNvPr id="366" name="Google Shape;366;p43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367" name="Google Shape;367;p43"/>
                  <p:cNvSpPr/>
                  <p:nvPr/>
                </p:nvSpPr>
                <p:spPr>
                  <a:xfrm flipH="1" rot="-2985484">
                    <a:off x="2044085" y="385879"/>
                    <a:ext cx="179028" cy="447442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368" name="Google Shape;368;p43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</p:grpSp>
            <p:sp>
              <p:nvSpPr>
                <p:cNvPr id="369" name="Google Shape;369;p43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>
                    <a:gd fmla="val 25000" name="adj"/>
                  </a:avLst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</p:grpSp>
          <p:sp>
            <p:nvSpPr>
              <p:cNvPr id="370" name="Google Shape;370;p43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>
                  <a:gd fmla="val 100000" name="adj"/>
                </a:avLst>
              </a:prstGeom>
              <a:solidFill>
                <a:srgbClr val="CBC8AF"/>
              </a:solidFill>
              <a:ln>
                <a:noFill/>
              </a:ln>
              <a:effectLst>
                <a:outerShdw blurRad="149987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371" name="Google Shape;371;p43"/>
            <p:cNvGrpSpPr/>
            <p:nvPr/>
          </p:nvGrpSpPr>
          <p:grpSpPr>
            <a:xfrm rot="-6812721">
              <a:off x="7491314" y="2595630"/>
              <a:ext cx="581682" cy="728610"/>
              <a:chOff x="6858000" y="2605642"/>
              <a:chExt cx="1043814" cy="925951"/>
            </a:xfrm>
          </p:grpSpPr>
          <p:grpSp>
            <p:nvGrpSpPr>
              <p:cNvPr id="372" name="Google Shape;372;p43"/>
              <p:cNvGrpSpPr/>
              <p:nvPr/>
            </p:nvGrpSpPr>
            <p:grpSpPr>
              <a:xfrm rot="-5555176">
                <a:off x="6999995" y="2630005"/>
                <a:ext cx="887271" cy="877223"/>
                <a:chOff x="3577040" y="3131554"/>
                <a:chExt cx="887271" cy="877223"/>
              </a:xfrm>
            </p:grpSpPr>
            <p:grpSp>
              <p:nvGrpSpPr>
                <p:cNvPr id="373" name="Google Shape;373;p43"/>
                <p:cNvGrpSpPr/>
                <p:nvPr/>
              </p:nvGrpSpPr>
              <p:grpSpPr>
                <a:xfrm rot="-2126497">
                  <a:off x="3693666" y="3264550"/>
                  <a:ext cx="654019" cy="611233"/>
                  <a:chOff x="1905000" y="337368"/>
                  <a:chExt cx="762001" cy="881832"/>
                </a:xfrm>
              </p:grpSpPr>
              <p:sp>
                <p:nvSpPr>
                  <p:cNvPr id="374" name="Google Shape;374;p43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375" name="Google Shape;375;p43"/>
                  <p:cNvSpPr/>
                  <p:nvPr/>
                </p:nvSpPr>
                <p:spPr>
                  <a:xfrm flipH="1" rot="-2985484">
                    <a:off x="2044085" y="385879"/>
                    <a:ext cx="179028" cy="447442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376" name="Google Shape;376;p43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</p:grpSp>
            <p:sp>
              <p:nvSpPr>
                <p:cNvPr id="377" name="Google Shape;377;p43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>
                    <a:gd fmla="val 25000" name="adj"/>
                  </a:avLst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</p:grpSp>
          <p:sp>
            <p:nvSpPr>
              <p:cNvPr id="378" name="Google Shape;378;p43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>
                  <a:gd fmla="val 100000" name="adj"/>
                </a:avLst>
              </a:prstGeom>
              <a:solidFill>
                <a:srgbClr val="CBC8AF"/>
              </a:solidFill>
              <a:ln>
                <a:noFill/>
              </a:ln>
              <a:effectLst>
                <a:outerShdw blurRad="149987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grpSp>
          <p:nvGrpSpPr>
            <p:cNvPr id="379" name="Google Shape;379;p43"/>
            <p:cNvGrpSpPr/>
            <p:nvPr/>
          </p:nvGrpSpPr>
          <p:grpSpPr>
            <a:xfrm rot="4215147">
              <a:off x="7197025" y="2957520"/>
              <a:ext cx="799291" cy="673415"/>
              <a:chOff x="6858000" y="2605642"/>
              <a:chExt cx="1043814" cy="925951"/>
            </a:xfrm>
          </p:grpSpPr>
          <p:grpSp>
            <p:nvGrpSpPr>
              <p:cNvPr id="380" name="Google Shape;380;p43"/>
              <p:cNvGrpSpPr/>
              <p:nvPr/>
            </p:nvGrpSpPr>
            <p:grpSpPr>
              <a:xfrm rot="-5555176">
                <a:off x="6999995" y="2630005"/>
                <a:ext cx="887271" cy="877223"/>
                <a:chOff x="3577040" y="3131554"/>
                <a:chExt cx="887271" cy="877223"/>
              </a:xfrm>
            </p:grpSpPr>
            <p:grpSp>
              <p:nvGrpSpPr>
                <p:cNvPr id="381" name="Google Shape;381;p43"/>
                <p:cNvGrpSpPr/>
                <p:nvPr/>
              </p:nvGrpSpPr>
              <p:grpSpPr>
                <a:xfrm rot="-2126497">
                  <a:off x="3693666" y="3264550"/>
                  <a:ext cx="654019" cy="611233"/>
                  <a:chOff x="1905000" y="337368"/>
                  <a:chExt cx="762001" cy="881832"/>
                </a:xfrm>
              </p:grpSpPr>
              <p:sp>
                <p:nvSpPr>
                  <p:cNvPr id="382" name="Google Shape;382;p43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383" name="Google Shape;383;p43"/>
                  <p:cNvSpPr/>
                  <p:nvPr/>
                </p:nvSpPr>
                <p:spPr>
                  <a:xfrm flipH="1" rot="-2985484">
                    <a:off x="2044085" y="385879"/>
                    <a:ext cx="179028" cy="447442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384" name="Google Shape;384;p43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</p:grpSp>
            <p:sp>
              <p:nvSpPr>
                <p:cNvPr id="385" name="Google Shape;385;p43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>
                    <a:gd fmla="val 25000" name="adj"/>
                  </a:avLst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</p:grpSp>
          <p:sp>
            <p:nvSpPr>
              <p:cNvPr id="386" name="Google Shape;386;p43"/>
              <p:cNvSpPr/>
              <p:nvPr/>
            </p:nvSpPr>
            <p:spPr>
              <a:xfrm>
                <a:off x="6858000" y="3200400"/>
                <a:ext cx="381000" cy="304800"/>
              </a:xfrm>
              <a:prstGeom prst="teardrop">
                <a:avLst>
                  <a:gd fmla="val 100000" name="adj"/>
                </a:avLst>
              </a:prstGeom>
              <a:solidFill>
                <a:srgbClr val="CBC8AF"/>
              </a:solidFill>
              <a:ln>
                <a:noFill/>
              </a:ln>
              <a:effectLst>
                <a:outerShdw blurRad="149987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</p:grpSp>
      <p:grpSp>
        <p:nvGrpSpPr>
          <p:cNvPr id="387" name="Google Shape;387;p43"/>
          <p:cNvGrpSpPr/>
          <p:nvPr/>
        </p:nvGrpSpPr>
        <p:grpSpPr>
          <a:xfrm>
            <a:off x="8037654" y="5114711"/>
            <a:ext cx="2667000" cy="762000"/>
            <a:chOff x="3657600" y="5486400"/>
            <a:chExt cx="2667000" cy="762000"/>
          </a:xfrm>
        </p:grpSpPr>
        <p:sp>
          <p:nvSpPr>
            <p:cNvPr id="388" name="Google Shape;388;p43"/>
            <p:cNvSpPr/>
            <p:nvPr/>
          </p:nvSpPr>
          <p:spPr>
            <a:xfrm rot="-2894260">
              <a:off x="4808473" y="5562373"/>
              <a:ext cx="381000" cy="396001"/>
            </a:xfrm>
            <a:prstGeom prst="teardrop">
              <a:avLst>
                <a:gd fmla="val 100000" name="adj"/>
              </a:avLst>
            </a:prstGeom>
            <a:solidFill>
              <a:srgbClr val="CBC8AF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89" name="Google Shape;389;p43"/>
            <p:cNvSpPr/>
            <p:nvPr/>
          </p:nvSpPr>
          <p:spPr>
            <a:xfrm>
              <a:off x="3657600" y="5486400"/>
              <a:ext cx="2667000" cy="762000"/>
            </a:xfrm>
            <a:prstGeom prst="parallelogram">
              <a:avLst>
                <a:gd fmla="val 62612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90" name="Google Shape;390;p43"/>
          <p:cNvGrpSpPr/>
          <p:nvPr/>
        </p:nvGrpSpPr>
        <p:grpSpPr>
          <a:xfrm rot="10800000">
            <a:off x="9252364" y="4572000"/>
            <a:ext cx="560588" cy="611234"/>
            <a:chOff x="1905000" y="337368"/>
            <a:chExt cx="762001" cy="881832"/>
          </a:xfrm>
        </p:grpSpPr>
        <p:sp>
          <p:nvSpPr>
            <p:cNvPr id="391" name="Google Shape;391;p43"/>
            <p:cNvSpPr/>
            <p:nvPr/>
          </p:nvSpPr>
          <p:spPr>
            <a:xfrm rot="2408369">
              <a:off x="2345457" y="339725"/>
              <a:ext cx="185888" cy="488780"/>
            </a:xfrm>
            <a:prstGeom prst="ellipse">
              <a:avLst/>
            </a:prstGeom>
            <a:solidFill>
              <a:srgbClr val="E600AA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2D05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92" name="Google Shape;392;p43"/>
            <p:cNvSpPr/>
            <p:nvPr/>
          </p:nvSpPr>
          <p:spPr>
            <a:xfrm flipH="1" rot="-2985484">
              <a:off x="2044085" y="385879"/>
              <a:ext cx="179028" cy="447442"/>
            </a:xfrm>
            <a:prstGeom prst="ellipse">
              <a:avLst/>
            </a:prstGeom>
            <a:solidFill>
              <a:srgbClr val="E600AA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2D05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93" name="Google Shape;393;p43"/>
            <p:cNvSpPr/>
            <p:nvPr/>
          </p:nvSpPr>
          <p:spPr>
            <a:xfrm>
              <a:off x="2209800" y="685800"/>
              <a:ext cx="152400" cy="533400"/>
            </a:xfrm>
            <a:prstGeom prst="ellipse">
              <a:avLst/>
            </a:prstGeom>
            <a:solidFill>
              <a:srgbClr val="E600AA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92D05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394" name="Google Shape;394;p43"/>
          <p:cNvGrpSpPr/>
          <p:nvPr/>
        </p:nvGrpSpPr>
        <p:grpSpPr>
          <a:xfrm>
            <a:off x="9488665" y="3631507"/>
            <a:ext cx="712413" cy="1045375"/>
            <a:chOff x="7264719" y="3962400"/>
            <a:chExt cx="711593" cy="1045539"/>
          </a:xfrm>
        </p:grpSpPr>
        <p:grpSp>
          <p:nvGrpSpPr>
            <p:cNvPr id="395" name="Google Shape;395;p43"/>
            <p:cNvGrpSpPr/>
            <p:nvPr/>
          </p:nvGrpSpPr>
          <p:grpSpPr>
            <a:xfrm rot="10800000">
              <a:off x="7264719" y="4114800"/>
              <a:ext cx="711593" cy="893139"/>
              <a:chOff x="1905000" y="337368"/>
              <a:chExt cx="762001" cy="881832"/>
            </a:xfrm>
          </p:grpSpPr>
          <p:sp>
            <p:nvSpPr>
              <p:cNvPr id="396" name="Google Shape;396;p43"/>
              <p:cNvSpPr/>
              <p:nvPr/>
            </p:nvSpPr>
            <p:spPr>
              <a:xfrm rot="2408369">
                <a:off x="2345457" y="339725"/>
                <a:ext cx="185888" cy="488780"/>
              </a:xfrm>
              <a:prstGeom prst="ellipse">
                <a:avLst/>
              </a:prstGeom>
              <a:solidFill>
                <a:srgbClr val="5E503E"/>
              </a:solidFill>
              <a:ln>
                <a:noFill/>
              </a:ln>
              <a:effectLst>
                <a:outerShdw blurRad="149987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92D05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397" name="Google Shape;397;p43"/>
              <p:cNvSpPr/>
              <p:nvPr/>
            </p:nvSpPr>
            <p:spPr>
              <a:xfrm flipH="1" rot="-2985484">
                <a:off x="2044085" y="385879"/>
                <a:ext cx="179028" cy="447442"/>
              </a:xfrm>
              <a:prstGeom prst="ellipse">
                <a:avLst/>
              </a:prstGeom>
              <a:solidFill>
                <a:srgbClr val="5E503E"/>
              </a:solidFill>
              <a:ln>
                <a:noFill/>
              </a:ln>
              <a:effectLst>
                <a:outerShdw blurRad="149987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92D05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  <p:sp>
            <p:nvSpPr>
              <p:cNvPr id="398" name="Google Shape;398;p43"/>
              <p:cNvSpPr/>
              <p:nvPr/>
            </p:nvSpPr>
            <p:spPr>
              <a:xfrm>
                <a:off x="2209800" y="685800"/>
                <a:ext cx="152400" cy="533400"/>
              </a:xfrm>
              <a:prstGeom prst="ellipse">
                <a:avLst/>
              </a:prstGeom>
              <a:solidFill>
                <a:srgbClr val="5E503E"/>
              </a:solidFill>
              <a:ln>
                <a:noFill/>
              </a:ln>
              <a:effectLst>
                <a:outerShdw blurRad="149987" algn="ctr" dir="8460000" dist="250190">
                  <a:srgbClr val="000000">
                    <a:alpha val="27843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92D050"/>
                  </a:solidFill>
                  <a:latin typeface="Constantia"/>
                  <a:ea typeface="Constantia"/>
                  <a:cs typeface="Constantia"/>
                  <a:sym typeface="Constantia"/>
                </a:endParaRPr>
              </a:p>
            </p:txBody>
          </p:sp>
        </p:grpSp>
        <p:sp>
          <p:nvSpPr>
            <p:cNvPr id="399" name="Google Shape;399;p43"/>
            <p:cNvSpPr/>
            <p:nvPr/>
          </p:nvSpPr>
          <p:spPr>
            <a:xfrm>
              <a:off x="7467600" y="3962400"/>
              <a:ext cx="381000" cy="304800"/>
            </a:xfrm>
            <a:prstGeom prst="sun">
              <a:avLst>
                <a:gd fmla="val 25000" name="adj"/>
              </a:avLst>
            </a:prstGeom>
            <a:solidFill>
              <a:srgbClr val="00FF00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grpSp>
        <p:nvGrpSpPr>
          <p:cNvPr id="400" name="Google Shape;400;p43"/>
          <p:cNvGrpSpPr/>
          <p:nvPr/>
        </p:nvGrpSpPr>
        <p:grpSpPr>
          <a:xfrm>
            <a:off x="4804867" y="2223101"/>
            <a:ext cx="1382747" cy="1552623"/>
            <a:chOff x="3571819" y="2233989"/>
            <a:chExt cx="1382747" cy="1551877"/>
          </a:xfrm>
        </p:grpSpPr>
        <p:grpSp>
          <p:nvGrpSpPr>
            <p:cNvPr id="401" name="Google Shape;401;p43"/>
            <p:cNvGrpSpPr/>
            <p:nvPr/>
          </p:nvGrpSpPr>
          <p:grpSpPr>
            <a:xfrm>
              <a:off x="3571819" y="2233989"/>
              <a:ext cx="1382747" cy="1551877"/>
              <a:chOff x="3363992" y="2358726"/>
              <a:chExt cx="1382747" cy="1551877"/>
            </a:xfrm>
          </p:grpSpPr>
          <p:grpSp>
            <p:nvGrpSpPr>
              <p:cNvPr id="402" name="Google Shape;402;p43"/>
              <p:cNvGrpSpPr/>
              <p:nvPr/>
            </p:nvGrpSpPr>
            <p:grpSpPr>
              <a:xfrm rot="7436395">
                <a:off x="3473107" y="2495037"/>
                <a:ext cx="654019" cy="611234"/>
                <a:chOff x="1905000" y="337368"/>
                <a:chExt cx="762001" cy="881832"/>
              </a:xfrm>
            </p:grpSpPr>
            <p:sp>
              <p:nvSpPr>
                <p:cNvPr id="403" name="Google Shape;403;p43"/>
                <p:cNvSpPr/>
                <p:nvPr/>
              </p:nvSpPr>
              <p:spPr>
                <a:xfrm rot="2408369">
                  <a:off x="2345457" y="339725"/>
                  <a:ext cx="185888" cy="488780"/>
                </a:xfrm>
                <a:prstGeom prst="ellipse">
                  <a:avLst/>
                </a:prstGeom>
                <a:solidFill>
                  <a:srgbClr val="DE00A4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92D050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  <p:sp>
              <p:nvSpPr>
                <p:cNvPr id="404" name="Google Shape;404;p43"/>
                <p:cNvSpPr/>
                <p:nvPr/>
              </p:nvSpPr>
              <p:spPr>
                <a:xfrm flipH="1" rot="-2985484">
                  <a:off x="2044085" y="385879"/>
                  <a:ext cx="179028" cy="447442"/>
                </a:xfrm>
                <a:prstGeom prst="ellipse">
                  <a:avLst/>
                </a:prstGeom>
                <a:solidFill>
                  <a:srgbClr val="DE00A4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92D050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  <p:sp>
              <p:nvSpPr>
                <p:cNvPr id="405" name="Google Shape;405;p43"/>
                <p:cNvSpPr/>
                <p:nvPr/>
              </p:nvSpPr>
              <p:spPr>
                <a:xfrm>
                  <a:off x="2209800" y="685800"/>
                  <a:ext cx="152400" cy="533400"/>
                </a:xfrm>
                <a:prstGeom prst="ellipse">
                  <a:avLst/>
                </a:prstGeom>
                <a:solidFill>
                  <a:srgbClr val="DE00A4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92D050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</p:grpSp>
          <p:grpSp>
            <p:nvGrpSpPr>
              <p:cNvPr id="406" name="Google Shape;406;p43"/>
              <p:cNvGrpSpPr/>
              <p:nvPr/>
            </p:nvGrpSpPr>
            <p:grpSpPr>
              <a:xfrm rot="-3108156">
                <a:off x="3992354" y="2597032"/>
                <a:ext cx="654200" cy="572642"/>
                <a:chOff x="1905000" y="337368"/>
                <a:chExt cx="762001" cy="881832"/>
              </a:xfrm>
            </p:grpSpPr>
            <p:sp>
              <p:nvSpPr>
                <p:cNvPr id="407" name="Google Shape;407;p43"/>
                <p:cNvSpPr/>
                <p:nvPr/>
              </p:nvSpPr>
              <p:spPr>
                <a:xfrm rot="2408369">
                  <a:off x="2345457" y="339725"/>
                  <a:ext cx="185888" cy="488780"/>
                </a:xfrm>
                <a:prstGeom prst="ellipse">
                  <a:avLst/>
                </a:prstGeom>
                <a:solidFill>
                  <a:srgbClr val="DE00A4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92D050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  <p:sp>
              <p:nvSpPr>
                <p:cNvPr id="408" name="Google Shape;408;p43"/>
                <p:cNvSpPr/>
                <p:nvPr/>
              </p:nvSpPr>
              <p:spPr>
                <a:xfrm flipH="1" rot="-2985484">
                  <a:off x="2044085" y="385879"/>
                  <a:ext cx="179028" cy="447442"/>
                </a:xfrm>
                <a:prstGeom prst="ellipse">
                  <a:avLst/>
                </a:prstGeom>
                <a:solidFill>
                  <a:srgbClr val="DE00A4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92D050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  <p:sp>
              <p:nvSpPr>
                <p:cNvPr id="409" name="Google Shape;409;p43"/>
                <p:cNvSpPr/>
                <p:nvPr/>
              </p:nvSpPr>
              <p:spPr>
                <a:xfrm>
                  <a:off x="2209800" y="685800"/>
                  <a:ext cx="152400" cy="533400"/>
                </a:xfrm>
                <a:prstGeom prst="ellipse">
                  <a:avLst/>
                </a:prstGeom>
                <a:solidFill>
                  <a:srgbClr val="DE00A4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rgbClr val="92D050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</p:grpSp>
          <p:grpSp>
            <p:nvGrpSpPr>
              <p:cNvPr id="410" name="Google Shape;410;p43"/>
              <p:cNvGrpSpPr/>
              <p:nvPr/>
            </p:nvGrpSpPr>
            <p:grpSpPr>
              <a:xfrm>
                <a:off x="3678313" y="3033379"/>
                <a:ext cx="887271" cy="877223"/>
                <a:chOff x="3577040" y="3131554"/>
                <a:chExt cx="887271" cy="877223"/>
              </a:xfrm>
            </p:grpSpPr>
            <p:grpSp>
              <p:nvGrpSpPr>
                <p:cNvPr id="411" name="Google Shape;411;p43"/>
                <p:cNvGrpSpPr/>
                <p:nvPr/>
              </p:nvGrpSpPr>
              <p:grpSpPr>
                <a:xfrm rot="-2126497">
                  <a:off x="3693666" y="3264550"/>
                  <a:ext cx="654019" cy="611233"/>
                  <a:chOff x="1905000" y="337368"/>
                  <a:chExt cx="762001" cy="881832"/>
                </a:xfrm>
              </p:grpSpPr>
              <p:sp>
                <p:nvSpPr>
                  <p:cNvPr id="412" name="Google Shape;412;p43"/>
                  <p:cNvSpPr/>
                  <p:nvPr/>
                </p:nvSpPr>
                <p:spPr>
                  <a:xfrm rot="2408369">
                    <a:off x="2345457" y="339725"/>
                    <a:ext cx="185888" cy="48878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413" name="Google Shape;413;p43"/>
                  <p:cNvSpPr/>
                  <p:nvPr/>
                </p:nvSpPr>
                <p:spPr>
                  <a:xfrm flipH="1" rot="-2985484">
                    <a:off x="2044085" y="385879"/>
                    <a:ext cx="179028" cy="447442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  <p:sp>
                <p:nvSpPr>
                  <p:cNvPr id="414" name="Google Shape;414;p43"/>
                  <p:cNvSpPr/>
                  <p:nvPr/>
                </p:nvSpPr>
                <p:spPr>
                  <a:xfrm>
                    <a:off x="2209800" y="685800"/>
                    <a:ext cx="152400" cy="533400"/>
                  </a:xfrm>
                  <a:prstGeom prst="ellipse">
                    <a:avLst/>
                  </a:prstGeom>
                  <a:solidFill>
                    <a:srgbClr val="DE00A4"/>
                  </a:solidFill>
                  <a:ln>
                    <a:noFill/>
                  </a:ln>
                  <a:effectLst>
                    <a:outerShdw blurRad="149987" algn="ctr" dir="8460000" dist="250190">
                      <a:srgbClr val="000000">
                        <a:alpha val="27843"/>
                      </a:srgbClr>
                    </a:outerShdw>
                  </a:effectLst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ctr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1800">
                      <a:solidFill>
                        <a:srgbClr val="92D050"/>
                      </a:solidFill>
                      <a:latin typeface="Constantia"/>
                      <a:ea typeface="Constantia"/>
                      <a:cs typeface="Constantia"/>
                      <a:sym typeface="Constantia"/>
                    </a:endParaRPr>
                  </a:p>
                </p:txBody>
              </p:sp>
            </p:grpSp>
            <p:sp>
              <p:nvSpPr>
                <p:cNvPr id="415" name="Google Shape;415;p43"/>
                <p:cNvSpPr/>
                <p:nvPr/>
              </p:nvSpPr>
              <p:spPr>
                <a:xfrm>
                  <a:off x="4038600" y="3657600"/>
                  <a:ext cx="381000" cy="304800"/>
                </a:xfrm>
                <a:prstGeom prst="sun">
                  <a:avLst>
                    <a:gd fmla="val 25000" name="adj"/>
                  </a:avLst>
                </a:prstGeom>
                <a:solidFill>
                  <a:srgbClr val="00FF00"/>
                </a:solidFill>
                <a:ln>
                  <a:noFill/>
                </a:ln>
                <a:effectLst>
                  <a:outerShdw blurRad="149987" algn="ctr" dir="8460000" dist="250190">
                    <a:srgbClr val="000000">
                      <a:alpha val="27843"/>
                    </a:srgbClr>
                  </a:outerShdw>
                </a:effectLst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lt1"/>
                    </a:solidFill>
                    <a:latin typeface="Constantia"/>
                    <a:ea typeface="Constantia"/>
                    <a:cs typeface="Constantia"/>
                    <a:sym typeface="Constantia"/>
                  </a:endParaRPr>
                </a:p>
              </p:txBody>
            </p:sp>
          </p:grpSp>
        </p:grpSp>
        <p:sp>
          <p:nvSpPr>
            <p:cNvPr id="416" name="Google Shape;416;p43"/>
            <p:cNvSpPr/>
            <p:nvPr/>
          </p:nvSpPr>
          <p:spPr>
            <a:xfrm>
              <a:off x="4648200" y="2743200"/>
              <a:ext cx="304800" cy="304800"/>
            </a:xfrm>
            <a:prstGeom prst="sun">
              <a:avLst>
                <a:gd fmla="val 25000" name="adj"/>
              </a:avLst>
            </a:prstGeom>
            <a:solidFill>
              <a:srgbClr val="00FF00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417" name="Google Shape;417;p43"/>
            <p:cNvSpPr/>
            <p:nvPr/>
          </p:nvSpPr>
          <p:spPr>
            <a:xfrm>
              <a:off x="3581400" y="2362200"/>
              <a:ext cx="381000" cy="304800"/>
            </a:xfrm>
            <a:prstGeom prst="sun">
              <a:avLst>
                <a:gd fmla="val 25000" name="adj"/>
              </a:avLst>
            </a:prstGeom>
            <a:solidFill>
              <a:srgbClr val="00FF00"/>
            </a:solidFill>
            <a:ln>
              <a:noFill/>
            </a:ln>
            <a:effectLst>
              <a:outerShdw blurRad="149987" algn="ctr" dir="8460000" dist="250190">
                <a:srgbClr val="000000">
                  <a:alpha val="2784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  <p:sp>
        <p:nvSpPr>
          <p:cNvPr id="418" name="Google Shape;418;p43"/>
          <p:cNvSpPr txBox="1"/>
          <p:nvPr>
            <p:ph idx="11" type="ftr"/>
          </p:nvPr>
        </p:nvSpPr>
        <p:spPr>
          <a:xfrm>
            <a:off x="4162097" y="61722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419" name="Google Shape;419;p43"/>
          <p:cNvPicPr preferRelativeResize="0"/>
          <p:nvPr/>
        </p:nvPicPr>
        <p:blipFill rotWithShape="1">
          <a:blip r:embed="rId3">
            <a:alphaModFix/>
          </a:blip>
          <a:srcRect b="18750" l="9035" r="13855" t="9376"/>
          <a:stretch/>
        </p:blipFill>
        <p:spPr>
          <a:xfrm>
            <a:off x="9436199" y="781364"/>
            <a:ext cx="24384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4"/>
          <p:cNvSpPr/>
          <p:nvPr/>
        </p:nvSpPr>
        <p:spPr>
          <a:xfrm>
            <a:off x="533400" y="381000"/>
            <a:ext cx="58448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B1E2E0"/>
                </a:solidFill>
                <a:latin typeface="Calibri"/>
                <a:ea typeface="Calibri"/>
                <a:cs typeface="Calibri"/>
                <a:sym typeface="Calibri"/>
              </a:rPr>
              <a:t>6. Complement Fixation Test: </a:t>
            </a:r>
            <a:endParaRPr/>
          </a:p>
        </p:txBody>
      </p:sp>
      <p:sp>
        <p:nvSpPr>
          <p:cNvPr id="426" name="Google Shape;426;p44"/>
          <p:cNvSpPr txBox="1"/>
          <p:nvPr>
            <p:ph idx="11" type="ftr"/>
          </p:nvPr>
        </p:nvSpPr>
        <p:spPr>
          <a:xfrm>
            <a:off x="2028825" y="60960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427" name="Google Shape;427;p44"/>
          <p:cNvPicPr preferRelativeResize="0"/>
          <p:nvPr/>
        </p:nvPicPr>
        <p:blipFill rotWithShape="1">
          <a:blip r:embed="rId3">
            <a:alphaModFix/>
          </a:blip>
          <a:srcRect b="16839" l="6403" r="0" t="0"/>
          <a:stretch/>
        </p:blipFill>
        <p:spPr>
          <a:xfrm>
            <a:off x="1295400" y="2286000"/>
            <a:ext cx="4413412" cy="2062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78270" y="893239"/>
            <a:ext cx="5438776" cy="5573987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chemeClr val="l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5"/>
          <p:cNvSpPr/>
          <p:nvPr/>
        </p:nvSpPr>
        <p:spPr>
          <a:xfrm>
            <a:off x="1018058" y="1312231"/>
            <a:ext cx="7363942" cy="34624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 amplification methods: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Polymerase chain reaction (PCR). 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Real time PCR 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Signal Amplification Techniques: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lang="en-US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bDNA, Hybrid Capture.</a:t>
            </a:r>
            <a:endParaRPr sz="2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5"/>
          <p:cNvSpPr/>
          <p:nvPr/>
        </p:nvSpPr>
        <p:spPr>
          <a:xfrm>
            <a:off x="228600" y="428290"/>
            <a:ext cx="67034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Nucleic acid detection: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5"/>
          <p:cNvSpPr/>
          <p:nvPr/>
        </p:nvSpPr>
        <p:spPr>
          <a:xfrm>
            <a:off x="1015010" y="5232672"/>
            <a:ext cx="9829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techniques are usually used to confirm positive serological results due to their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sensitivity and specificity</a:t>
            </a:r>
            <a:endParaRPr sz="24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36" name="Google Shape;436;p45"/>
          <p:cNvSpPr/>
          <p:nvPr/>
        </p:nvSpPr>
        <p:spPr>
          <a:xfrm>
            <a:off x="8839200" y="4174552"/>
            <a:ext cx="2295490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polymerase chain reaction</a:t>
            </a:r>
            <a:endParaRPr b="1" sz="12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37" name="Google Shape;437;p45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438" name="Google Shape;43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3882" y="1136176"/>
            <a:ext cx="32861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chemeClr val="l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6"/>
          <p:cNvSpPr/>
          <p:nvPr/>
        </p:nvSpPr>
        <p:spPr>
          <a:xfrm>
            <a:off x="457201" y="1600200"/>
            <a:ext cx="70866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Certain 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genotypes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🡪 virulence and treatment.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Testing 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specific mutations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to determine antiviral therapy</a:t>
            </a: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444" name="Google Shape;444;p46"/>
          <p:cNvSpPr/>
          <p:nvPr/>
        </p:nvSpPr>
        <p:spPr>
          <a:xfrm>
            <a:off x="228600" y="685800"/>
            <a:ext cx="5560497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rial"/>
              <a:buChar char="•"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sequencing:</a:t>
            </a: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46"/>
          <p:cNvSpPr txBox="1"/>
          <p:nvPr>
            <p:ph idx="11" type="ftr"/>
          </p:nvPr>
        </p:nvSpPr>
        <p:spPr>
          <a:xfrm>
            <a:off x="4114800" y="58674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descr="Image result for sequencing" id="446" name="Google Shape;44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4487" y="3940314"/>
            <a:ext cx="4079937" cy="2292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04487" y="838200"/>
            <a:ext cx="4038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021"/>
            <a:ext cx="12192000" cy="1795721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47"/>
          <p:cNvSpPr txBox="1"/>
          <p:nvPr>
            <p:ph type="title"/>
          </p:nvPr>
        </p:nvSpPr>
        <p:spPr>
          <a:xfrm>
            <a:off x="457200" y="526256"/>
            <a:ext cx="9463009" cy="7762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3E"/>
              </a:buClr>
              <a:buSzPts val="3600"/>
              <a:buFont typeface="Calibri"/>
              <a:buNone/>
            </a:pPr>
            <a:r>
              <a:rPr b="1" lang="en-US" sz="3600">
                <a:solidFill>
                  <a:srgbClr val="00003E"/>
                </a:solidFill>
              </a:rPr>
              <a:t>Treatment and Prevention of Virus Infections:</a:t>
            </a:r>
            <a:endParaRPr/>
          </a:p>
        </p:txBody>
      </p:sp>
      <p:sp>
        <p:nvSpPr>
          <p:cNvPr id="455" name="Google Shape;455;p47"/>
          <p:cNvSpPr txBox="1"/>
          <p:nvPr>
            <p:ph idx="11" type="ftr"/>
          </p:nvPr>
        </p:nvSpPr>
        <p:spPr>
          <a:xfrm>
            <a:off x="7543800" y="601980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456" name="Google Shape;456;p47"/>
          <p:cNvSpPr txBox="1"/>
          <p:nvPr/>
        </p:nvSpPr>
        <p:spPr>
          <a:xfrm>
            <a:off x="-28575" y="1981200"/>
            <a:ext cx="4385919" cy="838200"/>
          </a:xfrm>
          <a:prstGeom prst="rect">
            <a:avLst/>
          </a:prstGeom>
          <a:gradFill>
            <a:gsLst>
              <a:gs pos="0">
                <a:srgbClr val="E9E2A0"/>
              </a:gs>
              <a:gs pos="43000">
                <a:srgbClr val="F5F2C4"/>
              </a:gs>
              <a:gs pos="93000">
                <a:srgbClr val="FBFAED"/>
              </a:gs>
              <a:gs pos="100000">
                <a:srgbClr val="FFFFF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9A944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Antiviral agents:</a:t>
            </a:r>
            <a:br>
              <a:rPr b="1" lang="en-US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7"/>
          <p:cNvSpPr txBox="1"/>
          <p:nvPr>
            <p:ph idx="1" type="body"/>
          </p:nvPr>
        </p:nvSpPr>
        <p:spPr>
          <a:xfrm>
            <a:off x="1905000" y="3200400"/>
            <a:ext cx="9601200" cy="2686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8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Selectively inhibit viral replication (selective toxicity)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Targeting one of the steps in the viral life cycle.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a few viral infections have antiviral agents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 are no broad-spectrum antivirals.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Generation of resistant variants.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 present, no antiviral can eradicate latency.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lt1"/>
            </a:gs>
            <a:gs pos="100000">
              <a:schemeClr val="lt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/>
          <p:nvPr>
            <p:ph type="title"/>
          </p:nvPr>
        </p:nvSpPr>
        <p:spPr>
          <a:xfrm>
            <a:off x="1371600" y="685800"/>
            <a:ext cx="9601200" cy="666750"/>
          </a:xfrm>
          <a:prstGeom prst="rect">
            <a:avLst/>
          </a:prstGeom>
          <a:blipFill rotWithShape="1">
            <a:blip r:embed="rId3">
              <a:alphaModFix/>
            </a:blip>
            <a:tile algn="tl" flip="none" tx="0" sx="100000" ty="0" sy="100000"/>
          </a:blip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9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959"/>
              <a:buFont typeface="Arial"/>
              <a:buNone/>
            </a:pPr>
            <a:r>
              <a:rPr b="1" lang="en-US" sz="3959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Laboratory viral diagnosis</a:t>
            </a:r>
            <a:endParaRPr/>
          </a:p>
        </p:txBody>
      </p:sp>
      <p:sp>
        <p:nvSpPr>
          <p:cNvPr id="228" name="Google Shape;228;p30"/>
          <p:cNvSpPr txBox="1"/>
          <p:nvPr>
            <p:ph idx="1" type="body"/>
          </p:nvPr>
        </p:nvSpPr>
        <p:spPr>
          <a:xfrm>
            <a:off x="1371600" y="1524000"/>
            <a:ext cx="9601200" cy="35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4048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Detection of 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virus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384048" lvl="1" marL="9144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Virus 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Isolation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-384048" lvl="1" marL="9144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Detection of viral 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antigen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84048" lvl="1" marL="9144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Detection of anti-viral 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antibody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84048" lvl="1" marL="9144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Detection of virus </a:t>
            </a:r>
            <a:r>
              <a:rPr b="1"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nucleic acid</a:t>
            </a: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384048" lvl="1" marL="9144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 sequencing.</a:t>
            </a:r>
            <a:endParaRPr/>
          </a:p>
          <a:p>
            <a:pPr indent="-206248" lvl="1" marL="914400" rtl="0" algn="l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0"/>
          <p:cNvSpPr txBox="1"/>
          <p:nvPr>
            <p:ph idx="11" type="ftr"/>
          </p:nvPr>
        </p:nvSpPr>
        <p:spPr>
          <a:xfrm>
            <a:off x="2955585" y="6249200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8"/>
          <p:cNvSpPr txBox="1"/>
          <p:nvPr>
            <p:ph type="title"/>
          </p:nvPr>
        </p:nvSpPr>
        <p:spPr>
          <a:xfrm>
            <a:off x="0" y="208539"/>
            <a:ext cx="4267200" cy="762000"/>
          </a:xfrm>
          <a:prstGeom prst="rect">
            <a:avLst/>
          </a:prstGeom>
          <a:gradFill>
            <a:gsLst>
              <a:gs pos="0">
                <a:srgbClr val="232117"/>
              </a:gs>
              <a:gs pos="68000">
                <a:srgbClr val="6F6E6A"/>
              </a:gs>
              <a:gs pos="100000">
                <a:srgbClr val="BCBCB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221F16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b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BEAC96"/>
              </a:buClr>
              <a:buSzPts val="4000"/>
              <a:buFont typeface="Calibri"/>
              <a:buNone/>
            </a:pPr>
            <a:r>
              <a:rPr b="1" lang="en-US" sz="4000">
                <a:solidFill>
                  <a:srgbClr val="BEAC96"/>
                </a:solidFill>
                <a:latin typeface="Constantia"/>
                <a:ea typeface="Constantia"/>
                <a:cs typeface="Constantia"/>
                <a:sym typeface="Constantia"/>
              </a:rPr>
              <a:t> Antiviral Targets:</a:t>
            </a:r>
            <a:endParaRPr b="1" sz="4000">
              <a:solidFill>
                <a:srgbClr val="BEAC96"/>
              </a:solidFill>
            </a:endParaRPr>
          </a:p>
        </p:txBody>
      </p:sp>
      <p:sp>
        <p:nvSpPr>
          <p:cNvPr id="464" name="Google Shape;464;p48"/>
          <p:cNvSpPr txBox="1"/>
          <p:nvPr>
            <p:ph idx="1" type="body"/>
          </p:nvPr>
        </p:nvSpPr>
        <p:spPr>
          <a:xfrm>
            <a:off x="685800" y="970539"/>
            <a:ext cx="11049000" cy="54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80"/>
              <a:buFont typeface="Noto Sans Symbols"/>
              <a:buChar char="❑"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Attachment/fusion/un-coating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741363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Raltegravir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CCR5 co-receptor (HIV)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741363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Amantadine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bind to the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M2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protein (un-coating) of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influenza A virus</a:t>
            </a:r>
            <a:endParaRPr/>
          </a:p>
          <a:p>
            <a:pPr indent="-228600" lvl="0" marL="741363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Enfuvirtide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viral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fusion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gp41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74320" lvl="0" marL="27432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SzPts val="2280"/>
              <a:buFont typeface="Noto Sans Symbols"/>
              <a:buChar char="❑"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mRNA inhibitors: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Fomivirsen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an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antisense compound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CMV retinitis. </a:t>
            </a:r>
            <a:endParaRPr/>
          </a:p>
          <a:p>
            <a:pPr indent="-274320" lvl="0" marL="27432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SzPts val="2280"/>
              <a:buFont typeface="Noto Sans Symbols"/>
              <a:buChar char="❑"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Inhibitors of nucleic acid synthesis: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acyclovir, gancyclovir , AZT, lamivudine, ribavirin (nucleoside analogues).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Raltegravir inhibits HIV integrase.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48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49"/>
          <p:cNvSpPr txBox="1"/>
          <p:nvPr>
            <p:ph idx="1" type="body"/>
          </p:nvPr>
        </p:nvSpPr>
        <p:spPr>
          <a:xfrm>
            <a:off x="609600" y="914400"/>
            <a:ext cx="10972800" cy="4389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80"/>
              <a:buFont typeface="Noto Sans Symbols"/>
              <a:buChar char="❑"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Inhibition of cleavage of precursor polypeptide 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144780" lvl="0" marL="4572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HIV protease inhibitor : indinavir, ritonavir,…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for HIV.</a:t>
            </a:r>
            <a:endParaRPr/>
          </a:p>
          <a:p>
            <a:pPr indent="-228600" lvl="0" marL="68580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HCV protease inhibitor: Simeprevir, grazoprevir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284163" lvl="0" marL="284163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280"/>
              <a:buFont typeface="Noto Sans Symbols"/>
              <a:buChar char="❑"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Inhibition of viral protein synthesis: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Interferon induces expression of translation inhibitory protein (TIP) that binds to ribosome, inhibits host expression of viral proteins.</a:t>
            </a:r>
            <a:endParaRPr/>
          </a:p>
          <a:p>
            <a:pPr indent="-274320" lvl="0" marL="27432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SzPts val="2280"/>
              <a:buFont typeface="Noto Sans Symbols"/>
              <a:buChar char="❑"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Inhibition of viral release: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Oseltamivir (Tamiflu)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Zanamivir (Relenza)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🡪 for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prophylaxis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treatment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-129540" lvl="0" marL="274320" rtl="0" algn="l">
              <a:lnSpc>
                <a:spcPct val="150000"/>
              </a:lnSpc>
              <a:spcBef>
                <a:spcPts val="16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129540" lvl="0" marL="27432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/>
          </a:p>
        </p:txBody>
      </p:sp>
      <p:sp>
        <p:nvSpPr>
          <p:cNvPr id="471" name="Google Shape;471;p49"/>
          <p:cNvSpPr txBox="1"/>
          <p:nvPr>
            <p:ph idx="11" type="ftr"/>
          </p:nvPr>
        </p:nvSpPr>
        <p:spPr>
          <a:xfrm>
            <a:off x="3581400" y="6096000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0"/>
          <p:cNvSpPr txBox="1"/>
          <p:nvPr>
            <p:ph type="title"/>
          </p:nvPr>
        </p:nvSpPr>
        <p:spPr>
          <a:xfrm>
            <a:off x="1371600" y="685800"/>
            <a:ext cx="8001000" cy="914400"/>
          </a:xfrm>
          <a:prstGeom prst="rect">
            <a:avLst/>
          </a:prstGeom>
          <a:gradFill>
            <a:gsLst>
              <a:gs pos="0">
                <a:srgbClr val="E9E2A0"/>
              </a:gs>
              <a:gs pos="43000">
                <a:srgbClr val="F5F2C4"/>
              </a:gs>
              <a:gs pos="93000">
                <a:srgbClr val="FBFAED"/>
              </a:gs>
              <a:gs pos="100000">
                <a:srgbClr val="FFFFF7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9A944C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ctr" dir="5400000" dist="381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</a:pPr>
            <a:r>
              <a:rPr b="1" lang="en-US" sz="4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Vaccines and immunisation</a:t>
            </a:r>
            <a:br>
              <a:rPr b="1" lang="en-US" sz="4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45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0"/>
          <p:cNvSpPr txBox="1"/>
          <p:nvPr>
            <p:ph idx="1" type="body"/>
          </p:nvPr>
        </p:nvSpPr>
        <p:spPr>
          <a:xfrm>
            <a:off x="857250" y="1928812"/>
            <a:ext cx="10477500" cy="391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80"/>
              <a:buChar char="⚫"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Active immunity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Live attenuated [e.g.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measles, mumps, rubella ( MMR), poliovirus (Sabin vaccine)]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killed vaccines [e.g.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poliovirus (Salk vaccine), rabies, influenza]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 immunity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Preformed antibodies in preparations called immunoglobulins.</a:t>
            </a:r>
            <a:endParaRPr/>
          </a:p>
          <a:p>
            <a:pPr indent="-140970" lvl="0" marL="28575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Passive-active immunity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Giving both immunoglobulins 🡪 immediate protection and a vaccine 🡪 long term protection.</a:t>
            </a:r>
            <a:endParaRPr/>
          </a:p>
          <a:p>
            <a:pPr indent="-129540" lvl="0" marL="274320" rtl="0" algn="l">
              <a:spcBef>
                <a:spcPts val="480"/>
              </a:spcBef>
              <a:spcAft>
                <a:spcPts val="0"/>
              </a:spcAft>
              <a:buSzPts val="2280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0"/>
          <p:cNvSpPr txBox="1"/>
          <p:nvPr>
            <p:ph idx="11" type="ftr"/>
          </p:nvPr>
        </p:nvSpPr>
        <p:spPr>
          <a:xfrm>
            <a:off x="2955585" y="6172200"/>
            <a:ext cx="6280830" cy="4046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51"/>
          <p:cNvSpPr txBox="1"/>
          <p:nvPr>
            <p:ph idx="11" type="ftr"/>
          </p:nvPr>
        </p:nvSpPr>
        <p:spPr>
          <a:xfrm>
            <a:off x="4191000" y="62484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484" name="Google Shape;48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6350" y="990600"/>
            <a:ext cx="963930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1"/>
          <p:cNvSpPr/>
          <p:nvPr/>
        </p:nvSpPr>
        <p:spPr>
          <a:xfrm>
            <a:off x="381000" y="1143000"/>
            <a:ext cx="562141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BEAC96"/>
              </a:buClr>
              <a:buSzPts val="8000"/>
              <a:buFont typeface="Arial"/>
              <a:buChar char="•"/>
            </a:pPr>
            <a:r>
              <a:rPr b="1" lang="en-US" sz="4000">
                <a:solidFill>
                  <a:srgbClr val="BEAC96"/>
                </a:solidFill>
                <a:latin typeface="Arial"/>
                <a:ea typeface="Arial"/>
                <a:cs typeface="Arial"/>
                <a:sym typeface="Arial"/>
              </a:rPr>
              <a:t>Detection of virus:</a:t>
            </a:r>
            <a:endParaRPr b="1" sz="4000">
              <a:solidFill>
                <a:srgbClr val="BEAC96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5" name="Google Shape;235;p31"/>
          <p:cNvSpPr/>
          <p:nvPr/>
        </p:nvSpPr>
        <p:spPr>
          <a:xfrm>
            <a:off x="1066800" y="2278972"/>
            <a:ext cx="7730364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Microscopy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detects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particles, which can be characterized by their size and morphology (e.g. Rota virus, Ebola virus)</a:t>
            </a:r>
            <a:endParaRPr/>
          </a:p>
        </p:txBody>
      </p:sp>
      <p:sp>
        <p:nvSpPr>
          <p:cNvPr descr="نتيجة بحث الصور عن ‪rotavirus‬‏" id="236" name="Google Shape;236;p3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7" name="Google Shape;237;p31"/>
          <p:cNvSpPr txBox="1"/>
          <p:nvPr>
            <p:ph idx="11" type="ftr"/>
          </p:nvPr>
        </p:nvSpPr>
        <p:spPr>
          <a:xfrm>
            <a:off x="4223844" y="60960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238" name="Google Shape;238;p31"/>
          <p:cNvPicPr preferRelativeResize="0"/>
          <p:nvPr/>
        </p:nvPicPr>
        <p:blipFill rotWithShape="1">
          <a:blip r:embed="rId3">
            <a:alphaModFix/>
          </a:blip>
          <a:srcRect b="11457" l="7381" r="13889" t="0"/>
          <a:stretch/>
        </p:blipFill>
        <p:spPr>
          <a:xfrm>
            <a:off x="9067800" y="580607"/>
            <a:ext cx="2438400" cy="30614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4">
            <a:alphaModFix/>
          </a:blip>
          <a:srcRect b="15813" l="6877" r="12894" t="7997"/>
          <a:stretch/>
        </p:blipFill>
        <p:spPr>
          <a:xfrm>
            <a:off x="8915401" y="3886199"/>
            <a:ext cx="2667000" cy="198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"/>
          <p:cNvSpPr/>
          <p:nvPr/>
        </p:nvSpPr>
        <p:spPr>
          <a:xfrm>
            <a:off x="76200" y="674757"/>
            <a:ext cx="481221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BEAC96"/>
              </a:buClr>
              <a:buSzPts val="8000"/>
              <a:buFont typeface="Arial"/>
              <a:buChar char="•"/>
            </a:pPr>
            <a:r>
              <a:rPr b="1" lang="en-US" sz="4000">
                <a:solidFill>
                  <a:srgbClr val="BEAC96"/>
                </a:solidFill>
                <a:latin typeface="Arial"/>
                <a:ea typeface="Arial"/>
                <a:cs typeface="Arial"/>
                <a:sym typeface="Arial"/>
              </a:rPr>
              <a:t>Virus Isolation:</a:t>
            </a:r>
            <a:endParaRPr b="1" sz="4000">
              <a:solidFill>
                <a:srgbClr val="BEAC9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2"/>
          <p:cNvSpPr txBox="1"/>
          <p:nvPr>
            <p:ph idx="11" type="ftr"/>
          </p:nvPr>
        </p:nvSpPr>
        <p:spPr>
          <a:xfrm>
            <a:off x="3593015" y="6203263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47" name="Google Shape;247;p32"/>
          <p:cNvSpPr/>
          <p:nvPr/>
        </p:nvSpPr>
        <p:spPr>
          <a:xfrm>
            <a:off x="914400" y="1586185"/>
            <a:ext cx="380264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Embryonated egg:</a:t>
            </a:r>
            <a:endParaRPr/>
          </a:p>
        </p:txBody>
      </p:sp>
      <p:sp>
        <p:nvSpPr>
          <p:cNvPr id="248" name="Google Shape;248;p32"/>
          <p:cNvSpPr txBox="1"/>
          <p:nvPr/>
        </p:nvSpPr>
        <p:spPr>
          <a:xfrm>
            <a:off x="937591" y="2438235"/>
            <a:ext cx="538700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yolk sac, amniotic cavity, allantoic cavity, chorioallantoic membrane.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33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Test the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presence of Pocks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chorioallantoic membrane used as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assay. </a:t>
            </a:r>
            <a:endParaRPr/>
          </a:p>
        </p:txBody>
      </p:sp>
      <p:pic>
        <p:nvPicPr>
          <p:cNvPr id="249" name="Google Shape;249;p32"/>
          <p:cNvPicPr preferRelativeResize="0"/>
          <p:nvPr/>
        </p:nvPicPr>
        <p:blipFill rotWithShape="1">
          <a:blip r:embed="rId3">
            <a:alphaModFix/>
          </a:blip>
          <a:srcRect b="11649" l="5080" r="11497" t="6135"/>
          <a:stretch/>
        </p:blipFill>
        <p:spPr>
          <a:xfrm>
            <a:off x="8966742" y="788774"/>
            <a:ext cx="2920458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32"/>
          <p:cNvPicPr preferRelativeResize="0"/>
          <p:nvPr/>
        </p:nvPicPr>
        <p:blipFill rotWithShape="1">
          <a:blip r:embed="rId4">
            <a:alphaModFix/>
          </a:blip>
          <a:srcRect b="14814" l="6169" r="11568" t="7070"/>
          <a:stretch/>
        </p:blipFill>
        <p:spPr>
          <a:xfrm>
            <a:off x="7619999" y="3986426"/>
            <a:ext cx="3048001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5">
            <a:alphaModFix/>
          </a:blip>
          <a:srcRect b="12005" l="9846" r="13845" t="7783"/>
          <a:stretch/>
        </p:blipFill>
        <p:spPr>
          <a:xfrm>
            <a:off x="6438899" y="788774"/>
            <a:ext cx="2362201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sp>
        <p:nvSpPr>
          <p:cNvPr id="257" name="Google Shape;257;p33"/>
          <p:cNvSpPr/>
          <p:nvPr/>
        </p:nvSpPr>
        <p:spPr>
          <a:xfrm>
            <a:off x="685801" y="1290700"/>
            <a:ext cx="5549900" cy="45243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growing virus in a cell culture, the cells affected with virus will evolve morphologic changes, called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Cytopathic effect  (CPE),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often specific for the type of virus involved. </a:t>
            </a:r>
            <a:endParaRPr/>
          </a:p>
          <a:p>
            <a:pPr indent="-190500" lvl="2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CPEs of infected cells can be observed with inverted light microscopes, such as the ballooning of cells or syncytia formation,……</a:t>
            </a:r>
            <a:endParaRPr/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457200" y="598815"/>
            <a:ext cx="329763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Tissue culture: 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8003209" y="5530058"/>
            <a:ext cx="3111100" cy="569913"/>
          </a:xfrm>
          <a:prstGeom prst="rect">
            <a:avLst/>
          </a:prstGeom>
          <a:noFill/>
          <a:ln>
            <a:noFill/>
          </a:ln>
        </p:spPr>
        <p:txBody>
          <a:bodyPr anchorCtr="0" anchor="b" bIns="46025" lIns="92075" spcFirstLastPara="1" rIns="92075" wrap="square" tIns="460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66FF33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66FF33"/>
                </a:solidFill>
                <a:latin typeface="Arial"/>
                <a:ea typeface="Arial"/>
                <a:cs typeface="Arial"/>
                <a:sym typeface="Arial"/>
              </a:rPr>
              <a:t>Cytopathic Effect (CPE)</a:t>
            </a:r>
            <a:endParaRPr b="1" sz="2000">
              <a:solidFill>
                <a:srgbClr val="66FF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0" name="Google Shape;260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5400" y="860425"/>
            <a:ext cx="3124711" cy="2588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33"/>
          <p:cNvPicPr preferRelativeResize="0"/>
          <p:nvPr/>
        </p:nvPicPr>
        <p:blipFill rotWithShape="1">
          <a:blip r:embed="rId4">
            <a:alphaModFix/>
          </a:blip>
          <a:srcRect b="16411" l="0" r="11905" t="7252"/>
          <a:stretch/>
        </p:blipFill>
        <p:spPr>
          <a:xfrm>
            <a:off x="5943600" y="1318132"/>
            <a:ext cx="28194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95213" y="3418777"/>
            <a:ext cx="5334000" cy="222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4"/>
          <p:cNvSpPr/>
          <p:nvPr/>
        </p:nvSpPr>
        <p:spPr>
          <a:xfrm>
            <a:off x="583364" y="577522"/>
            <a:ext cx="1105595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not producing CPE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, the presence of the virus could be detected by :</a:t>
            </a:r>
            <a:endParaRPr sz="2400" u="sng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Haemadsorption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(mumps, Influenza, and parainfluenza)as cells acquire the ability to stick to mammalian red blood cells.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Interference. </a:t>
            </a:r>
            <a:endParaRPr/>
          </a:p>
          <a:p>
            <a:pPr indent="-4572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Characteristic inclusion bodies, immuno-histochemical staining of viral antigens.</a:t>
            </a:r>
            <a:endParaRPr/>
          </a:p>
        </p:txBody>
      </p:sp>
      <p:sp>
        <p:nvSpPr>
          <p:cNvPr id="268" name="Google Shape;268;p34"/>
          <p:cNvSpPr/>
          <p:nvPr/>
        </p:nvSpPr>
        <p:spPr>
          <a:xfrm>
            <a:off x="583364" y="4419600"/>
            <a:ext cx="8229600" cy="11318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Tissue culture in plates showing </a:t>
            </a:r>
            <a:r>
              <a:rPr b="1"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CPE in the form of plaque formation</a:t>
            </a: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in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quantitative assay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viruses.</a:t>
            </a:r>
            <a:endParaRPr/>
          </a:p>
        </p:txBody>
      </p:sp>
      <p:sp>
        <p:nvSpPr>
          <p:cNvPr id="269" name="Google Shape;269;p34"/>
          <p:cNvSpPr txBox="1"/>
          <p:nvPr>
            <p:ph idx="11" type="ftr"/>
          </p:nvPr>
        </p:nvSpPr>
        <p:spPr>
          <a:xfrm>
            <a:off x="3556000" y="6356355"/>
            <a:ext cx="4470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70" name="Google Shape;270;p34"/>
          <p:cNvSpPr/>
          <p:nvPr/>
        </p:nvSpPr>
        <p:spPr>
          <a:xfrm>
            <a:off x="556401" y="2885846"/>
            <a:ext cx="1084663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Confirmation of the identity of the virus may be carried out using neutralization, haemagglutination -inhibition or immunofluorescence tests.</a:t>
            </a:r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72600" y="3769851"/>
            <a:ext cx="2424805" cy="244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5"/>
          <p:cNvSpPr/>
          <p:nvPr/>
        </p:nvSpPr>
        <p:spPr>
          <a:xfrm>
            <a:off x="838200" y="990600"/>
            <a:ext cx="10363200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types of cell cultures:</a:t>
            </a:r>
            <a:endParaRPr/>
          </a:p>
          <a:p>
            <a:pPr indent="-457200" lvl="2" marL="838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Primary cells - Primary Monkey Kidney.</a:t>
            </a:r>
            <a:endParaRPr/>
          </a:p>
          <a:p>
            <a:pPr indent="-457200" lvl="2" marL="838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Semi-continuous cells - Human embryonic kidney and skin fibroblasts- human diploid fibroblasts.</a:t>
            </a:r>
            <a:endParaRPr/>
          </a:p>
          <a:p>
            <a:pPr indent="-457200" lvl="2" marL="838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Continuous cells - HeLa, Vero, and HEp2  </a:t>
            </a: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….</a:t>
            </a:r>
            <a:endParaRPr/>
          </a:p>
        </p:txBody>
      </p:sp>
      <p:sp>
        <p:nvSpPr>
          <p:cNvPr id="277" name="Google Shape;277;p35"/>
          <p:cNvSpPr txBox="1"/>
          <p:nvPr>
            <p:ph idx="11" type="ftr"/>
          </p:nvPr>
        </p:nvSpPr>
        <p:spPr>
          <a:xfrm>
            <a:off x="4191000" y="57150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78" name="Google Shape;278;p35"/>
          <p:cNvSpPr txBox="1"/>
          <p:nvPr/>
        </p:nvSpPr>
        <p:spPr>
          <a:xfrm>
            <a:off x="457200" y="4038600"/>
            <a:ext cx="3980577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Animal inoculation:</a:t>
            </a:r>
            <a:endParaRPr/>
          </a:p>
        </p:txBody>
      </p:sp>
      <p:sp>
        <p:nvSpPr>
          <p:cNvPr id="279" name="Google Shape;279;p35"/>
          <p:cNvSpPr/>
          <p:nvPr/>
        </p:nvSpPr>
        <p:spPr>
          <a:xfrm>
            <a:off x="1371600" y="4597076"/>
            <a:ext cx="67818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Mice are infected and observe the development of clinical symptoms or death</a:t>
            </a:r>
            <a:r>
              <a:rPr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.</a:t>
            </a:r>
            <a:r>
              <a:rPr b="1" lang="en-US" sz="18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 </a:t>
            </a:r>
            <a:endParaRPr sz="18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80" name="Google Shape;280;p35"/>
          <p:cNvPicPr preferRelativeResize="0"/>
          <p:nvPr/>
        </p:nvPicPr>
        <p:blipFill rotWithShape="1">
          <a:blip r:embed="rId3">
            <a:alphaModFix/>
          </a:blip>
          <a:srcRect b="14978" l="6040" r="10738" t="6723"/>
          <a:stretch/>
        </p:blipFill>
        <p:spPr>
          <a:xfrm>
            <a:off x="8229600" y="3429000"/>
            <a:ext cx="3389248" cy="2514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6"/>
          <p:cNvSpPr txBox="1"/>
          <p:nvPr>
            <p:ph idx="11" type="ftr"/>
          </p:nvPr>
        </p:nvSpPr>
        <p:spPr>
          <a:xfrm>
            <a:off x="4246070" y="59436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86" name="Google Shape;286;p36"/>
          <p:cNvSpPr txBox="1"/>
          <p:nvPr/>
        </p:nvSpPr>
        <p:spPr>
          <a:xfrm>
            <a:off x="304800" y="533335"/>
            <a:ext cx="496578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rgbClr val="BEAC96"/>
              </a:buClr>
              <a:buSzPts val="8000"/>
              <a:buFont typeface="Arial"/>
              <a:buChar char="•"/>
            </a:pPr>
            <a:r>
              <a:rPr b="1" lang="en-US" sz="4000">
                <a:solidFill>
                  <a:srgbClr val="BEAC96"/>
                </a:solidFill>
                <a:latin typeface="Arial"/>
                <a:ea typeface="Arial"/>
                <a:cs typeface="Arial"/>
                <a:sym typeface="Arial"/>
              </a:rPr>
              <a:t>Serologic tests:</a:t>
            </a:r>
            <a:endParaRPr/>
          </a:p>
        </p:txBody>
      </p:sp>
      <p:sp>
        <p:nvSpPr>
          <p:cNvPr id="287" name="Google Shape;287;p36"/>
          <p:cNvSpPr/>
          <p:nvPr/>
        </p:nvSpPr>
        <p:spPr>
          <a:xfrm>
            <a:off x="2070380" y="1653242"/>
            <a:ext cx="64004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viral antigens 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antibodies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288" name="Google Shape;288;p36"/>
          <p:cNvSpPr/>
          <p:nvPr/>
        </p:nvSpPr>
        <p:spPr>
          <a:xfrm>
            <a:off x="1232958" y="2484596"/>
            <a:ext cx="723900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ANTIGEN DETECTION: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Immuno-suppresed patients do not produce antibodies.</a:t>
            </a:r>
            <a:endParaRPr/>
          </a:p>
          <a:p>
            <a:pPr indent="-342900" lvl="0" marL="3429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Antibodies take time to be produced (window period).</a:t>
            </a:r>
            <a:endParaRPr/>
          </a:p>
        </p:txBody>
      </p:sp>
      <p:pic>
        <p:nvPicPr>
          <p:cNvPr id="289" name="Google Shape;289;p36"/>
          <p:cNvPicPr preferRelativeResize="0"/>
          <p:nvPr/>
        </p:nvPicPr>
        <p:blipFill rotWithShape="1">
          <a:blip r:embed="rId3">
            <a:alphaModFix/>
          </a:blip>
          <a:srcRect b="50833" l="0" r="0" t="0"/>
          <a:stretch/>
        </p:blipFill>
        <p:spPr>
          <a:xfrm>
            <a:off x="8763000" y="1551711"/>
            <a:ext cx="2895600" cy="3782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/>
          <p:nvPr/>
        </p:nvSpPr>
        <p:spPr>
          <a:xfrm>
            <a:off x="1447800" y="533400"/>
            <a:ext cx="9753599" cy="53399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VIRUS ANTIBODY DETECTION</a:t>
            </a:r>
            <a:r>
              <a:rPr b="1" lang="en-US" sz="2800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IgM detection to diagnose recent infection. </a:t>
            </a:r>
            <a:endParaRPr/>
          </a:p>
          <a:p>
            <a:pPr indent="-342900" lvl="0" marL="3429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IgG antibodies: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Indicate past infection or persistent infection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Paired blood samples: at the onset and during the recovery, at least a fourfold increase in titer (IgG) to indicate a current infection.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Absence of IgG antibodies can determine susceptibility to infection e.g. Rubella in pregnant women.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7"/>
          <p:cNvSpPr txBox="1"/>
          <p:nvPr>
            <p:ph idx="11" type="ftr"/>
          </p:nvPr>
        </p:nvSpPr>
        <p:spPr>
          <a:xfrm>
            <a:off x="4191000" y="6096005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rop">
  <a:themeElements>
    <a:clrScheme name="Violet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rop">
  <a:themeElements>
    <a:clrScheme name="Crop">
      <a:dk1>
        <a:srgbClr val="000000"/>
      </a:dk1>
      <a:lt1>
        <a:srgbClr val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Flow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