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8" r:id="rId19"/>
    <p:sldId id="279" r:id="rId20"/>
    <p:sldId id="280" r:id="rId21"/>
    <p:sldId id="282" r:id="rId22"/>
    <p:sldId id="283" r:id="rId23"/>
    <p:sldId id="284" r:id="rId24"/>
    <p:sldId id="286" r:id="rId25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gIDbZjR43F0m5d8vXDWbi/SuJY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38A82D-67AC-4BC0-A534-14F4D8B608FB}">
  <a:tblStyle styleId="{1338A82D-67AC-4BC0-A534-14F4D8B608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3DBF70-2277-4F81-85C5-9F7D2E004D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654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 txBox="1">
            <a:spLocks noGrp="1"/>
          </p:cNvSpPr>
          <p:nvPr>
            <p:ph type="title"/>
          </p:nvPr>
        </p:nvSpPr>
        <p:spPr>
          <a:xfrm>
            <a:off x="2948177" y="327152"/>
            <a:ext cx="546290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body" idx="1"/>
          </p:nvPr>
        </p:nvSpPr>
        <p:spPr>
          <a:xfrm>
            <a:off x="286613" y="2034667"/>
            <a:ext cx="10974705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8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9"/>
          <p:cNvSpPr txBox="1">
            <a:spLocks noGrp="1"/>
          </p:cNvSpPr>
          <p:nvPr>
            <p:ph type="title"/>
          </p:nvPr>
        </p:nvSpPr>
        <p:spPr>
          <a:xfrm>
            <a:off x="2948177" y="327152"/>
            <a:ext cx="546290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4"/>
          <p:cNvSpPr txBox="1">
            <a:spLocks noGrp="1"/>
          </p:cNvSpPr>
          <p:nvPr>
            <p:ph type="title"/>
          </p:nvPr>
        </p:nvSpPr>
        <p:spPr>
          <a:xfrm>
            <a:off x="2948177" y="327152"/>
            <a:ext cx="546290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4"/>
          <p:cNvSpPr txBox="1">
            <a:spLocks noGrp="1"/>
          </p:cNvSpPr>
          <p:nvPr>
            <p:ph type="body" idx="1"/>
          </p:nvPr>
        </p:nvSpPr>
        <p:spPr>
          <a:xfrm>
            <a:off x="286613" y="2034667"/>
            <a:ext cx="10974705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2547365" y="2358339"/>
            <a:ext cx="6909785" cy="13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u="sng" dirty="0">
                <a:solidFill>
                  <a:srgbClr val="165F80"/>
                </a:solidFill>
              </a:rPr>
              <a:t>LAXATIVES</a:t>
            </a:r>
            <a:endParaRPr sz="8800" dirty="0"/>
          </a:p>
        </p:txBody>
      </p:sp>
      <p:sp>
        <p:nvSpPr>
          <p:cNvPr id="45" name="Google Shape;45;p19"/>
          <p:cNvSpPr txBox="1"/>
          <p:nvPr/>
        </p:nvSpPr>
        <p:spPr>
          <a:xfrm>
            <a:off x="527405" y="3571276"/>
            <a:ext cx="11037600" cy="1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6850" rIns="0" bIns="0" anchor="t" anchorCtr="0">
            <a:spAutoFit/>
          </a:bodyPr>
          <a:lstStyle/>
          <a:p>
            <a:pPr marL="38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Dr/ Heba Ahmed Hassan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ctr" rtl="0">
              <a:lnSpc>
                <a:spcPct val="1069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professor of clinical pharmacology, faculty of medicine,  mutah university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3"/>
          <p:cNvGrpSpPr/>
          <p:nvPr/>
        </p:nvGrpSpPr>
        <p:grpSpPr>
          <a:xfrm>
            <a:off x="1981200" y="320040"/>
            <a:ext cx="7239000" cy="805180"/>
            <a:chOff x="1981200" y="320040"/>
            <a:chExt cx="7239000" cy="805180"/>
          </a:xfrm>
        </p:grpSpPr>
        <p:sp>
          <p:nvSpPr>
            <p:cNvPr id="202" name="Google Shape;202;p33"/>
            <p:cNvSpPr/>
            <p:nvPr/>
          </p:nvSpPr>
          <p:spPr>
            <a:xfrm>
              <a:off x="1981200" y="320040"/>
              <a:ext cx="7239000" cy="805180"/>
            </a:xfrm>
            <a:custGeom>
              <a:avLst/>
              <a:gdLst/>
              <a:ahLst/>
              <a:cxnLst/>
              <a:rect l="l" t="t" r="r" b="b"/>
              <a:pathLst>
                <a:path w="7239000" h="805180" extrusionOk="0">
                  <a:moveTo>
                    <a:pt x="7239000" y="0"/>
                  </a:moveTo>
                  <a:lnTo>
                    <a:pt x="0" y="0"/>
                  </a:lnTo>
                  <a:lnTo>
                    <a:pt x="0" y="804671"/>
                  </a:lnTo>
                  <a:lnTo>
                    <a:pt x="7239000" y="804671"/>
                  </a:lnTo>
                  <a:lnTo>
                    <a:pt x="7239000" y="0"/>
                  </a:lnTo>
                  <a:close/>
                </a:path>
              </a:pathLst>
            </a:custGeom>
            <a:solidFill>
              <a:srgbClr val="94D1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3179699" y="918209"/>
              <a:ext cx="70485" cy="13970"/>
            </a:xfrm>
            <a:custGeom>
              <a:avLst/>
              <a:gdLst/>
              <a:ahLst/>
              <a:cxnLst/>
              <a:rect l="l" t="t" r="r" b="b"/>
              <a:pathLst>
                <a:path w="70485" h="13969" extrusionOk="0">
                  <a:moveTo>
                    <a:pt x="7010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70104" y="13715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239038" y="246790"/>
            <a:ext cx="8981162" cy="87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9375" rIns="0" bIns="0" anchor="t" anchorCtr="0">
            <a:spAutoFit/>
          </a:bodyPr>
          <a:lstStyle/>
          <a:p>
            <a:pPr marL="294513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A. Saline </a:t>
            </a:r>
            <a:r>
              <a:rPr lang="en-US" sz="4400" b="1" u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purgatives</a:t>
            </a:r>
            <a:endParaRPr sz="4400" b="1" u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1" y="1125220"/>
            <a:ext cx="11962356" cy="487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927100" marR="5080" lvl="1" indent="-381000">
              <a:lnSpc>
                <a:spcPct val="150000"/>
              </a:lnSpc>
              <a:buClr>
                <a:srgbClr val="6952B7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Magnesium oxide (milk of magnesia): it should  not be used for prolonged periods in patients  with </a:t>
            </a:r>
            <a:r>
              <a:rPr lang="en-US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renal insufficiency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due to risk of 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hypermagnesemia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850900" lvl="1" indent="-304800">
              <a:spcBef>
                <a:spcPts val="1440"/>
              </a:spcBef>
              <a:buClr>
                <a:srgbClr val="6952B7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Potassium sodium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tartrateMagnesium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citrate or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sulphate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850900" lvl="1" indent="-304800">
              <a:spcBef>
                <a:spcPts val="1440"/>
              </a:spcBef>
              <a:buClr>
                <a:srgbClr val="6952B7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Sodium phosphate.</a:t>
            </a:r>
          </a:p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endParaRPr lang="en-US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small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intestine.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2-3 hrs.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2991485" lvl="0" indent="-228600" algn="l" rtl="0">
              <a:lnSpc>
                <a:spcPct val="150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Taken 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breakfast on an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empty stomach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isotonic  solution.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doses of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osmotically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active agents produce  prompt bowel evacuation (purgation) within 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1-3 hours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7696" y="2087073"/>
            <a:ext cx="3194304" cy="295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/>
        </p:nvSpPr>
        <p:spPr>
          <a:xfrm>
            <a:off x="250522" y="679073"/>
            <a:ext cx="11686782" cy="516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5425" rIns="0" bIns="0" anchor="t" anchorCtr="0">
            <a:spAutoFit/>
          </a:bodyPr>
          <a:lstStyle/>
          <a:p>
            <a:pPr marL="329565" marR="0" lvl="0" indent="-3175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❖"/>
            </a:pPr>
            <a:r>
              <a:rPr lang="en-US" sz="2800" b="1" i="1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marR="1052830" lvl="1" indent="-177800" algn="justLow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952B7"/>
              </a:buClr>
              <a:buSzPts val="2800"/>
              <a:buFont typeface="Times New Roman"/>
              <a:buAutoNum type="arabicPeriod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Treatment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acute constipation or the prevention of chronic 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constipation.</a:t>
            </a: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marR="1052830" lvl="1" indent="-177800" algn="justLow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952B7"/>
              </a:buClr>
              <a:buSzPts val="2800"/>
              <a:buFont typeface="Times New Roman"/>
              <a:buAutoNum type="arabicPeriod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Empty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	bowel	prior	to	surgical	&amp;	radiological	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procedures.</a:t>
            </a:r>
          </a:p>
          <a:p>
            <a:pPr marL="240665" marR="1052830" lvl="1" indent="-177800" algn="justLow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952B7"/>
              </a:buClr>
              <a:buSzPts val="2800"/>
              <a:buFont typeface="Times New Roman"/>
              <a:buAutoNum type="arabicPeriod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Eliminate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parasites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6565" marR="0" lvl="1" algn="justLow" rtl="0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rgbClr val="6952B7"/>
              </a:buClr>
              <a:buSzPts val="2800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/>
          <p:nvPr/>
        </p:nvSpPr>
        <p:spPr>
          <a:xfrm>
            <a:off x="839244" y="215657"/>
            <a:ext cx="9732723" cy="1080770"/>
          </a:xfrm>
          <a:custGeom>
            <a:avLst/>
            <a:gdLst/>
            <a:ahLst/>
            <a:cxnLst/>
            <a:rect l="l" t="t" r="r" b="b"/>
            <a:pathLst>
              <a:path w="7239000" h="1080770" extrusionOk="0">
                <a:moveTo>
                  <a:pt x="7239000" y="0"/>
                </a:moveTo>
                <a:lnTo>
                  <a:pt x="0" y="0"/>
                </a:lnTo>
                <a:lnTo>
                  <a:pt x="0" y="1080516"/>
                </a:lnTo>
                <a:lnTo>
                  <a:pt x="7239000" y="1080516"/>
                </a:lnTo>
                <a:lnTo>
                  <a:pt x="7239000" y="0"/>
                </a:lnTo>
                <a:close/>
              </a:path>
            </a:pathLst>
          </a:custGeom>
          <a:solidFill>
            <a:srgbClr val="94D1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1064713" y="524509"/>
            <a:ext cx="9194104" cy="5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Times New Roman"/>
              </a:rPr>
              <a:t>B. Sorbitol &amp; Lactulose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(fructose + </a:t>
            </a:r>
            <a:r>
              <a:rPr lang="en-US" sz="32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galactose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):</a:t>
            </a:r>
            <a:endParaRPr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sym typeface="Times New Roman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272897" y="976629"/>
            <a:ext cx="11443335" cy="533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lang="en-US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Non-absorbable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sugars.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Metabolized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colonic bacteria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lactate + other organic acids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{osmotic effect and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propulsive activity}.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1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effects: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747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ts val="240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Intravascular volume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depletion.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747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ts val="2400"/>
              <a:buFont typeface="Times New Roman"/>
              <a:buAutoNum type="arabicPeriod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Electrolyte fluctuations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747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ts val="2400"/>
              <a:buFont typeface="Times New Roman"/>
              <a:buAutoNum type="arabicPeriod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Cramps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flatus.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50545" lvl="0" indent="0" algn="l" rtl="0">
              <a:lnSpc>
                <a:spcPct val="150000"/>
              </a:lnSpc>
              <a:spcBef>
                <a:spcPts val="89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N.B.</a:t>
            </a:r>
            <a:r>
              <a:rPr lang="en-US" sz="24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They should not be used in patients who are </a:t>
            </a:r>
            <a:r>
              <a:rPr lang="en-US" sz="2400" u="sng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frail</a:t>
            </a:r>
            <a:r>
              <a:rPr lang="en-US" sz="24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400" u="sng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elderly</a:t>
            </a:r>
            <a:r>
              <a:rPr lang="en-US" sz="24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, have </a:t>
            </a:r>
            <a:r>
              <a:rPr lang="en-US" sz="2400" u="sng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renal </a:t>
            </a:r>
            <a:r>
              <a:rPr lang="en-US" sz="24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insufficiency, or have significant </a:t>
            </a:r>
            <a:r>
              <a:rPr lang="en-US" sz="2400" u="sng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cardiac</a:t>
            </a:r>
            <a:r>
              <a:rPr lang="en-US" sz="24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disease.</a:t>
            </a:r>
            <a:endParaRPr sz="24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84" y="908302"/>
            <a:ext cx="11832336" cy="594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914400" y="618744"/>
            <a:ext cx="10363200" cy="556547"/>
          </a:xfrm>
          <a:prstGeom prst="rect">
            <a:avLst/>
          </a:prstGeom>
          <a:solidFill>
            <a:srgbClr val="94D1EC"/>
          </a:solidFill>
          <a:ln>
            <a:noFill/>
          </a:ln>
        </p:spPr>
        <p:txBody>
          <a:bodyPr spcFirstLastPara="1" wrap="square" lIns="0" tIns="2525" rIns="0" bIns="0" anchor="t" anchorCtr="0">
            <a:spAutoFit/>
          </a:bodyPr>
          <a:lstStyle/>
          <a:p>
            <a:pPr marL="4470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Times New Roman"/>
              </a:rPr>
              <a:t>C</a:t>
            </a:r>
            <a:r>
              <a:rPr lang="en-US" b="1" u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Times New Roman"/>
              </a:rPr>
              <a:t>. Balanced polyethylene glycol (PEG):</a:t>
            </a:r>
            <a:endParaRPr b="1" u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sym typeface="Times New Roman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350729" y="1615859"/>
            <a:ext cx="11711835" cy="398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5080" lvl="0" indent="-343535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an inert, non-absorbable,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osmotically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active sugar (PEG) with sodium sulfate,  sodium chloride, sodium bicarbonate &amp; potassium chloride.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43535" algn="l" rtl="0">
              <a:lnSpc>
                <a:spcPct val="150000"/>
              </a:lnSpc>
              <a:spcBef>
                <a:spcPts val="178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lang="en-US" sz="2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 for all </a:t>
            </a:r>
            <a:r>
              <a:rPr lang="en-US" sz="22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</a:t>
            </a:r>
          </a:p>
          <a:p>
            <a:pPr marL="12065" lvl="0">
              <a:lnSpc>
                <a:spcPct val="150000"/>
              </a:lnSpc>
              <a:buSzPts val="2800"/>
            </a:pPr>
            <a:r>
              <a:rPr lang="en-US" sz="2400" b="1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Lavage solution </a:t>
            </a:r>
            <a:r>
              <a:rPr lang="en-US" sz="24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 to G.I.T. Endoscope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(ingested rapidly 4 L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2-4 hrs.”).</a:t>
            </a:r>
          </a:p>
          <a:p>
            <a:pPr marL="527050" lvl="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Treatment or prevention of </a:t>
            </a:r>
            <a:r>
              <a:rPr lang="en-US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chronic constipation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(smaller doses  mixed with water or juices “17g/8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oz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” and ingested daily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>
            <a:off x="1315233" y="1064525"/>
            <a:ext cx="9135867" cy="567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FF0000"/>
                </a:solidFill>
              </a:rPr>
              <a:t>(3)STIMULANT  LAXATIVES</a:t>
            </a:r>
            <a:r>
              <a:rPr lang="en-US" b="1" u="none" dirty="0">
                <a:solidFill>
                  <a:srgbClr val="FF0000"/>
                </a:solidFill>
              </a:rPr>
              <a:t>: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992530" y="2217678"/>
            <a:ext cx="863998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415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Diphenylmethane derivatives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Anthraquinone (emodin cathartics)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castor oil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/>
        </p:nvSpPr>
        <p:spPr>
          <a:xfrm>
            <a:off x="478962" y="99983"/>
            <a:ext cx="11370659" cy="63720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12700" rIns="0" bIns="0" anchor="t" anchorCtr="0">
            <a:spAutoFit/>
          </a:bodyPr>
          <a:lstStyle/>
          <a:p>
            <a:pPr marL="73152" lvl="0" algn="ctr" fontAlgn="t"/>
            <a:r>
              <a:rPr lang="en-US" sz="32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</a:t>
            </a:r>
            <a:r>
              <a:rPr lang="en-US" sz="3200" b="1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Diphenylmethane</a:t>
            </a:r>
            <a:r>
              <a:rPr lang="en-US" sz="32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derivatives: </a:t>
            </a:r>
            <a:r>
              <a:rPr lang="en-US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Bisacodyl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04419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l" rtl="0">
              <a:lnSpc>
                <a:spcPct val="140100"/>
              </a:lnSpc>
              <a:spcBef>
                <a:spcPts val="90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on 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 </a:t>
            </a:r>
            <a:endParaRPr lang="en-US" sz="28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l" rtl="0">
              <a:lnSpc>
                <a:spcPct val="140100"/>
              </a:lnSpc>
              <a:spcBef>
                <a:spcPts val="90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act 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30-60 minutes if given  rectally.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n-US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Pink 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red </a:t>
            </a:r>
            <a:r>
              <a:rPr lang="en-US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urine.</a:t>
            </a:r>
          </a:p>
          <a:p>
            <a:pPr marL="355600" lvl="1" indent="-343535" algn="just">
              <a:spcBef>
                <a:spcPts val="2340"/>
              </a:spcBef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Minimal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systemic absorption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sz="1800" dirty="0" smtClean="0"/>
              <a:t>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appears to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	be	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safe	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for	acute	&amp;long  term use.</a:t>
            </a:r>
            <a:endParaRPr lang="en-US" sz="1800" dirty="0"/>
          </a:p>
          <a:p>
            <a:pPr marL="12065" lvl="1" algn="just">
              <a:spcBef>
                <a:spcPts val="2340"/>
              </a:spcBef>
              <a:buClr>
                <a:schemeClr val="dk1"/>
              </a:buClr>
              <a:buSzPts val="2700"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65" marR="0" lvl="0" algn="l" rtl="0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65" marR="0" lvl="0" algn="l" rtl="0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9" y="4133588"/>
            <a:ext cx="3430646" cy="21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217424" y="112271"/>
            <a:ext cx="11832614" cy="53681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Times New Roman"/>
              </a:rPr>
              <a:t>B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  <a:sym typeface="Times New Roman"/>
              </a:rPr>
              <a:t>. </a:t>
            </a:r>
            <a:r>
              <a:rPr lang="en-US" sz="3200" b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Times New Roman"/>
              </a:rPr>
              <a:t>Anthraquinone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  <a:sym typeface="Times New Roman"/>
              </a:rPr>
              <a:t> (</a:t>
            </a:r>
            <a:r>
              <a:rPr lang="en-US" sz="3200" b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Times New Roman"/>
              </a:rPr>
              <a:t>emodin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  <a:sym typeface="Times New Roman"/>
              </a:rPr>
              <a:t> cathartics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Times New Roman"/>
              </a:rPr>
              <a:t>):</a:t>
            </a:r>
            <a:r>
              <a:rPr lang="en-US" u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Senna</a:t>
            </a:r>
            <a:r>
              <a:rPr lang="en-US" u="non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u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cascara.</a:t>
            </a:r>
            <a:br>
              <a:rPr lang="en-US" u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800" u="none" dirty="0" smtClean="0">
                <a:solidFill>
                  <a:srgbClr val="000000"/>
                </a:solidFill>
              </a:rPr>
              <a:t>Glycosides </a:t>
            </a:r>
            <a:r>
              <a:rPr lang="en-US" sz="2800" u="none" dirty="0">
                <a:solidFill>
                  <a:srgbClr val="000000"/>
                </a:solidFill>
              </a:rPr>
              <a:t>→ </a:t>
            </a:r>
            <a:r>
              <a:rPr lang="en-US" sz="2800" u="none" dirty="0" err="1">
                <a:solidFill>
                  <a:srgbClr val="000000"/>
                </a:solidFill>
              </a:rPr>
              <a:t>emodin</a:t>
            </a:r>
            <a:r>
              <a:rPr lang="en-US" sz="2800" u="none" dirty="0">
                <a:solidFill>
                  <a:srgbClr val="000000"/>
                </a:solidFill>
              </a:rPr>
              <a:t> + sugar.</a:t>
            </a:r>
            <a:br>
              <a:rPr lang="en-US" sz="2800" u="none" dirty="0">
                <a:solidFill>
                  <a:srgbClr val="000000"/>
                </a:solidFill>
              </a:rPr>
            </a:br>
            <a:r>
              <a:rPr lang="en-US" sz="2800" u="none" dirty="0">
                <a:solidFill>
                  <a:srgbClr val="000000"/>
                </a:solidFill>
              </a:rPr>
              <a:t>In </a:t>
            </a:r>
            <a:r>
              <a:rPr lang="en-US" sz="2800" b="1" u="none" dirty="0">
                <a:solidFill>
                  <a:srgbClr val="000000"/>
                </a:solidFill>
              </a:rPr>
              <a:t>colon</a:t>
            </a:r>
            <a:r>
              <a:rPr lang="en-US" sz="2800" u="none" dirty="0">
                <a:solidFill>
                  <a:srgbClr val="000000"/>
                </a:solidFill>
              </a:rPr>
              <a:t>: bacteria → </a:t>
            </a:r>
            <a:r>
              <a:rPr lang="en-US" sz="2800" u="none" dirty="0" err="1">
                <a:solidFill>
                  <a:srgbClr val="000000"/>
                </a:solidFill>
              </a:rPr>
              <a:t>emodin</a:t>
            </a:r>
            <a:r>
              <a:rPr lang="en-US" sz="2800" u="none" dirty="0">
                <a:solidFill>
                  <a:srgbClr val="000000"/>
                </a:solidFill>
              </a:rPr>
              <a:t> → </a:t>
            </a:r>
            <a:r>
              <a:rPr lang="en-US" sz="2800" u="none" dirty="0">
                <a:solidFill>
                  <a:srgbClr val="FF0000"/>
                </a:solidFill>
              </a:rPr>
              <a:t>stimulate </a:t>
            </a:r>
            <a:r>
              <a:rPr lang="en-US" sz="2800" u="none" dirty="0" err="1">
                <a:solidFill>
                  <a:srgbClr val="FF0000"/>
                </a:solidFill>
              </a:rPr>
              <a:t>myenteric</a:t>
            </a:r>
            <a:r>
              <a:rPr lang="en-US" sz="2800" u="none" dirty="0">
                <a:solidFill>
                  <a:srgbClr val="FF0000"/>
                </a:solidFill>
              </a:rPr>
              <a:t> plexus</a:t>
            </a:r>
            <a:r>
              <a:rPr lang="en-US" sz="2800" u="none" dirty="0">
                <a:solidFill>
                  <a:srgbClr val="000000"/>
                </a:solidFill>
              </a:rPr>
              <a:t/>
            </a:r>
            <a:br>
              <a:rPr lang="en-US" sz="2800" u="none" dirty="0">
                <a:solidFill>
                  <a:srgbClr val="000000"/>
                </a:solidFill>
              </a:rPr>
            </a:br>
            <a:r>
              <a:rPr lang="en-US" sz="2800" u="none" dirty="0">
                <a:solidFill>
                  <a:srgbClr val="000000"/>
                </a:solidFill>
              </a:rPr>
              <a:t>→ ↑colonic motility.</a:t>
            </a:r>
            <a:br>
              <a:rPr lang="en-US" sz="2800" u="none" dirty="0">
                <a:solidFill>
                  <a:srgbClr val="000000"/>
                </a:solidFill>
              </a:rPr>
            </a:br>
            <a:r>
              <a:rPr lang="en-US" sz="2800" u="none" dirty="0">
                <a:solidFill>
                  <a:srgbClr val="000000"/>
                </a:solidFill>
              </a:rPr>
              <a:t>Act within 6-12 </a:t>
            </a:r>
            <a:r>
              <a:rPr lang="en-US" sz="2800" u="none" dirty="0" err="1">
                <a:solidFill>
                  <a:srgbClr val="000000"/>
                </a:solidFill>
              </a:rPr>
              <a:t>hrs</a:t>
            </a:r>
            <a:r>
              <a:rPr lang="en-US" sz="2800" u="none" dirty="0">
                <a:solidFill>
                  <a:srgbClr val="000000"/>
                </a:solidFill>
              </a:rPr>
              <a:t> if given orally &amp; within 2 </a:t>
            </a:r>
            <a:r>
              <a:rPr lang="en-US" sz="2800" u="none" dirty="0" err="1">
                <a:solidFill>
                  <a:srgbClr val="000000"/>
                </a:solidFill>
              </a:rPr>
              <a:t>hrs</a:t>
            </a:r>
            <a:r>
              <a:rPr lang="en-US" sz="2800" u="none" dirty="0">
                <a:solidFill>
                  <a:srgbClr val="000000"/>
                </a:solidFill>
              </a:rPr>
              <a:t> if given  rectally</a:t>
            </a:r>
            <a:r>
              <a:rPr lang="en-US" sz="2800" u="none" dirty="0" smtClean="0">
                <a:solidFill>
                  <a:srgbClr val="000000"/>
                </a:solidFill>
              </a:rPr>
              <a:t>.</a:t>
            </a:r>
            <a:br>
              <a:rPr lang="en-US" sz="2800" u="none" dirty="0" smtClean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AFEF"/>
                </a:solidFill>
              </a:rPr>
              <a:t>Side </a:t>
            </a:r>
            <a:r>
              <a:rPr lang="en-US" sz="2400" b="1" dirty="0" smtClean="0">
                <a:solidFill>
                  <a:srgbClr val="00AFEF"/>
                </a:solidFill>
              </a:rPr>
              <a:t>effects:</a:t>
            </a:r>
            <a:r>
              <a:rPr lang="en-US" sz="2100" u="none" dirty="0" smtClean="0">
                <a:solidFill>
                  <a:srgbClr val="000000"/>
                </a:solidFill>
              </a:rPr>
              <a:t/>
            </a:r>
            <a:br>
              <a:rPr lang="en-US" sz="2100" u="none" dirty="0" smtClean="0">
                <a:solidFill>
                  <a:srgbClr val="000000"/>
                </a:solidFill>
              </a:rPr>
            </a:br>
            <a:r>
              <a:rPr lang="en-US" sz="2400" u="none" dirty="0" smtClean="0">
                <a:solidFill>
                  <a:srgbClr val="000000"/>
                </a:solidFill>
              </a:rPr>
              <a:t>Colicky </a:t>
            </a:r>
            <a:r>
              <a:rPr lang="en-US" sz="2400" u="none" dirty="0">
                <a:solidFill>
                  <a:srgbClr val="000000"/>
                </a:solidFill>
              </a:rPr>
              <a:t>pain</a:t>
            </a:r>
            <a:r>
              <a:rPr lang="en-US" sz="2400" u="none" dirty="0" smtClean="0">
                <a:solidFill>
                  <a:srgbClr val="000000"/>
                </a:solidFill>
              </a:rPr>
              <a:t>.</a:t>
            </a:r>
            <a:r>
              <a:rPr lang="en-US" sz="2100" u="none" dirty="0">
                <a:solidFill>
                  <a:srgbClr val="000000"/>
                </a:solidFill>
              </a:rPr>
              <a:t/>
            </a:r>
            <a:br>
              <a:rPr lang="en-US" sz="2100" u="none" dirty="0">
                <a:solidFill>
                  <a:srgbClr val="000000"/>
                </a:solidFill>
              </a:rPr>
            </a:br>
            <a:r>
              <a:rPr lang="en-US" sz="2400" u="none" dirty="0">
                <a:solidFill>
                  <a:srgbClr val="000000"/>
                </a:solidFill>
              </a:rPr>
              <a:t>Abnormal color of urine</a:t>
            </a:r>
            <a:r>
              <a:rPr lang="en-US" sz="2400" u="none" dirty="0" smtClean="0">
                <a:solidFill>
                  <a:srgbClr val="000000"/>
                </a:solidFill>
              </a:rPr>
              <a:t>.</a:t>
            </a:r>
            <a:r>
              <a:rPr lang="en-US" sz="2100" u="none" dirty="0">
                <a:solidFill>
                  <a:srgbClr val="000000"/>
                </a:solidFill>
              </a:rPr>
              <a:t/>
            </a:r>
            <a:br>
              <a:rPr lang="en-US" sz="2100" u="none" dirty="0">
                <a:solidFill>
                  <a:srgbClr val="000000"/>
                </a:solidFill>
              </a:rPr>
            </a:br>
            <a:r>
              <a:rPr lang="en-US" sz="2400" u="none" dirty="0">
                <a:solidFill>
                  <a:srgbClr val="000000"/>
                </a:solidFill>
              </a:rPr>
              <a:t>Excreted in milk</a:t>
            </a:r>
            <a:r>
              <a:rPr lang="en-US" sz="2400" u="none" dirty="0" smtClean="0">
                <a:solidFill>
                  <a:srgbClr val="000000"/>
                </a:solidFill>
              </a:rPr>
              <a:t>.</a:t>
            </a:r>
            <a:r>
              <a:rPr lang="en-US" sz="2100" u="none" dirty="0">
                <a:solidFill>
                  <a:srgbClr val="000000"/>
                </a:solidFill>
              </a:rPr>
              <a:t/>
            </a:r>
            <a:br>
              <a:rPr lang="en-US" sz="2100" u="none" dirty="0">
                <a:solidFill>
                  <a:srgbClr val="000000"/>
                </a:solidFill>
              </a:rPr>
            </a:br>
            <a:r>
              <a:rPr lang="en-US" sz="2400" u="none" dirty="0">
                <a:solidFill>
                  <a:srgbClr val="000000"/>
                </a:solidFill>
              </a:rPr>
              <a:t>Brown pigmentation </a:t>
            </a:r>
            <a:r>
              <a:rPr lang="en-US" sz="2400" u="none" dirty="0" smtClean="0">
                <a:solidFill>
                  <a:srgbClr val="000000"/>
                </a:solidFill>
              </a:rPr>
              <a:t>of the </a:t>
            </a:r>
            <a:r>
              <a:rPr lang="en-US" sz="2400" u="none" dirty="0">
                <a:solidFill>
                  <a:srgbClr val="000000"/>
                </a:solidFill>
              </a:rPr>
              <a:t>colon (</a:t>
            </a:r>
            <a:r>
              <a:rPr lang="en-US" sz="2400" b="1" u="none" dirty="0" err="1">
                <a:solidFill>
                  <a:srgbClr val="FF0000"/>
                </a:solidFill>
              </a:rPr>
              <a:t>melanosis</a:t>
            </a:r>
            <a:r>
              <a:rPr lang="en-US" sz="2400" b="1" u="none" dirty="0">
                <a:solidFill>
                  <a:srgbClr val="FF0000"/>
                </a:solidFill>
              </a:rPr>
              <a:t> coli</a:t>
            </a:r>
            <a:r>
              <a:rPr lang="en-US" sz="2400" u="none" dirty="0">
                <a:solidFill>
                  <a:srgbClr val="000000"/>
                </a:solidFill>
              </a:rPr>
              <a:t>).</a:t>
            </a:r>
            <a:br>
              <a:rPr lang="en-US" sz="2400" u="none" dirty="0">
                <a:solidFill>
                  <a:srgbClr val="000000"/>
                </a:solidFill>
              </a:rPr>
            </a:br>
            <a:r>
              <a:rPr lang="en-US" sz="2800" u="none" dirty="0">
                <a:solidFill>
                  <a:srgbClr val="000000"/>
                </a:solidFill>
              </a:rPr>
              <a:t/>
            </a:r>
            <a:br>
              <a:rPr lang="en-US" sz="2800" u="none" dirty="0">
                <a:solidFill>
                  <a:srgbClr val="000000"/>
                </a:solidFill>
              </a:rPr>
            </a:br>
            <a:r>
              <a:rPr lang="en-US" sz="2800" u="none" dirty="0" smtClean="0">
                <a:solidFill>
                  <a:srgbClr val="000000"/>
                </a:solidFill>
              </a:rPr>
              <a:t/>
            </a:r>
            <a:br>
              <a:rPr lang="en-US" sz="2800" u="none" dirty="0" smtClean="0">
                <a:solidFill>
                  <a:srgbClr val="000000"/>
                </a:solidFill>
              </a:rPr>
            </a:br>
            <a:endParaRPr sz="2400" dirty="0">
              <a:sym typeface="Times New Roman"/>
            </a:endParaRPr>
          </a:p>
        </p:txBody>
      </p:sp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2028" y="278059"/>
            <a:ext cx="1529678" cy="306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28" y="3488563"/>
            <a:ext cx="14287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78" y="4341745"/>
            <a:ext cx="23653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53" y="3371020"/>
            <a:ext cx="32924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/>
        </p:nvSpPr>
        <p:spPr>
          <a:xfrm>
            <a:off x="78739" y="0"/>
            <a:ext cx="11784965" cy="62818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224150" rIns="0" bIns="0" anchor="t" anchorCtr="0">
            <a:spAutoFit/>
          </a:bodyPr>
          <a:lstStyle/>
          <a:p>
            <a:pPr marL="55499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castor oil:</a:t>
            </a:r>
            <a:endParaRPr sz="4400" u="sng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8B22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intestine</a:t>
            </a:r>
            <a:r>
              <a:rPr lang="en-US" sz="2800" b="1" u="sng" dirty="0">
                <a:solidFill>
                  <a:srgbClr val="8B22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lipase→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ricinoleic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 (strong irritant) → ↑ intestinal motility.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8B22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effects: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9899015" lvl="0" indent="0" algn="l" rtl="0">
              <a:lnSpc>
                <a:spcPct val="149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Colic.  Dehydration.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Uterine contraction.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Dose: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15-60 ml on empty stomach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2800" dirty="0">
                <a:solidFill>
                  <a:srgbClr val="8B22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seldom used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>
            <a:spLocks noGrp="1"/>
          </p:cNvSpPr>
          <p:nvPr>
            <p:ph type="title"/>
          </p:nvPr>
        </p:nvSpPr>
        <p:spPr>
          <a:xfrm>
            <a:off x="125260" y="364486"/>
            <a:ext cx="11812044" cy="6642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92700" rIns="0" bIns="0" anchor="t" anchorCtr="0">
            <a:spAutoFit/>
          </a:bodyPr>
          <a:lstStyle/>
          <a:p>
            <a:pPr marL="2244090" marR="5080" lvl="0" indent="-2231390" algn="ctr" rtl="0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FF0000"/>
                </a:solidFill>
              </a:rPr>
              <a:t>(4) STOOL SOFTENERS (LUBRICANT </a:t>
            </a:r>
            <a:r>
              <a:rPr lang="en-US" b="1" u="none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PURGATIVES)</a:t>
            </a:r>
            <a:r>
              <a:rPr lang="en-US" b="1" u="none" dirty="0">
                <a:solidFill>
                  <a:srgbClr val="FF0000"/>
                </a:solidFill>
              </a:rPr>
              <a:t>: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504014" y="1389299"/>
            <a:ext cx="11333081" cy="21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6850" rIns="0" bIns="0" anchor="t" anchorCtr="0">
            <a:sp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Paraffin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algn="l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Dioctyl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sodium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sulfosuccinate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(docusate)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algn="l" rtl="0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Glycerin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suppository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36" y="252984"/>
            <a:ext cx="11705844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/>
        </p:nvSpPr>
        <p:spPr>
          <a:xfrm>
            <a:off x="112734" y="357268"/>
            <a:ext cx="12203743" cy="641135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A.Paraffin</a:t>
            </a:r>
            <a:r>
              <a:rPr lang="en-US" sz="40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oil: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115" marR="0" lvl="0" indent="-273050" algn="justLow" rtl="0">
              <a:spcBef>
                <a:spcPts val="193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on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1450975" lvl="0" indent="-228600" algn="justLow" rtl="0"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Lubricates fecal material,  retarding water absorption  from the stool.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4480" marR="0" lvl="0" indent="-272415" algn="justLow" rtl="0">
              <a:spcBef>
                <a:spcPts val="1864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not palatable (mixed with juices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12065" marR="0" lvl="0" algn="justLow" rtl="0">
              <a:spcBef>
                <a:spcPts val="1864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r>
              <a:rPr lang="en-US" sz="2400" b="1" u="sng" dirty="0" smtClean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</a:t>
            </a:r>
            <a:r>
              <a:rPr lang="en-US" sz="2400" b="1" u="sng" dirty="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</a:t>
            </a:r>
            <a:r>
              <a:rPr lang="en-US" sz="2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0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7500" lvl="0" indent="-304800">
              <a:spcBef>
                <a:spcPts val="1939"/>
              </a:spcBef>
              <a:buClr>
                <a:srgbClr val="FF0000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Aspiration can result in a severe lipid pneumonitis.</a:t>
            </a:r>
          </a:p>
          <a:p>
            <a:pPr marL="12700" marR="5080" lvl="0" indent="-152400">
              <a:spcBef>
                <a:spcPts val="1010"/>
              </a:spcBef>
              <a:buClr>
                <a:srgbClr val="FF0000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Interferes with the absorption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fat-soluble vitamins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as well as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&amp;  phosphate (long-term use).</a:t>
            </a:r>
          </a:p>
          <a:p>
            <a:pPr marL="300355" lvl="0" indent="-288290">
              <a:spcBef>
                <a:spcPts val="1860"/>
              </a:spcBef>
              <a:buClr>
                <a:srgbClr val="FF0000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Absorbed 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paraffinomas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317500" lvl="0" indent="-304800">
              <a:spcBef>
                <a:spcPts val="1860"/>
              </a:spcBef>
              <a:buClr>
                <a:srgbClr val="FF0000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Leak through anal sphincter →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pruritis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anus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17500" lvl="0" indent="-304800">
              <a:spcBef>
                <a:spcPts val="1875"/>
              </a:spcBef>
              <a:buClr>
                <a:srgbClr val="FF0000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Prolonged use →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polypi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88900" marR="4587875" lvl="0" indent="-152400">
              <a:spcBef>
                <a:spcPts val="994"/>
              </a:spcBef>
              <a:buClr>
                <a:srgbClr val="FF0000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Delays healing of wound after 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anorectal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operations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9052" y="528296"/>
            <a:ext cx="3022948" cy="250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15" y="4531878"/>
            <a:ext cx="3852862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/>
        </p:nvSpPr>
        <p:spPr>
          <a:xfrm>
            <a:off x="78739" y="507619"/>
            <a:ext cx="11921195" cy="62305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Dioctyl</a:t>
            </a:r>
            <a:r>
              <a:rPr lang="en-US" sz="3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sodium </a:t>
            </a:r>
            <a:r>
              <a:rPr lang="en-US" sz="3600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sulfosuccinate</a:t>
            </a:r>
            <a:r>
              <a:rPr lang="en-US" sz="36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(docusate):</a:t>
            </a:r>
            <a:endParaRPr sz="3600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5920" marR="0" lvl="0" indent="-363855" algn="l" rtl="0">
              <a:lnSpc>
                <a:spcPct val="100000"/>
              </a:lnSpc>
              <a:spcBef>
                <a:spcPts val="2915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ionic surface active agent (</a:t>
            </a:r>
            <a:r>
              <a:rPr lang="en-US" sz="3200" b="1" dirty="0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surfactant agents).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90170" lvl="0" indent="-228600" algn="l" rtl="0">
              <a:lnSpc>
                <a:spcPct val="1501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Softens stool material, permitting water &amp; lipid to  penetrate.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Glycerin suppository</a:t>
            </a:r>
            <a:r>
              <a:rPr lang="en-US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12700" marR="0" lvl="0" indent="0" algn="ctr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endParaRPr lang="en-US" sz="3200" b="1" i="1" u="sng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endParaRPr lang="en-US" sz="3200" b="1" i="1" u="sng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endParaRPr lang="en-US" sz="3200" b="1" i="1" u="sng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endParaRPr sz="3200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2483" y="4177284"/>
            <a:ext cx="4175760" cy="2330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/>
          <p:nvPr/>
        </p:nvSpPr>
        <p:spPr>
          <a:xfrm>
            <a:off x="107374" y="216436"/>
            <a:ext cx="11738610" cy="63434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0" tIns="25717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of laxatives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</a:t>
            </a: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constipation: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marR="0" lvl="0" indent="-51435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fiber-rich </a:t>
            </a:r>
            <a:r>
              <a:rPr lang="en-US" sz="3200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diet, exercise, fluid, reassurance,  Treatment of causes (non-pharmacological</a:t>
            </a:r>
            <a:r>
              <a:rPr lang="en-US" sz="3200" dirty="0" smtClean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marR="0" lvl="0" indent="-51435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bulk </a:t>
            </a:r>
            <a:r>
              <a:rPr lang="en-US" sz="3200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forming </a:t>
            </a:r>
            <a:r>
              <a:rPr lang="en-US" sz="3200" dirty="0" smtClean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agents.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marR="0" lvl="0" indent="-51435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3200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refractory cases → stimulant laxatives (lowest effective dose &amp; for  short periods</a:t>
            </a:r>
            <a:r>
              <a:rPr lang="en-US" sz="3200" dirty="0" smtClean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12700" marR="5080" lvl="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avoid straining during defecation (elderly, cardiac, hernia).  </a:t>
            </a:r>
          </a:p>
          <a:p>
            <a:pPr marL="12700" marR="5080" lvl="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operation &amp; radiological examination of G.I.T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34" y="262862"/>
            <a:ext cx="11260899" cy="20569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2755" lvl="0" indent="-440690">
              <a:spcBef>
                <a:spcPts val="1920"/>
              </a:spcBef>
              <a:buClr>
                <a:srgbClr val="FF0000"/>
              </a:buClr>
              <a:buSzPts val="3200"/>
              <a:buFont typeface="Times New Roman"/>
              <a:buAutoNum type="arabicPlain" startAt="4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Before and after surgery.</a:t>
            </a:r>
          </a:p>
          <a:p>
            <a:pPr marL="445134" lvl="0" indent="-433070">
              <a:spcBef>
                <a:spcPts val="1920"/>
              </a:spcBef>
              <a:buClr>
                <a:srgbClr val="FF0000"/>
              </a:buClr>
              <a:buSzPts val="3200"/>
              <a:buFont typeface="Times New Roman"/>
              <a:buAutoNum type="arabicPlain" startAt="4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Treatment of oral poison (saline).</a:t>
            </a:r>
          </a:p>
          <a:p>
            <a:pPr marL="452755" lvl="0" indent="-440690">
              <a:spcBef>
                <a:spcPts val="1925"/>
              </a:spcBef>
              <a:buClr>
                <a:srgbClr val="FF0000"/>
              </a:buClr>
              <a:buSzPts val="3200"/>
              <a:buFont typeface="Times New Roman"/>
              <a:buAutoNum type="arabicPlain" startAt="4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Before &amp;after anti-</a:t>
            </a:r>
            <a:r>
              <a:rPr lang="en-US"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helminthics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 (saline).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88" y="312420"/>
            <a:ext cx="10660379" cy="623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4474845" y="813943"/>
            <a:ext cx="226377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27527D"/>
                </a:solidFill>
              </a:rPr>
              <a:t>LAXATIVES</a:t>
            </a:r>
            <a:endParaRPr sz="3200"/>
          </a:p>
        </p:txBody>
      </p:sp>
      <p:sp>
        <p:nvSpPr>
          <p:cNvPr id="61" name="Google Shape;61;p22"/>
          <p:cNvSpPr txBox="1"/>
          <p:nvPr/>
        </p:nvSpPr>
        <p:spPr>
          <a:xfrm>
            <a:off x="535940" y="1427225"/>
            <a:ext cx="7162165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Majority of people do not need laxatives.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2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Intermittent constipation is best prevented with: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 high fiber diet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adequate fluid intake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-regular exercise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F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heeding of nature’s call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2" name="Google Shape;62;p22"/>
          <p:cNvGrpSpPr/>
          <p:nvPr/>
        </p:nvGrpSpPr>
        <p:grpSpPr>
          <a:xfrm>
            <a:off x="8306661" y="579525"/>
            <a:ext cx="3123438" cy="3177661"/>
            <a:chOff x="8616695" y="3041904"/>
            <a:chExt cx="3123438" cy="3816094"/>
          </a:xfrm>
        </p:grpSpPr>
        <p:pic>
          <p:nvPicPr>
            <p:cNvPr id="63" name="Google Shape;6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16695" y="6054855"/>
              <a:ext cx="3123438" cy="803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31935" y="3041904"/>
              <a:ext cx="3095244" cy="3023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2"/>
          <p:cNvSpPr txBox="1"/>
          <p:nvPr/>
        </p:nvSpPr>
        <p:spPr>
          <a:xfrm>
            <a:off x="99250" y="5206750"/>
            <a:ext cx="11837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5600" marR="508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∙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not responding to dietary changes or fiber supplements  should undergo medical evaluation prior to the initiation of long-term  laxative treatment.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4280153" y="226568"/>
            <a:ext cx="264350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latin typeface="Lucida Sans"/>
                <a:ea typeface="Lucida Sans"/>
                <a:cs typeface="Lucida Sans"/>
                <a:sym typeface="Lucida Sans"/>
              </a:rPr>
              <a:t>DEFINITIONS:</a:t>
            </a:r>
            <a:endParaRPr sz="3200"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71" name="Google Shape;71;p25"/>
          <p:cNvGrpSpPr/>
          <p:nvPr/>
        </p:nvGrpSpPr>
        <p:grpSpPr>
          <a:xfrm>
            <a:off x="7003660" y="2968323"/>
            <a:ext cx="4700229" cy="3733939"/>
            <a:chOff x="8246364" y="4061459"/>
            <a:chExt cx="3676650" cy="2796539"/>
          </a:xfrm>
        </p:grpSpPr>
        <p:pic>
          <p:nvPicPr>
            <p:cNvPr id="72" name="Google Shape;7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46364" y="6746747"/>
              <a:ext cx="3676650" cy="111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61604" y="4061459"/>
              <a:ext cx="3648455" cy="26959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25"/>
          <p:cNvGrpSpPr/>
          <p:nvPr/>
        </p:nvGrpSpPr>
        <p:grpSpPr>
          <a:xfrm>
            <a:off x="2788920" y="961644"/>
            <a:ext cx="3802379" cy="1057910"/>
            <a:chOff x="2788920" y="961644"/>
            <a:chExt cx="3802379" cy="1057910"/>
          </a:xfrm>
        </p:grpSpPr>
        <p:sp>
          <p:nvSpPr>
            <p:cNvPr id="75" name="Google Shape;75;p25"/>
            <p:cNvSpPr/>
            <p:nvPr/>
          </p:nvSpPr>
          <p:spPr>
            <a:xfrm>
              <a:off x="2788920" y="961644"/>
              <a:ext cx="3802379" cy="1057910"/>
            </a:xfrm>
            <a:custGeom>
              <a:avLst/>
              <a:gdLst/>
              <a:ahLst/>
              <a:cxnLst/>
              <a:rect l="l" t="t" r="r" b="b"/>
              <a:pathLst>
                <a:path w="3802379" h="1057910" extrusionOk="0">
                  <a:moveTo>
                    <a:pt x="3273552" y="0"/>
                  </a:moveTo>
                  <a:lnTo>
                    <a:pt x="3273552" y="132206"/>
                  </a:lnTo>
                  <a:lnTo>
                    <a:pt x="0" y="132206"/>
                  </a:lnTo>
                  <a:lnTo>
                    <a:pt x="0" y="925448"/>
                  </a:lnTo>
                  <a:lnTo>
                    <a:pt x="3273552" y="925448"/>
                  </a:lnTo>
                  <a:lnTo>
                    <a:pt x="3273552" y="1057655"/>
                  </a:lnTo>
                  <a:lnTo>
                    <a:pt x="3802379" y="528827"/>
                  </a:lnTo>
                  <a:lnTo>
                    <a:pt x="3273552" y="0"/>
                  </a:lnTo>
                  <a:close/>
                </a:path>
              </a:pathLst>
            </a:custGeom>
            <a:solidFill>
              <a:srgbClr val="F4D0D6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>
              <a:off x="2788920" y="961644"/>
              <a:ext cx="3802379" cy="1057910"/>
            </a:xfrm>
            <a:custGeom>
              <a:avLst/>
              <a:gdLst/>
              <a:ahLst/>
              <a:cxnLst/>
              <a:rect l="l" t="t" r="r" b="b"/>
              <a:pathLst>
                <a:path w="3802379" h="1057910" extrusionOk="0">
                  <a:moveTo>
                    <a:pt x="0" y="132206"/>
                  </a:moveTo>
                  <a:lnTo>
                    <a:pt x="3273552" y="132206"/>
                  </a:lnTo>
                  <a:lnTo>
                    <a:pt x="3273552" y="0"/>
                  </a:lnTo>
                  <a:lnTo>
                    <a:pt x="3802379" y="528827"/>
                  </a:lnTo>
                  <a:lnTo>
                    <a:pt x="3273552" y="1057655"/>
                  </a:lnTo>
                  <a:lnTo>
                    <a:pt x="3273552" y="925448"/>
                  </a:lnTo>
                  <a:lnTo>
                    <a:pt x="0" y="925448"/>
                  </a:lnTo>
                  <a:lnTo>
                    <a:pt x="0" y="132206"/>
                  </a:lnTo>
                  <a:close/>
                </a:path>
              </a:pathLst>
            </a:custGeom>
            <a:noFill/>
            <a:ln w="15225" cap="flat" cmpd="sng">
              <a:solidFill>
                <a:srgbClr val="F4D0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5"/>
          <p:cNvSpPr txBox="1"/>
          <p:nvPr/>
        </p:nvSpPr>
        <p:spPr>
          <a:xfrm>
            <a:off x="3138932" y="1041272"/>
            <a:ext cx="3337024" cy="75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4965" marR="5080" lvl="0" indent="-34290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1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Promote defection </a:t>
            </a:r>
            <a:r>
              <a:rPr lang="en-US" sz="2100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of  </a:t>
            </a:r>
            <a:r>
              <a:rPr lang="en-US" sz="21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well-formed </a:t>
            </a:r>
            <a:r>
              <a:rPr lang="en-US" sz="2100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stool</a:t>
            </a:r>
            <a:endParaRPr sz="21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78" name="Google Shape;78;p25"/>
          <p:cNvGrpSpPr/>
          <p:nvPr/>
        </p:nvGrpSpPr>
        <p:grpSpPr>
          <a:xfrm>
            <a:off x="254508" y="961644"/>
            <a:ext cx="2534920" cy="1057910"/>
            <a:chOff x="254508" y="961644"/>
            <a:chExt cx="2534920" cy="1057910"/>
          </a:xfrm>
        </p:grpSpPr>
        <p:sp>
          <p:nvSpPr>
            <p:cNvPr id="79" name="Google Shape;79;p25"/>
            <p:cNvSpPr/>
            <p:nvPr/>
          </p:nvSpPr>
          <p:spPr>
            <a:xfrm>
              <a:off x="254508" y="961644"/>
              <a:ext cx="2534920" cy="1057910"/>
            </a:xfrm>
            <a:custGeom>
              <a:avLst/>
              <a:gdLst/>
              <a:ahLst/>
              <a:cxnLst/>
              <a:rect l="l" t="t" r="r" b="b"/>
              <a:pathLst>
                <a:path w="2534920" h="1057910" extrusionOk="0">
                  <a:moveTo>
                    <a:pt x="2358136" y="0"/>
                  </a:moveTo>
                  <a:lnTo>
                    <a:pt x="176276" y="0"/>
                  </a:lnTo>
                  <a:lnTo>
                    <a:pt x="129413" y="6292"/>
                  </a:lnTo>
                  <a:lnTo>
                    <a:pt x="87304" y="24054"/>
                  </a:lnTo>
                  <a:lnTo>
                    <a:pt x="51628" y="51609"/>
                  </a:lnTo>
                  <a:lnTo>
                    <a:pt x="24066" y="87281"/>
                  </a:lnTo>
                  <a:lnTo>
                    <a:pt x="6296" y="129395"/>
                  </a:lnTo>
                  <a:lnTo>
                    <a:pt x="0" y="176275"/>
                  </a:lnTo>
                  <a:lnTo>
                    <a:pt x="0" y="881379"/>
                  </a:lnTo>
                  <a:lnTo>
                    <a:pt x="6296" y="928260"/>
                  </a:lnTo>
                  <a:lnTo>
                    <a:pt x="24066" y="970374"/>
                  </a:lnTo>
                  <a:lnTo>
                    <a:pt x="51628" y="1006046"/>
                  </a:lnTo>
                  <a:lnTo>
                    <a:pt x="87304" y="1033601"/>
                  </a:lnTo>
                  <a:lnTo>
                    <a:pt x="129413" y="1051363"/>
                  </a:lnTo>
                  <a:lnTo>
                    <a:pt x="176276" y="1057655"/>
                  </a:lnTo>
                  <a:lnTo>
                    <a:pt x="2358136" y="1057655"/>
                  </a:lnTo>
                  <a:lnTo>
                    <a:pt x="2405016" y="1051363"/>
                  </a:lnTo>
                  <a:lnTo>
                    <a:pt x="2447130" y="1033601"/>
                  </a:lnTo>
                  <a:lnTo>
                    <a:pt x="2482802" y="1006046"/>
                  </a:lnTo>
                  <a:lnTo>
                    <a:pt x="2510357" y="970374"/>
                  </a:lnTo>
                  <a:lnTo>
                    <a:pt x="2528119" y="928260"/>
                  </a:lnTo>
                  <a:lnTo>
                    <a:pt x="2534412" y="881379"/>
                  </a:lnTo>
                  <a:lnTo>
                    <a:pt x="2534412" y="176275"/>
                  </a:lnTo>
                  <a:lnTo>
                    <a:pt x="2528119" y="129395"/>
                  </a:lnTo>
                  <a:lnTo>
                    <a:pt x="2510357" y="87281"/>
                  </a:lnTo>
                  <a:lnTo>
                    <a:pt x="2482802" y="51609"/>
                  </a:lnTo>
                  <a:lnTo>
                    <a:pt x="2447130" y="24054"/>
                  </a:lnTo>
                  <a:lnTo>
                    <a:pt x="2405016" y="6292"/>
                  </a:lnTo>
                  <a:lnTo>
                    <a:pt x="2358136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>
              <a:off x="254508" y="961644"/>
              <a:ext cx="2534920" cy="1057910"/>
            </a:xfrm>
            <a:custGeom>
              <a:avLst/>
              <a:gdLst/>
              <a:ahLst/>
              <a:cxnLst/>
              <a:rect l="l" t="t" r="r" b="b"/>
              <a:pathLst>
                <a:path w="2534920" h="1057910" extrusionOk="0">
                  <a:moveTo>
                    <a:pt x="0" y="176275"/>
                  </a:moveTo>
                  <a:lnTo>
                    <a:pt x="6296" y="129395"/>
                  </a:lnTo>
                  <a:lnTo>
                    <a:pt x="24066" y="87281"/>
                  </a:lnTo>
                  <a:lnTo>
                    <a:pt x="51628" y="51609"/>
                  </a:lnTo>
                  <a:lnTo>
                    <a:pt x="87304" y="24054"/>
                  </a:lnTo>
                  <a:lnTo>
                    <a:pt x="129413" y="6292"/>
                  </a:lnTo>
                  <a:lnTo>
                    <a:pt x="176276" y="0"/>
                  </a:lnTo>
                  <a:lnTo>
                    <a:pt x="2358136" y="0"/>
                  </a:lnTo>
                  <a:lnTo>
                    <a:pt x="2405016" y="6292"/>
                  </a:lnTo>
                  <a:lnTo>
                    <a:pt x="2447130" y="24054"/>
                  </a:lnTo>
                  <a:lnTo>
                    <a:pt x="2482802" y="51609"/>
                  </a:lnTo>
                  <a:lnTo>
                    <a:pt x="2510357" y="87281"/>
                  </a:lnTo>
                  <a:lnTo>
                    <a:pt x="2528119" y="129395"/>
                  </a:lnTo>
                  <a:lnTo>
                    <a:pt x="2534412" y="176275"/>
                  </a:lnTo>
                  <a:lnTo>
                    <a:pt x="2534412" y="881379"/>
                  </a:lnTo>
                  <a:lnTo>
                    <a:pt x="2528119" y="928260"/>
                  </a:lnTo>
                  <a:lnTo>
                    <a:pt x="2510357" y="970374"/>
                  </a:lnTo>
                  <a:lnTo>
                    <a:pt x="2482802" y="1006046"/>
                  </a:lnTo>
                  <a:lnTo>
                    <a:pt x="2447130" y="1033601"/>
                  </a:lnTo>
                  <a:lnTo>
                    <a:pt x="2405016" y="1051363"/>
                  </a:lnTo>
                  <a:lnTo>
                    <a:pt x="2358136" y="1057655"/>
                  </a:lnTo>
                  <a:lnTo>
                    <a:pt x="176276" y="1057655"/>
                  </a:lnTo>
                  <a:lnTo>
                    <a:pt x="129413" y="1051363"/>
                  </a:lnTo>
                  <a:lnTo>
                    <a:pt x="87304" y="1033601"/>
                  </a:lnTo>
                  <a:lnTo>
                    <a:pt x="51628" y="1006046"/>
                  </a:lnTo>
                  <a:lnTo>
                    <a:pt x="24066" y="970374"/>
                  </a:lnTo>
                  <a:lnTo>
                    <a:pt x="6296" y="928260"/>
                  </a:lnTo>
                  <a:lnTo>
                    <a:pt x="0" y="881379"/>
                  </a:lnTo>
                  <a:lnTo>
                    <a:pt x="0" y="176275"/>
                  </a:lnTo>
                  <a:close/>
                </a:path>
              </a:pathLst>
            </a:custGeom>
            <a:noFill/>
            <a:ln w="15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5"/>
          <p:cNvSpPr txBox="1"/>
          <p:nvPr/>
        </p:nvSpPr>
        <p:spPr>
          <a:xfrm>
            <a:off x="736193" y="1234262"/>
            <a:ext cx="1572895" cy="43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Laxatives</a:t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82" name="Google Shape;82;p25"/>
          <p:cNvGrpSpPr/>
          <p:nvPr/>
        </p:nvGrpSpPr>
        <p:grpSpPr>
          <a:xfrm>
            <a:off x="2788920" y="2124455"/>
            <a:ext cx="3802379" cy="1057910"/>
            <a:chOff x="2788920" y="2124455"/>
            <a:chExt cx="3802379" cy="1057910"/>
          </a:xfrm>
        </p:grpSpPr>
        <p:sp>
          <p:nvSpPr>
            <p:cNvPr id="83" name="Google Shape;83;p25"/>
            <p:cNvSpPr/>
            <p:nvPr/>
          </p:nvSpPr>
          <p:spPr>
            <a:xfrm>
              <a:off x="2788920" y="2124455"/>
              <a:ext cx="3802379" cy="1057910"/>
            </a:xfrm>
            <a:custGeom>
              <a:avLst/>
              <a:gdLst/>
              <a:ahLst/>
              <a:cxnLst/>
              <a:rect l="l" t="t" r="r" b="b"/>
              <a:pathLst>
                <a:path w="3802379" h="1057910" extrusionOk="0">
                  <a:moveTo>
                    <a:pt x="3273552" y="0"/>
                  </a:moveTo>
                  <a:lnTo>
                    <a:pt x="3273552" y="132207"/>
                  </a:lnTo>
                  <a:lnTo>
                    <a:pt x="0" y="132207"/>
                  </a:lnTo>
                  <a:lnTo>
                    <a:pt x="0" y="925449"/>
                  </a:lnTo>
                  <a:lnTo>
                    <a:pt x="3273552" y="925449"/>
                  </a:lnTo>
                  <a:lnTo>
                    <a:pt x="3273552" y="1057656"/>
                  </a:lnTo>
                  <a:lnTo>
                    <a:pt x="3802379" y="528828"/>
                  </a:lnTo>
                  <a:lnTo>
                    <a:pt x="3273552" y="0"/>
                  </a:lnTo>
                  <a:close/>
                </a:path>
              </a:pathLst>
            </a:custGeom>
            <a:solidFill>
              <a:srgbClr val="F4D0D6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>
              <a:off x="2788920" y="2124455"/>
              <a:ext cx="3802379" cy="1057910"/>
            </a:xfrm>
            <a:custGeom>
              <a:avLst/>
              <a:gdLst/>
              <a:ahLst/>
              <a:cxnLst/>
              <a:rect l="l" t="t" r="r" b="b"/>
              <a:pathLst>
                <a:path w="3802379" h="1057910" extrusionOk="0">
                  <a:moveTo>
                    <a:pt x="0" y="132207"/>
                  </a:moveTo>
                  <a:lnTo>
                    <a:pt x="3273552" y="132207"/>
                  </a:lnTo>
                  <a:lnTo>
                    <a:pt x="3273552" y="0"/>
                  </a:lnTo>
                  <a:lnTo>
                    <a:pt x="3802379" y="528828"/>
                  </a:lnTo>
                  <a:lnTo>
                    <a:pt x="3273552" y="1057656"/>
                  </a:lnTo>
                  <a:lnTo>
                    <a:pt x="3273552" y="925449"/>
                  </a:lnTo>
                  <a:lnTo>
                    <a:pt x="0" y="925449"/>
                  </a:lnTo>
                  <a:lnTo>
                    <a:pt x="0" y="132207"/>
                  </a:lnTo>
                  <a:close/>
                </a:path>
              </a:pathLst>
            </a:custGeom>
            <a:noFill/>
            <a:ln w="15225" cap="flat" cmpd="sng">
              <a:solidFill>
                <a:srgbClr val="F4D0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25"/>
          <p:cNvSpPr txBox="1"/>
          <p:nvPr/>
        </p:nvSpPr>
        <p:spPr>
          <a:xfrm>
            <a:off x="3138932" y="2204466"/>
            <a:ext cx="3056890" cy="75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12775" marR="5080" lvl="0" indent="-600710" algn="l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1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Promote defection of	</a:t>
            </a:r>
            <a:r>
              <a:rPr lang="en-US" sz="2100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semi-solid stool</a:t>
            </a:r>
            <a:endParaRPr sz="21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86" name="Google Shape;86;p25"/>
          <p:cNvGrpSpPr/>
          <p:nvPr/>
        </p:nvGrpSpPr>
        <p:grpSpPr>
          <a:xfrm>
            <a:off x="254508" y="2124455"/>
            <a:ext cx="2534920" cy="1057910"/>
            <a:chOff x="254508" y="2124455"/>
            <a:chExt cx="2534920" cy="1057910"/>
          </a:xfrm>
        </p:grpSpPr>
        <p:sp>
          <p:nvSpPr>
            <p:cNvPr id="87" name="Google Shape;87;p25"/>
            <p:cNvSpPr/>
            <p:nvPr/>
          </p:nvSpPr>
          <p:spPr>
            <a:xfrm>
              <a:off x="254508" y="2124455"/>
              <a:ext cx="2534920" cy="1057910"/>
            </a:xfrm>
            <a:custGeom>
              <a:avLst/>
              <a:gdLst/>
              <a:ahLst/>
              <a:cxnLst/>
              <a:rect l="l" t="t" r="r" b="b"/>
              <a:pathLst>
                <a:path w="2534920" h="1057910" extrusionOk="0">
                  <a:moveTo>
                    <a:pt x="2358136" y="0"/>
                  </a:moveTo>
                  <a:lnTo>
                    <a:pt x="176276" y="0"/>
                  </a:lnTo>
                  <a:lnTo>
                    <a:pt x="129413" y="6292"/>
                  </a:lnTo>
                  <a:lnTo>
                    <a:pt x="87304" y="24054"/>
                  </a:lnTo>
                  <a:lnTo>
                    <a:pt x="51628" y="51609"/>
                  </a:lnTo>
                  <a:lnTo>
                    <a:pt x="24066" y="87281"/>
                  </a:lnTo>
                  <a:lnTo>
                    <a:pt x="6296" y="129395"/>
                  </a:lnTo>
                  <a:lnTo>
                    <a:pt x="0" y="176276"/>
                  </a:lnTo>
                  <a:lnTo>
                    <a:pt x="0" y="881380"/>
                  </a:lnTo>
                  <a:lnTo>
                    <a:pt x="6296" y="928260"/>
                  </a:lnTo>
                  <a:lnTo>
                    <a:pt x="24066" y="970374"/>
                  </a:lnTo>
                  <a:lnTo>
                    <a:pt x="51628" y="1006046"/>
                  </a:lnTo>
                  <a:lnTo>
                    <a:pt x="87304" y="1033601"/>
                  </a:lnTo>
                  <a:lnTo>
                    <a:pt x="129413" y="1051363"/>
                  </a:lnTo>
                  <a:lnTo>
                    <a:pt x="176276" y="1057656"/>
                  </a:lnTo>
                  <a:lnTo>
                    <a:pt x="2358136" y="1057656"/>
                  </a:lnTo>
                  <a:lnTo>
                    <a:pt x="2405016" y="1051363"/>
                  </a:lnTo>
                  <a:lnTo>
                    <a:pt x="2447130" y="1033601"/>
                  </a:lnTo>
                  <a:lnTo>
                    <a:pt x="2482802" y="1006046"/>
                  </a:lnTo>
                  <a:lnTo>
                    <a:pt x="2510357" y="970374"/>
                  </a:lnTo>
                  <a:lnTo>
                    <a:pt x="2528119" y="928260"/>
                  </a:lnTo>
                  <a:lnTo>
                    <a:pt x="2534412" y="881380"/>
                  </a:lnTo>
                  <a:lnTo>
                    <a:pt x="2534412" y="176276"/>
                  </a:lnTo>
                  <a:lnTo>
                    <a:pt x="2528119" y="129395"/>
                  </a:lnTo>
                  <a:lnTo>
                    <a:pt x="2510357" y="87281"/>
                  </a:lnTo>
                  <a:lnTo>
                    <a:pt x="2482802" y="51609"/>
                  </a:lnTo>
                  <a:lnTo>
                    <a:pt x="2447130" y="24054"/>
                  </a:lnTo>
                  <a:lnTo>
                    <a:pt x="2405016" y="6292"/>
                  </a:lnTo>
                  <a:lnTo>
                    <a:pt x="2358136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254508" y="2124455"/>
              <a:ext cx="2534920" cy="1057910"/>
            </a:xfrm>
            <a:custGeom>
              <a:avLst/>
              <a:gdLst/>
              <a:ahLst/>
              <a:cxnLst/>
              <a:rect l="l" t="t" r="r" b="b"/>
              <a:pathLst>
                <a:path w="2534920" h="1057910" extrusionOk="0">
                  <a:moveTo>
                    <a:pt x="0" y="176276"/>
                  </a:moveTo>
                  <a:lnTo>
                    <a:pt x="6296" y="129395"/>
                  </a:lnTo>
                  <a:lnTo>
                    <a:pt x="24066" y="87281"/>
                  </a:lnTo>
                  <a:lnTo>
                    <a:pt x="51628" y="51609"/>
                  </a:lnTo>
                  <a:lnTo>
                    <a:pt x="87304" y="24054"/>
                  </a:lnTo>
                  <a:lnTo>
                    <a:pt x="129413" y="6292"/>
                  </a:lnTo>
                  <a:lnTo>
                    <a:pt x="176276" y="0"/>
                  </a:lnTo>
                  <a:lnTo>
                    <a:pt x="2358136" y="0"/>
                  </a:lnTo>
                  <a:lnTo>
                    <a:pt x="2405016" y="6292"/>
                  </a:lnTo>
                  <a:lnTo>
                    <a:pt x="2447130" y="24054"/>
                  </a:lnTo>
                  <a:lnTo>
                    <a:pt x="2482802" y="51609"/>
                  </a:lnTo>
                  <a:lnTo>
                    <a:pt x="2510357" y="87281"/>
                  </a:lnTo>
                  <a:lnTo>
                    <a:pt x="2528119" y="129395"/>
                  </a:lnTo>
                  <a:lnTo>
                    <a:pt x="2534412" y="176276"/>
                  </a:lnTo>
                  <a:lnTo>
                    <a:pt x="2534412" y="881380"/>
                  </a:lnTo>
                  <a:lnTo>
                    <a:pt x="2528119" y="928260"/>
                  </a:lnTo>
                  <a:lnTo>
                    <a:pt x="2510357" y="970374"/>
                  </a:lnTo>
                  <a:lnTo>
                    <a:pt x="2482802" y="1006046"/>
                  </a:lnTo>
                  <a:lnTo>
                    <a:pt x="2447130" y="1033601"/>
                  </a:lnTo>
                  <a:lnTo>
                    <a:pt x="2405016" y="1051363"/>
                  </a:lnTo>
                  <a:lnTo>
                    <a:pt x="2358136" y="1057656"/>
                  </a:lnTo>
                  <a:lnTo>
                    <a:pt x="176276" y="1057656"/>
                  </a:lnTo>
                  <a:lnTo>
                    <a:pt x="129413" y="1051363"/>
                  </a:lnTo>
                  <a:lnTo>
                    <a:pt x="87304" y="1033601"/>
                  </a:lnTo>
                  <a:lnTo>
                    <a:pt x="51628" y="1006046"/>
                  </a:lnTo>
                  <a:lnTo>
                    <a:pt x="24066" y="970374"/>
                  </a:lnTo>
                  <a:lnTo>
                    <a:pt x="6296" y="928260"/>
                  </a:lnTo>
                  <a:lnTo>
                    <a:pt x="0" y="881380"/>
                  </a:lnTo>
                  <a:lnTo>
                    <a:pt x="0" y="176276"/>
                  </a:lnTo>
                  <a:close/>
                </a:path>
              </a:pathLst>
            </a:custGeom>
            <a:noFill/>
            <a:ln w="15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25"/>
          <p:cNvSpPr txBox="1"/>
          <p:nvPr/>
        </p:nvSpPr>
        <p:spPr>
          <a:xfrm>
            <a:off x="597509" y="2220848"/>
            <a:ext cx="1746885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Purgatives</a:t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90" name="Google Shape;90;p25"/>
          <p:cNvGrpSpPr/>
          <p:nvPr/>
        </p:nvGrpSpPr>
        <p:grpSpPr>
          <a:xfrm>
            <a:off x="2788877" y="3288778"/>
            <a:ext cx="3802379" cy="1057910"/>
            <a:chOff x="2788920" y="3288791"/>
            <a:chExt cx="3802379" cy="1057910"/>
          </a:xfrm>
        </p:grpSpPr>
        <p:sp>
          <p:nvSpPr>
            <p:cNvPr id="91" name="Google Shape;91;p25"/>
            <p:cNvSpPr/>
            <p:nvPr/>
          </p:nvSpPr>
          <p:spPr>
            <a:xfrm>
              <a:off x="2788920" y="3288791"/>
              <a:ext cx="3802379" cy="1057910"/>
            </a:xfrm>
            <a:custGeom>
              <a:avLst/>
              <a:gdLst/>
              <a:ahLst/>
              <a:cxnLst/>
              <a:rect l="l" t="t" r="r" b="b"/>
              <a:pathLst>
                <a:path w="3802379" h="1057910" extrusionOk="0">
                  <a:moveTo>
                    <a:pt x="3273552" y="0"/>
                  </a:moveTo>
                  <a:lnTo>
                    <a:pt x="3273552" y="132207"/>
                  </a:lnTo>
                  <a:lnTo>
                    <a:pt x="0" y="132207"/>
                  </a:lnTo>
                  <a:lnTo>
                    <a:pt x="0" y="925449"/>
                  </a:lnTo>
                  <a:lnTo>
                    <a:pt x="3273552" y="925449"/>
                  </a:lnTo>
                  <a:lnTo>
                    <a:pt x="3273552" y="1057656"/>
                  </a:lnTo>
                  <a:lnTo>
                    <a:pt x="3802379" y="528828"/>
                  </a:lnTo>
                  <a:lnTo>
                    <a:pt x="3273552" y="0"/>
                  </a:lnTo>
                  <a:close/>
                </a:path>
              </a:pathLst>
            </a:custGeom>
            <a:solidFill>
              <a:srgbClr val="F4D0D6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2788920" y="3288791"/>
              <a:ext cx="3802379" cy="1057910"/>
            </a:xfrm>
            <a:custGeom>
              <a:avLst/>
              <a:gdLst/>
              <a:ahLst/>
              <a:cxnLst/>
              <a:rect l="l" t="t" r="r" b="b"/>
              <a:pathLst>
                <a:path w="3802379" h="1057910" extrusionOk="0">
                  <a:moveTo>
                    <a:pt x="0" y="132207"/>
                  </a:moveTo>
                  <a:lnTo>
                    <a:pt x="3273552" y="132207"/>
                  </a:lnTo>
                  <a:lnTo>
                    <a:pt x="3273552" y="0"/>
                  </a:lnTo>
                  <a:lnTo>
                    <a:pt x="3802379" y="528828"/>
                  </a:lnTo>
                  <a:lnTo>
                    <a:pt x="3273552" y="1057656"/>
                  </a:lnTo>
                  <a:lnTo>
                    <a:pt x="3273552" y="925449"/>
                  </a:lnTo>
                  <a:lnTo>
                    <a:pt x="0" y="925449"/>
                  </a:lnTo>
                  <a:lnTo>
                    <a:pt x="0" y="132207"/>
                  </a:lnTo>
                  <a:close/>
                </a:path>
              </a:pathLst>
            </a:custGeom>
            <a:noFill/>
            <a:ln w="15225" cap="flat" cmpd="sng">
              <a:solidFill>
                <a:srgbClr val="F4D0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25"/>
          <p:cNvSpPr txBox="1"/>
          <p:nvPr/>
        </p:nvSpPr>
        <p:spPr>
          <a:xfrm>
            <a:off x="2991104" y="3368421"/>
            <a:ext cx="320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1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Promote defecation of	</a:t>
            </a:r>
            <a:r>
              <a:rPr lang="en-US" sz="2100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watery stool</a:t>
            </a:r>
            <a:endParaRPr sz="21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94" name="Google Shape;94;p25"/>
          <p:cNvGrpSpPr/>
          <p:nvPr/>
        </p:nvGrpSpPr>
        <p:grpSpPr>
          <a:xfrm>
            <a:off x="254508" y="3288791"/>
            <a:ext cx="2534920" cy="1057910"/>
            <a:chOff x="254508" y="3288791"/>
            <a:chExt cx="2534920" cy="1057910"/>
          </a:xfrm>
        </p:grpSpPr>
        <p:sp>
          <p:nvSpPr>
            <p:cNvPr id="95" name="Google Shape;95;p25"/>
            <p:cNvSpPr/>
            <p:nvPr/>
          </p:nvSpPr>
          <p:spPr>
            <a:xfrm>
              <a:off x="254508" y="3288791"/>
              <a:ext cx="2534920" cy="1057910"/>
            </a:xfrm>
            <a:custGeom>
              <a:avLst/>
              <a:gdLst/>
              <a:ahLst/>
              <a:cxnLst/>
              <a:rect l="l" t="t" r="r" b="b"/>
              <a:pathLst>
                <a:path w="2534920" h="1057910" extrusionOk="0">
                  <a:moveTo>
                    <a:pt x="2358136" y="0"/>
                  </a:moveTo>
                  <a:lnTo>
                    <a:pt x="176276" y="0"/>
                  </a:lnTo>
                  <a:lnTo>
                    <a:pt x="129413" y="6292"/>
                  </a:lnTo>
                  <a:lnTo>
                    <a:pt x="87304" y="24054"/>
                  </a:lnTo>
                  <a:lnTo>
                    <a:pt x="51628" y="51609"/>
                  </a:lnTo>
                  <a:lnTo>
                    <a:pt x="24066" y="87281"/>
                  </a:lnTo>
                  <a:lnTo>
                    <a:pt x="6296" y="129395"/>
                  </a:lnTo>
                  <a:lnTo>
                    <a:pt x="0" y="176275"/>
                  </a:lnTo>
                  <a:lnTo>
                    <a:pt x="0" y="881380"/>
                  </a:lnTo>
                  <a:lnTo>
                    <a:pt x="6296" y="928260"/>
                  </a:lnTo>
                  <a:lnTo>
                    <a:pt x="24066" y="970374"/>
                  </a:lnTo>
                  <a:lnTo>
                    <a:pt x="51628" y="1006046"/>
                  </a:lnTo>
                  <a:lnTo>
                    <a:pt x="87304" y="1033601"/>
                  </a:lnTo>
                  <a:lnTo>
                    <a:pt x="129413" y="1051363"/>
                  </a:lnTo>
                  <a:lnTo>
                    <a:pt x="176276" y="1057656"/>
                  </a:lnTo>
                  <a:lnTo>
                    <a:pt x="2358136" y="1057656"/>
                  </a:lnTo>
                  <a:lnTo>
                    <a:pt x="2405016" y="1051363"/>
                  </a:lnTo>
                  <a:lnTo>
                    <a:pt x="2447130" y="1033601"/>
                  </a:lnTo>
                  <a:lnTo>
                    <a:pt x="2482802" y="1006046"/>
                  </a:lnTo>
                  <a:lnTo>
                    <a:pt x="2510357" y="970374"/>
                  </a:lnTo>
                  <a:lnTo>
                    <a:pt x="2528119" y="928260"/>
                  </a:lnTo>
                  <a:lnTo>
                    <a:pt x="2534412" y="881380"/>
                  </a:lnTo>
                  <a:lnTo>
                    <a:pt x="2534412" y="176275"/>
                  </a:lnTo>
                  <a:lnTo>
                    <a:pt x="2528119" y="129395"/>
                  </a:lnTo>
                  <a:lnTo>
                    <a:pt x="2510357" y="87281"/>
                  </a:lnTo>
                  <a:lnTo>
                    <a:pt x="2482802" y="51609"/>
                  </a:lnTo>
                  <a:lnTo>
                    <a:pt x="2447130" y="24054"/>
                  </a:lnTo>
                  <a:lnTo>
                    <a:pt x="2405016" y="6292"/>
                  </a:lnTo>
                  <a:lnTo>
                    <a:pt x="2358136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254508" y="3288791"/>
              <a:ext cx="2534920" cy="1057910"/>
            </a:xfrm>
            <a:custGeom>
              <a:avLst/>
              <a:gdLst/>
              <a:ahLst/>
              <a:cxnLst/>
              <a:rect l="l" t="t" r="r" b="b"/>
              <a:pathLst>
                <a:path w="2534920" h="1057910" extrusionOk="0">
                  <a:moveTo>
                    <a:pt x="0" y="176275"/>
                  </a:moveTo>
                  <a:lnTo>
                    <a:pt x="6296" y="129395"/>
                  </a:lnTo>
                  <a:lnTo>
                    <a:pt x="24066" y="87281"/>
                  </a:lnTo>
                  <a:lnTo>
                    <a:pt x="51628" y="51609"/>
                  </a:lnTo>
                  <a:lnTo>
                    <a:pt x="87304" y="24054"/>
                  </a:lnTo>
                  <a:lnTo>
                    <a:pt x="129413" y="6292"/>
                  </a:lnTo>
                  <a:lnTo>
                    <a:pt x="176276" y="0"/>
                  </a:lnTo>
                  <a:lnTo>
                    <a:pt x="2358136" y="0"/>
                  </a:lnTo>
                  <a:lnTo>
                    <a:pt x="2405016" y="6292"/>
                  </a:lnTo>
                  <a:lnTo>
                    <a:pt x="2447130" y="24054"/>
                  </a:lnTo>
                  <a:lnTo>
                    <a:pt x="2482802" y="51609"/>
                  </a:lnTo>
                  <a:lnTo>
                    <a:pt x="2510357" y="87281"/>
                  </a:lnTo>
                  <a:lnTo>
                    <a:pt x="2528119" y="129395"/>
                  </a:lnTo>
                  <a:lnTo>
                    <a:pt x="2534412" y="176275"/>
                  </a:lnTo>
                  <a:lnTo>
                    <a:pt x="2534412" y="881380"/>
                  </a:lnTo>
                  <a:lnTo>
                    <a:pt x="2528119" y="928260"/>
                  </a:lnTo>
                  <a:lnTo>
                    <a:pt x="2510357" y="970374"/>
                  </a:lnTo>
                  <a:lnTo>
                    <a:pt x="2482802" y="1006046"/>
                  </a:lnTo>
                  <a:lnTo>
                    <a:pt x="2447130" y="1033601"/>
                  </a:lnTo>
                  <a:lnTo>
                    <a:pt x="2405016" y="1051363"/>
                  </a:lnTo>
                  <a:lnTo>
                    <a:pt x="2358136" y="1057656"/>
                  </a:lnTo>
                  <a:lnTo>
                    <a:pt x="176276" y="1057656"/>
                  </a:lnTo>
                  <a:lnTo>
                    <a:pt x="129413" y="1051363"/>
                  </a:lnTo>
                  <a:lnTo>
                    <a:pt x="87304" y="1033601"/>
                  </a:lnTo>
                  <a:lnTo>
                    <a:pt x="51628" y="1006046"/>
                  </a:lnTo>
                  <a:lnTo>
                    <a:pt x="24066" y="970374"/>
                  </a:lnTo>
                  <a:lnTo>
                    <a:pt x="6296" y="928260"/>
                  </a:lnTo>
                  <a:lnTo>
                    <a:pt x="0" y="881380"/>
                  </a:lnTo>
                  <a:lnTo>
                    <a:pt x="0" y="176275"/>
                  </a:lnTo>
                  <a:close/>
                </a:path>
              </a:pathLst>
            </a:custGeom>
            <a:noFill/>
            <a:ln w="152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5"/>
          <p:cNvSpPr txBox="1"/>
          <p:nvPr/>
        </p:nvSpPr>
        <p:spPr>
          <a:xfrm>
            <a:off x="670661" y="3561969"/>
            <a:ext cx="1705610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Cathartics</a:t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1160850" y="327150"/>
            <a:ext cx="8434800" cy="567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MECHANISM OF </a:t>
            </a:r>
            <a:r>
              <a:rPr lang="en-US" b="1" dirty="0" smtClean="0"/>
              <a:t>ACTION</a:t>
            </a:r>
            <a:endParaRPr b="1" dirty="0"/>
          </a:p>
        </p:txBody>
      </p:sp>
      <p:sp>
        <p:nvSpPr>
          <p:cNvPr id="103" name="Google Shape;103;p27"/>
          <p:cNvSpPr txBox="1"/>
          <p:nvPr/>
        </p:nvSpPr>
        <p:spPr>
          <a:xfrm>
            <a:off x="337826" y="1136675"/>
            <a:ext cx="2719800" cy="820200"/>
          </a:xfrm>
          <a:prstGeom prst="rect">
            <a:avLst/>
          </a:prstGeom>
          <a:solidFill>
            <a:srgbClr val="E24A79"/>
          </a:solidFill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31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Bulk</a:t>
            </a:r>
            <a:endParaRPr sz="25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laxatives</a:t>
            </a:r>
            <a:endParaRPr sz="25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04" name="Google Shape;104;p27"/>
          <p:cNvGrpSpPr/>
          <p:nvPr/>
        </p:nvGrpSpPr>
        <p:grpSpPr>
          <a:xfrm>
            <a:off x="337829" y="2502894"/>
            <a:ext cx="2719896" cy="3520440"/>
            <a:chOff x="1778508" y="2119884"/>
            <a:chExt cx="2086610" cy="3520440"/>
          </a:xfrm>
        </p:grpSpPr>
        <p:sp>
          <p:nvSpPr>
            <p:cNvPr id="105" name="Google Shape;105;p27"/>
            <p:cNvSpPr/>
            <p:nvPr/>
          </p:nvSpPr>
          <p:spPr>
            <a:xfrm>
              <a:off x="1778508" y="2119884"/>
              <a:ext cx="2086610" cy="3520440"/>
            </a:xfrm>
            <a:custGeom>
              <a:avLst/>
              <a:gdLst/>
              <a:ahLst/>
              <a:cxnLst/>
              <a:rect l="l" t="t" r="r" b="b"/>
              <a:pathLst>
                <a:path w="2086610" h="3520440" extrusionOk="0">
                  <a:moveTo>
                    <a:pt x="2086356" y="0"/>
                  </a:moveTo>
                  <a:lnTo>
                    <a:pt x="0" y="0"/>
                  </a:lnTo>
                  <a:lnTo>
                    <a:pt x="0" y="3520440"/>
                  </a:lnTo>
                  <a:lnTo>
                    <a:pt x="2086356" y="3520440"/>
                  </a:lnTo>
                  <a:lnTo>
                    <a:pt x="2086356" y="0"/>
                  </a:lnTo>
                  <a:close/>
                </a:path>
              </a:pathLst>
            </a:custGeom>
            <a:solidFill>
              <a:srgbClr val="F4D0D6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>
              <a:off x="1778508" y="2119884"/>
              <a:ext cx="2086610" cy="3520440"/>
            </a:xfrm>
            <a:custGeom>
              <a:avLst/>
              <a:gdLst/>
              <a:ahLst/>
              <a:cxnLst/>
              <a:rect l="l" t="t" r="r" b="b"/>
              <a:pathLst>
                <a:path w="2086610" h="3520440" extrusionOk="0">
                  <a:moveTo>
                    <a:pt x="0" y="3520440"/>
                  </a:moveTo>
                  <a:lnTo>
                    <a:pt x="2086356" y="3520440"/>
                  </a:lnTo>
                  <a:lnTo>
                    <a:pt x="2086356" y="0"/>
                  </a:lnTo>
                  <a:lnTo>
                    <a:pt x="0" y="0"/>
                  </a:lnTo>
                  <a:lnTo>
                    <a:pt x="0" y="3520440"/>
                  </a:lnTo>
                  <a:close/>
                </a:path>
              </a:pathLst>
            </a:custGeom>
            <a:noFill/>
            <a:ln w="15225" cap="flat" cmpd="sng">
              <a:solidFill>
                <a:srgbClr val="F4D0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27"/>
          <p:cNvSpPr txBox="1"/>
          <p:nvPr/>
        </p:nvSpPr>
        <p:spPr>
          <a:xfrm>
            <a:off x="337825" y="2504900"/>
            <a:ext cx="2719800" cy="2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Increase the •  volume of non-  absorbable  solid residue →  stimulation of  peristalsis &amp;  softening the  feces</a:t>
            </a:r>
            <a:endParaRPr sz="20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8" name="Google Shape;108;p27"/>
          <p:cNvSpPr txBox="1"/>
          <p:nvPr/>
        </p:nvSpPr>
        <p:spPr>
          <a:xfrm>
            <a:off x="3181050" y="1144850"/>
            <a:ext cx="1844700" cy="769303"/>
          </a:xfrm>
          <a:prstGeom prst="rect">
            <a:avLst/>
          </a:prstGeom>
          <a:solidFill>
            <a:srgbClr val="E24A79"/>
          </a:solidFill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276860" marR="316230" lvl="0" indent="31750" algn="l" rtl="0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Osmotic  laxatives</a:t>
            </a:r>
            <a:endParaRPr sz="21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09" name="Google Shape;109;p27"/>
          <p:cNvGrpSpPr/>
          <p:nvPr/>
        </p:nvGrpSpPr>
        <p:grpSpPr>
          <a:xfrm>
            <a:off x="3266472" y="2502894"/>
            <a:ext cx="1673860" cy="3520440"/>
            <a:chOff x="4099560" y="2122931"/>
            <a:chExt cx="1673860" cy="3520440"/>
          </a:xfrm>
        </p:grpSpPr>
        <p:sp>
          <p:nvSpPr>
            <p:cNvPr id="110" name="Google Shape;110;p27"/>
            <p:cNvSpPr/>
            <p:nvPr/>
          </p:nvSpPr>
          <p:spPr>
            <a:xfrm>
              <a:off x="4099560" y="2122931"/>
              <a:ext cx="1673860" cy="3520440"/>
            </a:xfrm>
            <a:custGeom>
              <a:avLst/>
              <a:gdLst/>
              <a:ahLst/>
              <a:cxnLst/>
              <a:rect l="l" t="t" r="r" b="b"/>
              <a:pathLst>
                <a:path w="1673860" h="3520440" extrusionOk="0">
                  <a:moveTo>
                    <a:pt x="1673352" y="0"/>
                  </a:moveTo>
                  <a:lnTo>
                    <a:pt x="0" y="0"/>
                  </a:lnTo>
                  <a:lnTo>
                    <a:pt x="0" y="3520440"/>
                  </a:lnTo>
                  <a:lnTo>
                    <a:pt x="1673352" y="3520440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F4D0D6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4099560" y="2122931"/>
              <a:ext cx="1673860" cy="3520440"/>
            </a:xfrm>
            <a:custGeom>
              <a:avLst/>
              <a:gdLst/>
              <a:ahLst/>
              <a:cxnLst/>
              <a:rect l="l" t="t" r="r" b="b"/>
              <a:pathLst>
                <a:path w="1673860" h="3520440" extrusionOk="0">
                  <a:moveTo>
                    <a:pt x="0" y="3520440"/>
                  </a:moveTo>
                  <a:lnTo>
                    <a:pt x="1673352" y="3520440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3520440"/>
                  </a:lnTo>
                  <a:close/>
                </a:path>
              </a:pathLst>
            </a:custGeom>
            <a:noFill/>
            <a:ln w="15225" cap="flat" cmpd="sng">
              <a:solidFill>
                <a:srgbClr val="F4D0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27"/>
          <p:cNvSpPr txBox="1"/>
          <p:nvPr/>
        </p:nvSpPr>
        <p:spPr>
          <a:xfrm>
            <a:off x="3359850" y="2613907"/>
            <a:ext cx="14871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Increase the water</a:t>
            </a:r>
            <a:endParaRPr sz="23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content</a:t>
            </a:r>
            <a:endParaRPr sz="23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5335101" y="1123189"/>
            <a:ext cx="1844700" cy="778921"/>
          </a:xfrm>
          <a:prstGeom prst="rect">
            <a:avLst/>
          </a:prstGeom>
          <a:solidFill>
            <a:srgbClr val="E24A79"/>
          </a:solidFill>
          <a:ln>
            <a:noFill/>
          </a:ln>
        </p:spPr>
        <p:txBody>
          <a:bodyPr spcFirstLastPara="1" wrap="square" lIns="0" tIns="67300" rIns="0" bIns="0" anchor="t" anchorCtr="0">
            <a:spAutoFit/>
          </a:bodyPr>
          <a:lstStyle/>
          <a:p>
            <a:pPr marL="261620" marR="287020" lvl="0" indent="-43179" algn="l" rtl="0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Stimulant  laxatives</a:t>
            </a:r>
            <a:endParaRPr sz="21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14" name="Google Shape;114;p27"/>
          <p:cNvGrpSpPr/>
          <p:nvPr/>
        </p:nvGrpSpPr>
        <p:grpSpPr>
          <a:xfrm>
            <a:off x="5420521" y="2502890"/>
            <a:ext cx="1673860" cy="3520440"/>
            <a:chOff x="6007608" y="2129027"/>
            <a:chExt cx="1673860" cy="3520440"/>
          </a:xfrm>
        </p:grpSpPr>
        <p:sp>
          <p:nvSpPr>
            <p:cNvPr id="115" name="Google Shape;115;p27"/>
            <p:cNvSpPr/>
            <p:nvPr/>
          </p:nvSpPr>
          <p:spPr>
            <a:xfrm>
              <a:off x="6007608" y="2129027"/>
              <a:ext cx="1673860" cy="3520440"/>
            </a:xfrm>
            <a:custGeom>
              <a:avLst/>
              <a:gdLst/>
              <a:ahLst/>
              <a:cxnLst/>
              <a:rect l="l" t="t" r="r" b="b"/>
              <a:pathLst>
                <a:path w="1673859" h="3520440" extrusionOk="0">
                  <a:moveTo>
                    <a:pt x="1673351" y="0"/>
                  </a:moveTo>
                  <a:lnTo>
                    <a:pt x="0" y="0"/>
                  </a:lnTo>
                  <a:lnTo>
                    <a:pt x="0" y="3520440"/>
                  </a:lnTo>
                  <a:lnTo>
                    <a:pt x="1673351" y="3520440"/>
                  </a:lnTo>
                  <a:lnTo>
                    <a:pt x="1673351" y="0"/>
                  </a:lnTo>
                  <a:close/>
                </a:path>
              </a:pathLst>
            </a:custGeom>
            <a:solidFill>
              <a:srgbClr val="F4D0D6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7"/>
            <p:cNvSpPr/>
            <p:nvPr/>
          </p:nvSpPr>
          <p:spPr>
            <a:xfrm>
              <a:off x="6007608" y="2129027"/>
              <a:ext cx="1673860" cy="3520440"/>
            </a:xfrm>
            <a:custGeom>
              <a:avLst/>
              <a:gdLst/>
              <a:ahLst/>
              <a:cxnLst/>
              <a:rect l="l" t="t" r="r" b="b"/>
              <a:pathLst>
                <a:path w="1673859" h="3520440" extrusionOk="0">
                  <a:moveTo>
                    <a:pt x="0" y="3520440"/>
                  </a:moveTo>
                  <a:lnTo>
                    <a:pt x="1673351" y="3520440"/>
                  </a:lnTo>
                  <a:lnTo>
                    <a:pt x="1673351" y="0"/>
                  </a:lnTo>
                  <a:lnTo>
                    <a:pt x="0" y="0"/>
                  </a:lnTo>
                  <a:lnTo>
                    <a:pt x="0" y="3520440"/>
                  </a:lnTo>
                  <a:close/>
                </a:path>
              </a:pathLst>
            </a:custGeom>
            <a:noFill/>
            <a:ln w="15225" cap="flat" cmpd="sng">
              <a:solidFill>
                <a:srgbClr val="F4D0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27"/>
          <p:cNvSpPr txBox="1"/>
          <p:nvPr/>
        </p:nvSpPr>
        <p:spPr>
          <a:xfrm>
            <a:off x="5352450" y="2746600"/>
            <a:ext cx="16740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Increase motility and  secretion</a:t>
            </a:r>
            <a:endParaRPr sz="22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18" name="Google Shape;118;p27"/>
          <p:cNvGrpSpPr/>
          <p:nvPr/>
        </p:nvGrpSpPr>
        <p:grpSpPr>
          <a:xfrm>
            <a:off x="7709640" y="1060287"/>
            <a:ext cx="2829158" cy="820163"/>
            <a:chOff x="7824215" y="1053083"/>
            <a:chExt cx="1673860" cy="993775"/>
          </a:xfrm>
        </p:grpSpPr>
        <p:sp>
          <p:nvSpPr>
            <p:cNvPr id="119" name="Google Shape;119;p27"/>
            <p:cNvSpPr/>
            <p:nvPr/>
          </p:nvSpPr>
          <p:spPr>
            <a:xfrm>
              <a:off x="7824215" y="1053083"/>
              <a:ext cx="1673860" cy="993775"/>
            </a:xfrm>
            <a:custGeom>
              <a:avLst/>
              <a:gdLst/>
              <a:ahLst/>
              <a:cxnLst/>
              <a:rect l="l" t="t" r="r" b="b"/>
              <a:pathLst>
                <a:path w="1673859" h="993775" extrusionOk="0">
                  <a:moveTo>
                    <a:pt x="167335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1673352" y="993648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7"/>
            <p:cNvSpPr/>
            <p:nvPr/>
          </p:nvSpPr>
          <p:spPr>
            <a:xfrm>
              <a:off x="7824215" y="1053083"/>
              <a:ext cx="1673860" cy="993775"/>
            </a:xfrm>
            <a:custGeom>
              <a:avLst/>
              <a:gdLst/>
              <a:ahLst/>
              <a:cxnLst/>
              <a:rect l="l" t="t" r="r" b="b"/>
              <a:pathLst>
                <a:path w="1673859" h="993775" extrusionOk="0">
                  <a:moveTo>
                    <a:pt x="0" y="993648"/>
                  </a:moveTo>
                  <a:lnTo>
                    <a:pt x="1673352" y="993648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993648"/>
                  </a:lnTo>
                  <a:close/>
                </a:path>
              </a:pathLst>
            </a:custGeom>
            <a:noFill/>
            <a:ln w="15225" cap="flat" cmpd="sng">
              <a:solidFill>
                <a:srgbClr val="E24A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27"/>
          <p:cNvSpPr txBox="1"/>
          <p:nvPr/>
        </p:nvSpPr>
        <p:spPr>
          <a:xfrm>
            <a:off x="7709498" y="1158518"/>
            <a:ext cx="2829300" cy="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ctr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stool softener or  Lubricant  purgatives</a:t>
            </a:r>
            <a:endParaRPr sz="19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22" name="Google Shape;122;p27"/>
          <p:cNvGrpSpPr/>
          <p:nvPr/>
        </p:nvGrpSpPr>
        <p:grpSpPr>
          <a:xfrm>
            <a:off x="7709498" y="2613909"/>
            <a:ext cx="2719855" cy="3520440"/>
            <a:chOff x="7914131" y="2147315"/>
            <a:chExt cx="1673860" cy="3520440"/>
          </a:xfrm>
        </p:grpSpPr>
        <p:sp>
          <p:nvSpPr>
            <p:cNvPr id="123" name="Google Shape;123;p27"/>
            <p:cNvSpPr/>
            <p:nvPr/>
          </p:nvSpPr>
          <p:spPr>
            <a:xfrm>
              <a:off x="7914131" y="2147315"/>
              <a:ext cx="1673860" cy="3520440"/>
            </a:xfrm>
            <a:custGeom>
              <a:avLst/>
              <a:gdLst/>
              <a:ahLst/>
              <a:cxnLst/>
              <a:rect l="l" t="t" r="r" b="b"/>
              <a:pathLst>
                <a:path w="1673859" h="3520440" extrusionOk="0">
                  <a:moveTo>
                    <a:pt x="1673352" y="0"/>
                  </a:moveTo>
                  <a:lnTo>
                    <a:pt x="0" y="0"/>
                  </a:lnTo>
                  <a:lnTo>
                    <a:pt x="0" y="3520439"/>
                  </a:lnTo>
                  <a:lnTo>
                    <a:pt x="1673352" y="3520439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F4D0D6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7914131" y="2147315"/>
              <a:ext cx="1673860" cy="3520440"/>
            </a:xfrm>
            <a:custGeom>
              <a:avLst/>
              <a:gdLst/>
              <a:ahLst/>
              <a:cxnLst/>
              <a:rect l="l" t="t" r="r" b="b"/>
              <a:pathLst>
                <a:path w="1673859" h="3520440" extrusionOk="0">
                  <a:moveTo>
                    <a:pt x="0" y="3520439"/>
                  </a:moveTo>
                  <a:lnTo>
                    <a:pt x="1673352" y="3520439"/>
                  </a:lnTo>
                  <a:lnTo>
                    <a:pt x="1673352" y="0"/>
                  </a:lnTo>
                  <a:lnTo>
                    <a:pt x="0" y="0"/>
                  </a:lnTo>
                  <a:lnTo>
                    <a:pt x="0" y="3520439"/>
                  </a:lnTo>
                  <a:close/>
                </a:path>
              </a:pathLst>
            </a:custGeom>
            <a:noFill/>
            <a:ln w="15225" cap="flat" cmpd="sng">
              <a:solidFill>
                <a:srgbClr val="F4D0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27"/>
          <p:cNvSpPr txBox="1"/>
          <p:nvPr/>
        </p:nvSpPr>
        <p:spPr>
          <a:xfrm>
            <a:off x="7709497" y="2724075"/>
            <a:ext cx="2829301" cy="1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00965" marR="360045" lvl="0" indent="0" algn="ctr" rtl="0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Alter consistency  of the  feces</a:t>
            </a:r>
            <a:endParaRPr sz="29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29" name="Google Shape;129;p27"/>
          <p:cNvGrpSpPr/>
          <p:nvPr/>
        </p:nvGrpSpPr>
        <p:grpSpPr>
          <a:xfrm flipH="1">
            <a:off x="1155559" y="2025418"/>
            <a:ext cx="1084350" cy="502863"/>
            <a:chOff x="4872228" y="2060447"/>
            <a:chExt cx="45720" cy="288289"/>
          </a:xfrm>
        </p:grpSpPr>
        <p:sp>
          <p:nvSpPr>
            <p:cNvPr id="130" name="Google Shape;130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34289" y="0"/>
                  </a:moveTo>
                  <a:lnTo>
                    <a:pt x="11430" y="0"/>
                  </a:lnTo>
                  <a:lnTo>
                    <a:pt x="11430" y="265175"/>
                  </a:lnTo>
                  <a:lnTo>
                    <a:pt x="0" y="265175"/>
                  </a:lnTo>
                  <a:lnTo>
                    <a:pt x="22860" y="288036"/>
                  </a:lnTo>
                  <a:lnTo>
                    <a:pt x="45720" y="265175"/>
                  </a:lnTo>
                  <a:lnTo>
                    <a:pt x="34289" y="265175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0" y="265175"/>
                  </a:moveTo>
                  <a:lnTo>
                    <a:pt x="11430" y="265175"/>
                  </a:lnTo>
                  <a:lnTo>
                    <a:pt x="11430" y="0"/>
                  </a:lnTo>
                  <a:lnTo>
                    <a:pt x="34289" y="0"/>
                  </a:lnTo>
                  <a:lnTo>
                    <a:pt x="34289" y="265175"/>
                  </a:lnTo>
                  <a:lnTo>
                    <a:pt x="45720" y="265175"/>
                  </a:lnTo>
                  <a:lnTo>
                    <a:pt x="22860" y="288036"/>
                  </a:lnTo>
                  <a:lnTo>
                    <a:pt x="0" y="265175"/>
                  </a:lnTo>
                  <a:close/>
                </a:path>
              </a:pathLst>
            </a:custGeom>
            <a:noFill/>
            <a:ln w="15225" cap="flat" cmpd="sng">
              <a:solidFill>
                <a:srgbClr val="A735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27"/>
          <p:cNvGrpSpPr/>
          <p:nvPr/>
        </p:nvGrpSpPr>
        <p:grpSpPr>
          <a:xfrm flipH="1">
            <a:off x="3429009" y="1995743"/>
            <a:ext cx="1084350" cy="502863"/>
            <a:chOff x="4872228" y="2060447"/>
            <a:chExt cx="45720" cy="288289"/>
          </a:xfrm>
        </p:grpSpPr>
        <p:sp>
          <p:nvSpPr>
            <p:cNvPr id="133" name="Google Shape;133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34289" y="0"/>
                  </a:moveTo>
                  <a:lnTo>
                    <a:pt x="11430" y="0"/>
                  </a:lnTo>
                  <a:lnTo>
                    <a:pt x="11430" y="265175"/>
                  </a:lnTo>
                  <a:lnTo>
                    <a:pt x="0" y="265175"/>
                  </a:lnTo>
                  <a:lnTo>
                    <a:pt x="22860" y="288036"/>
                  </a:lnTo>
                  <a:lnTo>
                    <a:pt x="45720" y="265175"/>
                  </a:lnTo>
                  <a:lnTo>
                    <a:pt x="34289" y="265175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0" y="265175"/>
                  </a:moveTo>
                  <a:lnTo>
                    <a:pt x="11430" y="265175"/>
                  </a:lnTo>
                  <a:lnTo>
                    <a:pt x="11430" y="0"/>
                  </a:lnTo>
                  <a:lnTo>
                    <a:pt x="34289" y="0"/>
                  </a:lnTo>
                  <a:lnTo>
                    <a:pt x="34289" y="265175"/>
                  </a:lnTo>
                  <a:lnTo>
                    <a:pt x="45720" y="265175"/>
                  </a:lnTo>
                  <a:lnTo>
                    <a:pt x="22860" y="288036"/>
                  </a:lnTo>
                  <a:lnTo>
                    <a:pt x="0" y="265175"/>
                  </a:lnTo>
                  <a:close/>
                </a:path>
              </a:pathLst>
            </a:custGeom>
            <a:noFill/>
            <a:ln w="15225" cap="flat" cmpd="sng">
              <a:solidFill>
                <a:srgbClr val="A735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7"/>
          <p:cNvGrpSpPr/>
          <p:nvPr/>
        </p:nvGrpSpPr>
        <p:grpSpPr>
          <a:xfrm flipH="1">
            <a:off x="5647275" y="1956875"/>
            <a:ext cx="1084350" cy="502863"/>
            <a:chOff x="4872228" y="2060447"/>
            <a:chExt cx="45720" cy="288289"/>
          </a:xfrm>
        </p:grpSpPr>
        <p:sp>
          <p:nvSpPr>
            <p:cNvPr id="136" name="Google Shape;136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34289" y="0"/>
                  </a:moveTo>
                  <a:lnTo>
                    <a:pt x="11430" y="0"/>
                  </a:lnTo>
                  <a:lnTo>
                    <a:pt x="11430" y="265175"/>
                  </a:lnTo>
                  <a:lnTo>
                    <a:pt x="0" y="265175"/>
                  </a:lnTo>
                  <a:lnTo>
                    <a:pt x="22860" y="288036"/>
                  </a:lnTo>
                  <a:lnTo>
                    <a:pt x="45720" y="265175"/>
                  </a:lnTo>
                  <a:lnTo>
                    <a:pt x="34289" y="265175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0" y="265175"/>
                  </a:moveTo>
                  <a:lnTo>
                    <a:pt x="11430" y="265175"/>
                  </a:lnTo>
                  <a:lnTo>
                    <a:pt x="11430" y="0"/>
                  </a:lnTo>
                  <a:lnTo>
                    <a:pt x="34289" y="0"/>
                  </a:lnTo>
                  <a:lnTo>
                    <a:pt x="34289" y="265175"/>
                  </a:lnTo>
                  <a:lnTo>
                    <a:pt x="45720" y="265175"/>
                  </a:lnTo>
                  <a:lnTo>
                    <a:pt x="22860" y="288036"/>
                  </a:lnTo>
                  <a:lnTo>
                    <a:pt x="0" y="265175"/>
                  </a:lnTo>
                  <a:close/>
                </a:path>
              </a:pathLst>
            </a:custGeom>
            <a:noFill/>
            <a:ln w="15225" cap="flat" cmpd="sng">
              <a:solidFill>
                <a:srgbClr val="A735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27"/>
          <p:cNvGrpSpPr/>
          <p:nvPr/>
        </p:nvGrpSpPr>
        <p:grpSpPr>
          <a:xfrm flipH="1">
            <a:off x="8527250" y="1998178"/>
            <a:ext cx="1084350" cy="502863"/>
            <a:chOff x="4872228" y="2060447"/>
            <a:chExt cx="45720" cy="288289"/>
          </a:xfrm>
        </p:grpSpPr>
        <p:sp>
          <p:nvSpPr>
            <p:cNvPr id="139" name="Google Shape;139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34289" y="0"/>
                  </a:moveTo>
                  <a:lnTo>
                    <a:pt x="11430" y="0"/>
                  </a:lnTo>
                  <a:lnTo>
                    <a:pt x="11430" y="265175"/>
                  </a:lnTo>
                  <a:lnTo>
                    <a:pt x="0" y="265175"/>
                  </a:lnTo>
                  <a:lnTo>
                    <a:pt x="22860" y="288036"/>
                  </a:lnTo>
                  <a:lnTo>
                    <a:pt x="45720" y="265175"/>
                  </a:lnTo>
                  <a:lnTo>
                    <a:pt x="34289" y="265175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4A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4872228" y="2060447"/>
              <a:ext cx="45720" cy="288289"/>
            </a:xfrm>
            <a:custGeom>
              <a:avLst/>
              <a:gdLst/>
              <a:ahLst/>
              <a:cxnLst/>
              <a:rect l="l" t="t" r="r" b="b"/>
              <a:pathLst>
                <a:path w="45720" h="288289" extrusionOk="0">
                  <a:moveTo>
                    <a:pt x="0" y="265175"/>
                  </a:moveTo>
                  <a:lnTo>
                    <a:pt x="11430" y="265175"/>
                  </a:lnTo>
                  <a:lnTo>
                    <a:pt x="11430" y="0"/>
                  </a:lnTo>
                  <a:lnTo>
                    <a:pt x="34289" y="0"/>
                  </a:lnTo>
                  <a:lnTo>
                    <a:pt x="34289" y="265175"/>
                  </a:lnTo>
                  <a:lnTo>
                    <a:pt x="45720" y="265175"/>
                  </a:lnTo>
                  <a:lnTo>
                    <a:pt x="22860" y="288036"/>
                  </a:lnTo>
                  <a:lnTo>
                    <a:pt x="0" y="265175"/>
                  </a:lnTo>
                  <a:close/>
                </a:path>
              </a:pathLst>
            </a:custGeom>
            <a:noFill/>
            <a:ln w="15225" cap="flat" cmpd="sng">
              <a:solidFill>
                <a:srgbClr val="A735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1981200" y="320040"/>
            <a:ext cx="7239000" cy="70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151125" rIns="0" bIns="0" anchor="t" anchorCtr="0">
            <a:spAutoFit/>
          </a:bodyPr>
          <a:lstStyle/>
          <a:p>
            <a:pPr marL="914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FF0000"/>
                </a:solidFill>
              </a:rPr>
              <a:t>(1</a:t>
            </a:r>
            <a:r>
              <a:rPr lang="en-US" b="1" u="none" dirty="0">
                <a:solidFill>
                  <a:srgbClr val="FF0000"/>
                </a:solidFill>
              </a:rPr>
              <a:t>)</a:t>
            </a:r>
            <a:r>
              <a:rPr lang="en-US" b="1" u="sng" dirty="0">
                <a:solidFill>
                  <a:srgbClr val="FF0000"/>
                </a:solidFill>
              </a:rPr>
              <a:t>BULK  LAXATIVES</a:t>
            </a:r>
            <a:r>
              <a:rPr lang="en-US" b="1" u="none" dirty="0">
                <a:solidFill>
                  <a:srgbClr val="FF0000"/>
                </a:solidFill>
              </a:rPr>
              <a:t>: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492474" y="1213750"/>
            <a:ext cx="11482407" cy="407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55600" marR="5080" lvl="0" indent="-3746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❖"/>
            </a:pPr>
            <a:r>
              <a:rPr lang="en-US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Indigestible, hydrophilic colloids that absorb  water, forming a bulky, emollient gel that  distends the colon &amp; promotes </a:t>
            </a:r>
            <a:r>
              <a:rPr lang="en-US" sz="3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peristalsis.</a:t>
            </a:r>
            <a:endParaRPr lang="en-US" sz="3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5080" lvl="0" indent="-3746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❖"/>
            </a:pPr>
            <a:r>
              <a:rPr lang="en-US" sz="33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</a:t>
            </a:r>
            <a:r>
              <a:rPr lang="en-US" sz="3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Psyllium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Methylcellulose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polycarbophil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Bran, Methylcellulose and Lactulose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045" y="47244"/>
            <a:ext cx="4968239" cy="207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336" y="2165604"/>
            <a:ext cx="4056888" cy="224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336" y="4506466"/>
            <a:ext cx="3628644" cy="223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2223" y="2130551"/>
            <a:ext cx="2278379" cy="1947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31"/>
          <p:cNvGrpSpPr/>
          <p:nvPr/>
        </p:nvGrpSpPr>
        <p:grpSpPr>
          <a:xfrm>
            <a:off x="9240896" y="3585083"/>
            <a:ext cx="1407160" cy="867410"/>
            <a:chOff x="7967471" y="3645408"/>
            <a:chExt cx="1407160" cy="867410"/>
          </a:xfrm>
        </p:grpSpPr>
        <p:sp>
          <p:nvSpPr>
            <p:cNvPr id="157" name="Google Shape;157;p31"/>
            <p:cNvSpPr/>
            <p:nvPr/>
          </p:nvSpPr>
          <p:spPr>
            <a:xfrm>
              <a:off x="7967471" y="3645408"/>
              <a:ext cx="1407160" cy="867410"/>
            </a:xfrm>
            <a:custGeom>
              <a:avLst/>
              <a:gdLst/>
              <a:ahLst/>
              <a:cxnLst/>
              <a:rect l="l" t="t" r="r" b="b"/>
              <a:pathLst>
                <a:path w="1407159" h="867410" extrusionOk="0">
                  <a:moveTo>
                    <a:pt x="433577" y="0"/>
                  </a:moveTo>
                  <a:lnTo>
                    <a:pt x="0" y="433578"/>
                  </a:lnTo>
                  <a:lnTo>
                    <a:pt x="433577" y="867156"/>
                  </a:lnTo>
                  <a:lnTo>
                    <a:pt x="433577" y="650367"/>
                  </a:lnTo>
                  <a:lnTo>
                    <a:pt x="1406652" y="650367"/>
                  </a:lnTo>
                  <a:lnTo>
                    <a:pt x="1406652" y="216789"/>
                  </a:lnTo>
                  <a:lnTo>
                    <a:pt x="433577" y="216789"/>
                  </a:lnTo>
                  <a:lnTo>
                    <a:pt x="433577" y="0"/>
                  </a:lnTo>
                  <a:close/>
                </a:path>
              </a:pathLst>
            </a:custGeom>
            <a:solidFill>
              <a:srgbClr val="C1BB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7967471" y="3645408"/>
              <a:ext cx="1407160" cy="867410"/>
            </a:xfrm>
            <a:custGeom>
              <a:avLst/>
              <a:gdLst/>
              <a:ahLst/>
              <a:cxnLst/>
              <a:rect l="l" t="t" r="r" b="b"/>
              <a:pathLst>
                <a:path w="1407159" h="867410" extrusionOk="0">
                  <a:moveTo>
                    <a:pt x="0" y="433578"/>
                  </a:moveTo>
                  <a:lnTo>
                    <a:pt x="433577" y="0"/>
                  </a:lnTo>
                  <a:lnTo>
                    <a:pt x="433577" y="216789"/>
                  </a:lnTo>
                  <a:lnTo>
                    <a:pt x="1406652" y="216789"/>
                  </a:lnTo>
                  <a:lnTo>
                    <a:pt x="1406652" y="650367"/>
                  </a:lnTo>
                  <a:lnTo>
                    <a:pt x="433577" y="650367"/>
                  </a:lnTo>
                  <a:lnTo>
                    <a:pt x="433577" y="867156"/>
                  </a:lnTo>
                  <a:lnTo>
                    <a:pt x="0" y="433578"/>
                  </a:lnTo>
                  <a:close/>
                </a:path>
              </a:pathLst>
            </a:custGeom>
            <a:noFill/>
            <a:ln w="9525" cap="flat" cmpd="sng">
              <a:solidFill>
                <a:srgbClr val="5240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31"/>
          <p:cNvSpPr txBox="1"/>
          <p:nvPr/>
        </p:nvSpPr>
        <p:spPr>
          <a:xfrm>
            <a:off x="8154416" y="3868928"/>
            <a:ext cx="108648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examples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60" name="Google Shape;160;p31"/>
          <p:cNvGrpSpPr/>
          <p:nvPr/>
        </p:nvGrpSpPr>
        <p:grpSpPr>
          <a:xfrm>
            <a:off x="2897405" y="363981"/>
            <a:ext cx="2161540" cy="1437640"/>
            <a:chOff x="1857755" y="47243"/>
            <a:chExt cx="2161540" cy="1437640"/>
          </a:xfrm>
        </p:grpSpPr>
        <p:sp>
          <p:nvSpPr>
            <p:cNvPr id="161" name="Google Shape;161;p31"/>
            <p:cNvSpPr/>
            <p:nvPr/>
          </p:nvSpPr>
          <p:spPr>
            <a:xfrm>
              <a:off x="1857755" y="47243"/>
              <a:ext cx="2161540" cy="1437640"/>
            </a:xfrm>
            <a:custGeom>
              <a:avLst/>
              <a:gdLst/>
              <a:ahLst/>
              <a:cxnLst/>
              <a:rect l="l" t="t" r="r" b="b"/>
              <a:pathLst>
                <a:path w="2161540" h="1437640" extrusionOk="0">
                  <a:moveTo>
                    <a:pt x="1442466" y="0"/>
                  </a:moveTo>
                  <a:lnTo>
                    <a:pt x="1442466" y="359282"/>
                  </a:lnTo>
                  <a:lnTo>
                    <a:pt x="0" y="359282"/>
                  </a:lnTo>
                  <a:lnTo>
                    <a:pt x="0" y="1077848"/>
                  </a:lnTo>
                  <a:lnTo>
                    <a:pt x="1442466" y="1077848"/>
                  </a:lnTo>
                  <a:lnTo>
                    <a:pt x="1442466" y="1437131"/>
                  </a:lnTo>
                  <a:lnTo>
                    <a:pt x="2161032" y="718565"/>
                  </a:lnTo>
                  <a:lnTo>
                    <a:pt x="1442466" y="0"/>
                  </a:lnTo>
                  <a:close/>
                </a:path>
              </a:pathLst>
            </a:custGeom>
            <a:solidFill>
              <a:srgbClr val="C1BB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1857755" y="47243"/>
              <a:ext cx="2161540" cy="1437640"/>
            </a:xfrm>
            <a:custGeom>
              <a:avLst/>
              <a:gdLst/>
              <a:ahLst/>
              <a:cxnLst/>
              <a:rect l="l" t="t" r="r" b="b"/>
              <a:pathLst>
                <a:path w="2161540" h="1437640" extrusionOk="0">
                  <a:moveTo>
                    <a:pt x="0" y="359282"/>
                  </a:moveTo>
                  <a:lnTo>
                    <a:pt x="1442466" y="359282"/>
                  </a:lnTo>
                  <a:lnTo>
                    <a:pt x="1442466" y="0"/>
                  </a:lnTo>
                  <a:lnTo>
                    <a:pt x="2161032" y="718565"/>
                  </a:lnTo>
                  <a:lnTo>
                    <a:pt x="1442466" y="1437131"/>
                  </a:lnTo>
                  <a:lnTo>
                    <a:pt x="1442466" y="1077848"/>
                  </a:lnTo>
                  <a:lnTo>
                    <a:pt x="0" y="1077848"/>
                  </a:lnTo>
                  <a:lnTo>
                    <a:pt x="0" y="359282"/>
                  </a:lnTo>
                  <a:close/>
                </a:path>
              </a:pathLst>
            </a:custGeom>
            <a:noFill/>
            <a:ln w="9525" cap="flat" cmpd="sng">
              <a:solidFill>
                <a:srgbClr val="5240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3019047" y="791975"/>
            <a:ext cx="18873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75" rIns="0" bIns="0" anchor="t" anchorCtr="0">
            <a:spAutoFit/>
          </a:bodyPr>
          <a:lstStyle/>
          <a:p>
            <a:pPr marL="12700" marR="5080" lvl="0" indent="0" algn="ctr" rtl="0">
              <a:lnSpc>
                <a:spcPct val="10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>
                <a:latin typeface="Lucida Sans"/>
                <a:ea typeface="Lucida Sans"/>
                <a:cs typeface="Lucida Sans"/>
                <a:sym typeface="Lucida Sans"/>
              </a:rPr>
              <a:t>Mechanism  of action</a:t>
            </a:r>
            <a:endParaRPr sz="1800" b="1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5752" y="4233671"/>
            <a:ext cx="2577083" cy="262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1981199" y="520456"/>
            <a:ext cx="7239000" cy="849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231125" rIns="0" bIns="0" anchor="t" anchorCtr="0">
            <a:spAutoFit/>
          </a:bodyPr>
          <a:lstStyle/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(2) OSMOTIC LAXATIVES</a:t>
            </a:r>
            <a:r>
              <a:rPr lang="en-US" sz="4000" b="1" u="none" dirty="0">
                <a:solidFill>
                  <a:srgbClr val="FF0000"/>
                </a:solidFill>
              </a:rPr>
              <a:t>:</a:t>
            </a:r>
            <a:endParaRPr sz="4000" b="1" dirty="0">
              <a:solidFill>
                <a:srgbClr val="FF0000"/>
              </a:solidFill>
            </a:endParaRPr>
          </a:p>
        </p:txBody>
      </p:sp>
      <p:grpSp>
        <p:nvGrpSpPr>
          <p:cNvPr id="170" name="Google Shape;170;p32"/>
          <p:cNvGrpSpPr/>
          <p:nvPr/>
        </p:nvGrpSpPr>
        <p:grpSpPr>
          <a:xfrm>
            <a:off x="1981199" y="1612392"/>
            <a:ext cx="1219200" cy="1742439"/>
            <a:chOff x="1981199" y="1612392"/>
            <a:chExt cx="1219200" cy="1742439"/>
          </a:xfrm>
        </p:grpSpPr>
        <p:sp>
          <p:nvSpPr>
            <p:cNvPr id="171" name="Google Shape;171;p32"/>
            <p:cNvSpPr/>
            <p:nvPr/>
          </p:nvSpPr>
          <p:spPr>
            <a:xfrm>
              <a:off x="1981199" y="1612392"/>
              <a:ext cx="1219200" cy="1742439"/>
            </a:xfrm>
            <a:custGeom>
              <a:avLst/>
              <a:gdLst/>
              <a:ahLst/>
              <a:cxnLst/>
              <a:rect l="l" t="t" r="r" b="b"/>
              <a:pathLst>
                <a:path w="1219200" h="1742439" extrusionOk="0">
                  <a:moveTo>
                    <a:pt x="1219200" y="0"/>
                  </a:moveTo>
                  <a:lnTo>
                    <a:pt x="609600" y="609600"/>
                  </a:lnTo>
                  <a:lnTo>
                    <a:pt x="0" y="0"/>
                  </a:lnTo>
                  <a:lnTo>
                    <a:pt x="0" y="1132332"/>
                  </a:lnTo>
                  <a:lnTo>
                    <a:pt x="609600" y="1741932"/>
                  </a:lnTo>
                  <a:lnTo>
                    <a:pt x="1219200" y="1132332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AC33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1981199" y="1612392"/>
              <a:ext cx="1219200" cy="1742439"/>
            </a:xfrm>
            <a:custGeom>
              <a:avLst/>
              <a:gdLst/>
              <a:ahLst/>
              <a:cxnLst/>
              <a:rect l="l" t="t" r="r" b="b"/>
              <a:pathLst>
                <a:path w="1219200" h="1742439" extrusionOk="0">
                  <a:moveTo>
                    <a:pt x="1219200" y="0"/>
                  </a:moveTo>
                  <a:lnTo>
                    <a:pt x="1219200" y="1132332"/>
                  </a:lnTo>
                  <a:lnTo>
                    <a:pt x="609600" y="1741932"/>
                  </a:lnTo>
                  <a:lnTo>
                    <a:pt x="0" y="1132332"/>
                  </a:lnTo>
                  <a:lnTo>
                    <a:pt x="0" y="0"/>
                  </a:lnTo>
                  <a:lnTo>
                    <a:pt x="609600" y="609600"/>
                  </a:lnTo>
                  <a:lnTo>
                    <a:pt x="1219200" y="0"/>
                  </a:lnTo>
                  <a:close/>
                </a:path>
              </a:pathLst>
            </a:custGeom>
            <a:noFill/>
            <a:ln w="15225" cap="flat" cmpd="sng">
              <a:solidFill>
                <a:srgbClr val="AC33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32"/>
          <p:cNvSpPr txBox="1"/>
          <p:nvPr/>
        </p:nvSpPr>
        <p:spPr>
          <a:xfrm>
            <a:off x="2461641" y="2228469"/>
            <a:ext cx="262255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74" name="Google Shape;174;p32"/>
          <p:cNvGrpSpPr/>
          <p:nvPr/>
        </p:nvGrpSpPr>
        <p:grpSpPr>
          <a:xfrm>
            <a:off x="3200399" y="1612392"/>
            <a:ext cx="6019800" cy="1132840"/>
            <a:chOff x="3200399" y="1612392"/>
            <a:chExt cx="6019800" cy="1132840"/>
          </a:xfrm>
        </p:grpSpPr>
        <p:sp>
          <p:nvSpPr>
            <p:cNvPr id="175" name="Google Shape;175;p32"/>
            <p:cNvSpPr/>
            <p:nvPr/>
          </p:nvSpPr>
          <p:spPr>
            <a:xfrm>
              <a:off x="3200399" y="1612392"/>
              <a:ext cx="6019800" cy="1132840"/>
            </a:xfrm>
            <a:custGeom>
              <a:avLst/>
              <a:gdLst/>
              <a:ahLst/>
              <a:cxnLst/>
              <a:rect l="l" t="t" r="r" b="b"/>
              <a:pathLst>
                <a:path w="6019800" h="1132839" extrusionOk="0">
                  <a:moveTo>
                    <a:pt x="5831078" y="0"/>
                  </a:moveTo>
                  <a:lnTo>
                    <a:pt x="0" y="0"/>
                  </a:lnTo>
                  <a:lnTo>
                    <a:pt x="0" y="1132332"/>
                  </a:lnTo>
                  <a:lnTo>
                    <a:pt x="5831078" y="1132332"/>
                  </a:lnTo>
                  <a:lnTo>
                    <a:pt x="5881261" y="1125593"/>
                  </a:lnTo>
                  <a:lnTo>
                    <a:pt x="5926346" y="1106574"/>
                  </a:lnTo>
                  <a:lnTo>
                    <a:pt x="5964539" y="1077071"/>
                  </a:lnTo>
                  <a:lnTo>
                    <a:pt x="5994042" y="1038878"/>
                  </a:lnTo>
                  <a:lnTo>
                    <a:pt x="6013061" y="993793"/>
                  </a:lnTo>
                  <a:lnTo>
                    <a:pt x="6019800" y="943610"/>
                  </a:lnTo>
                  <a:lnTo>
                    <a:pt x="6019800" y="188722"/>
                  </a:lnTo>
                  <a:lnTo>
                    <a:pt x="6013061" y="138538"/>
                  </a:lnTo>
                  <a:lnTo>
                    <a:pt x="5994042" y="93453"/>
                  </a:lnTo>
                  <a:lnTo>
                    <a:pt x="5964539" y="55260"/>
                  </a:lnTo>
                  <a:lnTo>
                    <a:pt x="5926346" y="25757"/>
                  </a:lnTo>
                  <a:lnTo>
                    <a:pt x="5881261" y="6738"/>
                  </a:lnTo>
                  <a:lnTo>
                    <a:pt x="5831078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3200399" y="1612392"/>
              <a:ext cx="6019800" cy="1132840"/>
            </a:xfrm>
            <a:custGeom>
              <a:avLst/>
              <a:gdLst/>
              <a:ahLst/>
              <a:cxnLst/>
              <a:rect l="l" t="t" r="r" b="b"/>
              <a:pathLst>
                <a:path w="6019800" h="1132839" extrusionOk="0">
                  <a:moveTo>
                    <a:pt x="6019800" y="188722"/>
                  </a:moveTo>
                  <a:lnTo>
                    <a:pt x="6019800" y="943610"/>
                  </a:lnTo>
                  <a:lnTo>
                    <a:pt x="6013061" y="993793"/>
                  </a:lnTo>
                  <a:lnTo>
                    <a:pt x="5994042" y="1038878"/>
                  </a:lnTo>
                  <a:lnTo>
                    <a:pt x="5964539" y="1077071"/>
                  </a:lnTo>
                  <a:lnTo>
                    <a:pt x="5926346" y="1106574"/>
                  </a:lnTo>
                  <a:lnTo>
                    <a:pt x="5881261" y="1125593"/>
                  </a:lnTo>
                  <a:lnTo>
                    <a:pt x="5831078" y="1132332"/>
                  </a:lnTo>
                  <a:lnTo>
                    <a:pt x="0" y="1132332"/>
                  </a:lnTo>
                  <a:lnTo>
                    <a:pt x="0" y="0"/>
                  </a:lnTo>
                  <a:lnTo>
                    <a:pt x="5831078" y="0"/>
                  </a:lnTo>
                  <a:lnTo>
                    <a:pt x="5881261" y="6738"/>
                  </a:lnTo>
                  <a:lnTo>
                    <a:pt x="5926346" y="25757"/>
                  </a:lnTo>
                  <a:lnTo>
                    <a:pt x="5964539" y="55260"/>
                  </a:lnTo>
                  <a:lnTo>
                    <a:pt x="5994042" y="93453"/>
                  </a:lnTo>
                  <a:lnTo>
                    <a:pt x="6013061" y="138538"/>
                  </a:lnTo>
                  <a:lnTo>
                    <a:pt x="6019800" y="188722"/>
                  </a:lnTo>
                  <a:close/>
                </a:path>
              </a:pathLst>
            </a:custGeom>
            <a:noFill/>
            <a:ln w="15225" cap="flat" cmpd="sng">
              <a:solidFill>
                <a:srgbClr val="AC33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32"/>
          <p:cNvSpPr txBox="1"/>
          <p:nvPr/>
        </p:nvSpPr>
        <p:spPr>
          <a:xfrm>
            <a:off x="3451352" y="1840483"/>
            <a:ext cx="3664585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Char char="•"/>
            </a:pPr>
            <a:r>
              <a:rPr lang="en-US" sz="37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Saline purgatives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8" name="Google Shape;178;p32"/>
          <p:cNvGrpSpPr/>
          <p:nvPr/>
        </p:nvGrpSpPr>
        <p:grpSpPr>
          <a:xfrm>
            <a:off x="1981199" y="3162299"/>
            <a:ext cx="1219200" cy="1742439"/>
            <a:chOff x="1981199" y="3162299"/>
            <a:chExt cx="1219200" cy="1742439"/>
          </a:xfrm>
        </p:grpSpPr>
        <p:sp>
          <p:nvSpPr>
            <p:cNvPr id="179" name="Google Shape;179;p32"/>
            <p:cNvSpPr/>
            <p:nvPr/>
          </p:nvSpPr>
          <p:spPr>
            <a:xfrm>
              <a:off x="1981199" y="3162299"/>
              <a:ext cx="1219200" cy="1742439"/>
            </a:xfrm>
            <a:custGeom>
              <a:avLst/>
              <a:gdLst/>
              <a:ahLst/>
              <a:cxnLst/>
              <a:rect l="l" t="t" r="r" b="b"/>
              <a:pathLst>
                <a:path w="1219200" h="1742439" extrusionOk="0">
                  <a:moveTo>
                    <a:pt x="1219200" y="0"/>
                  </a:moveTo>
                  <a:lnTo>
                    <a:pt x="609600" y="609600"/>
                  </a:lnTo>
                  <a:lnTo>
                    <a:pt x="0" y="0"/>
                  </a:lnTo>
                  <a:lnTo>
                    <a:pt x="0" y="1132332"/>
                  </a:lnTo>
                  <a:lnTo>
                    <a:pt x="609600" y="1741932"/>
                  </a:lnTo>
                  <a:lnTo>
                    <a:pt x="1219200" y="1132332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9040B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1981199" y="3162299"/>
              <a:ext cx="1219200" cy="1742439"/>
            </a:xfrm>
            <a:custGeom>
              <a:avLst/>
              <a:gdLst/>
              <a:ahLst/>
              <a:cxnLst/>
              <a:rect l="l" t="t" r="r" b="b"/>
              <a:pathLst>
                <a:path w="1219200" h="1742439" extrusionOk="0">
                  <a:moveTo>
                    <a:pt x="1219200" y="0"/>
                  </a:moveTo>
                  <a:lnTo>
                    <a:pt x="1219200" y="1132332"/>
                  </a:lnTo>
                  <a:lnTo>
                    <a:pt x="609600" y="1741932"/>
                  </a:lnTo>
                  <a:lnTo>
                    <a:pt x="0" y="1132332"/>
                  </a:lnTo>
                  <a:lnTo>
                    <a:pt x="0" y="0"/>
                  </a:lnTo>
                  <a:lnTo>
                    <a:pt x="609600" y="609600"/>
                  </a:lnTo>
                  <a:lnTo>
                    <a:pt x="1219200" y="0"/>
                  </a:lnTo>
                  <a:close/>
                </a:path>
              </a:pathLst>
            </a:custGeom>
            <a:noFill/>
            <a:ln w="15225" cap="flat" cmpd="sng">
              <a:solidFill>
                <a:srgbClr val="904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32"/>
          <p:cNvSpPr txBox="1"/>
          <p:nvPr/>
        </p:nvSpPr>
        <p:spPr>
          <a:xfrm>
            <a:off x="2481452" y="3778122"/>
            <a:ext cx="222885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</a:t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82" name="Google Shape;182;p32"/>
          <p:cNvGrpSpPr/>
          <p:nvPr/>
        </p:nvGrpSpPr>
        <p:grpSpPr>
          <a:xfrm>
            <a:off x="1981199" y="3162299"/>
            <a:ext cx="7239000" cy="3290823"/>
            <a:chOff x="1981199" y="3162299"/>
            <a:chExt cx="7239000" cy="3290823"/>
          </a:xfrm>
        </p:grpSpPr>
        <p:sp>
          <p:nvSpPr>
            <p:cNvPr id="183" name="Google Shape;183;p32"/>
            <p:cNvSpPr/>
            <p:nvPr/>
          </p:nvSpPr>
          <p:spPr>
            <a:xfrm>
              <a:off x="3200399" y="3162299"/>
              <a:ext cx="6019800" cy="1132840"/>
            </a:xfrm>
            <a:custGeom>
              <a:avLst/>
              <a:gdLst/>
              <a:ahLst/>
              <a:cxnLst/>
              <a:rect l="l" t="t" r="r" b="b"/>
              <a:pathLst>
                <a:path w="6019800" h="1132839" extrusionOk="0">
                  <a:moveTo>
                    <a:pt x="5831078" y="0"/>
                  </a:moveTo>
                  <a:lnTo>
                    <a:pt x="0" y="0"/>
                  </a:lnTo>
                  <a:lnTo>
                    <a:pt x="0" y="1132332"/>
                  </a:lnTo>
                  <a:lnTo>
                    <a:pt x="5831078" y="1132332"/>
                  </a:lnTo>
                  <a:lnTo>
                    <a:pt x="5881261" y="1125593"/>
                  </a:lnTo>
                  <a:lnTo>
                    <a:pt x="5926346" y="1106574"/>
                  </a:lnTo>
                  <a:lnTo>
                    <a:pt x="5964539" y="1077071"/>
                  </a:lnTo>
                  <a:lnTo>
                    <a:pt x="5994042" y="1038878"/>
                  </a:lnTo>
                  <a:lnTo>
                    <a:pt x="6013061" y="993793"/>
                  </a:lnTo>
                  <a:lnTo>
                    <a:pt x="6019800" y="943610"/>
                  </a:lnTo>
                  <a:lnTo>
                    <a:pt x="6019800" y="188722"/>
                  </a:lnTo>
                  <a:lnTo>
                    <a:pt x="6013061" y="138538"/>
                  </a:lnTo>
                  <a:lnTo>
                    <a:pt x="5994042" y="93453"/>
                  </a:lnTo>
                  <a:lnTo>
                    <a:pt x="5964539" y="55260"/>
                  </a:lnTo>
                  <a:lnTo>
                    <a:pt x="5926346" y="25757"/>
                  </a:lnTo>
                  <a:lnTo>
                    <a:pt x="5881261" y="6738"/>
                  </a:lnTo>
                  <a:lnTo>
                    <a:pt x="5831078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3200399" y="3162299"/>
              <a:ext cx="6019800" cy="1132840"/>
            </a:xfrm>
            <a:custGeom>
              <a:avLst/>
              <a:gdLst/>
              <a:ahLst/>
              <a:cxnLst/>
              <a:rect l="l" t="t" r="r" b="b"/>
              <a:pathLst>
                <a:path w="6019800" h="1132839" extrusionOk="0">
                  <a:moveTo>
                    <a:pt x="6019800" y="188722"/>
                  </a:moveTo>
                  <a:lnTo>
                    <a:pt x="6019800" y="943610"/>
                  </a:lnTo>
                  <a:lnTo>
                    <a:pt x="6013061" y="993793"/>
                  </a:lnTo>
                  <a:lnTo>
                    <a:pt x="5994042" y="1038878"/>
                  </a:lnTo>
                  <a:lnTo>
                    <a:pt x="5964539" y="1077071"/>
                  </a:lnTo>
                  <a:lnTo>
                    <a:pt x="5926346" y="1106574"/>
                  </a:lnTo>
                  <a:lnTo>
                    <a:pt x="5881261" y="1125593"/>
                  </a:lnTo>
                  <a:lnTo>
                    <a:pt x="5831078" y="1132332"/>
                  </a:lnTo>
                  <a:lnTo>
                    <a:pt x="0" y="1132332"/>
                  </a:lnTo>
                  <a:lnTo>
                    <a:pt x="0" y="0"/>
                  </a:lnTo>
                  <a:lnTo>
                    <a:pt x="5831078" y="0"/>
                  </a:lnTo>
                  <a:lnTo>
                    <a:pt x="5881261" y="6738"/>
                  </a:lnTo>
                  <a:lnTo>
                    <a:pt x="5926346" y="25757"/>
                  </a:lnTo>
                  <a:lnTo>
                    <a:pt x="5964539" y="55260"/>
                  </a:lnTo>
                  <a:lnTo>
                    <a:pt x="5994042" y="93453"/>
                  </a:lnTo>
                  <a:lnTo>
                    <a:pt x="6013061" y="138538"/>
                  </a:lnTo>
                  <a:lnTo>
                    <a:pt x="6019800" y="188722"/>
                  </a:lnTo>
                  <a:close/>
                </a:path>
              </a:pathLst>
            </a:custGeom>
            <a:noFill/>
            <a:ln w="15225" cap="flat" cmpd="sng">
              <a:solidFill>
                <a:srgbClr val="9040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1981199" y="4710683"/>
              <a:ext cx="1219200" cy="1742439"/>
            </a:xfrm>
            <a:custGeom>
              <a:avLst/>
              <a:gdLst/>
              <a:ahLst/>
              <a:cxnLst/>
              <a:rect l="l" t="t" r="r" b="b"/>
              <a:pathLst>
                <a:path w="1219200" h="1742439" extrusionOk="0">
                  <a:moveTo>
                    <a:pt x="1219200" y="0"/>
                  </a:moveTo>
                  <a:lnTo>
                    <a:pt x="609600" y="609600"/>
                  </a:lnTo>
                  <a:lnTo>
                    <a:pt x="0" y="0"/>
                  </a:lnTo>
                  <a:lnTo>
                    <a:pt x="0" y="1132332"/>
                  </a:lnTo>
                  <a:lnTo>
                    <a:pt x="609600" y="1741932"/>
                  </a:lnTo>
                  <a:lnTo>
                    <a:pt x="1219200" y="1132332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6952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1981199" y="4710683"/>
              <a:ext cx="1219200" cy="1742439"/>
            </a:xfrm>
            <a:custGeom>
              <a:avLst/>
              <a:gdLst/>
              <a:ahLst/>
              <a:cxnLst/>
              <a:rect l="l" t="t" r="r" b="b"/>
              <a:pathLst>
                <a:path w="1219200" h="1742439" extrusionOk="0">
                  <a:moveTo>
                    <a:pt x="1219200" y="0"/>
                  </a:moveTo>
                  <a:lnTo>
                    <a:pt x="1219200" y="1132332"/>
                  </a:lnTo>
                  <a:lnTo>
                    <a:pt x="609600" y="1741932"/>
                  </a:lnTo>
                  <a:lnTo>
                    <a:pt x="0" y="1132332"/>
                  </a:lnTo>
                  <a:lnTo>
                    <a:pt x="0" y="0"/>
                  </a:lnTo>
                  <a:lnTo>
                    <a:pt x="609600" y="609600"/>
                  </a:lnTo>
                  <a:lnTo>
                    <a:pt x="1219200" y="0"/>
                  </a:lnTo>
                  <a:close/>
                </a:path>
              </a:pathLst>
            </a:custGeom>
            <a:noFill/>
            <a:ln w="15225" cap="flat" cmpd="sng">
              <a:solidFill>
                <a:srgbClr val="6952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32"/>
          <p:cNvSpPr txBox="1"/>
          <p:nvPr/>
        </p:nvSpPr>
        <p:spPr>
          <a:xfrm>
            <a:off x="2460117" y="5327700"/>
            <a:ext cx="262890" cy="4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</a:t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88" name="Google Shape;188;p32"/>
          <p:cNvGrpSpPr/>
          <p:nvPr/>
        </p:nvGrpSpPr>
        <p:grpSpPr>
          <a:xfrm>
            <a:off x="3200399" y="4710684"/>
            <a:ext cx="6019800" cy="1132840"/>
            <a:chOff x="3200399" y="4710684"/>
            <a:chExt cx="6019800" cy="1132840"/>
          </a:xfrm>
        </p:grpSpPr>
        <p:sp>
          <p:nvSpPr>
            <p:cNvPr id="189" name="Google Shape;189;p32"/>
            <p:cNvSpPr/>
            <p:nvPr/>
          </p:nvSpPr>
          <p:spPr>
            <a:xfrm>
              <a:off x="3200399" y="4710684"/>
              <a:ext cx="6019800" cy="1132840"/>
            </a:xfrm>
            <a:custGeom>
              <a:avLst/>
              <a:gdLst/>
              <a:ahLst/>
              <a:cxnLst/>
              <a:rect l="l" t="t" r="r" b="b"/>
              <a:pathLst>
                <a:path w="6019800" h="1132839" extrusionOk="0">
                  <a:moveTo>
                    <a:pt x="5831078" y="0"/>
                  </a:moveTo>
                  <a:lnTo>
                    <a:pt x="0" y="0"/>
                  </a:lnTo>
                  <a:lnTo>
                    <a:pt x="0" y="1132332"/>
                  </a:lnTo>
                  <a:lnTo>
                    <a:pt x="5831078" y="1132332"/>
                  </a:lnTo>
                  <a:lnTo>
                    <a:pt x="5881261" y="1125590"/>
                  </a:lnTo>
                  <a:lnTo>
                    <a:pt x="5926346" y="1106566"/>
                  </a:lnTo>
                  <a:lnTo>
                    <a:pt x="5964539" y="1077056"/>
                  </a:lnTo>
                  <a:lnTo>
                    <a:pt x="5994042" y="1038861"/>
                  </a:lnTo>
                  <a:lnTo>
                    <a:pt x="6013061" y="993779"/>
                  </a:lnTo>
                  <a:lnTo>
                    <a:pt x="6019800" y="943610"/>
                  </a:lnTo>
                  <a:lnTo>
                    <a:pt x="6019800" y="188722"/>
                  </a:lnTo>
                  <a:lnTo>
                    <a:pt x="6013061" y="138538"/>
                  </a:lnTo>
                  <a:lnTo>
                    <a:pt x="5994042" y="93453"/>
                  </a:lnTo>
                  <a:lnTo>
                    <a:pt x="5964539" y="55260"/>
                  </a:lnTo>
                  <a:lnTo>
                    <a:pt x="5926346" y="25757"/>
                  </a:lnTo>
                  <a:lnTo>
                    <a:pt x="5881261" y="6738"/>
                  </a:lnTo>
                  <a:lnTo>
                    <a:pt x="5831078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3200399" y="4710684"/>
              <a:ext cx="6019800" cy="1132840"/>
            </a:xfrm>
            <a:custGeom>
              <a:avLst/>
              <a:gdLst/>
              <a:ahLst/>
              <a:cxnLst/>
              <a:rect l="l" t="t" r="r" b="b"/>
              <a:pathLst>
                <a:path w="6019800" h="1132839" extrusionOk="0">
                  <a:moveTo>
                    <a:pt x="6019800" y="188722"/>
                  </a:moveTo>
                  <a:lnTo>
                    <a:pt x="6019800" y="943610"/>
                  </a:lnTo>
                  <a:lnTo>
                    <a:pt x="6013061" y="993779"/>
                  </a:lnTo>
                  <a:lnTo>
                    <a:pt x="5994042" y="1038861"/>
                  </a:lnTo>
                  <a:lnTo>
                    <a:pt x="5964539" y="1077056"/>
                  </a:lnTo>
                  <a:lnTo>
                    <a:pt x="5926346" y="1106566"/>
                  </a:lnTo>
                  <a:lnTo>
                    <a:pt x="5881261" y="1125590"/>
                  </a:lnTo>
                  <a:lnTo>
                    <a:pt x="5831078" y="1132332"/>
                  </a:lnTo>
                  <a:lnTo>
                    <a:pt x="0" y="1132332"/>
                  </a:lnTo>
                  <a:lnTo>
                    <a:pt x="0" y="0"/>
                  </a:lnTo>
                  <a:lnTo>
                    <a:pt x="5831078" y="0"/>
                  </a:lnTo>
                  <a:lnTo>
                    <a:pt x="5881261" y="6738"/>
                  </a:lnTo>
                  <a:lnTo>
                    <a:pt x="5926346" y="25757"/>
                  </a:lnTo>
                  <a:lnTo>
                    <a:pt x="5964539" y="55260"/>
                  </a:lnTo>
                  <a:lnTo>
                    <a:pt x="5994042" y="93453"/>
                  </a:lnTo>
                  <a:lnTo>
                    <a:pt x="6013061" y="138538"/>
                  </a:lnTo>
                  <a:lnTo>
                    <a:pt x="6019800" y="188722"/>
                  </a:lnTo>
                  <a:close/>
                </a:path>
              </a:pathLst>
            </a:custGeom>
            <a:noFill/>
            <a:ln w="15225" cap="flat" cmpd="sng">
              <a:solidFill>
                <a:srgbClr val="6952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32"/>
          <p:cNvSpPr txBox="1"/>
          <p:nvPr/>
        </p:nvSpPr>
        <p:spPr>
          <a:xfrm>
            <a:off x="3200399" y="3390138"/>
            <a:ext cx="6194122" cy="263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Sorbitol &amp; Lactulose	</a:t>
            </a:r>
            <a:r>
              <a:rPr lang="en-US" sz="3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endParaRPr sz="3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50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rtl="1">
              <a:lnSpc>
                <a:spcPct val="112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Balanced </a:t>
            </a:r>
            <a:r>
              <a:rPr lang="en-US" sz="37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polyethylene	</a:t>
            </a:r>
            <a:r>
              <a:rPr lang="en-US" sz="3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endParaRPr sz="3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ctr" rtl="1">
              <a:lnSpc>
                <a:spcPct val="112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glycol (PEG)</a:t>
            </a:r>
            <a:endParaRPr sz="3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745</Words>
  <Application>Microsoft Office PowerPoint</Application>
  <PresentationFormat>Custom</PresentationFormat>
  <Paragraphs>126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LAXATIVES</vt:lpstr>
      <vt:lpstr>PowerPoint Presentation</vt:lpstr>
      <vt:lpstr>PowerPoint Presentation</vt:lpstr>
      <vt:lpstr>LAXATIVES</vt:lpstr>
      <vt:lpstr>DEFINITIONS:</vt:lpstr>
      <vt:lpstr>MECHANISM OF ACTION</vt:lpstr>
      <vt:lpstr>(1)BULK  LAXATIVES:</vt:lpstr>
      <vt:lpstr>Mechanism  of action</vt:lpstr>
      <vt:lpstr>(2) OSMOTIC LAXATIVES:</vt:lpstr>
      <vt:lpstr>A. Saline purgatives</vt:lpstr>
      <vt:lpstr>PowerPoint Presentation</vt:lpstr>
      <vt:lpstr>B. Sorbitol &amp; Lactulose (fructose + galactose):</vt:lpstr>
      <vt:lpstr>PowerPoint Presentation</vt:lpstr>
      <vt:lpstr>C. Balanced polyethylene glycol (PEG):</vt:lpstr>
      <vt:lpstr>(3)STIMULANT  LAXATIVES:</vt:lpstr>
      <vt:lpstr>PowerPoint Presentation</vt:lpstr>
      <vt:lpstr>B. Anthraquinone (emodin cathartics):Senna, cascara. Glycosides → emodin + sugar. In colon: bacteria → emodin → stimulate myenteric plexus → ↑colonic motility. Act within 6-12 hrs if given orally &amp; within 2 hrs if given  rectally. Side effects: Colicky pain. Abnormal color of urine. Excreted in milk. Brown pigmentation of the colon (melanosis coli).   </vt:lpstr>
      <vt:lpstr>PowerPoint Presentation</vt:lpstr>
      <vt:lpstr>(4) STOOL SOFTENERS (LUBRICANT  PURGATIVES):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LAXATIVES</dc:title>
  <dc:creator>Dr. Noha Abass .</dc:creator>
  <cp:lastModifiedBy>HP</cp:lastModifiedBy>
  <cp:revision>6</cp:revision>
  <dcterms:created xsi:type="dcterms:W3CDTF">2023-03-20T15:46:30Z</dcterms:created>
  <dcterms:modified xsi:type="dcterms:W3CDTF">2023-03-31T21:05:39Z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2023-03-20T00:00:00Z</vt:filetime>
  </property>
</Properties>
</file>