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93" r:id="rId6"/>
    <p:sldId id="261" r:id="rId7"/>
    <p:sldId id="262" r:id="rId8"/>
    <p:sldId id="264" r:id="rId9"/>
    <p:sldId id="291" r:id="rId10"/>
    <p:sldId id="265" r:id="rId11"/>
    <p:sldId id="267" r:id="rId12"/>
    <p:sldId id="292" r:id="rId13"/>
    <p:sldId id="270" r:id="rId14"/>
    <p:sldId id="271" r:id="rId15"/>
    <p:sldId id="294" r:id="rId16"/>
    <p:sldId id="272" r:id="rId17"/>
    <p:sldId id="274" r:id="rId18"/>
    <p:sldId id="275" r:id="rId19"/>
    <p:sldId id="295" r:id="rId20"/>
    <p:sldId id="276" r:id="rId21"/>
    <p:sldId id="277" r:id="rId22"/>
    <p:sldId id="296" r:id="rId23"/>
    <p:sldId id="297" r:id="rId24"/>
    <p:sldId id="278" r:id="rId25"/>
    <p:sldId id="298" r:id="rId26"/>
    <p:sldId id="282" r:id="rId27"/>
    <p:sldId id="283" r:id="rId28"/>
    <p:sldId id="299" r:id="rId29"/>
    <p:sldId id="284" r:id="rId30"/>
    <p:sldId id="301" r:id="rId31"/>
    <p:sldId id="285" r:id="rId32"/>
    <p:sldId id="300" r:id="rId33"/>
    <p:sldId id="302" r:id="rId34"/>
    <p:sldId id="303" r:id="rId35"/>
    <p:sldId id="286" r:id="rId36"/>
    <p:sldId id="287"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E0D86AB8-7107-41D2-B789-A56F3FB9E03D}" type="datetimeFigureOut">
              <a:rPr lang="en-US" smtClean="0"/>
              <a:t>12/1/2022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276DCE4-9D91-4BB2-98B3-5BF0A6BC60F8}"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9626775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86AB8-7107-41D2-B789-A56F3FB9E03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274193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0D86AB8-7107-41D2-B789-A56F3FB9E03D}" type="datetimeFigureOut">
              <a:rPr lang="en-US" smtClean="0"/>
              <a:t>12/1/2022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276DCE4-9D91-4BB2-98B3-5BF0A6BC60F8}"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86AB8-7107-41D2-B789-A56F3FB9E03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117302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0D86AB8-7107-41D2-B789-A56F3FB9E03D}" type="datetimeFigureOut">
              <a:rPr lang="en-US" smtClean="0"/>
              <a:t>12/1/2022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276DCE4-9D91-4BB2-98B3-5BF0A6BC60F8}"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921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86AB8-7107-41D2-B789-A56F3FB9E03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368055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86AB8-7107-41D2-B789-A56F3FB9E03D}"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149804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86AB8-7107-41D2-B789-A56F3FB9E03D}"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164434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0D86AB8-7107-41D2-B789-A56F3FB9E03D}"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376481351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0D86AB8-7107-41D2-B789-A56F3FB9E03D}" type="datetimeFigureOut">
              <a:rPr lang="en-US" smtClean="0"/>
              <a:t>12/1/2022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276DCE4-9D91-4BB2-98B3-5BF0A6BC60F8}" type="slidenum">
              <a:rPr lang="en-US" smtClean="0"/>
              <a:t>‹#›</a:t>
            </a:fld>
            <a:endParaRPr lang="en-US"/>
          </a:p>
        </p:txBody>
      </p:sp>
    </p:spTree>
    <p:extLst>
      <p:ext uri="{BB962C8B-B14F-4D97-AF65-F5344CB8AC3E}">
        <p14:creationId xmlns:p14="http://schemas.microsoft.com/office/powerpoint/2010/main" val="428862940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0D86AB8-7107-41D2-B789-A56F3FB9E03D}" type="datetimeFigureOut">
              <a:rPr lang="en-US" smtClean="0"/>
              <a:t>12/1/2022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276DCE4-9D91-4BB2-98B3-5BF0A6BC60F8}" type="slidenum">
              <a:rPr lang="en-US" smtClean="0"/>
              <a:t>‹#›</a:t>
            </a:fld>
            <a:endParaRPr lang="en-US"/>
          </a:p>
        </p:txBody>
      </p:sp>
    </p:spTree>
    <p:extLst>
      <p:ext uri="{BB962C8B-B14F-4D97-AF65-F5344CB8AC3E}">
        <p14:creationId xmlns:p14="http://schemas.microsoft.com/office/powerpoint/2010/main" val="258289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0D86AB8-7107-41D2-B789-A56F3FB9E03D}" type="datetimeFigureOut">
              <a:rPr lang="en-US" smtClean="0"/>
              <a:t>12/1/2022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276DCE4-9D91-4BB2-98B3-5BF0A6BC60F8}"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046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b="1" dirty="0"/>
              <a:t>Pneumonia </a:t>
            </a:r>
          </a:p>
        </p:txBody>
      </p:sp>
      <p:pic>
        <p:nvPicPr>
          <p:cNvPr id="4" name="Picture 3"/>
          <p:cNvPicPr>
            <a:picLocks noChangeAspect="1"/>
          </p:cNvPicPr>
          <p:nvPr/>
        </p:nvPicPr>
        <p:blipFill>
          <a:blip r:embed="rId2"/>
          <a:stretch>
            <a:fillRect/>
          </a:stretch>
        </p:blipFill>
        <p:spPr>
          <a:xfrm>
            <a:off x="883647" y="1208449"/>
            <a:ext cx="6000750" cy="4643711"/>
          </a:xfrm>
          <a:prstGeom prst="rect">
            <a:avLst/>
          </a:prstGeom>
        </p:spPr>
      </p:pic>
    </p:spTree>
    <p:extLst>
      <p:ext uri="{BB962C8B-B14F-4D97-AF65-F5344CB8AC3E}">
        <p14:creationId xmlns:p14="http://schemas.microsoft.com/office/powerpoint/2010/main" val="271421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414" y="995065"/>
            <a:ext cx="8897565" cy="1560716"/>
          </a:xfrm>
        </p:spPr>
        <p:txBody>
          <a:bodyPr/>
          <a:lstStyle/>
          <a:p>
            <a:r>
              <a:rPr lang="en-US" b="1" dirty="0"/>
              <a:t>Clinical Features</a:t>
            </a:r>
            <a:br>
              <a:rPr lang="en-US" b="1" dirty="0"/>
            </a:br>
            <a:endParaRPr lang="en-US" dirty="0"/>
          </a:p>
        </p:txBody>
      </p:sp>
      <p:sp>
        <p:nvSpPr>
          <p:cNvPr id="3" name="Content Placeholder 2"/>
          <p:cNvSpPr>
            <a:spLocks noGrp="1"/>
          </p:cNvSpPr>
          <p:nvPr>
            <p:ph idx="1"/>
          </p:nvPr>
        </p:nvSpPr>
        <p:spPr>
          <a:xfrm>
            <a:off x="916578" y="2063931"/>
            <a:ext cx="10515600" cy="4931637"/>
          </a:xfrm>
        </p:spPr>
        <p:txBody>
          <a:bodyPr>
            <a:normAutofit fontScale="85000" lnSpcReduction="10000"/>
          </a:bodyPr>
          <a:lstStyle/>
          <a:p>
            <a:pPr marL="0" indent="0">
              <a:buNone/>
            </a:pPr>
            <a:r>
              <a:rPr lang="en-US" b="1" dirty="0"/>
              <a:t>SYMPTOMS</a:t>
            </a:r>
          </a:p>
          <a:p>
            <a:pPr marL="0" indent="0">
              <a:buNone/>
            </a:pPr>
            <a:r>
              <a:rPr lang="en-US" dirty="0"/>
              <a:t>Common clinical findings include :</a:t>
            </a:r>
          </a:p>
          <a:p>
            <a:r>
              <a:rPr lang="en-US" dirty="0"/>
              <a:t> fever  </a:t>
            </a:r>
            <a:r>
              <a:rPr lang="en-US" dirty="0">
                <a:sym typeface="Wingdings" panose="05000000000000000000" pitchFamily="2" charset="2"/>
              </a:rPr>
              <a:t></a:t>
            </a:r>
            <a:r>
              <a:rPr lang="en-US" dirty="0"/>
              <a:t> -the most sensitive sign     </a:t>
            </a:r>
          </a:p>
          <a:p>
            <a:pPr marL="0" indent="0">
              <a:buNone/>
            </a:pPr>
            <a:r>
              <a:rPr lang="en-US" dirty="0"/>
              <a:t>                       - Children can have fever and pneumonia without over manifestations of respiratory disease(5.3%)</a:t>
            </a:r>
          </a:p>
          <a:p>
            <a:r>
              <a:rPr lang="en-US" dirty="0"/>
              <a:t>   productive cough : only 0.28% of the children has  pneumonia without cough </a:t>
            </a:r>
          </a:p>
          <a:p>
            <a:r>
              <a:rPr lang="en-US" dirty="0"/>
              <a:t>tachypnea</a:t>
            </a:r>
          </a:p>
          <a:p>
            <a:r>
              <a:rPr lang="en-US" dirty="0"/>
              <a:t>abdominal pain  and chest pain. </a:t>
            </a:r>
          </a:p>
          <a:p>
            <a:r>
              <a:rPr lang="en-US" dirty="0"/>
              <a:t> retraction and grunting </a:t>
            </a:r>
            <a:r>
              <a:rPr lang="en-US" dirty="0">
                <a:sym typeface="Wingdings" panose="05000000000000000000" pitchFamily="2" charset="2"/>
              </a:rPr>
              <a:t></a:t>
            </a:r>
            <a:r>
              <a:rPr lang="en-US" dirty="0"/>
              <a:t>most specific, associated with alveolar infiltrates found on a chest radiograph .</a:t>
            </a:r>
          </a:p>
          <a:p>
            <a:r>
              <a:rPr lang="en-US" dirty="0">
                <a:solidFill>
                  <a:srgbClr val="FF0000"/>
                </a:solidFill>
              </a:rPr>
              <a:t>For Hib</a:t>
            </a:r>
            <a:r>
              <a:rPr lang="en-US" dirty="0"/>
              <a:t>, the clinical picture is similar  to other typical bacteria, although a more insidious onset is the rule.</a:t>
            </a:r>
          </a:p>
          <a:p>
            <a:r>
              <a:rPr lang="en-US" dirty="0"/>
              <a:t> A more gradual clinical onset associated with a combination of symptoms, such as headache, malaise, nonproductive cough, and low-grade fever/no fever, is general associated with infection by atypical pathogens such as </a:t>
            </a:r>
            <a:r>
              <a:rPr lang="en-US" i="1" dirty="0"/>
              <a:t>M. Pneumonia </a:t>
            </a:r>
          </a:p>
          <a:p>
            <a:endParaRPr lang="en-US" dirty="0"/>
          </a:p>
        </p:txBody>
      </p:sp>
    </p:spTree>
    <p:extLst>
      <p:ext uri="{BB962C8B-B14F-4D97-AF65-F5344CB8AC3E}">
        <p14:creationId xmlns:p14="http://schemas.microsoft.com/office/powerpoint/2010/main" val="407582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FINDINGS</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Tachypnea :</a:t>
            </a:r>
          </a:p>
          <a:p>
            <a:pPr marL="0" indent="0">
              <a:buNone/>
            </a:pPr>
            <a:r>
              <a:rPr lang="en-US" dirty="0"/>
              <a:t> more sensitive and specific than crackles on auscultation, after the exclusion of a    diagnosis of bronchiolitis or asthma. </a:t>
            </a:r>
          </a:p>
          <a:p>
            <a:r>
              <a:rPr lang="en-US" dirty="0"/>
              <a:t>Chest retraction </a:t>
            </a:r>
          </a:p>
          <a:p>
            <a:r>
              <a:rPr lang="en-US" dirty="0"/>
              <a:t>Cyanosis </a:t>
            </a:r>
          </a:p>
          <a:p>
            <a:r>
              <a:rPr lang="en-US" dirty="0"/>
              <a:t>Dullness to percussion </a:t>
            </a:r>
          </a:p>
          <a:p>
            <a:r>
              <a:rPr lang="en-US" dirty="0"/>
              <a:t>On </a:t>
            </a:r>
            <a:r>
              <a:rPr lang="en-US" dirty="0" err="1"/>
              <a:t>auscution</a:t>
            </a:r>
            <a:r>
              <a:rPr lang="en-US" dirty="0"/>
              <a:t> : crackles , bronchial breathing </a:t>
            </a:r>
          </a:p>
          <a:p>
            <a:r>
              <a:rPr lang="en-US" dirty="0"/>
              <a:t>                            Wheezing is most frequently associated with infection by viral  agents, and </a:t>
            </a:r>
            <a:r>
              <a:rPr lang="en-US" i="1" dirty="0"/>
              <a:t>Mycoplasma </a:t>
            </a:r>
            <a:r>
              <a:rPr lang="en-US" dirty="0"/>
              <a:t>or </a:t>
            </a:r>
            <a:r>
              <a:rPr lang="en-US" i="1" dirty="0"/>
              <a:t>Chlamydia, </a:t>
            </a:r>
            <a:r>
              <a:rPr lang="en-US" dirty="0"/>
              <a:t>is an unlikely cause.</a:t>
            </a:r>
          </a:p>
          <a:p>
            <a:endParaRPr lang="en-US" dirty="0"/>
          </a:p>
          <a:p>
            <a:endParaRPr lang="en-US" dirty="0"/>
          </a:p>
        </p:txBody>
      </p:sp>
    </p:spTree>
    <p:extLst>
      <p:ext uri="{BB962C8B-B14F-4D97-AF65-F5344CB8AC3E}">
        <p14:creationId xmlns:p14="http://schemas.microsoft.com/office/powerpoint/2010/main" val="218671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498" y="568345"/>
            <a:ext cx="10284774" cy="1560716"/>
          </a:xfrm>
        </p:spPr>
        <p:txBody>
          <a:bodyPr>
            <a:normAutofit/>
          </a:bodyPr>
          <a:lstStyle/>
          <a:p>
            <a:r>
              <a:rPr lang="en-US" sz="3500" dirty="0"/>
              <a:t>Who classification of severity</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16778" y="1306287"/>
            <a:ext cx="7950925" cy="5364480"/>
          </a:xfrm>
          <a:prstGeom prst="rect">
            <a:avLst/>
          </a:prstGeom>
        </p:spPr>
      </p:pic>
    </p:spTree>
    <p:extLst>
      <p:ext uri="{BB962C8B-B14F-4D97-AF65-F5344CB8AC3E}">
        <p14:creationId xmlns:p14="http://schemas.microsoft.com/office/powerpoint/2010/main" val="138922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TESTS</a:t>
            </a:r>
            <a:br>
              <a:rPr lang="en-US" b="1" dirty="0"/>
            </a:br>
            <a:endParaRPr lang="en-US" dirty="0"/>
          </a:p>
        </p:txBody>
      </p:sp>
      <p:sp>
        <p:nvSpPr>
          <p:cNvPr id="3" name="Content Placeholder 2"/>
          <p:cNvSpPr>
            <a:spLocks noGrp="1"/>
          </p:cNvSpPr>
          <p:nvPr>
            <p:ph idx="1"/>
          </p:nvPr>
        </p:nvSpPr>
        <p:spPr>
          <a:xfrm>
            <a:off x="2933700" y="2499360"/>
            <a:ext cx="8770571" cy="3651504"/>
          </a:xfrm>
        </p:spPr>
        <p:txBody>
          <a:bodyPr>
            <a:normAutofit/>
          </a:bodyPr>
          <a:lstStyle/>
          <a:p>
            <a:r>
              <a:rPr lang="en-US" dirty="0"/>
              <a:t>of little clinical utility for an individual subject</a:t>
            </a:r>
          </a:p>
          <a:p>
            <a:r>
              <a:rPr lang="en-US" dirty="0"/>
              <a:t>Higher white blood cell counts and concentrations of C-reactive protein, as well as </a:t>
            </a:r>
            <a:r>
              <a:rPr lang="en-US" dirty="0" err="1"/>
              <a:t>procalcitonin</a:t>
            </a:r>
            <a:r>
              <a:rPr lang="en-US" dirty="0"/>
              <a:t>, have been associated with bacterial pneumonia, but there is great overlap with pneumonia of viral etiology;</a:t>
            </a:r>
          </a:p>
          <a:p>
            <a:pPr marL="0" indent="0">
              <a:buNone/>
            </a:pPr>
            <a:r>
              <a:rPr lang="en-US" dirty="0"/>
              <a:t> </a:t>
            </a:r>
          </a:p>
          <a:p>
            <a:endParaRPr lang="en-US" dirty="0"/>
          </a:p>
        </p:txBody>
      </p:sp>
    </p:spTree>
    <p:extLst>
      <p:ext uri="{BB962C8B-B14F-4D97-AF65-F5344CB8AC3E}">
        <p14:creationId xmlns:p14="http://schemas.microsoft.com/office/powerpoint/2010/main" val="420218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radiological finding</a:t>
            </a:r>
          </a:p>
        </p:txBody>
      </p:sp>
      <p:sp>
        <p:nvSpPr>
          <p:cNvPr id="3" name="Content Placeholder 2"/>
          <p:cNvSpPr>
            <a:spLocks noGrp="1"/>
          </p:cNvSpPr>
          <p:nvPr>
            <p:ph idx="1"/>
          </p:nvPr>
        </p:nvSpPr>
        <p:spPr/>
        <p:txBody>
          <a:bodyPr>
            <a:normAutofit fontScale="92500" lnSpcReduction="20000"/>
          </a:bodyPr>
          <a:lstStyle/>
          <a:p>
            <a:r>
              <a:rPr lang="en-US" dirty="0"/>
              <a:t>In general, chest radiographs are standard practice in hospitalized children for whom a diagnosis of pneumonia is being considered.</a:t>
            </a:r>
          </a:p>
          <a:p>
            <a:r>
              <a:rPr lang="en-US" dirty="0"/>
              <a:t>Because chest radiographs do not change the outcome of LRTIs, guidelines do not recommend them for children older than 2 months of age who are cared for in an outpatient setting.</a:t>
            </a:r>
          </a:p>
          <a:p>
            <a:r>
              <a:rPr lang="en-US" dirty="0"/>
              <a:t>In the early clinical stages of disease, patients with bacterial pneumonia may have normal chest radiographs.</a:t>
            </a:r>
          </a:p>
          <a:p>
            <a:r>
              <a:rPr lang="en-US" dirty="0"/>
              <a:t>it is usually impossible to make an etiologic diagnosis based on a chest radiograph.</a:t>
            </a:r>
          </a:p>
          <a:p>
            <a:r>
              <a:rPr lang="en-US" dirty="0"/>
              <a:t>No follow-up radiographs are needed to evaluate a CAP with good clinical response, except for cases of round pneumonias, lobar collapse, or whenever clinical deterioration may occur .</a:t>
            </a:r>
          </a:p>
        </p:txBody>
      </p:sp>
    </p:spTree>
    <p:extLst>
      <p:ext uri="{BB962C8B-B14F-4D97-AF65-F5344CB8AC3E}">
        <p14:creationId xmlns:p14="http://schemas.microsoft.com/office/powerpoint/2010/main" val="53827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878589" y="612775"/>
            <a:ext cx="3302681" cy="3651250"/>
          </a:xfrm>
          <a:prstGeom prst="rect">
            <a:avLst/>
          </a:prstGeom>
        </p:spPr>
      </p:pic>
      <p:pic>
        <p:nvPicPr>
          <p:cNvPr id="4" name="Picture 3"/>
          <p:cNvPicPr>
            <a:picLocks noChangeAspect="1"/>
          </p:cNvPicPr>
          <p:nvPr/>
        </p:nvPicPr>
        <p:blipFill>
          <a:blip r:embed="rId3"/>
          <a:stretch>
            <a:fillRect/>
          </a:stretch>
        </p:blipFill>
        <p:spPr>
          <a:xfrm>
            <a:off x="410120" y="542925"/>
            <a:ext cx="4248150" cy="3790950"/>
          </a:xfrm>
          <a:prstGeom prst="rect">
            <a:avLst/>
          </a:prstGeom>
        </p:spPr>
      </p:pic>
      <p:pic>
        <p:nvPicPr>
          <p:cNvPr id="6" name="Picture 5"/>
          <p:cNvPicPr>
            <a:picLocks noChangeAspect="1"/>
          </p:cNvPicPr>
          <p:nvPr/>
        </p:nvPicPr>
        <p:blipFill>
          <a:blip r:embed="rId4"/>
          <a:stretch>
            <a:fillRect/>
          </a:stretch>
        </p:blipFill>
        <p:spPr>
          <a:xfrm>
            <a:off x="8294370" y="299357"/>
            <a:ext cx="3771900" cy="4953000"/>
          </a:xfrm>
          <a:prstGeom prst="rect">
            <a:avLst/>
          </a:prstGeom>
        </p:spPr>
      </p:pic>
      <p:sp>
        <p:nvSpPr>
          <p:cNvPr id="7" name="TextBox 6"/>
          <p:cNvSpPr txBox="1"/>
          <p:nvPr/>
        </p:nvSpPr>
        <p:spPr>
          <a:xfrm>
            <a:off x="862149" y="4519749"/>
            <a:ext cx="2638697" cy="383177"/>
          </a:xfrm>
          <a:prstGeom prst="rect">
            <a:avLst/>
          </a:prstGeom>
          <a:noFill/>
        </p:spPr>
        <p:txBody>
          <a:bodyPr wrap="square" rtlCol="0">
            <a:spAutoFit/>
          </a:bodyPr>
          <a:lstStyle/>
          <a:p>
            <a:r>
              <a:rPr lang="en-US" dirty="0"/>
              <a:t>Bronchopneumonia </a:t>
            </a:r>
          </a:p>
        </p:txBody>
      </p:sp>
      <p:sp>
        <p:nvSpPr>
          <p:cNvPr id="8" name="TextBox 7"/>
          <p:cNvSpPr txBox="1"/>
          <p:nvPr/>
        </p:nvSpPr>
        <p:spPr>
          <a:xfrm>
            <a:off x="4878589" y="4519749"/>
            <a:ext cx="3053782" cy="646331"/>
          </a:xfrm>
          <a:prstGeom prst="rect">
            <a:avLst/>
          </a:prstGeom>
          <a:noFill/>
        </p:spPr>
        <p:txBody>
          <a:bodyPr wrap="square" rtlCol="0">
            <a:spAutoFit/>
          </a:bodyPr>
          <a:lstStyle/>
          <a:p>
            <a:r>
              <a:rPr lang="en-US" dirty="0"/>
              <a:t>Diffuse pattern of increased interstitial markings</a:t>
            </a:r>
          </a:p>
        </p:txBody>
      </p:sp>
      <p:sp>
        <p:nvSpPr>
          <p:cNvPr id="9" name="TextBox 8"/>
          <p:cNvSpPr txBox="1"/>
          <p:nvPr/>
        </p:nvSpPr>
        <p:spPr>
          <a:xfrm>
            <a:off x="8952411" y="5312229"/>
            <a:ext cx="2577738" cy="369332"/>
          </a:xfrm>
          <a:prstGeom prst="rect">
            <a:avLst/>
          </a:prstGeom>
          <a:noFill/>
        </p:spPr>
        <p:txBody>
          <a:bodyPr wrap="square" rtlCol="0">
            <a:spAutoFit/>
          </a:bodyPr>
          <a:lstStyle/>
          <a:p>
            <a:r>
              <a:rPr lang="en-US" dirty="0"/>
              <a:t>Lobar pneumonia </a:t>
            </a:r>
          </a:p>
        </p:txBody>
      </p:sp>
    </p:spTree>
    <p:extLst>
      <p:ext uri="{BB962C8B-B14F-4D97-AF65-F5344CB8AC3E}">
        <p14:creationId xmlns:p14="http://schemas.microsoft.com/office/powerpoint/2010/main" val="355812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The differential diagnosis of CAP includes </a:t>
            </a:r>
          </a:p>
          <a:p>
            <a:r>
              <a:rPr lang="en-US" dirty="0"/>
              <a:t>viral bronchiolitis.</a:t>
            </a:r>
          </a:p>
          <a:p>
            <a:r>
              <a:rPr lang="en-US" dirty="0"/>
              <a:t>Asthma.</a:t>
            </a:r>
          </a:p>
          <a:p>
            <a:r>
              <a:rPr lang="en-US" dirty="0"/>
              <a:t> cardiogenic causes of tachypnea.</a:t>
            </a:r>
          </a:p>
          <a:p>
            <a:r>
              <a:rPr lang="en-US" dirty="0"/>
              <a:t> interstitial lung diseases .</a:t>
            </a:r>
          </a:p>
          <a:p>
            <a:r>
              <a:rPr lang="en-US" dirty="0"/>
              <a:t>chemical pneumonitis, especially those secondary to aspiration syndromes. </a:t>
            </a:r>
          </a:p>
        </p:txBody>
      </p:sp>
    </p:spTree>
    <p:extLst>
      <p:ext uri="{BB962C8B-B14F-4D97-AF65-F5344CB8AC3E}">
        <p14:creationId xmlns:p14="http://schemas.microsoft.com/office/powerpoint/2010/main" val="64311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Management</a:t>
            </a:r>
            <a:br>
              <a:rPr lang="en-US" b="1" dirty="0"/>
            </a:br>
            <a:endParaRPr lang="en-US" dirty="0"/>
          </a:p>
        </p:txBody>
      </p:sp>
      <p:sp>
        <p:nvSpPr>
          <p:cNvPr id="3" name="Content Placeholder 2"/>
          <p:cNvSpPr>
            <a:spLocks noGrp="1"/>
          </p:cNvSpPr>
          <p:nvPr>
            <p:ph idx="1"/>
          </p:nvPr>
        </p:nvSpPr>
        <p:spPr>
          <a:xfrm>
            <a:off x="1645920" y="2438400"/>
            <a:ext cx="10058351" cy="3651504"/>
          </a:xfrm>
        </p:spPr>
        <p:txBody>
          <a:bodyPr>
            <a:noAutofit/>
          </a:bodyPr>
          <a:lstStyle/>
          <a:p>
            <a:r>
              <a:rPr lang="en-US" sz="1800" dirty="0"/>
              <a:t>Infants and children with CAP without danger signs(mild) can be safely cared for at home. </a:t>
            </a:r>
          </a:p>
          <a:p>
            <a:r>
              <a:rPr lang="en-US" sz="1800" dirty="0"/>
              <a:t>In this situation, the child </a:t>
            </a:r>
            <a:r>
              <a:rPr lang="en-US" sz="1800" dirty="0" err="1"/>
              <a:t>usuall</a:t>
            </a:r>
            <a:r>
              <a:rPr lang="en-US" sz="1800" dirty="0"/>
              <a:t> should be reexamined within 48 hours after beginning treatment.</a:t>
            </a:r>
          </a:p>
          <a:p>
            <a:pPr marL="0" indent="0">
              <a:buNone/>
            </a:pPr>
            <a:r>
              <a:rPr lang="en-US" sz="1800" b="1" dirty="0"/>
              <a:t>indications for hospital admission for infants aged less than 2 months :</a:t>
            </a:r>
          </a:p>
          <a:p>
            <a:r>
              <a:rPr lang="en-US" sz="1800" dirty="0"/>
              <a:t>SaO2 of 90%–92% or less,</a:t>
            </a:r>
          </a:p>
          <a:p>
            <a:r>
              <a:rPr lang="en-US" sz="1800" dirty="0"/>
              <a:t> cyanosis, difficulty breathing, intermittent apnea ,grunting .</a:t>
            </a:r>
          </a:p>
          <a:p>
            <a:r>
              <a:rPr lang="en-US" sz="1800" dirty="0"/>
              <a:t>a respiratory rate greater than 70 breaths per minute .</a:t>
            </a:r>
          </a:p>
          <a:p>
            <a:r>
              <a:rPr lang="en-US" sz="1800" dirty="0"/>
              <a:t>an inability to feed .</a:t>
            </a:r>
          </a:p>
          <a:p>
            <a:r>
              <a:rPr lang="en-US" sz="1800" dirty="0"/>
              <a:t> failure after oral therapy .</a:t>
            </a:r>
          </a:p>
          <a:p>
            <a:r>
              <a:rPr lang="en-US" sz="1800" dirty="0"/>
              <a:t> severe malnutrition and other  comorbidities </a:t>
            </a:r>
          </a:p>
          <a:p>
            <a:r>
              <a:rPr lang="en-US" sz="1800" dirty="0"/>
              <a:t> a family incapable of providing appropriate care .</a:t>
            </a:r>
          </a:p>
        </p:txBody>
      </p:sp>
    </p:spTree>
    <p:extLst>
      <p:ext uri="{BB962C8B-B14F-4D97-AF65-F5344CB8AC3E}">
        <p14:creationId xmlns:p14="http://schemas.microsoft.com/office/powerpoint/2010/main" val="401302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In older children, the indicators are :</a:t>
            </a:r>
          </a:p>
          <a:p>
            <a:r>
              <a:rPr lang="en-US" dirty="0"/>
              <a:t> a SaO2 of 92% or less .</a:t>
            </a:r>
          </a:p>
          <a:p>
            <a:r>
              <a:rPr lang="en-US" dirty="0"/>
              <a:t> cyanosis, respiratory rate greater than 50 breaths per minute .</a:t>
            </a:r>
          </a:p>
          <a:p>
            <a:r>
              <a:rPr lang="en-US" dirty="0"/>
              <a:t>grunting, difficulty breathing .</a:t>
            </a:r>
          </a:p>
          <a:p>
            <a:r>
              <a:rPr lang="en-US" dirty="0"/>
              <a:t>signs of dehydration, or a family incapable of providing appropriate observation or supervision.</a:t>
            </a:r>
          </a:p>
          <a:p>
            <a:endParaRPr lang="en-US" dirty="0"/>
          </a:p>
        </p:txBody>
      </p:sp>
    </p:spTree>
    <p:extLst>
      <p:ext uri="{BB962C8B-B14F-4D97-AF65-F5344CB8AC3E}">
        <p14:creationId xmlns:p14="http://schemas.microsoft.com/office/powerpoint/2010/main" val="186333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General management for hospitalized children includes :</a:t>
            </a:r>
          </a:p>
          <a:p>
            <a:r>
              <a:rPr lang="en-US" b="1" dirty="0"/>
              <a:t>oxygen</a:t>
            </a:r>
            <a:r>
              <a:rPr lang="en-US" dirty="0"/>
              <a:t> delivery through a mask or nasal cannula to keep oxygen saturation above 92%, </a:t>
            </a:r>
          </a:p>
          <a:p>
            <a:r>
              <a:rPr lang="en-US" b="1" dirty="0"/>
              <a:t>Antipyretics</a:t>
            </a:r>
            <a:r>
              <a:rPr lang="en-US" dirty="0"/>
              <a:t> .</a:t>
            </a:r>
          </a:p>
          <a:p>
            <a:r>
              <a:rPr lang="en-US" b="1" dirty="0"/>
              <a:t>IV fluids </a:t>
            </a:r>
            <a:r>
              <a:rPr lang="en-US" dirty="0"/>
              <a:t>if the child is unable to drink. </a:t>
            </a:r>
          </a:p>
          <a:p>
            <a:r>
              <a:rPr lang="en-US" dirty="0"/>
              <a:t>Fluid intake should be carefully monitored because pneumonia can be complicated by hyponatremia secondary to the syndrome of inappropriate antidiuretic hormone secretion. </a:t>
            </a:r>
          </a:p>
          <a:p>
            <a:r>
              <a:rPr lang="en-US" dirty="0"/>
              <a:t>The benefit of nasogastric tube feeding should be weighed against its potential for respirator distress due to the obstruction of a nostril, or by inducing gastroesophageal reflux.</a:t>
            </a:r>
          </a:p>
          <a:p>
            <a:endParaRPr lang="en-US" dirty="0"/>
          </a:p>
        </p:txBody>
      </p:sp>
    </p:spTree>
    <p:extLst>
      <p:ext uri="{BB962C8B-B14F-4D97-AF65-F5344CB8AC3E}">
        <p14:creationId xmlns:p14="http://schemas.microsoft.com/office/powerpoint/2010/main" val="103720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 </a:t>
            </a:r>
          </a:p>
        </p:txBody>
      </p:sp>
      <p:sp>
        <p:nvSpPr>
          <p:cNvPr id="3" name="Content Placeholder 2"/>
          <p:cNvSpPr>
            <a:spLocks noGrp="1"/>
          </p:cNvSpPr>
          <p:nvPr>
            <p:ph idx="1"/>
          </p:nvPr>
        </p:nvSpPr>
        <p:spPr/>
        <p:txBody>
          <a:bodyPr>
            <a:normAutofit/>
          </a:bodyPr>
          <a:lstStyle/>
          <a:p>
            <a:r>
              <a:rPr lang="en-US" dirty="0"/>
              <a:t>Introduction </a:t>
            </a:r>
          </a:p>
          <a:p>
            <a:r>
              <a:rPr lang="en-US" dirty="0" err="1"/>
              <a:t>Etilogy</a:t>
            </a:r>
            <a:r>
              <a:rPr lang="en-US" dirty="0"/>
              <a:t> </a:t>
            </a:r>
          </a:p>
          <a:p>
            <a:r>
              <a:rPr lang="en-US" dirty="0"/>
              <a:t>Clinical manifestation </a:t>
            </a:r>
          </a:p>
          <a:p>
            <a:r>
              <a:rPr lang="en-US" dirty="0"/>
              <a:t>Diagnosis </a:t>
            </a:r>
          </a:p>
          <a:p>
            <a:r>
              <a:rPr lang="en-US" dirty="0"/>
              <a:t>Complication </a:t>
            </a:r>
          </a:p>
          <a:p>
            <a:r>
              <a:rPr lang="en-US" dirty="0" err="1"/>
              <a:t>Reurrent</a:t>
            </a:r>
            <a:r>
              <a:rPr lang="en-US" dirty="0"/>
              <a:t> pneumonia </a:t>
            </a:r>
          </a:p>
          <a:p>
            <a:r>
              <a:rPr lang="en-US" dirty="0"/>
              <a:t>prevention</a:t>
            </a:r>
          </a:p>
          <a:p>
            <a:r>
              <a:rPr lang="en-US" dirty="0"/>
              <a:t>Prognosis </a:t>
            </a:r>
          </a:p>
          <a:p>
            <a:endParaRPr lang="en-US" dirty="0"/>
          </a:p>
          <a:p>
            <a:endParaRPr lang="en-US" dirty="0"/>
          </a:p>
        </p:txBody>
      </p:sp>
    </p:spTree>
    <p:extLst>
      <p:ext uri="{BB962C8B-B14F-4D97-AF65-F5344CB8AC3E}">
        <p14:creationId xmlns:p14="http://schemas.microsoft.com/office/powerpoint/2010/main" val="76233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a:p>
            <a:r>
              <a:rPr lang="en-US" dirty="0"/>
              <a:t>Respiratory failure, when present, should be managed appropriately and </a:t>
            </a:r>
            <a:r>
              <a:rPr lang="en-US" b="1" dirty="0"/>
              <a:t>noninvasive ventilation </a:t>
            </a:r>
            <a:r>
              <a:rPr lang="en-US" dirty="0"/>
              <a:t>may be used to avoid tracheal intubation. </a:t>
            </a:r>
          </a:p>
          <a:p>
            <a:r>
              <a:rPr lang="en-US" dirty="0"/>
              <a:t>Children should be admitted to an intensive care facility with continuous cardiorespiratory monitoring capabilities when invasive ventilation is required, or pulse oximetry measurements are below 92% with the child o inspired oxygen concentrations of 50% or more.</a:t>
            </a:r>
          </a:p>
          <a:p>
            <a:r>
              <a:rPr lang="en-US" dirty="0"/>
              <a:t>There is no evidence for the usefulness of chest physiotherapy in the management of CAP; therefore it is not currently indicated .</a:t>
            </a:r>
          </a:p>
        </p:txBody>
      </p:sp>
    </p:spTree>
    <p:extLst>
      <p:ext uri="{BB962C8B-B14F-4D97-AF65-F5344CB8AC3E}">
        <p14:creationId xmlns:p14="http://schemas.microsoft.com/office/powerpoint/2010/main" val="428410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230" y="568345"/>
            <a:ext cx="9440042" cy="1560716"/>
          </a:xfrm>
        </p:spPr>
        <p:txBody>
          <a:bodyPr/>
          <a:lstStyle/>
          <a:p>
            <a:r>
              <a:rPr lang="en-US" b="1" dirty="0"/>
              <a:t>Treatment With Antimicrobials</a:t>
            </a:r>
            <a:endParaRPr lang="en-US" dirty="0"/>
          </a:p>
        </p:txBody>
      </p:sp>
      <p:sp>
        <p:nvSpPr>
          <p:cNvPr id="3" name="Content Placeholder 2"/>
          <p:cNvSpPr>
            <a:spLocks noGrp="1"/>
          </p:cNvSpPr>
          <p:nvPr>
            <p:ph idx="1"/>
          </p:nvPr>
        </p:nvSpPr>
        <p:spPr>
          <a:xfrm>
            <a:off x="2403566" y="2438400"/>
            <a:ext cx="9300705" cy="3651504"/>
          </a:xfrm>
        </p:spPr>
        <p:txBody>
          <a:bodyPr/>
          <a:lstStyle/>
          <a:p>
            <a:r>
              <a:rPr lang="en-US" dirty="0"/>
              <a:t>Since viruses are the main cause for many cases of CAP in childhood, it is appropriate to be cautious and not over treat these with antibiotics.</a:t>
            </a:r>
          </a:p>
          <a:p>
            <a:r>
              <a:rPr lang="en-US" dirty="0"/>
              <a:t> However, therapeutic decisions can be difficult because most tests do not adequately differentiate viral from bacterial infection in an individual child. </a:t>
            </a:r>
          </a:p>
          <a:p>
            <a:r>
              <a:rPr lang="en-US" dirty="0"/>
              <a:t>An additional issue is the fact that many patients harbor mixed viral and bacterial agents.</a:t>
            </a:r>
          </a:p>
        </p:txBody>
      </p:sp>
    </p:spTree>
    <p:extLst>
      <p:ext uri="{BB962C8B-B14F-4D97-AF65-F5344CB8AC3E}">
        <p14:creationId xmlns:p14="http://schemas.microsoft.com/office/powerpoint/2010/main" val="196913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All current guidelines recommend </a:t>
            </a:r>
            <a:r>
              <a:rPr lang="en-US" b="1" dirty="0"/>
              <a:t>oral amoxicillin(high dose ) as the first choice, and penicillin or ampicillin if IV treatment is required .</a:t>
            </a:r>
          </a:p>
          <a:p>
            <a:r>
              <a:rPr lang="en-US" dirty="0" err="1"/>
              <a:t>Macrolid</a:t>
            </a:r>
            <a:r>
              <a:rPr lang="en-US" dirty="0"/>
              <a:t> should be added when pneumonia due  atypical bacteria  is suspected .</a:t>
            </a:r>
          </a:p>
          <a:p>
            <a:r>
              <a:rPr lang="en-US" dirty="0"/>
              <a:t>Vancomycin or </a:t>
            </a:r>
            <a:r>
              <a:rPr lang="en-US" dirty="0" err="1"/>
              <a:t>teicoplanin</a:t>
            </a:r>
            <a:r>
              <a:rPr lang="en-US" dirty="0"/>
              <a:t> should be reserved for severely ill patients, when coverage for highly resistant pneumococcus is desired .</a:t>
            </a:r>
          </a:p>
          <a:p>
            <a:r>
              <a:rPr lang="en-US" dirty="0"/>
              <a:t>Neonates with CAP can be treated with a combination, such as IV ampicillin and gentamicin.</a:t>
            </a:r>
          </a:p>
          <a:p>
            <a:r>
              <a:rPr lang="en-US" dirty="0"/>
              <a:t>Whenever there is a positive culture or a clinical picture suggestive of </a:t>
            </a:r>
            <a:r>
              <a:rPr lang="en-US" i="1" dirty="0"/>
              <a:t>S. aureus, </a:t>
            </a:r>
            <a:r>
              <a:rPr lang="en-US" dirty="0"/>
              <a:t>specific antibiotic coverage against this pathogen should be added (e.g., methicillin, </a:t>
            </a:r>
            <a:r>
              <a:rPr lang="en-US" dirty="0" err="1"/>
              <a:t>oxacillin,clindamycin</a:t>
            </a:r>
            <a:r>
              <a:rPr lang="en-US" dirty="0"/>
              <a:t>, or vancomycin in the case of MRSA strains).</a:t>
            </a:r>
          </a:p>
          <a:p>
            <a:r>
              <a:rPr lang="en-US" dirty="0"/>
              <a:t>For symptomatic children between 3 weeks and 3 months of age with interstitial infiltrates visible on chest radiograph, if a viral etiology is not the most likely diagnosis, a macrolide should be used to cover for agents such as </a:t>
            </a:r>
            <a:r>
              <a:rPr lang="en-US" i="1" dirty="0"/>
              <a:t>C. trachomatis, B. pertussis, </a:t>
            </a:r>
            <a:r>
              <a:rPr lang="en-US" dirty="0"/>
              <a:t>and </a:t>
            </a:r>
            <a:r>
              <a:rPr lang="en-US" i="1" dirty="0"/>
              <a:t>U. </a:t>
            </a:r>
            <a:r>
              <a:rPr lang="en-US" i="1" dirty="0" err="1"/>
              <a:t>urealyticum</a:t>
            </a:r>
            <a:r>
              <a:rPr lang="en-US" i="1" dirty="0"/>
              <a:t>. </a:t>
            </a:r>
          </a:p>
          <a:p>
            <a:r>
              <a:rPr lang="en-US" dirty="0"/>
              <a:t>Children between 4 months and 5 years of age with CAP are most likely infected by pneumococcus, viral agents, or both, and amoxicillin, penicillin, or ampicillin are the drugs of choice .</a:t>
            </a:r>
          </a:p>
        </p:txBody>
      </p:sp>
    </p:spTree>
    <p:extLst>
      <p:ext uri="{BB962C8B-B14F-4D97-AF65-F5344CB8AC3E}">
        <p14:creationId xmlns:p14="http://schemas.microsoft.com/office/powerpoint/2010/main" val="86214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10491" y="2523955"/>
            <a:ext cx="9962606" cy="2945028"/>
          </a:xfrm>
          <a:prstGeom prst="rect">
            <a:avLst/>
          </a:prstGeom>
        </p:spPr>
      </p:pic>
    </p:spTree>
    <p:extLst>
      <p:ext uri="{BB962C8B-B14F-4D97-AF65-F5344CB8AC3E}">
        <p14:creationId xmlns:p14="http://schemas.microsoft.com/office/powerpoint/2010/main" val="1402358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Slowly Resolving Pneumonia</a:t>
            </a:r>
            <a:endParaRPr lang="en-US" dirty="0"/>
          </a:p>
        </p:txBody>
      </p:sp>
      <p:sp>
        <p:nvSpPr>
          <p:cNvPr id="3" name="Content Placeholder 2"/>
          <p:cNvSpPr>
            <a:spLocks noGrp="1"/>
          </p:cNvSpPr>
          <p:nvPr>
            <p:ph idx="1"/>
          </p:nvPr>
        </p:nvSpPr>
        <p:spPr>
          <a:xfrm>
            <a:off x="1968138" y="2438400"/>
            <a:ext cx="9736134" cy="3651504"/>
          </a:xfrm>
        </p:spPr>
        <p:txBody>
          <a:bodyPr>
            <a:normAutofit/>
          </a:bodyPr>
          <a:lstStyle/>
          <a:p>
            <a:pPr marL="0" indent="0">
              <a:buNone/>
            </a:pPr>
            <a:r>
              <a:rPr lang="en-US" dirty="0"/>
              <a:t> the persistence of either clinical or radiological  findings of pneumonia beyond the normal time course during which one would expect the infection to resolve (i.e., between 48 and 96 hours after empiric “adequate” antimicrobial treatment). </a:t>
            </a:r>
          </a:p>
          <a:p>
            <a:r>
              <a:rPr lang="en-US" dirty="0"/>
              <a:t>However, radiologic resolution may take several weeks. </a:t>
            </a:r>
            <a:r>
              <a:rPr lang="en-US" dirty="0" err="1"/>
              <a:t>Radiologi</a:t>
            </a:r>
            <a:r>
              <a:rPr lang="en-US" dirty="0"/>
              <a:t> abnormalities are found 3–7 weeks after initial episode in a substantial proportion of patients.</a:t>
            </a:r>
          </a:p>
        </p:txBody>
      </p:sp>
    </p:spTree>
    <p:extLst>
      <p:ext uri="{BB962C8B-B14F-4D97-AF65-F5344CB8AC3E}">
        <p14:creationId xmlns:p14="http://schemas.microsoft.com/office/powerpoint/2010/main" val="151032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a:t>
            </a:r>
            <a:br>
              <a:rPr lang="en-US" dirty="0"/>
            </a:br>
            <a:endParaRPr lang="en-US" dirty="0"/>
          </a:p>
        </p:txBody>
      </p:sp>
      <p:sp>
        <p:nvSpPr>
          <p:cNvPr id="3" name="Content Placeholder 2"/>
          <p:cNvSpPr>
            <a:spLocks noGrp="1"/>
          </p:cNvSpPr>
          <p:nvPr>
            <p:ph idx="1"/>
          </p:nvPr>
        </p:nvSpPr>
        <p:spPr>
          <a:xfrm>
            <a:off x="1550126" y="2255519"/>
            <a:ext cx="10154145" cy="4182727"/>
          </a:xfrm>
        </p:spPr>
        <p:txBody>
          <a:bodyPr>
            <a:normAutofit fontScale="85000" lnSpcReduction="10000"/>
          </a:bodyPr>
          <a:lstStyle/>
          <a:p>
            <a:r>
              <a:rPr lang="en-US" dirty="0"/>
              <a:t>an inappropriate choice of drugs.</a:t>
            </a:r>
          </a:p>
          <a:p>
            <a:r>
              <a:rPr lang="en-US" dirty="0"/>
              <a:t>The presence of empyema or an underlying lung abscess should be considered whenever there is persistence of fever with or without pleuritic pain (basal segment pneumonias may mimic acute abdominal pain). </a:t>
            </a:r>
          </a:p>
          <a:p>
            <a:r>
              <a:rPr lang="en-US" dirty="0"/>
              <a:t>Inadequate host defenses or other coexisting diseases (e.g., ciliary dyskinesia, cystic fibrosis, HIV, or noninfectious causes) may also be associated with slowly responding or nonresponsive pneumonia.</a:t>
            </a:r>
          </a:p>
          <a:p>
            <a:r>
              <a:rPr lang="en-US" dirty="0"/>
              <a:t>Tuberculosis </a:t>
            </a:r>
          </a:p>
          <a:p>
            <a:r>
              <a:rPr lang="en-US" dirty="0"/>
              <a:t>persistent alveolar collapse or atelectasis, may be secondary to obstruction of the bronchial lumen, from either foreign body aspiration or lymph node enlargement.</a:t>
            </a:r>
          </a:p>
          <a:p>
            <a:r>
              <a:rPr lang="en-US" dirty="0"/>
              <a:t> Congenital malformations, such as pulmonary sequestration, bronchogenic cysts, or other mediastinal masses, also may be causes for delayed radiologic improvement .</a:t>
            </a:r>
          </a:p>
          <a:p>
            <a:r>
              <a:rPr lang="en-US" dirty="0"/>
              <a:t>Several differential diagnostic tests for such possible comorbidities may be considered including bronchoscopy with BAL, chest CT scan, or lung biopsy. Blood, pleural, and sputum cultures, as well as PCR, should be considered for the diagnosis of possible atypical microorganisms.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9832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895" y="3703431"/>
            <a:ext cx="8897565" cy="1560716"/>
          </a:xfrm>
        </p:spPr>
        <p:txBody>
          <a:bodyPr/>
          <a:lstStyle/>
          <a:p>
            <a:r>
              <a:rPr lang="en-US" b="1" dirty="0"/>
              <a:t>Major Clinical Complications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896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NECROTIZING PNEUMONIA</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Necrotizing pneumonia is characterized by necrosis and liquefaction of consolidated lung tissue, which may be complicated by solitary, multiple, or </a:t>
            </a:r>
            <a:r>
              <a:rPr lang="en-US" dirty="0" err="1"/>
              <a:t>multiloculated</a:t>
            </a:r>
            <a:r>
              <a:rPr lang="en-US" dirty="0"/>
              <a:t> radiolucent foci, </a:t>
            </a:r>
            <a:r>
              <a:rPr lang="en-US" dirty="0" err="1"/>
              <a:t>bronchopleural</a:t>
            </a:r>
            <a:r>
              <a:rPr lang="en-US" dirty="0"/>
              <a:t> fistulas, and intrapulmonary abscesses.</a:t>
            </a:r>
          </a:p>
          <a:p>
            <a:r>
              <a:rPr lang="en-US" dirty="0"/>
              <a:t>Most cases are confined to a single lobe, but sometimes there is </a:t>
            </a:r>
            <a:r>
              <a:rPr lang="en-US" dirty="0" err="1"/>
              <a:t>multilobar</a:t>
            </a:r>
            <a:r>
              <a:rPr lang="en-US" dirty="0"/>
              <a:t> involvement. </a:t>
            </a:r>
          </a:p>
          <a:p>
            <a:r>
              <a:rPr lang="en-US" dirty="0"/>
              <a:t>Necrotizing pneumonia is usually secondary to pneumococcus, </a:t>
            </a:r>
            <a:r>
              <a:rPr lang="en-US" i="1" dirty="0"/>
              <a:t>S. aureus, </a:t>
            </a:r>
            <a:r>
              <a:rPr lang="en-US" dirty="0"/>
              <a:t>or, less commonly, </a:t>
            </a:r>
            <a:r>
              <a:rPr lang="en-US" i="1" dirty="0"/>
              <a:t>Pseudomonas aeruginosa </a:t>
            </a:r>
            <a:r>
              <a:rPr lang="en-US" dirty="0"/>
              <a:t>infections. </a:t>
            </a:r>
          </a:p>
          <a:p>
            <a:r>
              <a:rPr lang="en-US" dirty="0"/>
              <a:t>CA-MRSA is often associated with this clinical presentation, since there is production of Panton-Valentine </a:t>
            </a:r>
            <a:r>
              <a:rPr lang="en-US" dirty="0" err="1"/>
              <a:t>leukocidin</a:t>
            </a:r>
            <a:r>
              <a:rPr lang="en-US" dirty="0"/>
              <a:t>, an exotoxin that causes tissue necrosis. </a:t>
            </a:r>
          </a:p>
          <a:p>
            <a:r>
              <a:rPr lang="en-US" dirty="0"/>
              <a:t>In Europe, methicillin-sensitive </a:t>
            </a:r>
            <a:r>
              <a:rPr lang="en-US" i="1" dirty="0"/>
              <a:t>S. aureus </a:t>
            </a:r>
            <a:r>
              <a:rPr lang="en-US" dirty="0"/>
              <a:t>(MSSA), producing this same exotoxin, has been associated with necrotizing pneumonia</a:t>
            </a:r>
          </a:p>
        </p:txBody>
      </p:sp>
    </p:spTree>
    <p:extLst>
      <p:ext uri="{BB962C8B-B14F-4D97-AF65-F5344CB8AC3E}">
        <p14:creationId xmlns:p14="http://schemas.microsoft.com/office/powerpoint/2010/main" val="1367206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33700" y="1348703"/>
            <a:ext cx="6382158" cy="4884938"/>
          </a:xfrm>
          <a:prstGeom prst="rect">
            <a:avLst/>
          </a:prstGeom>
        </p:spPr>
      </p:pic>
    </p:spTree>
    <p:extLst>
      <p:ext uri="{BB962C8B-B14F-4D97-AF65-F5344CB8AC3E}">
        <p14:creationId xmlns:p14="http://schemas.microsoft.com/office/powerpoint/2010/main" val="1926793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PLEURAL EFFUSION AND EMPYEMA</a:t>
            </a:r>
            <a:endParaRPr lang="en-US" dirty="0"/>
          </a:p>
        </p:txBody>
      </p:sp>
      <p:sp>
        <p:nvSpPr>
          <p:cNvPr id="3" name="Content Placeholder 2"/>
          <p:cNvSpPr>
            <a:spLocks noGrp="1"/>
          </p:cNvSpPr>
          <p:nvPr>
            <p:ph idx="1"/>
          </p:nvPr>
        </p:nvSpPr>
        <p:spPr>
          <a:xfrm>
            <a:off x="1750424" y="2438400"/>
            <a:ext cx="9953848" cy="3651504"/>
          </a:xfrm>
        </p:spPr>
        <p:txBody>
          <a:bodyPr>
            <a:normAutofit fontScale="85000" lnSpcReduction="10000"/>
          </a:bodyPr>
          <a:lstStyle/>
          <a:p>
            <a:r>
              <a:rPr lang="en-US" dirty="0"/>
              <a:t>Pleural effusion occurs when an inflammatory response to pneumonia causes an increase in permeability of the pleura with an accumulation of fluid in the pleural space. There is increased capillary permeability after parenchymal lung injury, favoring the migration of inflammatory cells into the pleural space.</a:t>
            </a:r>
          </a:p>
          <a:p>
            <a:r>
              <a:rPr lang="en-US" dirty="0"/>
              <a:t>When bacteria enter the pleural space, pus appears, characterizing empyema.</a:t>
            </a:r>
          </a:p>
          <a:p>
            <a:r>
              <a:rPr lang="en-US" dirty="0"/>
              <a:t>Either the child presents with typical, but usually more severe, signs of pneumonia or, after a few days of usual pneumonia symptoms, children deteriorate clinically, with persistent fever or respiratory distress. </a:t>
            </a:r>
          </a:p>
          <a:p>
            <a:r>
              <a:rPr lang="en-US" dirty="0"/>
              <a:t>Pleuritic pain is common.</a:t>
            </a:r>
          </a:p>
          <a:p>
            <a:r>
              <a:rPr lang="en-US" dirty="0"/>
              <a:t>On physical examination, there is reduced air entry and dullness to percussion over the affected area.</a:t>
            </a:r>
          </a:p>
          <a:p>
            <a:r>
              <a:rPr lang="en-US" dirty="0"/>
              <a:t>the typical clinical outcome of children is good with full recovery </a:t>
            </a:r>
          </a:p>
          <a:p>
            <a:endParaRPr lang="en-US" dirty="0"/>
          </a:p>
        </p:txBody>
      </p:sp>
    </p:spTree>
    <p:extLst>
      <p:ext uri="{BB962C8B-B14F-4D97-AF65-F5344CB8AC3E}">
        <p14:creationId xmlns:p14="http://schemas.microsoft.com/office/powerpoint/2010/main" val="240656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a:t>
            </a:r>
          </a:p>
        </p:txBody>
      </p:sp>
      <p:sp>
        <p:nvSpPr>
          <p:cNvPr id="3" name="Content Placeholder 2"/>
          <p:cNvSpPr>
            <a:spLocks noGrp="1"/>
          </p:cNvSpPr>
          <p:nvPr>
            <p:ph idx="1"/>
          </p:nvPr>
        </p:nvSpPr>
        <p:spPr>
          <a:xfrm>
            <a:off x="1959430" y="2438400"/>
            <a:ext cx="9744842" cy="3651504"/>
          </a:xfrm>
        </p:spPr>
        <p:txBody>
          <a:bodyPr>
            <a:noAutofit/>
          </a:bodyPr>
          <a:lstStyle/>
          <a:p>
            <a:r>
              <a:rPr lang="en-US" dirty="0"/>
              <a:t>Pneumonia is  defined as inflammation in the lung caused by an infectious agent that stimulates a response resulting in damage to lung tissue.</a:t>
            </a:r>
          </a:p>
          <a:p>
            <a:r>
              <a:rPr lang="en-US" dirty="0"/>
              <a:t>Community-acquired pneumonia (CAP) is one of the most important health problems affecting children worldwide .</a:t>
            </a:r>
          </a:p>
          <a:p>
            <a:r>
              <a:rPr lang="en-US" dirty="0"/>
              <a:t>(CAP)  accounting for approximately 20% of all deaths in children younger than 5 years. </a:t>
            </a:r>
          </a:p>
          <a:p>
            <a:r>
              <a:rPr lang="en-US" dirty="0"/>
              <a:t>Viruses are, by far, the most common cause of CAP. </a:t>
            </a:r>
          </a:p>
          <a:p>
            <a:r>
              <a:rPr lang="en-US" dirty="0"/>
              <a:t>The introduction of conjugate vaccines for pneumococcus and </a:t>
            </a:r>
            <a:r>
              <a:rPr lang="en-US" i="1" dirty="0"/>
              <a:t>H. </a:t>
            </a:r>
            <a:r>
              <a:rPr lang="en-US" i="1" dirty="0" err="1"/>
              <a:t>Influenzae</a:t>
            </a:r>
            <a:r>
              <a:rPr lang="en-US" i="1" dirty="0"/>
              <a:t> </a:t>
            </a:r>
            <a:r>
              <a:rPr lang="en-US" dirty="0"/>
              <a:t>in the past decade has reduced the burden of bacterial disease.</a:t>
            </a:r>
          </a:p>
          <a:p>
            <a:r>
              <a:rPr lang="en-US" dirty="0"/>
              <a:t>Currently, </a:t>
            </a:r>
            <a:r>
              <a:rPr lang="en-US" i="1" dirty="0"/>
              <a:t>Streptococcus </a:t>
            </a:r>
            <a:r>
              <a:rPr lang="en-US" i="1" dirty="0" err="1"/>
              <a:t>pneumoniae</a:t>
            </a:r>
            <a:r>
              <a:rPr lang="en-US" i="1" dirty="0"/>
              <a:t> </a:t>
            </a:r>
            <a:r>
              <a:rPr lang="en-US" dirty="0"/>
              <a:t>and </a:t>
            </a:r>
            <a:r>
              <a:rPr lang="en-US" i="1" dirty="0"/>
              <a:t>Mycoplasma pneumonia </a:t>
            </a:r>
            <a:r>
              <a:rPr lang="en-US" dirty="0"/>
              <a:t>are the most prevalent bacterial agents among immunized populations, especially beyond the neonatal period.</a:t>
            </a:r>
          </a:p>
        </p:txBody>
      </p:sp>
    </p:spTree>
    <p:extLst>
      <p:ext uri="{BB962C8B-B14F-4D97-AF65-F5344CB8AC3E}">
        <p14:creationId xmlns:p14="http://schemas.microsoft.com/office/powerpoint/2010/main" val="3471917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16580" y="1489166"/>
            <a:ext cx="4486275" cy="406717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49631" y="5695406"/>
            <a:ext cx="8770571" cy="699298"/>
          </a:xfrm>
        </p:spPr>
        <p:txBody>
          <a:bodyPr>
            <a:normAutofit/>
          </a:bodyPr>
          <a:lstStyle/>
          <a:p>
            <a:pPr marL="0" indent="0">
              <a:buNone/>
            </a:pPr>
            <a:r>
              <a:rPr lang="en-US" dirty="0"/>
              <a:t> complete </a:t>
            </a:r>
            <a:r>
              <a:rPr lang="en-US" dirty="0" err="1"/>
              <a:t>hemithorax</a:t>
            </a:r>
            <a:r>
              <a:rPr lang="en-US" dirty="0"/>
              <a:t> opacification with mediastinal contralateral deviation</a:t>
            </a:r>
          </a:p>
        </p:txBody>
      </p:sp>
    </p:spTree>
    <p:extLst>
      <p:ext uri="{BB962C8B-B14F-4D97-AF65-F5344CB8AC3E}">
        <p14:creationId xmlns:p14="http://schemas.microsoft.com/office/powerpoint/2010/main" val="160574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LUNG ABSCESS</a:t>
            </a:r>
            <a:endParaRPr lang="en-US" dirty="0"/>
          </a:p>
        </p:txBody>
      </p:sp>
      <p:sp>
        <p:nvSpPr>
          <p:cNvPr id="3" name="Content Placeholder 2"/>
          <p:cNvSpPr>
            <a:spLocks noGrp="1"/>
          </p:cNvSpPr>
          <p:nvPr>
            <p:ph idx="1"/>
          </p:nvPr>
        </p:nvSpPr>
        <p:spPr>
          <a:xfrm>
            <a:off x="1254034" y="2438400"/>
            <a:ext cx="10450237" cy="3927566"/>
          </a:xfrm>
        </p:spPr>
        <p:txBody>
          <a:bodyPr>
            <a:normAutofit/>
          </a:bodyPr>
          <a:lstStyle/>
          <a:p>
            <a:r>
              <a:rPr lang="en-US" dirty="0"/>
              <a:t>A pulmonary abscess is a thick-walled cavity that contains purulent liquid.</a:t>
            </a:r>
          </a:p>
          <a:p>
            <a:r>
              <a:rPr lang="en-US" dirty="0"/>
              <a:t>Primary abscesses are associated with a pulmonary infection, especially due to gram-positive cocci </a:t>
            </a:r>
            <a:r>
              <a:rPr lang="en-US" i="1" dirty="0"/>
              <a:t>(S. </a:t>
            </a:r>
            <a:r>
              <a:rPr lang="en-US" i="1" dirty="0" err="1"/>
              <a:t>pneumoniae</a:t>
            </a:r>
            <a:r>
              <a:rPr lang="en-US" i="1" dirty="0"/>
              <a:t>, S. aureus, S. </a:t>
            </a:r>
            <a:r>
              <a:rPr lang="en-US" i="1" dirty="0" err="1"/>
              <a:t>pyogenes</a:t>
            </a:r>
            <a:r>
              <a:rPr lang="en-US" i="1" dirty="0"/>
              <a:t>) </a:t>
            </a:r>
            <a:r>
              <a:rPr lang="en-US" dirty="0"/>
              <a:t>and gram-negative bacteria (</a:t>
            </a:r>
            <a:r>
              <a:rPr lang="en-US" i="1" dirty="0"/>
              <a:t>P. aeruginosa </a:t>
            </a:r>
            <a:r>
              <a:rPr lang="en-US" dirty="0"/>
              <a:t>and </a:t>
            </a:r>
            <a:r>
              <a:rPr lang="en-US" i="1" dirty="0" err="1"/>
              <a:t>Klebsiella</a:t>
            </a:r>
            <a:r>
              <a:rPr lang="en-US" dirty="0"/>
              <a:t>). </a:t>
            </a:r>
            <a:r>
              <a:rPr lang="en-US" i="1" dirty="0"/>
              <a:t>S. </a:t>
            </a:r>
            <a:r>
              <a:rPr lang="en-US" i="1" dirty="0" err="1"/>
              <a:t>pneumoniae</a:t>
            </a:r>
            <a:r>
              <a:rPr lang="en-US" i="1" dirty="0"/>
              <a:t>, S. aureus, P. aeruginosa, </a:t>
            </a:r>
            <a:r>
              <a:rPr lang="en-US" dirty="0"/>
              <a:t>anaerobic bacteria.</a:t>
            </a:r>
          </a:p>
          <a:p>
            <a:r>
              <a:rPr lang="en-US" dirty="0"/>
              <a:t>The initial clinical presentation of a lung abscess is like that of uncomplicated CAP, with fever and cough as the key features. </a:t>
            </a:r>
          </a:p>
          <a:p>
            <a:r>
              <a:rPr lang="en-US" dirty="0"/>
              <a:t>Other common signs are dyspnea, chest pain, anorexia, nausea, vomiting, malaise, and lethargy. </a:t>
            </a:r>
          </a:p>
          <a:p>
            <a:r>
              <a:rPr lang="en-US" dirty="0"/>
              <a:t>A main difference from usual CAP is that it progresses indolently.</a:t>
            </a:r>
          </a:p>
          <a:p>
            <a:r>
              <a:rPr lang="en-US" dirty="0"/>
              <a:t>The mainstay of treatment is the use of a parenteral antibiotic for 4–6 weeks .</a:t>
            </a:r>
          </a:p>
          <a:p>
            <a:endParaRPr lang="en-US" dirty="0"/>
          </a:p>
        </p:txBody>
      </p:sp>
    </p:spTree>
    <p:extLst>
      <p:ext uri="{BB962C8B-B14F-4D97-AF65-F5344CB8AC3E}">
        <p14:creationId xmlns:p14="http://schemas.microsoft.com/office/powerpoint/2010/main" val="2338362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33700" y="2838456"/>
            <a:ext cx="8770938" cy="2851137"/>
          </a:xfrm>
          <a:prstGeom prst="rect">
            <a:avLst/>
          </a:prstGeom>
        </p:spPr>
      </p:pic>
    </p:spTree>
    <p:extLst>
      <p:ext uri="{BB962C8B-B14F-4D97-AF65-F5344CB8AC3E}">
        <p14:creationId xmlns:p14="http://schemas.microsoft.com/office/powerpoint/2010/main" val="2374769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pneumonia </a:t>
            </a:r>
          </a:p>
        </p:txBody>
      </p:sp>
      <p:sp>
        <p:nvSpPr>
          <p:cNvPr id="3" name="Content Placeholder 2"/>
          <p:cNvSpPr>
            <a:spLocks noGrp="1"/>
          </p:cNvSpPr>
          <p:nvPr>
            <p:ph idx="1"/>
          </p:nvPr>
        </p:nvSpPr>
        <p:spPr/>
        <p:txBody>
          <a:bodyPr/>
          <a:lstStyle/>
          <a:p>
            <a:pPr marL="0" indent="0">
              <a:buNone/>
            </a:pPr>
            <a:r>
              <a:rPr lang="en-US" b="1" dirty="0"/>
              <a:t>Recurrent pneumonia :</a:t>
            </a:r>
          </a:p>
          <a:p>
            <a:pPr marL="0" indent="0">
              <a:buNone/>
            </a:pPr>
            <a:r>
              <a:rPr lang="en-US" dirty="0"/>
              <a:t>is defined </a:t>
            </a:r>
            <a:r>
              <a:rPr lang="en-US" b="1" dirty="0"/>
              <a:t>as 2 or more </a:t>
            </a:r>
            <a:r>
              <a:rPr lang="en-US" dirty="0"/>
              <a:t>episodes in a single year </a:t>
            </a:r>
            <a:r>
              <a:rPr lang="en-US" b="1" dirty="0"/>
              <a:t>or 3 or more </a:t>
            </a:r>
            <a:r>
              <a:rPr lang="en-US" dirty="0"/>
              <a:t>episodes ever, with radiographic clearing between occurrences. </a:t>
            </a:r>
          </a:p>
          <a:p>
            <a:endParaRPr lang="en-US" dirty="0"/>
          </a:p>
        </p:txBody>
      </p:sp>
    </p:spTree>
    <p:extLst>
      <p:ext uri="{BB962C8B-B14F-4D97-AF65-F5344CB8AC3E}">
        <p14:creationId xmlns:p14="http://schemas.microsoft.com/office/powerpoint/2010/main" val="3082021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515765" y="26126"/>
            <a:ext cx="5174529" cy="6899926"/>
          </a:xfrm>
          <a:prstGeom prst="rect">
            <a:avLst/>
          </a:prstGeom>
        </p:spPr>
      </p:pic>
    </p:spTree>
    <p:extLst>
      <p:ext uri="{BB962C8B-B14F-4D97-AF65-F5344CB8AC3E}">
        <p14:creationId xmlns:p14="http://schemas.microsoft.com/office/powerpoint/2010/main" val="1453376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a:t>
            </a:r>
            <a:br>
              <a:rPr lang="en-US" b="1" dirty="0"/>
            </a:br>
            <a:endParaRPr lang="en-US" dirty="0"/>
          </a:p>
        </p:txBody>
      </p:sp>
      <p:sp>
        <p:nvSpPr>
          <p:cNvPr id="3" name="Content Placeholder 2"/>
          <p:cNvSpPr>
            <a:spLocks noGrp="1"/>
          </p:cNvSpPr>
          <p:nvPr>
            <p:ph idx="1"/>
          </p:nvPr>
        </p:nvSpPr>
        <p:spPr>
          <a:xfrm>
            <a:off x="864326" y="2400391"/>
            <a:ext cx="10515600" cy="4351338"/>
          </a:xfrm>
        </p:spPr>
        <p:txBody>
          <a:bodyPr>
            <a:normAutofit/>
          </a:bodyPr>
          <a:lstStyle/>
          <a:p>
            <a:pPr marL="0" indent="0">
              <a:buNone/>
            </a:pPr>
            <a:r>
              <a:rPr lang="en-US" dirty="0"/>
              <a:t> </a:t>
            </a:r>
            <a:r>
              <a:rPr lang="en-US" b="1" dirty="0"/>
              <a:t>- Hygiene measures</a:t>
            </a:r>
            <a:r>
              <a:rPr lang="en-US" dirty="0"/>
              <a:t> are universally helpful.</a:t>
            </a:r>
          </a:p>
          <a:p>
            <a:pPr marL="0" indent="0">
              <a:buNone/>
            </a:pPr>
            <a:r>
              <a:rPr lang="en-US" dirty="0"/>
              <a:t> - In health care settings, </a:t>
            </a:r>
            <a:r>
              <a:rPr lang="en-US" b="1" dirty="0"/>
              <a:t>contact isolation</a:t>
            </a:r>
            <a:r>
              <a:rPr lang="en-US" dirty="0"/>
              <a:t>, together with </a:t>
            </a:r>
            <a:r>
              <a:rPr lang="en-US" b="1" dirty="0"/>
              <a:t>droplet precautions</a:t>
            </a:r>
            <a:r>
              <a:rPr lang="en-US" dirty="0"/>
              <a:t>, are additional  measures that help reduce transmission.</a:t>
            </a:r>
          </a:p>
          <a:p>
            <a:r>
              <a:rPr lang="en-US" dirty="0"/>
              <a:t>For influenza prevention, annual vaccination with inactivated vaccine is recommended in all children older than 6 months, especially in high-risk groups. </a:t>
            </a:r>
          </a:p>
          <a:p>
            <a:r>
              <a:rPr lang="en-US" dirty="0"/>
              <a:t>Children at an elevated risk of influenza complications include those aged younger than 2 years, those on long-term aspirin therapy, and those with comorbidities (pulmonary, cardiovascular, hematologic, metabolic, neuromuscular, and immunosuppression). </a:t>
            </a:r>
          </a:p>
        </p:txBody>
      </p:sp>
    </p:spTree>
    <p:extLst>
      <p:ext uri="{BB962C8B-B14F-4D97-AF65-F5344CB8AC3E}">
        <p14:creationId xmlns:p14="http://schemas.microsoft.com/office/powerpoint/2010/main" val="3956640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Prognosis</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overall prognosis of pneumonia in most children, especially those who were previously healthy, is complete recovery.</a:t>
            </a:r>
          </a:p>
          <a:p>
            <a:r>
              <a:rPr lang="en-US" dirty="0"/>
              <a:t>A younger age is associated with an increased risk of admission and readmission.</a:t>
            </a:r>
          </a:p>
          <a:p>
            <a:r>
              <a:rPr lang="en-US" dirty="0"/>
              <a:t>In high-income countries, death occurs in less than 1 per 1000 patients per year.</a:t>
            </a:r>
          </a:p>
          <a:p>
            <a:r>
              <a:rPr lang="en-US" dirty="0"/>
              <a:t> In low- and middle-income countries, overall mortality can be as high as 65 per 1000 patients per year. </a:t>
            </a:r>
          </a:p>
          <a:p>
            <a:r>
              <a:rPr lang="en-US" dirty="0"/>
              <a:t>Bacterial pneumonia, although less common than viral pneumonia, accounts for a high proportion of deaths.</a:t>
            </a:r>
          </a:p>
          <a:p>
            <a:r>
              <a:rPr lang="en-US" dirty="0"/>
              <a:t>Chronic underlying disease, as well as severe malnutrition and lack of vaccination, are associated with an increased risk of death for both viral and bacterial infections.</a:t>
            </a:r>
          </a:p>
        </p:txBody>
      </p:sp>
    </p:spTree>
    <p:extLst>
      <p:ext uri="{BB962C8B-B14F-4D97-AF65-F5344CB8AC3E}">
        <p14:creationId xmlns:p14="http://schemas.microsoft.com/office/powerpoint/2010/main" val="1938748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Thank you </a:t>
            </a:r>
          </a:p>
        </p:txBody>
      </p:sp>
    </p:spTree>
    <p:extLst>
      <p:ext uri="{BB962C8B-B14F-4D97-AF65-F5344CB8AC3E}">
        <p14:creationId xmlns:p14="http://schemas.microsoft.com/office/powerpoint/2010/main" val="383725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435" y="637358"/>
            <a:ext cx="8897565" cy="1560716"/>
          </a:xfrm>
        </p:spPr>
        <p:txBody>
          <a:bodyPr/>
          <a:lstStyle/>
          <a:p>
            <a:r>
              <a:rPr lang="en-US" dirty="0"/>
              <a:t>Etiology</a:t>
            </a:r>
          </a:p>
        </p:txBody>
      </p:sp>
      <p:sp>
        <p:nvSpPr>
          <p:cNvPr id="3" name="Content Placeholder 2"/>
          <p:cNvSpPr>
            <a:spLocks noGrp="1"/>
          </p:cNvSpPr>
          <p:nvPr>
            <p:ph idx="1"/>
          </p:nvPr>
        </p:nvSpPr>
        <p:spPr>
          <a:xfrm>
            <a:off x="3294435" y="2336264"/>
            <a:ext cx="8770571" cy="3651504"/>
          </a:xfrm>
        </p:spPr>
        <p:txBody>
          <a:bodyPr>
            <a:normAutofit fontScale="92500" lnSpcReduction="10000"/>
          </a:bodyPr>
          <a:lstStyle/>
          <a:p>
            <a:r>
              <a:rPr lang="en-US" dirty="0"/>
              <a:t>Pneumonia can be caused by several different microorganisms:</a:t>
            </a:r>
          </a:p>
          <a:p>
            <a:r>
              <a:rPr lang="en-US" b="1" dirty="0"/>
              <a:t> viruses </a:t>
            </a:r>
            <a:r>
              <a:rPr lang="en-US" dirty="0">
                <a:sym typeface="Wingdings" panose="05000000000000000000" pitchFamily="2" charset="2"/>
              </a:rPr>
              <a:t></a:t>
            </a:r>
          </a:p>
          <a:p>
            <a:r>
              <a:rPr lang="en-US" dirty="0"/>
              <a:t>-the most prevalent cause of pneumonia throughout childhood, with the highest burden observed among infants.</a:t>
            </a:r>
          </a:p>
          <a:p>
            <a:r>
              <a:rPr lang="en-US" dirty="0"/>
              <a:t>-Coinfection rates up to 75% are commonly reported in infants</a:t>
            </a:r>
          </a:p>
          <a:p>
            <a:r>
              <a:rPr lang="en-US" b="1" dirty="0"/>
              <a:t>bacteria </a:t>
            </a:r>
          </a:p>
          <a:p>
            <a:r>
              <a:rPr lang="en-US" b="1" dirty="0" err="1"/>
              <a:t>Fugual</a:t>
            </a:r>
            <a:r>
              <a:rPr lang="en-US" b="1" dirty="0"/>
              <a:t> </a:t>
            </a:r>
          </a:p>
          <a:p>
            <a:r>
              <a:rPr lang="en-US" b="1" dirty="0"/>
              <a:t>mycobacterium </a:t>
            </a:r>
          </a:p>
          <a:p>
            <a:r>
              <a:rPr lang="en-US" b="1" dirty="0"/>
              <a:t>Parasites </a:t>
            </a:r>
          </a:p>
        </p:txBody>
      </p:sp>
      <p:pic>
        <p:nvPicPr>
          <p:cNvPr id="4" name="Picture 3"/>
          <p:cNvPicPr>
            <a:picLocks noChangeAspect="1"/>
          </p:cNvPicPr>
          <p:nvPr/>
        </p:nvPicPr>
        <p:blipFill>
          <a:blip r:embed="rId2"/>
          <a:stretch>
            <a:fillRect/>
          </a:stretch>
        </p:blipFill>
        <p:spPr>
          <a:xfrm>
            <a:off x="128722" y="118358"/>
            <a:ext cx="3041196" cy="2079716"/>
          </a:xfrm>
          <a:prstGeom prst="rect">
            <a:avLst/>
          </a:prstGeom>
        </p:spPr>
      </p:pic>
      <p:pic>
        <p:nvPicPr>
          <p:cNvPr id="5" name="Picture 4"/>
          <p:cNvPicPr>
            <a:picLocks noChangeAspect="1"/>
          </p:cNvPicPr>
          <p:nvPr/>
        </p:nvPicPr>
        <p:blipFill>
          <a:blip r:embed="rId3"/>
          <a:stretch>
            <a:fillRect/>
          </a:stretch>
        </p:blipFill>
        <p:spPr>
          <a:xfrm>
            <a:off x="128722" y="2212248"/>
            <a:ext cx="3041195" cy="1949768"/>
          </a:xfrm>
          <a:prstGeom prst="rect">
            <a:avLst/>
          </a:prstGeom>
        </p:spPr>
      </p:pic>
      <p:pic>
        <p:nvPicPr>
          <p:cNvPr id="6" name="Picture 5"/>
          <p:cNvPicPr>
            <a:picLocks noChangeAspect="1"/>
          </p:cNvPicPr>
          <p:nvPr/>
        </p:nvPicPr>
        <p:blipFill>
          <a:blip r:embed="rId4"/>
          <a:stretch>
            <a:fillRect/>
          </a:stretch>
        </p:blipFill>
        <p:spPr>
          <a:xfrm>
            <a:off x="207097" y="4273731"/>
            <a:ext cx="2962819" cy="2214155"/>
          </a:xfrm>
          <a:prstGeom prst="rect">
            <a:avLst/>
          </a:prstGeom>
        </p:spPr>
      </p:pic>
    </p:spTree>
    <p:extLst>
      <p:ext uri="{BB962C8B-B14F-4D97-AF65-F5344CB8AC3E}">
        <p14:creationId xmlns:p14="http://schemas.microsoft.com/office/powerpoint/2010/main" val="398166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66" y="-78376"/>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6077" y="1348703"/>
            <a:ext cx="4181475" cy="429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19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350225" y="2377440"/>
            <a:ext cx="8770938" cy="3120127"/>
          </a:xfrm>
          <a:prstGeom prst="rect">
            <a:avLst/>
          </a:prstGeom>
        </p:spPr>
      </p:pic>
    </p:spTree>
    <p:extLst>
      <p:ext uri="{BB962C8B-B14F-4D97-AF65-F5344CB8AC3E}">
        <p14:creationId xmlns:p14="http://schemas.microsoft.com/office/powerpoint/2010/main" val="428034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Pathogenesis</a:t>
            </a:r>
            <a:br>
              <a:rPr lang="en-US" b="1" dirty="0"/>
            </a:br>
            <a:endParaRPr lang="en-US" dirty="0"/>
          </a:p>
        </p:txBody>
      </p:sp>
      <p:sp>
        <p:nvSpPr>
          <p:cNvPr id="3" name="Content Placeholder 2"/>
          <p:cNvSpPr>
            <a:spLocks noGrp="1"/>
          </p:cNvSpPr>
          <p:nvPr>
            <p:ph idx="1"/>
          </p:nvPr>
        </p:nvSpPr>
        <p:spPr>
          <a:xfrm>
            <a:off x="2281646" y="2307771"/>
            <a:ext cx="9422625" cy="3782133"/>
          </a:xfrm>
        </p:spPr>
        <p:txBody>
          <a:bodyPr>
            <a:noAutofit/>
          </a:bodyPr>
          <a:lstStyle/>
          <a:p>
            <a:r>
              <a:rPr lang="en-US" dirty="0"/>
              <a:t>The upper airways are commensally colonized by a variety of organisms .</a:t>
            </a:r>
          </a:p>
          <a:p>
            <a:r>
              <a:rPr lang="en-US" dirty="0"/>
              <a:t>Lower airways are not  considered  sterile any more </a:t>
            </a:r>
          </a:p>
          <a:p>
            <a:r>
              <a:rPr lang="en-US" dirty="0"/>
              <a:t>URTI  usually precede lower respiratory tract invasion by microorganisms, such as bacteria and viruses. </a:t>
            </a:r>
          </a:p>
          <a:p>
            <a:r>
              <a:rPr lang="en-US" dirty="0"/>
              <a:t>Mechanisms of invasion :</a:t>
            </a:r>
          </a:p>
          <a:p>
            <a:pPr marL="0" indent="0">
              <a:buNone/>
            </a:pPr>
            <a:r>
              <a:rPr lang="en-US" dirty="0"/>
              <a:t>                        1- contiguous spread and replication </a:t>
            </a:r>
            <a:r>
              <a:rPr lang="en-US" dirty="0">
                <a:sym typeface="Wingdings" panose="05000000000000000000" pitchFamily="2" charset="2"/>
              </a:rPr>
              <a:t></a:t>
            </a:r>
            <a:r>
              <a:rPr lang="en-US" dirty="0" err="1">
                <a:sym typeface="Wingdings" panose="05000000000000000000" pitchFamily="2" charset="2"/>
              </a:rPr>
              <a:t>viraus</a:t>
            </a:r>
            <a:r>
              <a:rPr lang="en-US" dirty="0">
                <a:sym typeface="Wingdings" panose="05000000000000000000" pitchFamily="2" charset="2"/>
              </a:rPr>
              <a:t> , atypical bacteria . </a:t>
            </a:r>
          </a:p>
          <a:p>
            <a:pPr marL="0" indent="0">
              <a:buNone/>
            </a:pPr>
            <a:r>
              <a:rPr lang="en-US" dirty="0">
                <a:sym typeface="Wingdings" panose="05000000000000000000" pitchFamily="2" charset="2"/>
              </a:rPr>
              <a:t>                        </a:t>
            </a:r>
            <a:r>
              <a:rPr lang="en-US" dirty="0"/>
              <a:t>2-Microaspiration  </a:t>
            </a:r>
            <a:r>
              <a:rPr lang="en-US" dirty="0">
                <a:sym typeface="Wingdings" panose="05000000000000000000" pitchFamily="2" charset="2"/>
              </a:rPr>
              <a:t></a:t>
            </a:r>
            <a:r>
              <a:rPr lang="en-US" dirty="0"/>
              <a:t>bacterial pneumonia. </a:t>
            </a:r>
          </a:p>
          <a:p>
            <a:pPr marL="0" indent="0">
              <a:buNone/>
            </a:pPr>
            <a:r>
              <a:rPr lang="en-US" dirty="0"/>
              <a:t>                        3- hematogenous spread :  </a:t>
            </a:r>
            <a:r>
              <a:rPr lang="en-US" i="1" dirty="0"/>
              <a:t>S. aureus</a:t>
            </a:r>
          </a:p>
          <a:p>
            <a:pPr marL="0" indent="0">
              <a:buNone/>
            </a:pPr>
            <a:r>
              <a:rPr lang="en-US" dirty="0"/>
              <a:t>In children, significant aspiration may occur</a:t>
            </a:r>
          </a:p>
          <a:p>
            <a:r>
              <a:rPr lang="en-US" dirty="0"/>
              <a:t>due to swallowing dysfunction, gastroesophageal reflux, or congenital malformations.</a:t>
            </a:r>
          </a:p>
          <a:p>
            <a:endParaRPr lang="en-US" i="1" dirty="0"/>
          </a:p>
          <a:p>
            <a:endParaRPr lang="en-US" dirty="0"/>
          </a:p>
        </p:txBody>
      </p:sp>
    </p:spTree>
    <p:extLst>
      <p:ext uri="{BB962C8B-B14F-4D97-AF65-F5344CB8AC3E}">
        <p14:creationId xmlns:p14="http://schemas.microsoft.com/office/powerpoint/2010/main" val="178004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33700" y="2249731"/>
            <a:ext cx="8770571" cy="3840173"/>
          </a:xfrm>
        </p:spPr>
        <p:txBody>
          <a:bodyPr>
            <a:normAutofit fontScale="85000" lnSpcReduction="20000"/>
          </a:bodyPr>
          <a:lstStyle/>
          <a:p>
            <a:r>
              <a:rPr lang="en-US" dirty="0"/>
              <a:t>In the lower airways, the infectious process begins with immune response leading to leukocyte infiltration, edema and consequent small airway obstruction; this is followed by loss of tissue compliance, increase in airway resistance, atelectasis, abnormalities in ventilation-perfusion ratios, and necrosis. </a:t>
            </a:r>
          </a:p>
          <a:p>
            <a:r>
              <a:rPr lang="en-US" dirty="0"/>
              <a:t>Development of pneumonia </a:t>
            </a:r>
            <a:r>
              <a:rPr lang="en-US" dirty="0" err="1"/>
              <a:t>depens</a:t>
            </a:r>
            <a:r>
              <a:rPr lang="en-US" dirty="0"/>
              <a:t> on :</a:t>
            </a:r>
          </a:p>
          <a:p>
            <a:r>
              <a:rPr lang="en-US" dirty="0"/>
              <a:t> </a:t>
            </a:r>
            <a:r>
              <a:rPr lang="en-US" b="1" dirty="0"/>
              <a:t>1- microorganism Virulence factors</a:t>
            </a:r>
            <a:br>
              <a:rPr lang="en-US" dirty="0"/>
            </a:br>
            <a:r>
              <a:rPr lang="en-US" dirty="0"/>
              <a:t> also facilitate the evasion of immune defenses, causing lung invasion and tissue destruction such as occurs with the protein NS1 from some influenza strains, and with surface proteins of </a:t>
            </a:r>
            <a:r>
              <a:rPr lang="en-US" i="1" dirty="0"/>
              <a:t>S. </a:t>
            </a:r>
            <a:r>
              <a:rPr lang="en-US" i="1" dirty="0" err="1"/>
              <a:t>pneumoniae</a:t>
            </a:r>
            <a:r>
              <a:rPr lang="en-US" i="1" dirty="0"/>
              <a:t>.</a:t>
            </a:r>
          </a:p>
          <a:p>
            <a:r>
              <a:rPr lang="en-US" b="1" dirty="0"/>
              <a:t>2- host factors</a:t>
            </a:r>
            <a:r>
              <a:rPr lang="en-US" dirty="0"/>
              <a:t> </a:t>
            </a:r>
          </a:p>
          <a:p>
            <a:r>
              <a:rPr lang="en-US" dirty="0"/>
              <a:t> Impairment of the </a:t>
            </a:r>
            <a:r>
              <a:rPr lang="en-US" dirty="0" err="1"/>
              <a:t>epiglottic</a:t>
            </a:r>
            <a:r>
              <a:rPr lang="en-US" dirty="0"/>
              <a:t> and cough reflexes, interruption of </a:t>
            </a:r>
            <a:r>
              <a:rPr lang="en-US" dirty="0" err="1"/>
              <a:t>mucociliary</a:t>
            </a:r>
            <a:r>
              <a:rPr lang="en-US" dirty="0"/>
              <a:t> clearance </a:t>
            </a:r>
          </a:p>
          <a:p>
            <a:r>
              <a:rPr lang="en-US" dirty="0"/>
              <a:t>Both humoral and cellular immune responses are crucial to protect children against pneumonia</a:t>
            </a:r>
          </a:p>
        </p:txBody>
      </p:sp>
      <p:pic>
        <p:nvPicPr>
          <p:cNvPr id="4" name="Picture 3"/>
          <p:cNvPicPr>
            <a:picLocks noChangeAspect="1"/>
          </p:cNvPicPr>
          <p:nvPr/>
        </p:nvPicPr>
        <p:blipFill>
          <a:blip r:embed="rId2"/>
          <a:stretch>
            <a:fillRect/>
          </a:stretch>
        </p:blipFill>
        <p:spPr>
          <a:xfrm>
            <a:off x="0" y="447675"/>
            <a:ext cx="3228568" cy="3654062"/>
          </a:xfrm>
          <a:prstGeom prst="rect">
            <a:avLst/>
          </a:prstGeom>
        </p:spPr>
      </p:pic>
    </p:spTree>
    <p:extLst>
      <p:ext uri="{BB962C8B-B14F-4D97-AF65-F5344CB8AC3E}">
        <p14:creationId xmlns:p14="http://schemas.microsoft.com/office/powerpoint/2010/main" val="96150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a:t>
            </a:r>
          </a:p>
        </p:txBody>
      </p:sp>
      <p:sp>
        <p:nvSpPr>
          <p:cNvPr id="3" name="Content Placeholder 2"/>
          <p:cNvSpPr>
            <a:spLocks noGrp="1"/>
          </p:cNvSpPr>
          <p:nvPr>
            <p:ph idx="1"/>
          </p:nvPr>
        </p:nvSpPr>
        <p:spPr/>
        <p:txBody>
          <a:bodyPr/>
          <a:lstStyle/>
          <a:p>
            <a:r>
              <a:rPr lang="en-US" dirty="0"/>
              <a:t>Clinical features depends on : </a:t>
            </a:r>
          </a:p>
          <a:p>
            <a:pPr marL="0" indent="0">
              <a:buNone/>
            </a:pPr>
            <a:r>
              <a:rPr lang="en-US" b="1" dirty="0"/>
              <a:t>            1-Age :</a:t>
            </a:r>
          </a:p>
          <a:p>
            <a:pPr marL="0" indent="0">
              <a:buNone/>
            </a:pPr>
            <a:r>
              <a:rPr lang="en-US" dirty="0"/>
              <a:t>     Infants in the first 3 months of life may present with a cough and respiratory                 </a:t>
            </a:r>
          </a:p>
          <a:p>
            <a:pPr marL="0" indent="0">
              <a:buNone/>
            </a:pPr>
            <a:r>
              <a:rPr lang="en-US" dirty="0"/>
              <a:t>      distress associated with low grade or no fever</a:t>
            </a:r>
          </a:p>
          <a:p>
            <a:pPr marL="0" indent="0">
              <a:buNone/>
            </a:pPr>
            <a:endParaRPr lang="en-US" dirty="0"/>
          </a:p>
          <a:p>
            <a:pPr marL="0" indent="0">
              <a:buNone/>
            </a:pPr>
            <a:r>
              <a:rPr lang="en-US" dirty="0"/>
              <a:t>            </a:t>
            </a:r>
            <a:r>
              <a:rPr lang="en-US" b="1" dirty="0"/>
              <a:t>2- Immune system response  </a:t>
            </a:r>
          </a:p>
          <a:p>
            <a:pPr marL="0" indent="0">
              <a:buNone/>
            </a:pPr>
            <a:r>
              <a:rPr lang="en-US" dirty="0"/>
              <a:t>            </a:t>
            </a:r>
            <a:r>
              <a:rPr lang="en-US" b="1" dirty="0"/>
              <a:t>3- Virulence of the organisms </a:t>
            </a:r>
          </a:p>
        </p:txBody>
      </p:sp>
    </p:spTree>
    <p:extLst>
      <p:ext uri="{BB962C8B-B14F-4D97-AF65-F5344CB8AC3E}">
        <p14:creationId xmlns:p14="http://schemas.microsoft.com/office/powerpoint/2010/main" val="3156116480"/>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Feathered</Template>
  <TotalTime>5238</TotalTime>
  <Words>2358</Words>
  <Application>Microsoft Office PowerPoint</Application>
  <PresentationFormat>Widescreen</PresentationFormat>
  <Paragraphs>180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Century Schoolbook</vt:lpstr>
      <vt:lpstr>Corbel</vt:lpstr>
      <vt:lpstr>Feathered</vt:lpstr>
      <vt:lpstr> Pneumonia </vt:lpstr>
      <vt:lpstr>Lecture outline </vt:lpstr>
      <vt:lpstr>Introduction </vt:lpstr>
      <vt:lpstr>Etiology</vt:lpstr>
      <vt:lpstr>PowerPoint Presentation</vt:lpstr>
      <vt:lpstr>PowerPoint Presentation</vt:lpstr>
      <vt:lpstr>Pathogenesis </vt:lpstr>
      <vt:lpstr>PowerPoint Presentation</vt:lpstr>
      <vt:lpstr>Clinical features </vt:lpstr>
      <vt:lpstr>Clinical Features </vt:lpstr>
      <vt:lpstr>PHYSICAL FINDINGS </vt:lpstr>
      <vt:lpstr>Who classification of severity</vt:lpstr>
      <vt:lpstr>LABORATORY TESTS </vt:lpstr>
      <vt:lpstr>radiological finding</vt:lpstr>
      <vt:lpstr>PowerPoint Presentation</vt:lpstr>
      <vt:lpstr>Differential diagnosis  </vt:lpstr>
      <vt:lpstr>General Management </vt:lpstr>
      <vt:lpstr>PowerPoint Presentation</vt:lpstr>
      <vt:lpstr>PowerPoint Presentation</vt:lpstr>
      <vt:lpstr>PowerPoint Presentation</vt:lpstr>
      <vt:lpstr>Treatment With Antimicrobials</vt:lpstr>
      <vt:lpstr>PowerPoint Presentation</vt:lpstr>
      <vt:lpstr>PowerPoint Presentation</vt:lpstr>
      <vt:lpstr>Slowly Resolving Pneumonia</vt:lpstr>
      <vt:lpstr>Causes : </vt:lpstr>
      <vt:lpstr>Major Clinical Complications</vt:lpstr>
      <vt:lpstr>NECROTIZING PNEUMONIA </vt:lpstr>
      <vt:lpstr>PowerPoint Presentation</vt:lpstr>
      <vt:lpstr>PLEURAL EFFUSION AND EMPYEMA</vt:lpstr>
      <vt:lpstr>PowerPoint Presentation</vt:lpstr>
      <vt:lpstr>LUNG ABSCESS</vt:lpstr>
      <vt:lpstr>PowerPoint Presentation</vt:lpstr>
      <vt:lpstr>Recurrent pneumonia </vt:lpstr>
      <vt:lpstr>PowerPoint Presentation</vt:lpstr>
      <vt:lpstr>Prevention </vt:lpstr>
      <vt:lpstr>Prognosis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Pnemonia</dc:title>
  <dc:creator>Dell</dc:creator>
  <cp:lastModifiedBy>منذر القطاونه</cp:lastModifiedBy>
  <cp:revision>47</cp:revision>
  <dcterms:created xsi:type="dcterms:W3CDTF">2019-11-08T18:53:48Z</dcterms:created>
  <dcterms:modified xsi:type="dcterms:W3CDTF">2022-12-01T13:35:22Z</dcterms:modified>
</cp:coreProperties>
</file>