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2" r:id="rId3"/>
    <p:sldId id="263" r:id="rId4"/>
    <p:sldId id="264" r:id="rId5"/>
    <p:sldId id="265" r:id="rId6"/>
    <p:sldId id="266" r:id="rId7"/>
    <p:sldId id="267" r:id="rId8"/>
    <p:sldId id="268" r:id="rId9"/>
    <p:sldId id="270" r:id="rId10"/>
    <p:sldId id="271" r:id="rId11"/>
    <p:sldId id="272" r:id="rId12"/>
    <p:sldId id="273" r:id="rId13"/>
    <p:sldId id="274" r:id="rId14"/>
    <p:sldId id="275" r:id="rId15"/>
    <p:sldId id="276" r:id="rId16"/>
    <p:sldId id="277" r:id="rId17"/>
    <p:sldId id="279" r:id="rId18"/>
    <p:sldId id="281" r:id="rId19"/>
    <p:sldId id="282" r:id="rId20"/>
  </p:sldIdLst>
  <p:sldSz cx="9144000" cy="6858000" type="screen4x3"/>
  <p:notesSz cx="6858000" cy="9144000"/>
  <p:defaultTextStyle>
    <a:defPPr>
      <a:defRPr lang="ar-JO"/>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42AA5535-968E-4B09-A619-7697DCA39CBB}"/>
              </a:ext>
            </a:extLst>
          </p:cNvPr>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8BD7FC91-A16C-48D7-BEAF-5021C2675FA9}"/>
              </a:ext>
            </a:extLst>
          </p:cNvPr>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12AFC8D9-9C2C-4069-A10E-4629004D92C6}"/>
              </a:ext>
            </a:extLst>
          </p:cNvPr>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rtl="1"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a:t>Click to edit Master title style</a:t>
            </a:r>
          </a:p>
        </p:txBody>
      </p:sp>
      <p:sp>
        <p:nvSpPr>
          <p:cNvPr id="7" name="Date Placeholder 14">
            <a:extLst>
              <a:ext uri="{FF2B5EF4-FFF2-40B4-BE49-F238E27FC236}">
                <a16:creationId xmlns:a16="http://schemas.microsoft.com/office/drawing/2014/main" id="{5E97DDA9-3908-4023-A2BC-2816D1D478D3}"/>
              </a:ext>
            </a:extLst>
          </p:cNvPr>
          <p:cNvSpPr>
            <a:spLocks noGrp="1"/>
          </p:cNvSpPr>
          <p:nvPr>
            <p:ph type="dt" sz="half" idx="10"/>
          </p:nvPr>
        </p:nvSpPr>
        <p:spPr/>
        <p:txBody>
          <a:bodyPr/>
          <a:lstStyle>
            <a:lvl1pPr>
              <a:defRPr/>
            </a:lvl1pPr>
          </a:lstStyle>
          <a:p>
            <a:pPr>
              <a:defRPr/>
            </a:pPr>
            <a:fld id="{8E252A50-B77D-4194-B80B-3269A135B242}" type="datetimeFigureOut">
              <a:rPr lang="ar-JO"/>
              <a:pPr>
                <a:defRPr/>
              </a:pPr>
              <a:t>26/08/1442</a:t>
            </a:fld>
            <a:endParaRPr lang="ar-JO"/>
          </a:p>
        </p:txBody>
      </p:sp>
      <p:sp>
        <p:nvSpPr>
          <p:cNvPr id="8" name="Slide Number Placeholder 15">
            <a:extLst>
              <a:ext uri="{FF2B5EF4-FFF2-40B4-BE49-F238E27FC236}">
                <a16:creationId xmlns:a16="http://schemas.microsoft.com/office/drawing/2014/main" id="{71F20F1F-EB4F-4630-9B3C-BECE5ACC5B79}"/>
              </a:ext>
            </a:extLst>
          </p:cNvPr>
          <p:cNvSpPr>
            <a:spLocks noGrp="1"/>
          </p:cNvSpPr>
          <p:nvPr>
            <p:ph type="sldNum" sz="quarter" idx="11"/>
          </p:nvPr>
        </p:nvSpPr>
        <p:spPr/>
        <p:txBody>
          <a:bodyPr/>
          <a:lstStyle>
            <a:lvl1pPr>
              <a:defRPr/>
            </a:lvl1pPr>
          </a:lstStyle>
          <a:p>
            <a:fld id="{7BEA9F80-8010-4F23-8F29-2906DAA6915A}" type="slidenum">
              <a:rPr lang="ar-JO" altLang="en-US"/>
              <a:pPr/>
              <a:t>‹#›</a:t>
            </a:fld>
            <a:endParaRPr lang="ar-JO" altLang="en-US"/>
          </a:p>
        </p:txBody>
      </p:sp>
      <p:sp>
        <p:nvSpPr>
          <p:cNvPr id="10" name="Footer Placeholder 16">
            <a:extLst>
              <a:ext uri="{FF2B5EF4-FFF2-40B4-BE49-F238E27FC236}">
                <a16:creationId xmlns:a16="http://schemas.microsoft.com/office/drawing/2014/main" id="{27CF1690-DB2C-4348-8080-2DBDD2DDB7D6}"/>
              </a:ext>
            </a:extLst>
          </p:cNvPr>
          <p:cNvSpPr>
            <a:spLocks noGrp="1"/>
          </p:cNvSpPr>
          <p:nvPr>
            <p:ph type="ftr" sz="quarter" idx="12"/>
          </p:nvPr>
        </p:nvSpPr>
        <p:spPr/>
        <p:txBody>
          <a:bodyPr/>
          <a:lstStyle>
            <a:lvl1pPr>
              <a:defRPr/>
            </a:lvl1pPr>
          </a:lstStyle>
          <a:p>
            <a:pPr>
              <a:defRPr/>
            </a:pPr>
            <a:endParaRPr lang="ar-JO"/>
          </a:p>
        </p:txBody>
      </p:sp>
    </p:spTree>
    <p:extLst>
      <p:ext uri="{BB962C8B-B14F-4D97-AF65-F5344CB8AC3E}">
        <p14:creationId xmlns:p14="http://schemas.microsoft.com/office/powerpoint/2010/main" val="2445708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757D9A45-061B-47B3-82CB-608850B791F5}"/>
              </a:ext>
            </a:extLst>
          </p:cNvPr>
          <p:cNvSpPr>
            <a:spLocks noGrp="1"/>
          </p:cNvSpPr>
          <p:nvPr>
            <p:ph type="dt" sz="half" idx="10"/>
          </p:nvPr>
        </p:nvSpPr>
        <p:spPr/>
        <p:txBody>
          <a:bodyPr/>
          <a:lstStyle>
            <a:lvl1pPr>
              <a:defRPr/>
            </a:lvl1pPr>
          </a:lstStyle>
          <a:p>
            <a:pPr>
              <a:defRPr/>
            </a:pPr>
            <a:fld id="{A9EEE325-6674-4833-9707-5016EEB0FE48}" type="datetimeFigureOut">
              <a:rPr lang="ar-JO"/>
              <a:pPr>
                <a:defRPr/>
              </a:pPr>
              <a:t>26/08/1442</a:t>
            </a:fld>
            <a:endParaRPr lang="ar-JO"/>
          </a:p>
        </p:txBody>
      </p:sp>
      <p:sp>
        <p:nvSpPr>
          <p:cNvPr id="5" name="Footer Placeholder 9">
            <a:extLst>
              <a:ext uri="{FF2B5EF4-FFF2-40B4-BE49-F238E27FC236}">
                <a16:creationId xmlns:a16="http://schemas.microsoft.com/office/drawing/2014/main" id="{0D4666CC-8B57-4309-8FF9-DB1AC6071C45}"/>
              </a:ext>
            </a:extLst>
          </p:cNvPr>
          <p:cNvSpPr>
            <a:spLocks noGrp="1"/>
          </p:cNvSpPr>
          <p:nvPr>
            <p:ph type="ftr" sz="quarter" idx="11"/>
          </p:nvPr>
        </p:nvSpPr>
        <p:spPr/>
        <p:txBody>
          <a:bodyPr/>
          <a:lstStyle>
            <a:lvl1pPr>
              <a:defRPr/>
            </a:lvl1pPr>
          </a:lstStyle>
          <a:p>
            <a:pPr>
              <a:defRPr/>
            </a:pPr>
            <a:endParaRPr lang="ar-JO"/>
          </a:p>
        </p:txBody>
      </p:sp>
      <p:sp>
        <p:nvSpPr>
          <p:cNvPr id="6" name="Slide Number Placeholder 21">
            <a:extLst>
              <a:ext uri="{FF2B5EF4-FFF2-40B4-BE49-F238E27FC236}">
                <a16:creationId xmlns:a16="http://schemas.microsoft.com/office/drawing/2014/main" id="{21CCE42F-D48E-4A8E-9FFB-6498051CB56F}"/>
              </a:ext>
            </a:extLst>
          </p:cNvPr>
          <p:cNvSpPr>
            <a:spLocks noGrp="1"/>
          </p:cNvSpPr>
          <p:nvPr>
            <p:ph type="sldNum" sz="quarter" idx="12"/>
          </p:nvPr>
        </p:nvSpPr>
        <p:spPr/>
        <p:txBody>
          <a:bodyPr/>
          <a:lstStyle>
            <a:lvl1pPr>
              <a:defRPr/>
            </a:lvl1pPr>
          </a:lstStyle>
          <a:p>
            <a:fld id="{0F21F1EA-C098-4CBF-96F3-25B4063D9DF8}" type="slidenum">
              <a:rPr lang="ar-JO" altLang="en-US"/>
              <a:pPr/>
              <a:t>‹#›</a:t>
            </a:fld>
            <a:endParaRPr lang="ar-JO" altLang="en-US"/>
          </a:p>
        </p:txBody>
      </p:sp>
    </p:spTree>
    <p:extLst>
      <p:ext uri="{BB962C8B-B14F-4D97-AF65-F5344CB8AC3E}">
        <p14:creationId xmlns:p14="http://schemas.microsoft.com/office/powerpoint/2010/main" val="1946645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99842DA9-1F8B-4DC2-8298-A8522A9FB394}"/>
              </a:ext>
            </a:extLst>
          </p:cNvPr>
          <p:cNvSpPr>
            <a:spLocks noGrp="1"/>
          </p:cNvSpPr>
          <p:nvPr>
            <p:ph type="dt" sz="half" idx="10"/>
          </p:nvPr>
        </p:nvSpPr>
        <p:spPr/>
        <p:txBody>
          <a:bodyPr/>
          <a:lstStyle>
            <a:lvl1pPr>
              <a:defRPr/>
            </a:lvl1pPr>
          </a:lstStyle>
          <a:p>
            <a:pPr>
              <a:defRPr/>
            </a:pPr>
            <a:fld id="{DB58352D-EE59-42E9-8BFA-E68078E4382F}" type="datetimeFigureOut">
              <a:rPr lang="ar-JO"/>
              <a:pPr>
                <a:defRPr/>
              </a:pPr>
              <a:t>26/08/1442</a:t>
            </a:fld>
            <a:endParaRPr lang="ar-JO"/>
          </a:p>
        </p:txBody>
      </p:sp>
      <p:sp>
        <p:nvSpPr>
          <p:cNvPr id="5" name="Footer Placeholder 9">
            <a:extLst>
              <a:ext uri="{FF2B5EF4-FFF2-40B4-BE49-F238E27FC236}">
                <a16:creationId xmlns:a16="http://schemas.microsoft.com/office/drawing/2014/main" id="{69B3D5C5-43B7-4691-B2B7-B6779FD10C12}"/>
              </a:ext>
            </a:extLst>
          </p:cNvPr>
          <p:cNvSpPr>
            <a:spLocks noGrp="1"/>
          </p:cNvSpPr>
          <p:nvPr>
            <p:ph type="ftr" sz="quarter" idx="11"/>
          </p:nvPr>
        </p:nvSpPr>
        <p:spPr/>
        <p:txBody>
          <a:bodyPr/>
          <a:lstStyle>
            <a:lvl1pPr>
              <a:defRPr/>
            </a:lvl1pPr>
          </a:lstStyle>
          <a:p>
            <a:pPr>
              <a:defRPr/>
            </a:pPr>
            <a:endParaRPr lang="ar-JO"/>
          </a:p>
        </p:txBody>
      </p:sp>
      <p:sp>
        <p:nvSpPr>
          <p:cNvPr id="6" name="Slide Number Placeholder 21">
            <a:extLst>
              <a:ext uri="{FF2B5EF4-FFF2-40B4-BE49-F238E27FC236}">
                <a16:creationId xmlns:a16="http://schemas.microsoft.com/office/drawing/2014/main" id="{1CD2FD84-C1AF-45FF-8BAF-8B274A9D818E}"/>
              </a:ext>
            </a:extLst>
          </p:cNvPr>
          <p:cNvSpPr>
            <a:spLocks noGrp="1"/>
          </p:cNvSpPr>
          <p:nvPr>
            <p:ph type="sldNum" sz="quarter" idx="12"/>
          </p:nvPr>
        </p:nvSpPr>
        <p:spPr/>
        <p:txBody>
          <a:bodyPr/>
          <a:lstStyle>
            <a:lvl1pPr>
              <a:defRPr/>
            </a:lvl1pPr>
          </a:lstStyle>
          <a:p>
            <a:fld id="{AD6A62BA-889E-4755-974F-A33195580545}" type="slidenum">
              <a:rPr lang="ar-JO" altLang="en-US"/>
              <a:pPr/>
              <a:t>‹#›</a:t>
            </a:fld>
            <a:endParaRPr lang="ar-JO" altLang="en-US"/>
          </a:p>
        </p:txBody>
      </p:sp>
    </p:spTree>
    <p:extLst>
      <p:ext uri="{BB962C8B-B14F-4D97-AF65-F5344CB8AC3E}">
        <p14:creationId xmlns:p14="http://schemas.microsoft.com/office/powerpoint/2010/main" val="2266066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6"/>
          <p:cNvSpPr>
            <a:spLocks noGrp="1"/>
          </p:cNvSpPr>
          <p:nvPr>
            <p:ph type="title"/>
          </p:nvPr>
        </p:nvSpPr>
        <p:spPr/>
        <p:txBody>
          <a:bodyPr rtlCol="0"/>
          <a:lstStyle/>
          <a:p>
            <a:r>
              <a:rPr lang="en-US"/>
              <a:t>Click to edit Master title style</a:t>
            </a:r>
          </a:p>
        </p:txBody>
      </p:sp>
      <p:sp>
        <p:nvSpPr>
          <p:cNvPr id="4" name="Date Placeholder 23">
            <a:extLst>
              <a:ext uri="{FF2B5EF4-FFF2-40B4-BE49-F238E27FC236}">
                <a16:creationId xmlns:a16="http://schemas.microsoft.com/office/drawing/2014/main" id="{48AAE113-9847-4D21-ADDE-62055D993491}"/>
              </a:ext>
            </a:extLst>
          </p:cNvPr>
          <p:cNvSpPr>
            <a:spLocks noGrp="1"/>
          </p:cNvSpPr>
          <p:nvPr>
            <p:ph type="dt" sz="half" idx="10"/>
          </p:nvPr>
        </p:nvSpPr>
        <p:spPr/>
        <p:txBody>
          <a:bodyPr/>
          <a:lstStyle>
            <a:lvl1pPr>
              <a:defRPr/>
            </a:lvl1pPr>
          </a:lstStyle>
          <a:p>
            <a:pPr>
              <a:defRPr/>
            </a:pPr>
            <a:fld id="{C1E7C65D-85FF-4246-BDD3-361853C96B07}" type="datetimeFigureOut">
              <a:rPr lang="ar-JO"/>
              <a:pPr>
                <a:defRPr/>
              </a:pPr>
              <a:t>26/08/1442</a:t>
            </a:fld>
            <a:endParaRPr lang="ar-JO"/>
          </a:p>
        </p:txBody>
      </p:sp>
      <p:sp>
        <p:nvSpPr>
          <p:cNvPr id="5" name="Footer Placeholder 9">
            <a:extLst>
              <a:ext uri="{FF2B5EF4-FFF2-40B4-BE49-F238E27FC236}">
                <a16:creationId xmlns:a16="http://schemas.microsoft.com/office/drawing/2014/main" id="{B78B5CB3-82B3-4D2E-9832-86FD30B20A45}"/>
              </a:ext>
            </a:extLst>
          </p:cNvPr>
          <p:cNvSpPr>
            <a:spLocks noGrp="1"/>
          </p:cNvSpPr>
          <p:nvPr>
            <p:ph type="ftr" sz="quarter" idx="11"/>
          </p:nvPr>
        </p:nvSpPr>
        <p:spPr/>
        <p:txBody>
          <a:bodyPr/>
          <a:lstStyle>
            <a:lvl1pPr>
              <a:defRPr/>
            </a:lvl1pPr>
          </a:lstStyle>
          <a:p>
            <a:pPr>
              <a:defRPr/>
            </a:pPr>
            <a:endParaRPr lang="ar-JO"/>
          </a:p>
        </p:txBody>
      </p:sp>
      <p:sp>
        <p:nvSpPr>
          <p:cNvPr id="6" name="Slide Number Placeholder 21">
            <a:extLst>
              <a:ext uri="{FF2B5EF4-FFF2-40B4-BE49-F238E27FC236}">
                <a16:creationId xmlns:a16="http://schemas.microsoft.com/office/drawing/2014/main" id="{FC494DF3-B7BF-425D-9E65-6FCA0A0689E6}"/>
              </a:ext>
            </a:extLst>
          </p:cNvPr>
          <p:cNvSpPr>
            <a:spLocks noGrp="1"/>
          </p:cNvSpPr>
          <p:nvPr>
            <p:ph type="sldNum" sz="quarter" idx="12"/>
          </p:nvPr>
        </p:nvSpPr>
        <p:spPr/>
        <p:txBody>
          <a:bodyPr/>
          <a:lstStyle>
            <a:lvl1pPr>
              <a:defRPr/>
            </a:lvl1pPr>
          </a:lstStyle>
          <a:p>
            <a:fld id="{78CC9058-AFFD-4443-A939-4A13EF45555C}" type="slidenum">
              <a:rPr lang="ar-JO" altLang="en-US"/>
              <a:pPr/>
              <a:t>‹#›</a:t>
            </a:fld>
            <a:endParaRPr lang="ar-JO" altLang="en-US"/>
          </a:p>
        </p:txBody>
      </p:sp>
    </p:spTree>
    <p:extLst>
      <p:ext uri="{BB962C8B-B14F-4D97-AF65-F5344CB8AC3E}">
        <p14:creationId xmlns:p14="http://schemas.microsoft.com/office/powerpoint/2010/main" val="41197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3E4A2ECC-C907-457F-9C49-DD38FE6F2042}"/>
              </a:ext>
            </a:extLst>
          </p:cNvPr>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a:t>Click to edit Master title style</a:t>
            </a:r>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5" name="Date Placeholder 3">
            <a:extLst>
              <a:ext uri="{FF2B5EF4-FFF2-40B4-BE49-F238E27FC236}">
                <a16:creationId xmlns:a16="http://schemas.microsoft.com/office/drawing/2014/main" id="{58C1D33B-5917-4259-97DA-2EBFFA85B807}"/>
              </a:ext>
            </a:extLst>
          </p:cNvPr>
          <p:cNvSpPr>
            <a:spLocks noGrp="1"/>
          </p:cNvSpPr>
          <p:nvPr>
            <p:ph type="dt" sz="half" idx="10"/>
          </p:nvPr>
        </p:nvSpPr>
        <p:spPr/>
        <p:txBody>
          <a:bodyPr/>
          <a:lstStyle>
            <a:lvl1pPr>
              <a:defRPr/>
            </a:lvl1pPr>
          </a:lstStyle>
          <a:p>
            <a:pPr>
              <a:defRPr/>
            </a:pPr>
            <a:fld id="{91620963-3621-445F-A9DD-FB0A549E3EF6}" type="datetimeFigureOut">
              <a:rPr lang="ar-JO"/>
              <a:pPr>
                <a:defRPr/>
              </a:pPr>
              <a:t>26/08/1442</a:t>
            </a:fld>
            <a:endParaRPr lang="ar-JO"/>
          </a:p>
        </p:txBody>
      </p:sp>
      <p:sp>
        <p:nvSpPr>
          <p:cNvPr id="6" name="Footer Placeholder 4">
            <a:extLst>
              <a:ext uri="{FF2B5EF4-FFF2-40B4-BE49-F238E27FC236}">
                <a16:creationId xmlns:a16="http://schemas.microsoft.com/office/drawing/2014/main" id="{88FAC06C-8A88-446B-BB6E-4B3FB7D80687}"/>
              </a:ext>
            </a:extLst>
          </p:cNvPr>
          <p:cNvSpPr>
            <a:spLocks noGrp="1"/>
          </p:cNvSpPr>
          <p:nvPr>
            <p:ph type="ftr" sz="quarter" idx="11"/>
          </p:nvPr>
        </p:nvSpPr>
        <p:spPr/>
        <p:txBody>
          <a:bodyPr/>
          <a:lstStyle>
            <a:lvl1pPr>
              <a:defRPr/>
            </a:lvl1pPr>
          </a:lstStyle>
          <a:p>
            <a:pPr>
              <a:defRPr/>
            </a:pPr>
            <a:endParaRPr lang="ar-JO"/>
          </a:p>
        </p:txBody>
      </p:sp>
      <p:sp>
        <p:nvSpPr>
          <p:cNvPr id="7" name="Slide Number Placeholder 5">
            <a:extLst>
              <a:ext uri="{FF2B5EF4-FFF2-40B4-BE49-F238E27FC236}">
                <a16:creationId xmlns:a16="http://schemas.microsoft.com/office/drawing/2014/main" id="{A45147E7-E965-418D-A5AA-E704691A05B3}"/>
              </a:ext>
            </a:extLst>
          </p:cNvPr>
          <p:cNvSpPr>
            <a:spLocks noGrp="1"/>
          </p:cNvSpPr>
          <p:nvPr>
            <p:ph type="sldNum" sz="quarter" idx="12"/>
          </p:nvPr>
        </p:nvSpPr>
        <p:spPr/>
        <p:txBody>
          <a:bodyPr/>
          <a:lstStyle>
            <a:lvl1pPr>
              <a:defRPr/>
            </a:lvl1pPr>
          </a:lstStyle>
          <a:p>
            <a:fld id="{B0114BAA-FFD7-4CB5-9750-417125509930}" type="slidenum">
              <a:rPr lang="ar-JO" altLang="en-US"/>
              <a:pPr/>
              <a:t>‹#›</a:t>
            </a:fld>
            <a:endParaRPr lang="ar-JO" altLang="en-US"/>
          </a:p>
        </p:txBody>
      </p:sp>
    </p:spTree>
    <p:extLst>
      <p:ext uri="{BB962C8B-B14F-4D97-AF65-F5344CB8AC3E}">
        <p14:creationId xmlns:p14="http://schemas.microsoft.com/office/powerpoint/2010/main" val="471595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a:extLst>
              <a:ext uri="{FF2B5EF4-FFF2-40B4-BE49-F238E27FC236}">
                <a16:creationId xmlns:a16="http://schemas.microsoft.com/office/drawing/2014/main" id="{A5376A7D-E454-4DDB-97A9-E54BF28FD44E}"/>
              </a:ext>
            </a:extLst>
          </p:cNvPr>
          <p:cNvSpPr>
            <a:spLocks noGrp="1"/>
          </p:cNvSpPr>
          <p:nvPr>
            <p:ph type="dt" sz="half" idx="10"/>
          </p:nvPr>
        </p:nvSpPr>
        <p:spPr/>
        <p:txBody>
          <a:bodyPr/>
          <a:lstStyle>
            <a:lvl1pPr>
              <a:defRPr/>
            </a:lvl1pPr>
          </a:lstStyle>
          <a:p>
            <a:pPr>
              <a:defRPr/>
            </a:pPr>
            <a:fld id="{45000216-1A47-4F6A-8574-768C08E6BD34}" type="datetimeFigureOut">
              <a:rPr lang="ar-JO"/>
              <a:pPr>
                <a:defRPr/>
              </a:pPr>
              <a:t>26/08/1442</a:t>
            </a:fld>
            <a:endParaRPr lang="ar-JO"/>
          </a:p>
        </p:txBody>
      </p:sp>
      <p:sp>
        <p:nvSpPr>
          <p:cNvPr id="6" name="Footer Placeholder 9">
            <a:extLst>
              <a:ext uri="{FF2B5EF4-FFF2-40B4-BE49-F238E27FC236}">
                <a16:creationId xmlns:a16="http://schemas.microsoft.com/office/drawing/2014/main" id="{8E626BF6-70E0-4309-90D4-1502DBDA4F27}"/>
              </a:ext>
            </a:extLst>
          </p:cNvPr>
          <p:cNvSpPr>
            <a:spLocks noGrp="1"/>
          </p:cNvSpPr>
          <p:nvPr>
            <p:ph type="ftr" sz="quarter" idx="11"/>
          </p:nvPr>
        </p:nvSpPr>
        <p:spPr/>
        <p:txBody>
          <a:bodyPr/>
          <a:lstStyle>
            <a:lvl1pPr>
              <a:defRPr/>
            </a:lvl1pPr>
          </a:lstStyle>
          <a:p>
            <a:pPr>
              <a:defRPr/>
            </a:pPr>
            <a:endParaRPr lang="ar-JO"/>
          </a:p>
        </p:txBody>
      </p:sp>
      <p:sp>
        <p:nvSpPr>
          <p:cNvPr id="7" name="Slide Number Placeholder 21">
            <a:extLst>
              <a:ext uri="{FF2B5EF4-FFF2-40B4-BE49-F238E27FC236}">
                <a16:creationId xmlns:a16="http://schemas.microsoft.com/office/drawing/2014/main" id="{06D47EF6-3BC0-4202-BBAA-150A51C64AE8}"/>
              </a:ext>
            </a:extLst>
          </p:cNvPr>
          <p:cNvSpPr>
            <a:spLocks noGrp="1"/>
          </p:cNvSpPr>
          <p:nvPr>
            <p:ph type="sldNum" sz="quarter" idx="12"/>
          </p:nvPr>
        </p:nvSpPr>
        <p:spPr/>
        <p:txBody>
          <a:bodyPr/>
          <a:lstStyle>
            <a:lvl1pPr>
              <a:defRPr/>
            </a:lvl1pPr>
          </a:lstStyle>
          <a:p>
            <a:fld id="{B618926E-C90B-4C64-9971-2FE5BD111827}" type="slidenum">
              <a:rPr lang="ar-JO" altLang="en-US"/>
              <a:pPr/>
              <a:t>‹#›</a:t>
            </a:fld>
            <a:endParaRPr lang="ar-JO" altLang="en-US"/>
          </a:p>
        </p:txBody>
      </p:sp>
    </p:spTree>
    <p:extLst>
      <p:ext uri="{BB962C8B-B14F-4D97-AF65-F5344CB8AC3E}">
        <p14:creationId xmlns:p14="http://schemas.microsoft.com/office/powerpoint/2010/main" val="103941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9C6F358D-1733-4D6A-AA14-E3EC34A4A5F3}"/>
              </a:ext>
            </a:extLst>
          </p:cNvPr>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3EF4DAD-6EC8-4B4D-9EA5-403C7CBBFF86}"/>
              </a:ext>
            </a:extLst>
          </p:cNvPr>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Content Placeholder 33"/>
          <p:cNvSpPr>
            <a:spLocks noGrp="1"/>
          </p:cNvSpPr>
          <p:nvPr>
            <p:ph sz="quarter" idx="4"/>
          </p:nvPr>
        </p:nvSpPr>
        <p:spPr>
          <a:xfrm>
            <a:off x="4649788"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57200" y="155448"/>
            <a:ext cx="8229600" cy="1143000"/>
          </a:xfrm>
        </p:spPr>
        <p:txBody>
          <a:bodyPr/>
          <a:lstStyle>
            <a:lvl1pPr>
              <a:defRPr/>
            </a:lvl1pPr>
          </a:lstStyle>
          <a:p>
            <a:r>
              <a:rPr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9" name="Slide Number Placeholder 8">
            <a:extLst>
              <a:ext uri="{FF2B5EF4-FFF2-40B4-BE49-F238E27FC236}">
                <a16:creationId xmlns:a16="http://schemas.microsoft.com/office/drawing/2014/main" id="{FB465E87-D3E4-41DB-8D4D-0DC676F4262A}"/>
              </a:ext>
            </a:extLst>
          </p:cNvPr>
          <p:cNvSpPr>
            <a:spLocks noGrp="1"/>
          </p:cNvSpPr>
          <p:nvPr>
            <p:ph type="sldNum" sz="quarter" idx="10"/>
          </p:nvPr>
        </p:nvSpPr>
        <p:spPr/>
        <p:txBody>
          <a:bodyPr/>
          <a:lstStyle>
            <a:lvl1pPr>
              <a:defRPr/>
            </a:lvl1pPr>
          </a:lstStyle>
          <a:p>
            <a:fld id="{6072C185-38A8-49B6-8DE1-C60DF1F6E5DD}" type="slidenum">
              <a:rPr lang="ar-JO" altLang="en-US"/>
              <a:pPr/>
              <a:t>‹#›</a:t>
            </a:fld>
            <a:endParaRPr lang="ar-JO" altLang="en-US"/>
          </a:p>
        </p:txBody>
      </p:sp>
      <p:sp>
        <p:nvSpPr>
          <p:cNvPr id="10" name="Footer Placeholder 7">
            <a:extLst>
              <a:ext uri="{FF2B5EF4-FFF2-40B4-BE49-F238E27FC236}">
                <a16:creationId xmlns:a16="http://schemas.microsoft.com/office/drawing/2014/main" id="{AE65D7AB-4FB6-4284-8BD1-CF885B59E87B}"/>
              </a:ext>
            </a:extLst>
          </p:cNvPr>
          <p:cNvSpPr>
            <a:spLocks noGrp="1"/>
          </p:cNvSpPr>
          <p:nvPr>
            <p:ph type="ftr" sz="quarter" idx="11"/>
          </p:nvPr>
        </p:nvSpPr>
        <p:spPr/>
        <p:txBody>
          <a:bodyPr/>
          <a:lstStyle>
            <a:lvl1pPr>
              <a:defRPr/>
            </a:lvl1pPr>
          </a:lstStyle>
          <a:p>
            <a:pPr>
              <a:defRPr/>
            </a:pPr>
            <a:endParaRPr lang="ar-JO"/>
          </a:p>
        </p:txBody>
      </p:sp>
      <p:sp>
        <p:nvSpPr>
          <p:cNvPr id="11" name="Date Placeholder 6">
            <a:extLst>
              <a:ext uri="{FF2B5EF4-FFF2-40B4-BE49-F238E27FC236}">
                <a16:creationId xmlns:a16="http://schemas.microsoft.com/office/drawing/2014/main" id="{4465010B-5358-465A-826A-46EBB2F9B2E3}"/>
              </a:ext>
            </a:extLst>
          </p:cNvPr>
          <p:cNvSpPr>
            <a:spLocks noGrp="1"/>
          </p:cNvSpPr>
          <p:nvPr>
            <p:ph type="dt" sz="half" idx="12"/>
          </p:nvPr>
        </p:nvSpPr>
        <p:spPr/>
        <p:txBody>
          <a:bodyPr/>
          <a:lstStyle>
            <a:lvl1pPr>
              <a:defRPr/>
            </a:lvl1pPr>
          </a:lstStyle>
          <a:p>
            <a:pPr>
              <a:defRPr/>
            </a:pPr>
            <a:fld id="{9EF475CE-1387-4370-82C9-BFBA805AE7C0}" type="datetimeFigureOut">
              <a:rPr lang="ar-JO"/>
              <a:pPr>
                <a:defRPr/>
              </a:pPr>
              <a:t>26/08/1442</a:t>
            </a:fld>
            <a:endParaRPr lang="ar-JO"/>
          </a:p>
        </p:txBody>
      </p:sp>
    </p:spTree>
    <p:extLst>
      <p:ext uri="{BB962C8B-B14F-4D97-AF65-F5344CB8AC3E}">
        <p14:creationId xmlns:p14="http://schemas.microsoft.com/office/powerpoint/2010/main" val="632785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3">
            <a:extLst>
              <a:ext uri="{FF2B5EF4-FFF2-40B4-BE49-F238E27FC236}">
                <a16:creationId xmlns:a16="http://schemas.microsoft.com/office/drawing/2014/main" id="{D6299F65-983E-485A-9725-88DF19DC55FA}"/>
              </a:ext>
            </a:extLst>
          </p:cNvPr>
          <p:cNvSpPr>
            <a:spLocks noGrp="1"/>
          </p:cNvSpPr>
          <p:nvPr>
            <p:ph type="dt" sz="half" idx="10"/>
          </p:nvPr>
        </p:nvSpPr>
        <p:spPr/>
        <p:txBody>
          <a:bodyPr/>
          <a:lstStyle>
            <a:lvl1pPr>
              <a:defRPr/>
            </a:lvl1pPr>
          </a:lstStyle>
          <a:p>
            <a:pPr>
              <a:defRPr/>
            </a:pPr>
            <a:fld id="{8594834C-277E-4E2E-A52D-3D64B0655685}" type="datetimeFigureOut">
              <a:rPr lang="ar-JO"/>
              <a:pPr>
                <a:defRPr/>
              </a:pPr>
              <a:t>26/08/1442</a:t>
            </a:fld>
            <a:endParaRPr lang="ar-JO"/>
          </a:p>
        </p:txBody>
      </p:sp>
      <p:sp>
        <p:nvSpPr>
          <p:cNvPr id="4" name="Footer Placeholder 9">
            <a:extLst>
              <a:ext uri="{FF2B5EF4-FFF2-40B4-BE49-F238E27FC236}">
                <a16:creationId xmlns:a16="http://schemas.microsoft.com/office/drawing/2014/main" id="{9EBE9FA0-00E1-4BF9-A6E0-5AD22E1D8A54}"/>
              </a:ext>
            </a:extLst>
          </p:cNvPr>
          <p:cNvSpPr>
            <a:spLocks noGrp="1"/>
          </p:cNvSpPr>
          <p:nvPr>
            <p:ph type="ftr" sz="quarter" idx="11"/>
          </p:nvPr>
        </p:nvSpPr>
        <p:spPr/>
        <p:txBody>
          <a:bodyPr/>
          <a:lstStyle>
            <a:lvl1pPr>
              <a:defRPr/>
            </a:lvl1pPr>
          </a:lstStyle>
          <a:p>
            <a:pPr>
              <a:defRPr/>
            </a:pPr>
            <a:endParaRPr lang="ar-JO"/>
          </a:p>
        </p:txBody>
      </p:sp>
      <p:sp>
        <p:nvSpPr>
          <p:cNvPr id="5" name="Slide Number Placeholder 21">
            <a:extLst>
              <a:ext uri="{FF2B5EF4-FFF2-40B4-BE49-F238E27FC236}">
                <a16:creationId xmlns:a16="http://schemas.microsoft.com/office/drawing/2014/main" id="{3FA76E8A-DD46-4A6C-B045-2E8AE757C558}"/>
              </a:ext>
            </a:extLst>
          </p:cNvPr>
          <p:cNvSpPr>
            <a:spLocks noGrp="1"/>
          </p:cNvSpPr>
          <p:nvPr>
            <p:ph type="sldNum" sz="quarter" idx="12"/>
          </p:nvPr>
        </p:nvSpPr>
        <p:spPr/>
        <p:txBody>
          <a:bodyPr/>
          <a:lstStyle>
            <a:lvl1pPr>
              <a:defRPr/>
            </a:lvl1pPr>
          </a:lstStyle>
          <a:p>
            <a:fld id="{FD1D6F84-C8B3-4B69-B23F-9D9C19AFF8ED}" type="slidenum">
              <a:rPr lang="ar-JO" altLang="en-US"/>
              <a:pPr/>
              <a:t>‹#›</a:t>
            </a:fld>
            <a:endParaRPr lang="ar-JO" altLang="en-US"/>
          </a:p>
        </p:txBody>
      </p:sp>
    </p:spTree>
    <p:extLst>
      <p:ext uri="{BB962C8B-B14F-4D97-AF65-F5344CB8AC3E}">
        <p14:creationId xmlns:p14="http://schemas.microsoft.com/office/powerpoint/2010/main" val="1128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a:extLst>
              <a:ext uri="{FF2B5EF4-FFF2-40B4-BE49-F238E27FC236}">
                <a16:creationId xmlns:a16="http://schemas.microsoft.com/office/drawing/2014/main" id="{285E6E40-A890-4691-9896-526433362154}"/>
              </a:ext>
            </a:extLst>
          </p:cNvPr>
          <p:cNvSpPr>
            <a:spLocks noGrp="1"/>
          </p:cNvSpPr>
          <p:nvPr>
            <p:ph type="dt" sz="half" idx="10"/>
          </p:nvPr>
        </p:nvSpPr>
        <p:spPr/>
        <p:txBody>
          <a:bodyPr/>
          <a:lstStyle>
            <a:lvl1pPr>
              <a:defRPr/>
            </a:lvl1pPr>
          </a:lstStyle>
          <a:p>
            <a:pPr>
              <a:defRPr/>
            </a:pPr>
            <a:fld id="{0C23806E-95A5-4B91-A0C5-F311C248348F}" type="datetimeFigureOut">
              <a:rPr lang="ar-JO"/>
              <a:pPr>
                <a:defRPr/>
              </a:pPr>
              <a:t>26/08/1442</a:t>
            </a:fld>
            <a:endParaRPr lang="ar-JO"/>
          </a:p>
        </p:txBody>
      </p:sp>
      <p:sp>
        <p:nvSpPr>
          <p:cNvPr id="3" name="Footer Placeholder 9">
            <a:extLst>
              <a:ext uri="{FF2B5EF4-FFF2-40B4-BE49-F238E27FC236}">
                <a16:creationId xmlns:a16="http://schemas.microsoft.com/office/drawing/2014/main" id="{4E335331-5163-4C5D-B0B8-6554715B74B0}"/>
              </a:ext>
            </a:extLst>
          </p:cNvPr>
          <p:cNvSpPr>
            <a:spLocks noGrp="1"/>
          </p:cNvSpPr>
          <p:nvPr>
            <p:ph type="ftr" sz="quarter" idx="11"/>
          </p:nvPr>
        </p:nvSpPr>
        <p:spPr/>
        <p:txBody>
          <a:bodyPr/>
          <a:lstStyle>
            <a:lvl1pPr>
              <a:defRPr/>
            </a:lvl1pPr>
          </a:lstStyle>
          <a:p>
            <a:pPr>
              <a:defRPr/>
            </a:pPr>
            <a:endParaRPr lang="ar-JO"/>
          </a:p>
        </p:txBody>
      </p:sp>
      <p:sp>
        <p:nvSpPr>
          <p:cNvPr id="4" name="Slide Number Placeholder 21">
            <a:extLst>
              <a:ext uri="{FF2B5EF4-FFF2-40B4-BE49-F238E27FC236}">
                <a16:creationId xmlns:a16="http://schemas.microsoft.com/office/drawing/2014/main" id="{ED618219-A3F3-4AFE-AC61-935E9E3003F7}"/>
              </a:ext>
            </a:extLst>
          </p:cNvPr>
          <p:cNvSpPr>
            <a:spLocks noGrp="1"/>
          </p:cNvSpPr>
          <p:nvPr>
            <p:ph type="sldNum" sz="quarter" idx="12"/>
          </p:nvPr>
        </p:nvSpPr>
        <p:spPr/>
        <p:txBody>
          <a:bodyPr/>
          <a:lstStyle>
            <a:lvl1pPr>
              <a:defRPr/>
            </a:lvl1pPr>
          </a:lstStyle>
          <a:p>
            <a:fld id="{2F7DB5AF-9DFC-4EBB-B552-C7C6AB39EF5D}" type="slidenum">
              <a:rPr lang="ar-JO" altLang="en-US"/>
              <a:pPr/>
              <a:t>‹#›</a:t>
            </a:fld>
            <a:endParaRPr lang="ar-JO" altLang="en-US"/>
          </a:p>
        </p:txBody>
      </p:sp>
    </p:spTree>
    <p:extLst>
      <p:ext uri="{BB962C8B-B14F-4D97-AF65-F5344CB8AC3E}">
        <p14:creationId xmlns:p14="http://schemas.microsoft.com/office/powerpoint/2010/main" val="1535215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5" name="Date Placeholder 23">
            <a:extLst>
              <a:ext uri="{FF2B5EF4-FFF2-40B4-BE49-F238E27FC236}">
                <a16:creationId xmlns:a16="http://schemas.microsoft.com/office/drawing/2014/main" id="{27841FCF-8A24-459A-BD84-98D9478FED22}"/>
              </a:ext>
            </a:extLst>
          </p:cNvPr>
          <p:cNvSpPr>
            <a:spLocks noGrp="1"/>
          </p:cNvSpPr>
          <p:nvPr>
            <p:ph type="dt" sz="half" idx="10"/>
          </p:nvPr>
        </p:nvSpPr>
        <p:spPr/>
        <p:txBody>
          <a:bodyPr/>
          <a:lstStyle>
            <a:lvl1pPr>
              <a:defRPr/>
            </a:lvl1pPr>
          </a:lstStyle>
          <a:p>
            <a:pPr>
              <a:defRPr/>
            </a:pPr>
            <a:fld id="{1CD63D41-9A48-4932-BD6C-56C01567187F}" type="datetimeFigureOut">
              <a:rPr lang="ar-JO"/>
              <a:pPr>
                <a:defRPr/>
              </a:pPr>
              <a:t>26/08/1442</a:t>
            </a:fld>
            <a:endParaRPr lang="ar-JO"/>
          </a:p>
        </p:txBody>
      </p:sp>
      <p:sp>
        <p:nvSpPr>
          <p:cNvPr id="6" name="Footer Placeholder 9">
            <a:extLst>
              <a:ext uri="{FF2B5EF4-FFF2-40B4-BE49-F238E27FC236}">
                <a16:creationId xmlns:a16="http://schemas.microsoft.com/office/drawing/2014/main" id="{F8751DD5-F0FA-458A-85DB-93DFF8FF9F6E}"/>
              </a:ext>
            </a:extLst>
          </p:cNvPr>
          <p:cNvSpPr>
            <a:spLocks noGrp="1"/>
          </p:cNvSpPr>
          <p:nvPr>
            <p:ph type="ftr" sz="quarter" idx="11"/>
          </p:nvPr>
        </p:nvSpPr>
        <p:spPr/>
        <p:txBody>
          <a:bodyPr/>
          <a:lstStyle>
            <a:lvl1pPr>
              <a:defRPr/>
            </a:lvl1pPr>
          </a:lstStyle>
          <a:p>
            <a:pPr>
              <a:defRPr/>
            </a:pPr>
            <a:endParaRPr lang="ar-JO"/>
          </a:p>
        </p:txBody>
      </p:sp>
      <p:sp>
        <p:nvSpPr>
          <p:cNvPr id="7" name="Slide Number Placeholder 21">
            <a:extLst>
              <a:ext uri="{FF2B5EF4-FFF2-40B4-BE49-F238E27FC236}">
                <a16:creationId xmlns:a16="http://schemas.microsoft.com/office/drawing/2014/main" id="{E0BDFCE9-FE07-4665-ADB2-236CCA12476B}"/>
              </a:ext>
            </a:extLst>
          </p:cNvPr>
          <p:cNvSpPr>
            <a:spLocks noGrp="1"/>
          </p:cNvSpPr>
          <p:nvPr>
            <p:ph type="sldNum" sz="quarter" idx="12"/>
          </p:nvPr>
        </p:nvSpPr>
        <p:spPr/>
        <p:txBody>
          <a:bodyPr/>
          <a:lstStyle>
            <a:lvl1pPr>
              <a:defRPr/>
            </a:lvl1pPr>
          </a:lstStyle>
          <a:p>
            <a:fld id="{E6EAA750-8FFC-45F2-A57F-A7C5BBE3697A}" type="slidenum">
              <a:rPr lang="ar-JO" altLang="en-US"/>
              <a:pPr/>
              <a:t>‹#›</a:t>
            </a:fld>
            <a:endParaRPr lang="ar-JO" altLang="en-US"/>
          </a:p>
        </p:txBody>
      </p:sp>
    </p:spTree>
    <p:extLst>
      <p:ext uri="{BB962C8B-B14F-4D97-AF65-F5344CB8AC3E}">
        <p14:creationId xmlns:p14="http://schemas.microsoft.com/office/powerpoint/2010/main" val="366964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a:t>Click icon to add picture</a:t>
            </a:r>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a:t>Click to edit Master text styles</a:t>
            </a:r>
          </a:p>
        </p:txBody>
      </p:sp>
      <p:sp>
        <p:nvSpPr>
          <p:cNvPr id="5" name="Date Placeholder 23">
            <a:extLst>
              <a:ext uri="{FF2B5EF4-FFF2-40B4-BE49-F238E27FC236}">
                <a16:creationId xmlns:a16="http://schemas.microsoft.com/office/drawing/2014/main" id="{0CF0A3F2-7DF4-41A0-A58B-DAA196E6C416}"/>
              </a:ext>
            </a:extLst>
          </p:cNvPr>
          <p:cNvSpPr>
            <a:spLocks noGrp="1"/>
          </p:cNvSpPr>
          <p:nvPr>
            <p:ph type="dt" sz="half" idx="10"/>
          </p:nvPr>
        </p:nvSpPr>
        <p:spPr/>
        <p:txBody>
          <a:bodyPr/>
          <a:lstStyle>
            <a:lvl1pPr>
              <a:defRPr/>
            </a:lvl1pPr>
          </a:lstStyle>
          <a:p>
            <a:pPr>
              <a:defRPr/>
            </a:pPr>
            <a:fld id="{50B96787-36AA-4F8F-B4D3-777BBFD38025}" type="datetimeFigureOut">
              <a:rPr lang="ar-JO"/>
              <a:pPr>
                <a:defRPr/>
              </a:pPr>
              <a:t>26/08/1442</a:t>
            </a:fld>
            <a:endParaRPr lang="ar-JO"/>
          </a:p>
        </p:txBody>
      </p:sp>
      <p:sp>
        <p:nvSpPr>
          <p:cNvPr id="6" name="Footer Placeholder 9">
            <a:extLst>
              <a:ext uri="{FF2B5EF4-FFF2-40B4-BE49-F238E27FC236}">
                <a16:creationId xmlns:a16="http://schemas.microsoft.com/office/drawing/2014/main" id="{308F4DEF-23D0-429F-8CAA-C6A84974F1C3}"/>
              </a:ext>
            </a:extLst>
          </p:cNvPr>
          <p:cNvSpPr>
            <a:spLocks noGrp="1"/>
          </p:cNvSpPr>
          <p:nvPr>
            <p:ph type="ftr" sz="quarter" idx="11"/>
          </p:nvPr>
        </p:nvSpPr>
        <p:spPr/>
        <p:txBody>
          <a:bodyPr/>
          <a:lstStyle>
            <a:lvl1pPr>
              <a:defRPr/>
            </a:lvl1pPr>
          </a:lstStyle>
          <a:p>
            <a:pPr>
              <a:defRPr/>
            </a:pPr>
            <a:endParaRPr lang="ar-JO"/>
          </a:p>
        </p:txBody>
      </p:sp>
      <p:sp>
        <p:nvSpPr>
          <p:cNvPr id="7" name="Slide Number Placeholder 21">
            <a:extLst>
              <a:ext uri="{FF2B5EF4-FFF2-40B4-BE49-F238E27FC236}">
                <a16:creationId xmlns:a16="http://schemas.microsoft.com/office/drawing/2014/main" id="{EAF71588-A01E-4A8D-8503-01D409CC3B6B}"/>
              </a:ext>
            </a:extLst>
          </p:cNvPr>
          <p:cNvSpPr>
            <a:spLocks noGrp="1"/>
          </p:cNvSpPr>
          <p:nvPr>
            <p:ph type="sldNum" sz="quarter" idx="12"/>
          </p:nvPr>
        </p:nvSpPr>
        <p:spPr/>
        <p:txBody>
          <a:bodyPr/>
          <a:lstStyle>
            <a:lvl1pPr>
              <a:defRPr/>
            </a:lvl1pPr>
          </a:lstStyle>
          <a:p>
            <a:fld id="{8F553E20-4A03-4957-8B54-41C68FC0E977}" type="slidenum">
              <a:rPr lang="ar-JO" altLang="en-US"/>
              <a:pPr/>
              <a:t>‹#›</a:t>
            </a:fld>
            <a:endParaRPr lang="ar-JO" altLang="en-US"/>
          </a:p>
        </p:txBody>
      </p:sp>
    </p:spTree>
    <p:extLst>
      <p:ext uri="{BB962C8B-B14F-4D97-AF65-F5344CB8AC3E}">
        <p14:creationId xmlns:p14="http://schemas.microsoft.com/office/powerpoint/2010/main" val="150458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a:extLst>
              <a:ext uri="{FF2B5EF4-FFF2-40B4-BE49-F238E27FC236}">
                <a16:creationId xmlns:a16="http://schemas.microsoft.com/office/drawing/2014/main" id="{AEE956D4-AEC1-4EDC-9B5C-5C30315D65C9}"/>
              </a:ext>
            </a:extLst>
          </p:cNvPr>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E03FA8A6-CD5B-42DB-AF46-02A201521501}"/>
              </a:ext>
            </a:extLst>
          </p:cNvPr>
          <p:cNvSpPr>
            <a:spLocks noGrp="1"/>
          </p:cNvSpPr>
          <p:nvPr>
            <p:ph type="dt" sz="half" idx="2"/>
          </p:nvPr>
        </p:nvSpPr>
        <p:spPr>
          <a:xfrm>
            <a:off x="5791200" y="6203950"/>
            <a:ext cx="2590800" cy="384175"/>
          </a:xfrm>
          <a:prstGeom prst="rect">
            <a:avLst/>
          </a:prstGeom>
        </p:spPr>
        <p:txBody>
          <a:bodyPr vert="horz" anchor="ctr" anchorCtr="0"/>
          <a:lstStyle>
            <a:lvl1pPr algn="l" rtl="1" eaLnBrk="1" fontAlgn="auto" latinLnBrk="0" hangingPunct="1">
              <a:spcBef>
                <a:spcPts val="0"/>
              </a:spcBef>
              <a:spcAft>
                <a:spcPts val="0"/>
              </a:spcAft>
              <a:defRPr kumimoji="0" sz="1200">
                <a:solidFill>
                  <a:schemeClr val="tx2"/>
                </a:solidFill>
                <a:latin typeface="+mn-lt"/>
                <a:cs typeface="+mn-cs"/>
              </a:defRPr>
            </a:lvl1pPr>
          </a:lstStyle>
          <a:p>
            <a:pPr>
              <a:defRPr/>
            </a:pPr>
            <a:fld id="{7A471637-B8E1-4E05-A712-CA8F30B3E608}" type="datetimeFigureOut">
              <a:rPr lang="ar-JO"/>
              <a:pPr>
                <a:defRPr/>
              </a:pPr>
              <a:t>26/08/1442</a:t>
            </a:fld>
            <a:endParaRPr lang="ar-JO"/>
          </a:p>
        </p:txBody>
      </p:sp>
      <p:sp>
        <p:nvSpPr>
          <p:cNvPr id="10" name="Footer Placeholder 9">
            <a:extLst>
              <a:ext uri="{FF2B5EF4-FFF2-40B4-BE49-F238E27FC236}">
                <a16:creationId xmlns:a16="http://schemas.microsoft.com/office/drawing/2014/main" id="{7C494B8C-CACE-42CB-9DAB-508DFCF184E4}"/>
              </a:ext>
            </a:extLst>
          </p:cNvPr>
          <p:cNvSpPr>
            <a:spLocks noGrp="1"/>
          </p:cNvSpPr>
          <p:nvPr>
            <p:ph type="ftr" sz="quarter" idx="3"/>
          </p:nvPr>
        </p:nvSpPr>
        <p:spPr>
          <a:xfrm>
            <a:off x="2133600" y="6203950"/>
            <a:ext cx="3581400" cy="384175"/>
          </a:xfrm>
          <a:prstGeom prst="rect">
            <a:avLst/>
          </a:prstGeom>
        </p:spPr>
        <p:txBody>
          <a:bodyPr vert="horz" anchor="ctr" anchorCtr="0"/>
          <a:lstStyle>
            <a:lvl1pPr algn="r" rtl="1" eaLnBrk="1" fontAlgn="auto" latinLnBrk="0" hangingPunct="1">
              <a:spcBef>
                <a:spcPts val="0"/>
              </a:spcBef>
              <a:spcAft>
                <a:spcPts val="0"/>
              </a:spcAft>
              <a:defRPr kumimoji="0" sz="1200">
                <a:solidFill>
                  <a:schemeClr val="tx2"/>
                </a:solidFill>
                <a:latin typeface="+mn-lt"/>
                <a:cs typeface="+mn-cs"/>
              </a:defRPr>
            </a:lvl1pPr>
          </a:lstStyle>
          <a:p>
            <a:pPr>
              <a:defRPr/>
            </a:pPr>
            <a:endParaRPr lang="ar-JO"/>
          </a:p>
        </p:txBody>
      </p:sp>
      <p:sp>
        <p:nvSpPr>
          <p:cNvPr id="22" name="Slide Number Placeholder 21">
            <a:extLst>
              <a:ext uri="{FF2B5EF4-FFF2-40B4-BE49-F238E27FC236}">
                <a16:creationId xmlns:a16="http://schemas.microsoft.com/office/drawing/2014/main" id="{EBDEF076-4A27-43ED-9D04-24CC78FCC96C}"/>
              </a:ext>
            </a:extLst>
          </p:cNvPr>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rtl="1">
              <a:defRPr sz="1600">
                <a:solidFill>
                  <a:schemeClr val="tx2"/>
                </a:solidFill>
                <a:latin typeface="Constantia" panose="02030602050306030303" pitchFamily="18" charset="0"/>
                <a:cs typeface="Times New Roman" panose="02020603050405020304" pitchFamily="18" charset="0"/>
              </a:defRPr>
            </a:lvl1pPr>
          </a:lstStyle>
          <a:p>
            <a:fld id="{AC647531-1C09-4CC0-A2D3-18964FB8B11A}" type="slidenum">
              <a:rPr lang="ar-JO" altLang="en-US"/>
              <a:pPr/>
              <a:t>‹#›</a:t>
            </a:fld>
            <a:endParaRPr lang="ar-JO" altLang="en-US"/>
          </a:p>
        </p:txBody>
      </p:sp>
      <p:sp>
        <p:nvSpPr>
          <p:cNvPr id="5" name="Title Placeholder 4">
            <a:extLst>
              <a:ext uri="{FF2B5EF4-FFF2-40B4-BE49-F238E27FC236}">
                <a16:creationId xmlns:a16="http://schemas.microsoft.com/office/drawing/2014/main" id="{581F8A8A-829C-4399-B633-64B1957BF274}"/>
              </a:ext>
            </a:extLst>
          </p:cNvPr>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a:t>Click to edit Master title style</a:t>
            </a:r>
          </a:p>
        </p:txBody>
      </p:sp>
    </p:spTree>
  </p:cSld>
  <p:clrMap bg1="dk1" tx1="lt1" bg2="dk2" tx2="lt2" accent1="accent1" accent2="accent2" accent3="accent3" accent4="accent4" accent5="accent5" accent6="accent6" hlink="hlink" folHlink="folHlink"/>
  <p:sldLayoutIdLst>
    <p:sldLayoutId id="2147483713" r:id="rId1"/>
    <p:sldLayoutId id="2147483705" r:id="rId2"/>
    <p:sldLayoutId id="2147483714" r:id="rId3"/>
    <p:sldLayoutId id="2147483706" r:id="rId4"/>
    <p:sldLayoutId id="2147483715" r:id="rId5"/>
    <p:sldLayoutId id="2147483707" r:id="rId6"/>
    <p:sldLayoutId id="2147483708" r:id="rId7"/>
    <p:sldLayoutId id="2147483709" r:id="rId8"/>
    <p:sldLayoutId id="2147483710" r:id="rId9"/>
    <p:sldLayoutId id="2147483711" r:id="rId10"/>
    <p:sldLayoutId id="2147483712" r:id="rId11"/>
  </p:sldLayoutIdLst>
  <p:txStyles>
    <p:titleStyle>
      <a:lvl1pPr algn="l" rtl="1"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1" eaLnBrk="0" fontAlgn="base" hangingPunct="0">
        <a:spcBef>
          <a:spcPct val="0"/>
        </a:spcBef>
        <a:spcAft>
          <a:spcPct val="0"/>
        </a:spcAft>
        <a:defRPr sz="4200">
          <a:solidFill>
            <a:srgbClr val="F9F9F9"/>
          </a:solidFill>
          <a:latin typeface="Constantia" pitchFamily="18" charset="0"/>
          <a:cs typeface="Times New Roman" pitchFamily="18" charset="0"/>
        </a:defRPr>
      </a:lvl2pPr>
      <a:lvl3pPr algn="l" rtl="1" eaLnBrk="0" fontAlgn="base" hangingPunct="0">
        <a:spcBef>
          <a:spcPct val="0"/>
        </a:spcBef>
        <a:spcAft>
          <a:spcPct val="0"/>
        </a:spcAft>
        <a:defRPr sz="4200">
          <a:solidFill>
            <a:srgbClr val="F9F9F9"/>
          </a:solidFill>
          <a:latin typeface="Constantia" pitchFamily="18" charset="0"/>
          <a:cs typeface="Times New Roman" pitchFamily="18" charset="0"/>
        </a:defRPr>
      </a:lvl3pPr>
      <a:lvl4pPr algn="l" rtl="1" eaLnBrk="0" fontAlgn="base" hangingPunct="0">
        <a:spcBef>
          <a:spcPct val="0"/>
        </a:spcBef>
        <a:spcAft>
          <a:spcPct val="0"/>
        </a:spcAft>
        <a:defRPr sz="4200">
          <a:solidFill>
            <a:srgbClr val="F9F9F9"/>
          </a:solidFill>
          <a:latin typeface="Constantia" pitchFamily="18" charset="0"/>
          <a:cs typeface="Times New Roman" pitchFamily="18" charset="0"/>
        </a:defRPr>
      </a:lvl4pPr>
      <a:lvl5pPr algn="l" rtl="1" eaLnBrk="0" fontAlgn="base" hangingPunct="0">
        <a:spcBef>
          <a:spcPct val="0"/>
        </a:spcBef>
        <a:spcAft>
          <a:spcPct val="0"/>
        </a:spcAft>
        <a:defRPr sz="4200">
          <a:solidFill>
            <a:srgbClr val="F9F9F9"/>
          </a:solidFill>
          <a:latin typeface="Constantia" pitchFamily="18" charset="0"/>
          <a:cs typeface="Times New Roman" pitchFamily="18" charset="0"/>
        </a:defRPr>
      </a:lvl5pPr>
      <a:lvl6pPr marL="457200" algn="l" rtl="1" fontAlgn="base">
        <a:spcBef>
          <a:spcPct val="0"/>
        </a:spcBef>
        <a:spcAft>
          <a:spcPct val="0"/>
        </a:spcAft>
        <a:defRPr sz="4200">
          <a:solidFill>
            <a:srgbClr val="F9F9F9"/>
          </a:solidFill>
          <a:latin typeface="Constantia" pitchFamily="18" charset="0"/>
          <a:cs typeface="Times New Roman" pitchFamily="18" charset="0"/>
        </a:defRPr>
      </a:lvl6pPr>
      <a:lvl7pPr marL="914400" algn="l" rtl="1" fontAlgn="base">
        <a:spcBef>
          <a:spcPct val="0"/>
        </a:spcBef>
        <a:spcAft>
          <a:spcPct val="0"/>
        </a:spcAft>
        <a:defRPr sz="4200">
          <a:solidFill>
            <a:srgbClr val="F9F9F9"/>
          </a:solidFill>
          <a:latin typeface="Constantia" pitchFamily="18" charset="0"/>
          <a:cs typeface="Times New Roman" pitchFamily="18" charset="0"/>
        </a:defRPr>
      </a:lvl7pPr>
      <a:lvl8pPr marL="1371600" algn="l" rtl="1" fontAlgn="base">
        <a:spcBef>
          <a:spcPct val="0"/>
        </a:spcBef>
        <a:spcAft>
          <a:spcPct val="0"/>
        </a:spcAft>
        <a:defRPr sz="4200">
          <a:solidFill>
            <a:srgbClr val="F9F9F9"/>
          </a:solidFill>
          <a:latin typeface="Constantia" pitchFamily="18" charset="0"/>
          <a:cs typeface="Times New Roman" pitchFamily="18" charset="0"/>
        </a:defRPr>
      </a:lvl8pPr>
      <a:lvl9pPr marL="1828800" algn="l" rtl="1" fontAlgn="base">
        <a:spcBef>
          <a:spcPct val="0"/>
        </a:spcBef>
        <a:spcAft>
          <a:spcPct val="0"/>
        </a:spcAft>
        <a:defRPr sz="4200">
          <a:solidFill>
            <a:srgbClr val="F9F9F9"/>
          </a:solidFill>
          <a:latin typeface="Constantia" pitchFamily="18" charset="0"/>
          <a:cs typeface="Times New Roman" pitchFamily="18" charset="0"/>
        </a:defRPr>
      </a:lvl9pPr>
    </p:titleStyle>
    <p:body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80A8486-7395-4A27-9A4A-84068B64A645}"/>
              </a:ext>
            </a:extLst>
          </p:cNvPr>
          <p:cNvSpPr>
            <a:spLocks noGrp="1"/>
          </p:cNvSpPr>
          <p:nvPr>
            <p:ph type="subTitle" idx="1"/>
          </p:nvPr>
        </p:nvSpPr>
        <p:spPr>
          <a:xfrm>
            <a:off x="428625" y="4286250"/>
            <a:ext cx="8305800" cy="1143000"/>
          </a:xfrm>
        </p:spPr>
        <p:txBody>
          <a:bodyPr>
            <a:normAutofit/>
          </a:bodyPr>
          <a:lstStyle/>
          <a:p>
            <a:pPr rtl="0" eaLnBrk="1" fontAlgn="auto" hangingPunct="1">
              <a:spcAft>
                <a:spcPts val="0"/>
              </a:spcAft>
              <a:buFont typeface="Wingdings 2"/>
              <a:buNone/>
              <a:defRPr/>
            </a:pPr>
            <a:r>
              <a:rPr lang="en-US" sz="3200" dirty="0">
                <a:solidFill>
                  <a:schemeClr val="tx1"/>
                </a:solidFill>
              </a:rPr>
              <a:t>Rami Dwairi, MD</a:t>
            </a:r>
          </a:p>
        </p:txBody>
      </p:sp>
      <p:sp>
        <p:nvSpPr>
          <p:cNvPr id="2" name="Title 1">
            <a:extLst>
              <a:ext uri="{FF2B5EF4-FFF2-40B4-BE49-F238E27FC236}">
                <a16:creationId xmlns:a16="http://schemas.microsoft.com/office/drawing/2014/main" id="{A2873A77-9378-413E-B03D-83B222386943}"/>
              </a:ext>
            </a:extLst>
          </p:cNvPr>
          <p:cNvSpPr>
            <a:spLocks noGrp="1"/>
          </p:cNvSpPr>
          <p:nvPr>
            <p:ph type="ctrTitle"/>
          </p:nvPr>
        </p:nvSpPr>
        <p:spPr>
          <a:xfrm>
            <a:off x="611560" y="836712"/>
            <a:ext cx="7772400" cy="1872208"/>
          </a:xfrm>
        </p:spPr>
        <p:txBody>
          <a:bodyPr>
            <a:normAutofit/>
          </a:bodyPr>
          <a:lstStyle/>
          <a:p>
            <a:pPr rtl="0" eaLnBrk="1" fontAlgn="auto" hangingPunct="1">
              <a:spcAft>
                <a:spcPts val="0"/>
              </a:spcAft>
              <a:defRPr/>
            </a:pPr>
            <a:r>
              <a:rPr sz="6000"/>
              <a:t>Peptic Ulcer Disease</a:t>
            </a:r>
            <a:endParaRPr lang="ar-JO" sz="6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a:extLst>
              <a:ext uri="{FF2B5EF4-FFF2-40B4-BE49-F238E27FC236}">
                <a16:creationId xmlns:a16="http://schemas.microsoft.com/office/drawing/2014/main" id="{FFD43949-0CD6-48F4-969E-47151C6ECDE7}"/>
              </a:ext>
            </a:extLst>
          </p:cNvPr>
          <p:cNvSpPr>
            <a:spLocks noGrp="1"/>
          </p:cNvSpPr>
          <p:nvPr>
            <p:ph idx="1"/>
          </p:nvPr>
        </p:nvSpPr>
        <p:spPr>
          <a:xfrm>
            <a:off x="250825" y="1484313"/>
            <a:ext cx="8642350" cy="5040312"/>
          </a:xfrm>
        </p:spPr>
        <p:txBody>
          <a:bodyPr/>
          <a:lstStyle/>
          <a:p>
            <a:pPr algn="l" rtl="0" eaLnBrk="1" hangingPunct="1"/>
            <a:r>
              <a:rPr lang="en-US" altLang="en-US">
                <a:cs typeface="Times New Roman" panose="02020603050405020304" pitchFamily="18" charset="0"/>
              </a:rPr>
              <a:t>The characteristic feature of peptic ulcer is burning epigastric pain</a:t>
            </a:r>
          </a:p>
          <a:p>
            <a:pPr algn="l" rtl="0" eaLnBrk="1" hangingPunct="1"/>
            <a:r>
              <a:rPr lang="en-US" altLang="en-US">
                <a:cs typeface="Times New Roman" panose="02020603050405020304" pitchFamily="18" charset="0"/>
              </a:rPr>
              <a:t>The relationship of the pain to food is variable </a:t>
            </a:r>
          </a:p>
          <a:p>
            <a:pPr algn="l" rtl="0" eaLnBrk="1" hangingPunct="1"/>
            <a:r>
              <a:rPr lang="en-US" altLang="en-US">
                <a:cs typeface="Times New Roman" panose="02020603050405020304" pitchFamily="18" charset="0"/>
              </a:rPr>
              <a:t>The pain of a DU classically occurs at night (as well as during the day) and is worse when the patient is hungry</a:t>
            </a:r>
          </a:p>
          <a:p>
            <a:pPr algn="l" rtl="0" eaLnBrk="1" hangingPunct="1"/>
            <a:r>
              <a:rPr lang="en-US" altLang="en-US">
                <a:cs typeface="Times New Roman" panose="02020603050405020304" pitchFamily="18" charset="0"/>
              </a:rPr>
              <a:t>The pain of both gastric and duodenal ulcers may be relieved by antacids</a:t>
            </a:r>
          </a:p>
          <a:p>
            <a:pPr algn="l" rtl="0" eaLnBrk="1" hangingPunct="1"/>
            <a:r>
              <a:rPr lang="en-US" altLang="en-US">
                <a:cs typeface="Times New Roman" panose="02020603050405020304" pitchFamily="18" charset="0"/>
              </a:rPr>
              <a:t>Nausea may accompany the pain; vomiting is infrequent but often relieves pain</a:t>
            </a:r>
          </a:p>
          <a:p>
            <a:pPr algn="l" rtl="0" eaLnBrk="1" hangingPunct="1"/>
            <a:r>
              <a:rPr lang="en-US" altLang="en-US">
                <a:cs typeface="Times New Roman" panose="02020603050405020304" pitchFamily="18" charset="0"/>
              </a:rPr>
              <a:t>Anorexia and weight loss may occur, particularly with GUs</a:t>
            </a:r>
            <a:endParaRPr lang="ar-JO" altLang="en-US"/>
          </a:p>
        </p:txBody>
      </p:sp>
      <p:sp>
        <p:nvSpPr>
          <p:cNvPr id="3" name="Title 2">
            <a:extLst>
              <a:ext uri="{FF2B5EF4-FFF2-40B4-BE49-F238E27FC236}">
                <a16:creationId xmlns:a16="http://schemas.microsoft.com/office/drawing/2014/main" id="{0C7A9172-5F2B-4181-BEB2-C8E592DCBEA3}"/>
              </a:ext>
            </a:extLst>
          </p:cNvPr>
          <p:cNvSpPr>
            <a:spLocks noGrp="1"/>
          </p:cNvSpPr>
          <p:nvPr>
            <p:ph type="title"/>
          </p:nvPr>
        </p:nvSpPr>
        <p:spPr>
          <a:xfrm>
            <a:off x="33371" y="0"/>
            <a:ext cx="8856984" cy="1116360"/>
          </a:xfrm>
        </p:spPr>
        <p:txBody>
          <a:bodyPr>
            <a:normAutofit fontScale="90000"/>
          </a:bodyPr>
          <a:lstStyle/>
          <a:p>
            <a:pPr algn="ctr" rtl="0" eaLnBrk="1" fontAlgn="auto" hangingPunct="1">
              <a:spcAft>
                <a:spcPts val="0"/>
              </a:spcAft>
              <a:defRPr/>
            </a:pPr>
            <a:r>
              <a:rPr b="1"/>
              <a:t>Clinical features of peptic ulcer disease</a:t>
            </a:r>
            <a:endParaRPr lang="ar-JO"/>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a:extLst>
              <a:ext uri="{FF2B5EF4-FFF2-40B4-BE49-F238E27FC236}">
                <a16:creationId xmlns:a16="http://schemas.microsoft.com/office/drawing/2014/main" id="{54348E02-586F-47C2-BC23-515FFD25137D}"/>
              </a:ext>
            </a:extLst>
          </p:cNvPr>
          <p:cNvSpPr>
            <a:spLocks noGrp="1"/>
          </p:cNvSpPr>
          <p:nvPr>
            <p:ph idx="1"/>
          </p:nvPr>
        </p:nvSpPr>
        <p:spPr>
          <a:xfrm>
            <a:off x="250825" y="765175"/>
            <a:ext cx="8642350" cy="5832475"/>
          </a:xfrm>
        </p:spPr>
        <p:txBody>
          <a:bodyPr/>
          <a:lstStyle/>
          <a:p>
            <a:pPr algn="l" rtl="0" eaLnBrk="1" hangingPunct="1"/>
            <a:r>
              <a:rPr lang="en-US" altLang="en-US">
                <a:cs typeface="Times New Roman" panose="02020603050405020304" pitchFamily="18" charset="0"/>
              </a:rPr>
              <a:t>Persistent and severe pain suggests complications</a:t>
            </a:r>
          </a:p>
          <a:p>
            <a:pPr algn="l" rtl="0" eaLnBrk="1" hangingPunct="1"/>
            <a:r>
              <a:rPr lang="en-US" altLang="en-US">
                <a:cs typeface="Times New Roman" panose="02020603050405020304" pitchFamily="18" charset="0"/>
              </a:rPr>
              <a:t>Severe ulceration can occasionally be symptomless, as many who present with acute ulcer bleeding or perforation have no preceding ulcer symptoms</a:t>
            </a:r>
          </a:p>
          <a:p>
            <a:pPr algn="l" rtl="0" eaLnBrk="1" hangingPunct="1"/>
            <a:r>
              <a:rPr lang="en-US" altLang="en-US">
                <a:cs typeface="Times New Roman" panose="02020603050405020304" pitchFamily="18" charset="0"/>
              </a:rPr>
              <a:t>Untreated, the symptoms of a DU relapse and remit spontaneously</a:t>
            </a:r>
          </a:p>
          <a:p>
            <a:pPr algn="l" rtl="0" eaLnBrk="1" hangingPunct="1"/>
            <a:r>
              <a:rPr lang="en-US" altLang="en-US">
                <a:cs typeface="Times New Roman" panose="02020603050405020304" pitchFamily="18" charset="0"/>
              </a:rPr>
              <a:t>The natural history is for the disease to remit over many years due to the onset of atrophic gastritis and a decrease in acid secretion</a:t>
            </a:r>
          </a:p>
          <a:p>
            <a:pPr algn="l" rtl="0" eaLnBrk="1" hangingPunct="1"/>
            <a:r>
              <a:rPr lang="en-US" altLang="en-US">
                <a:cs typeface="Times New Roman" panose="02020603050405020304" pitchFamily="18" charset="0"/>
              </a:rPr>
              <a:t>Examination is usually unhelpful; epigastric tenderness is quite common in non-ulcer dyspepsia</a:t>
            </a:r>
            <a:endParaRPr lang="ar-JO"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111955-EE2B-4A47-AE95-DB121107D6B3}"/>
              </a:ext>
            </a:extLst>
          </p:cNvPr>
          <p:cNvSpPr>
            <a:spLocks noGrp="1"/>
          </p:cNvSpPr>
          <p:nvPr>
            <p:ph idx="1"/>
          </p:nvPr>
        </p:nvSpPr>
        <p:spPr>
          <a:xfrm>
            <a:off x="179388" y="1268413"/>
            <a:ext cx="8713787" cy="5329237"/>
          </a:xfrm>
        </p:spPr>
        <p:txBody>
          <a:bodyPr>
            <a:normAutofit fontScale="92500"/>
          </a:bodyPr>
          <a:lstStyle/>
          <a:p>
            <a:pPr marL="274320" indent="-274320" algn="l" rtl="0" eaLnBrk="1" fontAlgn="auto" hangingPunct="1">
              <a:spcAft>
                <a:spcPts val="0"/>
              </a:spcAft>
              <a:buFont typeface="Wingdings 2"/>
              <a:buChar char=""/>
              <a:defRPr/>
            </a:pPr>
            <a:r>
              <a:rPr lang="en-US" u="sng" dirty="0"/>
              <a:t>Serological tests</a:t>
            </a:r>
            <a:r>
              <a:rPr lang="en-US" dirty="0"/>
              <a:t> detect IgG antibodies and are reasonably sensitive (90%) and specific (83%)</a:t>
            </a:r>
          </a:p>
          <a:p>
            <a:pPr marL="274320" indent="-274320" algn="l" rtl="0" eaLnBrk="1" fontAlgn="auto" hangingPunct="1">
              <a:spcAft>
                <a:spcPts val="0"/>
              </a:spcAft>
              <a:buFont typeface="Wingdings 2"/>
              <a:buChar char=""/>
              <a:defRPr/>
            </a:pPr>
            <a:r>
              <a:rPr lang="en-US" dirty="0"/>
              <a:t>IgG titers may take up to 1 year to fall by 50% After eradication therapy and therefore are not useful for confirming eradication or the presence of a current infection. </a:t>
            </a:r>
          </a:p>
          <a:p>
            <a:pPr marL="274320" indent="-274320" algn="l" rtl="0" eaLnBrk="1" fontAlgn="auto" hangingPunct="1">
              <a:spcAft>
                <a:spcPts val="0"/>
              </a:spcAft>
              <a:buFont typeface="Wingdings 2"/>
              <a:buChar char=""/>
              <a:defRPr/>
            </a:pPr>
            <a:r>
              <a:rPr lang="en-US" u="sng" dirty="0"/>
              <a:t>13C-Urea breath test</a:t>
            </a:r>
            <a:r>
              <a:rPr lang="en-US" dirty="0"/>
              <a:t> is a quick and reliable test for H. pylori and can be used as a screening test</a:t>
            </a:r>
          </a:p>
          <a:p>
            <a:pPr marL="274320" indent="-274320" algn="l" rtl="0" eaLnBrk="1" fontAlgn="auto" hangingPunct="1">
              <a:spcAft>
                <a:spcPts val="0"/>
              </a:spcAft>
              <a:buFont typeface="Wingdings 2"/>
              <a:buChar char=""/>
              <a:defRPr/>
            </a:pPr>
            <a:r>
              <a:rPr lang="en-US" dirty="0"/>
              <a:t>The measurement of 13CO2 in the breath after ingestion of 13C urea requires a mass spectrometer</a:t>
            </a:r>
          </a:p>
          <a:p>
            <a:pPr marL="274320" indent="-274320" algn="l" rtl="0" eaLnBrk="1" fontAlgn="auto" hangingPunct="1">
              <a:spcAft>
                <a:spcPts val="0"/>
              </a:spcAft>
              <a:buFont typeface="Wingdings 2"/>
              <a:buChar char=""/>
              <a:defRPr/>
            </a:pPr>
            <a:r>
              <a:rPr lang="en-US" dirty="0"/>
              <a:t>The test is very sensitive (97%) and specific (96%)</a:t>
            </a:r>
          </a:p>
          <a:p>
            <a:pPr marL="274320" indent="-274320" algn="l" rtl="0" eaLnBrk="1" fontAlgn="auto" hangingPunct="1">
              <a:spcAft>
                <a:spcPts val="0"/>
              </a:spcAft>
              <a:buFont typeface="Wingdings 2"/>
              <a:buChar char=""/>
              <a:defRPr/>
            </a:pPr>
            <a:r>
              <a:rPr lang="en-US" dirty="0"/>
              <a:t>This test is suitable for testing for eradication of the organism, but may be falsely negative if patients are taking PPIs at the time</a:t>
            </a:r>
            <a:endParaRPr lang="ar-JO" dirty="0"/>
          </a:p>
        </p:txBody>
      </p:sp>
      <p:sp>
        <p:nvSpPr>
          <p:cNvPr id="3" name="Title 2">
            <a:extLst>
              <a:ext uri="{FF2B5EF4-FFF2-40B4-BE49-F238E27FC236}">
                <a16:creationId xmlns:a16="http://schemas.microsoft.com/office/drawing/2014/main" id="{1AF647DD-DAD3-434E-A54F-6817A74DECA7}"/>
              </a:ext>
            </a:extLst>
          </p:cNvPr>
          <p:cNvSpPr>
            <a:spLocks noGrp="1"/>
          </p:cNvSpPr>
          <p:nvPr>
            <p:ph type="title"/>
          </p:nvPr>
        </p:nvSpPr>
        <p:spPr>
          <a:xfrm>
            <a:off x="251520" y="152400"/>
            <a:ext cx="8712968" cy="972344"/>
          </a:xfrm>
        </p:spPr>
        <p:txBody>
          <a:bodyPr>
            <a:normAutofit fontScale="90000"/>
          </a:bodyPr>
          <a:lstStyle/>
          <a:p>
            <a:pPr algn="ctr" rtl="0" eaLnBrk="1" fontAlgn="auto" hangingPunct="1">
              <a:spcAft>
                <a:spcPts val="0"/>
              </a:spcAft>
              <a:defRPr/>
            </a:pPr>
            <a:r>
              <a:t>Diagnosis of Helicobacter</a:t>
            </a:r>
            <a:br>
              <a:rPr/>
            </a:br>
            <a:r>
              <a:t>pylori</a:t>
            </a:r>
            <a:r>
              <a:rPr b="1" i="1"/>
              <a:t> </a:t>
            </a:r>
            <a:r>
              <a:t>infection</a:t>
            </a:r>
            <a:endParaRPr lang="ar-JO"/>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B2CF4D-292A-49F2-93D5-7F53A4B0E41E}"/>
              </a:ext>
            </a:extLst>
          </p:cNvPr>
          <p:cNvSpPr>
            <a:spLocks noGrp="1"/>
          </p:cNvSpPr>
          <p:nvPr>
            <p:ph idx="1"/>
          </p:nvPr>
        </p:nvSpPr>
        <p:spPr>
          <a:xfrm>
            <a:off x="323850" y="404813"/>
            <a:ext cx="8569325" cy="6453187"/>
          </a:xfrm>
        </p:spPr>
        <p:txBody>
          <a:bodyPr>
            <a:normAutofit fontScale="85000" lnSpcReduction="10000"/>
          </a:bodyPr>
          <a:lstStyle/>
          <a:p>
            <a:pPr marL="274320" indent="-274320" algn="l" rtl="0" eaLnBrk="1" fontAlgn="auto" hangingPunct="1">
              <a:spcAft>
                <a:spcPts val="0"/>
              </a:spcAft>
              <a:buFont typeface="Wingdings 2"/>
              <a:buChar char=""/>
              <a:defRPr/>
            </a:pPr>
            <a:r>
              <a:rPr lang="en-US" u="sng" dirty="0"/>
              <a:t>Stool antigen test</a:t>
            </a:r>
            <a:r>
              <a:rPr lang="en-US" dirty="0"/>
              <a:t> is a specific immunoassay using monoclonal antibodies for the qualitative detection of H. pylori antigen</a:t>
            </a:r>
          </a:p>
          <a:p>
            <a:pPr marL="274320" indent="-274320" algn="l" rtl="0" eaLnBrk="1" fontAlgn="auto" hangingPunct="1">
              <a:spcAft>
                <a:spcPts val="0"/>
              </a:spcAft>
              <a:buFont typeface="Wingdings 2"/>
              <a:buChar char=""/>
              <a:defRPr/>
            </a:pPr>
            <a:r>
              <a:rPr lang="en-US" dirty="0"/>
              <a:t>The overall sensitivity is 97.6% with a specificity of 96%. It is useful in the diagnosis of H. pylori infection and for monitoring efficacy of eradication therapy. </a:t>
            </a:r>
          </a:p>
          <a:p>
            <a:pPr marL="274320" indent="-274320" algn="l" rtl="0" eaLnBrk="1" fontAlgn="auto" hangingPunct="1">
              <a:spcAft>
                <a:spcPts val="0"/>
              </a:spcAft>
              <a:buFont typeface="Wingdings 2"/>
              <a:buChar char=""/>
              <a:defRPr/>
            </a:pPr>
            <a:r>
              <a:rPr lang="en-US" dirty="0"/>
              <a:t>Patients should be off PPIs for 1 week but can continue with H2 blockers</a:t>
            </a:r>
          </a:p>
          <a:p>
            <a:pPr marL="0" indent="0" algn="l" rtl="0" eaLnBrk="1" fontAlgn="auto" hangingPunct="1">
              <a:spcAft>
                <a:spcPts val="0"/>
              </a:spcAft>
              <a:buFont typeface="Wingdings 2"/>
              <a:buNone/>
              <a:defRPr/>
            </a:pPr>
            <a:r>
              <a:rPr lang="en-US" b="1" i="1" dirty="0"/>
              <a:t>Invasive methods (Endoscopic)</a:t>
            </a:r>
          </a:p>
          <a:p>
            <a:pPr marL="274320" indent="-274320" algn="l" rtl="0" eaLnBrk="1" fontAlgn="auto" hangingPunct="1">
              <a:spcAft>
                <a:spcPts val="0"/>
              </a:spcAft>
              <a:buFont typeface="Wingdings 2"/>
              <a:buChar char=""/>
              <a:defRPr/>
            </a:pPr>
            <a:r>
              <a:rPr lang="en-US" u="sng" dirty="0"/>
              <a:t>Biopsy urease test</a:t>
            </a:r>
            <a:r>
              <a:rPr lang="en-US" dirty="0"/>
              <a:t>: Gastric biopsies are added to a substrate containing urea and phenol red. If H. pylori are present, the urease enzyme that they produce splits the urea to release ammonia which raises the pH of the solution and causes a rapid color change </a:t>
            </a:r>
          </a:p>
          <a:p>
            <a:pPr marL="274320" indent="-274320" algn="l" rtl="0" eaLnBrk="1" fontAlgn="auto" hangingPunct="1">
              <a:spcAft>
                <a:spcPts val="0"/>
              </a:spcAft>
              <a:buFont typeface="Wingdings 2"/>
              <a:buChar char=""/>
              <a:defRPr/>
            </a:pPr>
            <a:r>
              <a:rPr lang="en-US" dirty="0"/>
              <a:t>The test may be falsely negative if patients are taking PPIs or antibiotics at the time</a:t>
            </a:r>
          </a:p>
          <a:p>
            <a:pPr marL="274320" indent="-274320" algn="l" rtl="0" eaLnBrk="1" fontAlgn="auto" hangingPunct="1">
              <a:spcAft>
                <a:spcPts val="0"/>
              </a:spcAft>
              <a:buFont typeface="Wingdings 2"/>
              <a:buChar char=""/>
              <a:defRPr/>
            </a:pPr>
            <a:r>
              <a:rPr lang="en-US" u="sng" dirty="0"/>
              <a:t>Culture</a:t>
            </a:r>
            <a:r>
              <a:rPr lang="en-US" dirty="0"/>
              <a:t>: Biopsies obtained can be cultured on a special medium, and in vitro sensitivities to antibiotics can be tested.</a:t>
            </a:r>
          </a:p>
          <a:p>
            <a:pPr marL="274320" indent="-274320" algn="l" rtl="0" eaLnBrk="1" fontAlgn="auto" hangingPunct="1">
              <a:spcAft>
                <a:spcPts val="0"/>
              </a:spcAft>
              <a:buFont typeface="Wingdings 2"/>
              <a:buChar char=""/>
              <a:defRPr/>
            </a:pPr>
            <a:r>
              <a:rPr lang="en-US" u="sng" dirty="0"/>
              <a:t>Histology</a:t>
            </a:r>
            <a:r>
              <a:rPr lang="en-US" dirty="0"/>
              <a:t>: H. pylori can be detected histologically on routine stained sections of gastric mucosa </a:t>
            </a:r>
            <a:endParaRPr lang="ar-J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DB9E8C-F587-48C3-9235-10DADEAFCC86}"/>
              </a:ext>
            </a:extLst>
          </p:cNvPr>
          <p:cNvSpPr>
            <a:spLocks noGrp="1"/>
          </p:cNvSpPr>
          <p:nvPr>
            <p:ph idx="1"/>
          </p:nvPr>
        </p:nvSpPr>
        <p:spPr>
          <a:xfrm>
            <a:off x="179388" y="836613"/>
            <a:ext cx="8713787" cy="5905500"/>
          </a:xfrm>
        </p:spPr>
        <p:txBody>
          <a:bodyPr>
            <a:normAutofit fontScale="85000" lnSpcReduction="20000"/>
          </a:bodyPr>
          <a:lstStyle/>
          <a:p>
            <a:pPr marL="274320" indent="-274320" algn="l" rtl="0" eaLnBrk="1" fontAlgn="auto" hangingPunct="1">
              <a:spcAft>
                <a:spcPts val="0"/>
              </a:spcAft>
              <a:buFont typeface="Wingdings 2"/>
              <a:buChar char=""/>
              <a:defRPr/>
            </a:pPr>
            <a:r>
              <a:rPr lang="en-US" dirty="0"/>
              <a:t>Patients under 55 years of age with typical symptoms of peptic ulcer disease who are H. pylori positive can start eradication therapy without investigation</a:t>
            </a:r>
          </a:p>
          <a:p>
            <a:pPr marL="274320" indent="-274320" algn="l" rtl="0" eaLnBrk="1" fontAlgn="auto" hangingPunct="1">
              <a:spcAft>
                <a:spcPts val="0"/>
              </a:spcAft>
              <a:buFont typeface="Wingdings 2"/>
              <a:buChar char=""/>
              <a:defRPr/>
            </a:pPr>
            <a:r>
              <a:rPr lang="en-US" dirty="0"/>
              <a:t>Confirmation of the diagnosis and exclusion of cancer is required in older patients</a:t>
            </a:r>
          </a:p>
          <a:p>
            <a:pPr marL="274320" indent="-274320" algn="l" rtl="0" eaLnBrk="1" fontAlgn="auto" hangingPunct="1">
              <a:spcAft>
                <a:spcPts val="0"/>
              </a:spcAft>
              <a:buFont typeface="Wingdings 2"/>
              <a:buChar char=""/>
              <a:defRPr/>
            </a:pPr>
            <a:r>
              <a:rPr lang="en-US" dirty="0"/>
              <a:t>Endoscopy is the preferred investigation. All GUs must be biopsied.</a:t>
            </a:r>
          </a:p>
          <a:p>
            <a:pPr marL="274320" indent="-274320" algn="l" rtl="0" eaLnBrk="1" fontAlgn="auto" hangingPunct="1">
              <a:spcAft>
                <a:spcPts val="0"/>
              </a:spcAft>
              <a:buFont typeface="Wingdings 2"/>
              <a:buChar char=""/>
              <a:defRPr/>
            </a:pPr>
            <a:r>
              <a:rPr lang="en-US" dirty="0"/>
              <a:t>Endoscopy is required in all patients with alarm symptoms:</a:t>
            </a:r>
          </a:p>
          <a:p>
            <a:pPr marL="514350" indent="-514350" algn="l" rtl="0" eaLnBrk="1" fontAlgn="auto" hangingPunct="1">
              <a:spcAft>
                <a:spcPts val="0"/>
              </a:spcAft>
              <a:buFont typeface="+mj-lt"/>
              <a:buAutoNum type="arabicPeriod"/>
              <a:defRPr/>
            </a:pPr>
            <a:r>
              <a:rPr lang="en-US" dirty="0"/>
              <a:t>dysphagia</a:t>
            </a:r>
          </a:p>
          <a:p>
            <a:pPr marL="514350" indent="-514350" algn="l" rtl="0" eaLnBrk="1" fontAlgn="auto" hangingPunct="1">
              <a:spcAft>
                <a:spcPts val="0"/>
              </a:spcAft>
              <a:buFont typeface="+mj-lt"/>
              <a:buAutoNum type="arabicPeriod"/>
              <a:defRPr/>
            </a:pPr>
            <a:r>
              <a:rPr lang="en-US" dirty="0"/>
              <a:t>weight loss</a:t>
            </a:r>
          </a:p>
          <a:p>
            <a:pPr marL="514350" indent="-514350" algn="l" rtl="0" eaLnBrk="1" fontAlgn="auto" hangingPunct="1">
              <a:spcAft>
                <a:spcPts val="0"/>
              </a:spcAft>
              <a:buFont typeface="+mj-lt"/>
              <a:buAutoNum type="arabicPeriod"/>
              <a:defRPr/>
            </a:pPr>
            <a:r>
              <a:rPr lang="en-US" dirty="0"/>
              <a:t>protracted vomiting</a:t>
            </a:r>
          </a:p>
          <a:p>
            <a:pPr marL="514350" indent="-514350" algn="l" rtl="0" eaLnBrk="1" fontAlgn="auto" hangingPunct="1">
              <a:spcAft>
                <a:spcPts val="0"/>
              </a:spcAft>
              <a:buFont typeface="+mj-lt"/>
              <a:buAutoNum type="arabicPeriod"/>
              <a:defRPr/>
            </a:pPr>
            <a:r>
              <a:rPr lang="en-US" dirty="0"/>
              <a:t>anorexia</a:t>
            </a:r>
          </a:p>
          <a:p>
            <a:pPr marL="514350" indent="-514350" algn="l" rtl="0" eaLnBrk="1" fontAlgn="auto" hangingPunct="1">
              <a:spcAft>
                <a:spcPts val="0"/>
              </a:spcAft>
              <a:buFont typeface="+mj-lt"/>
              <a:buAutoNum type="arabicPeriod"/>
              <a:defRPr/>
            </a:pPr>
            <a:r>
              <a:rPr lang="en-US" dirty="0"/>
              <a:t>hematemesis or melena</a:t>
            </a:r>
          </a:p>
          <a:p>
            <a:pPr marL="514350" indent="-514350" algn="l" rtl="0" eaLnBrk="1" fontAlgn="auto" hangingPunct="1">
              <a:spcAft>
                <a:spcPts val="0"/>
              </a:spcAft>
              <a:buFont typeface="+mj-lt"/>
              <a:buAutoNum type="arabicPeriod"/>
              <a:defRPr/>
            </a:pPr>
            <a:r>
              <a:rPr lang="en-US" dirty="0"/>
              <a:t>persistent symptoms</a:t>
            </a:r>
          </a:p>
          <a:p>
            <a:pPr marL="274320" indent="-274320" algn="l" rtl="0" eaLnBrk="1" fontAlgn="auto" hangingPunct="1">
              <a:spcAft>
                <a:spcPts val="0"/>
              </a:spcAft>
              <a:buFont typeface="Wingdings 2"/>
              <a:buChar char=""/>
              <a:defRPr/>
            </a:pPr>
            <a:r>
              <a:rPr lang="en-US" dirty="0"/>
              <a:t>Stopping smoking should be strongly encouraged as smoking slows mucosal healing</a:t>
            </a:r>
          </a:p>
          <a:p>
            <a:pPr marL="274320" indent="-274320" algn="l" rtl="0" eaLnBrk="1" fontAlgn="auto" hangingPunct="1">
              <a:spcAft>
                <a:spcPts val="0"/>
              </a:spcAft>
              <a:buFont typeface="Wingdings 2"/>
              <a:buChar char=""/>
              <a:defRPr/>
            </a:pPr>
            <a:r>
              <a:rPr lang="en-US" dirty="0"/>
              <a:t>Patients with gastric ulcers should be routinely reendoscoped at 6 weeks to exclude a malignant tumor</a:t>
            </a:r>
            <a:endParaRPr lang="ar-JO" dirty="0"/>
          </a:p>
        </p:txBody>
      </p:sp>
      <p:sp>
        <p:nvSpPr>
          <p:cNvPr id="3" name="Title 2">
            <a:extLst>
              <a:ext uri="{FF2B5EF4-FFF2-40B4-BE49-F238E27FC236}">
                <a16:creationId xmlns:a16="http://schemas.microsoft.com/office/drawing/2014/main" id="{CEB9114C-8A8E-489F-A35C-DDEDFB775F33}"/>
              </a:ext>
            </a:extLst>
          </p:cNvPr>
          <p:cNvSpPr>
            <a:spLocks noGrp="1"/>
          </p:cNvSpPr>
          <p:nvPr>
            <p:ph type="title"/>
          </p:nvPr>
        </p:nvSpPr>
        <p:spPr>
          <a:xfrm>
            <a:off x="467544" y="-171400"/>
            <a:ext cx="8229600" cy="980728"/>
          </a:xfrm>
        </p:spPr>
        <p:txBody>
          <a:bodyPr/>
          <a:lstStyle/>
          <a:p>
            <a:pPr algn="ctr" rtl="0" eaLnBrk="1" fontAlgn="auto" hangingPunct="1">
              <a:spcAft>
                <a:spcPts val="0"/>
              </a:spcAft>
              <a:defRPr/>
            </a:pPr>
            <a:r>
              <a:rPr sz="4400"/>
              <a:t>General Rules</a:t>
            </a:r>
            <a:endParaRPr lang="ar-JO" sz="4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C8D819-AFE1-484C-961F-9D5B81C243B2}"/>
              </a:ext>
            </a:extLst>
          </p:cNvPr>
          <p:cNvSpPr>
            <a:spLocks noGrp="1"/>
          </p:cNvSpPr>
          <p:nvPr>
            <p:ph idx="1"/>
          </p:nvPr>
        </p:nvSpPr>
        <p:spPr>
          <a:xfrm>
            <a:off x="250825" y="981075"/>
            <a:ext cx="8713788" cy="5688013"/>
          </a:xfrm>
        </p:spPr>
        <p:txBody>
          <a:bodyPr>
            <a:normAutofit fontScale="92500"/>
          </a:bodyPr>
          <a:lstStyle/>
          <a:p>
            <a:pPr marL="274320" indent="-274320" algn="l" rtl="0" eaLnBrk="1" fontAlgn="auto" hangingPunct="1">
              <a:spcAft>
                <a:spcPts val="0"/>
              </a:spcAft>
              <a:buFont typeface="Wingdings 2"/>
              <a:buChar char=""/>
              <a:defRPr/>
            </a:pPr>
            <a:r>
              <a:rPr lang="en-US" dirty="0"/>
              <a:t>All patients with duodenal and gastric ulcers and positive H. pylori testing should have H. pylori eradication therapy</a:t>
            </a:r>
          </a:p>
          <a:p>
            <a:pPr marL="274320" indent="-274320" algn="l" rtl="0" eaLnBrk="1" fontAlgn="auto" hangingPunct="1">
              <a:spcAft>
                <a:spcPts val="0"/>
              </a:spcAft>
              <a:buFont typeface="Wingdings 2"/>
              <a:buChar char=""/>
              <a:defRPr/>
            </a:pPr>
            <a:r>
              <a:rPr lang="en-US" dirty="0"/>
              <a:t>Eradication therapy is controversial in patients who have incidental H. pylori infection with no gastric or duodenal ulcer or inflammation</a:t>
            </a:r>
          </a:p>
          <a:p>
            <a:pPr marL="274320" indent="-274320" algn="l" rtl="0" eaLnBrk="1" fontAlgn="auto" hangingPunct="1">
              <a:spcAft>
                <a:spcPts val="0"/>
              </a:spcAft>
              <a:buFont typeface="Wingdings 2"/>
              <a:buChar char=""/>
              <a:defRPr/>
            </a:pPr>
            <a:r>
              <a:rPr lang="en-US" dirty="0"/>
              <a:t>Standard eradication therapies are successful in approximately 90% of patients</a:t>
            </a:r>
          </a:p>
          <a:p>
            <a:pPr marL="274320" indent="-274320" algn="l" rtl="0" eaLnBrk="1" fontAlgn="auto" hangingPunct="1">
              <a:spcAft>
                <a:spcPts val="0"/>
              </a:spcAft>
              <a:buFont typeface="Wingdings 2"/>
              <a:buChar char=""/>
              <a:defRPr/>
            </a:pPr>
            <a:r>
              <a:rPr lang="en-US" dirty="0"/>
              <a:t>Reinfection is very uncommon (1%) in developed countries</a:t>
            </a:r>
          </a:p>
          <a:p>
            <a:pPr marL="274320" indent="-274320" algn="l" rtl="0" eaLnBrk="1" fontAlgn="auto" hangingPunct="1">
              <a:spcAft>
                <a:spcPts val="0"/>
              </a:spcAft>
              <a:buFont typeface="Wingdings 2"/>
              <a:buChar char=""/>
              <a:defRPr/>
            </a:pPr>
            <a:r>
              <a:rPr lang="en-US" dirty="0"/>
              <a:t>In developing countries reinfection is more common, as compliance with treatment may be poor and metronidazole resistance is high (&gt; 50%)</a:t>
            </a:r>
          </a:p>
          <a:p>
            <a:pPr marL="274320" indent="-274320" algn="l" rtl="0" eaLnBrk="1" fontAlgn="auto" hangingPunct="1">
              <a:spcAft>
                <a:spcPts val="0"/>
              </a:spcAft>
              <a:buFont typeface="Wingdings 2"/>
              <a:buChar char=""/>
              <a:defRPr/>
            </a:pPr>
            <a:r>
              <a:rPr lang="en-US" dirty="0"/>
              <a:t>good compliance is essential</a:t>
            </a:r>
          </a:p>
          <a:p>
            <a:pPr marL="274320" indent="-274320" algn="l" rtl="0" eaLnBrk="1" fontAlgn="auto" hangingPunct="1">
              <a:spcAft>
                <a:spcPts val="0"/>
              </a:spcAft>
              <a:buFont typeface="Wingdings 2"/>
              <a:buChar char=""/>
              <a:defRPr/>
            </a:pPr>
            <a:r>
              <a:rPr lang="en-US" dirty="0"/>
              <a:t>oral metronidazole has frequent side-effects  and bismuth chelate is unpleasant to take</a:t>
            </a:r>
            <a:endParaRPr lang="ar-JO" dirty="0"/>
          </a:p>
        </p:txBody>
      </p:sp>
      <p:sp>
        <p:nvSpPr>
          <p:cNvPr id="3" name="Title 2">
            <a:extLst>
              <a:ext uri="{FF2B5EF4-FFF2-40B4-BE49-F238E27FC236}">
                <a16:creationId xmlns:a16="http://schemas.microsoft.com/office/drawing/2014/main" id="{A5D570CF-48F2-41AC-BAB3-FF44789BDEDF}"/>
              </a:ext>
            </a:extLst>
          </p:cNvPr>
          <p:cNvSpPr>
            <a:spLocks noGrp="1"/>
          </p:cNvSpPr>
          <p:nvPr>
            <p:ph type="title"/>
          </p:nvPr>
        </p:nvSpPr>
        <p:spPr>
          <a:xfrm>
            <a:off x="467544" y="0"/>
            <a:ext cx="8229600" cy="900336"/>
          </a:xfrm>
        </p:spPr>
        <p:txBody>
          <a:bodyPr/>
          <a:lstStyle/>
          <a:p>
            <a:pPr algn="ctr" rtl="0" eaLnBrk="1" fontAlgn="auto" hangingPunct="1">
              <a:spcAft>
                <a:spcPts val="0"/>
              </a:spcAft>
              <a:defRPr/>
            </a:pPr>
            <a:r>
              <a:rPr b="1"/>
              <a:t>Eradication therapy</a:t>
            </a:r>
            <a:endParaRPr lang="ar-JO"/>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D0198C-FA1A-4AEB-A6E6-2E60BCDB715D}"/>
              </a:ext>
            </a:extLst>
          </p:cNvPr>
          <p:cNvSpPr>
            <a:spLocks noGrp="1"/>
          </p:cNvSpPr>
          <p:nvPr>
            <p:ph idx="1"/>
          </p:nvPr>
        </p:nvSpPr>
        <p:spPr>
          <a:xfrm>
            <a:off x="250825" y="620713"/>
            <a:ext cx="8642350" cy="5976937"/>
          </a:xfrm>
        </p:spPr>
        <p:txBody>
          <a:bodyPr>
            <a:normAutofit fontScale="92500"/>
          </a:bodyPr>
          <a:lstStyle/>
          <a:p>
            <a:pPr marL="274320" indent="-274320" algn="l" rtl="0" eaLnBrk="1" fontAlgn="auto" hangingPunct="1">
              <a:spcAft>
                <a:spcPts val="0"/>
              </a:spcAft>
              <a:buFont typeface="Wingdings 2"/>
              <a:buChar char=""/>
              <a:defRPr/>
            </a:pPr>
            <a:r>
              <a:rPr lang="en-US" dirty="0"/>
              <a:t>Metronidazole, clarithromycin, amoxicillin, tetracycline and bismuth are the most widely used agents</a:t>
            </a:r>
          </a:p>
          <a:p>
            <a:pPr marL="274320" indent="-274320" algn="l" rtl="0" eaLnBrk="1" fontAlgn="auto" hangingPunct="1">
              <a:spcAft>
                <a:spcPts val="0"/>
              </a:spcAft>
              <a:buFont typeface="Wingdings 2"/>
              <a:buChar char=""/>
              <a:defRPr/>
            </a:pPr>
            <a:r>
              <a:rPr lang="en-US" dirty="0"/>
              <a:t>Resistance to amoxicillin (1–2%) and tetracycline (&lt; 1%) is low </a:t>
            </a:r>
          </a:p>
          <a:p>
            <a:pPr marL="274320" indent="-274320" algn="l" rtl="0" eaLnBrk="1" fontAlgn="auto" hangingPunct="1">
              <a:spcAft>
                <a:spcPts val="0"/>
              </a:spcAft>
              <a:buFont typeface="Wingdings 2"/>
              <a:buChar char=""/>
              <a:defRPr/>
            </a:pPr>
            <a:r>
              <a:rPr lang="en-US" dirty="0"/>
              <a:t>Quinolones such as ciprofloxacin, furazolidone and rifabutin are also used when standard regimens have failed ‘rescue therapy’ </a:t>
            </a:r>
          </a:p>
          <a:p>
            <a:pPr marL="274320" indent="-274320" algn="l" rtl="0" eaLnBrk="1" fontAlgn="auto" hangingPunct="1">
              <a:spcAft>
                <a:spcPts val="0"/>
              </a:spcAft>
              <a:buFont typeface="Wingdings 2"/>
              <a:buChar char=""/>
              <a:defRPr/>
            </a:pPr>
            <a:r>
              <a:rPr lang="en-US" dirty="0"/>
              <a:t>Bismuth suppresses H. pylori effectively</a:t>
            </a:r>
          </a:p>
          <a:p>
            <a:pPr marL="274320" indent="-274320" algn="l" rtl="0" eaLnBrk="1" fontAlgn="auto" hangingPunct="1">
              <a:spcAft>
                <a:spcPts val="0"/>
              </a:spcAft>
              <a:buFont typeface="Wingdings 2"/>
              <a:buChar char=""/>
              <a:defRPr/>
            </a:pPr>
            <a:r>
              <a:rPr lang="en-US" dirty="0"/>
              <a:t>None of these drugs is effective alone; eradication regimens therefore usually comprise two antibiotics given with powerful acid suppression in the form of a PPI, all given for 1-2 weeks</a:t>
            </a:r>
          </a:p>
          <a:p>
            <a:pPr marL="274320" indent="-274320" algn="l" rtl="0" eaLnBrk="1" fontAlgn="auto" hangingPunct="1">
              <a:spcAft>
                <a:spcPts val="0"/>
              </a:spcAft>
              <a:buFont typeface="Wingdings 2"/>
              <a:buChar char=""/>
              <a:defRPr/>
            </a:pPr>
            <a:r>
              <a:rPr lang="en-US" dirty="0"/>
              <a:t>Omeprazole 20 mg + clarithromycin 500 mg and amoxicillin 1 g – all twice daily</a:t>
            </a:r>
          </a:p>
          <a:p>
            <a:pPr marL="274320" indent="-274320" algn="l" rtl="0" eaLnBrk="1" fontAlgn="auto" hangingPunct="1">
              <a:spcAft>
                <a:spcPts val="0"/>
              </a:spcAft>
              <a:buFont typeface="Wingdings 2"/>
              <a:buChar char=""/>
              <a:defRPr/>
            </a:pPr>
            <a:r>
              <a:rPr lang="en-US" dirty="0"/>
              <a:t>Omeprazole 20 mg + metronidazole 400 mg and clarithromycin 500 mg – all twice daily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a:extLst>
              <a:ext uri="{FF2B5EF4-FFF2-40B4-BE49-F238E27FC236}">
                <a16:creationId xmlns:a16="http://schemas.microsoft.com/office/drawing/2014/main" id="{0F4A49A8-85E9-4169-A617-07FF5DA94982}"/>
              </a:ext>
            </a:extLst>
          </p:cNvPr>
          <p:cNvSpPr>
            <a:spLocks noGrp="1"/>
          </p:cNvSpPr>
          <p:nvPr>
            <p:ph idx="1"/>
          </p:nvPr>
        </p:nvSpPr>
        <p:spPr>
          <a:xfrm>
            <a:off x="107950" y="1196975"/>
            <a:ext cx="8785225" cy="5400675"/>
          </a:xfrm>
        </p:spPr>
        <p:txBody>
          <a:bodyPr/>
          <a:lstStyle/>
          <a:p>
            <a:pPr algn="l" rtl="0" eaLnBrk="1" hangingPunct="1"/>
            <a:r>
              <a:rPr lang="en-US" altLang="en-US" sz="2800">
                <a:cs typeface="Times New Roman" panose="02020603050405020304" pitchFamily="18" charset="0"/>
              </a:rPr>
              <a:t>Hemorrhage</a:t>
            </a:r>
          </a:p>
          <a:p>
            <a:pPr algn="l" rtl="0" eaLnBrk="1" hangingPunct="1"/>
            <a:r>
              <a:rPr lang="en-US" altLang="en-US" sz="2800">
                <a:cs typeface="Times New Roman" panose="02020603050405020304" pitchFamily="18" charset="0"/>
              </a:rPr>
              <a:t>Perforation: The frequency of perforation of peptic ulceration is decreasing, DUs perforate more commonly than GUs, usually into the peritoneal cavity. Surgery is usually performed to close the perforation and drain the abdomen</a:t>
            </a:r>
          </a:p>
          <a:p>
            <a:pPr algn="l" rtl="0" eaLnBrk="1" hangingPunct="1"/>
            <a:r>
              <a:rPr lang="en-US" altLang="en-US" sz="2800">
                <a:cs typeface="Times New Roman" panose="02020603050405020304" pitchFamily="18" charset="0"/>
              </a:rPr>
              <a:t>Gastric outlet obstruction: The obstruction may be prepyloric, pyloric or duodenal. The obstruction occurs either because of an active ulcer with surrounding edema or because the healing of an ulcer has been followed by scarring. </a:t>
            </a:r>
            <a:endParaRPr lang="ar-JO" altLang="en-US" sz="2800"/>
          </a:p>
        </p:txBody>
      </p:sp>
      <p:sp>
        <p:nvSpPr>
          <p:cNvPr id="3" name="Title 2">
            <a:extLst>
              <a:ext uri="{FF2B5EF4-FFF2-40B4-BE49-F238E27FC236}">
                <a16:creationId xmlns:a16="http://schemas.microsoft.com/office/drawing/2014/main" id="{7FDEE86F-E4C8-4979-B071-572E2AAB75B5}"/>
              </a:ext>
            </a:extLst>
          </p:cNvPr>
          <p:cNvSpPr>
            <a:spLocks noGrp="1"/>
          </p:cNvSpPr>
          <p:nvPr>
            <p:ph type="title"/>
          </p:nvPr>
        </p:nvSpPr>
        <p:spPr>
          <a:xfrm>
            <a:off x="467544" y="0"/>
            <a:ext cx="8229600" cy="900336"/>
          </a:xfrm>
        </p:spPr>
        <p:txBody>
          <a:bodyPr/>
          <a:lstStyle/>
          <a:p>
            <a:pPr algn="ctr" rtl="0" eaLnBrk="1" fontAlgn="auto" hangingPunct="1">
              <a:spcAft>
                <a:spcPts val="0"/>
              </a:spcAft>
              <a:defRPr/>
            </a:pPr>
            <a:r>
              <a:t>Complications of peptic ulcer</a:t>
            </a:r>
            <a:endParaRPr lang="ar-JO"/>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A6890B-6D56-4ABD-A6F5-91335704F265}"/>
              </a:ext>
            </a:extLst>
          </p:cNvPr>
          <p:cNvSpPr>
            <a:spLocks noGrp="1"/>
          </p:cNvSpPr>
          <p:nvPr>
            <p:ph idx="1"/>
          </p:nvPr>
        </p:nvSpPr>
        <p:spPr>
          <a:xfrm>
            <a:off x="179388" y="1412875"/>
            <a:ext cx="8713787" cy="4752975"/>
          </a:xfrm>
        </p:spPr>
        <p:txBody>
          <a:bodyPr>
            <a:normAutofit/>
          </a:bodyPr>
          <a:lstStyle/>
          <a:p>
            <a:pPr marL="274320" indent="-274320" algn="l" rtl="0" eaLnBrk="1" fontAlgn="auto" hangingPunct="1">
              <a:spcAft>
                <a:spcPts val="0"/>
              </a:spcAft>
              <a:buFont typeface="Wingdings 2"/>
              <a:buChar char=""/>
              <a:defRPr/>
            </a:pPr>
            <a:r>
              <a:rPr lang="en-US" dirty="0"/>
              <a:t>Gastric adenocarcinoma: The incidence of distal gastric cancer parallels that of H. pylori  infection in countries with a high incidence of gastric cancer</a:t>
            </a:r>
          </a:p>
          <a:p>
            <a:pPr marL="0" indent="0" algn="l" rtl="0" eaLnBrk="1" fontAlgn="auto" hangingPunct="1">
              <a:spcAft>
                <a:spcPts val="0"/>
              </a:spcAft>
              <a:buFont typeface="Wingdings 2"/>
              <a:buNone/>
              <a:defRPr/>
            </a:pPr>
            <a:r>
              <a:rPr lang="en-US" dirty="0"/>
              <a:t> </a:t>
            </a:r>
          </a:p>
          <a:p>
            <a:pPr marL="274320" indent="-274320" algn="l" rtl="0" eaLnBrk="1" fontAlgn="auto" hangingPunct="1">
              <a:spcAft>
                <a:spcPts val="0"/>
              </a:spcAft>
              <a:buFont typeface="Wingdings 2"/>
              <a:buChar char=""/>
              <a:defRPr/>
            </a:pPr>
            <a:r>
              <a:rPr lang="en-US" dirty="0"/>
              <a:t>Gastric B cell lymphoma: Over 70% of patients with gastric B cell lymphomas (mucosa-associated lymphoid tissue – MALT) have H. pylori. Eradication cures this type of lymphoma</a:t>
            </a:r>
            <a:endParaRPr lang="ar-JO" dirty="0"/>
          </a:p>
        </p:txBody>
      </p:sp>
      <p:sp>
        <p:nvSpPr>
          <p:cNvPr id="3" name="Title 2">
            <a:extLst>
              <a:ext uri="{FF2B5EF4-FFF2-40B4-BE49-F238E27FC236}">
                <a16:creationId xmlns:a16="http://schemas.microsoft.com/office/drawing/2014/main" id="{E1C4547B-F3B7-44CB-B374-653180865223}"/>
              </a:ext>
            </a:extLst>
          </p:cNvPr>
          <p:cNvSpPr>
            <a:spLocks noGrp="1"/>
          </p:cNvSpPr>
          <p:nvPr>
            <p:ph type="title"/>
          </p:nvPr>
        </p:nvSpPr>
        <p:spPr>
          <a:xfrm>
            <a:off x="457200" y="152400"/>
            <a:ext cx="8229600" cy="972344"/>
          </a:xfrm>
        </p:spPr>
        <p:txBody>
          <a:bodyPr/>
          <a:lstStyle/>
          <a:p>
            <a:pPr algn="ctr" rtl="0" eaLnBrk="1" fontAlgn="auto" hangingPunct="1">
              <a:spcAft>
                <a:spcPts val="0"/>
              </a:spcAft>
              <a:defRPr/>
            </a:pPr>
            <a:r>
              <a:t>Other </a:t>
            </a:r>
            <a:r>
              <a:rPr i="1"/>
              <a:t>H. pylori</a:t>
            </a:r>
            <a:r>
              <a:t>-associated diseases</a:t>
            </a:r>
            <a:endParaRPr lang="ar-JO"/>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BC8BF4-47F9-4590-BB7E-17B2D3ABCD29}"/>
              </a:ext>
            </a:extLst>
          </p:cNvPr>
          <p:cNvSpPr>
            <a:spLocks noGrp="1"/>
          </p:cNvSpPr>
          <p:nvPr>
            <p:ph type="title"/>
          </p:nvPr>
        </p:nvSpPr>
        <p:spPr>
          <a:xfrm>
            <a:off x="467544" y="1844824"/>
            <a:ext cx="8229600" cy="1219200"/>
          </a:xfrm>
        </p:spPr>
        <p:txBody>
          <a:bodyPr/>
          <a:lstStyle/>
          <a:p>
            <a:pPr algn="ctr" rtl="0" eaLnBrk="1" fontAlgn="auto" hangingPunct="1">
              <a:spcAft>
                <a:spcPts val="0"/>
              </a:spcAft>
              <a:defRPr/>
            </a:pPr>
            <a:r>
              <a:rPr sz="6000"/>
              <a:t>Thank You</a:t>
            </a:r>
            <a:endParaRPr lang="ar-JO" sz="6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
            <a:extLst>
              <a:ext uri="{FF2B5EF4-FFF2-40B4-BE49-F238E27FC236}">
                <a16:creationId xmlns:a16="http://schemas.microsoft.com/office/drawing/2014/main" id="{FC80015A-BE82-4E64-A126-3510F632DE4E}"/>
              </a:ext>
            </a:extLst>
          </p:cNvPr>
          <p:cNvSpPr>
            <a:spLocks noGrp="1"/>
          </p:cNvSpPr>
          <p:nvPr>
            <p:ph idx="1"/>
          </p:nvPr>
        </p:nvSpPr>
        <p:spPr>
          <a:xfrm>
            <a:off x="457200" y="1844675"/>
            <a:ext cx="8229600" cy="4679950"/>
          </a:xfrm>
        </p:spPr>
        <p:txBody>
          <a:bodyPr/>
          <a:lstStyle/>
          <a:p>
            <a:pPr algn="l" rtl="0" eaLnBrk="1" hangingPunct="1"/>
            <a:r>
              <a:rPr lang="en-US" altLang="en-US">
                <a:cs typeface="Times New Roman" panose="02020603050405020304" pitchFamily="18" charset="0"/>
              </a:rPr>
              <a:t>Duodenal ulcers affect 10–15% of the adult population and are two to three times more common than gastric ulcers</a:t>
            </a:r>
          </a:p>
          <a:p>
            <a:pPr algn="l" rtl="0" eaLnBrk="1" hangingPunct="1"/>
            <a:r>
              <a:rPr lang="en-US" altLang="en-US">
                <a:cs typeface="Times New Roman" panose="02020603050405020304" pitchFamily="18" charset="0"/>
              </a:rPr>
              <a:t>Ulcer rates are declining rapidly for younger men and increasing for older individuals, particularly women </a:t>
            </a:r>
          </a:p>
          <a:p>
            <a:pPr algn="l" rtl="0" eaLnBrk="1" hangingPunct="1"/>
            <a:r>
              <a:rPr lang="en-US" altLang="en-US">
                <a:cs typeface="Times New Roman" panose="02020603050405020304" pitchFamily="18" charset="0"/>
              </a:rPr>
              <a:t>Both DUs and GUs are common in the elderly</a:t>
            </a:r>
          </a:p>
          <a:p>
            <a:pPr algn="l" rtl="0" eaLnBrk="1" hangingPunct="1"/>
            <a:r>
              <a:rPr lang="en-US" altLang="en-US">
                <a:cs typeface="Times New Roman" panose="02020603050405020304" pitchFamily="18" charset="0"/>
              </a:rPr>
              <a:t>There is considerable geographical variation, with peptic ulcer disease being more prevalent in developing countries related to the high H. pylori infection</a:t>
            </a:r>
            <a:endParaRPr lang="ar-JO" altLang="en-US"/>
          </a:p>
        </p:txBody>
      </p:sp>
      <p:sp>
        <p:nvSpPr>
          <p:cNvPr id="3" name="Title 2">
            <a:extLst>
              <a:ext uri="{FF2B5EF4-FFF2-40B4-BE49-F238E27FC236}">
                <a16:creationId xmlns:a16="http://schemas.microsoft.com/office/drawing/2014/main" id="{9B49AC48-9260-40E5-B3BA-CD37DEE8DB09}"/>
              </a:ext>
            </a:extLst>
          </p:cNvPr>
          <p:cNvSpPr>
            <a:spLocks noGrp="1"/>
          </p:cNvSpPr>
          <p:nvPr>
            <p:ph type="title"/>
          </p:nvPr>
        </p:nvSpPr>
        <p:spPr>
          <a:xfrm>
            <a:off x="457200" y="476672"/>
            <a:ext cx="8229600" cy="1296144"/>
          </a:xfrm>
        </p:spPr>
        <p:txBody>
          <a:bodyPr>
            <a:noAutofit/>
          </a:bodyPr>
          <a:lstStyle/>
          <a:p>
            <a:pPr algn="ctr" rtl="0" eaLnBrk="1" fontAlgn="auto" hangingPunct="1">
              <a:spcAft>
                <a:spcPts val="0"/>
              </a:spcAft>
              <a:defRPr/>
            </a:pPr>
            <a:r>
              <a:rPr sz="4400" b="1"/>
              <a:t>Epidemiology of peptic ulcer disease</a:t>
            </a:r>
            <a:endParaRPr lang="ar-JO" sz="4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a:extLst>
              <a:ext uri="{FF2B5EF4-FFF2-40B4-BE49-F238E27FC236}">
                <a16:creationId xmlns:a16="http://schemas.microsoft.com/office/drawing/2014/main" id="{9F74D49F-3275-4483-91C8-8E24F6CE94BB}"/>
              </a:ext>
            </a:extLst>
          </p:cNvPr>
          <p:cNvSpPr>
            <a:spLocks noGrp="1"/>
          </p:cNvSpPr>
          <p:nvPr>
            <p:ph idx="1"/>
          </p:nvPr>
        </p:nvSpPr>
        <p:spPr>
          <a:xfrm>
            <a:off x="323850" y="1196975"/>
            <a:ext cx="8362950" cy="5327650"/>
          </a:xfrm>
        </p:spPr>
        <p:txBody>
          <a:bodyPr/>
          <a:lstStyle/>
          <a:p>
            <a:pPr algn="l" rtl="0" eaLnBrk="1" hangingPunct="1"/>
            <a:r>
              <a:rPr lang="en-US" altLang="en-US">
                <a:cs typeface="Times New Roman" panose="02020603050405020304" pitchFamily="18" charset="0"/>
              </a:rPr>
              <a:t>A peptic ulcer consists of a break in the superficial epithelial cells penetrating down to the muscularis mucosa; there is a fibrous base and an increase in inflammatory cells</a:t>
            </a:r>
          </a:p>
          <a:p>
            <a:pPr algn="l" rtl="0" eaLnBrk="1" hangingPunct="1"/>
            <a:r>
              <a:rPr lang="en-US" altLang="en-US">
                <a:cs typeface="Times New Roman" panose="02020603050405020304" pitchFamily="18" charset="0"/>
              </a:rPr>
              <a:t>Erosions, by contrast, are superficial breaks in the mucosa alone </a:t>
            </a:r>
          </a:p>
          <a:p>
            <a:pPr algn="l" rtl="0" eaLnBrk="1" hangingPunct="1"/>
            <a:r>
              <a:rPr lang="en-US" altLang="en-US">
                <a:cs typeface="Times New Roman" panose="02020603050405020304" pitchFamily="18" charset="0"/>
              </a:rPr>
              <a:t>The surrounding mucosa  appears inflamed, haemorrhagic or friable </a:t>
            </a:r>
          </a:p>
          <a:p>
            <a:pPr algn="l" rtl="0" eaLnBrk="1" hangingPunct="1"/>
            <a:r>
              <a:rPr lang="en-US" altLang="en-US">
                <a:cs typeface="Times New Roman" panose="02020603050405020304" pitchFamily="18" charset="0"/>
              </a:rPr>
              <a:t>GUs are most commonly seen on the lesser curve, but can be found in any part of the stomach. </a:t>
            </a:r>
          </a:p>
          <a:p>
            <a:pPr algn="l" rtl="0" eaLnBrk="1" hangingPunct="1"/>
            <a:r>
              <a:rPr lang="en-US" altLang="en-US">
                <a:cs typeface="Times New Roman" panose="02020603050405020304" pitchFamily="18" charset="0"/>
              </a:rPr>
              <a:t>Peptic ulcers are seen without H. pylori, e.g. in patients on NSAIDs and in Zollinger–Ellison syndrome</a:t>
            </a:r>
            <a:endParaRPr lang="ar-JO" altLang="en-US"/>
          </a:p>
        </p:txBody>
      </p:sp>
      <p:sp>
        <p:nvSpPr>
          <p:cNvPr id="3" name="Title 2">
            <a:extLst>
              <a:ext uri="{FF2B5EF4-FFF2-40B4-BE49-F238E27FC236}">
                <a16:creationId xmlns:a16="http://schemas.microsoft.com/office/drawing/2014/main" id="{CCBF24B8-68A8-45C9-B7E8-C0D8E167C8BE}"/>
              </a:ext>
            </a:extLst>
          </p:cNvPr>
          <p:cNvSpPr>
            <a:spLocks noGrp="1"/>
          </p:cNvSpPr>
          <p:nvPr>
            <p:ph type="title"/>
          </p:nvPr>
        </p:nvSpPr>
        <p:spPr>
          <a:xfrm>
            <a:off x="457200" y="152400"/>
            <a:ext cx="8229600" cy="756320"/>
          </a:xfrm>
        </p:spPr>
        <p:txBody>
          <a:bodyPr/>
          <a:lstStyle/>
          <a:p>
            <a:pPr algn="ctr" rtl="0" eaLnBrk="1" fontAlgn="auto" hangingPunct="1">
              <a:spcAft>
                <a:spcPts val="0"/>
              </a:spcAft>
              <a:defRPr/>
            </a:pPr>
            <a:r>
              <a:rPr b="1"/>
              <a:t>Pathology of peptic ulcer disease</a:t>
            </a:r>
            <a:endParaRPr lang="ar-J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a:extLst>
              <a:ext uri="{FF2B5EF4-FFF2-40B4-BE49-F238E27FC236}">
                <a16:creationId xmlns:a16="http://schemas.microsoft.com/office/drawing/2014/main" id="{6AF61247-AD3C-44ED-A663-49F0AC98AF1C}"/>
              </a:ext>
            </a:extLst>
          </p:cNvPr>
          <p:cNvSpPr>
            <a:spLocks noGrp="1"/>
          </p:cNvSpPr>
          <p:nvPr>
            <p:ph idx="1"/>
          </p:nvPr>
        </p:nvSpPr>
        <p:spPr>
          <a:xfrm>
            <a:off x="250825" y="1484313"/>
            <a:ext cx="8569325" cy="5040312"/>
          </a:xfrm>
        </p:spPr>
        <p:txBody>
          <a:bodyPr/>
          <a:lstStyle/>
          <a:p>
            <a:pPr algn="l" rtl="0" eaLnBrk="1" hangingPunct="1"/>
            <a:r>
              <a:rPr lang="en-US" altLang="en-US">
                <a:cs typeface="Times New Roman" panose="02020603050405020304" pitchFamily="18" charset="0"/>
              </a:rPr>
              <a:t>H. pylori is a slow-growing spiral Gram-negative flagellate urease-producing bacterium</a:t>
            </a:r>
          </a:p>
          <a:p>
            <a:pPr algn="l" rtl="0" eaLnBrk="1" hangingPunct="1"/>
            <a:r>
              <a:rPr lang="en-US" altLang="en-US">
                <a:cs typeface="Times New Roman" panose="02020603050405020304" pitchFamily="18" charset="0"/>
              </a:rPr>
              <a:t>It colonizes the mucus layer in the gastric antrum but is found in the duodenum only in areas of gastric metaplasia </a:t>
            </a:r>
          </a:p>
          <a:p>
            <a:pPr algn="l" rtl="0" eaLnBrk="1" hangingPunct="1"/>
            <a:r>
              <a:rPr lang="en-US" altLang="en-US">
                <a:cs typeface="Times New Roman" panose="02020603050405020304" pitchFamily="18" charset="0"/>
              </a:rPr>
              <a:t>H. pylori is found in greatest numbers under the mucus layer in gastric pits, where it adheres specifically to gastric epithelial cells</a:t>
            </a:r>
          </a:p>
          <a:p>
            <a:pPr algn="l" rtl="0" eaLnBrk="1" hangingPunct="1"/>
            <a:r>
              <a:rPr lang="en-US" altLang="en-US">
                <a:cs typeface="Times New Roman" panose="02020603050405020304" pitchFamily="18" charset="0"/>
              </a:rPr>
              <a:t>It is protected from gastric acid by the juxtamucosal mucus layer which traps bicarbonate secreted by antral cells, and ammonia produced by bacterial urease</a:t>
            </a:r>
            <a:endParaRPr lang="ar-JO" altLang="en-US"/>
          </a:p>
        </p:txBody>
      </p:sp>
      <p:sp>
        <p:nvSpPr>
          <p:cNvPr id="3" name="Title 2">
            <a:extLst>
              <a:ext uri="{FF2B5EF4-FFF2-40B4-BE49-F238E27FC236}">
                <a16:creationId xmlns:a16="http://schemas.microsoft.com/office/drawing/2014/main" id="{31038B55-00C7-43A7-BE31-9845BA64B766}"/>
              </a:ext>
            </a:extLst>
          </p:cNvPr>
          <p:cNvSpPr>
            <a:spLocks noGrp="1"/>
          </p:cNvSpPr>
          <p:nvPr>
            <p:ph type="title"/>
          </p:nvPr>
        </p:nvSpPr>
        <p:spPr>
          <a:xfrm>
            <a:off x="457200" y="152400"/>
            <a:ext cx="8229600" cy="972344"/>
          </a:xfrm>
        </p:spPr>
        <p:txBody>
          <a:bodyPr/>
          <a:lstStyle/>
          <a:p>
            <a:pPr algn="ctr" rtl="0" eaLnBrk="1" fontAlgn="auto" hangingPunct="1">
              <a:spcAft>
                <a:spcPts val="0"/>
              </a:spcAft>
              <a:defRPr/>
            </a:pPr>
            <a:r>
              <a:rPr b="1"/>
              <a:t>Helicobacter</a:t>
            </a:r>
            <a:r>
              <a:rPr b="1" i="1"/>
              <a:t> </a:t>
            </a:r>
            <a:r>
              <a:rPr b="1"/>
              <a:t>pylori</a:t>
            </a:r>
            <a:r>
              <a:rPr b="1" i="1"/>
              <a:t> </a:t>
            </a:r>
            <a:r>
              <a:rPr b="1"/>
              <a:t>infection</a:t>
            </a:r>
            <a:endParaRPr lang="ar-JO"/>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a:extLst>
              <a:ext uri="{FF2B5EF4-FFF2-40B4-BE49-F238E27FC236}">
                <a16:creationId xmlns:a16="http://schemas.microsoft.com/office/drawing/2014/main" id="{7D44CA46-6BE6-45E8-9F5B-185DB88AB5CA}"/>
              </a:ext>
            </a:extLst>
          </p:cNvPr>
          <p:cNvSpPr>
            <a:spLocks noGrp="1"/>
          </p:cNvSpPr>
          <p:nvPr>
            <p:ph idx="1"/>
          </p:nvPr>
        </p:nvSpPr>
        <p:spPr>
          <a:xfrm>
            <a:off x="457200" y="692150"/>
            <a:ext cx="8229600" cy="5832475"/>
          </a:xfrm>
        </p:spPr>
        <p:txBody>
          <a:bodyPr/>
          <a:lstStyle/>
          <a:p>
            <a:pPr algn="l" rtl="0" eaLnBrk="1" hangingPunct="1"/>
            <a:r>
              <a:rPr lang="en-US" altLang="en-US">
                <a:cs typeface="Times New Roman" panose="02020603050405020304" pitchFamily="18" charset="0"/>
              </a:rPr>
              <a:t>The prevalence of H. pylori is high in developing countries (80–90% of the population), and much lower (20–50%) in developed countries</a:t>
            </a:r>
          </a:p>
          <a:p>
            <a:pPr algn="l" rtl="0" eaLnBrk="1" hangingPunct="1"/>
            <a:r>
              <a:rPr lang="en-US" altLang="en-US">
                <a:cs typeface="Times New Roman" panose="02020603050405020304" pitchFamily="18" charset="0"/>
              </a:rPr>
              <a:t>Infection rates are highest in lower income groups. </a:t>
            </a:r>
          </a:p>
          <a:p>
            <a:pPr algn="l" rtl="0" eaLnBrk="1" hangingPunct="1"/>
            <a:r>
              <a:rPr lang="en-US" altLang="en-US">
                <a:cs typeface="Times New Roman" panose="02020603050405020304" pitchFamily="18" charset="0"/>
              </a:rPr>
              <a:t>Infection is usually acquired in childhood</a:t>
            </a:r>
          </a:p>
          <a:p>
            <a:pPr algn="l" rtl="0" eaLnBrk="1" hangingPunct="1"/>
            <a:r>
              <a:rPr lang="en-US" altLang="en-US">
                <a:cs typeface="Times New Roman" panose="02020603050405020304" pitchFamily="18" charset="0"/>
              </a:rPr>
              <a:t>Once acquired, the infection persists for life unless treated</a:t>
            </a:r>
          </a:p>
          <a:p>
            <a:pPr algn="l" rtl="0" eaLnBrk="1" hangingPunct="1"/>
            <a:r>
              <a:rPr lang="en-US" altLang="en-US">
                <a:cs typeface="Times New Roman" panose="02020603050405020304" pitchFamily="18" charset="0"/>
              </a:rPr>
              <a:t>The incidence increases with age, probably due to acquisition in childhood when hygiene was poorer, and not due to infection in adult life which is probably less than 1% per year in developed countries.</a:t>
            </a:r>
            <a:endParaRPr lang="ar-JO"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99F8B-4E9C-4900-B1E3-B57EB8F9BD5B}"/>
              </a:ext>
            </a:extLst>
          </p:cNvPr>
          <p:cNvSpPr>
            <a:spLocks noGrp="1"/>
          </p:cNvSpPr>
          <p:nvPr>
            <p:ph idx="1"/>
          </p:nvPr>
        </p:nvSpPr>
        <p:spPr>
          <a:xfrm>
            <a:off x="457200" y="1412875"/>
            <a:ext cx="8229600" cy="4683125"/>
          </a:xfrm>
        </p:spPr>
        <p:txBody>
          <a:bodyPr>
            <a:normAutofit/>
          </a:bodyPr>
          <a:lstStyle/>
          <a:p>
            <a:pPr marL="0" indent="0" algn="l" rtl="0" eaLnBrk="1" fontAlgn="auto" hangingPunct="1">
              <a:spcAft>
                <a:spcPts val="0"/>
              </a:spcAft>
              <a:buFont typeface="Wingdings 2"/>
              <a:buNone/>
              <a:defRPr/>
            </a:pPr>
            <a:r>
              <a:rPr lang="en-US" i="1" dirty="0"/>
              <a:t>Results of infection:</a:t>
            </a:r>
          </a:p>
          <a:p>
            <a:pPr marL="274320" indent="-274320" algn="l" rtl="0" eaLnBrk="1" fontAlgn="auto" hangingPunct="1">
              <a:spcAft>
                <a:spcPts val="0"/>
              </a:spcAft>
              <a:buFont typeface="Wingdings 2"/>
              <a:buChar char=""/>
              <a:defRPr/>
            </a:pPr>
            <a:r>
              <a:rPr lang="en-US" dirty="0"/>
              <a:t>Antral gastritis</a:t>
            </a:r>
          </a:p>
          <a:p>
            <a:pPr marL="274320" indent="-274320" algn="l" rtl="0" eaLnBrk="1" fontAlgn="auto" hangingPunct="1">
              <a:spcAft>
                <a:spcPts val="0"/>
              </a:spcAft>
              <a:buFont typeface="Wingdings 2"/>
              <a:buChar char=""/>
              <a:defRPr/>
            </a:pPr>
            <a:r>
              <a:rPr lang="en-US" dirty="0"/>
              <a:t>Peptic ulcers (duodenal and gastric)</a:t>
            </a:r>
          </a:p>
          <a:p>
            <a:pPr marL="274320" indent="-274320" algn="l" rtl="0" eaLnBrk="1" fontAlgn="auto" hangingPunct="1">
              <a:spcAft>
                <a:spcPts val="0"/>
              </a:spcAft>
              <a:buFont typeface="Wingdings 2"/>
              <a:buChar char=""/>
              <a:defRPr/>
            </a:pPr>
            <a:r>
              <a:rPr lang="en-US" dirty="0"/>
              <a:t>Gastric cancer</a:t>
            </a:r>
            <a:endParaRPr lang="ar-J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a:extLst>
              <a:ext uri="{FF2B5EF4-FFF2-40B4-BE49-F238E27FC236}">
                <a16:creationId xmlns:a16="http://schemas.microsoft.com/office/drawing/2014/main" id="{D7F0A17D-11A1-4F92-8019-163B51DA436C}"/>
              </a:ext>
            </a:extLst>
          </p:cNvPr>
          <p:cNvSpPr>
            <a:spLocks noGrp="1"/>
          </p:cNvSpPr>
          <p:nvPr>
            <p:ph idx="1"/>
          </p:nvPr>
        </p:nvSpPr>
        <p:spPr>
          <a:xfrm>
            <a:off x="468313" y="1628775"/>
            <a:ext cx="8229600" cy="4106863"/>
          </a:xfrm>
        </p:spPr>
        <p:txBody>
          <a:bodyPr/>
          <a:lstStyle/>
          <a:p>
            <a:pPr algn="l" rtl="0" eaLnBrk="1" hangingPunct="1"/>
            <a:r>
              <a:rPr lang="en-US" altLang="en-US">
                <a:cs typeface="Times New Roman" panose="02020603050405020304" pitchFamily="18" charset="0"/>
              </a:rPr>
              <a:t>The usual effect of H. pylori infection</a:t>
            </a:r>
          </a:p>
          <a:p>
            <a:pPr algn="l" rtl="0" eaLnBrk="1" hangingPunct="1"/>
            <a:r>
              <a:rPr lang="en-US" altLang="en-US">
                <a:cs typeface="Times New Roman" panose="02020603050405020304" pitchFamily="18" charset="0"/>
              </a:rPr>
              <a:t>It is usually asymptomatic, although occasionally patients without ulcers claim relief of dyspeptic symptoms after Helicobacter eradication</a:t>
            </a:r>
          </a:p>
          <a:p>
            <a:pPr algn="l" rtl="0" eaLnBrk="1" hangingPunct="1"/>
            <a:r>
              <a:rPr lang="en-US" altLang="en-US">
                <a:cs typeface="Times New Roman" panose="02020603050405020304" pitchFamily="18" charset="0"/>
              </a:rPr>
              <a:t>Antral gastritis causes hypergastrinemia due to gastrin release from antral G cells</a:t>
            </a:r>
          </a:p>
          <a:p>
            <a:pPr algn="l" rtl="0" eaLnBrk="1" hangingPunct="1"/>
            <a:r>
              <a:rPr lang="en-US" altLang="en-US">
                <a:cs typeface="Times New Roman" panose="02020603050405020304" pitchFamily="18" charset="0"/>
              </a:rPr>
              <a:t>The subsequent increase in acid output is usually asymptomatic</a:t>
            </a:r>
            <a:endParaRPr lang="ar-JO" altLang="en-US"/>
          </a:p>
        </p:txBody>
      </p:sp>
      <p:sp>
        <p:nvSpPr>
          <p:cNvPr id="3" name="Title 2">
            <a:extLst>
              <a:ext uri="{FF2B5EF4-FFF2-40B4-BE49-F238E27FC236}">
                <a16:creationId xmlns:a16="http://schemas.microsoft.com/office/drawing/2014/main" id="{D4F0A08F-E54B-4648-A2F2-980D7141984D}"/>
              </a:ext>
            </a:extLst>
          </p:cNvPr>
          <p:cNvSpPr>
            <a:spLocks noGrp="1"/>
          </p:cNvSpPr>
          <p:nvPr>
            <p:ph type="title"/>
          </p:nvPr>
        </p:nvSpPr>
        <p:spPr/>
        <p:txBody>
          <a:bodyPr/>
          <a:lstStyle/>
          <a:p>
            <a:pPr algn="ctr" rtl="0" eaLnBrk="1" fontAlgn="auto" hangingPunct="1">
              <a:spcAft>
                <a:spcPts val="0"/>
              </a:spcAft>
              <a:defRPr/>
            </a:pPr>
            <a:r>
              <a:t>Antral gastritis</a:t>
            </a:r>
            <a:endParaRPr lang="ar-JO"/>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a:extLst>
              <a:ext uri="{FF2B5EF4-FFF2-40B4-BE49-F238E27FC236}">
                <a16:creationId xmlns:a16="http://schemas.microsoft.com/office/drawing/2014/main" id="{2DFAB4BE-5253-4190-866A-1F7A21D9E0D7}"/>
              </a:ext>
            </a:extLst>
          </p:cNvPr>
          <p:cNvSpPr>
            <a:spLocks noGrp="1"/>
          </p:cNvSpPr>
          <p:nvPr>
            <p:ph idx="1"/>
          </p:nvPr>
        </p:nvSpPr>
        <p:spPr>
          <a:xfrm>
            <a:off x="250825" y="1196975"/>
            <a:ext cx="8435975" cy="5472113"/>
          </a:xfrm>
        </p:spPr>
        <p:txBody>
          <a:bodyPr/>
          <a:lstStyle/>
          <a:p>
            <a:pPr algn="l" rtl="0" eaLnBrk="1" hangingPunct="1"/>
            <a:r>
              <a:rPr lang="en-US" altLang="en-US">
                <a:cs typeface="Times New Roman" panose="02020603050405020304" pitchFamily="18" charset="0"/>
              </a:rPr>
              <a:t>H. pylori is causally associated with DU disease </a:t>
            </a:r>
          </a:p>
          <a:p>
            <a:pPr algn="l" rtl="0" eaLnBrk="1" hangingPunct="1"/>
            <a:r>
              <a:rPr lang="en-US" altLang="en-US">
                <a:cs typeface="Times New Roman" panose="02020603050405020304" pitchFamily="18" charset="0"/>
              </a:rPr>
              <a:t>In patients with DU 95% are infected with H. pylori in the antrum (antral gastritis)</a:t>
            </a:r>
          </a:p>
          <a:p>
            <a:pPr algn="l" rtl="0" eaLnBrk="1" hangingPunct="1"/>
            <a:r>
              <a:rPr lang="en-US" altLang="en-US">
                <a:cs typeface="Times New Roman" panose="02020603050405020304" pitchFamily="18" charset="0"/>
              </a:rPr>
              <a:t>Cure of the infection heals the ulcer and stops duodenal ulcer recurrence</a:t>
            </a:r>
          </a:p>
          <a:p>
            <a:pPr algn="l" rtl="0" eaLnBrk="1" hangingPunct="1"/>
            <a:r>
              <a:rPr lang="en-US" altLang="en-US">
                <a:cs typeface="Times New Roman" panose="02020603050405020304" pitchFamily="18" charset="0"/>
              </a:rPr>
              <a:t>The precise mechanism of duodenal ulceration is unclear, as only 15% of patients infected with H. pylori (50–60% of the adult population world-wide) develop duodenal ulcers</a:t>
            </a:r>
            <a:endParaRPr lang="ar-JO" altLang="en-US"/>
          </a:p>
        </p:txBody>
      </p:sp>
      <p:sp>
        <p:nvSpPr>
          <p:cNvPr id="3" name="Title 2">
            <a:extLst>
              <a:ext uri="{FF2B5EF4-FFF2-40B4-BE49-F238E27FC236}">
                <a16:creationId xmlns:a16="http://schemas.microsoft.com/office/drawing/2014/main" id="{56215E85-F98E-4922-A966-CB1E7B145EF4}"/>
              </a:ext>
            </a:extLst>
          </p:cNvPr>
          <p:cNvSpPr>
            <a:spLocks noGrp="1"/>
          </p:cNvSpPr>
          <p:nvPr>
            <p:ph type="title"/>
          </p:nvPr>
        </p:nvSpPr>
        <p:spPr>
          <a:xfrm>
            <a:off x="457200" y="152400"/>
            <a:ext cx="8229600" cy="972344"/>
          </a:xfrm>
        </p:spPr>
        <p:txBody>
          <a:bodyPr/>
          <a:lstStyle/>
          <a:p>
            <a:pPr algn="ctr" rtl="0" eaLnBrk="1" fontAlgn="auto" hangingPunct="1">
              <a:spcAft>
                <a:spcPts val="0"/>
              </a:spcAft>
              <a:defRPr/>
            </a:pPr>
            <a:r>
              <a:t>Duodenal Ulcer</a:t>
            </a:r>
            <a:endParaRPr lang="ar-JO"/>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a:extLst>
              <a:ext uri="{FF2B5EF4-FFF2-40B4-BE49-F238E27FC236}">
                <a16:creationId xmlns:a16="http://schemas.microsoft.com/office/drawing/2014/main" id="{4958F9A2-704C-4748-9078-B884EBD6D1E0}"/>
              </a:ext>
            </a:extLst>
          </p:cNvPr>
          <p:cNvSpPr>
            <a:spLocks noGrp="1"/>
          </p:cNvSpPr>
          <p:nvPr>
            <p:ph idx="1"/>
          </p:nvPr>
        </p:nvSpPr>
        <p:spPr/>
        <p:txBody>
          <a:bodyPr/>
          <a:lstStyle/>
          <a:p>
            <a:pPr algn="l" rtl="0" eaLnBrk="1" hangingPunct="1"/>
            <a:r>
              <a:rPr lang="en-US" altLang="en-US">
                <a:cs typeface="Times New Roman" panose="02020603050405020304" pitchFamily="18" charset="0"/>
              </a:rPr>
              <a:t>Gastric ulcers are associated with a gastritis affecting the body as well as the antrum of the stomach (pangastritis) causing parietal cell loss and reduced acid production </a:t>
            </a:r>
          </a:p>
          <a:p>
            <a:pPr algn="l" rtl="0" eaLnBrk="1" hangingPunct="1"/>
            <a:r>
              <a:rPr lang="en-US" altLang="en-US">
                <a:cs typeface="Times New Roman" panose="02020603050405020304" pitchFamily="18" charset="0"/>
              </a:rPr>
              <a:t>The ulcers are thought to occur because of reduction of gastric mucosal resistance due to cytokine production by the infection or perhaps to alterations in gastric mucus</a:t>
            </a:r>
            <a:endParaRPr lang="ar-JO" altLang="en-US"/>
          </a:p>
        </p:txBody>
      </p:sp>
      <p:sp>
        <p:nvSpPr>
          <p:cNvPr id="3" name="Title 2">
            <a:extLst>
              <a:ext uri="{FF2B5EF4-FFF2-40B4-BE49-F238E27FC236}">
                <a16:creationId xmlns:a16="http://schemas.microsoft.com/office/drawing/2014/main" id="{A230BB10-3C3F-48F6-9E59-F24FF65E4EF0}"/>
              </a:ext>
            </a:extLst>
          </p:cNvPr>
          <p:cNvSpPr>
            <a:spLocks noGrp="1"/>
          </p:cNvSpPr>
          <p:nvPr>
            <p:ph type="title"/>
          </p:nvPr>
        </p:nvSpPr>
        <p:spPr>
          <a:xfrm>
            <a:off x="457200" y="152400"/>
            <a:ext cx="8229600" cy="972344"/>
          </a:xfrm>
        </p:spPr>
        <p:txBody>
          <a:bodyPr/>
          <a:lstStyle/>
          <a:p>
            <a:pPr algn="ctr" rtl="0" eaLnBrk="1" fontAlgn="auto" hangingPunct="1">
              <a:spcAft>
                <a:spcPts val="0"/>
              </a:spcAft>
              <a:defRPr/>
            </a:pPr>
            <a:r>
              <a:t>Gastric Ulcer</a:t>
            </a:r>
            <a:endParaRPr lang="ar-JO"/>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655</TotalTime>
  <Words>1475</Words>
  <Application>Microsoft Office PowerPoint</Application>
  <PresentationFormat>عرض على الشاشة (4:3)</PresentationFormat>
  <Paragraphs>104</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Paper</vt:lpstr>
      <vt:lpstr>Peptic Ulcer Disease</vt:lpstr>
      <vt:lpstr>Epidemiology of peptic ulcer disease</vt:lpstr>
      <vt:lpstr>Pathology of peptic ulcer disease</vt:lpstr>
      <vt:lpstr>Helicobacter pylori infection</vt:lpstr>
      <vt:lpstr>عرض تقديمي في PowerPoint</vt:lpstr>
      <vt:lpstr>عرض تقديمي في PowerPoint</vt:lpstr>
      <vt:lpstr>Antral gastritis</vt:lpstr>
      <vt:lpstr>Duodenal Ulcer</vt:lpstr>
      <vt:lpstr>Gastric Ulcer</vt:lpstr>
      <vt:lpstr>Clinical features of peptic ulcer disease</vt:lpstr>
      <vt:lpstr>عرض تقديمي في PowerPoint</vt:lpstr>
      <vt:lpstr>Diagnosis of Helicobacter pylori infection</vt:lpstr>
      <vt:lpstr>عرض تقديمي في PowerPoint</vt:lpstr>
      <vt:lpstr>General Rules</vt:lpstr>
      <vt:lpstr>Eradication therapy</vt:lpstr>
      <vt:lpstr>عرض تقديمي في PowerPoint</vt:lpstr>
      <vt:lpstr>Complications of peptic ulcer</vt:lpstr>
      <vt:lpstr>Other H. pylori-associated diseases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Peptic Ulcer Disease</dc:title>
  <dc:creator>dd</dc:creator>
  <cp:lastModifiedBy>Fuad Khalid aljawazneh</cp:lastModifiedBy>
  <cp:revision>63</cp:revision>
  <dcterms:created xsi:type="dcterms:W3CDTF">2013-01-01T12:25:02Z</dcterms:created>
  <dcterms:modified xsi:type="dcterms:W3CDTF">2021-04-08T08:15:03Z</dcterms:modified>
</cp:coreProperties>
</file>