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2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7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5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9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4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15327-85A5-4EF1-A5D2-B354F8D9D3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4FD2-A6B0-4560-8AD3-ED0F11042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7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Urogenital system</a:t>
            </a:r>
            <a:br>
              <a:rPr lang="en-US" dirty="0"/>
            </a:br>
            <a:r>
              <a:rPr lang="en-US" dirty="0"/>
              <a:t>pathology lab 1.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6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49" t="15993" r="28744" b="13970"/>
          <a:stretch/>
        </p:blipFill>
        <p:spPr>
          <a:xfrm>
            <a:off x="860612" y="0"/>
            <a:ext cx="4585446" cy="4159655"/>
          </a:xfrm>
          <a:prstGeom prst="rect">
            <a:avLst/>
          </a:prstGeom>
        </p:spPr>
      </p:pic>
      <p:pic>
        <p:nvPicPr>
          <p:cNvPr id="12290" name="Picture 2" descr="Pathology Outlines - NST (ducta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43" y="0"/>
            <a:ext cx="471487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445" y="5146801"/>
            <a:ext cx="10553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Gross</a:t>
            </a:r>
            <a:r>
              <a:rPr lang="en-US" sz="1600" dirty="0"/>
              <a:t>: Mostly produce a desmoplastic response that replaces normal breast fat (&amp; a mammographic density) &amp; appear as a hard, palpable infiltrative mass.</a:t>
            </a:r>
          </a:p>
          <a:p>
            <a:r>
              <a:rPr lang="en-US" sz="1600" b="1" dirty="0"/>
              <a:t>Microscopic</a:t>
            </a:r>
            <a:r>
              <a:rPr lang="en-US" sz="1600" dirty="0"/>
              <a:t>: ranging from well-developed tubules &amp; low-grade nuclei to tumors consisting of sheets of anaplastic cells.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CB3114-5E49-4AA6-19EB-E9C8CD4E6C0C}"/>
              </a:ext>
            </a:extLst>
          </p:cNvPr>
          <p:cNvSpPr/>
          <p:nvPr/>
        </p:nvSpPr>
        <p:spPr>
          <a:xfrm>
            <a:off x="1643270" y="2584174"/>
            <a:ext cx="278295" cy="9409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1EA78-C569-CADC-FB36-7B1DE085163C}"/>
              </a:ext>
            </a:extLst>
          </p:cNvPr>
          <p:cNvSpPr txBox="1"/>
          <p:nvPr/>
        </p:nvSpPr>
        <p:spPr>
          <a:xfrm>
            <a:off x="860612" y="3498612"/>
            <a:ext cx="277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Normal breast tissue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D91F25B-110B-2749-4355-864B82384C07}"/>
              </a:ext>
            </a:extLst>
          </p:cNvPr>
          <p:cNvSpPr/>
          <p:nvPr/>
        </p:nvSpPr>
        <p:spPr>
          <a:xfrm>
            <a:off x="3392557" y="702365"/>
            <a:ext cx="238539" cy="6228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F3EBC-B4E4-D644-FE5B-4D4EB77BA8B8}"/>
              </a:ext>
            </a:extLst>
          </p:cNvPr>
          <p:cNvSpPr txBox="1"/>
          <p:nvPr/>
        </p:nvSpPr>
        <p:spPr>
          <a:xfrm>
            <a:off x="2717474" y="56034"/>
            <a:ext cx="259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Whitish mass with irregular borders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A64CA-F484-F802-A7C1-175B42C16A50}"/>
              </a:ext>
            </a:extLst>
          </p:cNvPr>
          <p:cNvSpPr txBox="1"/>
          <p:nvPr/>
        </p:nvSpPr>
        <p:spPr>
          <a:xfrm>
            <a:off x="7221571" y="3991077"/>
            <a:ext cx="376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Well-differentiated breast carcinoma</a:t>
            </a:r>
          </a:p>
        </p:txBody>
      </p:sp>
    </p:spTree>
    <p:extLst>
      <p:ext uri="{BB962C8B-B14F-4D97-AF65-F5344CB8AC3E}">
        <p14:creationId xmlns:p14="http://schemas.microsoft.com/office/powerpoint/2010/main" val="102447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ypes of Breast Cancer - Breast Pathology | Johns Hopkin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29" y="2003273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1638" y="568477"/>
            <a:ext cx="47741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Invasive lobular carcinoma.</a:t>
            </a:r>
          </a:p>
          <a:p>
            <a:r>
              <a:rPr lang="en-US" sz="2000" dirty="0"/>
              <a:t>Infiltrating cells similar to tumor cells in LCIS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C2CA4-ADCD-AAE4-339F-DA0B99CF90F4}"/>
              </a:ext>
            </a:extLst>
          </p:cNvPr>
          <p:cNvSpPr txBox="1"/>
          <p:nvPr/>
        </p:nvSpPr>
        <p:spPr>
          <a:xfrm>
            <a:off x="4134678" y="1642406"/>
            <a:ext cx="42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Indian file // No tubule formation </a:t>
            </a:r>
          </a:p>
        </p:txBody>
      </p:sp>
    </p:spTree>
    <p:extLst>
      <p:ext uri="{BB962C8B-B14F-4D97-AF65-F5344CB8AC3E}">
        <p14:creationId xmlns:p14="http://schemas.microsoft.com/office/powerpoint/2010/main" val="180926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6" y="523603"/>
            <a:ext cx="5252413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Qiao's Pathology: Inflammatory Carcinoma of the Breas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06" y="523604"/>
            <a:ext cx="5257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4935" y="154271"/>
            <a:ext cx="253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Inflammatory carcinoma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7559" y="4901683"/>
            <a:ext cx="9867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Presentation</a:t>
            </a:r>
            <a:r>
              <a:rPr lang="en-US" sz="1600" dirty="0"/>
              <a:t>: breast swollen &amp; erythematous, skin thickening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b="1" dirty="0" err="1"/>
              <a:t>Peau</a:t>
            </a:r>
            <a:r>
              <a:rPr lang="en-US" sz="1600" b="1" dirty="0"/>
              <a:t> </a:t>
            </a:r>
            <a:r>
              <a:rPr lang="en-US" sz="1600" b="1" dirty="0" err="1"/>
              <a:t>d'orange</a:t>
            </a:r>
            <a:endParaRPr lang="en-US" sz="1600" b="1" dirty="0"/>
          </a:p>
          <a:p>
            <a:r>
              <a:rPr lang="en-US" sz="1600" b="1" dirty="0"/>
              <a:t>Microscopic</a:t>
            </a:r>
            <a:r>
              <a:rPr lang="en-US" sz="1600" dirty="0"/>
              <a:t>: Invasive carcinoma, generally poorly differentiated &amp; diffusely infiltrates </a:t>
            </a:r>
            <a:r>
              <a:rPr lang="en-US" sz="1600" b="1" dirty="0"/>
              <a:t>and obstructs dermal lymphatic spaces, </a:t>
            </a:r>
            <a:r>
              <a:rPr lang="en-US" sz="1600" dirty="0"/>
              <a:t>causing the “inflamed” appearance; true inflammation is absent.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72022-2BD7-26BE-CC67-84BCBDBD9C88}"/>
              </a:ext>
            </a:extLst>
          </p:cNvPr>
          <p:cNvSpPr txBox="1"/>
          <p:nvPr/>
        </p:nvSpPr>
        <p:spPr>
          <a:xfrm>
            <a:off x="2255272" y="4037987"/>
            <a:ext cx="177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Peau</a:t>
            </a:r>
            <a:r>
              <a:rPr lang="en-US" sz="1800" b="1" dirty="0"/>
              <a:t> </a:t>
            </a:r>
            <a:r>
              <a:rPr lang="en-US" sz="1800" b="1" dirty="0" err="1"/>
              <a:t>d'orange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C0C4A-C655-66F3-478B-7376B05BC1CD}"/>
              </a:ext>
            </a:extLst>
          </p:cNvPr>
          <p:cNvSpPr txBox="1"/>
          <p:nvPr/>
        </p:nvSpPr>
        <p:spPr>
          <a:xfrm>
            <a:off x="8774206" y="2717559"/>
            <a:ext cx="86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181903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panose="020B0604020202020204" pitchFamily="34" charset="0"/>
              </a:rPr>
              <a:t>Benign prostatic hyperplasia</a:t>
            </a:r>
            <a:br>
              <a:rPr lang="en-US" dirty="0"/>
            </a:br>
            <a:r>
              <a:rPr lang="en-US" dirty="0"/>
              <a:t>Macroscopic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142" t="13485" r="25852" b="19697"/>
          <a:stretch/>
        </p:blipFill>
        <p:spPr>
          <a:xfrm>
            <a:off x="5937952" y="1432656"/>
            <a:ext cx="5974773" cy="4582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982" y="21709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Benign prostatic hyperplasia nodules </a:t>
            </a:r>
            <a:r>
              <a:rPr lang="en-US" dirty="0" err="1">
                <a:latin typeface="Arial" panose="020B0604020202020204" pitchFamily="34" charset="0"/>
              </a:rPr>
              <a:t>pulge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Around and above the urethra.</a:t>
            </a:r>
            <a:endParaRPr lang="en-US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A27420F3-1D3B-EBA3-A876-772DFDC54D1A}"/>
              </a:ext>
            </a:extLst>
          </p:cNvPr>
          <p:cNvSpPr/>
          <p:nvPr/>
        </p:nvSpPr>
        <p:spPr>
          <a:xfrm>
            <a:off x="7169426" y="2425148"/>
            <a:ext cx="145774" cy="1017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6431D-CC62-D108-C5CF-5536E1CA4DB2}"/>
              </a:ext>
            </a:extLst>
          </p:cNvPr>
          <p:cNvSpPr txBox="1"/>
          <p:nvPr/>
        </p:nvSpPr>
        <p:spPr>
          <a:xfrm>
            <a:off x="6051725" y="1736268"/>
            <a:ext cx="252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normal spongy appearance of prostate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47584F68-215F-A8D7-A949-279B83806DB2}"/>
              </a:ext>
            </a:extLst>
          </p:cNvPr>
          <p:cNvSpPr/>
          <p:nvPr/>
        </p:nvSpPr>
        <p:spPr>
          <a:xfrm rot="1237624">
            <a:off x="9684253" y="2012674"/>
            <a:ext cx="251792" cy="18420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8B5BA-3836-D62E-8076-72AF53B8C058}"/>
              </a:ext>
            </a:extLst>
          </p:cNvPr>
          <p:cNvSpPr txBox="1"/>
          <p:nvPr/>
        </p:nvSpPr>
        <p:spPr>
          <a:xfrm>
            <a:off x="9464613" y="1690688"/>
            <a:ext cx="20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Nodular formation</a:t>
            </a:r>
          </a:p>
        </p:txBody>
      </p:sp>
    </p:spTree>
    <p:extLst>
      <p:ext uri="{BB962C8B-B14F-4D97-AF65-F5344CB8AC3E}">
        <p14:creationId xmlns:p14="http://schemas.microsoft.com/office/powerpoint/2010/main" val="305738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Microscopic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Epithelial hyperplasia is characterized by nodular lesions composed of variably sized glandular structures lined by basal and secretory cells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7" t="12879" r="24318" b="13485"/>
          <a:stretch/>
        </p:blipFill>
        <p:spPr>
          <a:xfrm>
            <a:off x="6619010" y="3133369"/>
            <a:ext cx="420816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Morphology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GROSS:  firm, gray-white lesions with ill-defined margins.</a:t>
            </a:r>
          </a:p>
          <a:p>
            <a:pPr fontAlgn="base"/>
            <a:r>
              <a:rPr lang="en-US" dirty="0"/>
              <a:t>Most tumors are multifocal.</a:t>
            </a:r>
          </a:p>
          <a:p>
            <a:pPr fontAlgn="base"/>
            <a:r>
              <a:rPr lang="en-US" dirty="0"/>
              <a:t>75 - 80% are posterior / posterolateral peripheral zone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74" t="13787" r="19716" b="27425"/>
          <a:stretch/>
        </p:blipFill>
        <p:spPr>
          <a:xfrm>
            <a:off x="6556664" y="3439386"/>
            <a:ext cx="5095009" cy="2894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65125"/>
            <a:ext cx="2626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Carcinoma of the Prostate</a:t>
            </a:r>
          </a:p>
        </p:txBody>
      </p:sp>
    </p:spTree>
    <p:extLst>
      <p:ext uri="{BB962C8B-B14F-4D97-AF65-F5344CB8AC3E}">
        <p14:creationId xmlns:p14="http://schemas.microsoft.com/office/powerpoint/2010/main" val="4275644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Microscopically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well-defined glands, typically smaller than benign glands and are lined by a single uniform layer of cuboidal epithelium, </a:t>
            </a:r>
            <a:r>
              <a:rPr lang="en-US" dirty="0">
                <a:highlight>
                  <a:srgbClr val="FFFF00"/>
                </a:highlight>
              </a:rPr>
              <a:t>lacking basal cell layer</a:t>
            </a:r>
            <a:r>
              <a:rPr lang="en-US" dirty="0"/>
              <a:t> seen in benign glands.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76" t="14091" r="12983" b="11666"/>
          <a:stretch/>
        </p:blipFill>
        <p:spPr>
          <a:xfrm>
            <a:off x="6441177" y="3920836"/>
            <a:ext cx="4199113" cy="232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B1F92-4580-53B2-E522-504A53E03D0B}"/>
              </a:ext>
            </a:extLst>
          </p:cNvPr>
          <p:cNvSpPr txBox="1"/>
          <p:nvPr/>
        </p:nvSpPr>
        <p:spPr>
          <a:xfrm>
            <a:off x="7646504" y="2926070"/>
            <a:ext cx="340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cells lining the glands are atypical (hyperchromatic, pleomorphism)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13C13F4-0F64-A69C-4BF4-952CD5C25D11}"/>
              </a:ext>
            </a:extLst>
          </p:cNvPr>
          <p:cNvSpPr/>
          <p:nvPr/>
        </p:nvSpPr>
        <p:spPr>
          <a:xfrm rot="20067341">
            <a:off x="9660835" y="3541108"/>
            <a:ext cx="371061" cy="6165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od-images-static.radiopaedia.org/images/552239/640114ef5014f2e366e87f6b726de2_big_galle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0" y="1558624"/>
            <a:ext cx="3770334" cy="37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od-images-static.radiopaedia.org/images/552240/0b56088cf1469bbb08f03ed87cc868_big_gallery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83" y="1724093"/>
            <a:ext cx="3439395" cy="34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446" y="635294"/>
            <a:ext cx="6162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Testicular torsion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932" t="7838" r="18164" b="30482"/>
          <a:stretch/>
        </p:blipFill>
        <p:spPr>
          <a:xfrm>
            <a:off x="8485450" y="2462714"/>
            <a:ext cx="3559255" cy="1962153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7D37DDD-A7C9-96BB-E45E-5AA150F12A4B}"/>
              </a:ext>
            </a:extLst>
          </p:cNvPr>
          <p:cNvSpPr/>
          <p:nvPr/>
        </p:nvSpPr>
        <p:spPr>
          <a:xfrm rot="1092913">
            <a:off x="3299791" y="3856383"/>
            <a:ext cx="278296" cy="182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DB7A3-FBD3-0A2E-6113-B323A3788DE5}"/>
              </a:ext>
            </a:extLst>
          </p:cNvPr>
          <p:cNvSpPr txBox="1"/>
          <p:nvPr/>
        </p:nvSpPr>
        <p:spPr>
          <a:xfrm>
            <a:off x="1356386" y="5576375"/>
            <a:ext cx="277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Distension of the capsule result in sever pain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A3A027E-B93B-C34E-F4FA-2DB0180038C6}"/>
              </a:ext>
            </a:extLst>
          </p:cNvPr>
          <p:cNvSpPr/>
          <p:nvPr/>
        </p:nvSpPr>
        <p:spPr>
          <a:xfrm>
            <a:off x="5950226" y="3657600"/>
            <a:ext cx="254092" cy="2025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337A4-7126-F6EA-EF76-70B838938FA5}"/>
              </a:ext>
            </a:extLst>
          </p:cNvPr>
          <p:cNvSpPr txBox="1"/>
          <p:nvPr/>
        </p:nvSpPr>
        <p:spPr>
          <a:xfrm>
            <a:off x="5136811" y="5605372"/>
            <a:ext cx="213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Blood engorgement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CC58E1B-CE48-26F5-4876-941208D58775}"/>
              </a:ext>
            </a:extLst>
          </p:cNvPr>
          <p:cNvSpPr/>
          <p:nvPr/>
        </p:nvSpPr>
        <p:spPr>
          <a:xfrm>
            <a:off x="9794610" y="3443790"/>
            <a:ext cx="210781" cy="1885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C7013-0DF7-F9A2-92BF-7C92FDF094E8}"/>
              </a:ext>
            </a:extLst>
          </p:cNvPr>
          <p:cNvSpPr txBox="1"/>
          <p:nvPr/>
        </p:nvSpPr>
        <p:spPr>
          <a:xfrm>
            <a:off x="8784786" y="5299330"/>
            <a:ext cx="260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Twisted spermatic cord</a:t>
            </a:r>
          </a:p>
        </p:txBody>
      </p:sp>
    </p:spTree>
    <p:extLst>
      <p:ext uri="{BB962C8B-B14F-4D97-AF65-F5344CB8AC3E}">
        <p14:creationId xmlns:p14="http://schemas.microsoft.com/office/powerpoint/2010/main" val="1374418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97" t="15830" r="28187" b="20645"/>
          <a:stretch/>
        </p:blipFill>
        <p:spPr>
          <a:xfrm>
            <a:off x="7030387" y="2569446"/>
            <a:ext cx="4901783" cy="3906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616" y="673840"/>
            <a:ext cx="4456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Microscopic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616" y="2090091"/>
            <a:ext cx="8685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Damaged blood vessels with coagulative necrosis </a:t>
            </a:r>
            <a:endParaRPr lang="en-US" sz="28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C19C5D5-7800-9352-9B0D-2BCA2970A7AB}"/>
              </a:ext>
            </a:extLst>
          </p:cNvPr>
          <p:cNvSpPr/>
          <p:nvPr/>
        </p:nvSpPr>
        <p:spPr>
          <a:xfrm>
            <a:off x="6096000" y="3429000"/>
            <a:ext cx="1709530" cy="2153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00B01-D493-A0DC-D7D9-75353FCE35A8}"/>
              </a:ext>
            </a:extLst>
          </p:cNvPr>
          <p:cNvSpPr txBox="1"/>
          <p:nvPr/>
        </p:nvSpPr>
        <p:spPr>
          <a:xfrm>
            <a:off x="3935787" y="3228415"/>
            <a:ext cx="245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Necrosis of adjacent seminiferous tubules 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62C4459E-F5AB-1FAB-0DD3-EE6BA66C8A63}"/>
              </a:ext>
            </a:extLst>
          </p:cNvPr>
          <p:cNvSpPr/>
          <p:nvPr/>
        </p:nvSpPr>
        <p:spPr>
          <a:xfrm>
            <a:off x="6096000" y="5151782"/>
            <a:ext cx="1709530" cy="2153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F6237-D36A-2BED-5D3D-AEB57C08A0BC}"/>
              </a:ext>
            </a:extLst>
          </p:cNvPr>
          <p:cNvSpPr txBox="1"/>
          <p:nvPr/>
        </p:nvSpPr>
        <p:spPr>
          <a:xfrm>
            <a:off x="4578734" y="5074790"/>
            <a:ext cx="185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Damaged B.Vs</a:t>
            </a:r>
          </a:p>
        </p:txBody>
      </p:sp>
    </p:spTree>
    <p:extLst>
      <p:ext uri="{BB962C8B-B14F-4D97-AF65-F5344CB8AC3E}">
        <p14:creationId xmlns:p14="http://schemas.microsoft.com/office/powerpoint/2010/main" val="53958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seminoma</a:t>
            </a:r>
            <a:br>
              <a:rPr lang="en-US" dirty="0"/>
            </a:br>
            <a:r>
              <a:rPr lang="en-US" dirty="0"/>
              <a:t>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3" t="10912" r="62750" b="45851"/>
          <a:stretch/>
        </p:blipFill>
        <p:spPr>
          <a:xfrm>
            <a:off x="6160956" y="3117954"/>
            <a:ext cx="4796853" cy="31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1554" y="14119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Gross</a:t>
            </a:r>
            <a:r>
              <a:rPr lang="en-US" sz="2800" dirty="0"/>
              <a:t>: soft, well-demarcated gray-white, usually w/o hemorrhage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7E01E5CB-68F7-5C2B-848E-51826E87CD10}"/>
              </a:ext>
            </a:extLst>
          </p:cNvPr>
          <p:cNvSpPr/>
          <p:nvPr/>
        </p:nvSpPr>
        <p:spPr>
          <a:xfrm>
            <a:off x="5817704" y="4346713"/>
            <a:ext cx="1669774" cy="3445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065C9-6288-388E-F513-3A9D80077524}"/>
              </a:ext>
            </a:extLst>
          </p:cNvPr>
          <p:cNvSpPr txBox="1"/>
          <p:nvPr/>
        </p:nvSpPr>
        <p:spPr>
          <a:xfrm>
            <a:off x="3882887" y="4195825"/>
            <a:ext cx="2411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Enlarged testis with many nodules </a:t>
            </a:r>
          </a:p>
        </p:txBody>
      </p:sp>
    </p:spTree>
    <p:extLst>
      <p:ext uri="{BB962C8B-B14F-4D97-AF65-F5344CB8AC3E}">
        <p14:creationId xmlns:p14="http://schemas.microsoft.com/office/powerpoint/2010/main" val="116255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52" y="0"/>
            <a:ext cx="10353761" cy="1326321"/>
          </a:xfrm>
        </p:spPr>
        <p:txBody>
          <a:bodyPr>
            <a:normAutofit/>
          </a:bodyPr>
          <a:lstStyle/>
          <a:p>
            <a:r>
              <a:rPr lang="en-US" sz="4000" dirty="0"/>
              <a:t>a. </a:t>
            </a:r>
            <a:r>
              <a:rPr lang="en-US" sz="3200" dirty="0"/>
              <a:t>fibroadenomas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26" y="910312"/>
            <a:ext cx="10353762" cy="3695136"/>
          </a:xfrm>
        </p:spPr>
        <p:txBody>
          <a:bodyPr>
            <a:normAutofit/>
          </a:bodyPr>
          <a:lstStyle/>
          <a:p>
            <a:r>
              <a:rPr lang="en-US" sz="2400" dirty="0"/>
              <a:t>The most common benign tumor of the breast.</a:t>
            </a:r>
          </a:p>
          <a:p>
            <a:r>
              <a:rPr lang="en-US" sz="2400" dirty="0"/>
              <a:t>Affecting reproductive age.</a:t>
            </a:r>
          </a:p>
          <a:p>
            <a:r>
              <a:rPr lang="en-US" sz="2400" dirty="0"/>
              <a:t>Estrogen sensitive.</a:t>
            </a:r>
          </a:p>
          <a:p>
            <a:r>
              <a:rPr lang="en-US" sz="2400" b="1" dirty="0"/>
              <a:t>Gross</a:t>
            </a:r>
            <a:r>
              <a:rPr lang="en-US" sz="2400" dirty="0"/>
              <a:t>: well-circumscribed &amp; freely mobile (breast mouse).</a:t>
            </a:r>
          </a:p>
          <a:p>
            <a:r>
              <a:rPr lang="en-US" sz="2400" b="1" dirty="0"/>
              <a:t>Microscopic</a:t>
            </a:r>
            <a:r>
              <a:rPr lang="en-US" sz="2400" dirty="0"/>
              <a:t>: Low cellularity, </a:t>
            </a:r>
            <a:r>
              <a:rPr lang="en-US" sz="2400" dirty="0" err="1"/>
              <a:t>intralobular</a:t>
            </a:r>
            <a:r>
              <a:rPr lang="en-US" sz="2400" dirty="0"/>
              <a:t> fibroblasts proliferate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push &amp; distort epithelial cells (elongated </a:t>
            </a:r>
            <a:r>
              <a:rPr lang="en-US" sz="2400" dirty="0" err="1"/>
              <a:t>slitlike</a:t>
            </a:r>
            <a:r>
              <a:rPr lang="en-US" sz="2400" dirty="0"/>
              <a:t> structures instead of round acini) &amp; rare mitoses.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11" y="3981203"/>
            <a:ext cx="2925332" cy="26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broadenoma of the Breast - Mayo Clinic Procee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41" y="4054017"/>
            <a:ext cx="2687022" cy="25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5466344-5220-20DF-0F2A-097920875798}"/>
              </a:ext>
            </a:extLst>
          </p:cNvPr>
          <p:cNvSpPr/>
          <p:nvPr/>
        </p:nvSpPr>
        <p:spPr>
          <a:xfrm>
            <a:off x="8097078" y="4346713"/>
            <a:ext cx="1783581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6B5C9-2E3D-D6C8-8106-F1F3AA33F817}"/>
              </a:ext>
            </a:extLst>
          </p:cNvPr>
          <p:cNvSpPr txBox="1"/>
          <p:nvPr/>
        </p:nvSpPr>
        <p:spPr>
          <a:xfrm>
            <a:off x="9847330" y="4221716"/>
            <a:ext cx="146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Acini &amp; ducts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D745783-E1F0-00BA-DAF4-ADF8B6275A4E}"/>
              </a:ext>
            </a:extLst>
          </p:cNvPr>
          <p:cNvSpPr/>
          <p:nvPr/>
        </p:nvSpPr>
        <p:spPr>
          <a:xfrm>
            <a:off x="8335617" y="5515760"/>
            <a:ext cx="1696279" cy="195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79BED-7CF1-D7E1-DC1B-F2DC237A27A2}"/>
              </a:ext>
            </a:extLst>
          </p:cNvPr>
          <p:cNvSpPr txBox="1"/>
          <p:nvPr/>
        </p:nvSpPr>
        <p:spPr>
          <a:xfrm>
            <a:off x="10011676" y="5423204"/>
            <a:ext cx="89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stroma</a:t>
            </a:r>
          </a:p>
        </p:txBody>
      </p:sp>
    </p:spTree>
    <p:extLst>
      <p:ext uri="{BB962C8B-B14F-4D97-AF65-F5344CB8AC3E}">
        <p14:creationId xmlns:p14="http://schemas.microsoft.com/office/powerpoint/2010/main" val="165448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229" y="129744"/>
            <a:ext cx="6618458" cy="1850073"/>
          </a:xfrm>
        </p:spPr>
        <p:txBody>
          <a:bodyPr>
            <a:noAutofit/>
          </a:bodyPr>
          <a:lstStyle/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Large, uniform cells with clear, glycogen-rich cytoplasm, round nuclei, and conspicuous nucleoli.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Intervening fibrous septa with dense lymphocytic infiltrate.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Granulomatous reaction &amp; syncytiotrophoblasts (15%).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16" y="1690688"/>
            <a:ext cx="4500341" cy="4068147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49A4BCA-A8AC-C9C3-4490-26E6CF8EAEDB}"/>
              </a:ext>
            </a:extLst>
          </p:cNvPr>
          <p:cNvSpPr/>
          <p:nvPr/>
        </p:nvSpPr>
        <p:spPr>
          <a:xfrm>
            <a:off x="3341443" y="5769156"/>
            <a:ext cx="2093843" cy="19878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87127-9718-F252-5A43-76C028DFA5A1}"/>
              </a:ext>
            </a:extLst>
          </p:cNvPr>
          <p:cNvSpPr txBox="1"/>
          <p:nvPr/>
        </p:nvSpPr>
        <p:spPr>
          <a:xfrm>
            <a:off x="3341443" y="5903208"/>
            <a:ext cx="230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seminiferous tubules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4D267A7-E6B7-CE12-CCDD-8052E8DE8F52}"/>
              </a:ext>
            </a:extLst>
          </p:cNvPr>
          <p:cNvSpPr/>
          <p:nvPr/>
        </p:nvSpPr>
        <p:spPr>
          <a:xfrm>
            <a:off x="7269458" y="2862470"/>
            <a:ext cx="1066159" cy="153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56C73-C296-F5F4-36E8-6D6C664B1840}"/>
              </a:ext>
            </a:extLst>
          </p:cNvPr>
          <p:cNvSpPr txBox="1"/>
          <p:nvPr/>
        </p:nvSpPr>
        <p:spPr>
          <a:xfrm>
            <a:off x="8335617" y="2754694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lymphocytes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4A15CD7-63DF-C63F-DA26-A4874BB36A1E}"/>
              </a:ext>
            </a:extLst>
          </p:cNvPr>
          <p:cNvSpPr/>
          <p:nvPr/>
        </p:nvSpPr>
        <p:spPr>
          <a:xfrm flipV="1">
            <a:off x="7269458" y="4233813"/>
            <a:ext cx="1066159" cy="186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ED7FC-330E-E273-4A15-AC5938F62EA0}"/>
              </a:ext>
            </a:extLst>
          </p:cNvPr>
          <p:cNvSpPr txBox="1"/>
          <p:nvPr/>
        </p:nvSpPr>
        <p:spPr>
          <a:xfrm>
            <a:off x="8335617" y="4164414"/>
            <a:ext cx="196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Seminoma cells</a:t>
            </a:r>
          </a:p>
        </p:txBody>
      </p:sp>
    </p:spTree>
    <p:extLst>
      <p:ext uri="{BB962C8B-B14F-4D97-AF65-F5344CB8AC3E}">
        <p14:creationId xmlns:p14="http://schemas.microsoft.com/office/powerpoint/2010/main" val="299019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1233" y="553328"/>
            <a:ext cx="6281873" cy="524862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Gross:</a:t>
            </a:r>
            <a:r>
              <a:rPr lang="en-US" b="1" dirty="0"/>
              <a:t> </a:t>
            </a:r>
            <a:r>
              <a:rPr lang="en-US" dirty="0"/>
              <a:t>ill-defined, invasive masses containing foci of hemorrhage and necrosis.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4" t="17264" r="28187" b="17367"/>
          <a:stretch/>
        </p:blipFill>
        <p:spPr>
          <a:xfrm>
            <a:off x="229540" y="2111591"/>
            <a:ext cx="5486401" cy="4364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81914"/>
            <a:ext cx="2307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Embryonal carcinoma 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E7E1C27-D6D7-9A05-C50D-EE46231B62D6}"/>
              </a:ext>
            </a:extLst>
          </p:cNvPr>
          <p:cNvSpPr/>
          <p:nvPr/>
        </p:nvSpPr>
        <p:spPr>
          <a:xfrm rot="1322666">
            <a:off x="5011145" y="3620423"/>
            <a:ext cx="1760286" cy="265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1A8675-203C-E00B-CA93-B9A1E8D49410}"/>
              </a:ext>
            </a:extLst>
          </p:cNvPr>
          <p:cNvSpPr/>
          <p:nvPr/>
        </p:nvSpPr>
        <p:spPr>
          <a:xfrm rot="19975120">
            <a:off x="5086868" y="4518554"/>
            <a:ext cx="1785867" cy="251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80CF0-5318-BE63-F012-17BFFED059FC}"/>
              </a:ext>
            </a:extLst>
          </p:cNvPr>
          <p:cNvSpPr txBox="1"/>
          <p:nvPr/>
        </p:nvSpPr>
        <p:spPr>
          <a:xfrm>
            <a:off x="6738174" y="3752944"/>
            <a:ext cx="210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Foci of hemorrhage &amp; necrosis</a:t>
            </a:r>
          </a:p>
        </p:txBody>
      </p:sp>
    </p:spTree>
    <p:extLst>
      <p:ext uri="{BB962C8B-B14F-4D97-AF65-F5344CB8AC3E}">
        <p14:creationId xmlns:p14="http://schemas.microsoft.com/office/powerpoint/2010/main" val="17554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large  cells with basophilic cytoplasm,  they are undifferentiated &amp; may form primitive glands.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81" y="3132440"/>
            <a:ext cx="3878207" cy="33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E9062360-5613-6B78-9994-A5CAA99A1EBA}"/>
              </a:ext>
            </a:extLst>
          </p:cNvPr>
          <p:cNvSpPr/>
          <p:nvPr/>
        </p:nvSpPr>
        <p:spPr>
          <a:xfrm rot="20383604">
            <a:off x="5179817" y="4032273"/>
            <a:ext cx="2390355" cy="2267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AFBD5CB8-C2D8-64D2-7374-904141DFAF5F}"/>
              </a:ext>
            </a:extLst>
          </p:cNvPr>
          <p:cNvSpPr/>
          <p:nvPr/>
        </p:nvSpPr>
        <p:spPr>
          <a:xfrm>
            <a:off x="5214568" y="4627701"/>
            <a:ext cx="3008243" cy="2127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CF635-C0AD-6D35-2147-F916DDFCF689}"/>
              </a:ext>
            </a:extLst>
          </p:cNvPr>
          <p:cNvSpPr txBox="1"/>
          <p:nvPr/>
        </p:nvSpPr>
        <p:spPr>
          <a:xfrm>
            <a:off x="3289719" y="4431761"/>
            <a:ext cx="232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Formation of glands </a:t>
            </a:r>
          </a:p>
        </p:txBody>
      </p:sp>
    </p:spTree>
    <p:extLst>
      <p:ext uri="{BB962C8B-B14F-4D97-AF65-F5344CB8AC3E}">
        <p14:creationId xmlns:p14="http://schemas.microsoft.com/office/powerpoint/2010/main" val="284486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83" t="14498" r="24218" b="30325"/>
          <a:stretch/>
        </p:blipFill>
        <p:spPr>
          <a:xfrm>
            <a:off x="5282302" y="3177914"/>
            <a:ext cx="5885370" cy="3477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9846" y="1243465"/>
            <a:ext cx="719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Poorly circumscribed,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nonencapsulated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predominantly solid. Gray to white to yellow to tan, gelatinous surface</a:t>
            </a:r>
            <a:endParaRPr lang="en-US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568" y="365125"/>
            <a:ext cx="157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Yolk sac tumor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21EF1-A5DD-8E67-146E-D080ADF061F5}"/>
              </a:ext>
            </a:extLst>
          </p:cNvPr>
          <p:cNvSpPr txBox="1"/>
          <p:nvPr/>
        </p:nvSpPr>
        <p:spPr>
          <a:xfrm>
            <a:off x="7235687" y="3525078"/>
            <a:ext cx="2597426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Hemorrhage &amp; necrosis </a:t>
            </a:r>
          </a:p>
        </p:txBody>
      </p:sp>
    </p:spTree>
    <p:extLst>
      <p:ext uri="{BB962C8B-B14F-4D97-AF65-F5344CB8AC3E}">
        <p14:creationId xmlns:p14="http://schemas.microsoft.com/office/powerpoint/2010/main" val="2247365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31203"/>
            <a:ext cx="10134600" cy="779463"/>
          </a:xfrm>
        </p:spPr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26" y="699190"/>
            <a:ext cx="10515600" cy="4351338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tumor composed of low cuboidal to columnar epithelial cells that form </a:t>
            </a:r>
            <a:r>
              <a:rPr lang="en-US" sz="2400" dirty="0" err="1">
                <a:latin typeface="+mj-lt"/>
              </a:rPr>
              <a:t>microcysts</a:t>
            </a:r>
            <a:r>
              <a:rPr lang="en-US" sz="2400" dirty="0">
                <a:latin typeface="+mj-lt"/>
              </a:rPr>
              <a:t>, lacelike (reticular) patterns.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A distinctive feature is the presence of structures resembling primitive glomeruli, the so-called Schiller-Duval bodies.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Tumors have eosinophilic globules containing </a:t>
            </a:r>
            <a:r>
              <a:rPr lang="el-GR" sz="2400" dirty="0">
                <a:latin typeface="+mj-lt"/>
              </a:rPr>
              <a:t>α1-</a:t>
            </a:r>
            <a:r>
              <a:rPr lang="en-US" sz="2400" dirty="0">
                <a:latin typeface="+mj-lt"/>
              </a:rPr>
              <a:t>anti-trypsin and alpha fetoprotein (AFP – can be detected in the serum) </a:t>
            </a:r>
          </a:p>
          <a:p>
            <a:pPr marL="0" indent="0" fontAlgn="base">
              <a:buNone/>
            </a:pPr>
            <a:endParaRPr lang="en-US" sz="2400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40" t="15215" r="24155" b="13678"/>
          <a:stretch/>
        </p:blipFill>
        <p:spPr>
          <a:xfrm>
            <a:off x="7293821" y="2707919"/>
            <a:ext cx="3928286" cy="300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964" t="14805" r="24040" b="13474"/>
          <a:stretch/>
        </p:blipFill>
        <p:spPr>
          <a:xfrm>
            <a:off x="1403074" y="3130797"/>
            <a:ext cx="3979673" cy="3028013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51F78712-EB0E-1C14-6C18-2DB978F1866E}"/>
              </a:ext>
            </a:extLst>
          </p:cNvPr>
          <p:cNvSpPr/>
          <p:nvPr/>
        </p:nvSpPr>
        <p:spPr>
          <a:xfrm>
            <a:off x="1139687" y="3922644"/>
            <a:ext cx="2014330" cy="2915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CA5C7-9039-0CE2-535C-BE1F285D9748}"/>
              </a:ext>
            </a:extLst>
          </p:cNvPr>
          <p:cNvSpPr txBox="1"/>
          <p:nvPr/>
        </p:nvSpPr>
        <p:spPr>
          <a:xfrm>
            <a:off x="0" y="3599478"/>
            <a:ext cx="153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Schiller-Duval bodies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5C3667-371E-903C-2AA0-BFC22C509CF5}"/>
              </a:ext>
            </a:extLst>
          </p:cNvPr>
          <p:cNvSpPr/>
          <p:nvPr/>
        </p:nvSpPr>
        <p:spPr>
          <a:xfrm>
            <a:off x="4020378" y="3922644"/>
            <a:ext cx="1625756" cy="145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A20CB-34F5-94E3-7270-0430BAC1429C}"/>
              </a:ext>
            </a:extLst>
          </p:cNvPr>
          <p:cNvSpPr txBox="1"/>
          <p:nvPr/>
        </p:nvSpPr>
        <p:spPr>
          <a:xfrm>
            <a:off x="5600459" y="3745252"/>
            <a:ext cx="178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Tumor cells around the B.V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C45CB-8684-E05C-5552-93B78C43FC2E}"/>
              </a:ext>
            </a:extLst>
          </p:cNvPr>
          <p:cNvSpPr txBox="1"/>
          <p:nvPr/>
        </p:nvSpPr>
        <p:spPr>
          <a:xfrm>
            <a:off x="3154017" y="4437893"/>
            <a:ext cx="866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RBCs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3DD534B-9549-9D28-7D30-F0CAA19E4095}"/>
              </a:ext>
            </a:extLst>
          </p:cNvPr>
          <p:cNvSpPr/>
          <p:nvPr/>
        </p:nvSpPr>
        <p:spPr>
          <a:xfrm>
            <a:off x="9170504" y="4068418"/>
            <a:ext cx="87460" cy="19281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0CDD3-6192-4966-FD15-70E06AFD6F8B}"/>
              </a:ext>
            </a:extLst>
          </p:cNvPr>
          <p:cNvSpPr txBox="1"/>
          <p:nvPr/>
        </p:nvSpPr>
        <p:spPr>
          <a:xfrm>
            <a:off x="8105025" y="5974144"/>
            <a:ext cx="23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Eosinophilic globules </a:t>
            </a:r>
          </a:p>
        </p:txBody>
      </p:sp>
    </p:spTree>
    <p:extLst>
      <p:ext uri="{BB962C8B-B14F-4D97-AF65-F5344CB8AC3E}">
        <p14:creationId xmlns:p14="http://schemas.microsoft.com/office/powerpoint/2010/main" val="764012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927" y="365125"/>
            <a:ext cx="6281873" cy="5248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Gross: 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be small lesions, even those with extensive systemic metastases </a:t>
            </a:r>
          </a:p>
          <a:p>
            <a:pPr marL="4191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show total necrosis &amp; extensive hemorrhage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06" t="19518" r="27611" b="19620"/>
          <a:stretch/>
        </p:blipFill>
        <p:spPr>
          <a:xfrm>
            <a:off x="5298001" y="2831057"/>
            <a:ext cx="5175721" cy="3842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2776" y="180459"/>
            <a:ext cx="180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Choriocarcinoma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9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histopathology :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(1)</a:t>
            </a:r>
            <a:r>
              <a:rPr lang="en-US" sz="2000" dirty="0" err="1">
                <a:latin typeface="+mj-lt"/>
              </a:rPr>
              <a:t>Cytotrophoblast</a:t>
            </a:r>
            <a:r>
              <a:rPr lang="en-US" sz="2000" dirty="0">
                <a:latin typeface="+mj-lt"/>
              </a:rPr>
              <a:t>: Sheets of small cuboidal  cells,  irregularly intermingled with</a:t>
            </a:r>
          </a:p>
          <a:p>
            <a:r>
              <a:rPr lang="en-US" sz="2000" dirty="0">
                <a:latin typeface="+mj-lt"/>
              </a:rPr>
              <a:t> (2)</a:t>
            </a:r>
            <a:r>
              <a:rPr lang="en-US" sz="2000" dirty="0" err="1">
                <a:latin typeface="+mj-lt"/>
              </a:rPr>
              <a:t>Syncytiotrophoblast</a:t>
            </a:r>
            <a:r>
              <a:rPr lang="en-US" sz="2000" dirty="0">
                <a:latin typeface="+mj-lt"/>
              </a:rPr>
              <a:t>: large, eosinophilic cells with multiple dark, pleomorphic nuclei.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80" y="3110995"/>
            <a:ext cx="4569062" cy="35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9B431751-C3E4-7F99-85DF-793EC35F19F7}"/>
              </a:ext>
            </a:extLst>
          </p:cNvPr>
          <p:cNvSpPr/>
          <p:nvPr/>
        </p:nvSpPr>
        <p:spPr>
          <a:xfrm>
            <a:off x="5592417" y="4865963"/>
            <a:ext cx="2279374" cy="183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F127DDB-1719-665C-F0DA-F9278B303189}"/>
              </a:ext>
            </a:extLst>
          </p:cNvPr>
          <p:cNvSpPr/>
          <p:nvPr/>
        </p:nvSpPr>
        <p:spPr>
          <a:xfrm>
            <a:off x="5592417" y="5184015"/>
            <a:ext cx="4664766" cy="1831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2F2B9-D9DD-4D21-7FBA-D9E6C67A2D1E}"/>
              </a:ext>
            </a:extLst>
          </p:cNvPr>
          <p:cNvSpPr txBox="1"/>
          <p:nvPr/>
        </p:nvSpPr>
        <p:spPr>
          <a:xfrm>
            <a:off x="3617319" y="4860849"/>
            <a:ext cx="261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Syncytiotrophoblast </a:t>
            </a:r>
          </a:p>
          <a:p>
            <a:r>
              <a:rPr lang="en-US" dirty="0"/>
              <a:t>(multinucleated)</a:t>
            </a:r>
          </a:p>
        </p:txBody>
      </p:sp>
    </p:spTree>
    <p:extLst>
      <p:ext uri="{BB962C8B-B14F-4D97-AF65-F5344CB8AC3E}">
        <p14:creationId xmlns:p14="http://schemas.microsoft.com/office/powerpoint/2010/main" val="511717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teratoma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Gross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9" t="15625" r="19746" b="15625"/>
          <a:stretch/>
        </p:blipFill>
        <p:spPr>
          <a:xfrm>
            <a:off x="5118447" y="1436064"/>
            <a:ext cx="5656217" cy="35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78" t="16339" r="12318" b="14911"/>
          <a:stretch/>
        </p:blipFill>
        <p:spPr>
          <a:xfrm>
            <a:off x="914400" y="0"/>
            <a:ext cx="5133364" cy="2583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98" t="16339" r="16735" b="14196"/>
          <a:stretch/>
        </p:blipFill>
        <p:spPr>
          <a:xfrm>
            <a:off x="0" y="3443357"/>
            <a:ext cx="6047764" cy="3506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91" t="15803" r="13823" b="14732"/>
          <a:stretch/>
        </p:blipFill>
        <p:spPr>
          <a:xfrm>
            <a:off x="7058636" y="1"/>
            <a:ext cx="5133364" cy="277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78" t="15983" r="12016" b="14374"/>
          <a:stretch/>
        </p:blipFill>
        <p:spPr>
          <a:xfrm>
            <a:off x="6231185" y="3762103"/>
            <a:ext cx="5865020" cy="297833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54FDC414-F194-0EFA-748B-B78A7FC21783}"/>
              </a:ext>
            </a:extLst>
          </p:cNvPr>
          <p:cNvSpPr/>
          <p:nvPr/>
        </p:nvSpPr>
        <p:spPr>
          <a:xfrm>
            <a:off x="609600" y="251791"/>
            <a:ext cx="940904" cy="2120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94378-8EE6-9E62-9A49-5302ABCC275A}"/>
              </a:ext>
            </a:extLst>
          </p:cNvPr>
          <p:cNvSpPr txBox="1"/>
          <p:nvPr/>
        </p:nvSpPr>
        <p:spPr>
          <a:xfrm>
            <a:off x="12708" y="173142"/>
            <a:ext cx="78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46F83-C06F-384C-C19B-21AC8EAF8346}"/>
              </a:ext>
            </a:extLst>
          </p:cNvPr>
          <p:cNvSpPr txBox="1"/>
          <p:nvPr/>
        </p:nvSpPr>
        <p:spPr>
          <a:xfrm>
            <a:off x="2796208" y="922397"/>
            <a:ext cx="225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Sebaceous glands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ED8165F-B428-4D76-E75E-DE74D589C5D7}"/>
              </a:ext>
            </a:extLst>
          </p:cNvPr>
          <p:cNvSpPr/>
          <p:nvPr/>
        </p:nvSpPr>
        <p:spPr>
          <a:xfrm>
            <a:off x="11277600" y="2583458"/>
            <a:ext cx="304800" cy="512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00A78-032F-3E98-8486-A8F71CB37BA6}"/>
              </a:ext>
            </a:extLst>
          </p:cNvPr>
          <p:cNvSpPr txBox="1"/>
          <p:nvPr/>
        </p:nvSpPr>
        <p:spPr>
          <a:xfrm>
            <a:off x="10899913" y="3006552"/>
            <a:ext cx="136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Cartilage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73F19D7-A84C-8CBE-0B87-16F69C760484}"/>
              </a:ext>
            </a:extLst>
          </p:cNvPr>
          <p:cNvSpPr/>
          <p:nvPr/>
        </p:nvSpPr>
        <p:spPr>
          <a:xfrm>
            <a:off x="8720464" y="1282844"/>
            <a:ext cx="247018" cy="18679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202EF-19EE-2BF6-B94A-BD247BDF5DA2}"/>
              </a:ext>
            </a:extLst>
          </p:cNvPr>
          <p:cNvSpPr txBox="1"/>
          <p:nvPr/>
        </p:nvSpPr>
        <p:spPr>
          <a:xfrm>
            <a:off x="7528828" y="3095897"/>
            <a:ext cx="263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Glands with columnar epi.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F50B78A5-6FDC-840C-574E-EAE98FDF8F23}"/>
              </a:ext>
            </a:extLst>
          </p:cNvPr>
          <p:cNvSpPr/>
          <p:nvPr/>
        </p:nvSpPr>
        <p:spPr>
          <a:xfrm>
            <a:off x="403647" y="3006552"/>
            <a:ext cx="205953" cy="20027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81DB8-D299-1DD6-8F2C-9639FB156734}"/>
              </a:ext>
            </a:extLst>
          </p:cNvPr>
          <p:cNvSpPr txBox="1"/>
          <p:nvPr/>
        </p:nvSpPr>
        <p:spPr>
          <a:xfrm>
            <a:off x="-28902" y="2690229"/>
            <a:ext cx="164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Columnar epi.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CD85DD-0B13-8D26-8209-6D819945D6EE}"/>
              </a:ext>
            </a:extLst>
          </p:cNvPr>
          <p:cNvSpPr txBox="1"/>
          <p:nvPr/>
        </p:nvSpPr>
        <p:spPr>
          <a:xfrm>
            <a:off x="8282609" y="4439478"/>
            <a:ext cx="134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Brain tissue </a:t>
            </a:r>
          </a:p>
        </p:txBody>
      </p:sp>
    </p:spTree>
    <p:extLst>
      <p:ext uri="{BB962C8B-B14F-4D97-AF65-F5344CB8AC3E}">
        <p14:creationId xmlns:p14="http://schemas.microsoft.com/office/powerpoint/2010/main" val="397394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65" y="-816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b. </a:t>
            </a:r>
            <a:r>
              <a:rPr lang="en-US" sz="2800" dirty="0" err="1"/>
              <a:t>Phyllodes</a:t>
            </a:r>
            <a:r>
              <a:rPr lang="en-US" sz="2800" dirty="0"/>
              <a:t> tumors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09" y="95278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Less common, older age group.</a:t>
            </a:r>
          </a:p>
          <a:p>
            <a:r>
              <a:rPr lang="en-US" sz="2400" dirty="0"/>
              <a:t>Microscopic: Highly cellular -stromal cells outgrow epithelial cells- resulting in bulbous nodules stromal cells covered by epithelium ( </a:t>
            </a:r>
            <a:r>
              <a:rPr lang="en-US" sz="2400" dirty="0" err="1"/>
              <a:t>leaflike</a:t>
            </a:r>
            <a:r>
              <a:rPr lang="en-US" sz="2400" dirty="0"/>
              <a:t> morphology (Greek: </a:t>
            </a:r>
            <a:r>
              <a:rPr lang="en-US" sz="2400" dirty="0" err="1"/>
              <a:t>phyllodes</a:t>
            </a:r>
            <a:r>
              <a:rPr lang="en-US" sz="2400" dirty="0"/>
              <a:t>)</a:t>
            </a:r>
          </a:p>
          <a:p>
            <a:r>
              <a:rPr lang="en-US" sz="2400" dirty="0"/>
              <a:t>Mitoses can be seen, &amp; Infiltrative borders , Tends to recur locally.</a:t>
            </a:r>
          </a:p>
          <a:p>
            <a:r>
              <a:rPr lang="en-US" sz="2400" dirty="0"/>
              <a:t>High grade forms : sarcoma like &amp; ass with metastasis 2%. </a:t>
            </a:r>
          </a:p>
        </p:txBody>
      </p:sp>
      <p:pic>
        <p:nvPicPr>
          <p:cNvPr id="4" name="Picture 2" descr="PDF] An approach to malignant mammary phyllodes tumors detection. | 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"/>
          <a:stretch/>
        </p:blipFill>
        <p:spPr bwMode="auto">
          <a:xfrm>
            <a:off x="790015" y="3429000"/>
            <a:ext cx="2984433" cy="22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thology Outlines - Phyllodes tum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12" y="3429000"/>
            <a:ext cx="2401488" cy="24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F260B-098D-9393-4BD2-3AEADB96BFDF}"/>
              </a:ext>
            </a:extLst>
          </p:cNvPr>
          <p:cNvSpPr txBox="1"/>
          <p:nvPr/>
        </p:nvSpPr>
        <p:spPr>
          <a:xfrm>
            <a:off x="494849" y="5675926"/>
            <a:ext cx="400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Irregular mass due to high cellularity or extensive proliferation (leaf-like)</a:t>
            </a:r>
          </a:p>
        </p:txBody>
      </p:sp>
    </p:spTree>
    <p:extLst>
      <p:ext uri="{BB962C8B-B14F-4D97-AF65-F5344CB8AC3E}">
        <p14:creationId xmlns:p14="http://schemas.microsoft.com/office/powerpoint/2010/main" val="358193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47" y="256902"/>
            <a:ext cx="10353761" cy="1326321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sz="3600" dirty="0" err="1"/>
              <a:t>Nonproliferative</a:t>
            </a:r>
            <a:r>
              <a:rPr lang="en-US" sz="3600" dirty="0"/>
              <a:t> disease - fibrocystic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7" y="1698171"/>
            <a:ext cx="10914860" cy="506838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Nonproliferative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</a:rPr>
              <a:t>contain single layers of epithelial cells.</a:t>
            </a:r>
          </a:p>
          <a:p>
            <a:r>
              <a:rPr lang="en-US" dirty="0">
                <a:latin typeface="+mj-lt"/>
              </a:rPr>
              <a:t>Presentation: breast lumpiness (palpable nodularity.)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characterized by 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effectLst/>
                <a:latin typeface="+mj-lt"/>
              </a:rPr>
              <a:t>Adenosis</a:t>
            </a:r>
            <a:r>
              <a:rPr lang="en-US" dirty="0">
                <a:effectLst/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fibrosis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cyst formation.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Apocrine </a:t>
            </a:r>
            <a:r>
              <a:rPr lang="en-US" dirty="0" err="1">
                <a:effectLst/>
                <a:latin typeface="+mj-lt"/>
              </a:rPr>
              <a:t>mataplasia</a:t>
            </a:r>
            <a:r>
              <a:rPr lang="en-US" dirty="0">
                <a:effectLst/>
                <a:latin typeface="+mj-lt"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2" descr="Fibrocystic change (breast) - MyPathologyReport.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63" y="2870527"/>
            <a:ext cx="4280300" cy="27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ile:Apocrine metaplasia -- very high mag.jp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9" y="2194667"/>
            <a:ext cx="3993051" cy="26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362624-5921-8B3F-FF39-E33A89EA8911}"/>
              </a:ext>
            </a:extLst>
          </p:cNvPr>
          <p:cNvSpPr txBox="1"/>
          <p:nvPr/>
        </p:nvSpPr>
        <p:spPr>
          <a:xfrm>
            <a:off x="8521148" y="5035826"/>
            <a:ext cx="3318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Apocrine metaplasia contains abundant eosinophilic cytoplasm that pushes the nucleus toward the base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4B3A8F-08A8-719C-016F-6951D9B30CA4}"/>
              </a:ext>
            </a:extLst>
          </p:cNvPr>
          <p:cNvSpPr/>
          <p:nvPr/>
        </p:nvSpPr>
        <p:spPr>
          <a:xfrm>
            <a:off x="9210261" y="4340309"/>
            <a:ext cx="200499" cy="6955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2.pathorama.ch/storage/samples/002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4" y="388235"/>
            <a:ext cx="4873625" cy="33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27" t="15268" r="24767" b="15089"/>
          <a:stretch/>
        </p:blipFill>
        <p:spPr>
          <a:xfrm>
            <a:off x="6945320" y="3095898"/>
            <a:ext cx="4641433" cy="34877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6045" y="833643"/>
            <a:ext cx="2857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fibrocystic changes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A21D8D4-5AB6-1136-2272-FE695B774957}"/>
              </a:ext>
            </a:extLst>
          </p:cNvPr>
          <p:cNvSpPr/>
          <p:nvPr/>
        </p:nvSpPr>
        <p:spPr>
          <a:xfrm>
            <a:off x="3816626" y="833643"/>
            <a:ext cx="1948070" cy="279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D654B-B243-DC99-2BF3-E6EB391A314F}"/>
              </a:ext>
            </a:extLst>
          </p:cNvPr>
          <p:cNvSpPr txBox="1"/>
          <p:nvPr/>
        </p:nvSpPr>
        <p:spPr>
          <a:xfrm>
            <a:off x="5764696" y="788747"/>
            <a:ext cx="8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cyst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DFE71FE-6275-B4BD-5F9D-4153093B8977}"/>
              </a:ext>
            </a:extLst>
          </p:cNvPr>
          <p:cNvSpPr/>
          <p:nvPr/>
        </p:nvSpPr>
        <p:spPr>
          <a:xfrm>
            <a:off x="1842052" y="1855304"/>
            <a:ext cx="225287" cy="954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4ECE8-94C9-1E39-942E-01BDC5BD0646}"/>
              </a:ext>
            </a:extLst>
          </p:cNvPr>
          <p:cNvSpPr txBox="1"/>
          <p:nvPr/>
        </p:nvSpPr>
        <p:spPr>
          <a:xfrm>
            <a:off x="1497496" y="2809461"/>
            <a:ext cx="92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fibrosis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13DAE17-FEEC-B454-D6E5-38F9CBD0F180}"/>
              </a:ext>
            </a:extLst>
          </p:cNvPr>
          <p:cNvSpPr/>
          <p:nvPr/>
        </p:nvSpPr>
        <p:spPr>
          <a:xfrm>
            <a:off x="9833113" y="3709263"/>
            <a:ext cx="145774" cy="12470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4A7A0-3504-F293-98A0-C57C4B42D3E3}"/>
              </a:ext>
            </a:extLst>
          </p:cNvPr>
          <p:cNvSpPr txBox="1"/>
          <p:nvPr/>
        </p:nvSpPr>
        <p:spPr>
          <a:xfrm>
            <a:off x="9663380" y="3339931"/>
            <a:ext cx="113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cyst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6B48B4F5-BED0-DD4B-5A03-F6E8C71F376F}"/>
              </a:ext>
            </a:extLst>
          </p:cNvPr>
          <p:cNvSpPr/>
          <p:nvPr/>
        </p:nvSpPr>
        <p:spPr>
          <a:xfrm>
            <a:off x="6255026" y="4558748"/>
            <a:ext cx="1192696" cy="1855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9D93D-C203-CDD3-C4A8-24C416D4812B}"/>
              </a:ext>
            </a:extLst>
          </p:cNvPr>
          <p:cNvSpPr txBox="1"/>
          <p:nvPr/>
        </p:nvSpPr>
        <p:spPr>
          <a:xfrm>
            <a:off x="5420139" y="432764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of fibrosis</a:t>
            </a:r>
          </a:p>
        </p:txBody>
      </p:sp>
    </p:spTree>
    <p:extLst>
      <p:ext uri="{BB962C8B-B14F-4D97-AF65-F5344CB8AC3E}">
        <p14:creationId xmlns:p14="http://schemas.microsoft.com/office/powerpoint/2010/main" val="342028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orid epithelial hyperplasia - Libre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6" y="1711234"/>
            <a:ext cx="3918857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5" y="1743627"/>
            <a:ext cx="3436711" cy="25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ebpathology.com: A Collection of Surgical Pathology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88" y="1663683"/>
            <a:ext cx="3606528" cy="27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3696" y="605637"/>
            <a:ext cx="7202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B. Proliferative disease without atypia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6360E-3C0B-16D8-AF17-E1E55D2E42C4}"/>
              </a:ext>
            </a:extLst>
          </p:cNvPr>
          <p:cNvSpPr txBox="1"/>
          <p:nvPr/>
        </p:nvSpPr>
        <p:spPr>
          <a:xfrm>
            <a:off x="1219200" y="4371354"/>
            <a:ext cx="28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Epithelial hyperplasia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679AD-E72C-B72A-B1A8-58D4BF8B4897}"/>
              </a:ext>
            </a:extLst>
          </p:cNvPr>
          <p:cNvSpPr txBox="1"/>
          <p:nvPr/>
        </p:nvSpPr>
        <p:spPr>
          <a:xfrm>
            <a:off x="5380383" y="4532243"/>
            <a:ext cx="23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Sclerosing adenosis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AE1CE73-445E-B740-FFCC-136BA0B726A8}"/>
              </a:ext>
            </a:extLst>
          </p:cNvPr>
          <p:cNvSpPr/>
          <p:nvPr/>
        </p:nvSpPr>
        <p:spPr>
          <a:xfrm>
            <a:off x="6281530" y="3273287"/>
            <a:ext cx="225287" cy="12589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49671-EEF1-190D-3EFA-37D14CEADE64}"/>
              </a:ext>
            </a:extLst>
          </p:cNvPr>
          <p:cNvSpPr txBox="1"/>
          <p:nvPr/>
        </p:nvSpPr>
        <p:spPr>
          <a:xfrm>
            <a:off x="9696193" y="4371354"/>
            <a:ext cx="21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papilloma</a:t>
            </a:r>
          </a:p>
        </p:txBody>
      </p:sp>
    </p:spTree>
    <p:extLst>
      <p:ext uri="{BB962C8B-B14F-4D97-AF65-F5344CB8AC3E}">
        <p14:creationId xmlns:p14="http://schemas.microsoft.com/office/powerpoint/2010/main" val="354866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adiologykey.com/wp-content/uploads/2021/01/gr1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0" y="658164"/>
            <a:ext cx="4586242" cy="34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6498" y="4561004"/>
            <a:ext cx="1749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ADH</a:t>
            </a:r>
          </a:p>
        </p:txBody>
      </p:sp>
      <p:pic>
        <p:nvPicPr>
          <p:cNvPr id="6148" name="Picture 4" descr="http://radiologykey.com/wp-content/uploads/2021/01/gr5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59" y="651012"/>
            <a:ext cx="4589825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68614" y="4561004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ALH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363" y="54843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well defined, monomorphic cells with evenly spaced, small rounded nuclei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14159" y="53393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Solid,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discohesive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proliferation of cells that are monomorphic, small, have pale pink cytoplasm</a:t>
            </a:r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9152CE4-EE86-65A5-1378-3F92A29660D3}"/>
              </a:ext>
            </a:extLst>
          </p:cNvPr>
          <p:cNvSpPr/>
          <p:nvPr/>
        </p:nvSpPr>
        <p:spPr>
          <a:xfrm>
            <a:off x="4359965" y="3429000"/>
            <a:ext cx="238539" cy="864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72D3C-EF0E-7497-3B56-82CD9C03FC17}"/>
              </a:ext>
            </a:extLst>
          </p:cNvPr>
          <p:cNvSpPr txBox="1"/>
          <p:nvPr/>
        </p:nvSpPr>
        <p:spPr>
          <a:xfrm>
            <a:off x="3254877" y="4237838"/>
            <a:ext cx="304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atypical cells filled the duct completely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0AD422E-E616-4CF0-CC7F-5E06F7D6810C}"/>
              </a:ext>
            </a:extLst>
          </p:cNvPr>
          <p:cNvSpPr/>
          <p:nvPr/>
        </p:nvSpPr>
        <p:spPr>
          <a:xfrm>
            <a:off x="10058400" y="2796209"/>
            <a:ext cx="251791" cy="8481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CA102-9275-598F-02A7-F9783DB39C2F}"/>
              </a:ext>
            </a:extLst>
          </p:cNvPr>
          <p:cNvSpPr txBox="1"/>
          <p:nvPr/>
        </p:nvSpPr>
        <p:spPr>
          <a:xfrm>
            <a:off x="9109773" y="3690277"/>
            <a:ext cx="176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Affected lobules</a:t>
            </a:r>
          </a:p>
        </p:txBody>
      </p:sp>
    </p:spTree>
    <p:extLst>
      <p:ext uri="{BB962C8B-B14F-4D97-AF65-F5344CB8AC3E}">
        <p14:creationId xmlns:p14="http://schemas.microsoft.com/office/powerpoint/2010/main" val="132130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045" y="675533"/>
            <a:ext cx="10614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Ductal carcinoma in situ (DCIS) is a neoplastic proliferation of mammary ductal epithelial cells confined to the ductal-lobular system without evidence of invasion through the basement membrane into the surrounding stroma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612" t="15625" r="24299" b="13787"/>
          <a:stretch/>
        </p:blipFill>
        <p:spPr>
          <a:xfrm>
            <a:off x="1452283" y="3135078"/>
            <a:ext cx="2662518" cy="2028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08" t="15809" r="24610" b="13787"/>
          <a:stretch/>
        </p:blipFill>
        <p:spPr>
          <a:xfrm>
            <a:off x="4988859" y="3194002"/>
            <a:ext cx="2702859" cy="2062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449" y="5235856"/>
            <a:ext cx="308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CRIBRIFORM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545" y="5205077"/>
            <a:ext cx="2843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PAPILLARY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08" t="16360" r="24610" b="14155"/>
          <a:stretch/>
        </p:blipFill>
        <p:spPr>
          <a:xfrm>
            <a:off x="8565775" y="3173713"/>
            <a:ext cx="2792505" cy="21027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50372" y="5163663"/>
            <a:ext cx="20233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SOLID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DA137-6CC4-FFCB-487E-A28537E6E75E}"/>
              </a:ext>
            </a:extLst>
          </p:cNvPr>
          <p:cNvSpPr txBox="1"/>
          <p:nvPr/>
        </p:nvSpPr>
        <p:spPr>
          <a:xfrm>
            <a:off x="9342783" y="5820631"/>
            <a:ext cx="213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filling of the duct</a:t>
            </a:r>
          </a:p>
        </p:txBody>
      </p:sp>
    </p:spTree>
    <p:extLst>
      <p:ext uri="{BB962C8B-B14F-4D97-AF65-F5344CB8AC3E}">
        <p14:creationId xmlns:p14="http://schemas.microsoft.com/office/powerpoint/2010/main" val="21482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67753"/>
            <a:ext cx="941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Lobulocentric</a:t>
            </a:r>
            <a:r>
              <a:rPr lang="en-US" sz="2000" dirty="0">
                <a:latin typeface="Arial" panose="020B0604020202020204" pitchFamily="34" charset="0"/>
              </a:rPr>
              <a:t> proliferation of small uniform cells which fill and distend most of the acini in the involved lobule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824" t="15257" r="18926" b="13052"/>
          <a:stretch/>
        </p:blipFill>
        <p:spPr>
          <a:xfrm>
            <a:off x="2635624" y="2060564"/>
            <a:ext cx="6051177" cy="3856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634" y="5839966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LCIS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4F841-CB30-8FF6-AF32-84260C5024CC}"/>
              </a:ext>
            </a:extLst>
          </p:cNvPr>
          <p:cNvSpPr txBox="1"/>
          <p:nvPr/>
        </p:nvSpPr>
        <p:spPr>
          <a:xfrm>
            <a:off x="9183756" y="2557669"/>
            <a:ext cx="1669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Atypical cells inside the lobules cause its expansion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88BE6BE-A457-AFCB-DA6A-F2C3AD1B35D1}"/>
              </a:ext>
            </a:extLst>
          </p:cNvPr>
          <p:cNvSpPr/>
          <p:nvPr/>
        </p:nvSpPr>
        <p:spPr>
          <a:xfrm>
            <a:off x="8017565" y="2928730"/>
            <a:ext cx="1166191" cy="238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6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3C32F2-DEF5-45A6-897A-92E20CC28F8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6AAD2B-5811-4555-8E85-D44E7E0E0E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AFCA3A-DBDD-4BC2-9B99-4F9B7576A95F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864</Words>
  <Application>Microsoft Office PowerPoint</Application>
  <PresentationFormat>Widescreen</PresentationFormat>
  <Paragraphs>142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Urogenital system pathology lab 1.</vt:lpstr>
      <vt:lpstr>a. fibroadenomas</vt:lpstr>
      <vt:lpstr>b. Phyllodes tumors</vt:lpstr>
      <vt:lpstr>A. Nonproliferative disease - fibrocystic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Benign prostatic hyperplasia Macroscopic</vt:lpstr>
      <vt:lpstr>Microscopic</vt:lpstr>
      <vt:lpstr>Morphology</vt:lpstr>
      <vt:lpstr>Microscopically</vt:lpstr>
      <vt:lpstr>PowerPoint Presentation</vt:lpstr>
      <vt:lpstr>PowerPoint Presentation</vt:lpstr>
      <vt:lpstr>seminoma morphology</vt:lpstr>
      <vt:lpstr>Microscopic</vt:lpstr>
      <vt:lpstr> Morphology</vt:lpstr>
      <vt:lpstr>Microscopic</vt:lpstr>
      <vt:lpstr>Morphology</vt:lpstr>
      <vt:lpstr>Microscopic</vt:lpstr>
      <vt:lpstr>Morphology</vt:lpstr>
      <vt:lpstr>Microscopic</vt:lpstr>
      <vt:lpstr>teratoma  Gross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system pathology lab 1.</dc:title>
  <dc:creator>Windows User</dc:creator>
  <cp:lastModifiedBy>Ansam Ibrahim AlZubaidi</cp:lastModifiedBy>
  <cp:revision>7</cp:revision>
  <dcterms:created xsi:type="dcterms:W3CDTF">2022-05-10T10:22:30Z</dcterms:created>
  <dcterms:modified xsi:type="dcterms:W3CDTF">2022-05-28T14:01:42Z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