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78" r:id="rId2"/>
    <p:sldId id="309" r:id="rId3"/>
    <p:sldId id="256" r:id="rId4"/>
    <p:sldId id="257" r:id="rId5"/>
    <p:sldId id="258" r:id="rId6"/>
    <p:sldId id="259" r:id="rId7"/>
    <p:sldId id="264" r:id="rId8"/>
    <p:sldId id="265" r:id="rId9"/>
    <p:sldId id="316" r:id="rId10"/>
    <p:sldId id="283" r:id="rId11"/>
    <p:sldId id="294" r:id="rId12"/>
    <p:sldId id="293" r:id="rId13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33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20EF3F-FDE2-4398-A78C-DC3F260F80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163523-F273-439E-8194-E778772E63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6AF45-0B4E-40E2-A242-BDEFDF781BF0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BE41E6-0006-4FA6-844F-60F3BEAEEC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DAD8C-4DC9-46B1-A508-49BA731A6D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6E205-E2CB-4345-8989-2A41A2996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191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E2453F8-CACD-4C9C-918D-039F235A09D5}" type="datetimeFigureOut">
              <a:rPr lang="ar-EG" smtClean="0"/>
              <a:pPr/>
              <a:t>11/09/1443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6ACE6F7-5378-4E7A-8B8F-26AC91FF3D8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04350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C33E-F6DC-44D2-B804-F7266D59AB30}" type="datetime8">
              <a:rPr lang="ar-EG" smtClean="0"/>
              <a:pPr/>
              <a:t>12 نيسان، 22</a:t>
            </a:fld>
            <a:endParaRPr lang="ar-E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  <a:endParaRPr lang="ar-E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B7A9-86E7-4956-A717-E76B4A25FD1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904DB-A25F-41CB-BA2C-BF95FF2C975C}" type="datetime8">
              <a:rPr lang="ar-EG" smtClean="0"/>
              <a:pPr/>
              <a:t>12 نيسان، 22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B7A9-86E7-4956-A717-E76B4A25FD1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ABB0-2C6D-421B-9A35-3AADFE28A900}" type="datetime8">
              <a:rPr lang="ar-EG" smtClean="0"/>
              <a:pPr/>
              <a:t>12 نيسان، 22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B7A9-86E7-4956-A717-E76B4A25FD1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E2D6-C176-4711-8DBC-FB874C200FD1}" type="datetime8">
              <a:rPr lang="ar-EG" smtClean="0"/>
              <a:pPr/>
              <a:t>12 نيسان، 22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B7A9-86E7-4956-A717-E76B4A25FD1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DA33-DEFD-4388-896B-3D6AD05BE7AB}" type="datetime8">
              <a:rPr lang="ar-EG" smtClean="0"/>
              <a:pPr/>
              <a:t>12 نيسان، 22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B7A9-86E7-4956-A717-E76B4A25FD1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A314-F925-4426-94DF-90CAB5AA6467}" type="datetime8">
              <a:rPr lang="ar-EG" smtClean="0"/>
              <a:pPr/>
              <a:t>12 نيسان، 22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B7A9-86E7-4956-A717-E76B4A25FD1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8986-CC7E-4947-ACDE-98B0CE7CF989}" type="datetime8">
              <a:rPr lang="ar-EG" smtClean="0"/>
              <a:pPr/>
              <a:t>12 نيسان، 22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B7A9-86E7-4956-A717-E76B4A25FD1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D9FE-1BBC-4814-B1E2-3A604D620374}" type="datetime8">
              <a:rPr lang="ar-EG" smtClean="0"/>
              <a:pPr/>
              <a:t>12 نيسان، 22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B7A9-86E7-4956-A717-E76B4A25FD1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2DDA-9D13-4BC8-96E0-B2F95F217F67}" type="datetime8">
              <a:rPr lang="ar-EG" smtClean="0"/>
              <a:pPr/>
              <a:t>12 نيسان، 22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B7A9-86E7-4956-A717-E76B4A25FD1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E051-8930-4433-8D3B-46C8687CC73E}" type="datetime8">
              <a:rPr lang="ar-EG" smtClean="0"/>
              <a:pPr/>
              <a:t>12 نيسان، 22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B7A9-86E7-4956-A717-E76B4A25FD1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7C86-1CF9-42EA-B1F7-D94B2F5458E4}" type="datetime8">
              <a:rPr lang="ar-EG" smtClean="0"/>
              <a:pPr/>
              <a:t>12 نيسان، 22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1E2B7A9-86E7-4956-A717-E76B4A25FD13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8A67B2-C5A8-41C3-824E-125A04BF10FC}" type="datetime8">
              <a:rPr lang="ar-EG" smtClean="0"/>
              <a:pPr/>
              <a:t>12 نيسان، 22</a:t>
            </a:fld>
            <a:endParaRPr lang="ar-E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Dr. Mona El sobky</a:t>
            </a:r>
            <a:endParaRPr lang="ar-E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E2B7A9-86E7-4956-A717-E76B4A25FD13}" type="slidenum">
              <a:rPr lang="ar-EG" smtClean="0"/>
              <a:pPr/>
              <a:t>‹#›</a:t>
            </a:fld>
            <a:endParaRPr lang="ar-EG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B9AD781B-E1DF-4249-8F04-5A816E0AAC2B}"/>
              </a:ext>
            </a:extLst>
          </p:cNvPr>
          <p:cNvSpPr txBox="1"/>
          <p:nvPr/>
        </p:nvSpPr>
        <p:spPr>
          <a:xfrm>
            <a:off x="2339752" y="4365104"/>
            <a:ext cx="5335587" cy="163195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 rtl="1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Dr. Mohammad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Odaibat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Arial" charset="0"/>
            </a:endParaRPr>
          </a:p>
          <a:p>
            <a:pPr algn="ctr" rtl="1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Department of Microbiology and Pathology </a:t>
            </a:r>
          </a:p>
          <a:p>
            <a:pPr algn="ctr" rtl="1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Faculty of Medicine,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Mu’tah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 University </a:t>
            </a:r>
          </a:p>
          <a:p>
            <a:pPr algn="ctr" rtl="1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Arial" charset="0"/>
            </a:endParaRPr>
          </a:p>
          <a:p>
            <a:pPr algn="ctr" rtl="1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Arial" charset="0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2513588" y="1500174"/>
            <a:ext cx="4116832" cy="1818703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GIT Micro Lab 3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2021-2022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Arial" charset="0"/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:\Cestode\pict arthrop 3\b coli cys.jpg"/>
          <p:cNvPicPr/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929190" y="1357298"/>
            <a:ext cx="3714776" cy="242889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7" name="Picture 2" descr="C:\Users\Matrix\Downloads\balantidium coli cy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071942"/>
            <a:ext cx="3857652" cy="23574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86050" y="214290"/>
            <a:ext cx="321471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Balantidium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coli cyst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1357298"/>
            <a:ext cx="235745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Cyst (D.S&amp;I.S)</a:t>
            </a:r>
            <a:endParaRPr lang="ar-EG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2214554"/>
            <a:ext cx="3710786" cy="3416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Rounded with thick double cyst wall.</a:t>
            </a:r>
          </a:p>
          <a:p>
            <a:pPr algn="just" rtl="0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Contains a single parasite, food vacuoles, macronucleus and micronucleus</a:t>
            </a:r>
            <a:endParaRPr lang="ar-EG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0364" y="214290"/>
            <a:ext cx="285752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Giardia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lamblia</a:t>
            </a:r>
            <a:endParaRPr lang="ar-EG" sz="2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000108"/>
            <a:ext cx="314327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1-Trophozoite stage</a:t>
            </a:r>
            <a:endParaRPr lang="ar-EG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D:\صور الكتاب\pict final\الغلاف\images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357694"/>
            <a:ext cx="4286280" cy="221455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9" name="Picture 8" descr="F:\Cestode\pict arthrop 3\giardia trop.jpg"/>
          <p:cNvPicPr/>
          <p:nvPr/>
        </p:nvPicPr>
        <p:blipFill>
          <a:blip r:embed="rId3" cstate="print">
            <a:grayscl/>
            <a:lum contrast="40000"/>
          </a:blip>
          <a:srcRect/>
          <a:stretch>
            <a:fillRect/>
          </a:stretch>
        </p:blipFill>
        <p:spPr bwMode="auto">
          <a:xfrm>
            <a:off x="4572000" y="1285860"/>
            <a:ext cx="4214842" cy="2870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5720" y="1785926"/>
            <a:ext cx="4071966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0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Shape: pear in shape with convex dorsal surface &amp; flat ventral surface</a:t>
            </a:r>
          </a:p>
          <a:p>
            <a:pPr algn="just" rtl="0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sucking discs for attachment.</a:t>
            </a:r>
          </a:p>
          <a:p>
            <a:pPr algn="just" rtl="0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oval nuclei with central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karyosomes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anteriorly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rtl="0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Four pairs of flagella.</a:t>
            </a:r>
          </a:p>
          <a:p>
            <a:pPr algn="just" rtl="0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Axostyle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2 central roes in the middle</a:t>
            </a:r>
          </a:p>
          <a:p>
            <a:pPr algn="just" rtl="0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Parabasal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body: 2 rods across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axostyle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1357298"/>
            <a:ext cx="200026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2- Cyst (I.S)</a:t>
            </a:r>
            <a:endParaRPr lang="ar-EG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F:\Cestode\pict arthrop 3\crypto cyst.jpg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4857752" y="1000108"/>
            <a:ext cx="3980994" cy="2857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 l="14393" t="16363" r="17896" b="17193"/>
          <a:stretch>
            <a:fillRect/>
          </a:stretch>
        </p:blipFill>
        <p:spPr bwMode="auto">
          <a:xfrm>
            <a:off x="4857752" y="4071942"/>
            <a:ext cx="4071966" cy="228601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428860" y="214290"/>
            <a:ext cx="407196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Giardia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lamblia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cyst</a:t>
            </a:r>
            <a:endParaRPr lang="ar-EG" sz="2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2071678"/>
            <a:ext cx="4214842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Size: 12x 7 mm</a:t>
            </a:r>
          </a:p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Shape: oval with thick cyst wall</a:t>
            </a:r>
          </a:p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Contents: 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-4 nuclei at one pole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-Fine granular cytoplasm with remnants of flagella,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axostyle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&amp; parabasal bodies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9F5C8-73B4-485F-9E85-E421D2115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332656"/>
            <a:ext cx="5400600" cy="11430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Helvetica Neue"/>
              </a:rPr>
              <a:t>Schistosoma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3EDC2A-2C1A-47D4-BD7E-86855645B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13726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l" rtl="0">
              <a:buNone/>
            </a:pPr>
            <a:r>
              <a:rPr lang="en-US" dirty="0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Cylindrical worm (Not flat – leaf like). 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Only trematode in which sex is separated while other trematodes are hermaphrodite (Monoecious)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5C6EAF-8020-45A0-98B0-A5D946C2489B}"/>
              </a:ext>
            </a:extLst>
          </p:cNvPr>
          <p:cNvSpPr txBox="1">
            <a:spLocks/>
          </p:cNvSpPr>
          <p:nvPr/>
        </p:nvSpPr>
        <p:spPr>
          <a:xfrm>
            <a:off x="574031" y="6175265"/>
            <a:ext cx="3189523" cy="50465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Trematoda (flukes)</a:t>
            </a:r>
          </a:p>
        </p:txBody>
      </p:sp>
      <p:pic>
        <p:nvPicPr>
          <p:cNvPr id="6" name="Picture 2" descr="Schistosoma mansoni - Adults - Servier Medical Art">
            <a:extLst>
              <a:ext uri="{FF2B5EF4-FFF2-40B4-BE49-F238E27FC236}">
                <a16:creationId xmlns:a16="http://schemas.microsoft.com/office/drawing/2014/main" id="{8FB5CB08-DEA6-4004-9BE4-30BAA4978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05" y="3299085"/>
            <a:ext cx="2299863" cy="277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70775B-A60A-40A4-B99E-A849CCD11385}"/>
              </a:ext>
            </a:extLst>
          </p:cNvPr>
          <p:cNvSpPr/>
          <p:nvPr/>
        </p:nvSpPr>
        <p:spPr>
          <a:xfrm>
            <a:off x="5533070" y="6153803"/>
            <a:ext cx="2100255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Schistosoma</a:t>
            </a:r>
          </a:p>
        </p:txBody>
      </p:sp>
      <p:pic>
        <p:nvPicPr>
          <p:cNvPr id="8" name="Picture 2" descr="Infection Landscapes: Liver Flukes Part 1: Clonorchis sinensis">
            <a:extLst>
              <a:ext uri="{FF2B5EF4-FFF2-40B4-BE49-F238E27FC236}">
                <a16:creationId xmlns:a16="http://schemas.microsoft.com/office/drawing/2014/main" id="{D53668E1-67B2-4032-AB25-A6DF178D4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0968"/>
            <a:ext cx="1512168" cy="315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رابط كسهم مستقيم 9"/>
          <p:cNvCxnSpPr/>
          <p:nvPr/>
        </p:nvCxnSpPr>
        <p:spPr>
          <a:xfrm flipH="1">
            <a:off x="7452320" y="378904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>
            <a:off x="5580112" y="3933056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ربع نص 14"/>
          <p:cNvSpPr txBox="1"/>
          <p:nvPr/>
        </p:nvSpPr>
        <p:spPr>
          <a:xfrm>
            <a:off x="7991652" y="3635732"/>
            <a:ext cx="68480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Male</a:t>
            </a:r>
            <a:endParaRPr lang="ar-S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4638626" y="3717032"/>
            <a:ext cx="8981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Female</a:t>
            </a:r>
            <a:endParaRPr lang="ar-SA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36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428604"/>
            <a:ext cx="500066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Schistosoma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mansoni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male</a:t>
            </a:r>
            <a:endParaRPr lang="ar-EG" sz="2800" dirty="0"/>
          </a:p>
        </p:txBody>
      </p:sp>
      <p:pic>
        <p:nvPicPr>
          <p:cNvPr id="5" name="Picture 7" descr="M:\practical video\Schistosoma mansoni - The cause of Bilharziosis_files\copulating_schistosom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285860"/>
            <a:ext cx="257176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2494" y="1052736"/>
            <a:ext cx="3714776" cy="47089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lnSpc>
                <a:spcPct val="250000"/>
              </a:lnSpc>
              <a:buFont typeface="Wingdings" pitchFamily="2" charset="2"/>
              <a:buChar char="v"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Size :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 x 1 mm.</a:t>
            </a:r>
          </a:p>
          <a:p>
            <a:pPr algn="l" rtl="0">
              <a:lnSpc>
                <a:spcPct val="250000"/>
              </a:lnSpc>
              <a:buFont typeface="Wingdings" pitchFamily="2" charset="2"/>
              <a:buChar char="v"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Oral &amp; Ventral suckers.</a:t>
            </a:r>
          </a:p>
          <a:p>
            <a:pPr algn="l" rtl="0">
              <a:lnSpc>
                <a:spcPct val="250000"/>
              </a:lnSpc>
              <a:buFont typeface="Wingdings" pitchFamily="2" charset="2"/>
              <a:buChar char="v"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Testes: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6 - 9, small and lie in cluster.</a:t>
            </a:r>
          </a:p>
          <a:p>
            <a:pPr algn="l" rtl="0">
              <a:lnSpc>
                <a:spcPct val="250000"/>
              </a:lnSpc>
              <a:buFont typeface="Wingdings" pitchFamily="2" charset="2"/>
              <a:buChar char="v"/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Gynecophoric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canal in which female held during copulation</a:t>
            </a: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Schistosoma mansoni - Adults - Servier Medical Art">
            <a:extLst>
              <a:ext uri="{FF2B5EF4-FFF2-40B4-BE49-F238E27FC236}">
                <a16:creationId xmlns:a16="http://schemas.microsoft.com/office/drawing/2014/main" id="{907502B8-5FD8-42BA-AD5A-EEC0F7C71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224" y="1916832"/>
            <a:ext cx="208564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 flipH="1">
            <a:off x="8604448" y="1484784"/>
            <a:ext cx="7200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7785935" y="1052736"/>
            <a:ext cx="135806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Oral sucker</a:t>
            </a:r>
            <a:endParaRPr lang="ar-SA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رابط كسهم مستقيم 12"/>
          <p:cNvCxnSpPr/>
          <p:nvPr/>
        </p:nvCxnSpPr>
        <p:spPr>
          <a:xfrm>
            <a:off x="7740352" y="1844824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ربع نص 13"/>
          <p:cNvSpPr txBox="1"/>
          <p:nvPr/>
        </p:nvSpPr>
        <p:spPr>
          <a:xfrm>
            <a:off x="6804248" y="1484784"/>
            <a:ext cx="163185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Ventral sucker</a:t>
            </a:r>
            <a:endParaRPr lang="ar-SA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214290"/>
            <a:ext cx="564360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Schistosoma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mansoni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female</a:t>
            </a:r>
            <a:endParaRPr lang="ar-EG" dirty="0"/>
          </a:p>
        </p:txBody>
      </p:sp>
      <p:pic>
        <p:nvPicPr>
          <p:cNvPr id="6" name="Picture 5" descr="D:\صور الكتاب\pict final\الغلاف\s m fe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855522"/>
            <a:ext cx="2313911" cy="550072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1124" y="855522"/>
            <a:ext cx="4429156" cy="22398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Size: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14x 0.15 mm </a:t>
            </a:r>
          </a:p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Ovary: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Anterior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1/3 of the body</a:t>
            </a:r>
          </a:p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Uterus: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Short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with 1-4 ova.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6F19C8-36FF-442A-83E8-06BD6F5B614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184" y="3668021"/>
            <a:ext cx="3082437" cy="1844464"/>
          </a:xfrm>
          <a:prstGeom prst="rect">
            <a:avLst/>
          </a:prstGeom>
        </p:spPr>
      </p:pic>
      <p:pic>
        <p:nvPicPr>
          <p:cNvPr id="1026" name="Picture 2" descr="Schistosomiasis - Image Library Page 7">
            <a:extLst>
              <a:ext uri="{FF2B5EF4-FFF2-40B4-BE49-F238E27FC236}">
                <a16:creationId xmlns:a16="http://schemas.microsoft.com/office/drawing/2014/main" id="{5DE85F5E-7299-462F-8E1C-9CE5C0D98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3717032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69476"/>
            <a:ext cx="335758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Egg of 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mansoni</a:t>
            </a:r>
            <a:endParaRPr lang="ar-EG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45440" y="810502"/>
            <a:ext cx="6054751" cy="1420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Shape: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Oval with lateral spine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Colour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Translucent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Content: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Mature (fully developed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miracidium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3C8C89-E877-46E0-8ADE-2CC319DC434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548680"/>
            <a:ext cx="1728192" cy="2804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053EFC2-D5F7-4E7F-83E8-3ED173A5C874}"/>
              </a:ext>
            </a:extLst>
          </p:cNvPr>
          <p:cNvSpPr/>
          <p:nvPr/>
        </p:nvSpPr>
        <p:spPr>
          <a:xfrm>
            <a:off x="251520" y="2311712"/>
            <a:ext cx="6048672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Egg of S. japonicum: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eggs are more round with a small  spine on the side.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D5D6EC-34AD-4071-A80B-54C43BB1ECE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900183"/>
            <a:ext cx="2016224" cy="20490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90F2E5-41FF-4AFB-82BC-09D1B24FE0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933056"/>
            <a:ext cx="2331046" cy="1987736"/>
          </a:xfrm>
          <a:prstGeom prst="rect">
            <a:avLst/>
          </a:prstGeom>
        </p:spPr>
      </p:pic>
      <p:pic>
        <p:nvPicPr>
          <p:cNvPr id="8" name="Picture 17" descr="mira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588224" y="4221088"/>
            <a:ext cx="2205231" cy="1876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7"/>
          <p:cNvSpPr txBox="1"/>
          <p:nvPr/>
        </p:nvSpPr>
        <p:spPr>
          <a:xfrm>
            <a:off x="6516216" y="3645024"/>
            <a:ext cx="228601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Miracidium</a:t>
            </a:r>
            <a:endParaRPr lang="ar-EG" sz="2800" dirty="0"/>
          </a:p>
        </p:txBody>
      </p:sp>
      <p:sp>
        <p:nvSpPr>
          <p:cNvPr id="10" name="TextBox 8"/>
          <p:cNvSpPr txBox="1"/>
          <p:nvPr/>
        </p:nvSpPr>
        <p:spPr>
          <a:xfrm>
            <a:off x="6572232" y="6165304"/>
            <a:ext cx="25717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Ciliated larva</a:t>
            </a:r>
            <a:endParaRPr lang="ar-EG" sz="2400" dirty="0"/>
          </a:p>
        </p:txBody>
      </p:sp>
      <p:sp>
        <p:nvSpPr>
          <p:cNvPr id="11" name="مستطيل 10"/>
          <p:cNvSpPr/>
          <p:nvPr/>
        </p:nvSpPr>
        <p:spPr>
          <a:xfrm>
            <a:off x="7028032" y="188640"/>
            <a:ext cx="15520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en-US" sz="20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mansoni</a:t>
            </a:r>
            <a:endParaRPr lang="ar-SA" sz="2000" dirty="0"/>
          </a:p>
        </p:txBody>
      </p:sp>
      <p:sp>
        <p:nvSpPr>
          <p:cNvPr id="15" name="مستطيل 14"/>
          <p:cNvSpPr/>
          <p:nvPr/>
        </p:nvSpPr>
        <p:spPr>
          <a:xfrm>
            <a:off x="1259632" y="5445224"/>
            <a:ext cx="1779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japonicum</a:t>
            </a:r>
            <a:endParaRPr lang="ar-S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9" grpId="0" animBg="1"/>
      <p:bldP spid="10" grpId="0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er ja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43570" y="1285860"/>
            <a:ext cx="3214710" cy="5143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785918" y="428604"/>
            <a:ext cx="514353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Cercaria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of 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mansoni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(I.S)</a:t>
            </a:r>
            <a:endParaRPr lang="ar-EG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1214422"/>
            <a:ext cx="4857784" cy="33239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l" rt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Body :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Oral and ventral suckers, primitive gut and 5 pairs of penetration glands.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Tail 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Forked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Furcocercuscercaria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ar-EG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357166"/>
            <a:ext cx="578647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Echinococcus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granulosu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adult</a:t>
            </a:r>
            <a:endParaRPr lang="ar-EG" sz="2800" dirty="0"/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14282" y="1102578"/>
            <a:ext cx="5214943" cy="382258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 rtl="0">
              <a:lnSpc>
                <a:spcPct val="200000"/>
              </a:lnSpc>
              <a:buClr>
                <a:srgbClr val="C00000"/>
              </a:buClr>
              <a:buFont typeface="Calibri" pitchFamily="34" charset="0"/>
              <a:buAutoNum type="arabicParenR"/>
            </a:pPr>
            <a:r>
              <a:rPr lang="en-US" sz="2400" b="1" dirty="0">
                <a:solidFill>
                  <a:srgbClr val="C00000"/>
                </a:solidFill>
              </a:rPr>
              <a:t>Adult:-</a:t>
            </a:r>
          </a:p>
          <a:p>
            <a:pPr marL="823913" lvl="1" indent="-457200" algn="just" rtl="0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 err="1">
                <a:solidFill>
                  <a:srgbClr val="002060"/>
                </a:solidFill>
              </a:rPr>
              <a:t>Scolex</a:t>
            </a:r>
            <a:r>
              <a:rPr lang="en-US" sz="2000" b="1" dirty="0">
                <a:solidFill>
                  <a:srgbClr val="002060"/>
                </a:solidFill>
              </a:rPr>
              <a:t>:</a:t>
            </a:r>
          </a:p>
          <a:p>
            <a:pPr marL="1098550" lvl="2" indent="-457200" algn="just" rtl="0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srgbClr val="002060"/>
                </a:solidFill>
              </a:rPr>
              <a:t>Globular in shape.</a:t>
            </a:r>
          </a:p>
          <a:p>
            <a:pPr marL="1098550" lvl="2" indent="-457200" algn="just" rtl="0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srgbClr val="002060"/>
                </a:solidFill>
              </a:rPr>
              <a:t>4 muscular suckers.</a:t>
            </a:r>
          </a:p>
          <a:p>
            <a:pPr marL="823913" lvl="1" indent="-457200" algn="just" rtl="0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Strobila : 3 segments : immature, mature &amp; gravid.</a:t>
            </a:r>
          </a:p>
        </p:txBody>
      </p:sp>
      <p:pic>
        <p:nvPicPr>
          <p:cNvPr id="7" name="Picture 5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214422"/>
            <a:ext cx="328611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786058"/>
            <a:ext cx="4000496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43042" y="214290"/>
            <a:ext cx="535785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Hydatid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cyst </a:t>
            </a:r>
          </a:p>
          <a:p>
            <a:pPr algn="ctr" rtl="0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(D.S in man and herbivorous)</a:t>
            </a:r>
            <a:endParaRPr lang="ar-EG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1285860"/>
            <a:ext cx="428628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Simple </a:t>
            </a:r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unilocular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hydatid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cyst</a:t>
            </a:r>
            <a:endParaRPr lang="ar-EG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 descr="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496"/>
            <a:ext cx="4214842" cy="378619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214414" y="478632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dirty="0"/>
              <a:t>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57356" y="421481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86050" y="142852"/>
            <a:ext cx="321471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Balantidium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coli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pic>
        <p:nvPicPr>
          <p:cNvPr id="32775" name="Picture 6" descr="F:\Cestode\pict arthrop 3\b coli trop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928688"/>
            <a:ext cx="3714750" cy="30003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143380"/>
            <a:ext cx="3143272" cy="271462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scene3d>
            <a:camera prst="orthographicFront">
              <a:rot lat="0" lon="0" rev="10799999"/>
            </a:camera>
            <a:lightRig rig="threePt" dir="t"/>
          </a:scene3d>
        </p:spPr>
      </p:pic>
      <p:cxnSp>
        <p:nvCxnSpPr>
          <p:cNvPr id="10" name="Straight Arrow Connector 9"/>
          <p:cNvCxnSpPr/>
          <p:nvPr/>
        </p:nvCxnSpPr>
        <p:spPr>
          <a:xfrm>
            <a:off x="5286375" y="5143500"/>
            <a:ext cx="1643063" cy="5715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8" name="TextBox 10"/>
          <p:cNvSpPr txBox="1">
            <a:spLocks noChangeArrowheads="1"/>
          </p:cNvSpPr>
          <p:nvPr/>
        </p:nvSpPr>
        <p:spPr bwMode="auto">
          <a:xfrm>
            <a:off x="4572000" y="4786313"/>
            <a:ext cx="1714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Macronucleus</a:t>
            </a:r>
            <a:endParaRPr lang="ar-EG" altLang="en-US" sz="1600" b="1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643563" y="5786438"/>
            <a:ext cx="928687" cy="28575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0" name="TextBox 14"/>
          <p:cNvSpPr txBox="1">
            <a:spLocks noChangeArrowheads="1"/>
          </p:cNvSpPr>
          <p:nvPr/>
        </p:nvSpPr>
        <p:spPr bwMode="auto">
          <a:xfrm>
            <a:off x="4357688" y="5429250"/>
            <a:ext cx="1500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Contractile vacuole</a:t>
            </a:r>
            <a:endParaRPr lang="ar-EG" altLang="en-US" sz="1600" b="1"/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8001000" y="6143625"/>
            <a:ext cx="357188" cy="214313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2" name="TextBox 19"/>
          <p:cNvSpPr txBox="1">
            <a:spLocks noChangeArrowheads="1"/>
          </p:cNvSpPr>
          <p:nvPr/>
        </p:nvSpPr>
        <p:spPr bwMode="auto">
          <a:xfrm>
            <a:off x="8072438" y="6488113"/>
            <a:ext cx="71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cilia</a:t>
            </a:r>
            <a:endParaRPr lang="ar-EG" altLang="en-US" sz="1800" b="1"/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7572375" y="5643563"/>
            <a:ext cx="857250" cy="7143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4" name="TextBox 24"/>
          <p:cNvSpPr txBox="1">
            <a:spLocks noChangeArrowheads="1"/>
          </p:cNvSpPr>
          <p:nvPr/>
        </p:nvSpPr>
        <p:spPr bwMode="auto">
          <a:xfrm>
            <a:off x="8001000" y="5000625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/>
              <a:t>Food</a:t>
            </a:r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/>
              <a:t>vacuole </a:t>
            </a:r>
            <a:endParaRPr lang="ar-EG" altLang="en-US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14313" y="1857375"/>
            <a:ext cx="4214812" cy="45243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Oval with pointed anterior end and rounded posterior end.</a:t>
            </a:r>
          </a:p>
          <a:p>
            <a:pPr algn="l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Contains numerous food vacuoles, 2 contractile vacuoles,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macronucleous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&amp;micronucleus</a:t>
            </a:r>
          </a:p>
          <a:p>
            <a:pPr algn="l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Cytostome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Cytopharynx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1472" y="1000108"/>
            <a:ext cx="314327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1-Trophozoite stage</a:t>
            </a:r>
            <a:endParaRPr lang="ar-EG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45211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778" grpId="0"/>
      <p:bldP spid="32780" grpId="0"/>
      <p:bldP spid="32782" grpId="0"/>
      <p:bldP spid="32784" grpId="0"/>
      <p:bldP spid="27" grpId="0" animBg="1"/>
      <p:bldP spid="3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A1E8E06EC6444FAFC969E2A8D1A55E" ma:contentTypeVersion="9" ma:contentTypeDescription="Create a new document." ma:contentTypeScope="" ma:versionID="d3892fa1bde7b531f7fa0a790ea43488">
  <xsd:schema xmlns:xsd="http://www.w3.org/2001/XMLSchema" xmlns:xs="http://www.w3.org/2001/XMLSchema" xmlns:p="http://schemas.microsoft.com/office/2006/metadata/properties" xmlns:ns2="3ae45523-5a85-45e7-8008-accd3c84eec0" xmlns:ns3="5b9ef952-99af-4d0a-b2f4-0e3827503894" targetNamespace="http://schemas.microsoft.com/office/2006/metadata/properties" ma:root="true" ma:fieldsID="d840f164b99fee1144f69857238fa762" ns2:_="" ns3:_="">
    <xsd:import namespace="3ae45523-5a85-45e7-8008-accd3c84eec0"/>
    <xsd:import namespace="5b9ef952-99af-4d0a-b2f4-0e38275038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5523-5a85-45e7-8008-accd3c84ee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ff52f34-b351-492d-bd72-b80be8882a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9ef952-99af-4d0a-b2f4-0e382750389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92bc8bc-752c-41c2-a696-5d2463662cd4}" ma:internalName="TaxCatchAll" ma:showField="CatchAllData" ma:web="5b9ef952-99af-4d0a-b2f4-0e38275038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9ef952-99af-4d0a-b2f4-0e3827503894" xsi:nil="true"/>
    <lcf76f155ced4ddcb4097134ff3c332f xmlns="3ae45523-5a85-45e7-8008-accd3c84eec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B24D415-E79B-49B1-B7B8-8AA47D62E3C7}"/>
</file>

<file path=customXml/itemProps2.xml><?xml version="1.0" encoding="utf-8"?>
<ds:datastoreItem xmlns:ds="http://schemas.openxmlformats.org/officeDocument/2006/customXml" ds:itemID="{8239E907-2B46-4058-9601-DD1BBBBD762F}"/>
</file>

<file path=customXml/itemProps3.xml><?xml version="1.0" encoding="utf-8"?>
<ds:datastoreItem xmlns:ds="http://schemas.openxmlformats.org/officeDocument/2006/customXml" ds:itemID="{646DC9AE-E0DF-49B1-B025-849ED28D6FF3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866</TotalTime>
  <Words>401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Century Schoolbook</vt:lpstr>
      <vt:lpstr>Constantia</vt:lpstr>
      <vt:lpstr>Helvetica Neue</vt:lpstr>
      <vt:lpstr>Times New Roman</vt:lpstr>
      <vt:lpstr>Wingdings</vt:lpstr>
      <vt:lpstr>Wingdings 2</vt:lpstr>
      <vt:lpstr>Flow</vt:lpstr>
      <vt:lpstr>PowerPoint Presentation</vt:lpstr>
      <vt:lpstr>Schistosoma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Matrix</dc:creator>
  <cp:lastModifiedBy>HP</cp:lastModifiedBy>
  <cp:revision>174</cp:revision>
  <dcterms:created xsi:type="dcterms:W3CDTF">2015-04-05T21:54:20Z</dcterms:created>
  <dcterms:modified xsi:type="dcterms:W3CDTF">2022-04-12T14:38:43Z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0x01010081A1E8E06EC6444FAFC969E2A8D1A55E</vt:lpwstr>
  </property>
</Properties>
</file>