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316" r:id="rId5"/>
    <p:sldId id="303" r:id="rId6"/>
    <p:sldId id="315" r:id="rId7"/>
    <p:sldId id="307" r:id="rId8"/>
    <p:sldId id="306" r:id="rId9"/>
    <p:sldId id="308" r:id="rId10"/>
    <p:sldId id="309" r:id="rId11"/>
    <p:sldId id="311" r:id="rId12"/>
    <p:sldId id="310" r:id="rId13"/>
    <p:sldId id="312" r:id="rId14"/>
    <p:sldId id="313" r:id="rId15"/>
    <p:sldId id="314" r:id="rId16"/>
    <p:sldId id="317" r:id="rId17"/>
    <p:sldId id="318" r:id="rId18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  <p:embeddedFont>
      <p:font typeface="Source Sans Pro" panose="02000000000000000000" pitchFamily="2" charset="0"/>
      <p:regular r:id="rId24"/>
      <p:bold r:id="rId25"/>
      <p:italic r:id="rId26"/>
      <p:boldItalic r:id="rId27"/>
    </p:embeddedFont>
    <p:embeddedFont>
      <p:font typeface="Wingdings 2" pitchFamily="2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00" autoAdjust="0"/>
  </p:normalViewPr>
  <p:slideViewPr>
    <p:cSldViewPr snapToGrid="0">
      <p:cViewPr>
        <p:scale>
          <a:sx n="63" d="100"/>
          <a:sy n="63" d="100"/>
        </p:scale>
        <p:origin x="-1278" y="-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7.fntdata" /><Relationship Id="rId3" Type="http://schemas.openxmlformats.org/officeDocument/2006/relationships/customXml" Target="../customXml/item3.xml" /><Relationship Id="rId21" Type="http://schemas.openxmlformats.org/officeDocument/2006/relationships/font" Target="fonts/font2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6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font" Target="fonts/font1.fntdata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5.fntdata" /><Relationship Id="rId32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font" Target="fonts/font4.fntdata" /><Relationship Id="rId28" Type="http://schemas.openxmlformats.org/officeDocument/2006/relationships/font" Target="fonts/font9.fntdata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font" Target="fonts/font3.fntdata" /><Relationship Id="rId27" Type="http://schemas.openxmlformats.org/officeDocument/2006/relationships/font" Target="fonts/font8.fntdata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7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7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1" y="2343150"/>
            <a:ext cx="6172201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1" y="3752492"/>
            <a:ext cx="6172201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1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7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1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2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1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1" y="0"/>
            <a:ext cx="76201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1" y="2571750"/>
            <a:ext cx="1295401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3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1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9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1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5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1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6" y="1538075"/>
            <a:ext cx="516900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1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171701"/>
            <a:ext cx="6172201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3757613"/>
            <a:ext cx="6172201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1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1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1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2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1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1" y="0"/>
            <a:ext cx="76201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1" y="2571750"/>
            <a:ext cx="1295401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5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1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9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5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7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9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1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1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1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9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7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1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2" y="2343151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1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7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7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1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7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7504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System, Lecture2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Cervix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br>
              <a:rPr lang="en-US" sz="1600" dirty="0"/>
            </a:br>
            <a:r>
              <a:rPr lang="en-US" sz="1600" b="1" dirty="0"/>
              <a:t>UGS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211332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>
                <a:solidFill>
                  <a:srgbClr val="7030A0"/>
                </a:solidFill>
              </a:rPr>
              <a:t> – Clinical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7387" y="1122439"/>
            <a:ext cx="81541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SIL is asymptomatic and comes to clinical attention through an abnormal Pap smear result.</a:t>
            </a:r>
          </a:p>
          <a:p>
            <a:endParaRPr lang="en-US" dirty="0"/>
          </a:p>
          <a:p>
            <a:r>
              <a:rPr lang="en-US" dirty="0"/>
              <a:t>Women with biopsy-documented LSIL are managed with careful observation</a:t>
            </a:r>
          </a:p>
          <a:p>
            <a:endParaRPr lang="en-US" dirty="0"/>
          </a:p>
          <a:p>
            <a:r>
              <a:rPr lang="en-US" dirty="0"/>
              <a:t>HSILs &amp; persistent LSIL are treated with surgical excision (laser or cone biopsy) &amp; follow up.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89103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Carcinoma of the Cervix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– Clinical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93259" y="822961"/>
            <a:ext cx="7182902" cy="224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Progression of SIL to invasive carcinoma is variable &amp; unpredictable. (smoking is a risk factor).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7030A0"/>
                </a:solidFill>
              </a:rPr>
              <a:t>LSIL </a:t>
            </a:r>
            <a:r>
              <a:rPr lang="en-US" sz="1800" dirty="0">
                <a:solidFill>
                  <a:srgbClr val="7030A0"/>
                </a:solidFill>
                <a:sym typeface="Wingdings" pitchFamily="2" charset="2"/>
              </a:rPr>
              <a:t> 10%  HSIL  10% in ~ 10 years  carcinomas.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7030A0"/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Most often is seen in women who have never had a Pap smear or who have not been screened for many years.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Tx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7030A0"/>
                </a:solidFill>
              </a:rPr>
              <a:t>Hysterectomy</a:t>
            </a:r>
            <a:r>
              <a:rPr lang="en-US" sz="1800" dirty="0"/>
              <a:t> + radiotherapy and chemotherapy in advanced cases (high stage).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5-year survival: SIL: 100%; stage 1: 90%; stage 2 82%; stage3: 35%; &amp; stage 4: 10%.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67700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0"/>
            <a:ext cx="73152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413664" y="238991"/>
            <a:ext cx="6026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862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467600" cy="857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Endocervical</a:t>
            </a:r>
            <a:r>
              <a:rPr lang="en-US" dirty="0"/>
              <a:t> Polyp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35546"/>
            <a:ext cx="8712968" cy="411991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Endocervical</a:t>
            </a:r>
            <a:r>
              <a:rPr lang="en-US" dirty="0"/>
              <a:t> polyps are benign polypoid masses seen protruding from the </a:t>
            </a:r>
            <a:r>
              <a:rPr lang="en-US" dirty="0" err="1"/>
              <a:t>endocervical</a:t>
            </a:r>
            <a:r>
              <a:rPr lang="en-US" dirty="0"/>
              <a:t> mucosa (sometimes through the </a:t>
            </a:r>
            <a:r>
              <a:rPr lang="en-US" dirty="0" err="1"/>
              <a:t>exocervix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can be as large as a few centimeters, are soft and yielding to palpation, and have a smooth, glistening surface with underlying </a:t>
            </a:r>
            <a:r>
              <a:rPr lang="en-US" dirty="0" err="1"/>
              <a:t>cystically</a:t>
            </a:r>
            <a:r>
              <a:rPr lang="en-US" dirty="0"/>
              <a:t> dilated spaces filled with mucinous secretions.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surface epithelium and lining of the underlying cysts are composed of the same mucus-secreting columnar cells that line the </a:t>
            </a:r>
            <a:r>
              <a:rPr lang="en-US" dirty="0" err="1"/>
              <a:t>endocervical</a:t>
            </a:r>
            <a:r>
              <a:rPr lang="en-US" dirty="0"/>
              <a:t> canal. The stroma is edematous and may contain</a:t>
            </a:r>
          </a:p>
          <a:p>
            <a:pPr marL="0" indent="0">
              <a:buNone/>
            </a:pPr>
            <a:r>
              <a:rPr lang="en-US" dirty="0"/>
              <a:t>    scattered mononuclear cells.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Superimposed </a:t>
            </a:r>
            <a:r>
              <a:rPr lang="en-US"/>
              <a:t>chronic inflammation may </a:t>
            </a:r>
            <a:r>
              <a:rPr lang="en-US" dirty="0"/>
              <a:t>lead to squamous metaplasia of the overlying epithelium and ulcerations.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lesions may bleed, thereby arousing concern, but they have no malignant potential.</a:t>
            </a:r>
          </a:p>
        </p:txBody>
      </p:sp>
    </p:spTree>
    <p:extLst>
      <p:ext uri="{BB962C8B-B14F-4D97-AF65-F5344CB8AC3E}">
        <p14:creationId xmlns:p14="http://schemas.microsoft.com/office/powerpoint/2010/main" val="231306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418934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3;p18"/>
          <p:cNvGrpSpPr/>
          <p:nvPr/>
        </p:nvGrpSpPr>
        <p:grpSpPr>
          <a:xfrm>
            <a:off x="6616093" y="1286539"/>
            <a:ext cx="320379" cy="320378"/>
            <a:chOff x="1278900" y="2333250"/>
            <a:chExt cx="381175" cy="381175"/>
          </a:xfrm>
        </p:grpSpPr>
        <p:sp>
          <p:nvSpPr>
            <p:cNvPr id="15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8;p18"/>
          <p:cNvGrpSpPr/>
          <p:nvPr/>
        </p:nvGrpSpPr>
        <p:grpSpPr>
          <a:xfrm>
            <a:off x="7985789" y="2233335"/>
            <a:ext cx="320398" cy="320378"/>
            <a:chOff x="1951075" y="2333250"/>
            <a:chExt cx="381200" cy="381175"/>
          </a:xfrm>
        </p:grpSpPr>
        <p:sp>
          <p:nvSpPr>
            <p:cNvPr id="26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0" y="273811"/>
            <a:ext cx="5410956" cy="44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671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3;p18"/>
          <p:cNvGrpSpPr/>
          <p:nvPr/>
        </p:nvGrpSpPr>
        <p:grpSpPr>
          <a:xfrm>
            <a:off x="6616093" y="1286539"/>
            <a:ext cx="320379" cy="320378"/>
            <a:chOff x="1278900" y="2333250"/>
            <a:chExt cx="381175" cy="381175"/>
          </a:xfrm>
        </p:grpSpPr>
        <p:sp>
          <p:nvSpPr>
            <p:cNvPr id="15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8;p18"/>
          <p:cNvGrpSpPr/>
          <p:nvPr/>
        </p:nvGrpSpPr>
        <p:grpSpPr>
          <a:xfrm>
            <a:off x="7985789" y="2233335"/>
            <a:ext cx="320398" cy="320378"/>
            <a:chOff x="1951075" y="2333250"/>
            <a:chExt cx="381200" cy="381175"/>
          </a:xfrm>
        </p:grpSpPr>
        <p:sp>
          <p:nvSpPr>
            <p:cNvPr id="26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3" name="Google Shape;371;p36"/>
          <p:cNvSpPr txBox="1">
            <a:spLocks/>
          </p:cNvSpPr>
          <p:nvPr/>
        </p:nvSpPr>
        <p:spPr>
          <a:xfrm>
            <a:off x="38099" y="0"/>
            <a:ext cx="6172201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the most common cancers in women worldwide.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dirty="0" err="1"/>
              <a:t>Papanicolaou</a:t>
            </a:r>
            <a:r>
              <a:rPr lang="en-US" dirty="0"/>
              <a:t> (Pap) smear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/>
              <a:t>the most successful cancer-screening test ever developed.</a:t>
            </a:r>
            <a:endParaRPr lang="en-US" dirty="0"/>
          </a:p>
          <a:p>
            <a:r>
              <a:rPr lang="en-US" dirty="0"/>
              <a:t>Most common form is SCC 75%, </a:t>
            </a:r>
            <a:r>
              <a:rPr lang="en-US" dirty="0" err="1"/>
              <a:t>adenoCa</a:t>
            </a:r>
            <a:r>
              <a:rPr lang="en-US" dirty="0"/>
              <a:t>. &amp; </a:t>
            </a:r>
            <a:r>
              <a:rPr lang="en-US" dirty="0" err="1"/>
              <a:t>adenosquamous</a:t>
            </a:r>
            <a:r>
              <a:rPr lang="en-US" dirty="0"/>
              <a:t> (mixed) Ca. 20%, &amp; neuroendocrine </a:t>
            </a:r>
            <a:r>
              <a:rPr lang="en-US" dirty="0" err="1"/>
              <a:t>Ca</a:t>
            </a:r>
            <a:r>
              <a:rPr lang="en-US" dirty="0"/>
              <a:t> 5%. </a:t>
            </a:r>
          </a:p>
          <a:p>
            <a:r>
              <a:rPr lang="en-US" dirty="0"/>
              <a:t>All are ass with HPV infection.</a:t>
            </a:r>
          </a:p>
          <a:p>
            <a:r>
              <a:rPr lang="en-US" dirty="0"/>
              <a:t>Peak at 45 years, 10-15 years after  detection of their precursors: cervical intraepithelial </a:t>
            </a:r>
            <a:r>
              <a:rPr lang="en-US" dirty="0" err="1"/>
              <a:t>neoplasia</a:t>
            </a:r>
            <a:r>
              <a:rPr lang="en-US" dirty="0"/>
              <a:t> (CIN).</a:t>
            </a:r>
          </a:p>
          <a:p>
            <a:endParaRPr lang="en-US" dirty="0"/>
          </a:p>
        </p:txBody>
      </p:sp>
      <p:sp>
        <p:nvSpPr>
          <p:cNvPr id="19" name="Google Shape;370;p36"/>
          <p:cNvSpPr txBox="1">
            <a:spLocks noGrp="1"/>
          </p:cNvSpPr>
          <p:nvPr>
            <p:ph type="ctrTitle"/>
          </p:nvPr>
        </p:nvSpPr>
        <p:spPr>
          <a:xfrm>
            <a:off x="4572000" y="-392072"/>
            <a:ext cx="5547362" cy="1420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Cervical carcinoma</a:t>
            </a:r>
            <a:endParaRPr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865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Cervical intraepithelial </a:t>
            </a:r>
            <a:r>
              <a:rPr lang="en-US" sz="3200" b="1" dirty="0" err="1">
                <a:solidFill>
                  <a:srgbClr val="7030A0"/>
                </a:solidFill>
              </a:rPr>
              <a:t>neoplasia</a:t>
            </a:r>
            <a:r>
              <a:rPr lang="en-US" sz="3200" b="1" dirty="0">
                <a:solidFill>
                  <a:srgbClr val="7030A0"/>
                </a:solidFill>
              </a:rPr>
              <a:t> (CIN)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78169" y="1153611"/>
            <a:ext cx="81541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Dysplasia in epithelial cells,  graded depending on the extent of epithelial involvement:</a:t>
            </a:r>
          </a:p>
          <a:p>
            <a:pPr marL="7620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CIN I: Mild dysplasia (involves a third or less of thickness)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CIN II: moderate dysplasia  (involves 2/3 of thickness).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CIN III: severe dysplasia (involves full thickness) 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carcinoma in situ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52179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228600" y="249382"/>
            <a:ext cx="8582891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CIN </a:t>
            </a:r>
            <a:r>
              <a:rPr lang="en-US" sz="1800" b="1" dirty="0">
                <a:solidFill>
                  <a:srgbClr val="7030A0"/>
                </a:solidFill>
                <a:sym typeface="Wingdings" pitchFamily="2" charset="2"/>
              </a:rPr>
              <a:t> Dysplasia: </a:t>
            </a:r>
            <a:r>
              <a:rPr lang="en-US" sz="1800" b="1" dirty="0"/>
              <a:t>nuclear enlargement, </a:t>
            </a:r>
            <a:r>
              <a:rPr lang="en-US" sz="1800" b="1" dirty="0" err="1"/>
              <a:t>hyperchromasia</a:t>
            </a:r>
            <a:br>
              <a:rPr lang="en-US" sz="1800" b="1" dirty="0"/>
            </a:br>
            <a:r>
              <a:rPr lang="en-US" sz="1800" b="1" dirty="0"/>
              <a:t>(darker), coarse chromatin, &amp; variation in nuclear size &amp; shape</a:t>
            </a:r>
            <a:endParaRPr sz="18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138120"/>
            <a:ext cx="8354292" cy="40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731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 </a:t>
            </a:r>
            <a:r>
              <a:rPr lang="en-US" sz="3200" b="1" dirty="0">
                <a:solidFill>
                  <a:srgbClr val="7030A0"/>
                </a:solidFill>
              </a:rPr>
              <a:t>and Pap smear!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52401" y="502920"/>
            <a:ext cx="8588434" cy="3749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Cervical precancerous lesions are ass with abnormalities in </a:t>
            </a:r>
            <a:r>
              <a:rPr lang="en-US" dirty="0" err="1"/>
              <a:t>cytologic</a:t>
            </a:r>
            <a:r>
              <a:rPr lang="en-US" dirty="0"/>
              <a:t> preparations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Can be detected long before abnormality is visible on gross inspection.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Cells are scraped from the transformation zone &amp; examined microscopically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Pap screening has dramatically lowered the incidence of invasive cervical tumors &amp; it is no longer ranks among the top 10 causes of cancer deaths in U.S. women.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60472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363672" y="1497484"/>
            <a:ext cx="8112539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Dysplasia: </a:t>
            </a:r>
            <a:r>
              <a:rPr lang="en-US" b="1" dirty="0"/>
              <a:t>nuclear enlargement, </a:t>
            </a:r>
            <a:r>
              <a:rPr lang="en-US" b="1" dirty="0" err="1"/>
              <a:t>hyperchromasia</a:t>
            </a:r>
            <a:br>
              <a:rPr lang="en-US" b="1" dirty="0"/>
            </a:br>
            <a:r>
              <a:rPr lang="en-US" b="1" dirty="0"/>
              <a:t>(darker), coarse chromatin, &amp; variation in nuclear size &amp; shape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331355"/>
            <a:ext cx="6864236" cy="27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499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8112539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SIL (</a:t>
            </a:r>
            <a:r>
              <a:rPr lang="en-US" sz="3200" dirty="0"/>
              <a:t>squamous intraepithelial lesion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23455" y="1122218"/>
            <a:ext cx="7793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decision with regard to patient management is two-tiered (observation 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versus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surgical treatment)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Three-tier classification system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recently simplified to a two-tiered system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grade squamous intraepithelial lesion (LSIL) &amp; high grade squamous intraepithelial lesion (HSIL)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2907322"/>
            <a:ext cx="6577445" cy="22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558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>
                <a:solidFill>
                  <a:srgbClr val="7030A0"/>
                </a:solidFill>
              </a:rPr>
              <a:t> – Pathogenesis &amp; epidemiology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43841" y="1122439"/>
            <a:ext cx="8567652" cy="3251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Peak incidence at 30s (SCC at 45 years of age).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HPV can be detected in nearly all CIN and invasive carcinoma. (mostly subtype </a:t>
            </a:r>
            <a:r>
              <a:rPr lang="en-US" sz="2200" b="1" dirty="0">
                <a:solidFill>
                  <a:srgbClr val="7030A0"/>
                </a:solidFill>
              </a:rPr>
              <a:t>16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7030A0"/>
                </a:solidFill>
              </a:rPr>
              <a:t>18).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These subtypes show a propensity to </a:t>
            </a:r>
            <a:r>
              <a:rPr lang="en-US" sz="2200" b="1" dirty="0">
                <a:solidFill>
                  <a:srgbClr val="7030A0"/>
                </a:solidFill>
              </a:rPr>
              <a:t>integrate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into host genome, &amp; express large amounts of </a:t>
            </a:r>
            <a:r>
              <a:rPr lang="en-US" sz="2200" dirty="0">
                <a:solidFill>
                  <a:srgbClr val="7030A0"/>
                </a:solidFill>
              </a:rPr>
              <a:t>E6</a:t>
            </a:r>
            <a:r>
              <a:rPr lang="en-US" sz="2200" dirty="0"/>
              <a:t> &amp; </a:t>
            </a:r>
            <a:r>
              <a:rPr lang="en-US" sz="2200" dirty="0">
                <a:solidFill>
                  <a:srgbClr val="7030A0"/>
                </a:solidFill>
              </a:rPr>
              <a:t>E7</a:t>
            </a:r>
            <a:r>
              <a:rPr lang="en-US" sz="2200" dirty="0"/>
              <a:t> proteins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b="1" dirty="0"/>
              <a:t>inhibit </a:t>
            </a:r>
            <a:r>
              <a:rPr lang="en-US" sz="2200" dirty="0"/>
              <a:t>tumor suppressor genes p53 &amp; RB, respectively.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HPV vaccine is recently introduced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very effective in preventing HPV infections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expected to lower frequency of genital warts &amp; cervical Ca.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40285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32AD0-5B01-4D91-8D25-72FBD7E2C28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EA95518E-EBAA-45E5-87D6-C21AD1B9E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135F0-F4A0-45DF-A2B6-3A031ED454D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758</TotalTime>
  <Words>660</Words>
  <Application>Microsoft Office PowerPoint</Application>
  <PresentationFormat>On-screen Show (16:9)</PresentationFormat>
  <Paragraphs>69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Female Genital System, Lecture2  Cervix</vt:lpstr>
      <vt:lpstr>PowerPoint Presentation</vt:lpstr>
      <vt:lpstr>Cervical carcinoma</vt:lpstr>
      <vt:lpstr>Cervical intraepithelial neoplasia (CIN) </vt:lpstr>
      <vt:lpstr>CIN  Dysplasia: nuclear enlargement, hyperchromasia (darker), coarse chromatin, &amp; variation in nuclear size &amp; shape</vt:lpstr>
      <vt:lpstr>CIN and Pap smear!</vt:lpstr>
      <vt:lpstr>CIN  Dysplasia: nuclear enlargement, hyperchromasia (darker), coarse chromatin, &amp; variation in nuclear size &amp; shape</vt:lpstr>
      <vt:lpstr>CIN  SIL (squamous intraepithelial lesion)</vt:lpstr>
      <vt:lpstr>CIN – Pathogenesis &amp; epidemiology </vt:lpstr>
      <vt:lpstr>CIN – Clinical </vt:lpstr>
      <vt:lpstr>Invasive Carcinoma of the Cervix – Clinical </vt:lpstr>
      <vt:lpstr>PowerPoint Presentation</vt:lpstr>
      <vt:lpstr>Endocervical Polyp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Sanabil Hassanat</cp:lastModifiedBy>
  <cp:revision>70</cp:revision>
  <dcterms:modified xsi:type="dcterms:W3CDTF">2022-05-15T12:34:47Z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