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8" r:id="rId2"/>
    <p:sldId id="313" r:id="rId3"/>
    <p:sldId id="311" r:id="rId4"/>
    <p:sldId id="314" r:id="rId5"/>
    <p:sldId id="315" r:id="rId6"/>
    <p:sldId id="316" r:id="rId7"/>
    <p:sldId id="317" r:id="rId8"/>
    <p:sldId id="312" r:id="rId9"/>
    <p:sldId id="318" r:id="rId10"/>
    <p:sldId id="329" r:id="rId11"/>
    <p:sldId id="330" r:id="rId12"/>
    <p:sldId id="331" r:id="rId13"/>
    <p:sldId id="332" r:id="rId14"/>
    <p:sldId id="333" r:id="rId15"/>
    <p:sldId id="335" r:id="rId16"/>
    <p:sldId id="336" r:id="rId17"/>
    <p:sldId id="334" r:id="rId18"/>
    <p:sldId id="337" r:id="rId19"/>
    <p:sldId id="340" r:id="rId20"/>
    <p:sldId id="344" r:id="rId21"/>
    <p:sldId id="342" r:id="rId22"/>
    <p:sldId id="343" r:id="rId23"/>
    <p:sldId id="341" r:id="rId24"/>
    <p:sldId id="256" r:id="rId25"/>
    <p:sldId id="257" r:id="rId26"/>
    <p:sldId id="258" r:id="rId27"/>
    <p:sldId id="259" r:id="rId28"/>
    <p:sldId id="260" r:id="rId29"/>
    <p:sldId id="261" r:id="rId30"/>
    <p:sldId id="262" r:id="rId31"/>
    <p:sldId id="263" r:id="rId32"/>
    <p:sldId id="264" r:id="rId33"/>
    <p:sldId id="265" r:id="rId34"/>
    <p:sldId id="266" r:id="rId35"/>
    <p:sldId id="30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2992CEB9-1ED3-4185-A8C9-C7753910D4AF}">
          <p14:sldIdLst>
            <p14:sldId id="308"/>
            <p14:sldId id="313"/>
            <p14:sldId id="311"/>
            <p14:sldId id="314"/>
            <p14:sldId id="315"/>
            <p14:sldId id="316"/>
            <p14:sldId id="317"/>
            <p14:sldId id="312"/>
          </p14:sldIdLst>
        </p14:section>
        <p14:section name="Untitled Section" id="{B08BE134-07E0-42AC-A329-DE56B5A12384}">
          <p14:sldIdLst>
            <p14:sldId id="318"/>
            <p14:sldId id="319"/>
            <p14:sldId id="320"/>
            <p14:sldId id="321"/>
            <p14:sldId id="270"/>
            <p14:sldId id="271"/>
            <p14:sldId id="322"/>
            <p14:sldId id="323"/>
            <p14:sldId id="324"/>
            <p14:sldId id="325"/>
            <p14:sldId id="326"/>
            <p14:sldId id="327"/>
            <p14:sldId id="328"/>
            <p14:sldId id="256"/>
            <p14:sldId id="257"/>
            <p14:sldId id="258"/>
            <p14:sldId id="259"/>
            <p14:sldId id="260"/>
            <p14:sldId id="261"/>
            <p14:sldId id="262"/>
            <p14:sldId id="263"/>
            <p14:sldId id="264"/>
            <p14:sldId id="265"/>
            <p14:sldId id="266"/>
            <p14:sldId id="307"/>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autoAdjust="0"/>
    <p:restoredTop sz="94249" autoAdjust="0"/>
  </p:normalViewPr>
  <p:slideViewPr>
    <p:cSldViewPr snapToGrid="0">
      <p:cViewPr varScale="1">
        <p:scale>
          <a:sx n="10" d="100"/>
          <a:sy n="10" d="100"/>
        </p:scale>
        <p:origin x="-822" y="-7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A87B1D-84D0-4321-9910-D2305F96196E}" type="datetimeFigureOut">
              <a:rPr lang="en-US" smtClean="0"/>
              <a:pPr/>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283CD2-304F-4C0E-B390-FF457BD695D4}" type="slidenum">
              <a:rPr lang="en-US" smtClean="0"/>
              <a:pPr/>
              <a:t>‹#›</a:t>
            </a:fld>
            <a:endParaRPr lang="en-US"/>
          </a:p>
        </p:txBody>
      </p:sp>
    </p:spTree>
    <p:extLst>
      <p:ext uri="{BB962C8B-B14F-4D97-AF65-F5344CB8AC3E}">
        <p14:creationId xmlns:p14="http://schemas.microsoft.com/office/powerpoint/2010/main" xmlns="" val="1687377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6" name="Google Shape;102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2" name="Google Shape;103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p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8" name="Google Shape;10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p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4" name="Google Shape;104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p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0" name="Google Shape;10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v"/>
            </a:pPr>
            <a:r>
              <a:rPr lang="en-US" dirty="0"/>
              <a:t>Intracranial Thrombosis: Thrombotic risk during DKA is </a:t>
            </a:r>
            <a:r>
              <a:rPr lang="en-US" b="1" dirty="0"/>
              <a:t>elevated by abnormalities in coagulation factors, platelet activation, blood volume and flow, and vascular reactivity</a:t>
            </a:r>
            <a:r>
              <a:rPr lang="en-US" dirty="0"/>
              <a:t>. DKA-associated cerebral edema may also predispose to ischemic injury and hemorrhage, though cases of stroke without concomitant cerebral edema have been identified.</a:t>
            </a:r>
          </a:p>
          <a:p>
            <a:pPr marL="171450" indent="-171450">
              <a:buFont typeface="Wingdings" panose="05000000000000000000" pitchFamily="2" charset="2"/>
              <a:buChar char="v"/>
            </a:pPr>
            <a:endParaRPr lang="en-US" dirty="0"/>
          </a:p>
          <a:p>
            <a:pPr marL="171450" indent="-171450">
              <a:buFont typeface="Wingdings" panose="05000000000000000000" pitchFamily="2" charset="2"/>
              <a:buChar char="v"/>
            </a:pPr>
            <a:endParaRPr lang="en-US" dirty="0"/>
          </a:p>
          <a:p>
            <a:pPr marL="171450" indent="-171450">
              <a:buFont typeface="Wingdings" panose="05000000000000000000" pitchFamily="2" charset="2"/>
              <a:buChar char="v"/>
            </a:pPr>
            <a:r>
              <a:rPr lang="en-US" dirty="0"/>
              <a:t>Pancreatitis: In DKA, insulin deficiency </a:t>
            </a:r>
            <a:r>
              <a:rPr lang="en-US" b="1" dirty="0"/>
              <a:t>leads to lipolysis and inhibition of lipoprotein lipase in peripheral tissues</a:t>
            </a:r>
            <a:r>
              <a:rPr lang="en-US" dirty="0"/>
              <a:t> that leads to elevated triglycerides (TG).</a:t>
            </a:r>
          </a:p>
          <a:p>
            <a:pPr marL="171450" indent="-171450">
              <a:buFont typeface="Wingdings" panose="05000000000000000000" pitchFamily="2" charset="2"/>
              <a:buChar char="v"/>
            </a:pPr>
            <a:endParaRPr lang="en-US" dirty="0"/>
          </a:p>
          <a:p>
            <a:pPr marL="171450" indent="-171450">
              <a:buFont typeface="Wingdings" panose="05000000000000000000" pitchFamily="2" charset="2"/>
              <a:buChar char="v"/>
            </a:pPr>
            <a:endParaRPr lang="en-US" dirty="0"/>
          </a:p>
          <a:p>
            <a:pPr marL="171450" indent="-171450">
              <a:buFont typeface="Wingdings" panose="05000000000000000000" pitchFamily="2" charset="2"/>
              <a:buChar char="v"/>
            </a:pPr>
            <a:r>
              <a:rPr lang="en-US" dirty="0"/>
              <a:t>Pulmonary Edema: Pulmonary edema complicating diabetic ketoacidosis may be the result of </a:t>
            </a:r>
            <a:r>
              <a:rPr lang="en-US" b="1" dirty="0"/>
              <a:t>increased permeability of pulmonary capillary membranes and altered intravascular colloid-hydrostatic forces</a:t>
            </a:r>
            <a:r>
              <a:rPr lang="en-US" dirty="0"/>
              <a:t>.</a:t>
            </a:r>
          </a:p>
        </p:txBody>
      </p:sp>
      <p:sp>
        <p:nvSpPr>
          <p:cNvPr id="4" name="Slide Number Placeholder 3"/>
          <p:cNvSpPr>
            <a:spLocks noGrp="1"/>
          </p:cNvSpPr>
          <p:nvPr>
            <p:ph type="sldNum" sz="quarter" idx="5"/>
          </p:nvPr>
        </p:nvSpPr>
        <p:spPr/>
        <p:txBody>
          <a:bodyPr/>
          <a:lstStyle/>
          <a:p>
            <a:fld id="{6F283CD2-304F-4C0E-B390-FF457BD695D4}" type="slidenum">
              <a:rPr lang="en-US" smtClean="0"/>
              <a:pPr/>
              <a:t>25</a:t>
            </a:fld>
            <a:endParaRPr lang="en-US"/>
          </a:p>
        </p:txBody>
      </p:sp>
    </p:spTree>
    <p:extLst>
      <p:ext uri="{BB962C8B-B14F-4D97-AF65-F5344CB8AC3E}">
        <p14:creationId xmlns:p14="http://schemas.microsoft.com/office/powerpoint/2010/main" xmlns="" val="1662216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Cushing reflex:</a:t>
            </a:r>
            <a:r>
              <a:rPr lang="en-US" dirty="0"/>
              <a:t> Is characterized by the occurrence of </a:t>
            </a:r>
            <a:r>
              <a:rPr lang="en-US" b="1" dirty="0"/>
              <a:t>Hypertension</a:t>
            </a:r>
            <a:r>
              <a:rPr lang="en-US" dirty="0"/>
              <a:t>, </a:t>
            </a:r>
            <a:r>
              <a:rPr lang="en-US" b="1" dirty="0"/>
              <a:t>Bradycardia</a:t>
            </a:r>
            <a:r>
              <a:rPr lang="en-US" dirty="0"/>
              <a:t> and </a:t>
            </a:r>
            <a:r>
              <a:rPr lang="en-US" b="1" dirty="0"/>
              <a:t>Apnea</a:t>
            </a:r>
            <a:r>
              <a:rPr lang="en-US" dirty="0"/>
              <a:t> secondary to raised increased intracranial pressure (ICP), leading to pressure on and or stretch, or both, of the brainstem.</a:t>
            </a:r>
          </a:p>
        </p:txBody>
      </p:sp>
      <p:sp>
        <p:nvSpPr>
          <p:cNvPr id="4" name="Slide Number Placeholder 3"/>
          <p:cNvSpPr>
            <a:spLocks noGrp="1"/>
          </p:cNvSpPr>
          <p:nvPr>
            <p:ph type="sldNum" sz="quarter" idx="5"/>
          </p:nvPr>
        </p:nvSpPr>
        <p:spPr/>
        <p:txBody>
          <a:bodyPr/>
          <a:lstStyle/>
          <a:p>
            <a:fld id="{6F283CD2-304F-4C0E-B390-FF457BD695D4}" type="slidenum">
              <a:rPr lang="en-US" smtClean="0"/>
              <a:pPr/>
              <a:t>27</a:t>
            </a:fld>
            <a:endParaRPr lang="en-US"/>
          </a:p>
        </p:txBody>
      </p:sp>
    </p:spTree>
    <p:extLst>
      <p:ext uri="{BB962C8B-B14F-4D97-AF65-F5344CB8AC3E}">
        <p14:creationId xmlns:p14="http://schemas.microsoft.com/office/powerpoint/2010/main" xmlns="" val="2948511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Mannitol is the most popular osmotic agent. Osmotic therapy using mannitol reduces ICP by mechanisms that remain unclear. Mannitol is </a:t>
            </a:r>
            <a:r>
              <a:rPr lang="en-US" b="1" dirty="0"/>
              <a:t>thought to decrease brain volume by decreasing overall water content.</a:t>
            </a:r>
          </a:p>
          <a:p>
            <a:endParaRPr lang="en-US" b="1" dirty="0"/>
          </a:p>
          <a:p>
            <a:r>
              <a:rPr lang="en-US" b="1" dirty="0"/>
              <a:t>Inducing hypocapnia via hyperventilation</a:t>
            </a:r>
            <a:r>
              <a:rPr lang="en-US" dirty="0"/>
              <a:t> reduces the partial pressure of arterial carbon dioxide (PaCO</a:t>
            </a:r>
            <a:r>
              <a:rPr lang="en-US" baseline="-25000" dirty="0"/>
              <a:t>2</a:t>
            </a:r>
            <a:r>
              <a:rPr lang="en-US" dirty="0"/>
              <a:t>), which incites vasoconstriction in the cerebral resistance arterioles. This constriction decrease cerebral blood flow, which reduces cerebral blood volume and, ultimately, decreases the patient's ICP.</a:t>
            </a:r>
          </a:p>
          <a:p>
            <a:endParaRPr lang="en-US" dirty="0"/>
          </a:p>
          <a:p>
            <a:endParaRPr lang="en-US" dirty="0"/>
          </a:p>
          <a:p>
            <a:r>
              <a:rPr lang="en-US" b="1" dirty="0"/>
              <a:t>Subdural Bolt: A method for monitoring the Intracranial Pressure.</a:t>
            </a:r>
            <a:r>
              <a:rPr lang="en-US" dirty="0"/>
              <a:t> A hollow screw is </a:t>
            </a:r>
            <a:r>
              <a:rPr lang="en-US" b="1" dirty="0"/>
              <a:t>inserted through a hole drilled in the skull</a:t>
            </a:r>
            <a:r>
              <a:rPr lang="en-US" dirty="0"/>
              <a:t>. It is placed through the membrane that protects the brain and spinal cord (dura mater). This allows the sensor to record from inside the subdural space.</a:t>
            </a:r>
          </a:p>
        </p:txBody>
      </p:sp>
      <p:sp>
        <p:nvSpPr>
          <p:cNvPr id="4" name="Slide Number Placeholder 3"/>
          <p:cNvSpPr>
            <a:spLocks noGrp="1"/>
          </p:cNvSpPr>
          <p:nvPr>
            <p:ph type="sldNum" sz="quarter" idx="5"/>
          </p:nvPr>
        </p:nvSpPr>
        <p:spPr/>
        <p:txBody>
          <a:bodyPr/>
          <a:lstStyle/>
          <a:p>
            <a:fld id="{6F283CD2-304F-4C0E-B390-FF457BD695D4}" type="slidenum">
              <a:rPr lang="en-US" smtClean="0"/>
              <a:pPr/>
              <a:t>30</a:t>
            </a:fld>
            <a:endParaRPr lang="en-US"/>
          </a:p>
        </p:txBody>
      </p:sp>
    </p:spTree>
    <p:extLst>
      <p:ext uri="{BB962C8B-B14F-4D97-AF65-F5344CB8AC3E}">
        <p14:creationId xmlns:p14="http://schemas.microsoft.com/office/powerpoint/2010/main" xmlns="" val="1768917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D79693-AE56-4CD1-9722-6FEF1A4C72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E86EAE7-C379-4FD9-9C96-4258194EF6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54567BC-00BC-4E47-94A0-A77FE3F49E10}"/>
              </a:ext>
            </a:extLst>
          </p:cNvPr>
          <p:cNvSpPr>
            <a:spLocks noGrp="1"/>
          </p:cNvSpPr>
          <p:nvPr>
            <p:ph type="dt" sz="half" idx="10"/>
          </p:nvPr>
        </p:nvSpPr>
        <p:spPr/>
        <p:txBody>
          <a:bodyPr/>
          <a:lstStyle/>
          <a:p>
            <a:fld id="{5D04FB51-8405-4F37-9EDD-1C6F38C91F37}" type="datetimeFigureOut">
              <a:rPr lang="en-US" smtClean="0"/>
              <a:pPr/>
              <a:t>1/19/2022</a:t>
            </a:fld>
            <a:endParaRPr lang="en-US"/>
          </a:p>
        </p:txBody>
      </p:sp>
      <p:sp>
        <p:nvSpPr>
          <p:cNvPr id="5" name="Footer Placeholder 4">
            <a:extLst>
              <a:ext uri="{FF2B5EF4-FFF2-40B4-BE49-F238E27FC236}">
                <a16:creationId xmlns:a16="http://schemas.microsoft.com/office/drawing/2014/main" xmlns="" id="{0D3ABBA3-CD80-4CC7-BD4E-BD1B02670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16E7A60-A7C6-4517-BCEA-1A0AE39945AB}"/>
              </a:ext>
            </a:extLst>
          </p:cNvPr>
          <p:cNvSpPr>
            <a:spLocks noGrp="1"/>
          </p:cNvSpPr>
          <p:nvPr>
            <p:ph type="sldNum" sz="quarter" idx="12"/>
          </p:nvPr>
        </p:nvSpPr>
        <p:spPr/>
        <p:txBody>
          <a:bodyPr/>
          <a:lstStyle/>
          <a:p>
            <a:fld id="{82F9CF36-F877-4FA7-873F-3067937130B7}" type="slidenum">
              <a:rPr lang="en-US" smtClean="0"/>
              <a:pPr/>
              <a:t>‹#›</a:t>
            </a:fld>
            <a:endParaRPr lang="en-US"/>
          </a:p>
        </p:txBody>
      </p:sp>
    </p:spTree>
    <p:extLst>
      <p:ext uri="{BB962C8B-B14F-4D97-AF65-F5344CB8AC3E}">
        <p14:creationId xmlns:p14="http://schemas.microsoft.com/office/powerpoint/2010/main" xmlns="" val="1541584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402043-6B39-48C2-B9E7-626AC6C86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F59BB55-80C8-4831-AEC9-61A0C6B514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62BCBB2-A1A0-473C-8D3D-E0068CCBF943}"/>
              </a:ext>
            </a:extLst>
          </p:cNvPr>
          <p:cNvSpPr>
            <a:spLocks noGrp="1"/>
          </p:cNvSpPr>
          <p:nvPr>
            <p:ph type="dt" sz="half" idx="10"/>
          </p:nvPr>
        </p:nvSpPr>
        <p:spPr/>
        <p:txBody>
          <a:bodyPr/>
          <a:lstStyle/>
          <a:p>
            <a:fld id="{5D04FB51-8405-4F37-9EDD-1C6F38C91F37}" type="datetimeFigureOut">
              <a:rPr lang="en-US" smtClean="0"/>
              <a:pPr/>
              <a:t>1/19/2022</a:t>
            </a:fld>
            <a:endParaRPr lang="en-US"/>
          </a:p>
        </p:txBody>
      </p:sp>
      <p:sp>
        <p:nvSpPr>
          <p:cNvPr id="5" name="Footer Placeholder 4">
            <a:extLst>
              <a:ext uri="{FF2B5EF4-FFF2-40B4-BE49-F238E27FC236}">
                <a16:creationId xmlns:a16="http://schemas.microsoft.com/office/drawing/2014/main" xmlns="" id="{8F3748A6-12B7-4C57-9260-2E02491F8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8CC32C3-3EC2-4C29-930A-8940A9763A4B}"/>
              </a:ext>
            </a:extLst>
          </p:cNvPr>
          <p:cNvSpPr>
            <a:spLocks noGrp="1"/>
          </p:cNvSpPr>
          <p:nvPr>
            <p:ph type="sldNum" sz="quarter" idx="12"/>
          </p:nvPr>
        </p:nvSpPr>
        <p:spPr/>
        <p:txBody>
          <a:bodyPr/>
          <a:lstStyle/>
          <a:p>
            <a:fld id="{82F9CF36-F877-4FA7-873F-3067937130B7}" type="slidenum">
              <a:rPr lang="en-US" smtClean="0"/>
              <a:pPr/>
              <a:t>‹#›</a:t>
            </a:fld>
            <a:endParaRPr lang="en-US"/>
          </a:p>
        </p:txBody>
      </p:sp>
    </p:spTree>
    <p:extLst>
      <p:ext uri="{BB962C8B-B14F-4D97-AF65-F5344CB8AC3E}">
        <p14:creationId xmlns:p14="http://schemas.microsoft.com/office/powerpoint/2010/main" xmlns="" val="1419564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CE109BE-EE10-43B8-85A3-7D24698DDE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076D4BC-3B02-4EF8-AB32-1633F1CEF1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89F543-215E-487D-A7BE-69C97B4E1259}"/>
              </a:ext>
            </a:extLst>
          </p:cNvPr>
          <p:cNvSpPr>
            <a:spLocks noGrp="1"/>
          </p:cNvSpPr>
          <p:nvPr>
            <p:ph type="dt" sz="half" idx="10"/>
          </p:nvPr>
        </p:nvSpPr>
        <p:spPr/>
        <p:txBody>
          <a:bodyPr/>
          <a:lstStyle/>
          <a:p>
            <a:fld id="{5D04FB51-8405-4F37-9EDD-1C6F38C91F37}" type="datetimeFigureOut">
              <a:rPr lang="en-US" smtClean="0"/>
              <a:pPr/>
              <a:t>1/19/2022</a:t>
            </a:fld>
            <a:endParaRPr lang="en-US"/>
          </a:p>
        </p:txBody>
      </p:sp>
      <p:sp>
        <p:nvSpPr>
          <p:cNvPr id="5" name="Footer Placeholder 4">
            <a:extLst>
              <a:ext uri="{FF2B5EF4-FFF2-40B4-BE49-F238E27FC236}">
                <a16:creationId xmlns:a16="http://schemas.microsoft.com/office/drawing/2014/main" xmlns="" id="{D5CE5805-15C5-4C81-A7A0-786AAD35B0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2D54CAC-F3A6-4346-ACF3-07CED5F07594}"/>
              </a:ext>
            </a:extLst>
          </p:cNvPr>
          <p:cNvSpPr>
            <a:spLocks noGrp="1"/>
          </p:cNvSpPr>
          <p:nvPr>
            <p:ph type="sldNum" sz="quarter" idx="12"/>
          </p:nvPr>
        </p:nvSpPr>
        <p:spPr/>
        <p:txBody>
          <a:bodyPr/>
          <a:lstStyle/>
          <a:p>
            <a:fld id="{82F9CF36-F877-4FA7-873F-3067937130B7}" type="slidenum">
              <a:rPr lang="en-US" smtClean="0"/>
              <a:pPr/>
              <a:t>‹#›</a:t>
            </a:fld>
            <a:endParaRPr lang="en-US"/>
          </a:p>
        </p:txBody>
      </p:sp>
    </p:spTree>
    <p:extLst>
      <p:ext uri="{BB962C8B-B14F-4D97-AF65-F5344CB8AC3E}">
        <p14:creationId xmlns:p14="http://schemas.microsoft.com/office/powerpoint/2010/main" xmlns="" val="2527241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D96AFD-05A6-42CF-B39C-8CBDDA4F24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2032959-25C0-4BB5-AFA8-B8C90BE7FB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36832F0-D4B9-43E2-AA8B-27048DAFF9D3}"/>
              </a:ext>
            </a:extLst>
          </p:cNvPr>
          <p:cNvSpPr>
            <a:spLocks noGrp="1"/>
          </p:cNvSpPr>
          <p:nvPr>
            <p:ph type="dt" sz="half" idx="10"/>
          </p:nvPr>
        </p:nvSpPr>
        <p:spPr/>
        <p:txBody>
          <a:bodyPr/>
          <a:lstStyle/>
          <a:p>
            <a:fld id="{5D04FB51-8405-4F37-9EDD-1C6F38C91F37}" type="datetimeFigureOut">
              <a:rPr lang="en-US" smtClean="0"/>
              <a:pPr/>
              <a:t>1/19/2022</a:t>
            </a:fld>
            <a:endParaRPr lang="en-US"/>
          </a:p>
        </p:txBody>
      </p:sp>
      <p:sp>
        <p:nvSpPr>
          <p:cNvPr id="5" name="Footer Placeholder 4">
            <a:extLst>
              <a:ext uri="{FF2B5EF4-FFF2-40B4-BE49-F238E27FC236}">
                <a16:creationId xmlns:a16="http://schemas.microsoft.com/office/drawing/2014/main" xmlns="" id="{CE072CD4-7E19-422B-AADA-209D5D7515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EDB59D-B7FA-489C-A090-8746D2E51F2A}"/>
              </a:ext>
            </a:extLst>
          </p:cNvPr>
          <p:cNvSpPr>
            <a:spLocks noGrp="1"/>
          </p:cNvSpPr>
          <p:nvPr>
            <p:ph type="sldNum" sz="quarter" idx="12"/>
          </p:nvPr>
        </p:nvSpPr>
        <p:spPr/>
        <p:txBody>
          <a:bodyPr/>
          <a:lstStyle/>
          <a:p>
            <a:fld id="{82F9CF36-F877-4FA7-873F-3067937130B7}" type="slidenum">
              <a:rPr lang="en-US" smtClean="0"/>
              <a:pPr/>
              <a:t>‹#›</a:t>
            </a:fld>
            <a:endParaRPr lang="en-US"/>
          </a:p>
        </p:txBody>
      </p:sp>
    </p:spTree>
    <p:extLst>
      <p:ext uri="{BB962C8B-B14F-4D97-AF65-F5344CB8AC3E}">
        <p14:creationId xmlns:p14="http://schemas.microsoft.com/office/powerpoint/2010/main" xmlns="" val="422304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8DC5F7-2704-4104-9A18-9DE2EE69BC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55365CD-336C-4A18-BE5F-986DA9E256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B7BBB32-3E2D-41CF-AC74-09AD8E4EE74B}"/>
              </a:ext>
            </a:extLst>
          </p:cNvPr>
          <p:cNvSpPr>
            <a:spLocks noGrp="1"/>
          </p:cNvSpPr>
          <p:nvPr>
            <p:ph type="dt" sz="half" idx="10"/>
          </p:nvPr>
        </p:nvSpPr>
        <p:spPr/>
        <p:txBody>
          <a:bodyPr/>
          <a:lstStyle/>
          <a:p>
            <a:fld id="{5D04FB51-8405-4F37-9EDD-1C6F38C91F37}" type="datetimeFigureOut">
              <a:rPr lang="en-US" smtClean="0"/>
              <a:pPr/>
              <a:t>1/19/2022</a:t>
            </a:fld>
            <a:endParaRPr lang="en-US"/>
          </a:p>
        </p:txBody>
      </p:sp>
      <p:sp>
        <p:nvSpPr>
          <p:cNvPr id="5" name="Footer Placeholder 4">
            <a:extLst>
              <a:ext uri="{FF2B5EF4-FFF2-40B4-BE49-F238E27FC236}">
                <a16:creationId xmlns:a16="http://schemas.microsoft.com/office/drawing/2014/main" xmlns="" id="{A6581EE2-BCD1-4127-BBCC-9C0C7E6804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5A41A33-9914-4F99-987E-3CF4CEA7722D}"/>
              </a:ext>
            </a:extLst>
          </p:cNvPr>
          <p:cNvSpPr>
            <a:spLocks noGrp="1"/>
          </p:cNvSpPr>
          <p:nvPr>
            <p:ph type="sldNum" sz="quarter" idx="12"/>
          </p:nvPr>
        </p:nvSpPr>
        <p:spPr/>
        <p:txBody>
          <a:bodyPr/>
          <a:lstStyle/>
          <a:p>
            <a:fld id="{82F9CF36-F877-4FA7-873F-3067937130B7}" type="slidenum">
              <a:rPr lang="en-US" smtClean="0"/>
              <a:pPr/>
              <a:t>‹#›</a:t>
            </a:fld>
            <a:endParaRPr lang="en-US"/>
          </a:p>
        </p:txBody>
      </p:sp>
    </p:spTree>
    <p:extLst>
      <p:ext uri="{BB962C8B-B14F-4D97-AF65-F5344CB8AC3E}">
        <p14:creationId xmlns:p14="http://schemas.microsoft.com/office/powerpoint/2010/main" xmlns="" val="1697134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37B27A-B782-4E04-978D-1380B26C3B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3CF66DA-2018-4C8A-A0A7-C9C22CC83A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2D519AA-E43F-4727-9D0F-F5019D2241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57B7680-9DD0-400F-A18B-06A011AAA68A}"/>
              </a:ext>
            </a:extLst>
          </p:cNvPr>
          <p:cNvSpPr>
            <a:spLocks noGrp="1"/>
          </p:cNvSpPr>
          <p:nvPr>
            <p:ph type="dt" sz="half" idx="10"/>
          </p:nvPr>
        </p:nvSpPr>
        <p:spPr/>
        <p:txBody>
          <a:bodyPr/>
          <a:lstStyle/>
          <a:p>
            <a:fld id="{5D04FB51-8405-4F37-9EDD-1C6F38C91F37}" type="datetimeFigureOut">
              <a:rPr lang="en-US" smtClean="0"/>
              <a:pPr/>
              <a:t>1/19/2022</a:t>
            </a:fld>
            <a:endParaRPr lang="en-US"/>
          </a:p>
        </p:txBody>
      </p:sp>
      <p:sp>
        <p:nvSpPr>
          <p:cNvPr id="6" name="Footer Placeholder 5">
            <a:extLst>
              <a:ext uri="{FF2B5EF4-FFF2-40B4-BE49-F238E27FC236}">
                <a16:creationId xmlns:a16="http://schemas.microsoft.com/office/drawing/2014/main" xmlns="" id="{29E67662-E032-4E16-A5C8-29EB053ECF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82CB121-DF8E-4CDB-9A56-24A2C4259D00}"/>
              </a:ext>
            </a:extLst>
          </p:cNvPr>
          <p:cNvSpPr>
            <a:spLocks noGrp="1"/>
          </p:cNvSpPr>
          <p:nvPr>
            <p:ph type="sldNum" sz="quarter" idx="12"/>
          </p:nvPr>
        </p:nvSpPr>
        <p:spPr/>
        <p:txBody>
          <a:bodyPr/>
          <a:lstStyle/>
          <a:p>
            <a:fld id="{82F9CF36-F877-4FA7-873F-3067937130B7}" type="slidenum">
              <a:rPr lang="en-US" smtClean="0"/>
              <a:pPr/>
              <a:t>‹#›</a:t>
            </a:fld>
            <a:endParaRPr lang="en-US"/>
          </a:p>
        </p:txBody>
      </p:sp>
    </p:spTree>
    <p:extLst>
      <p:ext uri="{BB962C8B-B14F-4D97-AF65-F5344CB8AC3E}">
        <p14:creationId xmlns:p14="http://schemas.microsoft.com/office/powerpoint/2010/main" xmlns="" val="3308921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FECA64-DB37-4A69-8F53-8E5D1941FE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E5F4870-DD1E-4C85-BB67-C759F92712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6D48909-9C30-4C16-B111-F892E3D40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78CD9AB-9123-4B1D-8447-216A427146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55B1519-2392-41D6-BF6B-5C0DF8686B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AEAA380-716C-4A75-B1EB-165C954B2275}"/>
              </a:ext>
            </a:extLst>
          </p:cNvPr>
          <p:cNvSpPr>
            <a:spLocks noGrp="1"/>
          </p:cNvSpPr>
          <p:nvPr>
            <p:ph type="dt" sz="half" idx="10"/>
          </p:nvPr>
        </p:nvSpPr>
        <p:spPr/>
        <p:txBody>
          <a:bodyPr/>
          <a:lstStyle/>
          <a:p>
            <a:fld id="{5D04FB51-8405-4F37-9EDD-1C6F38C91F37}" type="datetimeFigureOut">
              <a:rPr lang="en-US" smtClean="0"/>
              <a:pPr/>
              <a:t>1/19/2022</a:t>
            </a:fld>
            <a:endParaRPr lang="en-US"/>
          </a:p>
        </p:txBody>
      </p:sp>
      <p:sp>
        <p:nvSpPr>
          <p:cNvPr id="8" name="Footer Placeholder 7">
            <a:extLst>
              <a:ext uri="{FF2B5EF4-FFF2-40B4-BE49-F238E27FC236}">
                <a16:creationId xmlns:a16="http://schemas.microsoft.com/office/drawing/2014/main" xmlns="" id="{EC68625A-51D8-41B0-AB3C-C334029C65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A20EB56-86B6-4601-A7F6-755107703E4C}"/>
              </a:ext>
            </a:extLst>
          </p:cNvPr>
          <p:cNvSpPr>
            <a:spLocks noGrp="1"/>
          </p:cNvSpPr>
          <p:nvPr>
            <p:ph type="sldNum" sz="quarter" idx="12"/>
          </p:nvPr>
        </p:nvSpPr>
        <p:spPr/>
        <p:txBody>
          <a:bodyPr/>
          <a:lstStyle/>
          <a:p>
            <a:fld id="{82F9CF36-F877-4FA7-873F-3067937130B7}" type="slidenum">
              <a:rPr lang="en-US" smtClean="0"/>
              <a:pPr/>
              <a:t>‹#›</a:t>
            </a:fld>
            <a:endParaRPr lang="en-US"/>
          </a:p>
        </p:txBody>
      </p:sp>
    </p:spTree>
    <p:extLst>
      <p:ext uri="{BB962C8B-B14F-4D97-AF65-F5344CB8AC3E}">
        <p14:creationId xmlns:p14="http://schemas.microsoft.com/office/powerpoint/2010/main" xmlns="" val="350510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96CB9D-C766-4296-BF37-CA87E4E923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B9CA8BA-D5FD-4199-BA4A-3E27959C6680}"/>
              </a:ext>
            </a:extLst>
          </p:cNvPr>
          <p:cNvSpPr>
            <a:spLocks noGrp="1"/>
          </p:cNvSpPr>
          <p:nvPr>
            <p:ph type="dt" sz="half" idx="10"/>
          </p:nvPr>
        </p:nvSpPr>
        <p:spPr/>
        <p:txBody>
          <a:bodyPr/>
          <a:lstStyle/>
          <a:p>
            <a:fld id="{5D04FB51-8405-4F37-9EDD-1C6F38C91F37}" type="datetimeFigureOut">
              <a:rPr lang="en-US" smtClean="0"/>
              <a:pPr/>
              <a:t>1/19/2022</a:t>
            </a:fld>
            <a:endParaRPr lang="en-US"/>
          </a:p>
        </p:txBody>
      </p:sp>
      <p:sp>
        <p:nvSpPr>
          <p:cNvPr id="4" name="Footer Placeholder 3">
            <a:extLst>
              <a:ext uri="{FF2B5EF4-FFF2-40B4-BE49-F238E27FC236}">
                <a16:creationId xmlns:a16="http://schemas.microsoft.com/office/drawing/2014/main" xmlns="" id="{9CA7496E-8199-46F3-897A-61F3A6FDED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DAC35C7-F16F-45E7-AA0E-9ED7F6966F71}"/>
              </a:ext>
            </a:extLst>
          </p:cNvPr>
          <p:cNvSpPr>
            <a:spLocks noGrp="1"/>
          </p:cNvSpPr>
          <p:nvPr>
            <p:ph type="sldNum" sz="quarter" idx="12"/>
          </p:nvPr>
        </p:nvSpPr>
        <p:spPr/>
        <p:txBody>
          <a:bodyPr/>
          <a:lstStyle/>
          <a:p>
            <a:fld id="{82F9CF36-F877-4FA7-873F-3067937130B7}" type="slidenum">
              <a:rPr lang="en-US" smtClean="0"/>
              <a:pPr/>
              <a:t>‹#›</a:t>
            </a:fld>
            <a:endParaRPr lang="en-US"/>
          </a:p>
        </p:txBody>
      </p:sp>
    </p:spTree>
    <p:extLst>
      <p:ext uri="{BB962C8B-B14F-4D97-AF65-F5344CB8AC3E}">
        <p14:creationId xmlns:p14="http://schemas.microsoft.com/office/powerpoint/2010/main" xmlns="" val="137412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3C0D6DC-21BB-4F51-880D-B615CDEC1853}"/>
              </a:ext>
            </a:extLst>
          </p:cNvPr>
          <p:cNvSpPr>
            <a:spLocks noGrp="1"/>
          </p:cNvSpPr>
          <p:nvPr>
            <p:ph type="dt" sz="half" idx="10"/>
          </p:nvPr>
        </p:nvSpPr>
        <p:spPr/>
        <p:txBody>
          <a:bodyPr/>
          <a:lstStyle/>
          <a:p>
            <a:fld id="{5D04FB51-8405-4F37-9EDD-1C6F38C91F37}" type="datetimeFigureOut">
              <a:rPr lang="en-US" smtClean="0"/>
              <a:pPr/>
              <a:t>1/19/2022</a:t>
            </a:fld>
            <a:endParaRPr lang="en-US"/>
          </a:p>
        </p:txBody>
      </p:sp>
      <p:sp>
        <p:nvSpPr>
          <p:cNvPr id="3" name="Footer Placeholder 2">
            <a:extLst>
              <a:ext uri="{FF2B5EF4-FFF2-40B4-BE49-F238E27FC236}">
                <a16:creationId xmlns:a16="http://schemas.microsoft.com/office/drawing/2014/main" xmlns="" id="{694AF922-7FFD-4396-B787-6BCB2972CF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C9A8216-E219-4178-8318-B6753B0B328B}"/>
              </a:ext>
            </a:extLst>
          </p:cNvPr>
          <p:cNvSpPr>
            <a:spLocks noGrp="1"/>
          </p:cNvSpPr>
          <p:nvPr>
            <p:ph type="sldNum" sz="quarter" idx="12"/>
          </p:nvPr>
        </p:nvSpPr>
        <p:spPr/>
        <p:txBody>
          <a:bodyPr/>
          <a:lstStyle/>
          <a:p>
            <a:fld id="{82F9CF36-F877-4FA7-873F-3067937130B7}" type="slidenum">
              <a:rPr lang="en-US" smtClean="0"/>
              <a:pPr/>
              <a:t>‹#›</a:t>
            </a:fld>
            <a:endParaRPr lang="en-US"/>
          </a:p>
        </p:txBody>
      </p:sp>
    </p:spTree>
    <p:extLst>
      <p:ext uri="{BB962C8B-B14F-4D97-AF65-F5344CB8AC3E}">
        <p14:creationId xmlns:p14="http://schemas.microsoft.com/office/powerpoint/2010/main" xmlns="" val="191659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40D8DF-5B57-4A14-BB32-83D8BDAC04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4C4729C-8F2F-4F19-A84F-A8C467BA7C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24119CF-C4C5-4A95-B0DE-A934671835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0E0A584-3123-4651-B6ED-2A618BF25BD4}"/>
              </a:ext>
            </a:extLst>
          </p:cNvPr>
          <p:cNvSpPr>
            <a:spLocks noGrp="1"/>
          </p:cNvSpPr>
          <p:nvPr>
            <p:ph type="dt" sz="half" idx="10"/>
          </p:nvPr>
        </p:nvSpPr>
        <p:spPr/>
        <p:txBody>
          <a:bodyPr/>
          <a:lstStyle/>
          <a:p>
            <a:fld id="{5D04FB51-8405-4F37-9EDD-1C6F38C91F37}" type="datetimeFigureOut">
              <a:rPr lang="en-US" smtClean="0"/>
              <a:pPr/>
              <a:t>1/19/2022</a:t>
            </a:fld>
            <a:endParaRPr lang="en-US"/>
          </a:p>
        </p:txBody>
      </p:sp>
      <p:sp>
        <p:nvSpPr>
          <p:cNvPr id="6" name="Footer Placeholder 5">
            <a:extLst>
              <a:ext uri="{FF2B5EF4-FFF2-40B4-BE49-F238E27FC236}">
                <a16:creationId xmlns:a16="http://schemas.microsoft.com/office/drawing/2014/main" xmlns="" id="{1A051042-F513-474A-8EBD-92E7CFC8E2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98D141C-D3D0-4A55-A240-EECF49963229}"/>
              </a:ext>
            </a:extLst>
          </p:cNvPr>
          <p:cNvSpPr>
            <a:spLocks noGrp="1"/>
          </p:cNvSpPr>
          <p:nvPr>
            <p:ph type="sldNum" sz="quarter" idx="12"/>
          </p:nvPr>
        </p:nvSpPr>
        <p:spPr/>
        <p:txBody>
          <a:bodyPr/>
          <a:lstStyle/>
          <a:p>
            <a:fld id="{82F9CF36-F877-4FA7-873F-3067937130B7}" type="slidenum">
              <a:rPr lang="en-US" smtClean="0"/>
              <a:pPr/>
              <a:t>‹#›</a:t>
            </a:fld>
            <a:endParaRPr lang="en-US"/>
          </a:p>
        </p:txBody>
      </p:sp>
    </p:spTree>
    <p:extLst>
      <p:ext uri="{BB962C8B-B14F-4D97-AF65-F5344CB8AC3E}">
        <p14:creationId xmlns:p14="http://schemas.microsoft.com/office/powerpoint/2010/main" xmlns="" val="185993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C1356C-7B28-4EA6-9369-68F2E0D5E6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4B733A7-DD29-4C5D-AD22-24E0F28936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977A8B6-0955-493B-A502-5073AB932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74DDD62-11E1-4C91-8D08-8F581ED1291B}"/>
              </a:ext>
            </a:extLst>
          </p:cNvPr>
          <p:cNvSpPr>
            <a:spLocks noGrp="1"/>
          </p:cNvSpPr>
          <p:nvPr>
            <p:ph type="dt" sz="half" idx="10"/>
          </p:nvPr>
        </p:nvSpPr>
        <p:spPr/>
        <p:txBody>
          <a:bodyPr/>
          <a:lstStyle/>
          <a:p>
            <a:fld id="{5D04FB51-8405-4F37-9EDD-1C6F38C91F37}" type="datetimeFigureOut">
              <a:rPr lang="en-US" smtClean="0"/>
              <a:pPr/>
              <a:t>1/19/2022</a:t>
            </a:fld>
            <a:endParaRPr lang="en-US"/>
          </a:p>
        </p:txBody>
      </p:sp>
      <p:sp>
        <p:nvSpPr>
          <p:cNvPr id="6" name="Footer Placeholder 5">
            <a:extLst>
              <a:ext uri="{FF2B5EF4-FFF2-40B4-BE49-F238E27FC236}">
                <a16:creationId xmlns:a16="http://schemas.microsoft.com/office/drawing/2014/main" xmlns="" id="{73A395C1-2AEC-4DE5-A66C-1929A1C74D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F1161D5-F387-480C-98FA-2E6BB275BC2A}"/>
              </a:ext>
            </a:extLst>
          </p:cNvPr>
          <p:cNvSpPr>
            <a:spLocks noGrp="1"/>
          </p:cNvSpPr>
          <p:nvPr>
            <p:ph type="sldNum" sz="quarter" idx="12"/>
          </p:nvPr>
        </p:nvSpPr>
        <p:spPr/>
        <p:txBody>
          <a:bodyPr/>
          <a:lstStyle/>
          <a:p>
            <a:fld id="{82F9CF36-F877-4FA7-873F-3067937130B7}" type="slidenum">
              <a:rPr lang="en-US" smtClean="0"/>
              <a:pPr/>
              <a:t>‹#›</a:t>
            </a:fld>
            <a:endParaRPr lang="en-US"/>
          </a:p>
        </p:txBody>
      </p:sp>
    </p:spTree>
    <p:extLst>
      <p:ext uri="{BB962C8B-B14F-4D97-AF65-F5344CB8AC3E}">
        <p14:creationId xmlns:p14="http://schemas.microsoft.com/office/powerpoint/2010/main" xmlns="" val="34258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26BAD54-B569-4838-A7F5-16ABC1D311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329E6B9-8E00-41C4-B958-63B6ECF0A5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05F87C2-A0FC-460A-AC7F-6F2250FCB3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04FB51-8405-4F37-9EDD-1C6F38C91F37}" type="datetimeFigureOut">
              <a:rPr lang="en-US" smtClean="0"/>
              <a:pPr/>
              <a:t>1/19/2022</a:t>
            </a:fld>
            <a:endParaRPr lang="en-US"/>
          </a:p>
        </p:txBody>
      </p:sp>
      <p:sp>
        <p:nvSpPr>
          <p:cNvPr id="5" name="Footer Placeholder 4">
            <a:extLst>
              <a:ext uri="{FF2B5EF4-FFF2-40B4-BE49-F238E27FC236}">
                <a16:creationId xmlns:a16="http://schemas.microsoft.com/office/drawing/2014/main" xmlns="" id="{4C12F6BB-594F-40E6-AD17-F78A3005D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AD5279D-CDEE-4B1F-A55B-54CE201F61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9CF36-F877-4FA7-873F-3067937130B7}" type="slidenum">
              <a:rPr lang="en-US" smtClean="0"/>
              <a:pPr/>
              <a:t>‹#›</a:t>
            </a:fld>
            <a:endParaRPr lang="en-US"/>
          </a:p>
        </p:txBody>
      </p:sp>
    </p:spTree>
    <p:extLst>
      <p:ext uri="{BB962C8B-B14F-4D97-AF65-F5344CB8AC3E}">
        <p14:creationId xmlns:p14="http://schemas.microsoft.com/office/powerpoint/2010/main" xmlns="" val="3978972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medicine.medscape.com/article/907111-overview" TargetMode="External"/><Relationship Id="rId2" Type="http://schemas.openxmlformats.org/officeDocument/2006/relationships/hyperlink" Target="https://emedicine.medscape.com/article/1914705-overview"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uptodate.com/contents/potassium-chloride-pediatric-drug-information?search=dka+managment+pediatrics&amp;topicRef=5808&amp;source=see_link" TargetMode="External"/><Relationship Id="rId2" Type="http://schemas.openxmlformats.org/officeDocument/2006/relationships/hyperlink" Target="https://www.uptodate.com/contents/potassium-phosphate-pediatric-drug-information?search=dka+managment+pediatrics&amp;topicRef=5808&amp;source=see_link" TargetMode="External"/><Relationship Id="rId1" Type="http://schemas.openxmlformats.org/officeDocument/2006/relationships/slideLayout" Target="../slideLayouts/slideLayout2.xml"/><Relationship Id="rId5" Type="http://schemas.openxmlformats.org/officeDocument/2006/relationships/hyperlink" Target="https://www.uptodate.com/contents/diabetic-ketoacidosis-in-children-treatment-and-complications?search=dka%20managment%20pediatrics&amp;source=search_result&amp;selectedTitle=1~150&amp;usage_type=default&amp;display_rank=1" TargetMode="External"/><Relationship Id="rId4" Type="http://schemas.openxmlformats.org/officeDocument/2006/relationships/hyperlink" Target="https://www.uptodate.com/contents/potassium-acetate-pediatric-drug-information?search=dka+managment+pediatrics&amp;topicRef=5808&amp;source=see_lin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medicine.medscape.com/article/117853-overview" TargetMode="External"/><Relationship Id="rId2" Type="http://schemas.openxmlformats.org/officeDocument/2006/relationships/hyperlink" Target="https://emedicine.medscape.com/article/117739-overview"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9" name="Google Shape;1029;p162"/>
          <p:cNvSpPr txBox="1">
            <a:spLocks noGrp="1"/>
          </p:cNvSpPr>
          <p:nvPr>
            <p:ph type="body" idx="1"/>
          </p:nvPr>
        </p:nvSpPr>
        <p:spPr>
          <a:xfrm>
            <a:off x="416767" y="1553552"/>
            <a:ext cx="11358465" cy="5108504"/>
          </a:xfrm>
          <a:prstGeom prst="rect">
            <a:avLst/>
          </a:prstGeom>
          <a:noFill/>
          <a:ln>
            <a:noFill/>
          </a:ln>
        </p:spPr>
        <p:txBody>
          <a:bodyPr spcFirstLastPara="1" wrap="square" lIns="91425" tIns="45700" rIns="91425" bIns="45700" anchor="t" anchorCtr="0">
            <a:normAutofit lnSpcReduction="10000"/>
          </a:bodyPr>
          <a:lstStyle/>
          <a:p>
            <a:pPr marL="342900" lvl="0" indent="-139700" algn="l" rtl="1">
              <a:spcBef>
                <a:spcPts val="640"/>
              </a:spcBef>
              <a:spcAft>
                <a:spcPts val="0"/>
              </a:spcAft>
              <a:buClr>
                <a:schemeClr val="dk1"/>
              </a:buClr>
              <a:buSzPts val="3200"/>
              <a:buNone/>
            </a:pPr>
            <a:r>
              <a:rPr lang="en-US" sz="4800" u="sng" dirty="0"/>
              <a:t>Diabetic Ketoacidosis</a:t>
            </a:r>
          </a:p>
          <a:p>
            <a:pPr marL="342900" lvl="0" indent="-139700" algn="l" rtl="1">
              <a:spcBef>
                <a:spcPts val="640"/>
              </a:spcBef>
              <a:spcAft>
                <a:spcPts val="0"/>
              </a:spcAft>
              <a:buClr>
                <a:schemeClr val="dk1"/>
              </a:buClr>
              <a:buSzPts val="3200"/>
              <a:buNone/>
            </a:pPr>
            <a:endParaRPr lang="en-US" sz="4800" u="sng" dirty="0"/>
          </a:p>
          <a:p>
            <a:pPr marL="342900" lvl="0" indent="-139700" algn="l" rtl="1">
              <a:spcBef>
                <a:spcPts val="640"/>
              </a:spcBef>
              <a:spcAft>
                <a:spcPts val="0"/>
              </a:spcAft>
              <a:buClr>
                <a:schemeClr val="dk1"/>
              </a:buClr>
              <a:buSzPts val="3200"/>
              <a:buNone/>
            </a:pPr>
            <a:r>
              <a:rPr lang="en-US" sz="2800" b="1" dirty="0">
                <a:solidFill>
                  <a:srgbClr val="FF0000"/>
                </a:solidFill>
              </a:rPr>
              <a:t>Supervised by:</a:t>
            </a:r>
          </a:p>
          <a:p>
            <a:pPr marL="342900" lvl="0" indent="-139700" algn="l" rtl="1">
              <a:spcBef>
                <a:spcPts val="640"/>
              </a:spcBef>
              <a:spcAft>
                <a:spcPts val="0"/>
              </a:spcAft>
              <a:buClr>
                <a:schemeClr val="dk1"/>
              </a:buClr>
              <a:buSzPts val="3200"/>
              <a:buNone/>
            </a:pPr>
            <a:r>
              <a:rPr lang="en-US" sz="2800" dirty="0"/>
              <a:t>Dr Alaa </a:t>
            </a:r>
            <a:r>
              <a:rPr lang="en-US" sz="2800" dirty="0" err="1"/>
              <a:t>dala’in</a:t>
            </a:r>
            <a:endParaRPr lang="en-US" sz="2800" dirty="0"/>
          </a:p>
          <a:p>
            <a:pPr marL="342900" lvl="0" indent="-139700" algn="l" rtl="1">
              <a:spcBef>
                <a:spcPts val="640"/>
              </a:spcBef>
              <a:spcAft>
                <a:spcPts val="0"/>
              </a:spcAft>
              <a:buClr>
                <a:schemeClr val="dk1"/>
              </a:buClr>
              <a:buSzPts val="3200"/>
              <a:buNone/>
            </a:pPr>
            <a:endParaRPr lang="en-US" sz="2800" dirty="0"/>
          </a:p>
          <a:p>
            <a:pPr marL="342900" lvl="0" indent="-139700" algn="l" rtl="1">
              <a:spcBef>
                <a:spcPts val="640"/>
              </a:spcBef>
              <a:spcAft>
                <a:spcPts val="0"/>
              </a:spcAft>
              <a:buClr>
                <a:schemeClr val="dk1"/>
              </a:buClr>
              <a:buSzPts val="3200"/>
              <a:buNone/>
            </a:pPr>
            <a:r>
              <a:rPr lang="en-US" sz="2800" b="1" dirty="0">
                <a:solidFill>
                  <a:srgbClr val="FF0000"/>
                </a:solidFill>
              </a:rPr>
              <a:t> Done by:</a:t>
            </a:r>
          </a:p>
          <a:p>
            <a:pPr marL="342900" lvl="0" indent="-139700" algn="l" rtl="1">
              <a:spcBef>
                <a:spcPts val="640"/>
              </a:spcBef>
              <a:spcAft>
                <a:spcPts val="0"/>
              </a:spcAft>
              <a:buClr>
                <a:schemeClr val="dk1"/>
              </a:buClr>
              <a:buSzPts val="3200"/>
              <a:buNone/>
            </a:pPr>
            <a:r>
              <a:rPr lang="en-US" sz="2800" dirty="0" err="1"/>
              <a:t>Waha</a:t>
            </a:r>
            <a:r>
              <a:rPr lang="en-US" sz="2800" dirty="0"/>
              <a:t> </a:t>
            </a:r>
            <a:r>
              <a:rPr lang="en-US" sz="2800" dirty="0" err="1"/>
              <a:t>Alkasasbeh</a:t>
            </a:r>
            <a:endParaRPr lang="en-US" sz="2800" dirty="0"/>
          </a:p>
          <a:p>
            <a:pPr marL="342900" lvl="0" indent="-139700" algn="l" rtl="1">
              <a:spcBef>
                <a:spcPts val="640"/>
              </a:spcBef>
              <a:spcAft>
                <a:spcPts val="0"/>
              </a:spcAft>
              <a:buClr>
                <a:schemeClr val="dk1"/>
              </a:buClr>
              <a:buSzPts val="3200"/>
              <a:buNone/>
            </a:pPr>
            <a:r>
              <a:rPr lang="en-US" sz="2800" dirty="0"/>
              <a:t>Saker Sunna</a:t>
            </a:r>
          </a:p>
          <a:p>
            <a:pPr marL="342900" lvl="0" indent="-139700" algn="l" rtl="1">
              <a:spcBef>
                <a:spcPts val="640"/>
              </a:spcBef>
              <a:spcAft>
                <a:spcPts val="0"/>
              </a:spcAft>
              <a:buClr>
                <a:schemeClr val="dk1"/>
              </a:buClr>
              <a:buSzPts val="3200"/>
              <a:buNone/>
            </a:pPr>
            <a:r>
              <a:rPr lang="en-US" sz="2800" dirty="0" err="1"/>
              <a:t>Jerien</a:t>
            </a:r>
            <a:r>
              <a:rPr lang="en-US" sz="2800" dirty="0"/>
              <a:t> </a:t>
            </a:r>
            <a:r>
              <a:rPr lang="en-US" sz="2800" dirty="0" err="1"/>
              <a:t>Halaseh</a:t>
            </a:r>
            <a:endParaRPr lang="en-US" sz="2800" dirty="0"/>
          </a:p>
          <a:p>
            <a:pPr marL="342900" lvl="0" indent="-139700" algn="l" rtl="1">
              <a:spcBef>
                <a:spcPts val="640"/>
              </a:spcBef>
              <a:spcAft>
                <a:spcPts val="0"/>
              </a:spcAft>
              <a:buClr>
                <a:schemeClr val="dk1"/>
              </a:buClr>
              <a:buSzPts val="3200"/>
              <a:buNone/>
            </a:pPr>
            <a:r>
              <a:rPr lang="en-US" sz="2800" dirty="0"/>
              <a:t>Saba </a:t>
            </a:r>
            <a:r>
              <a:rPr lang="en-US" sz="2800" dirty="0" err="1"/>
              <a:t>Hamasha</a:t>
            </a:r>
            <a:endParaRPr lang="en-US" sz="2800" dirty="0"/>
          </a:p>
        </p:txBody>
      </p:sp>
      <p:pic>
        <p:nvPicPr>
          <p:cNvPr id="3" name="Picture 2">
            <a:extLst>
              <a:ext uri="{FF2B5EF4-FFF2-40B4-BE49-F238E27FC236}">
                <a16:creationId xmlns:a16="http://schemas.microsoft.com/office/drawing/2014/main" xmlns="" id="{9C89797B-6D47-4EC8-9E6B-DBDEAED0065C}"/>
              </a:ext>
            </a:extLst>
          </p:cNvPr>
          <p:cNvPicPr>
            <a:picLocks noChangeAspect="1"/>
          </p:cNvPicPr>
          <p:nvPr/>
        </p:nvPicPr>
        <p:blipFill>
          <a:blip r:embed="rId3"/>
          <a:stretch>
            <a:fillRect/>
          </a:stretch>
        </p:blipFill>
        <p:spPr>
          <a:xfrm>
            <a:off x="5806241" y="0"/>
            <a:ext cx="6565641"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1999" cy="678426"/>
          </a:xfrm>
          <a:solidFill>
            <a:srgbClr val="FFFF00"/>
          </a:solidFill>
        </p:spPr>
        <p:txBody>
          <a:bodyPr>
            <a:normAutofit fontScale="90000"/>
          </a:bodyPr>
          <a:lstStyle/>
          <a:p>
            <a:r>
              <a:rPr lang="en-US" dirty="0" smtClean="0"/>
              <a:t>When?</a:t>
            </a:r>
            <a:endParaRPr lang="en-US" dirty="0"/>
          </a:p>
        </p:txBody>
      </p:sp>
      <p:sp>
        <p:nvSpPr>
          <p:cNvPr id="3" name="Content Placeholder 2"/>
          <p:cNvSpPr>
            <a:spLocks noGrp="1"/>
          </p:cNvSpPr>
          <p:nvPr>
            <p:ph idx="1"/>
          </p:nvPr>
        </p:nvSpPr>
        <p:spPr>
          <a:xfrm>
            <a:off x="442452" y="1412670"/>
            <a:ext cx="11073581" cy="4351338"/>
          </a:xfrm>
        </p:spPr>
        <p:txBody>
          <a:bodyPr>
            <a:normAutofit fontScale="85000" lnSpcReduction="20000"/>
          </a:bodyPr>
          <a:lstStyle/>
          <a:p>
            <a:r>
              <a:rPr lang="en-US" dirty="0" smtClean="0">
                <a:solidFill>
                  <a:srgbClr val="FF0000"/>
                </a:solidFill>
              </a:rPr>
              <a:t>1.</a:t>
            </a:r>
            <a:r>
              <a:rPr lang="en-US" b="1" dirty="0" smtClean="0">
                <a:solidFill>
                  <a:srgbClr val="FF0000"/>
                </a:solidFill>
              </a:rPr>
              <a:t>  </a:t>
            </a:r>
            <a:r>
              <a:rPr lang="en-US" b="1" dirty="0" smtClean="0">
                <a:solidFill>
                  <a:srgbClr val="FF0000"/>
                </a:solidFill>
              </a:rPr>
              <a:t>As </a:t>
            </a:r>
            <a:r>
              <a:rPr lang="en-US" b="1" dirty="0" smtClean="0">
                <a:solidFill>
                  <a:srgbClr val="FF0000"/>
                </a:solidFill>
              </a:rPr>
              <a:t>initial presentation of type 1 diabetes mellitus </a:t>
            </a:r>
            <a:r>
              <a:rPr lang="en-US" b="1" dirty="0" smtClean="0"/>
              <a:t>(</a:t>
            </a:r>
            <a:r>
              <a:rPr lang="en-US" dirty="0" smtClean="0"/>
              <a:t>DKA </a:t>
            </a:r>
            <a:r>
              <a:rPr lang="en-US" dirty="0" smtClean="0"/>
              <a:t>is the second most common initial presentation of </a:t>
            </a:r>
            <a:r>
              <a:rPr lang="en-US" dirty="0" smtClean="0"/>
              <a:t>T1DM).</a:t>
            </a:r>
          </a:p>
          <a:p>
            <a:endParaRPr lang="en-US" dirty="0" smtClean="0">
              <a:solidFill>
                <a:srgbClr val="FF0000"/>
              </a:solidFill>
            </a:endParaRPr>
          </a:p>
          <a:p>
            <a:r>
              <a:rPr lang="en-US" dirty="0" smtClean="0">
                <a:solidFill>
                  <a:srgbClr val="FF0000"/>
                </a:solidFill>
              </a:rPr>
              <a:t>2.</a:t>
            </a:r>
            <a:r>
              <a:rPr lang="en-US" b="1" dirty="0" smtClean="0">
                <a:solidFill>
                  <a:srgbClr val="FF0000"/>
                </a:solidFill>
              </a:rPr>
              <a:t> in established type 1 diabetes mellitus</a:t>
            </a:r>
            <a:r>
              <a:rPr lang="en-US" dirty="0" smtClean="0">
                <a:solidFill>
                  <a:srgbClr val="FF0000"/>
                </a:solidFill>
              </a:rPr>
              <a:t> </a:t>
            </a:r>
            <a:r>
              <a:rPr lang="en-US" dirty="0" smtClean="0"/>
              <a:t>— </a:t>
            </a:r>
            <a:r>
              <a:rPr lang="en-US" dirty="0" smtClean="0"/>
              <a:t>6 </a:t>
            </a:r>
            <a:r>
              <a:rPr lang="en-US" dirty="0" smtClean="0"/>
              <a:t>to </a:t>
            </a:r>
            <a:r>
              <a:rPr lang="en-US" dirty="0" smtClean="0"/>
              <a:t>8% per year, of risk are : </a:t>
            </a:r>
          </a:p>
          <a:p>
            <a:r>
              <a:rPr lang="en-US" sz="2100" dirty="0" smtClean="0"/>
              <a:t>(1) </a:t>
            </a:r>
            <a:r>
              <a:rPr lang="en-US" sz="2100" dirty="0" smtClean="0"/>
              <a:t>poor </a:t>
            </a:r>
            <a:r>
              <a:rPr lang="en-US" sz="2100" dirty="0" smtClean="0"/>
              <a:t>control </a:t>
            </a:r>
            <a:r>
              <a:rPr lang="en-US" sz="2100" dirty="0" smtClean="0"/>
              <a:t>(</a:t>
            </a:r>
            <a:r>
              <a:rPr lang="en-US" sz="2100" dirty="0" smtClean="0"/>
              <a:t>high [HbA1c</a:t>
            </a:r>
            <a:r>
              <a:rPr lang="en-US" sz="2100" dirty="0" smtClean="0"/>
              <a:t>] values and </a:t>
            </a:r>
            <a:r>
              <a:rPr lang="en-US" sz="2100" dirty="0" err="1" smtClean="0"/>
              <a:t>highe</a:t>
            </a:r>
            <a:r>
              <a:rPr lang="en-US" sz="2100" dirty="0" smtClean="0"/>
              <a:t> insulin </a:t>
            </a:r>
            <a:r>
              <a:rPr lang="en-US" sz="2100" dirty="0" smtClean="0"/>
              <a:t>requirements)</a:t>
            </a:r>
          </a:p>
          <a:p>
            <a:r>
              <a:rPr lang="en-US" sz="2100" dirty="0" smtClean="0"/>
              <a:t>(2)Gastroenteritis </a:t>
            </a:r>
            <a:r>
              <a:rPr lang="en-US" sz="2100" dirty="0" smtClean="0"/>
              <a:t>with vomiting and dehydration</a:t>
            </a:r>
          </a:p>
          <a:p>
            <a:r>
              <a:rPr lang="en-US" sz="2100" dirty="0" smtClean="0"/>
              <a:t>(3)</a:t>
            </a:r>
            <a:r>
              <a:rPr lang="en-US" sz="2100" dirty="0" err="1" smtClean="0"/>
              <a:t>Peripubertal</a:t>
            </a:r>
            <a:r>
              <a:rPr lang="en-US" sz="2100" dirty="0" smtClean="0"/>
              <a:t> </a:t>
            </a:r>
            <a:r>
              <a:rPr lang="en-US" sz="2100" dirty="0" smtClean="0"/>
              <a:t>and pubertal adolescent girls</a:t>
            </a:r>
          </a:p>
          <a:p>
            <a:r>
              <a:rPr lang="en-US" sz="2100" dirty="0" smtClean="0"/>
              <a:t>(4)history </a:t>
            </a:r>
            <a:r>
              <a:rPr lang="en-US" sz="2100" dirty="0" smtClean="0"/>
              <a:t>of psychiatric </a:t>
            </a:r>
            <a:r>
              <a:rPr lang="en-US" sz="2100" dirty="0" smtClean="0"/>
              <a:t>disorders</a:t>
            </a:r>
            <a:endParaRPr lang="en-US" sz="2100" dirty="0" smtClean="0"/>
          </a:p>
          <a:p>
            <a:r>
              <a:rPr lang="en-US" sz="2100" dirty="0" smtClean="0"/>
              <a:t>(5)Children </a:t>
            </a:r>
            <a:r>
              <a:rPr lang="en-US" sz="2100" dirty="0" smtClean="0"/>
              <a:t>with limited access to medical care (underinsured)</a:t>
            </a:r>
          </a:p>
          <a:p>
            <a:r>
              <a:rPr lang="en-US" sz="2100" dirty="0" smtClean="0"/>
              <a:t>(6)Inadvertent </a:t>
            </a:r>
            <a:r>
              <a:rPr lang="en-US" sz="2100" dirty="0" smtClean="0"/>
              <a:t>or intentional omission of insulin, including failure of an insulin pump</a:t>
            </a:r>
          </a:p>
          <a:p>
            <a:endParaRPr lang="en-US" dirty="0" smtClean="0"/>
          </a:p>
          <a:p>
            <a:r>
              <a:rPr lang="en-US" dirty="0" smtClean="0">
                <a:solidFill>
                  <a:srgbClr val="FF0000"/>
                </a:solidFill>
              </a:rPr>
              <a:t>3.</a:t>
            </a:r>
            <a:r>
              <a:rPr lang="en-US" b="1" dirty="0" smtClean="0">
                <a:solidFill>
                  <a:srgbClr val="FF0000"/>
                </a:solidFill>
              </a:rPr>
              <a:t> DKA in type 2 diabetes mellitus</a:t>
            </a:r>
            <a:r>
              <a:rPr lang="en-US" dirty="0" smtClean="0">
                <a:solidFill>
                  <a:srgbClr val="FF0000"/>
                </a:solidFill>
              </a:rPr>
              <a:t> — </a:t>
            </a:r>
            <a:r>
              <a:rPr lang="en-US" dirty="0" smtClean="0">
                <a:solidFill>
                  <a:srgbClr val="FF0000"/>
                </a:solidFill>
              </a:rPr>
              <a:t>particularly </a:t>
            </a:r>
            <a:r>
              <a:rPr lang="en-US" dirty="0" smtClean="0">
                <a:solidFill>
                  <a:srgbClr val="FF0000"/>
                </a:solidFill>
              </a:rPr>
              <a:t>in African American adolescents with obesity</a:t>
            </a:r>
            <a:endParaRPr lang="en-US" dirty="0" smtClean="0">
              <a:solidFill>
                <a:srgbClr val="FF0000"/>
              </a:solidFill>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Intercurrent</a:t>
            </a:r>
            <a:r>
              <a:rPr lang="en-US" dirty="0" smtClean="0"/>
              <a:t> illnesses, particularly when associated with vomiting and dehydration, can precipitate DKA by increasing stress hormone levels (</a:t>
            </a:r>
            <a:r>
              <a:rPr lang="en-US" dirty="0" err="1" smtClean="0"/>
              <a:t>catecholamines</a:t>
            </a:r>
            <a:r>
              <a:rPr lang="en-US" dirty="0" smtClean="0"/>
              <a:t>, </a:t>
            </a:r>
            <a:r>
              <a:rPr lang="en-US" dirty="0" err="1" smtClean="0"/>
              <a:t>cortisol</a:t>
            </a:r>
            <a:r>
              <a:rPr lang="en-US" dirty="0" smtClean="0"/>
              <a:t>, and glucagon) that increase hepatic glucose output, cause peripheral insulin resistance, and promote </a:t>
            </a:r>
            <a:r>
              <a:rPr lang="en-US" dirty="0" err="1" smtClean="0"/>
              <a:t>ketogenesis</a:t>
            </a:r>
            <a:r>
              <a:rPr lang="en-US" dirty="0" smtClean="0"/>
              <a:t>. Illnesses involving vomiting are particularly problematic because they interrupt food intake, often requiring a reduction in the amount of insulin administered. Patients may completely omit insulin in an effort to avoid causing hypoglycemia</a:t>
            </a:r>
            <a:r>
              <a:rPr lang="en-US" dirty="0" smtClean="0"/>
              <a:t>.</a:t>
            </a:r>
          </a:p>
          <a:p>
            <a:r>
              <a:rPr lang="en-US" b="1" dirty="0" smtClean="0">
                <a:solidFill>
                  <a:srgbClr val="FF0000"/>
                </a:solidFill>
              </a:rPr>
              <a:t> </a:t>
            </a:r>
            <a:r>
              <a:rPr lang="en-US" b="1" dirty="0" smtClean="0">
                <a:solidFill>
                  <a:srgbClr val="FF0000"/>
                </a:solidFill>
              </a:rPr>
              <a:t>Anticipatory guidance for families on management of </a:t>
            </a:r>
            <a:r>
              <a:rPr lang="en-US" b="1" dirty="0" err="1" smtClean="0">
                <a:solidFill>
                  <a:srgbClr val="FF0000"/>
                </a:solidFill>
              </a:rPr>
              <a:t>intercurrent</a:t>
            </a:r>
            <a:r>
              <a:rPr lang="en-US" b="1" dirty="0" smtClean="0">
                <a:solidFill>
                  <a:srgbClr val="FF0000"/>
                </a:solidFill>
              </a:rPr>
              <a:t> illness can be helpful to avoid the need for hospitalization. </a:t>
            </a:r>
            <a:endParaRPr lang="en-US" b="1" dirty="0">
              <a:solidFill>
                <a:srgbClr val="FF0000"/>
              </a:solidFill>
            </a:endParaRPr>
          </a:p>
        </p:txBody>
      </p:sp>
      <p:sp>
        <p:nvSpPr>
          <p:cNvPr id="4" name="Title 1"/>
          <p:cNvSpPr txBox="1">
            <a:spLocks/>
          </p:cNvSpPr>
          <p:nvPr/>
        </p:nvSpPr>
        <p:spPr>
          <a:xfrm>
            <a:off x="0" y="1"/>
            <a:ext cx="12191999" cy="678426"/>
          </a:xfrm>
          <a:prstGeom prst="rect">
            <a:avLst/>
          </a:prstGeom>
          <a:solidFill>
            <a:srgbClr val="FFFF00"/>
          </a:solidFill>
        </p:spPr>
        <p:txBody>
          <a:bodyPr vert="horz" lIns="91440" tIns="45720" rIns="91440" bIns="45720" rtlCol="0" anchor="ctr">
            <a:normAutofit fontScale="97500"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Illness as a trigger</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981" y="1117703"/>
            <a:ext cx="12015019" cy="5312594"/>
          </a:xfrm>
        </p:spPr>
        <p:txBody>
          <a:bodyPr>
            <a:normAutofit/>
          </a:bodyPr>
          <a:lstStyle/>
          <a:p>
            <a:pPr>
              <a:buFont typeface="Arial" charset="0"/>
              <a:buChar char="•"/>
            </a:pPr>
            <a:r>
              <a:rPr lang="en-US" sz="1800" dirty="0" smtClean="0"/>
              <a:t>1.Nausea,vomiting and anorexia</a:t>
            </a:r>
          </a:p>
          <a:p>
            <a:pPr>
              <a:buFont typeface="Arial" charset="0"/>
              <a:buChar char="•"/>
            </a:pPr>
            <a:r>
              <a:rPr lang="en-US" sz="1800" dirty="0" smtClean="0"/>
              <a:t>2.Rapid </a:t>
            </a:r>
            <a:r>
              <a:rPr lang="en-US" sz="1800" dirty="0" smtClean="0"/>
              <a:t>onset </a:t>
            </a:r>
            <a:r>
              <a:rPr lang="en-US" sz="1800" b="1" dirty="0" smtClean="0"/>
              <a:t>weight </a:t>
            </a:r>
            <a:r>
              <a:rPr lang="en-US" sz="1800" b="1" dirty="0" smtClean="0"/>
              <a:t>loss, </a:t>
            </a:r>
            <a:r>
              <a:rPr lang="en-US" sz="1800" b="1" dirty="0" err="1" smtClean="0"/>
              <a:t>polydipsia</a:t>
            </a:r>
            <a:r>
              <a:rPr lang="en-US" sz="1800" dirty="0" smtClean="0"/>
              <a:t> </a:t>
            </a:r>
            <a:r>
              <a:rPr lang="en-US" sz="1800" dirty="0" smtClean="0"/>
              <a:t>, </a:t>
            </a:r>
            <a:r>
              <a:rPr lang="en-US" sz="1800" dirty="0" err="1" smtClean="0"/>
              <a:t>polyurea</a:t>
            </a:r>
            <a:r>
              <a:rPr lang="en-US" sz="1800" dirty="0" smtClean="0"/>
              <a:t> and </a:t>
            </a:r>
            <a:r>
              <a:rPr lang="en-US" sz="1800" dirty="0" smtClean="0"/>
              <a:t>diffuse </a:t>
            </a:r>
            <a:r>
              <a:rPr lang="en-US" sz="1800" b="1" dirty="0" smtClean="0"/>
              <a:t>abdominal pain</a:t>
            </a:r>
            <a:r>
              <a:rPr lang="en-US" sz="1800" dirty="0" smtClean="0"/>
              <a:t> </a:t>
            </a:r>
            <a:r>
              <a:rPr lang="en-US" sz="1800" dirty="0" smtClean="0"/>
              <a:t> (acidosis </a:t>
            </a:r>
            <a:r>
              <a:rPr lang="en-US" sz="1800" dirty="0" smtClean="0"/>
              <a:t>and electrolyte abnormalities impairing gastrointestinal function (</a:t>
            </a:r>
            <a:r>
              <a:rPr lang="en-US" sz="1800" dirty="0" err="1" smtClean="0"/>
              <a:t>eg</a:t>
            </a:r>
            <a:r>
              <a:rPr lang="en-US" sz="1800" dirty="0" smtClean="0"/>
              <a:t>, delayed gastric emptying, </a:t>
            </a:r>
            <a:r>
              <a:rPr lang="en-US" sz="1800" dirty="0" err="1" smtClean="0"/>
              <a:t>ileus</a:t>
            </a:r>
            <a:r>
              <a:rPr lang="en-US" sz="1800" dirty="0" smtClean="0"/>
              <a:t>)).</a:t>
            </a:r>
          </a:p>
          <a:p>
            <a:pPr>
              <a:buFont typeface="Arial" charset="0"/>
              <a:buChar char="•"/>
            </a:pPr>
            <a:r>
              <a:rPr lang="en-US" sz="1800" dirty="0" smtClean="0"/>
              <a:t>3.</a:t>
            </a:r>
            <a:r>
              <a:rPr lang="en-US" sz="1800" dirty="0" smtClean="0"/>
              <a:t> Hyperventilation and deep (</a:t>
            </a:r>
            <a:r>
              <a:rPr lang="en-US" sz="1800" dirty="0" err="1" smtClean="0"/>
              <a:t>Kussmaul</a:t>
            </a:r>
            <a:r>
              <a:rPr lang="en-US" sz="1800" dirty="0" smtClean="0"/>
              <a:t>) </a:t>
            </a:r>
            <a:r>
              <a:rPr lang="en-US" sz="1800" dirty="0" smtClean="0"/>
              <a:t>respirations</a:t>
            </a:r>
            <a:r>
              <a:rPr lang="en-US" sz="1800" dirty="0" smtClean="0"/>
              <a:t> </a:t>
            </a:r>
            <a:r>
              <a:rPr lang="en-US" sz="1800" dirty="0" smtClean="0"/>
              <a:t>.</a:t>
            </a:r>
          </a:p>
          <a:p>
            <a:pPr>
              <a:buFont typeface="Arial" charset="0"/>
              <a:buChar char="•"/>
            </a:pPr>
            <a:r>
              <a:rPr lang="en-US" sz="1800" dirty="0" smtClean="0"/>
              <a:t>4.Clinical </a:t>
            </a:r>
            <a:r>
              <a:rPr lang="en-US" sz="1800" dirty="0" smtClean="0"/>
              <a:t>signs of intravascular volume depletion </a:t>
            </a:r>
            <a:r>
              <a:rPr lang="en-US" sz="1800" dirty="0" smtClean="0"/>
              <a:t>tend </a:t>
            </a:r>
            <a:r>
              <a:rPr lang="en-US" sz="1800" dirty="0" smtClean="0"/>
              <a:t>to be less prominent than in patients with the same degree of fluid loss from other conditions. This is because the intravascular volume is relatively preserved due to increased intravascular </a:t>
            </a:r>
            <a:r>
              <a:rPr lang="en-US" sz="1800" dirty="0" err="1" smtClean="0"/>
              <a:t>osmolality</a:t>
            </a:r>
            <a:r>
              <a:rPr lang="en-US" sz="1800" dirty="0" smtClean="0"/>
              <a:t> resulting from hyperglycemia. In addition, free water losses frequently exceed sodium losses. Finally, hyperglycemia-induced osmotic </a:t>
            </a:r>
            <a:r>
              <a:rPr lang="en-US" sz="1800" dirty="0" err="1" smtClean="0"/>
              <a:t>diuresis</a:t>
            </a:r>
            <a:r>
              <a:rPr lang="en-US" sz="1800" dirty="0" smtClean="0"/>
              <a:t> preserves urine output. Clinical estimates of the degree of dehydration are inaccurate </a:t>
            </a:r>
            <a:r>
              <a:rPr lang="en-US" sz="1800" dirty="0" smtClean="0"/>
              <a:t>and </a:t>
            </a:r>
            <a:r>
              <a:rPr lang="en-US" sz="1800" dirty="0" smtClean="0"/>
              <a:t>unlikely to be helpful. Instead, patients should be rehydrated based upon a presumed fluid deficit and clinical response</a:t>
            </a:r>
            <a:endParaRPr lang="en-US" sz="1800" dirty="0" smtClean="0"/>
          </a:p>
          <a:p>
            <a:pPr>
              <a:buFont typeface="Arial" charset="0"/>
              <a:buChar char="•"/>
            </a:pPr>
            <a:r>
              <a:rPr lang="en-US" sz="1800" dirty="0" smtClean="0"/>
              <a:t>5.</a:t>
            </a:r>
            <a:r>
              <a:rPr lang="en-US" sz="1800" dirty="0" smtClean="0"/>
              <a:t> Neurologic findings ranging from drowsiness, lethargy, and </a:t>
            </a:r>
            <a:r>
              <a:rPr lang="en-US" sz="1800" dirty="0" err="1" smtClean="0"/>
              <a:t>obtundation</a:t>
            </a:r>
            <a:r>
              <a:rPr lang="en-US" sz="1800" dirty="0" smtClean="0"/>
              <a:t> to coma are mainly related to the degree of acidosis</a:t>
            </a:r>
            <a:endParaRPr lang="en-US" sz="1800" dirty="0" smtClean="0"/>
          </a:p>
        </p:txBody>
      </p:sp>
      <p:sp>
        <p:nvSpPr>
          <p:cNvPr id="4" name="Title 1"/>
          <p:cNvSpPr txBox="1">
            <a:spLocks/>
          </p:cNvSpPr>
          <p:nvPr/>
        </p:nvSpPr>
        <p:spPr>
          <a:xfrm>
            <a:off x="0" y="1"/>
            <a:ext cx="12191999" cy="678426"/>
          </a:xfrm>
          <a:prstGeom prst="rect">
            <a:avLst/>
          </a:prstGeom>
          <a:solidFill>
            <a:srgbClr val="FFFF00"/>
          </a:solidFill>
        </p:spPr>
        <p:txBody>
          <a:bodyPr vert="horz" lIns="91440" tIns="45720" rIns="91440" bIns="45720" rtlCol="0" anchor="ctr">
            <a:normAutofit fontScale="97500"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Presentation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2" y="4901380"/>
            <a:ext cx="12191998" cy="1514167"/>
          </a:xfrm>
          <a:prstGeom prst="rect">
            <a:avLst/>
          </a:prstGeom>
          <a:solidFill>
            <a:srgbClr val="FFFF00"/>
          </a:solidFill>
        </p:spPr>
        <p:txBody>
          <a:bodyPr vert="horz" lIns="91440" tIns="45720" rIns="91440" bIns="45720" rtlCol="0" anchor="ctr">
            <a:normAutofit fontScale="975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200" dirty="0" smtClean="0">
                <a:latin typeface="+mj-lt"/>
                <a:ea typeface="+mj-ea"/>
                <a:cs typeface="+mj-cs"/>
              </a:rPr>
              <a:t>DKA = </a:t>
            </a:r>
            <a:r>
              <a:rPr lang="en-US" sz="3200" b="1" dirty="0" smtClean="0">
                <a:latin typeface="+mj-lt"/>
                <a:ea typeface="+mj-ea"/>
                <a:cs typeface="+mj-cs"/>
              </a:rPr>
              <a:t>Hyperglycemia</a:t>
            </a:r>
            <a:r>
              <a:rPr lang="en-US" sz="3200" dirty="0" smtClean="0">
                <a:latin typeface="+mj-lt"/>
                <a:ea typeface="+mj-ea"/>
                <a:cs typeface="+mj-cs"/>
              </a:rPr>
              <a:t> + </a:t>
            </a:r>
            <a:r>
              <a:rPr lang="en-US" sz="3200" b="1" dirty="0" smtClean="0">
                <a:latin typeface="+mj-lt"/>
                <a:ea typeface="+mj-ea"/>
                <a:cs typeface="+mj-cs"/>
              </a:rPr>
              <a:t>Acidosis</a:t>
            </a:r>
            <a:r>
              <a:rPr lang="en-US" sz="3200" dirty="0" smtClean="0">
                <a:latin typeface="+mj-lt"/>
                <a:ea typeface="+mj-ea"/>
                <a:cs typeface="+mj-cs"/>
              </a:rPr>
              <a:t> + </a:t>
            </a:r>
            <a:r>
              <a:rPr lang="en-US" sz="3200" b="1" dirty="0" smtClean="0">
                <a:latin typeface="+mj-lt"/>
                <a:ea typeface="+mj-ea"/>
                <a:cs typeface="+mj-cs"/>
              </a:rPr>
              <a:t>Volume depletion</a:t>
            </a:r>
            <a:r>
              <a:rPr lang="en-US" sz="3200" dirty="0" smtClean="0">
                <a:latin typeface="+mj-lt"/>
                <a:ea typeface="+mj-ea"/>
                <a:cs typeface="+mj-cs"/>
              </a:rPr>
              <a:t>+ </a:t>
            </a:r>
            <a:r>
              <a:rPr lang="en-US" sz="3200" b="1" dirty="0" smtClean="0">
                <a:latin typeface="+mj-lt"/>
                <a:ea typeface="+mj-ea"/>
                <a:cs typeface="+mj-cs"/>
              </a:rPr>
              <a:t>Electrolyte loss</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99652"/>
          </a:xfrm>
          <a:solidFill>
            <a:srgbClr val="FFFF00"/>
          </a:solidFill>
        </p:spPr>
        <p:txBody>
          <a:bodyPr/>
          <a:lstStyle/>
          <a:p>
            <a:r>
              <a:rPr lang="en-US" dirty="0" smtClean="0"/>
              <a:t>Laboratory findings</a:t>
            </a:r>
            <a:endParaRPr lang="en-US" dirty="0"/>
          </a:p>
        </p:txBody>
      </p:sp>
      <p:graphicFrame>
        <p:nvGraphicFramePr>
          <p:cNvPr id="4" name="Content Placeholder 3"/>
          <p:cNvGraphicFramePr>
            <a:graphicFrameLocks noGrp="1"/>
          </p:cNvGraphicFramePr>
          <p:nvPr>
            <p:ph idx="1"/>
          </p:nvPr>
        </p:nvGraphicFramePr>
        <p:xfrm>
          <a:off x="233516" y="1058705"/>
          <a:ext cx="11653684" cy="5277267"/>
        </p:xfrm>
        <a:graphic>
          <a:graphicData uri="http://schemas.openxmlformats.org/drawingml/2006/table">
            <a:tbl>
              <a:tblPr firstRow="1" bandRow="1">
                <a:tableStyleId>{5940675A-B579-460E-94D1-54222C63F5DA}</a:tableStyleId>
              </a:tblPr>
              <a:tblGrid>
                <a:gridCol w="1526487"/>
                <a:gridCol w="10127197"/>
              </a:tblGrid>
              <a:tr h="371889">
                <a:tc>
                  <a:txBody>
                    <a:bodyPr/>
                    <a:lstStyle/>
                    <a:p>
                      <a:r>
                        <a:rPr lang="en-US" dirty="0" smtClean="0"/>
                        <a:t>Glucose</a:t>
                      </a:r>
                      <a:endParaRPr lang="en-US" dirty="0"/>
                    </a:p>
                  </a:txBody>
                  <a:tcPr/>
                </a:tc>
                <a:tc>
                  <a:txBody>
                    <a:bodyPr/>
                    <a:lstStyle/>
                    <a:p>
                      <a:r>
                        <a:rPr lang="ar-JO" dirty="0" smtClean="0"/>
                        <a:t>&lt;</a:t>
                      </a:r>
                      <a:r>
                        <a:rPr lang="en-US" dirty="0" smtClean="0"/>
                        <a:t>200mg/dl</a:t>
                      </a:r>
                      <a:endParaRPr lang="en-US" dirty="0"/>
                    </a:p>
                  </a:txBody>
                  <a:tcPr/>
                </a:tc>
              </a:tr>
              <a:tr h="790546">
                <a:tc>
                  <a:txBody>
                    <a:bodyPr/>
                    <a:lstStyle/>
                    <a:p>
                      <a:r>
                        <a:rPr lang="en-US" dirty="0" smtClean="0"/>
                        <a:t>Acidosis</a:t>
                      </a:r>
                      <a:endParaRPr lang="en-US" dirty="0"/>
                    </a:p>
                  </a:txBody>
                  <a:tcPr/>
                </a:tc>
                <a:tc>
                  <a:txBody>
                    <a:bodyPr/>
                    <a:lstStyle/>
                    <a:p>
                      <a:r>
                        <a:rPr lang="en-US" dirty="0" smtClean="0"/>
                        <a:t>*Venous Ph less</a:t>
                      </a:r>
                      <a:r>
                        <a:rPr lang="en-US" baseline="0" dirty="0" smtClean="0"/>
                        <a:t> than 7.3 (Best way to diagnose and monitor acidosis if available)</a:t>
                      </a:r>
                    </a:p>
                    <a:p>
                      <a:r>
                        <a:rPr lang="en-US" baseline="0" dirty="0" smtClean="0"/>
                        <a:t>*HCO3 less than 15 </a:t>
                      </a:r>
                      <a:r>
                        <a:rPr lang="en-US" baseline="0" dirty="0" err="1" smtClean="0"/>
                        <a:t>mEq</a:t>
                      </a:r>
                      <a:r>
                        <a:rPr lang="en-US" baseline="0" dirty="0" smtClean="0"/>
                        <a:t>/L</a:t>
                      </a:r>
                      <a:endParaRPr lang="en-US" dirty="0"/>
                    </a:p>
                  </a:txBody>
                  <a:tcPr/>
                </a:tc>
              </a:tr>
              <a:tr h="790546">
                <a:tc>
                  <a:txBody>
                    <a:bodyPr/>
                    <a:lstStyle/>
                    <a:p>
                      <a:r>
                        <a:rPr lang="en-US" dirty="0" smtClean="0"/>
                        <a:t>Ketosis</a:t>
                      </a:r>
                      <a:endParaRPr lang="en-US" dirty="0"/>
                    </a:p>
                  </a:txBody>
                  <a:tcPr/>
                </a:tc>
                <a:tc>
                  <a:txBody>
                    <a:bodyPr/>
                    <a:lstStyle/>
                    <a:p>
                      <a:pPr>
                        <a:buFont typeface="Arial" pitchFamily="34" charset="0"/>
                        <a:buChar char="•"/>
                      </a:pPr>
                      <a:r>
                        <a:rPr lang="en-US" dirty="0" smtClean="0"/>
                        <a:t>Blood beta-</a:t>
                      </a:r>
                      <a:r>
                        <a:rPr lang="en-US" dirty="0" err="1" smtClean="0"/>
                        <a:t>hydroxybutyrate</a:t>
                      </a:r>
                      <a:r>
                        <a:rPr lang="en-US" dirty="0" smtClean="0"/>
                        <a:t>.</a:t>
                      </a:r>
                      <a:r>
                        <a:rPr lang="en-US" baseline="0" dirty="0" smtClean="0"/>
                        <a:t>(BEST way to diagnose and monitor ketosis) (</a:t>
                      </a:r>
                      <a:r>
                        <a:rPr lang="ar-JO" baseline="0" dirty="0" smtClean="0"/>
                        <a:t>&lt;</a:t>
                      </a:r>
                      <a:r>
                        <a:rPr lang="en-US" baseline="0" dirty="0" smtClean="0"/>
                        <a:t>3 </a:t>
                      </a:r>
                      <a:r>
                        <a:rPr lang="en-US" baseline="0" dirty="0" err="1" smtClean="0"/>
                        <a:t>mmol</a:t>
                      </a:r>
                      <a:r>
                        <a:rPr lang="en-US" baseline="0" dirty="0" smtClean="0"/>
                        <a:t>/L)</a:t>
                      </a:r>
                    </a:p>
                    <a:p>
                      <a:pPr>
                        <a:buFont typeface="Arial" pitchFamily="34" charset="0"/>
                        <a:buChar char="•"/>
                      </a:pPr>
                      <a:r>
                        <a:rPr lang="en-US" baseline="0" dirty="0" smtClean="0"/>
                        <a:t>Anion gap (elevated in DKA to a mean of 30+-3)</a:t>
                      </a:r>
                    </a:p>
                    <a:p>
                      <a:pPr>
                        <a:buFont typeface="Arial" pitchFamily="34" charset="0"/>
                        <a:buChar char="•"/>
                      </a:pPr>
                      <a:r>
                        <a:rPr lang="en-US" baseline="0" dirty="0" smtClean="0"/>
                        <a:t>Urine </a:t>
                      </a:r>
                      <a:r>
                        <a:rPr lang="en-US" baseline="0" dirty="0" err="1" smtClean="0"/>
                        <a:t>Ketons</a:t>
                      </a:r>
                      <a:r>
                        <a:rPr lang="en-US" baseline="0" dirty="0" smtClean="0"/>
                        <a:t> (less </a:t>
                      </a:r>
                      <a:r>
                        <a:rPr lang="en-US" baseline="0" dirty="0" err="1" smtClean="0"/>
                        <a:t>usuful</a:t>
                      </a:r>
                      <a:r>
                        <a:rPr lang="en-US" baseline="0" dirty="0" smtClean="0"/>
                        <a:t> as it measures </a:t>
                      </a:r>
                      <a:r>
                        <a:rPr lang="en-US" baseline="0" dirty="0" err="1" smtClean="0"/>
                        <a:t>acetoacetate</a:t>
                      </a:r>
                      <a:r>
                        <a:rPr lang="en-US" baseline="0" dirty="0" smtClean="0"/>
                        <a:t>)</a:t>
                      </a:r>
                    </a:p>
                  </a:txBody>
                  <a:tcPr/>
                </a:tc>
              </a:tr>
              <a:tr h="477815">
                <a:tc>
                  <a:txBody>
                    <a:bodyPr/>
                    <a:lstStyle/>
                    <a:p>
                      <a:r>
                        <a:rPr lang="en-US" dirty="0" smtClean="0"/>
                        <a:t>Sodium</a:t>
                      </a:r>
                      <a:endParaRPr lang="en-US" dirty="0"/>
                    </a:p>
                  </a:txBody>
                  <a:tcPr/>
                </a:tc>
                <a:tc>
                  <a:txBody>
                    <a:bodyPr/>
                    <a:lstStyle/>
                    <a:p>
                      <a:r>
                        <a:rPr lang="en-US" dirty="0" err="1" smtClean="0"/>
                        <a:t>Psudo-hyoNatremia</a:t>
                      </a:r>
                      <a:endParaRPr lang="en-US" dirty="0"/>
                    </a:p>
                  </a:txBody>
                  <a:tcPr/>
                </a:tc>
              </a:tr>
              <a:tr h="501445">
                <a:tc>
                  <a:txBody>
                    <a:bodyPr/>
                    <a:lstStyle/>
                    <a:p>
                      <a:r>
                        <a:rPr lang="en-US" dirty="0" smtClean="0"/>
                        <a:t>Potassium</a:t>
                      </a:r>
                      <a:endParaRPr lang="en-US" dirty="0"/>
                    </a:p>
                  </a:txBody>
                  <a:tcPr/>
                </a:tc>
                <a:tc>
                  <a:txBody>
                    <a:bodyPr/>
                    <a:lstStyle/>
                    <a:p>
                      <a:r>
                        <a:rPr lang="en-US" dirty="0" smtClean="0"/>
                        <a:t>Serum maybe</a:t>
                      </a:r>
                      <a:r>
                        <a:rPr lang="en-US" baseline="0" dirty="0" smtClean="0"/>
                        <a:t> normal or increased but always depleted </a:t>
                      </a:r>
                      <a:endParaRPr lang="en-US" dirty="0"/>
                    </a:p>
                  </a:txBody>
                  <a:tcPr/>
                </a:tc>
              </a:tr>
              <a:tr h="619432">
                <a:tc>
                  <a:txBody>
                    <a:bodyPr/>
                    <a:lstStyle/>
                    <a:p>
                      <a:r>
                        <a:rPr lang="en-US" dirty="0" smtClean="0"/>
                        <a:t>Phosphate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Serum maybe</a:t>
                      </a:r>
                      <a:r>
                        <a:rPr lang="en-US" baseline="0" dirty="0" smtClean="0"/>
                        <a:t> normal or increased but always depleted </a:t>
                      </a:r>
                      <a:endParaRPr lang="en-US" dirty="0" smtClean="0"/>
                    </a:p>
                    <a:p>
                      <a:endParaRPr lang="en-US" dirty="0"/>
                    </a:p>
                  </a:txBody>
                  <a:tcPr/>
                </a:tc>
              </a:tr>
              <a:tr h="790546">
                <a:tc>
                  <a:txBody>
                    <a:bodyPr/>
                    <a:lstStyle/>
                    <a:p>
                      <a:r>
                        <a:rPr lang="en-US" dirty="0" smtClean="0"/>
                        <a:t>BUN and Cr</a:t>
                      </a:r>
                      <a:endParaRPr lang="en-US" dirty="0"/>
                    </a:p>
                  </a:txBody>
                  <a:tcPr/>
                </a:tc>
                <a:tc>
                  <a:txBody>
                    <a:bodyPr/>
                    <a:lstStyle/>
                    <a:p>
                      <a:r>
                        <a:rPr lang="en-US" dirty="0" smtClean="0"/>
                        <a:t>Elevated</a:t>
                      </a:r>
                      <a:r>
                        <a:rPr lang="en-US" baseline="0" dirty="0" smtClean="0"/>
                        <a:t> secondary to dehydration</a:t>
                      </a:r>
                      <a:endParaRPr lang="en-US" dirty="0"/>
                    </a:p>
                  </a:txBody>
                  <a:tcPr/>
                </a:tc>
              </a:tr>
              <a:tr h="790546">
                <a:tc>
                  <a:txBody>
                    <a:bodyPr/>
                    <a:lstStyle/>
                    <a:p>
                      <a:r>
                        <a:rPr lang="en-US" dirty="0" smtClean="0"/>
                        <a:t>CBC</a:t>
                      </a:r>
                      <a:endParaRPr lang="en-US" dirty="0"/>
                    </a:p>
                  </a:txBody>
                  <a:tcPr/>
                </a:tc>
                <a:tc>
                  <a:txBody>
                    <a:bodyPr/>
                    <a:lstStyle/>
                    <a:p>
                      <a:r>
                        <a:rPr lang="en-US" dirty="0" err="1" smtClean="0"/>
                        <a:t>Leukocytosis</a:t>
                      </a:r>
                      <a:r>
                        <a:rPr lang="en-US" baseline="0" dirty="0" smtClean="0"/>
                        <a:t> (mainly </a:t>
                      </a:r>
                      <a:r>
                        <a:rPr lang="en-US" baseline="0" dirty="0" err="1" smtClean="0"/>
                        <a:t>Neutophile</a:t>
                      </a:r>
                      <a:r>
                        <a:rPr lang="en-US" baseline="0" dirty="0" smtClean="0"/>
                        <a:t>)</a:t>
                      </a:r>
                      <a:endParaRPr lang="en-US" dirty="0"/>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06478" y="1825625"/>
            <a:ext cx="11547988" cy="4147472"/>
          </a:xfrm>
        </p:spPr>
        <p:txBody>
          <a:bodyPr>
            <a:normAutofit fontScale="92500" lnSpcReduction="20000"/>
          </a:bodyPr>
          <a:lstStyle/>
          <a:p>
            <a:r>
              <a:rPr lang="en-US" sz="2500" dirty="0" smtClean="0"/>
              <a:t> DKA is diagnosed when patients with diabetes mellitus exhibit </a:t>
            </a:r>
            <a:r>
              <a:rPr lang="en-US" sz="2500" dirty="0" smtClean="0"/>
              <a:t> ALL of </a:t>
            </a:r>
            <a:r>
              <a:rPr lang="en-US" sz="2500" dirty="0" smtClean="0"/>
              <a:t>the following:</a:t>
            </a:r>
          </a:p>
          <a:p>
            <a:pPr>
              <a:buNone/>
            </a:pPr>
            <a:r>
              <a:rPr lang="en-US" sz="2500" b="1" dirty="0" smtClean="0">
                <a:solidFill>
                  <a:srgbClr val="FF0000"/>
                </a:solidFill>
              </a:rPr>
              <a:t>1●</a:t>
            </a:r>
            <a:r>
              <a:rPr lang="en-US" sz="2500" b="1" dirty="0" smtClean="0">
                <a:solidFill>
                  <a:srgbClr val="FF0000"/>
                </a:solidFill>
              </a:rPr>
              <a:t>Hyperglycemia </a:t>
            </a:r>
            <a:r>
              <a:rPr lang="en-US" sz="2200" dirty="0" smtClean="0"/>
              <a:t>(blood glucose &gt;200 mg/</a:t>
            </a:r>
            <a:r>
              <a:rPr lang="en-US" sz="2200" dirty="0" err="1" smtClean="0"/>
              <a:t>dL</a:t>
            </a:r>
            <a:r>
              <a:rPr lang="en-US" sz="2200" dirty="0" smtClean="0"/>
              <a:t> [11 </a:t>
            </a:r>
            <a:r>
              <a:rPr lang="en-US" sz="2200" dirty="0" err="1" smtClean="0"/>
              <a:t>mmol</a:t>
            </a:r>
            <a:r>
              <a:rPr lang="en-US" sz="2200" dirty="0" smtClean="0"/>
              <a:t>/L])</a:t>
            </a:r>
          </a:p>
          <a:p>
            <a:pPr>
              <a:buNone/>
            </a:pPr>
            <a:r>
              <a:rPr lang="en-US" sz="2500" b="1" dirty="0" smtClean="0">
                <a:solidFill>
                  <a:srgbClr val="FF0000"/>
                </a:solidFill>
              </a:rPr>
              <a:t>2●</a:t>
            </a:r>
            <a:r>
              <a:rPr lang="en-US" sz="2500" b="1" dirty="0" smtClean="0">
                <a:solidFill>
                  <a:srgbClr val="FF0000"/>
                </a:solidFill>
              </a:rPr>
              <a:t>Metabolic </a:t>
            </a:r>
            <a:r>
              <a:rPr lang="en-US" sz="2500" b="1" dirty="0" smtClean="0">
                <a:solidFill>
                  <a:srgbClr val="FF0000"/>
                </a:solidFill>
              </a:rPr>
              <a:t>acidosis </a:t>
            </a:r>
            <a:r>
              <a:rPr lang="en-US" sz="2200" dirty="0" smtClean="0"/>
              <a:t>(venous pH &lt;7.3 or serum bicarbonate &lt;15 </a:t>
            </a:r>
            <a:r>
              <a:rPr lang="en-US" sz="2200" dirty="0" err="1" smtClean="0"/>
              <a:t>mEq</a:t>
            </a:r>
            <a:r>
              <a:rPr lang="en-US" sz="2200" dirty="0" smtClean="0"/>
              <a:t>/L [15 </a:t>
            </a:r>
            <a:r>
              <a:rPr lang="en-US" sz="2200" dirty="0" err="1" smtClean="0"/>
              <a:t>mmol</a:t>
            </a:r>
            <a:r>
              <a:rPr lang="en-US" sz="2200" dirty="0" smtClean="0"/>
              <a:t>/L])</a:t>
            </a:r>
          </a:p>
          <a:p>
            <a:pPr>
              <a:buNone/>
            </a:pPr>
            <a:r>
              <a:rPr lang="en-US" sz="2500" b="1" dirty="0" smtClean="0">
                <a:solidFill>
                  <a:srgbClr val="FF0000"/>
                </a:solidFill>
              </a:rPr>
              <a:t>3●</a:t>
            </a:r>
            <a:r>
              <a:rPr lang="en-US" sz="2500" b="1" dirty="0" smtClean="0">
                <a:solidFill>
                  <a:srgbClr val="FF0000"/>
                </a:solidFill>
              </a:rPr>
              <a:t>Ketosis </a:t>
            </a:r>
            <a:r>
              <a:rPr lang="en-US" sz="2200" dirty="0" smtClean="0"/>
              <a:t>(presence of </a:t>
            </a:r>
            <a:r>
              <a:rPr lang="en-US" sz="2200" dirty="0" err="1" smtClean="0"/>
              <a:t>ketones</a:t>
            </a:r>
            <a:r>
              <a:rPr lang="en-US" sz="2200" dirty="0" smtClean="0"/>
              <a:t> in the blood or urine</a:t>
            </a:r>
            <a:r>
              <a:rPr lang="en-US" sz="2200" dirty="0" smtClean="0"/>
              <a:t>)</a:t>
            </a:r>
          </a:p>
          <a:p>
            <a:pPr>
              <a:buNone/>
            </a:pPr>
            <a:endParaRPr lang="en-US" sz="2200" dirty="0" smtClean="0"/>
          </a:p>
          <a:p>
            <a:r>
              <a:rPr lang="en-US" sz="2200" dirty="0" smtClean="0"/>
              <a:t>NOTE : </a:t>
            </a:r>
            <a:r>
              <a:rPr lang="en-US" sz="2400" dirty="0" smtClean="0"/>
              <a:t>DKA </a:t>
            </a:r>
            <a:r>
              <a:rPr lang="en-US" sz="2400" dirty="0" smtClean="0"/>
              <a:t>must be distinguished from hyperglycemic </a:t>
            </a:r>
            <a:r>
              <a:rPr lang="en-US" sz="2400" dirty="0" err="1" smtClean="0"/>
              <a:t>hyperosmolar</a:t>
            </a:r>
            <a:r>
              <a:rPr lang="en-US" sz="2400" dirty="0" smtClean="0"/>
              <a:t> state (HHS), which is characterized by:</a:t>
            </a:r>
          </a:p>
          <a:p>
            <a:r>
              <a:rPr lang="en-US" sz="2400" dirty="0" smtClean="0"/>
              <a:t>●</a:t>
            </a:r>
            <a:r>
              <a:rPr lang="en-US" sz="2500" b="1" dirty="0" smtClean="0">
                <a:solidFill>
                  <a:srgbClr val="0070C0"/>
                </a:solidFill>
              </a:rPr>
              <a:t>Marked</a:t>
            </a:r>
            <a:r>
              <a:rPr lang="en-US" sz="2400" b="1" dirty="0" smtClean="0">
                <a:solidFill>
                  <a:srgbClr val="0070C0"/>
                </a:solidFill>
              </a:rPr>
              <a:t> hyperglycemia </a:t>
            </a:r>
            <a:r>
              <a:rPr lang="en-US" sz="2400" dirty="0" smtClean="0"/>
              <a:t>(plasma glucose &gt;600 mg/</a:t>
            </a:r>
            <a:r>
              <a:rPr lang="en-US" sz="2400" dirty="0" err="1" smtClean="0"/>
              <a:t>dL</a:t>
            </a:r>
            <a:r>
              <a:rPr lang="en-US" sz="2400" dirty="0" smtClean="0"/>
              <a:t> [&gt;33.3 </a:t>
            </a:r>
            <a:r>
              <a:rPr lang="en-US" sz="2400" dirty="0" err="1" smtClean="0"/>
              <a:t>mmol</a:t>
            </a:r>
            <a:r>
              <a:rPr lang="en-US" sz="2400" dirty="0" smtClean="0"/>
              <a:t>/L])</a:t>
            </a:r>
          </a:p>
          <a:p>
            <a:r>
              <a:rPr lang="en-US" sz="2400" dirty="0" smtClean="0"/>
              <a:t>●</a:t>
            </a:r>
            <a:r>
              <a:rPr lang="en-US" sz="2400" dirty="0" smtClean="0">
                <a:solidFill>
                  <a:srgbClr val="0070C0"/>
                </a:solidFill>
              </a:rPr>
              <a:t>Minimal acidosis </a:t>
            </a:r>
            <a:r>
              <a:rPr lang="en-US" sz="2400" dirty="0" smtClean="0"/>
              <a:t>(venous pH &gt;7.25 or arterial pH &gt;7.3 and serum bicarbonate &gt;15 </a:t>
            </a:r>
            <a:r>
              <a:rPr lang="en-US" sz="2400" dirty="0" err="1" smtClean="0"/>
              <a:t>mmol</a:t>
            </a:r>
            <a:r>
              <a:rPr lang="en-US" sz="2400" dirty="0" smtClean="0"/>
              <a:t>/L)</a:t>
            </a:r>
          </a:p>
          <a:p>
            <a:r>
              <a:rPr lang="en-US" sz="2400" dirty="0" smtClean="0"/>
              <a:t>●</a:t>
            </a:r>
            <a:r>
              <a:rPr lang="en-US" sz="2400" dirty="0" smtClean="0">
                <a:solidFill>
                  <a:srgbClr val="0070C0"/>
                </a:solidFill>
              </a:rPr>
              <a:t>Absent to mild </a:t>
            </a:r>
            <a:r>
              <a:rPr lang="en-US" sz="2400" dirty="0" smtClean="0">
                <a:solidFill>
                  <a:srgbClr val="0070C0"/>
                </a:solidFill>
              </a:rPr>
              <a:t>ketosis </a:t>
            </a:r>
            <a:endParaRPr lang="en-US" sz="2400" dirty="0" smtClean="0">
              <a:solidFill>
                <a:srgbClr val="0070C0"/>
              </a:solidFill>
            </a:endParaRPr>
          </a:p>
          <a:p>
            <a:r>
              <a:rPr lang="en-US" sz="2400" dirty="0" smtClean="0"/>
              <a:t>●</a:t>
            </a:r>
            <a:r>
              <a:rPr lang="en-US" sz="2400" b="1" dirty="0" smtClean="0">
                <a:solidFill>
                  <a:srgbClr val="0070C0"/>
                </a:solidFill>
              </a:rPr>
              <a:t>Marked elevation in serum </a:t>
            </a:r>
            <a:r>
              <a:rPr lang="en-US" sz="2400" b="1" dirty="0" err="1" smtClean="0">
                <a:solidFill>
                  <a:srgbClr val="0070C0"/>
                </a:solidFill>
              </a:rPr>
              <a:t>osmolality</a:t>
            </a:r>
            <a:r>
              <a:rPr lang="en-US" sz="2400" b="1" dirty="0" smtClean="0">
                <a:solidFill>
                  <a:srgbClr val="0070C0"/>
                </a:solidFill>
              </a:rPr>
              <a:t> </a:t>
            </a:r>
            <a:r>
              <a:rPr lang="en-US" sz="2400" dirty="0" smtClean="0"/>
              <a:t>(effective </a:t>
            </a:r>
            <a:r>
              <a:rPr lang="en-US" sz="2400" dirty="0" err="1" smtClean="0"/>
              <a:t>osmolality</a:t>
            </a:r>
            <a:r>
              <a:rPr lang="en-US" sz="2400" dirty="0" smtClean="0"/>
              <a:t> &gt;320 </a:t>
            </a:r>
            <a:r>
              <a:rPr lang="en-US" sz="2400" dirty="0" err="1" smtClean="0"/>
              <a:t>mOsm</a:t>
            </a:r>
            <a:r>
              <a:rPr lang="en-US" sz="2400" dirty="0" smtClean="0"/>
              <a:t>/kg)</a:t>
            </a:r>
          </a:p>
          <a:p>
            <a:pPr>
              <a:buNone/>
            </a:pPr>
            <a:endParaRPr lang="en-US" sz="2200" dirty="0" smtClean="0"/>
          </a:p>
          <a:p>
            <a:endParaRPr lang="en-US" dirty="0"/>
          </a:p>
        </p:txBody>
      </p:sp>
      <p:sp>
        <p:nvSpPr>
          <p:cNvPr id="4" name="Title 1"/>
          <p:cNvSpPr txBox="1">
            <a:spLocks/>
          </p:cNvSpPr>
          <p:nvPr/>
        </p:nvSpPr>
        <p:spPr>
          <a:xfrm>
            <a:off x="0" y="1"/>
            <a:ext cx="12192000" cy="899652"/>
          </a:xfrm>
          <a:prstGeom prst="rect">
            <a:avLst/>
          </a:prstGeom>
          <a:solidFill>
            <a:srgbClr val="FFFF0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Diagnosis and severity classification</a:t>
            </a:r>
            <a:r>
              <a:rPr kumimoji="0" lang="en-US" sz="4400" b="0" i="0" u="none" strike="noStrike" kern="1200" cap="none" spc="0" normalizeH="0" noProof="0" dirty="0" smtClean="0">
                <a:ln>
                  <a:noFill/>
                </a:ln>
                <a:solidFill>
                  <a:schemeClr val="tx1"/>
                </a:solidFill>
                <a:effectLst/>
                <a:uLnTx/>
                <a:uFillTx/>
                <a:latin typeface="+mj-lt"/>
                <a:ea typeface="+mj-ea"/>
                <a:cs typeface="+mj-cs"/>
              </a:rPr>
              <a:t>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560439" y="383458"/>
          <a:ext cx="10928554" cy="6284041"/>
        </p:xfrm>
        <a:graphic>
          <a:graphicData uri="http://schemas.openxmlformats.org/drawingml/2006/table">
            <a:tbl>
              <a:tblPr>
                <a:tableStyleId>{775DCB02-9BB8-47FD-8907-85C794F793BA}</a:tableStyleId>
              </a:tblPr>
              <a:tblGrid>
                <a:gridCol w="1409208"/>
                <a:gridCol w="4170106"/>
                <a:gridCol w="5349240"/>
              </a:tblGrid>
              <a:tr h="442452">
                <a:tc>
                  <a:txBody>
                    <a:bodyPr/>
                    <a:lstStyle/>
                    <a:p>
                      <a:endParaRPr lang="en-US" sz="1800">
                        <a:latin typeface="Calibri"/>
                        <a:cs typeface="Arial"/>
                      </a:endParaRPr>
                    </a:p>
                  </a:txBody>
                  <a:tcPr marL="35273" marR="3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a:t>Diabetic ketoacidosis</a:t>
                      </a:r>
                      <a:endParaRPr lang="en-US" sz="1800">
                        <a:latin typeface="Calibri"/>
                        <a:ea typeface="Calibri"/>
                        <a:cs typeface="Arial"/>
                      </a:endParaRPr>
                    </a:p>
                  </a:txBody>
                  <a:tcPr marL="35273" marR="3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a:t>Hyperosmolar hyperglycemic state</a:t>
                      </a:r>
                      <a:endParaRPr lang="en-US" sz="1800">
                        <a:latin typeface="Calibri"/>
                        <a:ea typeface="Calibri"/>
                        <a:cs typeface="Arial"/>
                      </a:endParaRPr>
                    </a:p>
                  </a:txBody>
                  <a:tcPr marL="35273" marR="3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4407">
                <a:tc>
                  <a:txBody>
                    <a:bodyPr/>
                    <a:lstStyle/>
                    <a:p>
                      <a:pPr marL="0" marR="0" algn="ctr">
                        <a:lnSpc>
                          <a:spcPct val="115000"/>
                        </a:lnSpc>
                        <a:spcBef>
                          <a:spcPts val="0"/>
                        </a:spcBef>
                        <a:spcAft>
                          <a:spcPts val="1000"/>
                        </a:spcAft>
                      </a:pPr>
                      <a:r>
                        <a:rPr lang="en-US" sz="1800"/>
                        <a:t>Patient</a:t>
                      </a:r>
                      <a:br>
                        <a:rPr lang="en-US" sz="1800"/>
                      </a:br>
                      <a:r>
                        <a:rPr lang="en-US" sz="1800"/>
                        <a:t>characteristics</a:t>
                      </a:r>
                      <a:endParaRPr lang="en-US" sz="1800">
                        <a:latin typeface="Calibri"/>
                        <a:ea typeface="Calibri"/>
                        <a:cs typeface="Arial"/>
                      </a:endParaRPr>
                    </a:p>
                  </a:txBody>
                  <a:tcPr marL="35273" marR="3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15000"/>
                        </a:lnSpc>
                        <a:spcBef>
                          <a:spcPts val="0"/>
                        </a:spcBef>
                        <a:spcAft>
                          <a:spcPts val="1000"/>
                        </a:spcAft>
                        <a:buSzPts val="1000"/>
                        <a:buFont typeface="Symbol"/>
                        <a:buChar char=""/>
                        <a:tabLst>
                          <a:tab pos="457200" algn="l"/>
                        </a:tabLst>
                      </a:pPr>
                      <a:r>
                        <a:rPr lang="en-US" sz="1800"/>
                        <a:t>Type 1 diabetes usually</a:t>
                      </a:r>
                    </a:p>
                    <a:p>
                      <a:pPr marL="342900" marR="0" lvl="0" indent="-342900">
                        <a:lnSpc>
                          <a:spcPct val="115000"/>
                        </a:lnSpc>
                        <a:spcBef>
                          <a:spcPts val="0"/>
                        </a:spcBef>
                        <a:spcAft>
                          <a:spcPts val="1000"/>
                        </a:spcAft>
                        <a:buSzPts val="1000"/>
                        <a:buFont typeface="Symbol"/>
                        <a:buChar char=""/>
                        <a:tabLst>
                          <a:tab pos="457200" algn="l"/>
                        </a:tabLst>
                      </a:pPr>
                      <a:r>
                        <a:rPr lang="en-US" sz="1800"/>
                        <a:t>Younger age</a:t>
                      </a:r>
                      <a:endParaRPr lang="en-US" sz="1800">
                        <a:latin typeface="Calibri"/>
                        <a:ea typeface="Calibri"/>
                        <a:cs typeface="Arial"/>
                      </a:endParaRPr>
                    </a:p>
                  </a:txBody>
                  <a:tcPr marL="35273" marR="3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15000"/>
                        </a:lnSpc>
                        <a:spcBef>
                          <a:spcPts val="0"/>
                        </a:spcBef>
                        <a:spcAft>
                          <a:spcPts val="1000"/>
                        </a:spcAft>
                        <a:buSzPts val="1000"/>
                        <a:buFont typeface="Symbol"/>
                        <a:buChar char=""/>
                        <a:tabLst>
                          <a:tab pos="457200" algn="l"/>
                        </a:tabLst>
                      </a:pPr>
                      <a:r>
                        <a:rPr lang="en-US" sz="1800"/>
                        <a:t>Type 2 diabetes usually</a:t>
                      </a:r>
                    </a:p>
                    <a:p>
                      <a:pPr marL="342900" marR="0" lvl="0" indent="-342900">
                        <a:lnSpc>
                          <a:spcPct val="115000"/>
                        </a:lnSpc>
                        <a:spcBef>
                          <a:spcPts val="0"/>
                        </a:spcBef>
                        <a:spcAft>
                          <a:spcPts val="1000"/>
                        </a:spcAft>
                        <a:buSzPts val="1000"/>
                        <a:buFont typeface="Symbol"/>
                        <a:buChar char=""/>
                        <a:tabLst>
                          <a:tab pos="457200" algn="l"/>
                        </a:tabLst>
                      </a:pPr>
                      <a:r>
                        <a:rPr lang="en-US" sz="1800"/>
                        <a:t>Older age</a:t>
                      </a:r>
                      <a:endParaRPr lang="en-US" sz="1800">
                        <a:latin typeface="Calibri"/>
                        <a:ea typeface="Calibri"/>
                        <a:cs typeface="Arial"/>
                      </a:endParaRPr>
                    </a:p>
                  </a:txBody>
                  <a:tcPr marL="35273" marR="3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36964">
                <a:tc>
                  <a:txBody>
                    <a:bodyPr/>
                    <a:lstStyle/>
                    <a:p>
                      <a:pPr marL="0" marR="0" algn="ctr">
                        <a:lnSpc>
                          <a:spcPct val="115000"/>
                        </a:lnSpc>
                        <a:spcBef>
                          <a:spcPts val="0"/>
                        </a:spcBef>
                        <a:spcAft>
                          <a:spcPts val="1000"/>
                        </a:spcAft>
                      </a:pPr>
                      <a:r>
                        <a:rPr lang="en-US" sz="1800"/>
                        <a:t>Clinical</a:t>
                      </a:r>
                      <a:br>
                        <a:rPr lang="en-US" sz="1800"/>
                      </a:br>
                      <a:r>
                        <a:rPr lang="en-US" sz="1800"/>
                        <a:t>symptoms</a:t>
                      </a:r>
                      <a:endParaRPr lang="en-US" sz="1800">
                        <a:latin typeface="Calibri"/>
                        <a:ea typeface="Calibri"/>
                        <a:cs typeface="Arial"/>
                      </a:endParaRPr>
                    </a:p>
                  </a:txBody>
                  <a:tcPr marL="35273" marR="3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15000"/>
                        </a:lnSpc>
                        <a:spcBef>
                          <a:spcPts val="0"/>
                        </a:spcBef>
                        <a:spcAft>
                          <a:spcPts val="1000"/>
                        </a:spcAft>
                        <a:buSzPts val="1000"/>
                        <a:buFont typeface="Symbol"/>
                        <a:buChar char=""/>
                        <a:tabLst>
                          <a:tab pos="457200" algn="l"/>
                        </a:tabLst>
                      </a:pPr>
                      <a:r>
                        <a:rPr lang="en-US" sz="1800" dirty="0">
                          <a:highlight>
                            <a:srgbClr val="FFFF00"/>
                          </a:highlight>
                        </a:rPr>
                        <a:t>Less pronounced altered </a:t>
                      </a:r>
                      <a:r>
                        <a:rPr lang="en-US" sz="1800" dirty="0" err="1">
                          <a:highlight>
                            <a:srgbClr val="FFFF00"/>
                          </a:highlight>
                        </a:rPr>
                        <a:t>mentation</a:t>
                      </a:r>
                      <a:endParaRPr lang="en-US" sz="1800" dirty="0"/>
                    </a:p>
                    <a:p>
                      <a:pPr marL="342900" marR="0" lvl="0" indent="-342900">
                        <a:lnSpc>
                          <a:spcPct val="115000"/>
                        </a:lnSpc>
                        <a:spcBef>
                          <a:spcPts val="0"/>
                        </a:spcBef>
                        <a:spcAft>
                          <a:spcPts val="1000"/>
                        </a:spcAft>
                        <a:buSzPts val="1000"/>
                        <a:buFont typeface="Symbol"/>
                        <a:buChar char=""/>
                        <a:tabLst>
                          <a:tab pos="457200" algn="l"/>
                        </a:tabLst>
                      </a:pPr>
                      <a:r>
                        <a:rPr lang="en-US" sz="1800" dirty="0"/>
                        <a:t>More rapid onset of hyperglycemic symptoms</a:t>
                      </a:r>
                    </a:p>
                    <a:p>
                      <a:pPr marL="342900" marR="0" lvl="0" indent="-342900">
                        <a:lnSpc>
                          <a:spcPct val="115000"/>
                        </a:lnSpc>
                        <a:spcBef>
                          <a:spcPts val="0"/>
                        </a:spcBef>
                        <a:spcAft>
                          <a:spcPts val="1000"/>
                        </a:spcAft>
                        <a:buSzPts val="1000"/>
                        <a:buFont typeface="Symbol"/>
                        <a:buChar char=""/>
                        <a:tabLst>
                          <a:tab pos="457200" algn="l"/>
                        </a:tabLst>
                      </a:pPr>
                      <a:r>
                        <a:rPr lang="en-US" sz="1800" dirty="0">
                          <a:highlight>
                            <a:srgbClr val="FFFF00"/>
                          </a:highlight>
                        </a:rPr>
                        <a:t>Hyperventilation &amp; abdominal pain common</a:t>
                      </a:r>
                      <a:endParaRPr lang="en-US" sz="1800" dirty="0">
                        <a:latin typeface="Calibri"/>
                        <a:ea typeface="Calibri"/>
                        <a:cs typeface="Arial"/>
                      </a:endParaRPr>
                    </a:p>
                  </a:txBody>
                  <a:tcPr marL="35273" marR="3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15000"/>
                        </a:lnSpc>
                        <a:spcBef>
                          <a:spcPts val="0"/>
                        </a:spcBef>
                        <a:spcAft>
                          <a:spcPts val="1000"/>
                        </a:spcAft>
                        <a:buSzPts val="1000"/>
                        <a:buFont typeface="Symbol"/>
                        <a:buChar char=""/>
                        <a:tabLst>
                          <a:tab pos="457200" algn="l"/>
                        </a:tabLst>
                      </a:pPr>
                      <a:r>
                        <a:rPr lang="en-US" sz="1800"/>
                        <a:t>More pronounced altered mentation</a:t>
                      </a:r>
                    </a:p>
                    <a:p>
                      <a:pPr marL="342900" marR="0" lvl="0" indent="-342900">
                        <a:lnSpc>
                          <a:spcPct val="115000"/>
                        </a:lnSpc>
                        <a:spcBef>
                          <a:spcPts val="0"/>
                        </a:spcBef>
                        <a:spcAft>
                          <a:spcPts val="1000"/>
                        </a:spcAft>
                        <a:buSzPts val="1000"/>
                        <a:buFont typeface="Symbol"/>
                        <a:buChar char=""/>
                        <a:tabLst>
                          <a:tab pos="457200" algn="l"/>
                        </a:tabLst>
                      </a:pPr>
                      <a:r>
                        <a:rPr lang="en-US" sz="1800"/>
                        <a:t>Gradual onset of hyperglycemic symptoms</a:t>
                      </a:r>
                    </a:p>
                    <a:p>
                      <a:pPr marL="342900" marR="0" lvl="0" indent="-342900">
                        <a:lnSpc>
                          <a:spcPct val="115000"/>
                        </a:lnSpc>
                        <a:spcBef>
                          <a:spcPts val="0"/>
                        </a:spcBef>
                        <a:spcAft>
                          <a:spcPts val="1000"/>
                        </a:spcAft>
                        <a:buSzPts val="1000"/>
                        <a:buFont typeface="Symbol"/>
                        <a:buChar char=""/>
                        <a:tabLst>
                          <a:tab pos="457200" algn="l"/>
                        </a:tabLst>
                      </a:pPr>
                      <a:r>
                        <a:rPr lang="en-US" sz="1800">
                          <a:highlight>
                            <a:srgbClr val="00FFFF"/>
                          </a:highlight>
                        </a:rPr>
                        <a:t>Hyperventilation &amp; abdominal pain less common</a:t>
                      </a:r>
                      <a:endParaRPr lang="en-US" sz="1800">
                        <a:latin typeface="Calibri"/>
                        <a:ea typeface="Calibri"/>
                        <a:cs typeface="Arial"/>
                      </a:endParaRPr>
                    </a:p>
                  </a:txBody>
                  <a:tcPr marL="35273" marR="3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0218">
                <a:tc>
                  <a:txBody>
                    <a:bodyPr/>
                    <a:lstStyle/>
                    <a:p>
                      <a:pPr marL="0" marR="0" algn="ctr">
                        <a:lnSpc>
                          <a:spcPct val="115000"/>
                        </a:lnSpc>
                        <a:spcBef>
                          <a:spcPts val="0"/>
                        </a:spcBef>
                        <a:spcAft>
                          <a:spcPts val="1000"/>
                        </a:spcAft>
                      </a:pPr>
                      <a:r>
                        <a:rPr lang="en-US" sz="1800"/>
                        <a:t>Laboratory</a:t>
                      </a:r>
                      <a:br>
                        <a:rPr lang="en-US" sz="1800"/>
                      </a:br>
                      <a:r>
                        <a:rPr lang="en-US" sz="1800"/>
                        <a:t>studies</a:t>
                      </a:r>
                      <a:endParaRPr lang="en-US" sz="1800">
                        <a:latin typeface="Calibri"/>
                        <a:ea typeface="Calibri"/>
                        <a:cs typeface="Arial"/>
                      </a:endParaRPr>
                    </a:p>
                  </a:txBody>
                  <a:tcPr marL="35273" marR="3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15000"/>
                        </a:lnSpc>
                        <a:spcBef>
                          <a:spcPts val="0"/>
                        </a:spcBef>
                        <a:spcAft>
                          <a:spcPts val="1000"/>
                        </a:spcAft>
                        <a:buSzPts val="1000"/>
                        <a:buFont typeface="Symbol"/>
                        <a:buChar char=""/>
                        <a:tabLst>
                          <a:tab pos="457200" algn="l"/>
                        </a:tabLst>
                      </a:pPr>
                      <a:r>
                        <a:rPr lang="en-US" sz="1800" dirty="0"/>
                        <a:t>Glucose 250-500 mg/</a:t>
                      </a:r>
                      <a:r>
                        <a:rPr lang="en-US" sz="1800" dirty="0" err="1"/>
                        <a:t>dL</a:t>
                      </a:r>
                      <a:r>
                        <a:rPr lang="en-US" sz="1800" dirty="0"/>
                        <a:t/>
                      </a:r>
                      <a:br>
                        <a:rPr lang="en-US" sz="1800" dirty="0"/>
                      </a:br>
                      <a:r>
                        <a:rPr lang="en-US" sz="1800" dirty="0"/>
                        <a:t>(13.9-27.8 </a:t>
                      </a:r>
                      <a:r>
                        <a:rPr lang="en-US" sz="1800" dirty="0" err="1"/>
                        <a:t>mmol</a:t>
                      </a:r>
                      <a:r>
                        <a:rPr lang="en-US" sz="1800" dirty="0"/>
                        <a:t>/L)</a:t>
                      </a:r>
                    </a:p>
                    <a:p>
                      <a:pPr marL="342900" marR="0" lvl="0" indent="-342900">
                        <a:lnSpc>
                          <a:spcPct val="115000"/>
                        </a:lnSpc>
                        <a:spcBef>
                          <a:spcPts val="0"/>
                        </a:spcBef>
                        <a:spcAft>
                          <a:spcPts val="1000"/>
                        </a:spcAft>
                        <a:buSzPts val="1000"/>
                        <a:buFont typeface="Symbol"/>
                        <a:buChar char=""/>
                        <a:tabLst>
                          <a:tab pos="457200" algn="l"/>
                        </a:tabLst>
                      </a:pPr>
                      <a:r>
                        <a:rPr lang="en-US" sz="1800" dirty="0"/>
                        <a:t>Bicarbonate &lt;18 </a:t>
                      </a:r>
                      <a:r>
                        <a:rPr lang="en-US" sz="1800" dirty="0" err="1"/>
                        <a:t>mEq</a:t>
                      </a:r>
                      <a:r>
                        <a:rPr lang="en-US" sz="1800" dirty="0"/>
                        <a:t>/L (18 </a:t>
                      </a:r>
                      <a:r>
                        <a:rPr lang="en-US" sz="1800" dirty="0" err="1"/>
                        <a:t>mmol</a:t>
                      </a:r>
                      <a:r>
                        <a:rPr lang="en-US" sz="1800" dirty="0"/>
                        <a:t>/L)</a:t>
                      </a:r>
                    </a:p>
                    <a:p>
                      <a:pPr marL="342900" marR="0" lvl="0" indent="-342900">
                        <a:lnSpc>
                          <a:spcPct val="115000"/>
                        </a:lnSpc>
                        <a:spcBef>
                          <a:spcPts val="0"/>
                        </a:spcBef>
                        <a:spcAft>
                          <a:spcPts val="1000"/>
                        </a:spcAft>
                        <a:buSzPts val="1000"/>
                        <a:buFont typeface="Symbol"/>
                        <a:buChar char=""/>
                        <a:tabLst>
                          <a:tab pos="457200" algn="l"/>
                        </a:tabLst>
                      </a:pPr>
                      <a:r>
                        <a:rPr lang="en-US" sz="1800" dirty="0"/>
                        <a:t>Elevated anion gap</a:t>
                      </a:r>
                    </a:p>
                    <a:p>
                      <a:pPr marL="342900" marR="0" lvl="0" indent="-342900">
                        <a:lnSpc>
                          <a:spcPct val="115000"/>
                        </a:lnSpc>
                        <a:spcBef>
                          <a:spcPts val="0"/>
                        </a:spcBef>
                        <a:spcAft>
                          <a:spcPts val="1000"/>
                        </a:spcAft>
                        <a:buSzPts val="1000"/>
                        <a:buFont typeface="Symbol"/>
                        <a:buChar char=""/>
                        <a:tabLst>
                          <a:tab pos="457200" algn="l"/>
                        </a:tabLst>
                      </a:pPr>
                      <a:r>
                        <a:rPr lang="en-US" sz="1800" dirty="0"/>
                        <a:t>Positive serum </a:t>
                      </a:r>
                      <a:r>
                        <a:rPr lang="en-US" sz="1800" dirty="0" err="1"/>
                        <a:t>ketones</a:t>
                      </a:r>
                      <a:endParaRPr lang="en-US" sz="1800" dirty="0"/>
                    </a:p>
                    <a:p>
                      <a:pPr marL="342900" marR="0" lvl="0" indent="-342900">
                        <a:lnSpc>
                          <a:spcPct val="115000"/>
                        </a:lnSpc>
                        <a:spcBef>
                          <a:spcPts val="0"/>
                        </a:spcBef>
                        <a:spcAft>
                          <a:spcPts val="1000"/>
                        </a:spcAft>
                        <a:buSzPts val="1000"/>
                        <a:buFont typeface="Symbol"/>
                        <a:buChar char=""/>
                        <a:tabLst>
                          <a:tab pos="457200" algn="l"/>
                        </a:tabLst>
                      </a:pPr>
                      <a:r>
                        <a:rPr lang="en-US" sz="1800" dirty="0">
                          <a:highlight>
                            <a:srgbClr val="FFFF00"/>
                          </a:highlight>
                        </a:rPr>
                        <a:t>Serum </a:t>
                      </a:r>
                      <a:r>
                        <a:rPr lang="en-US" sz="1800" dirty="0" err="1">
                          <a:highlight>
                            <a:srgbClr val="FFFF00"/>
                          </a:highlight>
                        </a:rPr>
                        <a:t>osmolality</a:t>
                      </a:r>
                      <a:r>
                        <a:rPr lang="en-US" sz="1800" dirty="0">
                          <a:highlight>
                            <a:srgbClr val="FFFF00"/>
                          </a:highlight>
                        </a:rPr>
                        <a:t> &lt;320 </a:t>
                      </a:r>
                      <a:r>
                        <a:rPr lang="en-US" sz="1800" dirty="0" err="1">
                          <a:highlight>
                            <a:srgbClr val="FFFF00"/>
                          </a:highlight>
                        </a:rPr>
                        <a:t>mOsm</a:t>
                      </a:r>
                      <a:r>
                        <a:rPr lang="en-US" sz="1800" dirty="0">
                          <a:highlight>
                            <a:srgbClr val="FFFF00"/>
                          </a:highlight>
                        </a:rPr>
                        <a:t>/kg</a:t>
                      </a:r>
                      <a:br>
                        <a:rPr lang="en-US" sz="1800" dirty="0">
                          <a:highlight>
                            <a:srgbClr val="FFFF00"/>
                          </a:highlight>
                        </a:rPr>
                      </a:br>
                      <a:r>
                        <a:rPr lang="en-US" sz="1800" dirty="0">
                          <a:highlight>
                            <a:srgbClr val="FFFF00"/>
                          </a:highlight>
                        </a:rPr>
                        <a:t>(320 </a:t>
                      </a:r>
                      <a:r>
                        <a:rPr lang="en-US" sz="1800" dirty="0" err="1">
                          <a:highlight>
                            <a:srgbClr val="FFFF00"/>
                          </a:highlight>
                        </a:rPr>
                        <a:t>mmol</a:t>
                      </a:r>
                      <a:r>
                        <a:rPr lang="en-US" sz="1800" dirty="0">
                          <a:highlight>
                            <a:srgbClr val="FFFF00"/>
                          </a:highlight>
                        </a:rPr>
                        <a:t>/kg)</a:t>
                      </a:r>
                      <a:endParaRPr lang="en-US" sz="1800" dirty="0">
                        <a:solidFill>
                          <a:srgbClr val="FF0000"/>
                        </a:solidFill>
                        <a:latin typeface="Calibri"/>
                        <a:ea typeface="Calibri"/>
                        <a:cs typeface="Arial"/>
                      </a:endParaRPr>
                    </a:p>
                  </a:txBody>
                  <a:tcPr marL="35273" marR="3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15000"/>
                        </a:lnSpc>
                        <a:spcBef>
                          <a:spcPts val="0"/>
                        </a:spcBef>
                        <a:spcAft>
                          <a:spcPts val="1000"/>
                        </a:spcAft>
                        <a:buSzPts val="1000"/>
                        <a:buFont typeface="Symbol"/>
                        <a:buChar char=""/>
                        <a:tabLst>
                          <a:tab pos="457200" algn="l"/>
                        </a:tabLst>
                      </a:pPr>
                      <a:r>
                        <a:rPr lang="en-US" sz="1800" dirty="0"/>
                        <a:t>Glucose &gt;600 mg/</a:t>
                      </a:r>
                      <a:r>
                        <a:rPr lang="en-US" sz="1800" dirty="0" err="1"/>
                        <a:t>dL</a:t>
                      </a:r>
                      <a:r>
                        <a:rPr lang="en-US" sz="1800" dirty="0"/>
                        <a:t> (33.3 </a:t>
                      </a:r>
                      <a:r>
                        <a:rPr lang="en-US" sz="1800" dirty="0" err="1"/>
                        <a:t>mmol</a:t>
                      </a:r>
                      <a:r>
                        <a:rPr lang="en-US" sz="1800" dirty="0"/>
                        <a:t>/L)</a:t>
                      </a:r>
                    </a:p>
                    <a:p>
                      <a:pPr marL="342900" marR="0" lvl="0" indent="-342900">
                        <a:lnSpc>
                          <a:spcPct val="115000"/>
                        </a:lnSpc>
                        <a:spcBef>
                          <a:spcPts val="0"/>
                        </a:spcBef>
                        <a:spcAft>
                          <a:spcPts val="1000"/>
                        </a:spcAft>
                        <a:buSzPts val="1000"/>
                        <a:buFont typeface="Symbol"/>
                        <a:buChar char=""/>
                        <a:tabLst>
                          <a:tab pos="457200" algn="l"/>
                        </a:tabLst>
                      </a:pPr>
                      <a:r>
                        <a:rPr lang="en-US" sz="1800" dirty="0"/>
                        <a:t>Bicarbonate &gt;18 </a:t>
                      </a:r>
                      <a:r>
                        <a:rPr lang="en-US" sz="1800" dirty="0" err="1"/>
                        <a:t>mEq</a:t>
                      </a:r>
                      <a:r>
                        <a:rPr lang="en-US" sz="1800" dirty="0"/>
                        <a:t>/L (18 </a:t>
                      </a:r>
                      <a:r>
                        <a:rPr lang="en-US" sz="1800" dirty="0" err="1"/>
                        <a:t>mmol</a:t>
                      </a:r>
                      <a:r>
                        <a:rPr lang="en-US" sz="1800" dirty="0"/>
                        <a:t>/L)</a:t>
                      </a:r>
                    </a:p>
                    <a:p>
                      <a:pPr marL="342900" marR="0" lvl="0" indent="-342900">
                        <a:lnSpc>
                          <a:spcPct val="115000"/>
                        </a:lnSpc>
                        <a:spcBef>
                          <a:spcPts val="0"/>
                        </a:spcBef>
                        <a:spcAft>
                          <a:spcPts val="1000"/>
                        </a:spcAft>
                        <a:buSzPts val="1000"/>
                        <a:buFont typeface="Symbol"/>
                        <a:buChar char=""/>
                        <a:tabLst>
                          <a:tab pos="457200" algn="l"/>
                        </a:tabLst>
                      </a:pPr>
                      <a:r>
                        <a:rPr lang="en-US" sz="1800" dirty="0"/>
                        <a:t>Normal anion gap</a:t>
                      </a:r>
                    </a:p>
                    <a:p>
                      <a:pPr marL="342900" marR="0" lvl="0" indent="-342900">
                        <a:lnSpc>
                          <a:spcPct val="115000"/>
                        </a:lnSpc>
                        <a:spcBef>
                          <a:spcPts val="0"/>
                        </a:spcBef>
                        <a:spcAft>
                          <a:spcPts val="1000"/>
                        </a:spcAft>
                        <a:buSzPts val="1000"/>
                        <a:buFont typeface="Symbol"/>
                        <a:buChar char=""/>
                        <a:tabLst>
                          <a:tab pos="457200" algn="l"/>
                        </a:tabLst>
                      </a:pPr>
                      <a:r>
                        <a:rPr lang="en-US" sz="1800" dirty="0"/>
                        <a:t>Negative or small serum </a:t>
                      </a:r>
                      <a:r>
                        <a:rPr lang="en-US" sz="1800" dirty="0" err="1"/>
                        <a:t>ketones</a:t>
                      </a:r>
                      <a:endParaRPr lang="en-US" sz="1800" dirty="0"/>
                    </a:p>
                    <a:p>
                      <a:pPr marL="342900" marR="0" lvl="0" indent="-342900">
                        <a:lnSpc>
                          <a:spcPct val="115000"/>
                        </a:lnSpc>
                        <a:spcBef>
                          <a:spcPts val="0"/>
                        </a:spcBef>
                        <a:spcAft>
                          <a:spcPts val="1000"/>
                        </a:spcAft>
                        <a:buSzPts val="1000"/>
                        <a:buFont typeface="Symbol"/>
                        <a:buChar char=""/>
                        <a:tabLst>
                          <a:tab pos="457200" algn="l"/>
                        </a:tabLst>
                      </a:pPr>
                      <a:r>
                        <a:rPr lang="en-US" sz="1800" dirty="0">
                          <a:highlight>
                            <a:srgbClr val="00FFFF"/>
                          </a:highlight>
                        </a:rPr>
                        <a:t>Serum </a:t>
                      </a:r>
                      <a:r>
                        <a:rPr lang="en-US" sz="1800" dirty="0" err="1">
                          <a:highlight>
                            <a:srgbClr val="00FFFF"/>
                          </a:highlight>
                        </a:rPr>
                        <a:t>osmolality</a:t>
                      </a:r>
                      <a:r>
                        <a:rPr lang="en-US" sz="1800" dirty="0">
                          <a:highlight>
                            <a:srgbClr val="00FFFF"/>
                          </a:highlight>
                        </a:rPr>
                        <a:t> &gt;320 </a:t>
                      </a:r>
                      <a:r>
                        <a:rPr lang="en-US" sz="1800" dirty="0" err="1">
                          <a:highlight>
                            <a:srgbClr val="00FFFF"/>
                          </a:highlight>
                        </a:rPr>
                        <a:t>mOsm</a:t>
                      </a:r>
                      <a:r>
                        <a:rPr lang="en-US" sz="1800" dirty="0">
                          <a:highlight>
                            <a:srgbClr val="00FFFF"/>
                          </a:highlight>
                        </a:rPr>
                        <a:t>/kg (320 </a:t>
                      </a:r>
                      <a:r>
                        <a:rPr lang="en-US" sz="1800" dirty="0" err="1">
                          <a:highlight>
                            <a:srgbClr val="00FFFF"/>
                          </a:highlight>
                        </a:rPr>
                        <a:t>mmol</a:t>
                      </a:r>
                      <a:r>
                        <a:rPr lang="en-US" sz="1800" dirty="0">
                          <a:highlight>
                            <a:srgbClr val="00FFFF"/>
                          </a:highlight>
                        </a:rPr>
                        <a:t>/kg)</a:t>
                      </a:r>
                      <a:endParaRPr lang="en-US" sz="1800" dirty="0">
                        <a:latin typeface="Calibri"/>
                        <a:ea typeface="Calibri"/>
                        <a:cs typeface="Arial"/>
                      </a:endParaRPr>
                    </a:p>
                  </a:txBody>
                  <a:tcPr marL="35273" marR="352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p:cNvPicPr>
          <p:nvPr/>
        </p:nvPicPr>
        <p:blipFill>
          <a:blip r:embed="rId2"/>
          <a:stretch>
            <a:fillRect/>
          </a:stretch>
        </p:blipFill>
        <p:spPr>
          <a:xfrm>
            <a:off x="1963993" y="0"/>
            <a:ext cx="6752304" cy="690357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968" y="1194618"/>
            <a:ext cx="11651226" cy="5442155"/>
          </a:xfrm>
        </p:spPr>
        <p:txBody>
          <a:bodyPr>
            <a:normAutofit fontScale="77500" lnSpcReduction="20000"/>
          </a:bodyPr>
          <a:lstStyle/>
          <a:p>
            <a:r>
              <a:rPr lang="en-US" b="1" dirty="0" smtClean="0"/>
              <a:t>FIRST : Rapid Clinical </a:t>
            </a:r>
            <a:r>
              <a:rPr lang="en-US" b="1" dirty="0" smtClean="0"/>
              <a:t>assessment</a:t>
            </a:r>
            <a:endParaRPr lang="en-US" dirty="0" smtClean="0"/>
          </a:p>
          <a:p>
            <a:r>
              <a:rPr lang="en-US" b="1" dirty="0" smtClean="0">
                <a:solidFill>
                  <a:srgbClr val="FF0000"/>
                </a:solidFill>
              </a:rPr>
              <a:t>1.vital </a:t>
            </a:r>
            <a:r>
              <a:rPr lang="en-US" b="1" dirty="0" smtClean="0">
                <a:solidFill>
                  <a:srgbClr val="FF0000"/>
                </a:solidFill>
              </a:rPr>
              <a:t>signs</a:t>
            </a:r>
            <a:r>
              <a:rPr lang="en-US" dirty="0" smtClean="0"/>
              <a:t> and assess for signs of shock caused by volume depletion (</a:t>
            </a:r>
            <a:r>
              <a:rPr lang="en-US" dirty="0" err="1" smtClean="0"/>
              <a:t>eg</a:t>
            </a:r>
            <a:r>
              <a:rPr lang="en-US" dirty="0" smtClean="0"/>
              <a:t>, decreased blood pressure, reduced peripheral pulses, tachycardia, and significant postural changes in blood pressure). </a:t>
            </a:r>
            <a:endParaRPr lang="en-US" dirty="0" smtClean="0"/>
          </a:p>
          <a:p>
            <a:r>
              <a:rPr lang="en-US" dirty="0" smtClean="0"/>
              <a:t>note</a:t>
            </a:r>
            <a:r>
              <a:rPr lang="en-US" dirty="0" smtClean="0"/>
              <a:t>, </a:t>
            </a:r>
            <a:r>
              <a:rPr lang="en-US" b="1" dirty="0" smtClean="0"/>
              <a:t>hyper</a:t>
            </a:r>
            <a:r>
              <a:rPr lang="en-US" dirty="0" smtClean="0"/>
              <a:t>tension is present in more than 10 </a:t>
            </a:r>
            <a:r>
              <a:rPr lang="en-US" dirty="0" smtClean="0"/>
              <a:t>% of </a:t>
            </a:r>
            <a:r>
              <a:rPr lang="en-US" dirty="0" smtClean="0"/>
              <a:t>children when they present with DKA (despite </a:t>
            </a:r>
            <a:r>
              <a:rPr lang="en-US" dirty="0" err="1" smtClean="0"/>
              <a:t>hypovolemia</a:t>
            </a:r>
            <a:r>
              <a:rPr lang="en-US" dirty="0" smtClean="0"/>
              <a:t>) or may develop during treatment </a:t>
            </a:r>
            <a:r>
              <a:rPr lang="en-US" dirty="0" smtClean="0"/>
              <a:t>which is a </a:t>
            </a:r>
            <a:r>
              <a:rPr lang="en-US" dirty="0" smtClean="0"/>
              <a:t>finding </a:t>
            </a:r>
            <a:r>
              <a:rPr lang="en-US" dirty="0" smtClean="0"/>
              <a:t>associated with :  (more </a:t>
            </a:r>
            <a:r>
              <a:rPr lang="en-US" dirty="0" smtClean="0"/>
              <a:t>severe </a:t>
            </a:r>
            <a:r>
              <a:rPr lang="en-US" dirty="0" smtClean="0"/>
              <a:t>DKA), (stage </a:t>
            </a:r>
            <a:r>
              <a:rPr lang="en-US" dirty="0" smtClean="0"/>
              <a:t>2 to 3 acute kidney </a:t>
            </a:r>
            <a:r>
              <a:rPr lang="en-US" dirty="0" smtClean="0"/>
              <a:t>injury), </a:t>
            </a:r>
            <a:r>
              <a:rPr lang="en-US" dirty="0" smtClean="0"/>
              <a:t>and </a:t>
            </a:r>
            <a:r>
              <a:rPr lang="en-US" dirty="0" smtClean="0"/>
              <a:t>(alterations </a:t>
            </a:r>
            <a:r>
              <a:rPr lang="en-US" dirty="0" smtClean="0"/>
              <a:t>in mental </a:t>
            </a:r>
            <a:r>
              <a:rPr lang="en-US" dirty="0" smtClean="0"/>
              <a:t>status). These require </a:t>
            </a:r>
            <a:r>
              <a:rPr lang="en-US" dirty="0" smtClean="0"/>
              <a:t>volume replacement despite the hypertension and should be monitored particularly carefully for signs and symptoms of impending cerebral injury.</a:t>
            </a:r>
          </a:p>
          <a:p>
            <a:r>
              <a:rPr lang="en-US" b="1" dirty="0" smtClean="0">
                <a:solidFill>
                  <a:srgbClr val="FF0000"/>
                </a:solidFill>
              </a:rPr>
              <a:t>2.Measure </a:t>
            </a:r>
            <a:r>
              <a:rPr lang="en-US" b="1" dirty="0" smtClean="0">
                <a:solidFill>
                  <a:srgbClr val="FF0000"/>
                </a:solidFill>
              </a:rPr>
              <a:t>weight </a:t>
            </a:r>
            <a:r>
              <a:rPr lang="en-US" dirty="0" smtClean="0"/>
              <a:t>for use in calculating fluid replacement and insulin infusion rates. If recent measurements of weight are available (within the previous one to two weeks), these should be compared with the current weight to estimate the fluid deficit.</a:t>
            </a:r>
          </a:p>
          <a:p>
            <a:r>
              <a:rPr lang="en-US" b="1" dirty="0" smtClean="0">
                <a:solidFill>
                  <a:srgbClr val="FF0000"/>
                </a:solidFill>
              </a:rPr>
              <a:t>3.Estimate </a:t>
            </a:r>
            <a:r>
              <a:rPr lang="en-US" b="1" dirty="0" smtClean="0">
                <a:solidFill>
                  <a:srgbClr val="FF0000"/>
                </a:solidFill>
              </a:rPr>
              <a:t>the degree of dehydration</a:t>
            </a:r>
            <a:r>
              <a:rPr lang="en-US" dirty="0" smtClean="0"/>
              <a:t>. </a:t>
            </a:r>
            <a:r>
              <a:rPr lang="en-US" dirty="0" smtClean="0"/>
              <a:t>(clinical </a:t>
            </a:r>
            <a:r>
              <a:rPr lang="en-US" dirty="0" smtClean="0"/>
              <a:t>symptoms and signs of </a:t>
            </a:r>
            <a:r>
              <a:rPr lang="en-US" dirty="0" smtClean="0"/>
              <a:t>dehydration underestimate </a:t>
            </a:r>
            <a:r>
              <a:rPr lang="en-US" dirty="0" smtClean="0"/>
              <a:t>the degree of dehydration in a child with DKA, and urine specific gravity is not valid, because of both </a:t>
            </a:r>
            <a:r>
              <a:rPr lang="en-US" dirty="0" err="1" smtClean="0"/>
              <a:t>glycosuria</a:t>
            </a:r>
            <a:r>
              <a:rPr lang="en-US" dirty="0" smtClean="0"/>
              <a:t> and </a:t>
            </a:r>
            <a:r>
              <a:rPr lang="en-US" dirty="0" err="1" smtClean="0"/>
              <a:t>ketonuria</a:t>
            </a:r>
            <a:r>
              <a:rPr lang="en-US" dirty="0" smtClean="0"/>
              <a:t>). </a:t>
            </a:r>
            <a:r>
              <a:rPr lang="en-US" dirty="0" smtClean="0"/>
              <a:t>Therefore, targets for fluid repletion generally rely on assumptions of a 5 to 10 </a:t>
            </a:r>
            <a:r>
              <a:rPr lang="en-US" dirty="0" smtClean="0"/>
              <a:t>% fluid </a:t>
            </a:r>
            <a:r>
              <a:rPr lang="en-US" dirty="0" smtClean="0"/>
              <a:t>deficit, rather than on clinical estimates of dehydration. </a:t>
            </a:r>
          </a:p>
          <a:p>
            <a:r>
              <a:rPr lang="en-US" b="1" dirty="0" smtClean="0">
                <a:solidFill>
                  <a:srgbClr val="FF0000"/>
                </a:solidFill>
              </a:rPr>
              <a:t>4.Assess </a:t>
            </a:r>
            <a:r>
              <a:rPr lang="en-US" b="1" dirty="0" smtClean="0">
                <a:solidFill>
                  <a:srgbClr val="FF0000"/>
                </a:solidFill>
              </a:rPr>
              <a:t>the neurologic state </a:t>
            </a:r>
            <a:r>
              <a:rPr lang="en-US" dirty="0" smtClean="0"/>
              <a:t>using the Glasgow Coma Scale (</a:t>
            </a:r>
            <a:r>
              <a:rPr lang="en-US" dirty="0" smtClean="0"/>
              <a:t>GCS), should </a:t>
            </a:r>
            <a:r>
              <a:rPr lang="en-US" dirty="0" smtClean="0"/>
              <a:t>be repeated hourly throughout treatment or until the patient is clinically recovered from </a:t>
            </a:r>
            <a:r>
              <a:rPr lang="en-US" dirty="0" err="1" smtClean="0"/>
              <a:t>ketoacidosis</a:t>
            </a:r>
            <a:r>
              <a:rPr lang="en-US" dirty="0" smtClean="0"/>
              <a:t> and mental status has returned to </a:t>
            </a:r>
            <a:r>
              <a:rPr lang="en-US" dirty="0" smtClean="0"/>
              <a:t>normal.</a:t>
            </a:r>
          </a:p>
          <a:p>
            <a:pPr>
              <a:buNone/>
            </a:pPr>
            <a:endParaRPr lang="en-US" dirty="0" smtClean="0"/>
          </a:p>
          <a:p>
            <a:endParaRPr lang="en-US" dirty="0"/>
          </a:p>
        </p:txBody>
      </p:sp>
      <p:sp>
        <p:nvSpPr>
          <p:cNvPr id="4" name="Title 1"/>
          <p:cNvSpPr txBox="1">
            <a:spLocks/>
          </p:cNvSpPr>
          <p:nvPr/>
        </p:nvSpPr>
        <p:spPr>
          <a:xfrm>
            <a:off x="0" y="1"/>
            <a:ext cx="12192000" cy="899652"/>
          </a:xfrm>
          <a:prstGeom prst="rect">
            <a:avLst/>
          </a:prstGeom>
          <a:solidFill>
            <a:srgbClr val="FFFF0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Management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975" y="235974"/>
            <a:ext cx="11103078" cy="6622026"/>
          </a:xfrm>
        </p:spPr>
        <p:txBody>
          <a:bodyPr>
            <a:normAutofit fontScale="70000" lnSpcReduction="20000"/>
          </a:bodyPr>
          <a:lstStyle/>
          <a:p>
            <a:r>
              <a:rPr lang="en-US" b="1" dirty="0" smtClean="0">
                <a:solidFill>
                  <a:srgbClr val="FF0000"/>
                </a:solidFill>
              </a:rPr>
              <a:t>Second : Laboratory </a:t>
            </a:r>
            <a:r>
              <a:rPr lang="en-US" b="1" dirty="0" smtClean="0">
                <a:solidFill>
                  <a:srgbClr val="FF0000"/>
                </a:solidFill>
              </a:rPr>
              <a:t>testing</a:t>
            </a:r>
          </a:p>
          <a:p>
            <a:r>
              <a:rPr lang="en-US" dirty="0" smtClean="0"/>
              <a:t>Immediately :</a:t>
            </a:r>
          </a:p>
          <a:p>
            <a:r>
              <a:rPr lang="en-US" b="1" dirty="0" smtClean="0">
                <a:solidFill>
                  <a:srgbClr val="FF0000"/>
                </a:solidFill>
              </a:rPr>
              <a:t>•Blood </a:t>
            </a:r>
            <a:r>
              <a:rPr lang="en-US" b="1" dirty="0" smtClean="0">
                <a:solidFill>
                  <a:srgbClr val="FF0000"/>
                </a:solidFill>
              </a:rPr>
              <a:t>glucose </a:t>
            </a:r>
            <a:r>
              <a:rPr lang="en-US" dirty="0" smtClean="0"/>
              <a:t>– Blood glucose &gt;200 mg/</a:t>
            </a:r>
            <a:r>
              <a:rPr lang="en-US" dirty="0" err="1" smtClean="0"/>
              <a:t>dL</a:t>
            </a:r>
            <a:r>
              <a:rPr lang="en-US" dirty="0" smtClean="0"/>
              <a:t> (11 </a:t>
            </a:r>
            <a:r>
              <a:rPr lang="en-US" dirty="0" err="1" smtClean="0"/>
              <a:t>mmol</a:t>
            </a:r>
            <a:r>
              <a:rPr lang="en-US" dirty="0" smtClean="0"/>
              <a:t>/L) confirms hyperglycemia.</a:t>
            </a:r>
          </a:p>
          <a:p>
            <a:r>
              <a:rPr lang="en-US" b="1" dirty="0" smtClean="0">
                <a:solidFill>
                  <a:srgbClr val="FF0000"/>
                </a:solidFill>
              </a:rPr>
              <a:t>•Blood beta-</a:t>
            </a:r>
            <a:r>
              <a:rPr lang="en-US" b="1" dirty="0" err="1" smtClean="0">
                <a:solidFill>
                  <a:srgbClr val="FF0000"/>
                </a:solidFill>
              </a:rPr>
              <a:t>hydroxybutyrate</a:t>
            </a:r>
            <a:r>
              <a:rPr lang="en-US" b="1" dirty="0" smtClean="0">
                <a:solidFill>
                  <a:srgbClr val="FF0000"/>
                </a:solidFill>
              </a:rPr>
              <a:t> (BOHB</a:t>
            </a:r>
            <a:r>
              <a:rPr lang="en-US" dirty="0" smtClean="0"/>
              <a:t>) – Concentrations ≥3 </a:t>
            </a:r>
            <a:r>
              <a:rPr lang="en-US" dirty="0" err="1" smtClean="0"/>
              <a:t>mmol</a:t>
            </a:r>
            <a:r>
              <a:rPr lang="en-US" dirty="0" smtClean="0"/>
              <a:t>/L (31 mg/</a:t>
            </a:r>
            <a:r>
              <a:rPr lang="en-US" dirty="0" err="1" smtClean="0"/>
              <a:t>dL</a:t>
            </a:r>
            <a:r>
              <a:rPr lang="en-US" dirty="0" smtClean="0"/>
              <a:t>) are consistent with </a:t>
            </a:r>
            <a:r>
              <a:rPr lang="en-US" dirty="0" smtClean="0"/>
              <a:t>DKA</a:t>
            </a:r>
            <a:endParaRPr lang="en-US" dirty="0" smtClean="0"/>
          </a:p>
          <a:p>
            <a:r>
              <a:rPr lang="en-US" b="1" dirty="0" smtClean="0">
                <a:solidFill>
                  <a:srgbClr val="C00000"/>
                </a:solidFill>
              </a:rPr>
              <a:t>•Urine </a:t>
            </a:r>
            <a:r>
              <a:rPr lang="en-US" b="1" dirty="0" err="1" smtClean="0">
                <a:solidFill>
                  <a:srgbClr val="C00000"/>
                </a:solidFill>
              </a:rPr>
              <a:t>ketones</a:t>
            </a:r>
            <a:r>
              <a:rPr lang="en-US" b="1" dirty="0" smtClean="0">
                <a:solidFill>
                  <a:srgbClr val="C00000"/>
                </a:solidFill>
              </a:rPr>
              <a:t> – </a:t>
            </a:r>
            <a:r>
              <a:rPr lang="en-US" dirty="0" smtClean="0"/>
              <a:t>Measurement of urine </a:t>
            </a:r>
            <a:r>
              <a:rPr lang="en-US" dirty="0" err="1" smtClean="0"/>
              <a:t>ketones</a:t>
            </a:r>
            <a:r>
              <a:rPr lang="en-US" dirty="0" smtClean="0"/>
              <a:t> confirms ketosis but should not be used to judge the severity of </a:t>
            </a:r>
            <a:r>
              <a:rPr lang="en-US" dirty="0" err="1" smtClean="0"/>
              <a:t>ketonemia</a:t>
            </a:r>
            <a:r>
              <a:rPr lang="en-US" dirty="0" smtClean="0"/>
              <a:t> or acidosis, because this test measures </a:t>
            </a:r>
            <a:r>
              <a:rPr lang="en-US" dirty="0" err="1" smtClean="0"/>
              <a:t>acetoacetate</a:t>
            </a:r>
            <a:r>
              <a:rPr lang="en-US" dirty="0" smtClean="0"/>
              <a:t> rather than BOHB, which is the predominant </a:t>
            </a:r>
            <a:r>
              <a:rPr lang="en-US" dirty="0" err="1" smtClean="0"/>
              <a:t>ketone</a:t>
            </a:r>
            <a:r>
              <a:rPr lang="en-US" dirty="0" smtClean="0"/>
              <a:t> body at presentation of DKA. Urine </a:t>
            </a:r>
            <a:r>
              <a:rPr lang="en-US" dirty="0" err="1" smtClean="0"/>
              <a:t>acetoacetate</a:t>
            </a:r>
            <a:r>
              <a:rPr lang="en-US" dirty="0" smtClean="0"/>
              <a:t> (</a:t>
            </a:r>
            <a:r>
              <a:rPr lang="en-US" dirty="0" err="1" smtClean="0"/>
              <a:t>ketonuria</a:t>
            </a:r>
            <a:r>
              <a:rPr lang="en-US" dirty="0" smtClean="0"/>
              <a:t>) may persist for some time after resolution of DKA and should not be considered an indication of persistent </a:t>
            </a:r>
            <a:r>
              <a:rPr lang="en-US" dirty="0" err="1" smtClean="0"/>
              <a:t>ketoacidosis</a:t>
            </a:r>
            <a:r>
              <a:rPr lang="en-US" dirty="0" smtClean="0"/>
              <a:t>.</a:t>
            </a:r>
          </a:p>
          <a:p>
            <a:r>
              <a:rPr lang="en-US" dirty="0" smtClean="0"/>
              <a:t>●</a:t>
            </a:r>
            <a:r>
              <a:rPr lang="en-US" b="1" dirty="0" smtClean="0"/>
              <a:t>Additional testing</a:t>
            </a:r>
            <a:r>
              <a:rPr lang="en-US" dirty="0" smtClean="0"/>
              <a:t> </a:t>
            </a:r>
          </a:p>
          <a:p>
            <a:r>
              <a:rPr lang="en-US" dirty="0" smtClean="0"/>
              <a:t>•</a:t>
            </a:r>
            <a:r>
              <a:rPr lang="en-US" b="1" dirty="0" smtClean="0">
                <a:solidFill>
                  <a:srgbClr val="FF0000"/>
                </a:solidFill>
              </a:rPr>
              <a:t>Electrolytes</a:t>
            </a:r>
            <a:r>
              <a:rPr lang="en-US" dirty="0" smtClean="0"/>
              <a:t> – Including bicarbonate</a:t>
            </a:r>
          </a:p>
          <a:p>
            <a:r>
              <a:rPr lang="en-US" b="1" dirty="0" smtClean="0">
                <a:solidFill>
                  <a:srgbClr val="FF0000"/>
                </a:solidFill>
              </a:rPr>
              <a:t>•Blood urea nitrogen (BUN), </a:t>
            </a:r>
            <a:r>
              <a:rPr lang="en-US" b="1" dirty="0" err="1" smtClean="0">
                <a:solidFill>
                  <a:srgbClr val="FF0000"/>
                </a:solidFill>
              </a:rPr>
              <a:t>creatinine</a:t>
            </a:r>
            <a:endParaRPr lang="en-US" b="1" dirty="0" smtClean="0">
              <a:solidFill>
                <a:srgbClr val="FF0000"/>
              </a:solidFill>
            </a:endParaRPr>
          </a:p>
          <a:p>
            <a:r>
              <a:rPr lang="en-US" b="1" dirty="0" smtClean="0">
                <a:solidFill>
                  <a:srgbClr val="FF0000"/>
                </a:solidFill>
              </a:rPr>
              <a:t>•Venous pH and partial pressure of carbon dioxide (pCO</a:t>
            </a:r>
            <a:r>
              <a:rPr lang="en-US" b="1" baseline="-25000" dirty="0" smtClean="0">
                <a:solidFill>
                  <a:srgbClr val="FF0000"/>
                </a:solidFill>
              </a:rPr>
              <a:t>2</a:t>
            </a:r>
            <a:r>
              <a:rPr lang="en-US" b="1" dirty="0" smtClean="0">
                <a:solidFill>
                  <a:srgbClr val="FF0000"/>
                </a:solidFill>
              </a:rPr>
              <a:t>)</a:t>
            </a:r>
          </a:p>
          <a:p>
            <a:r>
              <a:rPr lang="en-US" b="1" dirty="0" smtClean="0">
                <a:solidFill>
                  <a:srgbClr val="FF0000"/>
                </a:solidFill>
              </a:rPr>
              <a:t>•Complete blood count</a:t>
            </a:r>
          </a:p>
          <a:p>
            <a:r>
              <a:rPr lang="en-US" b="1" dirty="0" smtClean="0">
                <a:solidFill>
                  <a:srgbClr val="FF0000"/>
                </a:solidFill>
              </a:rPr>
              <a:t>•Ca, PO4, Mg</a:t>
            </a:r>
            <a:endParaRPr lang="en-US" b="1" dirty="0" smtClean="0">
              <a:solidFill>
                <a:srgbClr val="FF0000"/>
              </a:solidFill>
            </a:endParaRPr>
          </a:p>
          <a:p>
            <a:r>
              <a:rPr lang="en-US" dirty="0" smtClean="0"/>
              <a:t>●</a:t>
            </a:r>
            <a:r>
              <a:rPr lang="en-US" b="1" dirty="0" smtClean="0"/>
              <a:t>Additional evaluation for specific circumstances</a:t>
            </a:r>
            <a:r>
              <a:rPr lang="en-US" dirty="0" smtClean="0"/>
              <a:t>:</a:t>
            </a:r>
          </a:p>
          <a:p>
            <a:r>
              <a:rPr lang="en-US" b="1" dirty="0" smtClean="0"/>
              <a:t>•Blood lactate </a:t>
            </a:r>
            <a:r>
              <a:rPr lang="en-US" dirty="0" smtClean="0"/>
              <a:t>– In a patient with very severe dehydration or shock, sepsis, (</a:t>
            </a:r>
            <a:r>
              <a:rPr lang="en-US" dirty="0" smtClean="0"/>
              <a:t>In </a:t>
            </a:r>
            <a:r>
              <a:rPr lang="en-US" dirty="0" smtClean="0"/>
              <a:t>such patients, the blood lactate level will help determine the contribution of lactic acid to the metabolic </a:t>
            </a:r>
            <a:r>
              <a:rPr lang="en-US" dirty="0" smtClean="0"/>
              <a:t>acidosis).</a:t>
            </a:r>
            <a:endParaRPr lang="en-US" dirty="0" smtClean="0"/>
          </a:p>
          <a:p>
            <a:r>
              <a:rPr lang="en-US" dirty="0" smtClean="0"/>
              <a:t>•</a:t>
            </a:r>
            <a:r>
              <a:rPr lang="en-US" b="1" dirty="0" smtClean="0"/>
              <a:t>Cultures of blood, urine, and/or throat or other evaluation for infection </a:t>
            </a:r>
            <a:r>
              <a:rPr lang="en-US" dirty="0" smtClean="0"/>
              <a:t>– If fever or localizing signs of infection are present.</a:t>
            </a:r>
          </a:p>
          <a:p>
            <a:r>
              <a:rPr lang="en-US" dirty="0" smtClean="0"/>
              <a:t>•</a:t>
            </a:r>
            <a:r>
              <a:rPr lang="en-US" b="1" dirty="0" smtClean="0"/>
              <a:t>ECG</a:t>
            </a:r>
            <a:r>
              <a:rPr lang="en-US" dirty="0" smtClean="0"/>
              <a:t> : If </a:t>
            </a:r>
            <a:r>
              <a:rPr lang="en-US" dirty="0" smtClean="0"/>
              <a:t>laboratory measurement of potassium status is delayed.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87445" y="280218"/>
            <a:ext cx="7521677" cy="369332"/>
          </a:xfrm>
          <a:prstGeom prst="rect">
            <a:avLst/>
          </a:prstGeom>
          <a:solidFill>
            <a:srgbClr val="FFFF00"/>
          </a:solidFill>
        </p:spPr>
        <p:txBody>
          <a:bodyPr wrap="square" rtlCol="0">
            <a:spAutoFit/>
          </a:bodyPr>
          <a:lstStyle/>
          <a:p>
            <a:r>
              <a:rPr lang="en-US" dirty="0" smtClean="0"/>
              <a:t>10-20 ml/Kg Isotonic fluid (0.9% saline/</a:t>
            </a:r>
            <a:r>
              <a:rPr lang="en-US" dirty="0" smtClean="0"/>
              <a:t>  Ringer's lactate</a:t>
            </a:r>
            <a:r>
              <a:rPr lang="en-US" dirty="0" smtClean="0"/>
              <a:t>) IV over 1 hour</a:t>
            </a:r>
            <a:endParaRPr lang="en-US" dirty="0"/>
          </a:p>
        </p:txBody>
      </p:sp>
      <p:cxnSp>
        <p:nvCxnSpPr>
          <p:cNvPr id="9" name="Straight Arrow Connector 8"/>
          <p:cNvCxnSpPr/>
          <p:nvPr/>
        </p:nvCxnSpPr>
        <p:spPr>
          <a:xfrm rot="16200000" flipH="1">
            <a:off x="5140607" y="937316"/>
            <a:ext cx="471155" cy="1395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44510" y="1214282"/>
            <a:ext cx="4390122" cy="369332"/>
          </a:xfrm>
          <a:prstGeom prst="rect">
            <a:avLst/>
          </a:prstGeom>
          <a:solidFill>
            <a:srgbClr val="FFFF00"/>
          </a:solidFill>
        </p:spPr>
        <p:txBody>
          <a:bodyPr wrap="square" rtlCol="0">
            <a:spAutoFit/>
          </a:bodyPr>
          <a:lstStyle/>
          <a:p>
            <a:r>
              <a:rPr lang="en-US" dirty="0" smtClean="0"/>
              <a:t>Add IV </a:t>
            </a:r>
            <a:r>
              <a:rPr lang="en-US" dirty="0" err="1" smtClean="0"/>
              <a:t>insuline</a:t>
            </a:r>
            <a:r>
              <a:rPr lang="en-US" dirty="0" smtClean="0"/>
              <a:t> (</a:t>
            </a:r>
            <a:r>
              <a:rPr lang="en-US" dirty="0" smtClean="0"/>
              <a:t>0.05 </a:t>
            </a:r>
            <a:r>
              <a:rPr lang="en-US" dirty="0" smtClean="0"/>
              <a:t>-0.1 unit/kg/hour) </a:t>
            </a:r>
            <a:endParaRPr lang="en-US" dirty="0"/>
          </a:p>
        </p:txBody>
      </p:sp>
      <p:sp>
        <p:nvSpPr>
          <p:cNvPr id="13" name="TextBox 12"/>
          <p:cNvSpPr txBox="1"/>
          <p:nvPr/>
        </p:nvSpPr>
        <p:spPr>
          <a:xfrm>
            <a:off x="5678130" y="737420"/>
            <a:ext cx="1326710" cy="369332"/>
          </a:xfrm>
          <a:prstGeom prst="rect">
            <a:avLst/>
          </a:prstGeom>
          <a:solidFill>
            <a:schemeClr val="accent2">
              <a:lumMod val="60000"/>
              <a:lumOff val="40000"/>
            </a:schemeClr>
          </a:solidFill>
        </p:spPr>
        <p:txBody>
          <a:bodyPr wrap="none" rtlCol="0">
            <a:spAutoFit/>
          </a:bodyPr>
          <a:lstStyle/>
          <a:p>
            <a:r>
              <a:rPr lang="en-US" dirty="0" smtClean="0"/>
              <a:t>After 1 hour</a:t>
            </a:r>
            <a:endParaRPr lang="en-US" dirty="0"/>
          </a:p>
        </p:txBody>
      </p:sp>
      <p:cxnSp>
        <p:nvCxnSpPr>
          <p:cNvPr id="14" name="Straight Arrow Connector 13"/>
          <p:cNvCxnSpPr/>
          <p:nvPr/>
        </p:nvCxnSpPr>
        <p:spPr>
          <a:xfrm rot="5400000">
            <a:off x="5101278" y="1880419"/>
            <a:ext cx="569478" cy="571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786285" y="1730478"/>
            <a:ext cx="1557862" cy="369332"/>
          </a:xfrm>
          <a:prstGeom prst="rect">
            <a:avLst/>
          </a:prstGeom>
          <a:solidFill>
            <a:schemeClr val="accent2">
              <a:lumMod val="60000"/>
              <a:lumOff val="40000"/>
            </a:schemeClr>
          </a:solidFill>
        </p:spPr>
        <p:txBody>
          <a:bodyPr wrap="none" rtlCol="0">
            <a:spAutoFit/>
          </a:bodyPr>
          <a:lstStyle/>
          <a:p>
            <a:r>
              <a:rPr lang="en-US" dirty="0" smtClean="0"/>
              <a:t>4-6 hours later</a:t>
            </a:r>
            <a:endParaRPr lang="en-US" dirty="0"/>
          </a:p>
        </p:txBody>
      </p:sp>
      <p:sp>
        <p:nvSpPr>
          <p:cNvPr id="18" name="TextBox 17"/>
          <p:cNvSpPr txBox="1"/>
          <p:nvPr/>
        </p:nvSpPr>
        <p:spPr>
          <a:xfrm>
            <a:off x="3593674" y="2236814"/>
            <a:ext cx="3780520" cy="369332"/>
          </a:xfrm>
          <a:prstGeom prst="rect">
            <a:avLst/>
          </a:prstGeom>
          <a:solidFill>
            <a:srgbClr val="FFFF00"/>
          </a:solidFill>
        </p:spPr>
        <p:txBody>
          <a:bodyPr wrap="square" rtlCol="0">
            <a:spAutoFit/>
          </a:bodyPr>
          <a:lstStyle/>
          <a:p>
            <a:r>
              <a:rPr lang="en-US" dirty="0" smtClean="0"/>
              <a:t>Switch to hypotonic fluid (0.45 saline)</a:t>
            </a:r>
            <a:endParaRPr lang="en-US" dirty="0"/>
          </a:p>
        </p:txBody>
      </p:sp>
      <p:cxnSp>
        <p:nvCxnSpPr>
          <p:cNvPr id="19" name="Straight Arrow Connector 18"/>
          <p:cNvCxnSpPr/>
          <p:nvPr/>
        </p:nvCxnSpPr>
        <p:spPr>
          <a:xfrm rot="5400000">
            <a:off x="5091446" y="2917724"/>
            <a:ext cx="569478" cy="571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42834" y="3288866"/>
            <a:ext cx="4114817" cy="3113673"/>
          </a:xfrm>
          <a:prstGeom prst="rect">
            <a:avLst/>
          </a:prstGeom>
          <a:solidFill>
            <a:srgbClr val="FFFF00"/>
          </a:solidFill>
        </p:spPr>
        <p:txBody>
          <a:bodyPr wrap="square" rtlCol="0">
            <a:spAutoFit/>
          </a:bodyPr>
          <a:lstStyle/>
          <a:p>
            <a:pPr marL="342900" marR="0" lvl="0" indent="-342900">
              <a:lnSpc>
                <a:spcPct val="115000"/>
              </a:lnSpc>
              <a:spcBef>
                <a:spcPts val="0"/>
              </a:spcBef>
              <a:spcAft>
                <a:spcPts val="1000"/>
              </a:spcAft>
              <a:buSzPts val="1000"/>
              <a:buFont typeface="Symbol"/>
              <a:buChar char=""/>
              <a:tabLst>
                <a:tab pos="457200" algn="l"/>
              </a:tabLst>
            </a:pPr>
            <a:r>
              <a:rPr lang="en-US" sz="1500" dirty="0" smtClean="0">
                <a:ln w="12700">
                  <a:solidFill>
                    <a:schemeClr val="tx1"/>
                  </a:solidFill>
                </a:ln>
              </a:rPr>
              <a:t>Switch to </a:t>
            </a:r>
            <a:r>
              <a:rPr lang="en-US" sz="1500" dirty="0" smtClean="0">
                <a:ln w="12700">
                  <a:solidFill>
                    <a:schemeClr val="tx1"/>
                  </a:solidFill>
                </a:ln>
              </a:rPr>
              <a:t>SC insulin WHEN</a:t>
            </a:r>
          </a:p>
          <a:p>
            <a:pPr marL="342900" marR="0" lvl="0" indent="-342900">
              <a:lnSpc>
                <a:spcPct val="115000"/>
              </a:lnSpc>
              <a:spcBef>
                <a:spcPts val="0"/>
              </a:spcBef>
              <a:spcAft>
                <a:spcPts val="1000"/>
              </a:spcAft>
              <a:buSzPts val="1000"/>
              <a:tabLst>
                <a:tab pos="457200" algn="l"/>
              </a:tabLst>
            </a:pPr>
            <a:r>
              <a:rPr lang="en-US" sz="1500" dirty="0" smtClean="0">
                <a:ln w="12700">
                  <a:solidFill>
                    <a:schemeClr val="tx1"/>
                  </a:solidFill>
                </a:ln>
              </a:rPr>
              <a:t> </a:t>
            </a:r>
            <a:r>
              <a:rPr lang="en-US" sz="1500" dirty="0" smtClean="0">
                <a:ln w="12700">
                  <a:solidFill>
                    <a:schemeClr val="tx1"/>
                  </a:solidFill>
                </a:ln>
              </a:rPr>
              <a:t>1. </a:t>
            </a:r>
            <a:r>
              <a:rPr lang="en-US" sz="1500" dirty="0" smtClean="0">
                <a:ln w="12700">
                  <a:solidFill>
                    <a:schemeClr val="tx1"/>
                  </a:solidFill>
                </a:ln>
              </a:rPr>
              <a:t>able to </a:t>
            </a:r>
            <a:r>
              <a:rPr lang="en-US" sz="1500" dirty="0" smtClean="0">
                <a:ln w="12700">
                  <a:solidFill>
                    <a:schemeClr val="tx1"/>
                  </a:solidFill>
                </a:ln>
              </a:rPr>
              <a:t>eat</a:t>
            </a:r>
          </a:p>
          <a:p>
            <a:pPr marL="342900" marR="0" lvl="0" indent="-342900">
              <a:lnSpc>
                <a:spcPct val="115000"/>
              </a:lnSpc>
              <a:spcBef>
                <a:spcPts val="0"/>
              </a:spcBef>
              <a:spcAft>
                <a:spcPts val="1000"/>
              </a:spcAft>
              <a:buSzPts val="1000"/>
              <a:tabLst>
                <a:tab pos="457200" algn="l"/>
              </a:tabLst>
            </a:pPr>
            <a:r>
              <a:rPr lang="en-US" sz="1500" dirty="0" smtClean="0">
                <a:ln w="12700">
                  <a:solidFill>
                    <a:schemeClr val="tx1"/>
                  </a:solidFill>
                </a:ln>
              </a:rPr>
              <a:t>2.anion </a:t>
            </a:r>
            <a:r>
              <a:rPr lang="en-US" sz="1500" dirty="0" smtClean="0">
                <a:ln w="12700">
                  <a:solidFill>
                    <a:schemeClr val="tx1"/>
                  </a:solidFill>
                </a:ln>
              </a:rPr>
              <a:t>gap reduced to normal (12±2 </a:t>
            </a:r>
            <a:r>
              <a:rPr lang="en-US" sz="1500" dirty="0" err="1" smtClean="0">
                <a:ln w="12700">
                  <a:solidFill>
                    <a:schemeClr val="tx1"/>
                  </a:solidFill>
                </a:ln>
              </a:rPr>
              <a:t>mEq</a:t>
            </a:r>
            <a:r>
              <a:rPr lang="en-US" sz="1500" dirty="0" smtClean="0">
                <a:ln w="12700">
                  <a:solidFill>
                    <a:schemeClr val="tx1"/>
                  </a:solidFill>
                </a:ln>
              </a:rPr>
              <a:t>/L) or </a:t>
            </a:r>
            <a:endParaRPr lang="en-US" sz="1500" dirty="0" smtClean="0">
              <a:ln w="12700">
                <a:solidFill>
                  <a:schemeClr val="tx1"/>
                </a:solidFill>
              </a:ln>
            </a:endParaRPr>
          </a:p>
          <a:p>
            <a:pPr marL="342900" marR="0" lvl="0" indent="-342900">
              <a:lnSpc>
                <a:spcPct val="115000"/>
              </a:lnSpc>
              <a:spcBef>
                <a:spcPts val="0"/>
              </a:spcBef>
              <a:spcAft>
                <a:spcPts val="1000"/>
              </a:spcAft>
              <a:buSzPts val="1000"/>
              <a:tabLst>
                <a:tab pos="457200" algn="l"/>
              </a:tabLst>
            </a:pPr>
            <a:r>
              <a:rPr lang="en-US" sz="1500" dirty="0" smtClean="0">
                <a:ln w="12700">
                  <a:solidFill>
                    <a:schemeClr val="tx1"/>
                  </a:solidFill>
                </a:ln>
              </a:rPr>
              <a:t>serum </a:t>
            </a:r>
            <a:r>
              <a:rPr lang="en-US" sz="1500" dirty="0" smtClean="0">
                <a:ln w="12700">
                  <a:solidFill>
                    <a:schemeClr val="tx1"/>
                  </a:solidFill>
                </a:ln>
              </a:rPr>
              <a:t>BOHB ≤1 </a:t>
            </a:r>
            <a:r>
              <a:rPr lang="en-US" sz="1500" dirty="0" err="1" smtClean="0">
                <a:ln w="12700">
                  <a:solidFill>
                    <a:schemeClr val="tx1"/>
                  </a:solidFill>
                </a:ln>
              </a:rPr>
              <a:t>mmol</a:t>
            </a:r>
            <a:r>
              <a:rPr lang="en-US" sz="1500" dirty="0" smtClean="0">
                <a:ln w="12700">
                  <a:solidFill>
                    <a:schemeClr val="tx1"/>
                  </a:solidFill>
                </a:ln>
              </a:rPr>
              <a:t>/L (10.4 mg/</a:t>
            </a:r>
            <a:r>
              <a:rPr lang="en-US" sz="1500" dirty="0" err="1" smtClean="0">
                <a:ln w="12700">
                  <a:solidFill>
                    <a:schemeClr val="tx1"/>
                  </a:solidFill>
                </a:ln>
              </a:rPr>
              <a:t>dL</a:t>
            </a:r>
            <a:r>
              <a:rPr lang="en-US" sz="1500" dirty="0" smtClean="0">
                <a:ln w="12700">
                  <a:solidFill>
                    <a:schemeClr val="tx1"/>
                  </a:solidFill>
                </a:ln>
              </a:rPr>
              <a:t>)</a:t>
            </a:r>
          </a:p>
          <a:p>
            <a:pPr marL="342900" marR="0" lvl="0" indent="-342900">
              <a:lnSpc>
                <a:spcPct val="115000"/>
              </a:lnSpc>
              <a:spcBef>
                <a:spcPts val="0"/>
              </a:spcBef>
              <a:spcAft>
                <a:spcPts val="1000"/>
              </a:spcAft>
              <a:buSzPts val="1000"/>
              <a:tabLst>
                <a:tab pos="457200" algn="l"/>
              </a:tabLst>
            </a:pPr>
            <a:r>
              <a:rPr lang="en-US" sz="1500" dirty="0" smtClean="0">
                <a:ln w="12700">
                  <a:solidFill>
                    <a:schemeClr val="tx1"/>
                  </a:solidFill>
                </a:ln>
              </a:rPr>
              <a:t>3.Venous </a:t>
            </a:r>
            <a:r>
              <a:rPr lang="en-US" sz="1500" dirty="0" smtClean="0">
                <a:ln w="12700">
                  <a:solidFill>
                    <a:schemeClr val="tx1"/>
                  </a:solidFill>
                </a:ln>
              </a:rPr>
              <a:t>pH &gt;7.3 </a:t>
            </a:r>
          </a:p>
          <a:p>
            <a:pPr marL="342900" marR="0" lvl="0" indent="-342900">
              <a:lnSpc>
                <a:spcPct val="115000"/>
              </a:lnSpc>
              <a:spcBef>
                <a:spcPts val="0"/>
              </a:spcBef>
              <a:spcAft>
                <a:spcPts val="1000"/>
              </a:spcAft>
              <a:buSzPts val="1000"/>
              <a:tabLst>
                <a:tab pos="457200" algn="l"/>
              </a:tabLst>
            </a:pPr>
            <a:r>
              <a:rPr lang="en-US" sz="1500" dirty="0" smtClean="0">
                <a:ln w="12700">
                  <a:solidFill>
                    <a:schemeClr val="tx1"/>
                  </a:solidFill>
                </a:ln>
              </a:rPr>
              <a:t>4. </a:t>
            </a:r>
            <a:r>
              <a:rPr lang="en-US" sz="1500" dirty="0" smtClean="0">
                <a:ln w="12700">
                  <a:solidFill>
                    <a:schemeClr val="tx1"/>
                  </a:solidFill>
                </a:ln>
              </a:rPr>
              <a:t>serum bicarbonate &gt;15 </a:t>
            </a:r>
            <a:r>
              <a:rPr lang="en-US" sz="1500" dirty="0" err="1" smtClean="0">
                <a:ln w="12700">
                  <a:solidFill>
                    <a:schemeClr val="tx1"/>
                  </a:solidFill>
                </a:ln>
              </a:rPr>
              <a:t>mEq</a:t>
            </a:r>
            <a:r>
              <a:rPr lang="en-US" sz="1500" dirty="0" smtClean="0">
                <a:ln w="12700">
                  <a:solidFill>
                    <a:schemeClr val="tx1"/>
                  </a:solidFill>
                </a:ln>
              </a:rPr>
              <a:t>/L</a:t>
            </a:r>
          </a:p>
          <a:p>
            <a:pPr marL="342900" marR="0" lvl="0" indent="-342900">
              <a:lnSpc>
                <a:spcPct val="115000"/>
              </a:lnSpc>
              <a:spcBef>
                <a:spcPts val="0"/>
              </a:spcBef>
              <a:spcAft>
                <a:spcPts val="1000"/>
              </a:spcAft>
              <a:buSzPts val="1000"/>
              <a:tabLst>
                <a:tab pos="457200" algn="l"/>
              </a:tabLst>
            </a:pPr>
            <a:r>
              <a:rPr lang="en-US" sz="1500" dirty="0" smtClean="0">
                <a:ln w="12700">
                  <a:solidFill>
                    <a:schemeClr val="tx1"/>
                  </a:solidFill>
                </a:ln>
              </a:rPr>
              <a:t>5.Blood </a:t>
            </a:r>
            <a:r>
              <a:rPr lang="en-US" sz="1500" dirty="0" smtClean="0">
                <a:ln w="12700">
                  <a:solidFill>
                    <a:schemeClr val="tx1"/>
                  </a:solidFill>
                </a:ln>
              </a:rPr>
              <a:t>glucose &lt;200 mg/</a:t>
            </a:r>
            <a:r>
              <a:rPr lang="en-US" sz="1500" dirty="0" err="1" smtClean="0">
                <a:ln w="12700">
                  <a:solidFill>
                    <a:schemeClr val="tx1"/>
                  </a:solidFill>
                </a:ln>
              </a:rPr>
              <a:t>dL</a:t>
            </a:r>
            <a:r>
              <a:rPr lang="en-US" sz="1500" dirty="0" smtClean="0">
                <a:ln w="12700">
                  <a:solidFill>
                    <a:schemeClr val="tx1"/>
                  </a:solidFill>
                </a:ln>
              </a:rPr>
              <a:t> (11.1 </a:t>
            </a:r>
            <a:r>
              <a:rPr lang="en-US" sz="1500" dirty="0" err="1" smtClean="0">
                <a:ln w="12700">
                  <a:solidFill>
                    <a:schemeClr val="tx1"/>
                  </a:solidFill>
                </a:ln>
              </a:rPr>
              <a:t>mmol</a:t>
            </a:r>
            <a:r>
              <a:rPr lang="en-US" sz="1500" dirty="0" smtClean="0">
                <a:ln w="12700">
                  <a:solidFill>
                    <a:schemeClr val="tx1"/>
                  </a:solidFill>
                </a:ln>
              </a:rPr>
              <a:t>/L)</a:t>
            </a:r>
          </a:p>
          <a:p>
            <a:pPr marL="342900" marR="0" lvl="0" indent="-342900">
              <a:lnSpc>
                <a:spcPct val="115000"/>
              </a:lnSpc>
              <a:spcBef>
                <a:spcPts val="0"/>
              </a:spcBef>
              <a:spcAft>
                <a:spcPts val="1000"/>
              </a:spcAft>
              <a:buSzPts val="1000"/>
              <a:tabLst>
                <a:tab pos="457200" algn="l"/>
              </a:tabLst>
            </a:pPr>
            <a:r>
              <a:rPr lang="en-US" sz="1500" dirty="0" smtClean="0">
                <a:ln w="12700">
                  <a:solidFill>
                    <a:schemeClr val="tx1"/>
                  </a:solidFill>
                </a:ln>
              </a:rPr>
              <a:t>* Overlap  of both for 1-2 hour before the switch.</a:t>
            </a:r>
            <a:endParaRPr lang="en-US" sz="1500" dirty="0">
              <a:ln w="12700">
                <a:solidFill>
                  <a:schemeClr val="tx1"/>
                </a:solidFill>
              </a:ln>
            </a:endParaRPr>
          </a:p>
        </p:txBody>
      </p:sp>
      <p:sp>
        <p:nvSpPr>
          <p:cNvPr id="21" name="TextBox 20"/>
          <p:cNvSpPr txBox="1"/>
          <p:nvPr/>
        </p:nvSpPr>
        <p:spPr>
          <a:xfrm>
            <a:off x="8893277" y="894736"/>
            <a:ext cx="3298724" cy="2308324"/>
          </a:xfrm>
          <a:prstGeom prst="rect">
            <a:avLst/>
          </a:prstGeom>
          <a:solidFill>
            <a:schemeClr val="accent2">
              <a:lumMod val="60000"/>
              <a:lumOff val="40000"/>
            </a:schemeClr>
          </a:solidFill>
        </p:spPr>
        <p:txBody>
          <a:bodyPr wrap="square" rtlCol="0">
            <a:spAutoFit/>
          </a:bodyPr>
          <a:lstStyle/>
          <a:p>
            <a:r>
              <a:rPr lang="en-US" dirty="0" smtClean="0"/>
              <a:t>All the time :</a:t>
            </a:r>
          </a:p>
          <a:p>
            <a:r>
              <a:rPr lang="en-US" dirty="0" smtClean="0"/>
              <a:t>*Blood glucose hourly</a:t>
            </a:r>
          </a:p>
          <a:p>
            <a:r>
              <a:rPr lang="en-US" dirty="0" smtClean="0"/>
              <a:t>*</a:t>
            </a:r>
            <a:r>
              <a:rPr lang="en-US" dirty="0" smtClean="0"/>
              <a:t>urine output hourly</a:t>
            </a:r>
          </a:p>
          <a:p>
            <a:pPr>
              <a:buFont typeface="Arial" pitchFamily="34" charset="0"/>
              <a:buChar char="•"/>
            </a:pPr>
            <a:r>
              <a:rPr lang="en-US" dirty="0" smtClean="0"/>
              <a:t>(Na,K,HCO3,CL,BUN,Cr, </a:t>
            </a:r>
            <a:r>
              <a:rPr lang="en-US" dirty="0" smtClean="0"/>
              <a:t>venous pH, and </a:t>
            </a:r>
            <a:r>
              <a:rPr lang="en-US" dirty="0" smtClean="0"/>
              <a:t>pCO</a:t>
            </a:r>
            <a:r>
              <a:rPr lang="en-US" baseline="-25000" dirty="0" smtClean="0"/>
              <a:t>2)</a:t>
            </a:r>
            <a:r>
              <a:rPr lang="en-US" dirty="0" smtClean="0"/>
              <a:t> </a:t>
            </a:r>
            <a:r>
              <a:rPr lang="en-US" dirty="0" smtClean="0"/>
              <a:t>every 2-4 h. </a:t>
            </a:r>
          </a:p>
          <a:p>
            <a:r>
              <a:rPr lang="en-US" dirty="0" smtClean="0"/>
              <a:t>*(PO4,Ca,Mg) every 4-6 h.</a:t>
            </a:r>
          </a:p>
          <a:p>
            <a:pPr>
              <a:buFont typeface="Arial" pitchFamily="34" charset="0"/>
              <a:buChar char="•"/>
            </a:pPr>
            <a:r>
              <a:rPr lang="en-US" dirty="0" smtClean="0"/>
              <a:t>Neurologic exam hourly</a:t>
            </a:r>
          </a:p>
          <a:p>
            <a:r>
              <a:rPr lang="en-US" dirty="0" smtClean="0"/>
              <a:t>* HR,RR,BP,O2 sat </a:t>
            </a:r>
            <a:r>
              <a:rPr lang="en-US" dirty="0" err="1" smtClean="0"/>
              <a:t>continously</a:t>
            </a:r>
            <a:endParaRPr lang="en-US" dirty="0" smtClean="0"/>
          </a:p>
        </p:txBody>
      </p:sp>
      <p:sp>
        <p:nvSpPr>
          <p:cNvPr id="22" name="TextBox 21"/>
          <p:cNvSpPr txBox="1"/>
          <p:nvPr/>
        </p:nvSpPr>
        <p:spPr>
          <a:xfrm>
            <a:off x="191730" y="383458"/>
            <a:ext cx="2271251" cy="2031325"/>
          </a:xfrm>
          <a:prstGeom prst="rect">
            <a:avLst/>
          </a:prstGeom>
          <a:solidFill>
            <a:schemeClr val="accent2">
              <a:lumMod val="60000"/>
              <a:lumOff val="40000"/>
            </a:schemeClr>
          </a:solidFill>
        </p:spPr>
        <p:txBody>
          <a:bodyPr wrap="square" rtlCol="0">
            <a:spAutoFit/>
          </a:bodyPr>
          <a:lstStyle/>
          <a:p>
            <a:r>
              <a:rPr lang="en-US" dirty="0" smtClean="0"/>
              <a:t>If circulating volume is still compromised after the initial bolus is complete, additional IV bolus infusions of 10 to 20 </a:t>
            </a:r>
            <a:r>
              <a:rPr lang="en-US" dirty="0" err="1" smtClean="0"/>
              <a:t>mL</a:t>
            </a:r>
            <a:r>
              <a:rPr lang="en-US" dirty="0" smtClean="0"/>
              <a:t>/kg can be given</a:t>
            </a:r>
            <a:endParaRPr lang="en-US" dirty="0"/>
          </a:p>
        </p:txBody>
      </p:sp>
      <p:cxnSp>
        <p:nvCxnSpPr>
          <p:cNvPr id="23" name="Straight Arrow Connector 22"/>
          <p:cNvCxnSpPr/>
          <p:nvPr/>
        </p:nvCxnSpPr>
        <p:spPr>
          <a:xfrm rot="10800000" flipV="1">
            <a:off x="2344995" y="604683"/>
            <a:ext cx="530943" cy="13273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2300748" y="1592827"/>
            <a:ext cx="1224119" cy="119462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846141" y="3371982"/>
            <a:ext cx="4109884" cy="2862322"/>
          </a:xfrm>
          <a:prstGeom prst="rect">
            <a:avLst/>
          </a:prstGeom>
          <a:solidFill>
            <a:schemeClr val="accent2">
              <a:lumMod val="60000"/>
              <a:lumOff val="40000"/>
            </a:schemeClr>
          </a:solidFill>
        </p:spPr>
        <p:txBody>
          <a:bodyPr wrap="square">
            <a:spAutoFit/>
          </a:bodyPr>
          <a:lstStyle/>
          <a:p>
            <a:endParaRPr lang="en-US" dirty="0" smtClean="0"/>
          </a:p>
          <a:p>
            <a:pPr>
              <a:buFont typeface="Arial" pitchFamily="34" charset="0"/>
              <a:buChar char="•"/>
            </a:pPr>
            <a:r>
              <a:rPr lang="en-US" dirty="0" smtClean="0"/>
              <a:t>When glucose (300-250) mg/dl add dextrose 5%.</a:t>
            </a:r>
          </a:p>
          <a:p>
            <a:pPr>
              <a:buFont typeface="Arial" pitchFamily="34" charset="0"/>
              <a:buChar char="•"/>
            </a:pPr>
            <a:r>
              <a:rPr lang="en-US" dirty="0" smtClean="0"/>
              <a:t>When glucose (≤200 mg/</a:t>
            </a:r>
            <a:r>
              <a:rPr lang="en-US" dirty="0" err="1" smtClean="0"/>
              <a:t>dL</a:t>
            </a:r>
            <a:r>
              <a:rPr lang="en-US" dirty="0" smtClean="0"/>
              <a:t>) add dextrose10%</a:t>
            </a:r>
          </a:p>
          <a:p>
            <a:pPr>
              <a:buFont typeface="Arial" pitchFamily="34" charset="0"/>
              <a:buChar char="•"/>
            </a:pPr>
            <a:r>
              <a:rPr lang="en-US" dirty="0" smtClean="0"/>
              <a:t>Add IV K if serum K+ &lt;5.3 </a:t>
            </a:r>
            <a:r>
              <a:rPr lang="en-US" dirty="0" err="1" smtClean="0"/>
              <a:t>mEq</a:t>
            </a:r>
            <a:r>
              <a:rPr lang="en-US" dirty="0" smtClean="0"/>
              <a:t>/L; hold if ≥5.3 </a:t>
            </a:r>
            <a:r>
              <a:rPr lang="en-US" dirty="0" err="1" smtClean="0"/>
              <a:t>mEq</a:t>
            </a:r>
            <a:r>
              <a:rPr lang="en-US" dirty="0" smtClean="0"/>
              <a:t>/L</a:t>
            </a:r>
          </a:p>
          <a:p>
            <a:pPr>
              <a:buFont typeface="Arial" pitchFamily="34" charset="0"/>
              <a:buChar char="•"/>
            </a:pPr>
            <a:r>
              <a:rPr lang="en-US" dirty="0" smtClean="0"/>
              <a:t>keep blood glucose concentrations </a:t>
            </a:r>
          </a:p>
          <a:p>
            <a:r>
              <a:rPr lang="en-US" dirty="0" smtClean="0"/>
              <a:t>(100 to 150 mg/</a:t>
            </a:r>
            <a:r>
              <a:rPr lang="en-US" dirty="0" err="1" smtClean="0"/>
              <a:t>dL</a:t>
            </a:r>
            <a:r>
              <a:rPr lang="en-US" dirty="0" smtClean="0"/>
              <a:t>) in older children (150 to 180 mg/</a:t>
            </a:r>
            <a:r>
              <a:rPr lang="en-US" dirty="0" err="1" smtClean="0"/>
              <a:t>dL</a:t>
            </a:r>
            <a:r>
              <a:rPr lang="en-US" dirty="0" smtClean="0"/>
              <a:t> ) in younger children</a:t>
            </a:r>
          </a:p>
        </p:txBody>
      </p:sp>
      <p:sp>
        <p:nvSpPr>
          <p:cNvPr id="30" name="TextBox 29"/>
          <p:cNvSpPr txBox="1"/>
          <p:nvPr/>
        </p:nvSpPr>
        <p:spPr>
          <a:xfrm>
            <a:off x="5599468" y="2664541"/>
            <a:ext cx="2836608" cy="373626"/>
          </a:xfrm>
          <a:prstGeom prst="rect">
            <a:avLst/>
          </a:prstGeom>
          <a:solidFill>
            <a:schemeClr val="accent2">
              <a:lumMod val="60000"/>
              <a:lumOff val="40000"/>
            </a:schemeClr>
          </a:solidFill>
        </p:spPr>
        <p:txBody>
          <a:bodyPr wrap="square" rtlCol="0">
            <a:spAutoFit/>
          </a:bodyPr>
          <a:lstStyle/>
          <a:p>
            <a:r>
              <a:rPr lang="en-US" dirty="0" smtClean="0"/>
              <a:t>Fluids given till 24-48 hour</a:t>
            </a:r>
            <a:endParaRPr lang="en-US" dirty="0"/>
          </a:p>
        </p:txBody>
      </p:sp>
      <p:sp>
        <p:nvSpPr>
          <p:cNvPr id="32" name="Rectangle 31"/>
          <p:cNvSpPr/>
          <p:nvPr/>
        </p:nvSpPr>
        <p:spPr>
          <a:xfrm>
            <a:off x="235975" y="2886328"/>
            <a:ext cx="3274142" cy="2800767"/>
          </a:xfrm>
          <a:prstGeom prst="rect">
            <a:avLst/>
          </a:prstGeom>
          <a:solidFill>
            <a:schemeClr val="accent2">
              <a:lumMod val="60000"/>
              <a:lumOff val="40000"/>
            </a:schemeClr>
          </a:solidFill>
        </p:spPr>
        <p:txBody>
          <a:bodyPr wrap="square">
            <a:spAutoFit/>
          </a:bodyPr>
          <a:lstStyle/>
          <a:p>
            <a:r>
              <a:rPr lang="en-US" sz="1600" dirty="0" smtClean="0"/>
              <a:t>Insulin </a:t>
            </a:r>
            <a:r>
              <a:rPr lang="en-US" sz="1600" dirty="0" smtClean="0"/>
              <a:t>infusion rate should be reduced only after the </a:t>
            </a:r>
            <a:r>
              <a:rPr lang="en-US" sz="1600" dirty="0" err="1" smtClean="0"/>
              <a:t>ketoacidosis</a:t>
            </a:r>
            <a:r>
              <a:rPr lang="en-US" sz="1600" dirty="0" smtClean="0"/>
              <a:t> is corrected or nearly corrected. </a:t>
            </a:r>
            <a:r>
              <a:rPr lang="en-US" sz="1600" b="1" dirty="0" smtClean="0">
                <a:solidFill>
                  <a:srgbClr val="FF0000"/>
                </a:solidFill>
              </a:rPr>
              <a:t>However</a:t>
            </a:r>
            <a:r>
              <a:rPr lang="en-US" sz="1600" dirty="0" smtClean="0"/>
              <a:t>, if the patient shows </a:t>
            </a:r>
            <a:r>
              <a:rPr lang="en-US" sz="1600" dirty="0" smtClean="0"/>
              <a:t>1.marked </a:t>
            </a:r>
            <a:r>
              <a:rPr lang="en-US" sz="1600" dirty="0" smtClean="0"/>
              <a:t>sensitivity to </a:t>
            </a:r>
            <a:r>
              <a:rPr lang="en-US" sz="1600" dirty="0" smtClean="0"/>
              <a:t>insulin</a:t>
            </a:r>
          </a:p>
          <a:p>
            <a:r>
              <a:rPr lang="en-US" sz="1600" dirty="0" smtClean="0"/>
              <a:t>2.Below 5 y or </a:t>
            </a:r>
            <a:r>
              <a:rPr lang="en-US" sz="1600" dirty="0" smtClean="0"/>
              <a:t>malnourished children, it may be necessary to decrease the insulin infusion rate to avoid hypoglycemia </a:t>
            </a:r>
            <a:r>
              <a:rPr lang="en-US" sz="1600" dirty="0" smtClean="0"/>
              <a:t>to (0.05 </a:t>
            </a:r>
            <a:r>
              <a:rPr lang="en-US" sz="1600" dirty="0" smtClean="0"/>
              <a:t>units/kg/hour), provided that the </a:t>
            </a:r>
            <a:r>
              <a:rPr lang="en-US" sz="1600" dirty="0" err="1" smtClean="0"/>
              <a:t>ketoacidosis</a:t>
            </a:r>
            <a:r>
              <a:rPr lang="en-US" sz="1600" dirty="0" smtClean="0"/>
              <a:t> continues to improve</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E3CD91-5230-4261-BC7D-AF916EE20565}"/>
              </a:ext>
            </a:extLst>
          </p:cNvPr>
          <p:cNvSpPr>
            <a:spLocks noGrp="1"/>
          </p:cNvSpPr>
          <p:nvPr>
            <p:ph type="title"/>
          </p:nvPr>
        </p:nvSpPr>
        <p:spPr/>
        <p:txBody>
          <a:bodyPr/>
          <a:lstStyle/>
          <a:p>
            <a:r>
              <a:rPr lang="en-US" b="1" dirty="0">
                <a:solidFill>
                  <a:srgbClr val="FF0000"/>
                </a:solidFill>
              </a:rPr>
              <a:t>Definition</a:t>
            </a:r>
            <a:endParaRPr lang="en-US" dirty="0"/>
          </a:p>
        </p:txBody>
      </p:sp>
      <p:sp>
        <p:nvSpPr>
          <p:cNvPr id="3" name="Text Placeholder 2">
            <a:extLst>
              <a:ext uri="{FF2B5EF4-FFF2-40B4-BE49-F238E27FC236}">
                <a16:creationId xmlns:a16="http://schemas.microsoft.com/office/drawing/2014/main" xmlns="" id="{1438B3A3-F188-4676-9B8B-C4D808266D2D}"/>
              </a:ext>
            </a:extLst>
          </p:cNvPr>
          <p:cNvSpPr>
            <a:spLocks noGrp="1"/>
          </p:cNvSpPr>
          <p:nvPr>
            <p:ph type="body" idx="1"/>
          </p:nvPr>
        </p:nvSpPr>
        <p:spPr/>
        <p:txBody>
          <a:bodyPr>
            <a:normAutofit/>
          </a:bodyPr>
          <a:lstStyle/>
          <a:p>
            <a:pPr marL="342900" lvl="0" indent="-139700" algn="l" rtl="1">
              <a:spcBef>
                <a:spcPts val="640"/>
              </a:spcBef>
              <a:spcAft>
                <a:spcPts val="0"/>
              </a:spcAft>
              <a:buClr>
                <a:schemeClr val="dk1"/>
              </a:buClr>
              <a:buSzPts val="3200"/>
              <a:buNone/>
            </a:pPr>
            <a:r>
              <a:rPr lang="en-US" b="0" i="0" dirty="0">
                <a:solidFill>
                  <a:srgbClr val="2A2A2A"/>
                </a:solidFill>
                <a:effectLst/>
                <a:latin typeface="Calibri" panose="020F0502020204030204" pitchFamily="34" charset="0"/>
                <a:cs typeface="Calibri" panose="020F0502020204030204" pitchFamily="34" charset="0"/>
              </a:rPr>
              <a:t>Diabetic ketoacidosis (DKA) is an acute, major, life-threatening complication of diabetes characterized by:</a:t>
            </a:r>
          </a:p>
          <a:p>
            <a:pPr marL="342900" lvl="0" indent="-139700" algn="l" rtl="1">
              <a:spcBef>
                <a:spcPts val="640"/>
              </a:spcBef>
              <a:spcAft>
                <a:spcPts val="0"/>
              </a:spcAft>
              <a:buClr>
                <a:schemeClr val="dk1"/>
              </a:buClr>
              <a:buSzPts val="3200"/>
              <a:buNone/>
            </a:pPr>
            <a:r>
              <a:rPr lang="en-US" b="0" i="0" dirty="0">
                <a:solidFill>
                  <a:srgbClr val="2A2A2A"/>
                </a:solidFill>
                <a:effectLst/>
                <a:latin typeface="Calibri" panose="020F0502020204030204" pitchFamily="34" charset="0"/>
                <a:cs typeface="Calibri" panose="020F0502020204030204" pitchFamily="34" charset="0"/>
              </a:rPr>
              <a:t> </a:t>
            </a:r>
            <a:r>
              <a:rPr lang="en-US" b="1" i="0" u="none" strike="noStrike" dirty="0">
                <a:solidFill>
                  <a:schemeClr val="tx1"/>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xmlns="" val="tx"/>
                    </a:ext>
                  </a:extLst>
                </a:hlinkClick>
              </a:rPr>
              <a:t>hyperglycemia</a:t>
            </a:r>
            <a:r>
              <a:rPr lang="en-US" b="1" i="0" dirty="0">
                <a:solidFill>
                  <a:schemeClr val="tx1"/>
                </a:solidFill>
                <a:effectLst/>
                <a:latin typeface="Calibri" panose="020F0502020204030204" pitchFamily="34" charset="0"/>
                <a:cs typeface="Calibri" panose="020F0502020204030204" pitchFamily="34" charset="0"/>
              </a:rPr>
              <a:t>, </a:t>
            </a:r>
            <a:r>
              <a:rPr lang="en-US" b="1" i="0" u="none" strike="noStrike" dirty="0">
                <a:solidFill>
                  <a:schemeClr val="tx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ketoacidosis</a:t>
            </a:r>
            <a:r>
              <a:rPr lang="en-US" b="1" i="0" dirty="0">
                <a:solidFill>
                  <a:schemeClr val="tx1"/>
                </a:solidFill>
                <a:effectLst/>
                <a:latin typeface="Calibri" panose="020F0502020204030204" pitchFamily="34" charset="0"/>
                <a:cs typeface="Calibri" panose="020F0502020204030204" pitchFamily="34" charset="0"/>
              </a:rPr>
              <a:t>, and </a:t>
            </a:r>
            <a:r>
              <a:rPr lang="en-US" b="1" i="0" u="sng" dirty="0">
                <a:solidFill>
                  <a:schemeClr val="tx1"/>
                </a:solidFill>
                <a:effectLst/>
                <a:latin typeface="Calibri" panose="020F0502020204030204" pitchFamily="34" charset="0"/>
                <a:cs typeface="Calibri" panose="020F0502020204030204" pitchFamily="34" charset="0"/>
              </a:rPr>
              <a:t>ketonuria</a:t>
            </a:r>
            <a:r>
              <a:rPr lang="en-US" b="0" i="0" u="sng" dirty="0">
                <a:solidFill>
                  <a:srgbClr val="2A2A2A"/>
                </a:solidFill>
                <a:effectLst/>
                <a:latin typeface="Calibri" panose="020F0502020204030204" pitchFamily="34" charset="0"/>
                <a:cs typeface="Calibri" panose="020F0502020204030204" pitchFamily="34" charset="0"/>
              </a:rPr>
              <a:t>.</a:t>
            </a:r>
          </a:p>
          <a:p>
            <a:pPr marL="342900" lvl="0" indent="-139700" algn="l" rtl="1">
              <a:spcBef>
                <a:spcPts val="640"/>
              </a:spcBef>
              <a:spcAft>
                <a:spcPts val="0"/>
              </a:spcAft>
              <a:buClr>
                <a:schemeClr val="dk1"/>
              </a:buClr>
              <a:buSzPts val="3200"/>
              <a:buNone/>
            </a:pPr>
            <a:endParaRPr lang="en-US" u="sng" dirty="0">
              <a:solidFill>
                <a:srgbClr val="2A2A2A"/>
              </a:solidFill>
              <a:latin typeface="Calibri" panose="020F0502020204030204" pitchFamily="34" charset="0"/>
              <a:cs typeface="Calibri" panose="020F0502020204030204" pitchFamily="34" charset="0"/>
            </a:endParaRPr>
          </a:p>
          <a:p>
            <a:pPr algn="l"/>
            <a:r>
              <a:rPr lang="en-US" b="0" i="0" dirty="0">
                <a:solidFill>
                  <a:srgbClr val="2A2A2A"/>
                </a:solidFill>
                <a:effectLst/>
                <a:latin typeface="Calibri" panose="020F0502020204030204" pitchFamily="34" charset="0"/>
                <a:cs typeface="Calibri" panose="020F0502020204030204" pitchFamily="34" charset="0"/>
              </a:rPr>
              <a:t>It occurs when absolute or relative insulin deficiency inhibits the ability of glucose to enter cells for utilization as metabolic fuel, the result being that the liver rapidly breaks down fat into ketones to employ as a fuel source.</a:t>
            </a:r>
          </a:p>
          <a:p>
            <a:pPr algn="l"/>
            <a:r>
              <a:rPr lang="en-US" b="0" i="0" dirty="0">
                <a:solidFill>
                  <a:srgbClr val="2A2A2A"/>
                </a:solidFill>
                <a:effectLst/>
                <a:latin typeface="Calibri" panose="020F0502020204030204" pitchFamily="34" charset="0"/>
                <a:cs typeface="Calibri" panose="020F0502020204030204" pitchFamily="34" charset="0"/>
              </a:rPr>
              <a:t> The overproduction of ketones ensues, causing them to accumulate in the blood and urine and turn the blood acidic.</a:t>
            </a:r>
          </a:p>
          <a:p>
            <a:pPr algn="l"/>
            <a:endParaRPr lang="en-US" dirty="0"/>
          </a:p>
        </p:txBody>
      </p:sp>
    </p:spTree>
    <p:extLst>
      <p:ext uri="{BB962C8B-B14F-4D97-AF65-F5344CB8AC3E}">
        <p14:creationId xmlns:p14="http://schemas.microsoft.com/office/powerpoint/2010/main" xmlns="" val="1243602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15180" y="2076348"/>
            <a:ext cx="10075607" cy="593110"/>
          </a:xfrm>
          <a:solidFill>
            <a:schemeClr val="bg1"/>
          </a:solidFill>
          <a:ln w="57150">
            <a:solidFill>
              <a:schemeClr val="tx1"/>
            </a:solidFill>
          </a:ln>
        </p:spPr>
        <p:txBody>
          <a:bodyPr/>
          <a:lstStyle/>
          <a:p>
            <a:pPr algn="ctr">
              <a:buNone/>
            </a:pPr>
            <a:r>
              <a:rPr lang="en-US" dirty="0" smtClean="0"/>
              <a:t>Maintenance = 100-50-20</a:t>
            </a:r>
          </a:p>
        </p:txBody>
      </p:sp>
      <p:pic>
        <p:nvPicPr>
          <p:cNvPr id="4" name="Picture 3" descr="https://www.uworld.com/media/L53890.jpg"/>
          <p:cNvPicPr/>
          <p:nvPr/>
        </p:nvPicPr>
        <p:blipFill>
          <a:blip r:embed="rId2"/>
          <a:srcRect/>
          <a:stretch>
            <a:fillRect/>
          </a:stretch>
        </p:blipFill>
        <p:spPr bwMode="auto">
          <a:xfrm>
            <a:off x="1000432" y="235974"/>
            <a:ext cx="10060859" cy="1475508"/>
          </a:xfrm>
          <a:prstGeom prst="rect">
            <a:avLst/>
          </a:prstGeom>
          <a:noFill/>
          <a:ln w="57150">
            <a:solidFill>
              <a:schemeClr val="tx1"/>
            </a:solidFill>
            <a:miter lim="800000"/>
            <a:headEnd/>
            <a:tailEnd/>
          </a:ln>
        </p:spPr>
      </p:pic>
      <p:pic>
        <p:nvPicPr>
          <p:cNvPr id="5" name="Picture 4" descr="https://www.uworld.com/media/U5203.jpg"/>
          <p:cNvPicPr/>
          <p:nvPr/>
        </p:nvPicPr>
        <p:blipFill>
          <a:blip r:embed="rId3"/>
          <a:srcRect/>
          <a:stretch>
            <a:fillRect/>
          </a:stretch>
        </p:blipFill>
        <p:spPr bwMode="auto">
          <a:xfrm>
            <a:off x="1029930" y="3524864"/>
            <a:ext cx="10105102" cy="1828802"/>
          </a:xfrm>
          <a:prstGeom prst="rect">
            <a:avLst/>
          </a:prstGeom>
          <a:noFill/>
          <a:ln w="76200">
            <a:solidFill>
              <a:schemeClr val="tx1"/>
            </a:solidFill>
            <a:miter lim="800000"/>
            <a:headEnd/>
            <a:tailEnd/>
          </a:ln>
        </p:spPr>
      </p:pic>
      <p:sp>
        <p:nvSpPr>
          <p:cNvPr id="6" name="Rectangle 5"/>
          <p:cNvSpPr/>
          <p:nvPr/>
        </p:nvSpPr>
        <p:spPr>
          <a:xfrm>
            <a:off x="1052504" y="2816629"/>
            <a:ext cx="10067779" cy="400110"/>
          </a:xfrm>
          <a:prstGeom prst="rect">
            <a:avLst/>
          </a:prstGeom>
          <a:solidFill>
            <a:schemeClr val="bg1"/>
          </a:solidFill>
          <a:ln w="57150">
            <a:solidFill>
              <a:schemeClr val="tx1"/>
            </a:solidFill>
          </a:ln>
        </p:spPr>
        <p:txBody>
          <a:bodyPr wrap="square">
            <a:spAutoFit/>
          </a:bodyPr>
          <a:lstStyle/>
          <a:p>
            <a:pPr algn="ctr"/>
            <a:r>
              <a:rPr lang="en-US" sz="2000" b="1" dirty="0" smtClean="0"/>
              <a:t>Deficit = wt * deficit% * 10</a:t>
            </a:r>
            <a:endParaRPr lang="en-US" sz="20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14746"/>
          </a:xfrm>
          <a:solidFill>
            <a:srgbClr val="FFFF00"/>
          </a:solidFill>
        </p:spPr>
        <p:txBody>
          <a:bodyPr/>
          <a:lstStyle/>
          <a:p>
            <a:r>
              <a:rPr lang="en-US" b="1" dirty="0" smtClean="0"/>
              <a:t>P</a:t>
            </a:r>
            <a:r>
              <a:rPr lang="en-US" b="1" dirty="0" smtClean="0"/>
              <a:t>otassium</a:t>
            </a:r>
            <a:endParaRPr lang="en-US" dirty="0"/>
          </a:p>
        </p:txBody>
      </p:sp>
      <p:sp>
        <p:nvSpPr>
          <p:cNvPr id="3" name="Content Placeholder 2"/>
          <p:cNvSpPr>
            <a:spLocks noGrp="1"/>
          </p:cNvSpPr>
          <p:nvPr>
            <p:ph idx="1"/>
          </p:nvPr>
        </p:nvSpPr>
        <p:spPr>
          <a:xfrm>
            <a:off x="235974" y="929148"/>
            <a:ext cx="11710220" cy="5928852"/>
          </a:xfrm>
        </p:spPr>
        <p:txBody>
          <a:bodyPr>
            <a:normAutofit fontScale="62500" lnSpcReduction="20000"/>
          </a:bodyPr>
          <a:lstStyle/>
          <a:p>
            <a:r>
              <a:rPr lang="en-US" dirty="0" smtClean="0"/>
              <a:t> — </a:t>
            </a:r>
            <a:r>
              <a:rPr lang="en-US" sz="3300" dirty="0" smtClean="0"/>
              <a:t>Patients with DKA have a total body deficit of potassium, although potassium levels at presentation may be normal or even increased</a:t>
            </a:r>
            <a:r>
              <a:rPr lang="en-US" sz="3300" dirty="0" smtClean="0"/>
              <a:t>.. </a:t>
            </a:r>
            <a:r>
              <a:rPr lang="en-US" sz="3300" dirty="0" smtClean="0"/>
              <a:t>Therefore, potassium replacement is necessary for nearly all DKA patients</a:t>
            </a:r>
            <a:r>
              <a:rPr lang="en-US" sz="3300" dirty="0" smtClean="0"/>
              <a:t>.</a:t>
            </a:r>
          </a:p>
          <a:p>
            <a:r>
              <a:rPr lang="en-US" sz="3300" dirty="0" smtClean="0"/>
              <a:t>Replacement timing is Based on initial potassium level :</a:t>
            </a:r>
            <a:endParaRPr lang="en-US" sz="3300" dirty="0" smtClean="0"/>
          </a:p>
          <a:p>
            <a:r>
              <a:rPr lang="en-US" sz="3300" dirty="0" smtClean="0"/>
              <a:t>●If </a:t>
            </a:r>
            <a:r>
              <a:rPr lang="en-US" sz="3300" dirty="0" smtClean="0"/>
              <a:t> </a:t>
            </a:r>
            <a:r>
              <a:rPr lang="en-US" sz="3300" b="1" dirty="0" err="1" smtClean="0"/>
              <a:t>hyperkalemic</a:t>
            </a:r>
            <a:r>
              <a:rPr lang="en-US" sz="3300" dirty="0" smtClean="0"/>
              <a:t>, potassium replacement </a:t>
            </a:r>
            <a:r>
              <a:rPr lang="en-US" sz="3300" dirty="0" smtClean="0"/>
              <a:t>initiated </a:t>
            </a:r>
            <a:r>
              <a:rPr lang="en-US" sz="3300" dirty="0" smtClean="0"/>
              <a:t>when the serum potassium falls to normal and after verifying urine production/adequate renal function </a:t>
            </a:r>
          </a:p>
          <a:p>
            <a:r>
              <a:rPr lang="en-US" sz="3300" dirty="0" smtClean="0"/>
              <a:t>●If </a:t>
            </a:r>
            <a:r>
              <a:rPr lang="en-US" sz="3300" dirty="0" smtClean="0"/>
              <a:t> </a:t>
            </a:r>
            <a:r>
              <a:rPr lang="en-US" sz="3300" b="1" dirty="0" err="1" smtClean="0"/>
              <a:t>normokalemic</a:t>
            </a:r>
            <a:r>
              <a:rPr lang="en-US" sz="3300" dirty="0" smtClean="0"/>
              <a:t> </a:t>
            </a:r>
            <a:r>
              <a:rPr lang="en-US" sz="3300" b="1" dirty="0" smtClean="0"/>
              <a:t>and voiding</a:t>
            </a:r>
            <a:r>
              <a:rPr lang="en-US" sz="3300" dirty="0" smtClean="0"/>
              <a:t>, potassium replacement </a:t>
            </a:r>
            <a:r>
              <a:rPr lang="en-US" sz="3300" dirty="0" smtClean="0"/>
              <a:t> given </a:t>
            </a:r>
            <a:r>
              <a:rPr lang="en-US" sz="3300" dirty="0" smtClean="0"/>
              <a:t>with the start of insulin therapy. The usual starting concentration is 40 </a:t>
            </a:r>
            <a:r>
              <a:rPr lang="en-US" sz="3300" dirty="0" err="1" smtClean="0"/>
              <a:t>mEq</a:t>
            </a:r>
            <a:r>
              <a:rPr lang="en-US" sz="3300" dirty="0" smtClean="0"/>
              <a:t>/L (40 </a:t>
            </a:r>
            <a:r>
              <a:rPr lang="en-US" sz="3300" dirty="0" err="1" smtClean="0"/>
              <a:t>mmol</a:t>
            </a:r>
            <a:r>
              <a:rPr lang="en-US" sz="3300" dirty="0" smtClean="0"/>
              <a:t>/L) of potassium added to the IV fluid </a:t>
            </a:r>
            <a:r>
              <a:rPr lang="en-US" sz="3300" dirty="0" smtClean="0"/>
              <a:t>solution.</a:t>
            </a:r>
            <a:endParaRPr lang="en-US" sz="3300" dirty="0" smtClean="0"/>
          </a:p>
          <a:p>
            <a:r>
              <a:rPr lang="en-US" sz="3300" dirty="0" smtClean="0"/>
              <a:t>●If  </a:t>
            </a:r>
            <a:r>
              <a:rPr lang="en-US" sz="3300" b="1" dirty="0" err="1" smtClean="0"/>
              <a:t>hypokalemic</a:t>
            </a:r>
            <a:r>
              <a:rPr lang="en-US" sz="3300" dirty="0" smtClean="0"/>
              <a:t>, potassium replacement should be started immediately and the insulin infusion should be delayed until serum potassium has been restored to a near-normal concentration. The serum potassium concentrations should be monitored hourly and the replacement adjusted as needed.</a:t>
            </a:r>
          </a:p>
          <a:p>
            <a:r>
              <a:rPr lang="en-US" sz="3300" dirty="0" smtClean="0"/>
              <a:t>Potassium replacement should be given as a mixture of </a:t>
            </a:r>
            <a:r>
              <a:rPr lang="en-US" sz="3300" u="sng" dirty="0" smtClean="0">
                <a:hlinkClick r:id="rId2"/>
              </a:rPr>
              <a:t>potassium phosphate</a:t>
            </a:r>
            <a:r>
              <a:rPr lang="en-US" sz="3300" dirty="0" smtClean="0"/>
              <a:t> and either </a:t>
            </a:r>
            <a:r>
              <a:rPr lang="en-US" sz="3300" u="sng" dirty="0" smtClean="0">
                <a:hlinkClick r:id="rId3"/>
              </a:rPr>
              <a:t>potassium chloride</a:t>
            </a:r>
            <a:r>
              <a:rPr lang="en-US" sz="3300" dirty="0" smtClean="0"/>
              <a:t> or </a:t>
            </a:r>
            <a:r>
              <a:rPr lang="en-US" sz="3300" u="sng" dirty="0" smtClean="0">
                <a:hlinkClick r:id="rId4"/>
              </a:rPr>
              <a:t>potassium acetate</a:t>
            </a:r>
            <a:r>
              <a:rPr lang="en-US" sz="3300" dirty="0" smtClean="0"/>
              <a:t> (see </a:t>
            </a:r>
            <a:r>
              <a:rPr lang="en-US" sz="3300" u="sng" dirty="0" smtClean="0">
                <a:hlinkClick r:id="rId5"/>
              </a:rPr>
              <a:t>'Phosphate'</a:t>
            </a:r>
            <a:r>
              <a:rPr lang="en-US" sz="3300" dirty="0" smtClean="0"/>
              <a:t> below). Administration of potassium chloride alone should be avoided to reduce the risk of </a:t>
            </a:r>
            <a:r>
              <a:rPr lang="en-US" sz="3300" dirty="0" err="1" smtClean="0"/>
              <a:t>hyperchloremic</a:t>
            </a:r>
            <a:r>
              <a:rPr lang="en-US" sz="3300" dirty="0" smtClean="0"/>
              <a:t> metabolic acidosis.</a:t>
            </a:r>
          </a:p>
          <a:p>
            <a:r>
              <a:rPr lang="en-US" sz="3300" dirty="0" smtClean="0"/>
              <a:t>Potassium replacement therapy should continue throughout IV insulin and fluid therapy. The serum potassium should typically be monitored every two to four hours and the potassium concentration in IV fluids adjusted as necessary to maintain normal serum potassium levels. </a:t>
            </a:r>
            <a:endParaRPr lang="en-US" sz="3300" dirty="0" smtClean="0"/>
          </a:p>
          <a:p>
            <a:r>
              <a:rPr lang="en-US" sz="3300" dirty="0" smtClean="0"/>
              <a:t>ECG monitoring </a:t>
            </a:r>
            <a:r>
              <a:rPr lang="en-US" sz="3300" dirty="0" smtClean="0"/>
              <a:t>is recommended for most DKA patients but particularly for those with either </a:t>
            </a:r>
            <a:r>
              <a:rPr lang="en-US" sz="3300" dirty="0" err="1" smtClean="0"/>
              <a:t>hyperkalemia</a:t>
            </a:r>
            <a:r>
              <a:rPr lang="en-US" sz="3300" dirty="0" smtClean="0"/>
              <a:t> or </a:t>
            </a:r>
            <a:r>
              <a:rPr lang="en-US" sz="3300" dirty="0" err="1" smtClean="0"/>
              <a:t>hypokalemia</a:t>
            </a:r>
            <a:r>
              <a:rPr lang="en-US" sz="3300" dirty="0" smtClean="0"/>
              <a:t>.</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Bicarbonate :Consider for patients with pH ≤6.9 </a:t>
            </a:r>
            <a:br>
              <a:rPr lang="en-US" dirty="0" smtClean="0"/>
            </a:br>
            <a:endParaRPr lang="en-US" dirty="0" smtClean="0"/>
          </a:p>
          <a:p>
            <a:r>
              <a:rPr lang="en-US" dirty="0" smtClean="0"/>
              <a:t>Phosphate Consider for serum phosphate &lt;1.0 mg/</a:t>
            </a:r>
            <a:r>
              <a:rPr lang="en-US" dirty="0" err="1" smtClean="0"/>
              <a:t>dL</a:t>
            </a:r>
            <a:r>
              <a:rPr lang="en-US" dirty="0" smtClean="0"/>
              <a:t>, cardiac dysfunction, or respiratory depression </a:t>
            </a:r>
          </a:p>
          <a:p>
            <a:endParaRPr lang="en-US" dirty="0" smtClean="0"/>
          </a:p>
          <a:p>
            <a:r>
              <a:rPr lang="en-US" dirty="0" smtClean="0"/>
              <a:t>Final note </a:t>
            </a:r>
          </a:p>
          <a:p>
            <a:r>
              <a:rPr lang="en-US" dirty="0" smtClean="0"/>
              <a:t>With </a:t>
            </a:r>
            <a:r>
              <a:rPr lang="en-US" dirty="0" smtClean="0"/>
              <a:t>volume resuscitation and correction of </a:t>
            </a:r>
            <a:r>
              <a:rPr lang="en-US" dirty="0" err="1" smtClean="0"/>
              <a:t>hyperosmolality</a:t>
            </a:r>
            <a:r>
              <a:rPr lang="en-US" dirty="0" smtClean="0"/>
              <a:t> and hyperglycemia, these </a:t>
            </a:r>
            <a:r>
              <a:rPr lang="en-US" dirty="0" err="1" smtClean="0"/>
              <a:t>ketoacids</a:t>
            </a:r>
            <a:r>
              <a:rPr lang="en-US" dirty="0" smtClean="0"/>
              <a:t> disappear and the anion </a:t>
            </a:r>
            <a:r>
              <a:rPr lang="en-US" b="1" dirty="0" smtClean="0"/>
              <a:t>gap normalizes</a:t>
            </a:r>
            <a:r>
              <a:rPr lang="en-US" dirty="0" smtClean="0"/>
              <a:t>, pointing to </a:t>
            </a:r>
            <a:r>
              <a:rPr lang="en-US" b="1" dirty="0" smtClean="0"/>
              <a:t>resolution of ketosis</a:t>
            </a:r>
            <a:r>
              <a:rPr lang="en-US" dirty="0" smtClean="0"/>
              <a:t>.  </a:t>
            </a:r>
            <a:r>
              <a:rPr lang="en-US" dirty="0" err="1" smtClean="0"/>
              <a:t>Posttreatment</a:t>
            </a:r>
            <a:r>
              <a:rPr lang="en-US" dirty="0" smtClean="0"/>
              <a:t> </a:t>
            </a:r>
            <a:r>
              <a:rPr lang="en-US" dirty="0" err="1" smtClean="0"/>
              <a:t>hyperchloremic</a:t>
            </a:r>
            <a:r>
              <a:rPr lang="en-US" dirty="0" smtClean="0"/>
              <a:t> acidosis may occur due to infusion of normal saline; however, the anion gap will be normal.</a:t>
            </a:r>
          </a:p>
          <a:p>
            <a:r>
              <a:rPr lang="en-US" dirty="0" smtClean="0"/>
              <a:t>Resolution of DKA is further supported by normalization of the venous pH and serum beta-</a:t>
            </a:r>
            <a:r>
              <a:rPr lang="en-US" dirty="0" err="1" smtClean="0"/>
              <a:t>hydroxybutyrate</a:t>
            </a:r>
            <a:r>
              <a:rPr lang="en-US" dirty="0" smtClean="0"/>
              <a:t> levels, rise in serum bicarbonate, and tolerance of oral food intake.  Measurement of serum and urine glucose alone is inappropriate for monitoring response to treatment because ketosis and </a:t>
            </a:r>
            <a:r>
              <a:rPr lang="en-US" dirty="0" err="1" smtClean="0"/>
              <a:t>acidemia</a:t>
            </a:r>
            <a:r>
              <a:rPr lang="en-US" dirty="0" smtClean="0"/>
              <a:t> may still be present even when glucose levels drop below 200-250 mg/</a:t>
            </a:r>
            <a:r>
              <a:rPr lang="en-US" dirty="0" err="1" smtClean="0"/>
              <a:t>dL</a:t>
            </a:r>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336038"/>
            <a:ext cx="5707626" cy="5224104"/>
          </a:xfrm>
        </p:spPr>
        <p:txBody>
          <a:bodyPr>
            <a:normAutofit fontScale="92500" lnSpcReduction="20000"/>
          </a:bodyPr>
          <a:lstStyle/>
          <a:p>
            <a:r>
              <a:rPr lang="en-US" dirty="0" smtClean="0"/>
              <a:t>The "two-bag system" </a:t>
            </a:r>
            <a:endParaRPr lang="en-US" dirty="0" smtClean="0"/>
          </a:p>
          <a:p>
            <a:pPr>
              <a:buNone/>
            </a:pPr>
            <a:r>
              <a:rPr lang="en-US" dirty="0" smtClean="0"/>
              <a:t>-efficient </a:t>
            </a:r>
            <a:r>
              <a:rPr lang="en-US" dirty="0" smtClean="0"/>
              <a:t>method to maintain the patient's blood glucose in an acceptable </a:t>
            </a:r>
            <a:r>
              <a:rPr lang="en-US" dirty="0" smtClean="0"/>
              <a:t>range</a:t>
            </a:r>
          </a:p>
          <a:p>
            <a:pPr>
              <a:buNone/>
            </a:pPr>
            <a:r>
              <a:rPr lang="en-US" dirty="0" smtClean="0"/>
              <a:t>-</a:t>
            </a:r>
            <a:r>
              <a:rPr lang="en-US" dirty="0" smtClean="0"/>
              <a:t>two </a:t>
            </a:r>
            <a:r>
              <a:rPr lang="en-US" dirty="0" smtClean="0"/>
              <a:t>bags of the selected IV fluid solution are infused concurrently, one containing 10% dextrose and the other containing no dextrose</a:t>
            </a:r>
            <a:r>
              <a:rPr lang="en-US" dirty="0" smtClean="0"/>
              <a:t>.</a:t>
            </a:r>
          </a:p>
          <a:p>
            <a:pPr>
              <a:buNone/>
            </a:pPr>
            <a:r>
              <a:rPr lang="en-US" dirty="0" smtClean="0"/>
              <a:t>-</a:t>
            </a:r>
            <a:r>
              <a:rPr lang="en-US" dirty="0" smtClean="0"/>
              <a:t> </a:t>
            </a:r>
            <a:r>
              <a:rPr lang="en-US" dirty="0" smtClean="0"/>
              <a:t>By adjusting the relative rates of fluid administration from each bag, the rate of fluid and electrolyte administration can be kept constant, while variable rates of dextrose infusion can be achieved to respond to changes in the patient's blood glucose concentrations.</a:t>
            </a:r>
            <a:endParaRPr lang="en-US" dirty="0"/>
          </a:p>
        </p:txBody>
      </p:sp>
      <p:pic>
        <p:nvPicPr>
          <p:cNvPr id="60418" name="Picture 2" descr="Clinical Guidance"/>
          <p:cNvPicPr>
            <a:picLocks noChangeAspect="1" noChangeArrowheads="1"/>
          </p:cNvPicPr>
          <p:nvPr/>
        </p:nvPicPr>
        <p:blipFill>
          <a:blip r:embed="rId2"/>
          <a:srcRect/>
          <a:stretch>
            <a:fillRect/>
          </a:stretch>
        </p:blipFill>
        <p:spPr bwMode="auto">
          <a:xfrm>
            <a:off x="6165542" y="711188"/>
            <a:ext cx="6128512" cy="445074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D8541A-3EA3-4938-A0CE-42A4A1603B23}"/>
              </a:ext>
            </a:extLst>
          </p:cNvPr>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Complications</a:t>
            </a:r>
          </a:p>
        </p:txBody>
      </p:sp>
      <p:sp>
        <p:nvSpPr>
          <p:cNvPr id="3" name="Subtitle 2">
            <a:extLst>
              <a:ext uri="{FF2B5EF4-FFF2-40B4-BE49-F238E27FC236}">
                <a16:creationId xmlns:a16="http://schemas.microsoft.com/office/drawing/2014/main" xmlns="" id="{B3F677A9-620B-46A1-B385-CC3917ECECF4}"/>
              </a:ext>
            </a:extLst>
          </p:cNvPr>
          <p:cNvSpPr>
            <a:spLocks noGrp="1"/>
          </p:cNvSpPr>
          <p:nvPr>
            <p:ph type="subTitle" idx="1"/>
          </p:nvPr>
        </p:nvSpPr>
        <p:spPr>
          <a:xfrm>
            <a:off x="9551963" y="5894362"/>
            <a:ext cx="1777218" cy="193431"/>
          </a:xfrm>
        </p:spPr>
        <p:txBody>
          <a:bodyPr>
            <a:noAutofit/>
          </a:bodyPr>
          <a:lstStyle/>
          <a:p>
            <a:r>
              <a:rPr lang="en-US" dirty="0">
                <a:latin typeface="Times New Roman" panose="02020603050405020304" pitchFamily="18" charset="0"/>
                <a:cs typeface="Times New Roman" panose="02020603050405020304" pitchFamily="18" charset="0"/>
              </a:rPr>
              <a:t>Saker Sunna</a:t>
            </a:r>
          </a:p>
        </p:txBody>
      </p:sp>
    </p:spTree>
    <p:extLst>
      <p:ext uri="{BB962C8B-B14F-4D97-AF65-F5344CB8AC3E}">
        <p14:creationId xmlns:p14="http://schemas.microsoft.com/office/powerpoint/2010/main" xmlns="" val="3306676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2A686C-F384-4DC0-99A4-A6B476E82502}"/>
              </a:ext>
            </a:extLst>
          </p:cNvPr>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Complications Of DKA</a:t>
            </a:r>
          </a:p>
        </p:txBody>
      </p:sp>
      <p:sp>
        <p:nvSpPr>
          <p:cNvPr id="3" name="Content Placeholder 2">
            <a:extLst>
              <a:ext uri="{FF2B5EF4-FFF2-40B4-BE49-F238E27FC236}">
                <a16:creationId xmlns:a16="http://schemas.microsoft.com/office/drawing/2014/main" xmlns="" id="{7FA06A00-2F0A-422B-AEA4-1EC62271C94E}"/>
              </a:ext>
            </a:extLst>
          </p:cNvPr>
          <p:cNvSpPr>
            <a:spLocks noGrp="1"/>
          </p:cNvSpPr>
          <p:nvPr>
            <p:ph idx="1"/>
          </p:nvPr>
        </p:nvSpPr>
        <p:spPr/>
        <p:txBody>
          <a:bodyPr>
            <a:noAutofit/>
          </a:bodyPr>
          <a:lstStyle/>
          <a:p>
            <a:pPr marL="514350" indent="-514350">
              <a:buFont typeface="+mj-lt"/>
              <a:buAutoNum type="arabicPeriod"/>
            </a:pPr>
            <a:r>
              <a:rPr lang="en-US" dirty="0">
                <a:latin typeface="Times New Roman" panose="02020603050405020304" pitchFamily="18" charset="0"/>
                <a:cs typeface="Times New Roman" panose="02020603050405020304" pitchFamily="18" charset="0"/>
              </a:rPr>
              <a:t>Cerebral Edema (Most serious).</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Hypokalemia.</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Hypoglycemia (Most common).</a:t>
            </a:r>
          </a:p>
          <a:p>
            <a:pPr marL="514350" indent="-514350">
              <a:buFont typeface="+mj-lt"/>
              <a:buAutoNum type="arabicPeriod"/>
            </a:pPr>
            <a:r>
              <a:rPr lang="en-US" b="0" i="0" u="none" strike="noStrike" baseline="0" dirty="0">
                <a:latin typeface="Times New Roman" panose="02020603050405020304" pitchFamily="18" charset="0"/>
                <a:cs typeface="Times New Roman" panose="02020603050405020304" pitchFamily="18" charset="0"/>
              </a:rPr>
              <a:t>Intracranial thrombosis or infarction.</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A</a:t>
            </a:r>
            <a:r>
              <a:rPr lang="en-US" b="0" i="0" u="none" strike="noStrike" baseline="0" dirty="0">
                <a:latin typeface="Times New Roman" panose="02020603050405020304" pitchFamily="18" charset="0"/>
                <a:cs typeface="Times New Roman" panose="02020603050405020304" pitchFamily="18" charset="0"/>
              </a:rPr>
              <a:t>cute kidney injury with acute renal failure caused by severe dehydration.</a:t>
            </a:r>
          </a:p>
          <a:p>
            <a:pPr marL="514350" indent="-514350">
              <a:buFont typeface="+mj-lt"/>
              <a:buAutoNum type="arabicPeriod"/>
            </a:pPr>
            <a:r>
              <a:rPr lang="en-US" b="0" i="0" u="none" strike="noStrike" baseline="0" dirty="0">
                <a:latin typeface="Times New Roman" panose="02020603050405020304" pitchFamily="18" charset="0"/>
                <a:cs typeface="Times New Roman" panose="02020603050405020304" pitchFamily="18" charset="0"/>
              </a:rPr>
              <a:t>Pancreatitis.</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A</a:t>
            </a:r>
            <a:r>
              <a:rPr lang="en-US" b="0" i="0" u="none" strike="noStrike" baseline="0" dirty="0">
                <a:latin typeface="Times New Roman" panose="02020603050405020304" pitchFamily="18" charset="0"/>
                <a:cs typeface="Times New Roman" panose="02020603050405020304" pitchFamily="18" charset="0"/>
              </a:rPr>
              <a:t>rrhythmias caused by electrolyte abnormalities.</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P</a:t>
            </a:r>
            <a:r>
              <a:rPr lang="en-US" b="0" i="0" u="none" strike="noStrike" baseline="0" dirty="0">
                <a:latin typeface="Times New Roman" panose="02020603050405020304" pitchFamily="18" charset="0"/>
                <a:cs typeface="Times New Roman" panose="02020603050405020304" pitchFamily="18" charset="0"/>
              </a:rPr>
              <a:t>ulmonary Edema.</a:t>
            </a:r>
          </a:p>
        </p:txBody>
      </p:sp>
      <p:sp>
        <p:nvSpPr>
          <p:cNvPr id="4" name="TextBox 3">
            <a:extLst>
              <a:ext uri="{FF2B5EF4-FFF2-40B4-BE49-F238E27FC236}">
                <a16:creationId xmlns:a16="http://schemas.microsoft.com/office/drawing/2014/main" xmlns="" id="{5386782B-1F33-4A49-966D-2836B59E9E59}"/>
              </a:ext>
            </a:extLst>
          </p:cNvPr>
          <p:cNvSpPr txBox="1"/>
          <p:nvPr/>
        </p:nvSpPr>
        <p:spPr>
          <a:xfrm>
            <a:off x="9270125" y="6479628"/>
            <a:ext cx="26170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*Check The Notes Below</a:t>
            </a:r>
          </a:p>
        </p:txBody>
      </p:sp>
    </p:spTree>
    <p:extLst>
      <p:ext uri="{BB962C8B-B14F-4D97-AF65-F5344CB8AC3E}">
        <p14:creationId xmlns:p14="http://schemas.microsoft.com/office/powerpoint/2010/main" xmlns="" val="1343121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520937-6CC9-42FE-B0C4-634CEBC430FE}"/>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Cerebral Edema</a:t>
            </a:r>
          </a:p>
        </p:txBody>
      </p:sp>
      <p:sp>
        <p:nvSpPr>
          <p:cNvPr id="3" name="Content Placeholder 2">
            <a:extLst>
              <a:ext uri="{FF2B5EF4-FFF2-40B4-BE49-F238E27FC236}">
                <a16:creationId xmlns:a16="http://schemas.microsoft.com/office/drawing/2014/main" xmlns="" id="{CFB986B4-2579-4314-A5F4-85B576C1B089}"/>
              </a:ext>
            </a:extLst>
          </p:cNvPr>
          <p:cNvSpPr>
            <a:spLocks noGrp="1"/>
          </p:cNvSpPr>
          <p:nvPr>
            <p:ph idx="1"/>
          </p:nvPr>
        </p:nvSpPr>
        <p:spPr/>
        <p:txBody>
          <a:bodyPr>
            <a:normAutofit/>
          </a:bodyPr>
          <a:lstStyle/>
          <a:p>
            <a:pPr algn="l"/>
            <a:r>
              <a:rPr lang="en-US" b="0" i="0" u="none" strike="noStrike" baseline="0" dirty="0">
                <a:latin typeface="Times New Roman" panose="02020603050405020304" pitchFamily="18" charset="0"/>
                <a:cs typeface="Times New Roman" panose="02020603050405020304" pitchFamily="18" charset="0"/>
              </a:rPr>
              <a:t>Cerebral edema is the most serious complication of DKA, occurring in 1-5% of cases of DKA, with a mortality rate of 20-80%.</a:t>
            </a:r>
          </a:p>
          <a:p>
            <a:pPr algn="l"/>
            <a:r>
              <a:rPr lang="en-US" b="0" i="0" u="none" strike="noStrike" baseline="0" dirty="0">
                <a:latin typeface="Times New Roman" panose="02020603050405020304" pitchFamily="18" charset="0"/>
                <a:cs typeface="Times New Roman" panose="02020603050405020304" pitchFamily="18" charset="0"/>
              </a:rPr>
              <a:t>Cerebral edema typically occurs 6-12 hours after therapy for DKA is begun, often following a period of apparent clinical improvement.</a:t>
            </a:r>
          </a:p>
          <a:p>
            <a:pPr algn="l"/>
            <a:r>
              <a:rPr lang="en-US" b="1" i="1" dirty="0">
                <a:latin typeface="Times New Roman" panose="02020603050405020304" pitchFamily="18" charset="0"/>
                <a:cs typeface="Times New Roman" panose="02020603050405020304" pitchFamily="18" charset="0"/>
              </a:rPr>
              <a:t>Pathophysiology: </a:t>
            </a:r>
            <a:r>
              <a:rPr lang="en-US" dirty="0">
                <a:latin typeface="Times New Roman" panose="02020603050405020304" pitchFamily="18" charset="0"/>
                <a:cs typeface="Times New Roman" panose="02020603050405020304" pitchFamily="18" charset="0"/>
              </a:rPr>
              <a:t>Cerebral edema occurs from rapid lowering of glucose levels and an ensuing rapid drop in plasma osmolarity. Brain cells, which trap osmotically active particles, preferentially absorb water (osmotic shifting) and swell during rapid rehydration.</a:t>
            </a:r>
          </a:p>
          <a:p>
            <a:pPr algn="l"/>
            <a:r>
              <a:rPr lang="en-US" dirty="0">
                <a:latin typeface="Times New Roman" panose="02020603050405020304" pitchFamily="18" charset="0"/>
                <a:cs typeface="Times New Roman" panose="02020603050405020304" pitchFamily="18" charset="0"/>
              </a:rPr>
              <a:t>Cerebral edema follows, and given the constraints of the cranium, uncal herniation may be the cause of death in persons with DKA.</a:t>
            </a:r>
          </a:p>
        </p:txBody>
      </p:sp>
    </p:spTree>
    <p:extLst>
      <p:ext uri="{BB962C8B-B14F-4D97-AF65-F5344CB8AC3E}">
        <p14:creationId xmlns:p14="http://schemas.microsoft.com/office/powerpoint/2010/main" xmlns="" val="1967680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F397A4D-281B-453D-89CA-1E3EAA5FC5C2}"/>
              </a:ext>
            </a:extLst>
          </p:cNvPr>
          <p:cNvSpPr>
            <a:spLocks noGrp="1"/>
          </p:cNvSpPr>
          <p:nvPr>
            <p:ph idx="1"/>
          </p:nvPr>
        </p:nvSpPr>
        <p:spPr/>
        <p:txBody>
          <a:bodyPr>
            <a:noAutofit/>
          </a:bodyPr>
          <a:lstStyle/>
          <a:p>
            <a:pPr marL="0" indent="0" algn="ctr">
              <a:buNone/>
            </a:pPr>
            <a:endParaRPr lang="en-US" i="0" u="none" strike="noStrike" baseline="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i="0" u="none" strike="noStrike" baseline="0" dirty="0">
                <a:latin typeface="Times New Roman" panose="02020603050405020304" pitchFamily="18" charset="0"/>
                <a:cs typeface="Times New Roman" panose="02020603050405020304" pitchFamily="18" charset="0"/>
              </a:rPr>
              <a:t>Obtundation: </a:t>
            </a:r>
            <a:r>
              <a:rPr lang="en-US" dirty="0">
                <a:effectLst/>
                <a:latin typeface="Times New Roman" panose="02020603050405020304" pitchFamily="18" charset="0"/>
                <a:cs typeface="Times New Roman" panose="02020603050405020304" pitchFamily="18" charset="0"/>
              </a:rPr>
              <a:t>A dulled or reduced level of alertness or consciousness.</a:t>
            </a:r>
            <a:r>
              <a:rPr lang="en-US" i="0" u="none" strike="noStrike" baseline="0" dirty="0">
                <a:latin typeface="Times New Roman" panose="02020603050405020304" pitchFamily="18" charset="0"/>
                <a:cs typeface="Times New Roman" panose="02020603050405020304" pitchFamily="18" charset="0"/>
              </a:rPr>
              <a:t> </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Headache.</a:t>
            </a:r>
          </a:p>
          <a:p>
            <a:pPr marL="457200" indent="-457200">
              <a:buFont typeface="+mj-lt"/>
              <a:buAutoNum type="arabicPeriod"/>
            </a:pPr>
            <a:r>
              <a:rPr lang="en-US" i="0" u="none" strike="noStrike" baseline="0" dirty="0">
                <a:latin typeface="Times New Roman" panose="02020603050405020304" pitchFamily="18" charset="0"/>
                <a:cs typeface="Times New Roman" panose="02020603050405020304" pitchFamily="18" charset="0"/>
              </a:rPr>
              <a:t>Vomiting.</a:t>
            </a:r>
          </a:p>
          <a:p>
            <a:pPr marL="457200" indent="-457200" algn="l">
              <a:buFont typeface="+mj-lt"/>
              <a:buAutoNum type="arabicPeriod"/>
            </a:pPr>
            <a:r>
              <a:rPr lang="en-US" i="0" u="none" strike="noStrike" baseline="0" dirty="0">
                <a:latin typeface="Times New Roman" panose="02020603050405020304" pitchFamily="18" charset="0"/>
                <a:cs typeface="Times New Roman" panose="02020603050405020304" pitchFamily="18" charset="0"/>
              </a:rPr>
              <a:t>Papilledema.</a:t>
            </a:r>
          </a:p>
          <a:p>
            <a:pPr marL="457200" indent="-457200" algn="l">
              <a:buFont typeface="+mj-lt"/>
              <a:buAutoNum type="arabicPeriod"/>
            </a:pPr>
            <a:r>
              <a:rPr lang="en-US" dirty="0">
                <a:latin typeface="Times New Roman" panose="02020603050405020304" pitchFamily="18" charset="0"/>
                <a:cs typeface="Times New Roman" panose="02020603050405020304" pitchFamily="18" charset="0"/>
              </a:rPr>
              <a:t>P</a:t>
            </a:r>
            <a:r>
              <a:rPr lang="en-US" i="0" u="none" strike="noStrike" baseline="0" dirty="0">
                <a:latin typeface="Times New Roman" panose="02020603050405020304" pitchFamily="18" charset="0"/>
                <a:cs typeface="Times New Roman" panose="02020603050405020304" pitchFamily="18" charset="0"/>
              </a:rPr>
              <a:t>upillary dilation or inequality.</a:t>
            </a:r>
          </a:p>
          <a:p>
            <a:pPr marL="457200" indent="-457200" algn="l">
              <a:buFont typeface="+mj-lt"/>
              <a:buAutoNum type="arabicPeriod"/>
            </a:pPr>
            <a:r>
              <a:rPr lang="en-US" dirty="0">
                <a:latin typeface="Times New Roman" panose="02020603050405020304" pitchFamily="18" charset="0"/>
                <a:cs typeface="Times New Roman" panose="02020603050405020304" pitchFamily="18" charset="0"/>
              </a:rPr>
              <a:t>H</a:t>
            </a:r>
            <a:r>
              <a:rPr lang="en-US" i="0" u="none" strike="noStrike" baseline="0" dirty="0">
                <a:latin typeface="Times New Roman" panose="02020603050405020304" pitchFamily="18" charset="0"/>
                <a:cs typeface="Times New Roman" panose="02020603050405020304" pitchFamily="18" charset="0"/>
              </a:rPr>
              <a:t>ypertension.</a:t>
            </a:r>
          </a:p>
          <a:p>
            <a:pPr marL="457200" indent="-457200" algn="l">
              <a:buFont typeface="+mj-lt"/>
              <a:buAutoNum type="arabicPeriod"/>
            </a:pPr>
            <a:r>
              <a:rPr lang="en-US" dirty="0">
                <a:latin typeface="Times New Roman" panose="02020603050405020304" pitchFamily="18" charset="0"/>
                <a:cs typeface="Times New Roman" panose="02020603050405020304" pitchFamily="18" charset="0"/>
              </a:rPr>
              <a:t>B</a:t>
            </a:r>
            <a:r>
              <a:rPr lang="en-US" i="0" u="none" strike="noStrike" baseline="0" dirty="0">
                <a:latin typeface="Times New Roman" panose="02020603050405020304" pitchFamily="18" charset="0"/>
                <a:cs typeface="Times New Roman" panose="02020603050405020304" pitchFamily="18" charset="0"/>
              </a:rPr>
              <a:t>radycardia.</a:t>
            </a:r>
          </a:p>
          <a:p>
            <a:pPr marL="457200" indent="-457200" algn="l">
              <a:buFont typeface="+mj-lt"/>
              <a:buAutoNum type="arabicPeriod"/>
            </a:pPr>
            <a:r>
              <a:rPr lang="en-US" dirty="0">
                <a:latin typeface="Times New Roman" panose="02020603050405020304" pitchFamily="18" charset="0"/>
                <a:cs typeface="Times New Roman" panose="02020603050405020304" pitchFamily="18" charset="0"/>
              </a:rPr>
              <a:t>A</a:t>
            </a:r>
            <a:r>
              <a:rPr lang="en-US" i="0" u="none" strike="noStrike" baseline="0" dirty="0">
                <a:latin typeface="Times New Roman" panose="02020603050405020304" pitchFamily="18" charset="0"/>
                <a:cs typeface="Times New Roman" panose="02020603050405020304" pitchFamily="18" charset="0"/>
              </a:rPr>
              <a:t>pnea.</a:t>
            </a:r>
          </a:p>
        </p:txBody>
      </p:sp>
      <p:sp>
        <p:nvSpPr>
          <p:cNvPr id="5" name="Title 4">
            <a:extLst>
              <a:ext uri="{FF2B5EF4-FFF2-40B4-BE49-F238E27FC236}">
                <a16:creationId xmlns:a16="http://schemas.microsoft.com/office/drawing/2014/main" xmlns="" id="{86A7CD47-66C1-4426-BFEF-23B6C00D027D}"/>
              </a:ext>
            </a:extLst>
          </p:cNvPr>
          <p:cNvSpPr>
            <a:spLocks noGrp="1"/>
          </p:cNvSpPr>
          <p:nvPr>
            <p:ph type="title"/>
          </p:nvPr>
        </p:nvSpPr>
        <p:spPr/>
        <p:txBody>
          <a:bodyPr>
            <a:normAutofit/>
          </a:bodyPr>
          <a:lstStyle/>
          <a:p>
            <a:pPr algn="ctr"/>
            <a:r>
              <a:rPr lang="en-US" sz="4400" i="0" u="none" strike="noStrike" baseline="0" dirty="0">
                <a:latin typeface="Times New Roman" panose="02020603050405020304" pitchFamily="18" charset="0"/>
                <a:cs typeface="Times New Roman" panose="02020603050405020304" pitchFamily="18" charset="0"/>
              </a:rPr>
              <a:t>Signs &amp; Symptoms Of Advanced </a:t>
            </a:r>
            <a:r>
              <a:rPr lang="en-US" dirty="0">
                <a:latin typeface="Times New Roman" panose="02020603050405020304" pitchFamily="18" charset="0"/>
                <a:cs typeface="Times New Roman" panose="02020603050405020304" pitchFamily="18" charset="0"/>
              </a:rPr>
              <a:t>C</a:t>
            </a:r>
            <a:r>
              <a:rPr lang="en-US" sz="4400" i="0" u="none" strike="noStrike" baseline="0" dirty="0">
                <a:latin typeface="Times New Roman" panose="02020603050405020304" pitchFamily="18" charset="0"/>
                <a:cs typeface="Times New Roman" panose="02020603050405020304" pitchFamily="18" charset="0"/>
              </a:rPr>
              <a:t>erebral </a:t>
            </a:r>
            <a:r>
              <a:rPr lang="en-US" dirty="0">
                <a:latin typeface="Times New Roman" panose="02020603050405020304" pitchFamily="18" charset="0"/>
                <a:cs typeface="Times New Roman" panose="02020603050405020304" pitchFamily="18" charset="0"/>
              </a:rPr>
              <a:t>E</a:t>
            </a:r>
            <a:r>
              <a:rPr lang="en-US" sz="4400" i="0" u="none" strike="noStrike" baseline="0" dirty="0">
                <a:latin typeface="Times New Roman" panose="02020603050405020304" pitchFamily="18" charset="0"/>
                <a:cs typeface="Times New Roman" panose="02020603050405020304" pitchFamily="18" charset="0"/>
              </a:rPr>
              <a:t>dema</a:t>
            </a:r>
            <a:endParaRPr lang="en-US" dirty="0"/>
          </a:p>
        </p:txBody>
      </p:sp>
      <p:sp>
        <p:nvSpPr>
          <p:cNvPr id="6" name="TextBox 5">
            <a:extLst>
              <a:ext uri="{FF2B5EF4-FFF2-40B4-BE49-F238E27FC236}">
                <a16:creationId xmlns:a16="http://schemas.microsoft.com/office/drawing/2014/main" xmlns="" id="{6D0450EE-CF28-44C0-9056-8DAC97F3FD33}"/>
              </a:ext>
            </a:extLst>
          </p:cNvPr>
          <p:cNvSpPr txBox="1"/>
          <p:nvPr/>
        </p:nvSpPr>
        <p:spPr>
          <a:xfrm>
            <a:off x="9270125" y="6479628"/>
            <a:ext cx="26170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*Check The Notes Below</a:t>
            </a:r>
          </a:p>
        </p:txBody>
      </p:sp>
    </p:spTree>
    <p:extLst>
      <p:ext uri="{BB962C8B-B14F-4D97-AF65-F5344CB8AC3E}">
        <p14:creationId xmlns:p14="http://schemas.microsoft.com/office/powerpoint/2010/main" xmlns="" val="3627647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C015C4-8178-40DA-8DF6-CC32E4277F49}"/>
              </a:ext>
            </a:extLst>
          </p:cNvPr>
          <p:cNvSpPr>
            <a:spLocks noGrp="1"/>
          </p:cNvSpPr>
          <p:nvPr>
            <p:ph type="title"/>
          </p:nvPr>
        </p:nvSpPr>
        <p:spPr/>
        <p:txBody>
          <a:bodyPr>
            <a:normAutofit/>
          </a:bodyPr>
          <a:lstStyle/>
          <a:p>
            <a:pPr algn="ctr"/>
            <a:r>
              <a:rPr lang="en-US" sz="4400" b="0" i="0" u="none" strike="noStrike" baseline="0" dirty="0">
                <a:latin typeface="Times New Roman" panose="02020603050405020304" pitchFamily="18" charset="0"/>
                <a:cs typeface="Times New Roman" panose="02020603050405020304" pitchFamily="18" charset="0"/>
              </a:rPr>
              <a:t>Factors </a:t>
            </a:r>
            <a:r>
              <a:rPr lang="en-US" dirty="0">
                <a:latin typeface="Times New Roman" panose="02020603050405020304" pitchFamily="18" charset="0"/>
                <a:cs typeface="Times New Roman" panose="02020603050405020304" pitchFamily="18" charset="0"/>
              </a:rPr>
              <a:t>T</a:t>
            </a:r>
            <a:r>
              <a:rPr lang="en-US" sz="4400" b="0" i="0" u="none" strike="noStrike" baseline="0" dirty="0">
                <a:latin typeface="Times New Roman" panose="02020603050405020304" pitchFamily="18" charset="0"/>
                <a:cs typeface="Times New Roman" panose="02020603050405020304" pitchFamily="18" charset="0"/>
              </a:rPr>
              <a:t>hat </a:t>
            </a:r>
            <a:r>
              <a:rPr lang="en-US" dirty="0">
                <a:latin typeface="Times New Roman" panose="02020603050405020304" pitchFamily="18" charset="0"/>
                <a:cs typeface="Times New Roman" panose="02020603050405020304" pitchFamily="18" charset="0"/>
              </a:rPr>
              <a:t>C</a:t>
            </a:r>
            <a:r>
              <a:rPr lang="en-US" sz="4400" b="0" i="0" u="none" strike="noStrike" baseline="0" dirty="0">
                <a:latin typeface="Times New Roman" panose="02020603050405020304" pitchFamily="18" charset="0"/>
                <a:cs typeface="Times New Roman" panose="02020603050405020304" pitchFamily="18" charset="0"/>
              </a:rPr>
              <a:t>orrelate </a:t>
            </a:r>
            <a:r>
              <a:rPr lang="en-US" dirty="0">
                <a:latin typeface="Times New Roman" panose="02020603050405020304" pitchFamily="18" charset="0"/>
                <a:cs typeface="Times New Roman" panose="02020603050405020304" pitchFamily="18" charset="0"/>
              </a:rPr>
              <a:t>W</a:t>
            </a:r>
            <a:r>
              <a:rPr lang="en-US" sz="4400" b="0" i="0" u="none" strike="noStrike" baseline="0" dirty="0">
                <a:latin typeface="Times New Roman" panose="02020603050405020304" pitchFamily="18" charset="0"/>
                <a:cs typeface="Times New Roman" panose="02020603050405020304" pitchFamily="18" charset="0"/>
              </a:rPr>
              <a:t>ith </a:t>
            </a:r>
            <a:r>
              <a:rPr lang="en-US" dirty="0">
                <a:latin typeface="Times New Roman" panose="02020603050405020304" pitchFamily="18" charset="0"/>
                <a:cs typeface="Times New Roman" panose="02020603050405020304" pitchFamily="18" charset="0"/>
              </a:rPr>
              <a:t>I</a:t>
            </a:r>
            <a:r>
              <a:rPr lang="en-US" sz="4400" b="0" i="0" u="none" strike="noStrike" baseline="0" dirty="0">
                <a:latin typeface="Times New Roman" panose="02020603050405020304" pitchFamily="18" charset="0"/>
                <a:cs typeface="Times New Roman" panose="02020603050405020304" pitchFamily="18" charset="0"/>
              </a:rPr>
              <a:t>ncreased </a:t>
            </a:r>
            <a:r>
              <a:rPr lang="en-US" dirty="0">
                <a:latin typeface="Times New Roman" panose="02020603050405020304" pitchFamily="18" charset="0"/>
                <a:cs typeface="Times New Roman" panose="02020603050405020304" pitchFamily="18" charset="0"/>
              </a:rPr>
              <a:t>R</a:t>
            </a:r>
            <a:r>
              <a:rPr lang="en-US" sz="4400" b="0" i="0" u="none" strike="noStrike" baseline="0" dirty="0">
                <a:latin typeface="Times New Roman" panose="02020603050405020304" pitchFamily="18" charset="0"/>
                <a:cs typeface="Times New Roman" panose="02020603050405020304" pitchFamily="18" charset="0"/>
              </a:rPr>
              <a:t>isk </a:t>
            </a:r>
            <a:r>
              <a:rPr lang="en-US" dirty="0">
                <a:latin typeface="Times New Roman" panose="02020603050405020304" pitchFamily="18" charset="0"/>
                <a:cs typeface="Times New Roman" panose="02020603050405020304" pitchFamily="18" charset="0"/>
              </a:rPr>
              <a:t>F</a:t>
            </a:r>
            <a:r>
              <a:rPr lang="en-US" sz="4400" b="0" i="0" u="none" strike="noStrike" baseline="0" dirty="0">
                <a:latin typeface="Times New Roman" panose="02020603050405020304" pitchFamily="18" charset="0"/>
                <a:cs typeface="Times New Roman" panose="02020603050405020304" pitchFamily="18" charset="0"/>
              </a:rPr>
              <a:t>or </a:t>
            </a:r>
            <a:r>
              <a:rPr lang="en-US" dirty="0">
                <a:latin typeface="Times New Roman" panose="02020603050405020304" pitchFamily="18" charset="0"/>
                <a:cs typeface="Times New Roman" panose="02020603050405020304" pitchFamily="18" charset="0"/>
              </a:rPr>
              <a:t>C</a:t>
            </a:r>
            <a:r>
              <a:rPr lang="en-US" sz="4400" b="0" i="0" u="none" strike="noStrike" baseline="0" dirty="0">
                <a:latin typeface="Times New Roman" panose="02020603050405020304" pitchFamily="18" charset="0"/>
                <a:cs typeface="Times New Roman" panose="02020603050405020304" pitchFamily="18" charset="0"/>
              </a:rPr>
              <a:t>erebral Edema</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42BB8E15-8AB8-4885-8BF3-9396B83E0BF7}"/>
              </a:ext>
            </a:extLst>
          </p:cNvPr>
          <p:cNvSpPr>
            <a:spLocks noGrp="1"/>
          </p:cNvSpPr>
          <p:nvPr>
            <p:ph idx="1"/>
          </p:nvPr>
        </p:nvSpPr>
        <p:spPr/>
        <p:txBody>
          <a:bodyPr>
            <a:normAutofit/>
          </a:bodyPr>
          <a:lstStyle/>
          <a:p>
            <a:pPr marL="342900" indent="-342900" algn="l">
              <a:buFont typeface="+mj-lt"/>
              <a:buAutoNum type="arabicPeriod"/>
            </a:pPr>
            <a:endParaRPr lang="en-US" dirty="0">
              <a:latin typeface="Times New Roman" panose="02020603050405020304" pitchFamily="18" charset="0"/>
              <a:cs typeface="Times New Roman" panose="02020603050405020304" pitchFamily="18" charset="0"/>
            </a:endParaRPr>
          </a:p>
          <a:p>
            <a:pPr marL="342900" indent="-342900" algn="l">
              <a:buFont typeface="+mj-lt"/>
              <a:buAutoNum type="arabicPeriod"/>
            </a:pPr>
            <a:r>
              <a:rPr lang="en-US" dirty="0">
                <a:latin typeface="Times New Roman" panose="02020603050405020304" pitchFamily="18" charset="0"/>
                <a:cs typeface="Times New Roman" panose="02020603050405020304" pitchFamily="18" charset="0"/>
              </a:rPr>
              <a:t>H</a:t>
            </a:r>
            <a:r>
              <a:rPr lang="en-US" b="0" i="0" u="none" strike="noStrike" baseline="0" dirty="0">
                <a:latin typeface="Times New Roman" panose="02020603050405020304" pitchFamily="18" charset="0"/>
                <a:cs typeface="Times New Roman" panose="02020603050405020304" pitchFamily="18" charset="0"/>
              </a:rPr>
              <a:t>igher initial BUN concentration.</a:t>
            </a:r>
          </a:p>
          <a:p>
            <a:pPr marL="342900" indent="-342900" algn="l">
              <a:buFont typeface="+mj-lt"/>
              <a:buAutoNum type="arabicPeriod"/>
            </a:pPr>
            <a:r>
              <a:rPr lang="en-US" b="0" i="0" u="none" strike="noStrike" baseline="0" dirty="0">
                <a:latin typeface="Times New Roman" panose="02020603050405020304" pitchFamily="18" charset="0"/>
                <a:cs typeface="Times New Roman" panose="02020603050405020304" pitchFamily="18" charset="0"/>
              </a:rPr>
              <a:t>Lower initial PCO2.</a:t>
            </a:r>
          </a:p>
          <a:p>
            <a:pPr marL="342900" indent="-342900" algn="l">
              <a:buFont typeface="+mj-lt"/>
              <a:buAutoNum type="arabicPeriod"/>
            </a:pPr>
            <a:r>
              <a:rPr lang="en-US" b="0" i="0" u="none" strike="noStrike" baseline="0" dirty="0">
                <a:latin typeface="Times New Roman" panose="02020603050405020304" pitchFamily="18" charset="0"/>
                <a:cs typeface="Times New Roman" panose="02020603050405020304" pitchFamily="18" charset="0"/>
              </a:rPr>
              <a:t>Failure of the serum sodium concentration to increase as glucose concentration decreases during treatment.</a:t>
            </a:r>
          </a:p>
          <a:p>
            <a:pPr marL="342900" indent="-342900" algn="l">
              <a:buFont typeface="+mj-lt"/>
              <a:buAutoNum type="arabicPeriod"/>
            </a:pPr>
            <a:r>
              <a:rPr lang="en-US" b="0" i="0" u="none" strike="noStrike" baseline="0" dirty="0">
                <a:latin typeface="Times New Roman" panose="02020603050405020304" pitchFamily="18" charset="0"/>
                <a:cs typeface="Times New Roman" panose="02020603050405020304" pitchFamily="18" charset="0"/>
              </a:rPr>
              <a:t>Treatment with bicarbonate.</a:t>
            </a:r>
          </a:p>
          <a:p>
            <a:pPr marL="342900" indent="-342900" algn="l">
              <a:buFont typeface="+mj-lt"/>
              <a:buAutoNum type="arabicPeriod"/>
            </a:pPr>
            <a:r>
              <a:rPr lang="en-US" dirty="0">
                <a:latin typeface="Times New Roman" panose="02020603050405020304" pitchFamily="18" charset="0"/>
                <a:cs typeface="Times New Roman" panose="02020603050405020304" pitchFamily="18" charset="0"/>
              </a:rPr>
              <a:t>Age less than 5 years.</a:t>
            </a:r>
          </a:p>
          <a:p>
            <a:pPr marL="342900" indent="-342900" algn="l">
              <a:buFont typeface="+mj-lt"/>
              <a:buAutoNum type="arabicPeriod"/>
            </a:pPr>
            <a:r>
              <a:rPr lang="en-US" dirty="0">
                <a:latin typeface="Times New Roman" panose="02020603050405020304" pitchFamily="18" charset="0"/>
                <a:cs typeface="Times New Roman" panose="02020603050405020304" pitchFamily="18" charset="0"/>
              </a:rPr>
              <a:t>New onset DM.</a:t>
            </a:r>
          </a:p>
        </p:txBody>
      </p:sp>
    </p:spTree>
    <p:extLst>
      <p:ext uri="{BB962C8B-B14F-4D97-AF65-F5344CB8AC3E}">
        <p14:creationId xmlns:p14="http://schemas.microsoft.com/office/powerpoint/2010/main" xmlns="" val="327836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AEE249-53D8-49B8-97E9-0F764E2016F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Case Scenario</a:t>
            </a:r>
          </a:p>
        </p:txBody>
      </p:sp>
      <p:sp>
        <p:nvSpPr>
          <p:cNvPr id="3" name="Content Placeholder 2">
            <a:extLst>
              <a:ext uri="{FF2B5EF4-FFF2-40B4-BE49-F238E27FC236}">
                <a16:creationId xmlns:a16="http://schemas.microsoft.com/office/drawing/2014/main" xmlns="" id="{FCDB6A75-D16E-4C50-A5ED-0F079B527CAB}"/>
              </a:ext>
            </a:extLst>
          </p:cNvPr>
          <p:cNvSpPr>
            <a:spLocks noGrp="1"/>
          </p:cNvSpPr>
          <p:nvPr>
            <p:ph idx="1"/>
          </p:nvPr>
        </p:nvSpPr>
        <p:spPr/>
        <p:txBody>
          <a:bodyPr>
            <a:normAutofit/>
          </a:bodyPr>
          <a:lstStyle/>
          <a:p>
            <a:pPr>
              <a:spcBef>
                <a:spcPts val="0"/>
              </a:spcBef>
              <a:buClr>
                <a:schemeClr val="dk1"/>
              </a:buClr>
              <a:buSzPts val="2400"/>
            </a:pPr>
            <a:r>
              <a:rPr lang="en-US" b="1" dirty="0">
                <a:latin typeface="Times New Roman" panose="02020603050405020304" pitchFamily="18" charset="0"/>
                <a:cs typeface="Times New Roman" panose="02020603050405020304" pitchFamily="18" charset="0"/>
              </a:rPr>
              <a:t>A 4 y/o </a:t>
            </a:r>
            <a:r>
              <a:rPr lang="en-US" dirty="0">
                <a:latin typeface="Times New Roman" panose="02020603050405020304" pitchFamily="18" charset="0"/>
                <a:cs typeface="Times New Roman" panose="02020603050405020304" pitchFamily="18" charset="0"/>
              </a:rPr>
              <a:t>female in the PICU is undergoing treatment for </a:t>
            </a:r>
            <a:r>
              <a:rPr lang="en-US" b="1" dirty="0">
                <a:latin typeface="Times New Roman" panose="02020603050405020304" pitchFamily="18" charset="0"/>
                <a:cs typeface="Times New Roman" panose="02020603050405020304" pitchFamily="18" charset="0"/>
              </a:rPr>
              <a:t>new onset IDDM and DKA.</a:t>
            </a:r>
          </a:p>
          <a:p>
            <a:pPr>
              <a:spcBef>
                <a:spcPts val="0"/>
              </a:spcBef>
              <a:buClr>
                <a:schemeClr val="dk1"/>
              </a:buClr>
              <a:buSzPts val="2400"/>
            </a:pPr>
            <a:r>
              <a:rPr lang="en-US" dirty="0">
                <a:latin typeface="Times New Roman" panose="02020603050405020304" pitchFamily="18" charset="0"/>
                <a:cs typeface="Times New Roman" panose="02020603050405020304" pitchFamily="18" charset="0"/>
              </a:rPr>
              <a:t>She is on an insulin infusion at 0.1 U/Kg/Hr, and fluids are running at 1.5 maintenance.</a:t>
            </a:r>
          </a:p>
          <a:p>
            <a:pPr>
              <a:buClr>
                <a:schemeClr val="dk1"/>
              </a:buClr>
              <a:buSzPts val="2400"/>
            </a:pPr>
            <a:r>
              <a:rPr lang="en-US" dirty="0">
                <a:latin typeface="Times New Roman" panose="02020603050405020304" pitchFamily="18" charset="0"/>
                <a:cs typeface="Times New Roman" panose="02020603050405020304" pitchFamily="18" charset="0"/>
              </a:rPr>
              <a:t>Over the last hour, she has been complaining about increasing </a:t>
            </a:r>
            <a:r>
              <a:rPr lang="en-US" b="1" dirty="0">
                <a:latin typeface="Times New Roman" panose="02020603050405020304" pitchFamily="18" charset="0"/>
                <a:cs typeface="Times New Roman" panose="02020603050405020304" pitchFamily="18" charset="0"/>
              </a:rPr>
              <a:t>headache</a:t>
            </a:r>
            <a:r>
              <a:rPr lang="en-US" dirty="0">
                <a:latin typeface="Times New Roman" panose="02020603050405020304" pitchFamily="18" charset="0"/>
                <a:cs typeface="Times New Roman" panose="02020603050405020304" pitchFamily="18" charset="0"/>
              </a:rPr>
              <a:t>. She is now found to be </a:t>
            </a:r>
            <a:r>
              <a:rPr lang="en-US" b="1" dirty="0">
                <a:latin typeface="Times New Roman" panose="02020603050405020304" pitchFamily="18" charset="0"/>
                <a:cs typeface="Times New Roman" panose="02020603050405020304" pitchFamily="18" charset="0"/>
              </a:rPr>
              <a:t>unresponsive</a:t>
            </a:r>
            <a:r>
              <a:rPr lang="en-US" dirty="0">
                <a:latin typeface="Times New Roman" panose="02020603050405020304" pitchFamily="18" charset="0"/>
                <a:cs typeface="Times New Roman" panose="02020603050405020304" pitchFamily="18" charset="0"/>
              </a:rPr>
              <a:t> with </a:t>
            </a:r>
            <a:r>
              <a:rPr lang="en-US" b="1" dirty="0">
                <a:latin typeface="Times New Roman" panose="02020603050405020304" pitchFamily="18" charset="0"/>
                <a:cs typeface="Times New Roman" panose="02020603050405020304" pitchFamily="18" charset="0"/>
              </a:rPr>
              <a:t>bilateral fixed and dilated pupils</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HR is 50 </a:t>
            </a:r>
            <a:r>
              <a:rPr lang="en-US" dirty="0">
                <a:latin typeface="Times New Roman" panose="02020603050405020304" pitchFamily="18" charset="0"/>
                <a:cs typeface="Times New Roman" panose="02020603050405020304" pitchFamily="18" charset="0"/>
              </a:rPr>
              <a:t>with </a:t>
            </a:r>
            <a:r>
              <a:rPr lang="en-US" b="1" dirty="0">
                <a:latin typeface="Times New Roman" panose="02020603050405020304" pitchFamily="18" charset="0"/>
                <a:cs typeface="Times New Roman" panose="02020603050405020304" pitchFamily="18" charset="0"/>
              </a:rPr>
              <a:t>BP 150/100.</a:t>
            </a:r>
          </a:p>
          <a:p>
            <a:pPr>
              <a:buClr>
                <a:schemeClr val="dk1"/>
              </a:buClr>
              <a:buSzPts val="240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What is your next step in management?</a:t>
            </a:r>
          </a:p>
        </p:txBody>
      </p:sp>
    </p:spTree>
    <p:extLst>
      <p:ext uri="{BB962C8B-B14F-4D97-AF65-F5344CB8AC3E}">
        <p14:creationId xmlns:p14="http://schemas.microsoft.com/office/powerpoint/2010/main" xmlns="" val="3759991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0876AB-2EDD-461C-9A7E-9D10F9CC28B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xmlns="" id="{4B7334F0-7C74-4E86-8EAA-F2B0B0A7C921}"/>
              </a:ext>
            </a:extLst>
          </p:cNvPr>
          <p:cNvSpPr>
            <a:spLocks noGrp="1"/>
          </p:cNvSpPr>
          <p:nvPr>
            <p:ph type="body" idx="1"/>
          </p:nvPr>
        </p:nvSpPr>
        <p:spPr/>
        <p:txBody>
          <a:bodyPr/>
          <a:lstStyle/>
          <a:p>
            <a:pPr algn="l"/>
            <a:r>
              <a:rPr lang="en-US" b="0" i="0" dirty="0">
                <a:solidFill>
                  <a:srgbClr val="2A2A2A"/>
                </a:solidFill>
                <a:effectLst/>
                <a:latin typeface="Calibri" panose="020F0502020204030204" pitchFamily="34" charset="0"/>
                <a:cs typeface="Calibri" panose="020F0502020204030204" pitchFamily="34" charset="0"/>
              </a:rPr>
              <a:t>DKA occurs mainly in patients with </a:t>
            </a:r>
            <a:r>
              <a:rPr lang="en-US" b="1" i="0" u="none" strike="noStrike" dirty="0">
                <a:solidFill>
                  <a:schemeClr val="tx1"/>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xmlns="" val="tx"/>
                    </a:ext>
                  </a:extLst>
                </a:hlinkClick>
              </a:rPr>
              <a:t>type 1 diabetes</a:t>
            </a:r>
            <a:r>
              <a:rPr lang="en-US" b="0" i="0" dirty="0">
                <a:solidFill>
                  <a:srgbClr val="2A2A2A"/>
                </a:solidFill>
                <a:effectLst/>
                <a:latin typeface="Calibri" panose="020F0502020204030204" pitchFamily="34" charset="0"/>
                <a:cs typeface="Calibri" panose="020F0502020204030204" pitchFamily="34" charset="0"/>
              </a:rPr>
              <a:t>, but it is not uncommon in some patients with </a:t>
            </a:r>
            <a:r>
              <a:rPr lang="en-US" b="0" i="0" strike="noStrike" dirty="0">
                <a:solidFill>
                  <a:schemeClr val="tx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type 2 diabetes</a:t>
            </a:r>
            <a:r>
              <a:rPr lang="en-US" b="0" i="0" dirty="0">
                <a:solidFill>
                  <a:schemeClr val="tx1"/>
                </a:solidFill>
                <a:effectLst/>
                <a:latin typeface="proxima_nova_rgregular"/>
              </a:rPr>
              <a:t>.</a:t>
            </a:r>
          </a:p>
          <a:p>
            <a:pPr algn="l"/>
            <a:endParaRPr lang="en-US" dirty="0">
              <a:solidFill>
                <a:schemeClr val="tx1"/>
              </a:solidFill>
              <a:latin typeface="proxima_nova_rgregular"/>
            </a:endParaRPr>
          </a:p>
          <a:p>
            <a:r>
              <a:rPr lang="en-US" dirty="0" smtClean="0"/>
              <a:t>Diabetic </a:t>
            </a:r>
            <a:r>
              <a:rPr lang="en-US" dirty="0" err="1" smtClean="0"/>
              <a:t>ketoacidosis</a:t>
            </a:r>
            <a:r>
              <a:rPr lang="en-US" dirty="0" smtClean="0"/>
              <a:t> (DKA) is the leading cause of morbidity and mortality </a:t>
            </a:r>
            <a:r>
              <a:rPr lang="en-US" b="1" dirty="0" smtClean="0">
                <a:solidFill>
                  <a:srgbClr val="FF0000"/>
                </a:solidFill>
              </a:rPr>
              <a:t>in children </a:t>
            </a:r>
            <a:r>
              <a:rPr lang="en-US" dirty="0" smtClean="0"/>
              <a:t>with type 1 diabetes mellitus.</a:t>
            </a:r>
            <a:endParaRPr lang="en-US" dirty="0">
              <a:solidFill>
                <a:schemeClr val="tx1"/>
              </a:solidFill>
            </a:endParaRPr>
          </a:p>
        </p:txBody>
      </p:sp>
    </p:spTree>
    <p:extLst>
      <p:ext uri="{BB962C8B-B14F-4D97-AF65-F5344CB8AC3E}">
        <p14:creationId xmlns:p14="http://schemas.microsoft.com/office/powerpoint/2010/main" xmlns="" val="1482571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7D37CB-6C0C-4611-9949-DEC835C09FF4}"/>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Management</a:t>
            </a:r>
          </a:p>
        </p:txBody>
      </p:sp>
      <p:sp>
        <p:nvSpPr>
          <p:cNvPr id="3" name="Content Placeholder 2">
            <a:extLst>
              <a:ext uri="{FF2B5EF4-FFF2-40B4-BE49-F238E27FC236}">
                <a16:creationId xmlns:a16="http://schemas.microsoft.com/office/drawing/2014/main" xmlns="" id="{35DC60ED-E2D7-4BE8-9260-3E8602D1DE4B}"/>
              </a:ext>
            </a:extLst>
          </p:cNvPr>
          <p:cNvSpPr>
            <a:spLocks noGrp="1"/>
          </p:cNvSpPr>
          <p:nvPr>
            <p:ph idx="1"/>
          </p:nvPr>
        </p:nvSpPr>
        <p:spPr/>
        <p:txBody>
          <a:bodyPr>
            <a:normAutofit/>
          </a:bodyPr>
          <a:lstStyle/>
          <a:p>
            <a:pPr marL="457200" indent="-457200" algn="l">
              <a:buFont typeface="+mj-lt"/>
              <a:buAutoNum type="arabicPeriod"/>
            </a:pPr>
            <a:endParaRPr lang="en-US" dirty="0">
              <a:latin typeface="Times New Roman" panose="02020603050405020304" pitchFamily="18" charset="0"/>
              <a:cs typeface="Times New Roman" panose="02020603050405020304" pitchFamily="18" charset="0"/>
            </a:endParaRPr>
          </a:p>
          <a:p>
            <a:pPr marL="457200" indent="-457200" algn="l">
              <a:buFont typeface="+mj-lt"/>
              <a:buAutoNum type="arabicPeriod"/>
            </a:pPr>
            <a:r>
              <a:rPr lang="en-US" dirty="0">
                <a:latin typeface="Times New Roman" panose="02020603050405020304" pitchFamily="18" charset="0"/>
                <a:cs typeface="Times New Roman" panose="02020603050405020304" pitchFamily="18" charset="0"/>
              </a:rPr>
              <a:t>R</a:t>
            </a:r>
            <a:r>
              <a:rPr lang="en-US" i="0" u="none" strike="noStrike" baseline="0" dirty="0">
                <a:latin typeface="Times New Roman" panose="02020603050405020304" pitchFamily="18" charset="0"/>
                <a:cs typeface="Times New Roman" panose="02020603050405020304" pitchFamily="18" charset="0"/>
              </a:rPr>
              <a:t>apid use of IV mannitol.</a:t>
            </a:r>
          </a:p>
          <a:p>
            <a:pPr marL="457200" indent="-457200" algn="l">
              <a:buFont typeface="+mj-lt"/>
              <a:buAutoNum type="arabicPeriod"/>
            </a:pPr>
            <a:r>
              <a:rPr lang="en-US" dirty="0">
                <a:latin typeface="Times New Roman" panose="02020603050405020304" pitchFamily="18" charset="0"/>
                <a:cs typeface="Times New Roman" panose="02020603050405020304" pitchFamily="18" charset="0"/>
              </a:rPr>
              <a:t>E</a:t>
            </a:r>
            <a:r>
              <a:rPr lang="en-US" i="0" u="none" strike="noStrike" baseline="0" dirty="0">
                <a:latin typeface="Times New Roman" panose="02020603050405020304" pitchFamily="18" charset="0"/>
                <a:cs typeface="Times New Roman" panose="02020603050405020304" pitchFamily="18" charset="0"/>
              </a:rPr>
              <a:t>ndotracheal intubation.</a:t>
            </a:r>
          </a:p>
          <a:p>
            <a:pPr marL="457200" indent="-457200" algn="l">
              <a:buFont typeface="+mj-lt"/>
              <a:buAutoNum type="arabicPeriod"/>
            </a:pPr>
            <a:r>
              <a:rPr lang="en-US" dirty="0">
                <a:latin typeface="Times New Roman" panose="02020603050405020304" pitchFamily="18" charset="0"/>
                <a:cs typeface="Times New Roman" panose="02020603050405020304" pitchFamily="18" charset="0"/>
              </a:rPr>
              <a:t>Hyperv</a:t>
            </a:r>
            <a:r>
              <a:rPr lang="en-US" i="0" u="none" strike="noStrike" baseline="0" dirty="0">
                <a:latin typeface="Times New Roman" panose="02020603050405020304" pitchFamily="18" charset="0"/>
                <a:cs typeface="Times New Roman" panose="02020603050405020304" pitchFamily="18" charset="0"/>
              </a:rPr>
              <a:t>entilation.</a:t>
            </a:r>
          </a:p>
          <a:p>
            <a:pPr marL="457200" indent="-457200" algn="l">
              <a:buFont typeface="+mj-lt"/>
              <a:buAutoNum type="arabicPeriod"/>
            </a:pPr>
            <a:r>
              <a:rPr lang="en-US" dirty="0">
                <a:latin typeface="Times New Roman" panose="02020603050405020304" pitchFamily="18" charset="0"/>
                <a:cs typeface="Times New Roman" panose="02020603050405020304" pitchFamily="18" charset="0"/>
              </a:rPr>
              <a:t>M</a:t>
            </a:r>
            <a:r>
              <a:rPr lang="en-US" i="0" u="none" strike="noStrike" baseline="0" dirty="0">
                <a:latin typeface="Times New Roman" panose="02020603050405020304" pitchFamily="18" charset="0"/>
                <a:cs typeface="Times New Roman" panose="02020603050405020304" pitchFamily="18" charset="0"/>
              </a:rPr>
              <a:t>ay require the use of a subdural bolt. (</a:t>
            </a:r>
            <a:r>
              <a:rPr lang="en-US" dirty="0">
                <a:latin typeface="Times New Roman" panose="02020603050405020304" pitchFamily="18" charset="0"/>
                <a:cs typeface="Times New Roman" panose="02020603050405020304" pitchFamily="18" charset="0"/>
              </a:rPr>
              <a:t>A method for monitoring the Intracranial Pressure).</a:t>
            </a:r>
          </a:p>
        </p:txBody>
      </p:sp>
      <p:sp>
        <p:nvSpPr>
          <p:cNvPr id="4" name="TextBox 3">
            <a:extLst>
              <a:ext uri="{FF2B5EF4-FFF2-40B4-BE49-F238E27FC236}">
                <a16:creationId xmlns:a16="http://schemas.microsoft.com/office/drawing/2014/main" xmlns="" id="{FA3A70AD-4AC7-4F4A-9A7A-79864931B642}"/>
              </a:ext>
            </a:extLst>
          </p:cNvPr>
          <p:cNvSpPr txBox="1"/>
          <p:nvPr/>
        </p:nvSpPr>
        <p:spPr>
          <a:xfrm>
            <a:off x="9270125" y="6479628"/>
            <a:ext cx="26170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*Check The Notes Below</a:t>
            </a:r>
          </a:p>
        </p:txBody>
      </p:sp>
    </p:spTree>
    <p:extLst>
      <p:ext uri="{BB962C8B-B14F-4D97-AF65-F5344CB8AC3E}">
        <p14:creationId xmlns:p14="http://schemas.microsoft.com/office/powerpoint/2010/main" xmlns="" val="3367755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6C4930-9098-4FCA-92E4-959E3C1CD8DC}"/>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Hypokalemia</a:t>
            </a:r>
          </a:p>
        </p:txBody>
      </p:sp>
      <p:sp>
        <p:nvSpPr>
          <p:cNvPr id="3" name="Content Placeholder 2">
            <a:extLst>
              <a:ext uri="{FF2B5EF4-FFF2-40B4-BE49-F238E27FC236}">
                <a16:creationId xmlns:a16="http://schemas.microsoft.com/office/drawing/2014/main" xmlns="" id="{AAC59CA5-5A18-4997-8497-30D3717D0266}"/>
              </a:ext>
            </a:extLst>
          </p:cNvPr>
          <p:cNvSpPr>
            <a:spLocks noGrp="1"/>
          </p:cNvSpPr>
          <p:nvPr>
            <p:ph idx="1"/>
          </p:nvPr>
        </p:nvSpPr>
        <p:spPr/>
        <p:txBody>
          <a:bodyPr>
            <a:normAutofit/>
          </a:bodyPr>
          <a:lstStyle/>
          <a:p>
            <a:endParaRPr lang="en-US" dirty="0">
              <a:latin typeface="Times New Roman" panose="02020603050405020304" pitchFamily="18" charset="0"/>
              <a:cs typeface="Times New Roman" panose="02020603050405020304" pitchFamily="18" charset="0"/>
            </a:endParaRPr>
          </a:p>
          <a:p>
            <a:r>
              <a:rPr lang="en-US" dirty="0">
                <a:effectLst/>
                <a:latin typeface="Times New Roman" panose="02020603050405020304" pitchFamily="18" charset="0"/>
                <a:cs typeface="Times New Roman" panose="02020603050405020304" pitchFamily="18" charset="0"/>
              </a:rPr>
              <a:t>Profound hypokalemia in the presence of DKA is a </a:t>
            </a:r>
            <a:r>
              <a:rPr lang="en-US" b="1" dirty="0">
                <a:effectLst/>
                <a:latin typeface="Times New Roman" panose="02020603050405020304" pitchFamily="18" charset="0"/>
                <a:cs typeface="Times New Roman" panose="02020603050405020304" pitchFamily="18" charset="0"/>
              </a:rPr>
              <a:t>life-threatening condition predisposing patients</a:t>
            </a:r>
            <a:r>
              <a:rPr lang="en-US" dirty="0">
                <a:effectLst/>
                <a:latin typeface="Times New Roman" panose="02020603050405020304" pitchFamily="18" charset="0"/>
                <a:cs typeface="Times New Roman" panose="02020603050405020304" pitchFamily="18" charset="0"/>
              </a:rPr>
              <a:t> to cardiac arrhythmias and potentially death.</a:t>
            </a:r>
            <a:endParaRPr lang="en-US" dirty="0">
              <a:latin typeface="Times New Roman" panose="02020603050405020304" pitchFamily="18" charset="0"/>
              <a:cs typeface="Times New Roman" panose="02020603050405020304" pitchFamily="18" charset="0"/>
            </a:endParaRPr>
          </a:p>
          <a:p>
            <a:pPr>
              <a:lnSpc>
                <a:spcPct val="80000"/>
              </a:lnSpc>
              <a:spcBef>
                <a:spcPts val="578"/>
              </a:spcBef>
              <a:buClr>
                <a:schemeClr val="dk1"/>
              </a:buClr>
              <a:buSzPts val="2890"/>
            </a:pPr>
            <a:r>
              <a:rPr lang="en-US" dirty="0">
                <a:latin typeface="Times New Roman" panose="02020603050405020304" pitchFamily="18" charset="0"/>
                <a:cs typeface="Times New Roman" panose="02020603050405020304" pitchFamily="18" charset="0"/>
              </a:rPr>
              <a:t>Potassium loss is caused by </a:t>
            </a:r>
            <a:r>
              <a:rPr lang="en-US" b="1" dirty="0">
                <a:latin typeface="Times New Roman" panose="02020603050405020304" pitchFamily="18" charset="0"/>
                <a:cs typeface="Times New Roman" panose="02020603050405020304" pitchFamily="18" charset="0"/>
              </a:rPr>
              <a:t>a shift of potassium from the intracellular to the extracellular space</a:t>
            </a:r>
            <a:r>
              <a:rPr lang="en-US" dirty="0">
                <a:latin typeface="Times New Roman" panose="02020603050405020304" pitchFamily="18" charset="0"/>
                <a:cs typeface="Times New Roman" panose="02020603050405020304" pitchFamily="18" charset="0"/>
              </a:rPr>
              <a:t> in an exchange with hydrogen ions that accumulate extracellularly in acidosis. Much of the shifted extracellular potassium is lost in urine because of osmotic diuresis.</a:t>
            </a:r>
          </a:p>
        </p:txBody>
      </p:sp>
    </p:spTree>
    <p:extLst>
      <p:ext uri="{BB962C8B-B14F-4D97-AF65-F5344CB8AC3E}">
        <p14:creationId xmlns:p14="http://schemas.microsoft.com/office/powerpoint/2010/main" xmlns="" val="716877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B3819A-0309-41AA-B847-82398960E52E}"/>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Case Report</a:t>
            </a:r>
          </a:p>
        </p:txBody>
      </p:sp>
      <p:sp>
        <p:nvSpPr>
          <p:cNvPr id="3" name="Content Placeholder 2">
            <a:extLst>
              <a:ext uri="{FF2B5EF4-FFF2-40B4-BE49-F238E27FC236}">
                <a16:creationId xmlns:a16="http://schemas.microsoft.com/office/drawing/2014/main" xmlns="" id="{675C173F-DC96-42EA-A552-3F396CFF5576}"/>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A 14-year-old female with new-onset DKA with pH of 6.66, and potassium of 1.6 mEq/L, and initial glucose of 1248.</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https://www.ncbi.nlm.nih.gov/pmc/articles/PMC6454640/</a:t>
            </a:r>
          </a:p>
        </p:txBody>
      </p:sp>
    </p:spTree>
    <p:extLst>
      <p:ext uri="{BB962C8B-B14F-4D97-AF65-F5344CB8AC3E}">
        <p14:creationId xmlns:p14="http://schemas.microsoft.com/office/powerpoint/2010/main" xmlns="" val="1512589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6967EA-8099-4E9B-BA1C-928DA4421865}"/>
              </a:ext>
            </a:extLst>
          </p:cNvPr>
          <p:cNvSpPr>
            <a:spLocks noGrp="1"/>
          </p:cNvSpPr>
          <p:nvPr>
            <p:ph type="title"/>
          </p:nvPr>
        </p:nvSpPr>
        <p:spPr>
          <a:xfrm>
            <a:off x="838200" y="18255"/>
            <a:ext cx="10515600" cy="1325563"/>
          </a:xfrm>
        </p:spPr>
        <p:txBody>
          <a:bodyPr/>
          <a:lstStyle/>
          <a:p>
            <a:pPr algn="ctr"/>
            <a:r>
              <a:rPr lang="en-US" dirty="0">
                <a:latin typeface="Times New Roman" panose="02020603050405020304" pitchFamily="18" charset="0"/>
                <a:cs typeface="Times New Roman" panose="02020603050405020304" pitchFamily="18" charset="0"/>
              </a:rPr>
              <a:t>Hypokalemia Management</a:t>
            </a:r>
          </a:p>
        </p:txBody>
      </p:sp>
      <p:sp>
        <p:nvSpPr>
          <p:cNvPr id="3" name="Content Placeholder 2">
            <a:extLst>
              <a:ext uri="{FF2B5EF4-FFF2-40B4-BE49-F238E27FC236}">
                <a16:creationId xmlns:a16="http://schemas.microsoft.com/office/drawing/2014/main" xmlns="" id="{4FB9A402-4A35-4789-82E0-D8B18AF70EF6}"/>
              </a:ext>
            </a:extLst>
          </p:cNvPr>
          <p:cNvSpPr>
            <a:spLocks noGrp="1"/>
          </p:cNvSpPr>
          <p:nvPr>
            <p:ph idx="1"/>
          </p:nvPr>
        </p:nvSpPr>
        <p:spPr>
          <a:xfrm>
            <a:off x="838200" y="1343818"/>
            <a:ext cx="7496331" cy="5514182"/>
          </a:xfrm>
        </p:spPr>
        <p:txBody>
          <a:bodyPr>
            <a:normAutofit lnSpcReduction="10000"/>
          </a:bodyPr>
          <a:lstStyle/>
          <a:p>
            <a:r>
              <a:rPr lang="en-US" dirty="0">
                <a:latin typeface="Times New Roman" panose="02020603050405020304" pitchFamily="18" charset="0"/>
                <a:cs typeface="Times New Roman" panose="02020603050405020304" pitchFamily="18" charset="0"/>
              </a:rPr>
              <a:t>To prevent hypokalemia, potassium replacement is initiated after serum levels fall below 5.3 mmol/L in patients with adequate urine output (50 ml/h). Adding 20–30 mmol potassium to each liter of infused fluid is sufficient to maintain a serum potassium concentration within the normal range of 4–5 mmol/L.</a:t>
            </a:r>
          </a:p>
          <a:p>
            <a:r>
              <a:rPr lang="en-US" dirty="0">
                <a:latin typeface="Times New Roman" panose="02020603050405020304" pitchFamily="18" charset="0"/>
                <a:cs typeface="Times New Roman" panose="02020603050405020304" pitchFamily="18" charset="0"/>
              </a:rPr>
              <a:t>Patients with DKA who had severe vomiting or had been on diuretics may present with significant hypokalemia. In such cases, potassium replacement should begin with fluid therapy, and </a:t>
            </a:r>
            <a:r>
              <a:rPr lang="en-US" dirty="0">
                <a:solidFill>
                  <a:srgbClr val="FF0000"/>
                </a:solidFill>
                <a:latin typeface="Times New Roman" panose="02020603050405020304" pitchFamily="18" charset="0"/>
                <a:cs typeface="Times New Roman" panose="02020603050405020304" pitchFamily="18" charset="0"/>
              </a:rPr>
              <a:t>insulin treatment should be postponed until potassium concentration becomes &gt; 3.3 mmol/L</a:t>
            </a:r>
            <a:r>
              <a:rPr lang="en-US" dirty="0">
                <a:latin typeface="Times New Roman" panose="02020603050405020304" pitchFamily="18" charset="0"/>
                <a:cs typeface="Times New Roman" panose="02020603050405020304" pitchFamily="18" charset="0"/>
              </a:rPr>
              <a:t> in order to prevent arrhythmias and respiratory muscle weakness.</a:t>
            </a:r>
          </a:p>
        </p:txBody>
      </p:sp>
      <p:pic>
        <p:nvPicPr>
          <p:cNvPr id="5" name="Picture 4" descr="Text&#10;&#10;Description automatically generated with medium confidence">
            <a:extLst>
              <a:ext uri="{FF2B5EF4-FFF2-40B4-BE49-F238E27FC236}">
                <a16:creationId xmlns:a16="http://schemas.microsoft.com/office/drawing/2014/main" xmlns="" id="{57EBF99E-284B-4E4B-A9A8-8F9BB80E8BBC}"/>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28208" r="46061"/>
          <a:stretch/>
        </p:blipFill>
        <p:spPr>
          <a:xfrm>
            <a:off x="8334530" y="2994506"/>
            <a:ext cx="3857469" cy="2864367"/>
          </a:xfrm>
          <a:prstGeom prst="rect">
            <a:avLst/>
          </a:prstGeom>
        </p:spPr>
      </p:pic>
      <p:sp>
        <p:nvSpPr>
          <p:cNvPr id="6" name="TextBox 5">
            <a:extLst>
              <a:ext uri="{FF2B5EF4-FFF2-40B4-BE49-F238E27FC236}">
                <a16:creationId xmlns:a16="http://schemas.microsoft.com/office/drawing/2014/main" xmlns="" id="{7E9C74D2-3465-4163-B1C7-E9124BE65BE7}"/>
              </a:ext>
            </a:extLst>
          </p:cNvPr>
          <p:cNvSpPr txBox="1"/>
          <p:nvPr/>
        </p:nvSpPr>
        <p:spPr>
          <a:xfrm>
            <a:off x="8334529" y="2286620"/>
            <a:ext cx="3857470"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Guidelines for Potassium Replacement</a:t>
            </a:r>
          </a:p>
        </p:txBody>
      </p:sp>
    </p:spTree>
    <p:extLst>
      <p:ext uri="{BB962C8B-B14F-4D97-AF65-F5344CB8AC3E}">
        <p14:creationId xmlns:p14="http://schemas.microsoft.com/office/powerpoint/2010/main" xmlns="" val="3639453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B21C91-96C9-4C3E-9FB2-3F22F73277CC}"/>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Hypoglycemia</a:t>
            </a:r>
          </a:p>
        </p:txBody>
      </p:sp>
      <p:sp>
        <p:nvSpPr>
          <p:cNvPr id="3" name="Content Placeholder 2">
            <a:extLst>
              <a:ext uri="{FF2B5EF4-FFF2-40B4-BE49-F238E27FC236}">
                <a16:creationId xmlns:a16="http://schemas.microsoft.com/office/drawing/2014/main" xmlns="" id="{07F2CD9A-B422-492B-9D51-A6EB76A7BE2D}"/>
              </a:ext>
            </a:extLst>
          </p:cNvPr>
          <p:cNvSpPr>
            <a:spLocks noGrp="1"/>
          </p:cNvSpPr>
          <p:nvPr>
            <p:ph idx="1"/>
          </p:nvPr>
        </p:nvSpPr>
        <p:spPr/>
        <p:txBody>
          <a:bodyPr>
            <a:normAutofit/>
          </a:bodyPr>
          <a:lstStyle/>
          <a:p>
            <a:r>
              <a:rPr lang="en-US" b="1" dirty="0">
                <a:latin typeface="Times New Roman" panose="02020603050405020304" pitchFamily="18" charset="0"/>
                <a:cs typeface="Times New Roman" panose="02020603050405020304" pitchFamily="18" charset="0"/>
              </a:rPr>
              <a:t>Hypoglycemia may result from inadequate monitoring of glucose levels during insulin therapy</a:t>
            </a:r>
            <a:r>
              <a:rPr lang="en-US" dirty="0">
                <a:latin typeface="Times New Roman" panose="02020603050405020304" pitchFamily="18" charset="0"/>
                <a:cs typeface="Times New Roman" panose="02020603050405020304" pitchFamily="18" charset="0"/>
              </a:rPr>
              <a:t>. Insulin sensitivity improves after clearance of ketones.</a:t>
            </a:r>
          </a:p>
          <a:p>
            <a:endParaRPr lang="en-US" b="0" i="0" u="none" strike="noStrike" baseline="0" dirty="0">
              <a:latin typeface="Times New Roman" panose="02020603050405020304" pitchFamily="18" charset="0"/>
              <a:cs typeface="Times New Roman" panose="02020603050405020304" pitchFamily="18" charset="0"/>
            </a:endParaRPr>
          </a:p>
          <a:p>
            <a:r>
              <a:rPr lang="en-US" b="0" i="0" u="none" strike="noStrike" baseline="0" dirty="0">
                <a:solidFill>
                  <a:srgbClr val="000000"/>
                </a:solidFill>
                <a:latin typeface="Times New Roman" panose="02020603050405020304" pitchFamily="18" charset="0"/>
                <a:cs typeface="Times New Roman" panose="02020603050405020304" pitchFamily="18" charset="0"/>
              </a:rPr>
              <a:t>Give 2-5 ml/kg D10% bolus, hold insulin for 15-30 min then repeat Blood Glucose.</a:t>
            </a:r>
          </a:p>
        </p:txBody>
      </p:sp>
    </p:spTree>
    <p:extLst>
      <p:ext uri="{BB962C8B-B14F-4D97-AF65-F5344CB8AC3E}">
        <p14:creationId xmlns:p14="http://schemas.microsoft.com/office/powerpoint/2010/main" xmlns="" val="2043478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xmlns="" id="{B57054AE-E603-42A6-90C8-DAD1CC7541E6}"/>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94678" y="351123"/>
            <a:ext cx="10002647" cy="4020111"/>
          </a:xfrm>
        </p:spPr>
      </p:pic>
      <p:sp>
        <p:nvSpPr>
          <p:cNvPr id="8" name="TextBox 7">
            <a:extLst>
              <a:ext uri="{FF2B5EF4-FFF2-40B4-BE49-F238E27FC236}">
                <a16:creationId xmlns:a16="http://schemas.microsoft.com/office/drawing/2014/main" xmlns="" id="{B4BE34AB-1712-4EEF-B5E3-E7458C4FFD21}"/>
              </a:ext>
            </a:extLst>
          </p:cNvPr>
          <p:cNvSpPr txBox="1"/>
          <p:nvPr/>
        </p:nvSpPr>
        <p:spPr>
          <a:xfrm>
            <a:off x="801859" y="4206241"/>
            <a:ext cx="6485207" cy="1200329"/>
          </a:xfrm>
          <a:prstGeom prst="rect">
            <a:avLst/>
          </a:prstGeom>
          <a:noFill/>
        </p:spPr>
        <p:txBody>
          <a:bodyPr wrap="square" rtlCol="0">
            <a:spAutoFit/>
          </a:bodyPr>
          <a:lstStyle/>
          <a:p>
            <a:pPr defTabSz="914377"/>
            <a:r>
              <a:rPr lang="en-US" sz="2400" dirty="0">
                <a:solidFill>
                  <a:prstClr val="black"/>
                </a:solidFill>
                <a:latin typeface="Times New Roman" panose="02020603050405020304" pitchFamily="18" charset="0"/>
                <a:cs typeface="Times New Roman" panose="02020603050405020304" pitchFamily="18" charset="0"/>
              </a:rPr>
              <a:t>~Sources:</a:t>
            </a:r>
          </a:p>
          <a:p>
            <a:pPr defTabSz="914377"/>
            <a:endParaRPr lang="en-US" sz="2400" dirty="0">
              <a:solidFill>
                <a:prstClr val="black"/>
              </a:solidFill>
              <a:latin typeface="Times New Roman" panose="02020603050405020304" pitchFamily="18" charset="0"/>
              <a:cs typeface="Times New Roman" panose="02020603050405020304" pitchFamily="18" charset="0"/>
            </a:endParaRPr>
          </a:p>
          <a:p>
            <a:pPr marL="342891" indent="-342891" defTabSz="914377">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Dude trust me.</a:t>
            </a:r>
          </a:p>
        </p:txBody>
      </p:sp>
    </p:spTree>
    <p:extLst>
      <p:ext uri="{BB962C8B-B14F-4D97-AF65-F5344CB8AC3E}">
        <p14:creationId xmlns:p14="http://schemas.microsoft.com/office/powerpoint/2010/main" xmlns="" val="1360661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163"/>
          <p:cNvSpPr txBox="1">
            <a:spLocks noGrp="1"/>
          </p:cNvSpPr>
          <p:nvPr>
            <p:ph type="title"/>
          </p:nvPr>
        </p:nvSpPr>
        <p:spPr>
          <a:xfrm>
            <a:off x="2246313" y="3141093"/>
            <a:ext cx="7772400" cy="2628000"/>
          </a:xfrm>
          <a:prstGeom prst="rect">
            <a:avLst/>
          </a:prstGeom>
          <a:noFill/>
          <a:ln>
            <a:noFill/>
          </a:ln>
        </p:spPr>
        <p:txBody>
          <a:bodyPr spcFirstLastPara="1" wrap="square" lIns="91425" tIns="45700" rIns="91425" bIns="45700" anchor="t" anchorCtr="0">
            <a:normAutofit fontScale="90000"/>
          </a:bodyPr>
          <a:lstStyle/>
          <a:p>
            <a:pPr marL="0" lvl="0" indent="0" algn="l" rtl="1">
              <a:spcBef>
                <a:spcPts val="0"/>
              </a:spcBef>
              <a:spcAft>
                <a:spcPts val="0"/>
              </a:spcAft>
              <a:buClr>
                <a:schemeClr val="dk1"/>
              </a:buClr>
              <a:buSzPts val="4410"/>
              <a:buFont typeface="Calibri"/>
              <a:buNone/>
            </a:pPr>
            <a:r>
              <a:rPr lang="en-US" sz="4410" b="0" u="sng" dirty="0"/>
              <a:t>CENTERS FOR DISEASE CONTROL (CDC) ESTIMATED THAT THERE</a:t>
            </a:r>
            <a:br>
              <a:rPr lang="en-US" sz="4410" b="0" u="sng" dirty="0"/>
            </a:br>
            <a:r>
              <a:rPr lang="en-US" sz="4410" b="0" u="sng" dirty="0"/>
              <a:t>WERE 140,000 HOSPITAL DISCHARGES FOR DKA IN 2009 IN THE UNITED STATES</a:t>
            </a:r>
            <a:r>
              <a:rPr lang="en-US" sz="3600" dirty="0"/>
              <a:t/>
            </a:r>
            <a:br>
              <a:rPr lang="en-US" sz="3600" dirty="0"/>
            </a:br>
            <a:endParaRPr sz="3600" dirty="0"/>
          </a:p>
        </p:txBody>
      </p:sp>
      <p:sp>
        <p:nvSpPr>
          <p:cNvPr id="1035" name="Google Shape;1035;p163"/>
          <p:cNvSpPr txBox="1">
            <a:spLocks noGrp="1"/>
          </p:cNvSpPr>
          <p:nvPr>
            <p:ph type="body" idx="1"/>
          </p:nvPr>
        </p:nvSpPr>
        <p:spPr>
          <a:xfrm>
            <a:off x="2246313" y="548683"/>
            <a:ext cx="7772400" cy="2520300"/>
          </a:xfrm>
          <a:prstGeom prst="rect">
            <a:avLst/>
          </a:prstGeom>
          <a:noFill/>
          <a:ln>
            <a:noFill/>
          </a:ln>
        </p:spPr>
        <p:txBody>
          <a:bodyPr spcFirstLastPara="1" wrap="square" lIns="91425" tIns="45700" rIns="91425" bIns="45700" anchor="b" anchorCtr="0">
            <a:normAutofit/>
          </a:bodyPr>
          <a:lstStyle/>
          <a:p>
            <a:pPr marL="0" lvl="0" indent="0" algn="l" rtl="1">
              <a:spcBef>
                <a:spcPts val="0"/>
              </a:spcBef>
              <a:spcAft>
                <a:spcPts val="0"/>
              </a:spcAft>
              <a:buClr>
                <a:schemeClr val="dk1"/>
              </a:buClr>
              <a:buSzPts val="4400"/>
              <a:buNone/>
            </a:pPr>
            <a:r>
              <a:rPr lang="en-US" sz="4400" dirty="0">
                <a:solidFill>
                  <a:schemeClr val="dk1"/>
                </a:solidFill>
              </a:rPr>
              <a:t>The exact incidence of diabetic ketoacidosis is unknown but is estimated to be 4-8 per 1000</a:t>
            </a:r>
            <a:r>
              <a:rPr lang="en-US" dirty="0"/>
              <a:t>.</a:t>
            </a:r>
            <a:endParaRPr dirty="0"/>
          </a:p>
          <a:p>
            <a:pPr marL="0" lvl="0" indent="0" algn="r" rtl="1">
              <a:spcBef>
                <a:spcPts val="400"/>
              </a:spcBef>
              <a:spcAft>
                <a:spcPts val="0"/>
              </a:spcAft>
              <a:buClr>
                <a:srgbClr val="888888"/>
              </a:buClr>
              <a:buSzPts val="20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164"/>
          <p:cNvSpPr txBox="1">
            <a:spLocks noGrp="1"/>
          </p:cNvSpPr>
          <p:nvPr>
            <p:ph type="title"/>
          </p:nvPr>
        </p:nvSpPr>
        <p:spPr>
          <a:xfrm>
            <a:off x="2246313" y="1700817"/>
            <a:ext cx="8465230" cy="4068300"/>
          </a:xfrm>
          <a:prstGeom prst="rect">
            <a:avLst/>
          </a:prstGeom>
          <a:noFill/>
          <a:ln>
            <a:noFill/>
          </a:ln>
        </p:spPr>
        <p:txBody>
          <a:bodyPr spcFirstLastPara="1" wrap="square" lIns="91425" tIns="45700" rIns="91425" bIns="45700" anchor="t" anchorCtr="0">
            <a:noAutofit/>
          </a:bodyPr>
          <a:lstStyle/>
          <a:p>
            <a:pPr marL="0" lvl="0" indent="0" algn="l" rtl="1">
              <a:spcBef>
                <a:spcPts val="0"/>
              </a:spcBef>
              <a:spcAft>
                <a:spcPts val="0"/>
              </a:spcAft>
              <a:buClr>
                <a:schemeClr val="dk1"/>
              </a:buClr>
              <a:buSzPts val="2400"/>
              <a:buFont typeface="Calibri"/>
              <a:buNone/>
            </a:pPr>
            <a:r>
              <a:rPr lang="en-US" sz="2400" dirty="0"/>
              <a:t> </a:t>
            </a:r>
            <a:r>
              <a:rPr lang="en-US" sz="2400" dirty="0">
                <a:latin typeface="proxima_nova_rgregular"/>
              </a:rPr>
              <a:t>1-</a:t>
            </a:r>
            <a:r>
              <a:rPr lang="en-US" sz="2400" b="0" dirty="0">
                <a:latin typeface="proxima_nova_rgregular"/>
              </a:rPr>
              <a:t>New onset DM if undiagnosed. </a:t>
            </a:r>
            <a:br>
              <a:rPr lang="en-US" sz="2400" b="0" dirty="0">
                <a:latin typeface="proxima_nova_rgregular"/>
              </a:rPr>
            </a:br>
            <a:r>
              <a:rPr lang="en-US" sz="2400" b="0" dirty="0">
                <a:latin typeface="proxima_nova_rgregular"/>
              </a:rPr>
              <a:t/>
            </a:r>
            <a:br>
              <a:rPr lang="en-US" sz="2400" b="0" dirty="0">
                <a:latin typeface="proxima_nova_rgregular"/>
              </a:rPr>
            </a:br>
            <a:r>
              <a:rPr lang="en-US" sz="2400" b="0" dirty="0">
                <a:latin typeface="proxima_nova_rgregular"/>
              </a:rPr>
              <a:t> </a:t>
            </a:r>
            <a:r>
              <a:rPr lang="en-US" sz="2400" dirty="0">
                <a:latin typeface="proxima_nova_rgregular"/>
              </a:rPr>
              <a:t>2-</a:t>
            </a:r>
            <a:r>
              <a:rPr lang="en-US" sz="2400" b="0" dirty="0">
                <a:latin typeface="proxima_nova_rgregular"/>
              </a:rPr>
              <a:t>Unsuffienct dose of </a:t>
            </a:r>
            <a:r>
              <a:rPr lang="en-US" sz="2400" b="0" dirty="0" err="1">
                <a:latin typeface="proxima_nova_rgregular"/>
              </a:rPr>
              <a:t>insuln</a:t>
            </a:r>
            <a:r>
              <a:rPr lang="en-US" sz="2400" b="0" dirty="0">
                <a:latin typeface="proxima_nova_rgregular"/>
              </a:rPr>
              <a:t> is taken.</a:t>
            </a:r>
            <a:br>
              <a:rPr lang="en-US" sz="2400" b="0" dirty="0">
                <a:latin typeface="proxima_nova_rgregular"/>
              </a:rPr>
            </a:br>
            <a:r>
              <a:rPr lang="en-US" sz="2400" b="0" dirty="0">
                <a:latin typeface="proxima_nova_rgregular"/>
              </a:rPr>
              <a:t/>
            </a:r>
            <a:br>
              <a:rPr lang="en-US" sz="2400" b="0" dirty="0">
                <a:latin typeface="proxima_nova_rgregular"/>
              </a:rPr>
            </a:br>
            <a:r>
              <a:rPr lang="en-US" sz="2400" dirty="0">
                <a:latin typeface="proxima_nova_rgregular"/>
              </a:rPr>
              <a:t>3-</a:t>
            </a:r>
            <a:r>
              <a:rPr lang="en-US" sz="2400" b="0" dirty="0">
                <a:latin typeface="proxima_nova_rgregular"/>
              </a:rPr>
              <a:t>Increased demand for insulin such in stress, infection, inflammation , Iatrogenic.  </a:t>
            </a:r>
            <a:endParaRPr sz="2400" b="0" dirty="0"/>
          </a:p>
        </p:txBody>
      </p:sp>
      <p:sp>
        <p:nvSpPr>
          <p:cNvPr id="1041" name="Google Shape;1041;p164"/>
          <p:cNvSpPr txBox="1">
            <a:spLocks noGrp="1"/>
          </p:cNvSpPr>
          <p:nvPr>
            <p:ph type="body" idx="1"/>
          </p:nvPr>
        </p:nvSpPr>
        <p:spPr>
          <a:xfrm>
            <a:off x="2246313" y="548686"/>
            <a:ext cx="7772400" cy="936000"/>
          </a:xfrm>
          <a:prstGeom prst="rect">
            <a:avLst/>
          </a:prstGeom>
          <a:noFill/>
          <a:ln>
            <a:noFill/>
          </a:ln>
        </p:spPr>
        <p:txBody>
          <a:bodyPr spcFirstLastPara="1" wrap="square" lIns="91425" tIns="45700" rIns="91425" bIns="45700" anchor="b" anchorCtr="0">
            <a:normAutofit/>
          </a:bodyPr>
          <a:lstStyle/>
          <a:p>
            <a:pPr marL="0" lvl="0" indent="0" algn="l" rtl="1">
              <a:spcBef>
                <a:spcPts val="0"/>
              </a:spcBef>
              <a:spcAft>
                <a:spcPts val="0"/>
              </a:spcAft>
              <a:buClr>
                <a:schemeClr val="dk1"/>
              </a:buClr>
              <a:buSzPts val="4800"/>
              <a:buNone/>
            </a:pPr>
            <a:r>
              <a:rPr lang="en-US" sz="4800" dirty="0">
                <a:solidFill>
                  <a:schemeClr val="dk1"/>
                </a:solidFill>
              </a:rPr>
              <a:t>Who are at risk of DKA?</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16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rgbClr val="FF0000"/>
              </a:buClr>
              <a:buSzPts val="4400"/>
              <a:buFont typeface="Calibri"/>
              <a:buNone/>
            </a:pPr>
            <a:r>
              <a:rPr lang="en-US">
                <a:solidFill>
                  <a:srgbClr val="FF0000"/>
                </a:solidFill>
              </a:rPr>
              <a:t>Pathophysiology</a:t>
            </a:r>
            <a:r>
              <a:rPr lang="en-US"/>
              <a:t> </a:t>
            </a:r>
            <a:endParaRPr/>
          </a:p>
        </p:txBody>
      </p:sp>
      <p:pic>
        <p:nvPicPr>
          <p:cNvPr id="1047" name="Google Shape;1047;p165"/>
          <p:cNvPicPr preferRelativeResize="0">
            <a:picLocks noGrp="1"/>
          </p:cNvPicPr>
          <p:nvPr>
            <p:ph type="body" idx="1"/>
          </p:nvPr>
        </p:nvPicPr>
        <p:blipFill rotWithShape="1">
          <a:blip r:embed="rId3">
            <a:alphaModFix/>
          </a:blip>
          <a:srcRect/>
          <a:stretch/>
        </p:blipFill>
        <p:spPr>
          <a:xfrm>
            <a:off x="2402368" y="1600206"/>
            <a:ext cx="7387200" cy="4526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3" name="Google Shape;1053;p166"/>
          <p:cNvSpPr txBox="1">
            <a:spLocks noGrp="1"/>
          </p:cNvSpPr>
          <p:nvPr>
            <p:ph type="body" idx="1"/>
          </p:nvPr>
        </p:nvSpPr>
        <p:spPr>
          <a:xfrm>
            <a:off x="0" y="79317"/>
            <a:ext cx="11069217" cy="6778683"/>
          </a:xfrm>
          <a:prstGeom prst="rect">
            <a:avLst/>
          </a:prstGeom>
          <a:noFill/>
          <a:ln>
            <a:noFill/>
          </a:ln>
        </p:spPr>
        <p:txBody>
          <a:bodyPr spcFirstLastPara="1" wrap="square" lIns="91425" tIns="45700" rIns="91425" bIns="45700" anchor="t" anchorCtr="0">
            <a:normAutofit/>
          </a:bodyPr>
          <a:lstStyle/>
          <a:p>
            <a:pPr marL="342900" lvl="0" indent="-170180" algn="l" rtl="1">
              <a:lnSpc>
                <a:spcPct val="80000"/>
              </a:lnSpc>
              <a:spcBef>
                <a:spcPts val="544"/>
              </a:spcBef>
              <a:spcAft>
                <a:spcPts val="0"/>
              </a:spcAft>
              <a:buClr>
                <a:schemeClr val="dk1"/>
              </a:buClr>
              <a:buSzPts val="2720"/>
              <a:buNone/>
            </a:pPr>
            <a:r>
              <a:rPr lang="en-US" sz="2720" b="1" dirty="0">
                <a:solidFill>
                  <a:srgbClr val="FF0000"/>
                </a:solidFill>
              </a:rPr>
              <a:t>A-Dehydration : </a:t>
            </a:r>
          </a:p>
          <a:p>
            <a:pPr marL="342900" lvl="0" indent="-170180" algn="l" rtl="1">
              <a:lnSpc>
                <a:spcPct val="80000"/>
              </a:lnSpc>
              <a:spcBef>
                <a:spcPts val="544"/>
              </a:spcBef>
              <a:spcAft>
                <a:spcPts val="0"/>
              </a:spcAft>
              <a:buClr>
                <a:schemeClr val="dk1"/>
              </a:buClr>
              <a:buSzPts val="2720"/>
              <a:buNone/>
            </a:pPr>
            <a:r>
              <a:rPr lang="en-US" sz="2700" b="0" i="0" dirty="0">
                <a:solidFill>
                  <a:srgbClr val="202124"/>
                </a:solidFill>
                <a:effectLst/>
                <a:latin typeface="Calibri" panose="020F0502020204030204" pitchFamily="34" charset="0"/>
                <a:cs typeface="Calibri" panose="020F0502020204030204" pitchFamily="34" charset="0"/>
              </a:rPr>
              <a:t>An excessive amount of glucose enters the renal tubules, it draws a large amount of water that ends up producing a significant amount of urine. This is known as </a:t>
            </a:r>
            <a:r>
              <a:rPr lang="en-US" sz="2700" b="1" i="0" u="sng" dirty="0">
                <a:solidFill>
                  <a:srgbClr val="202124"/>
                </a:solidFill>
                <a:effectLst/>
                <a:latin typeface="Calibri" panose="020F0502020204030204" pitchFamily="34" charset="0"/>
                <a:cs typeface="Calibri" panose="020F0502020204030204" pitchFamily="34" charset="0"/>
              </a:rPr>
              <a:t>osmotic diuresis </a:t>
            </a:r>
            <a:r>
              <a:rPr lang="en-US" sz="2700" b="0" i="0" dirty="0">
                <a:solidFill>
                  <a:srgbClr val="202124"/>
                </a:solidFill>
                <a:effectLst/>
                <a:latin typeface="Calibri" panose="020F0502020204030204" pitchFamily="34" charset="0"/>
                <a:cs typeface="Calibri" panose="020F0502020204030204" pitchFamily="34" charset="0"/>
              </a:rPr>
              <a:t>and leads to volume depletion and dehydration in the patient</a:t>
            </a:r>
          </a:p>
          <a:p>
            <a:pPr marL="342900" lvl="0" indent="-170180" algn="l" rtl="1">
              <a:lnSpc>
                <a:spcPct val="80000"/>
              </a:lnSpc>
              <a:spcBef>
                <a:spcPts val="544"/>
              </a:spcBef>
              <a:spcAft>
                <a:spcPts val="0"/>
              </a:spcAft>
              <a:buClr>
                <a:schemeClr val="dk1"/>
              </a:buClr>
              <a:buSzPts val="2720"/>
              <a:buNone/>
            </a:pPr>
            <a:endParaRPr lang="en-US" sz="2700" b="1" dirty="0">
              <a:solidFill>
                <a:srgbClr val="FF0000"/>
              </a:solidFill>
              <a:latin typeface="proxima_nova_rgregular"/>
            </a:endParaRPr>
          </a:p>
          <a:p>
            <a:pPr marL="342900" lvl="0" indent="-170180" algn="l" rtl="1">
              <a:lnSpc>
                <a:spcPct val="80000"/>
              </a:lnSpc>
              <a:spcBef>
                <a:spcPts val="544"/>
              </a:spcBef>
              <a:spcAft>
                <a:spcPts val="0"/>
              </a:spcAft>
              <a:buClr>
                <a:schemeClr val="dk1"/>
              </a:buClr>
              <a:buSzPts val="2720"/>
              <a:buNone/>
            </a:pPr>
            <a:r>
              <a:rPr lang="en-US" sz="2720" b="1" dirty="0">
                <a:solidFill>
                  <a:srgbClr val="FF0000"/>
                </a:solidFill>
              </a:rPr>
              <a:t>B- Ketoacidosis:</a:t>
            </a:r>
          </a:p>
          <a:p>
            <a:pPr marL="342900" lvl="0" indent="-170180" algn="l" rtl="1">
              <a:lnSpc>
                <a:spcPct val="80000"/>
              </a:lnSpc>
              <a:spcBef>
                <a:spcPts val="544"/>
              </a:spcBef>
              <a:spcAft>
                <a:spcPts val="0"/>
              </a:spcAft>
              <a:buClr>
                <a:schemeClr val="dk1"/>
              </a:buClr>
              <a:buSzPts val="2720"/>
              <a:buNone/>
            </a:pPr>
            <a:r>
              <a:rPr lang="en-US" sz="2720" dirty="0"/>
              <a:t>Breaking down of fat acids leads to the production of ketone bodies (</a:t>
            </a:r>
            <a:r>
              <a:rPr lang="en-US" sz="2720" dirty="0" err="1"/>
              <a:t>Aceto</a:t>
            </a:r>
            <a:r>
              <a:rPr lang="en-US" sz="2720" dirty="0"/>
              <a:t> Acetate and </a:t>
            </a:r>
            <a:r>
              <a:rPr lang="en-US" sz="2720" dirty="0" err="1"/>
              <a:t>Betahydroxybuterate</a:t>
            </a:r>
            <a:r>
              <a:rPr lang="en-US" sz="2720" dirty="0"/>
              <a:t>) which produce H+ so decrease blood PH.  </a:t>
            </a:r>
          </a:p>
          <a:p>
            <a:pPr marL="342900" lvl="0" indent="-170180" algn="l" rtl="1">
              <a:lnSpc>
                <a:spcPct val="80000"/>
              </a:lnSpc>
              <a:spcBef>
                <a:spcPts val="544"/>
              </a:spcBef>
              <a:spcAft>
                <a:spcPts val="0"/>
              </a:spcAft>
              <a:buClr>
                <a:schemeClr val="dk1"/>
              </a:buClr>
              <a:buSzPts val="2720"/>
              <a:buNone/>
            </a:pPr>
            <a:endParaRPr lang="en-US" sz="2720" dirty="0"/>
          </a:p>
          <a:p>
            <a:pPr marL="342900" lvl="0" indent="-170180" algn="l" rtl="1">
              <a:lnSpc>
                <a:spcPct val="80000"/>
              </a:lnSpc>
              <a:spcBef>
                <a:spcPts val="544"/>
              </a:spcBef>
              <a:spcAft>
                <a:spcPts val="0"/>
              </a:spcAft>
              <a:buClr>
                <a:schemeClr val="dk1"/>
              </a:buClr>
              <a:buSzPts val="2720"/>
              <a:buNone/>
            </a:pPr>
            <a:r>
              <a:rPr lang="en-US" sz="2720" b="1" dirty="0">
                <a:solidFill>
                  <a:srgbClr val="FF0000"/>
                </a:solidFill>
              </a:rPr>
              <a:t>C-</a:t>
            </a:r>
            <a:r>
              <a:rPr lang="en-US" sz="2720" b="1" dirty="0" err="1">
                <a:solidFill>
                  <a:srgbClr val="FF0000"/>
                </a:solidFill>
              </a:rPr>
              <a:t>Kissmaul’s</a:t>
            </a:r>
            <a:r>
              <a:rPr lang="en-US" sz="2720" b="1" dirty="0">
                <a:solidFill>
                  <a:srgbClr val="FF0000"/>
                </a:solidFill>
              </a:rPr>
              <a:t> </a:t>
            </a:r>
            <a:r>
              <a:rPr lang="en-US" sz="2720" b="1" dirty="0" err="1">
                <a:solidFill>
                  <a:srgbClr val="FF0000"/>
                </a:solidFill>
              </a:rPr>
              <a:t>brearthing</a:t>
            </a:r>
            <a:r>
              <a:rPr lang="en-US" sz="2720" b="1" dirty="0">
                <a:solidFill>
                  <a:srgbClr val="FF0000"/>
                </a:solidFill>
              </a:rPr>
              <a:t>:</a:t>
            </a:r>
          </a:p>
          <a:p>
            <a:pPr marL="342900" lvl="0" indent="-170180" algn="l" rtl="1">
              <a:lnSpc>
                <a:spcPct val="80000"/>
              </a:lnSpc>
              <a:spcBef>
                <a:spcPts val="544"/>
              </a:spcBef>
              <a:spcAft>
                <a:spcPts val="0"/>
              </a:spcAft>
              <a:buClr>
                <a:schemeClr val="dk1"/>
              </a:buClr>
              <a:buSzPts val="2720"/>
              <a:buNone/>
            </a:pPr>
            <a:r>
              <a:rPr lang="en-US" sz="2720" b="1" dirty="0">
                <a:solidFill>
                  <a:srgbClr val="FF0000"/>
                </a:solidFill>
              </a:rPr>
              <a:t> </a:t>
            </a:r>
            <a:r>
              <a:rPr lang="en-US" sz="2720" dirty="0"/>
              <a:t>Decreased PH will stimulate the peripheral chemoreceptors that are located on the </a:t>
            </a:r>
            <a:r>
              <a:rPr lang="en-US" sz="2720" dirty="0" err="1"/>
              <a:t>vagus</a:t>
            </a:r>
            <a:r>
              <a:rPr lang="en-US" sz="2720" dirty="0"/>
              <a:t> and glossopharyngeal nerves which will enhance the CNS to stimulate </a:t>
            </a:r>
            <a:r>
              <a:rPr lang="en-US" sz="2720" b="1" dirty="0"/>
              <a:t>reflex tachypnea to wash out CO2 to compensate metabolic acidosis. </a:t>
            </a:r>
          </a:p>
          <a:p>
            <a:pPr marL="342900" lvl="0" indent="-170180" algn="l" rtl="1">
              <a:lnSpc>
                <a:spcPct val="80000"/>
              </a:lnSpc>
              <a:spcBef>
                <a:spcPts val="544"/>
              </a:spcBef>
              <a:spcAft>
                <a:spcPts val="0"/>
              </a:spcAft>
              <a:buClr>
                <a:schemeClr val="dk1"/>
              </a:buClr>
              <a:buSzPts val="2720"/>
              <a:buNone/>
            </a:pPr>
            <a:endParaRPr lang="en-US" sz="2720" dirty="0"/>
          </a:p>
          <a:p>
            <a:pPr marL="342900" lvl="0" indent="-170180" algn="l" rtl="1">
              <a:lnSpc>
                <a:spcPct val="80000"/>
              </a:lnSpc>
              <a:spcBef>
                <a:spcPts val="544"/>
              </a:spcBef>
              <a:spcAft>
                <a:spcPts val="0"/>
              </a:spcAft>
              <a:buClr>
                <a:schemeClr val="dk1"/>
              </a:buClr>
              <a:buSzPts val="2720"/>
              <a:buNone/>
            </a:pPr>
            <a:endParaRPr sz="272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335DAC3-2F6B-4DC1-9684-C81D2C352579}"/>
              </a:ext>
            </a:extLst>
          </p:cNvPr>
          <p:cNvSpPr>
            <a:spLocks noGrp="1"/>
          </p:cNvSpPr>
          <p:nvPr>
            <p:ph type="body" idx="1"/>
          </p:nvPr>
        </p:nvSpPr>
        <p:spPr>
          <a:xfrm>
            <a:off x="0" y="349904"/>
            <a:ext cx="11078547" cy="6760022"/>
          </a:xfrm>
        </p:spPr>
        <p:txBody>
          <a:bodyPr>
            <a:normAutofit fontScale="92500" lnSpcReduction="20000"/>
          </a:bodyPr>
          <a:lstStyle/>
          <a:p>
            <a:pPr marL="342900" lvl="0" indent="-170180" algn="l" rtl="1">
              <a:lnSpc>
                <a:spcPct val="80000"/>
              </a:lnSpc>
              <a:spcBef>
                <a:spcPts val="544"/>
              </a:spcBef>
              <a:spcAft>
                <a:spcPts val="0"/>
              </a:spcAft>
              <a:buClr>
                <a:schemeClr val="dk1"/>
              </a:buClr>
              <a:buSzPts val="2720"/>
              <a:buNone/>
            </a:pPr>
            <a:r>
              <a:rPr lang="en-US" sz="2700" b="1" dirty="0">
                <a:solidFill>
                  <a:srgbClr val="FF0000"/>
                </a:solidFill>
              </a:rPr>
              <a:t>D-Fruity smell breathing: </a:t>
            </a:r>
          </a:p>
          <a:p>
            <a:pPr marL="342900" lvl="0" indent="-170180" algn="l" rtl="1">
              <a:lnSpc>
                <a:spcPct val="80000"/>
              </a:lnSpc>
              <a:spcBef>
                <a:spcPts val="544"/>
              </a:spcBef>
              <a:spcAft>
                <a:spcPts val="0"/>
              </a:spcAft>
              <a:buClr>
                <a:schemeClr val="dk1"/>
              </a:buClr>
              <a:buSzPts val="2720"/>
              <a:buNone/>
            </a:pPr>
            <a:r>
              <a:rPr lang="en-US" sz="2600" dirty="0"/>
              <a:t>The breaking down of acetoacetate will lead to the production of byproducts called “</a:t>
            </a:r>
            <a:r>
              <a:rPr lang="en-US" sz="2600" b="1" u="sng" dirty="0">
                <a:solidFill>
                  <a:schemeClr val="tx1"/>
                </a:solidFill>
              </a:rPr>
              <a:t>Acetone</a:t>
            </a:r>
            <a:r>
              <a:rPr lang="en-US" sz="2600" dirty="0"/>
              <a:t>” which is exhaled by the lung giving the breath a fruity smell. </a:t>
            </a:r>
          </a:p>
          <a:p>
            <a:pPr marL="342900" lvl="0" indent="-170180" algn="l" rtl="1">
              <a:lnSpc>
                <a:spcPct val="80000"/>
              </a:lnSpc>
              <a:spcBef>
                <a:spcPts val="544"/>
              </a:spcBef>
              <a:spcAft>
                <a:spcPts val="0"/>
              </a:spcAft>
              <a:buClr>
                <a:schemeClr val="dk1"/>
              </a:buClr>
              <a:buSzPts val="2720"/>
              <a:buNone/>
            </a:pPr>
            <a:endParaRPr lang="en-US" b="1" dirty="0">
              <a:solidFill>
                <a:srgbClr val="FF0000"/>
              </a:solidFill>
            </a:endParaRPr>
          </a:p>
          <a:p>
            <a:pPr marL="342900" lvl="0" indent="-170180" algn="l" rtl="1">
              <a:lnSpc>
                <a:spcPct val="80000"/>
              </a:lnSpc>
              <a:spcBef>
                <a:spcPts val="544"/>
              </a:spcBef>
              <a:spcAft>
                <a:spcPts val="0"/>
              </a:spcAft>
              <a:buClr>
                <a:schemeClr val="dk1"/>
              </a:buClr>
              <a:buSzPts val="2720"/>
              <a:buNone/>
            </a:pPr>
            <a:r>
              <a:rPr lang="en-US" sz="2700" b="1" dirty="0">
                <a:solidFill>
                  <a:srgbClr val="FF0000"/>
                </a:solidFill>
              </a:rPr>
              <a:t>E-Hyperkalemia: </a:t>
            </a:r>
          </a:p>
          <a:p>
            <a:pPr marL="342900" lvl="0" indent="-170180" algn="l" rtl="1">
              <a:lnSpc>
                <a:spcPct val="80000"/>
              </a:lnSpc>
              <a:spcBef>
                <a:spcPts val="544"/>
              </a:spcBef>
              <a:spcAft>
                <a:spcPts val="0"/>
              </a:spcAft>
              <a:buClr>
                <a:schemeClr val="dk1"/>
              </a:buClr>
              <a:buSzPts val="2720"/>
              <a:buNone/>
            </a:pPr>
            <a:r>
              <a:rPr lang="en-US" sz="2600" dirty="0"/>
              <a:t>Due the exchange between the extracellular protons “H+” which is produced by the ketone bodies and the intracellular K . </a:t>
            </a:r>
          </a:p>
          <a:p>
            <a:pPr marL="342900" lvl="0" indent="-170180" algn="l" rtl="1">
              <a:lnSpc>
                <a:spcPct val="80000"/>
              </a:lnSpc>
              <a:spcBef>
                <a:spcPts val="544"/>
              </a:spcBef>
              <a:spcAft>
                <a:spcPts val="0"/>
              </a:spcAft>
              <a:buClr>
                <a:schemeClr val="dk1"/>
              </a:buClr>
              <a:buSzPts val="2720"/>
              <a:buNone/>
            </a:pPr>
            <a:r>
              <a:rPr lang="en-US" sz="2600" dirty="0"/>
              <a:t>It’s also because the Insulin depletion; as the N-K pump is insulin dependent so no shift of K from extracellular to intracellular</a:t>
            </a:r>
          </a:p>
          <a:p>
            <a:pPr marL="342900" lvl="0" indent="-170180" algn="l" rtl="1">
              <a:lnSpc>
                <a:spcPct val="80000"/>
              </a:lnSpc>
              <a:spcBef>
                <a:spcPts val="544"/>
              </a:spcBef>
              <a:spcAft>
                <a:spcPts val="0"/>
              </a:spcAft>
              <a:buClr>
                <a:schemeClr val="dk1"/>
              </a:buClr>
              <a:buSzPts val="2720"/>
              <a:buNone/>
            </a:pPr>
            <a:endParaRPr lang="en-US" sz="2600" dirty="0"/>
          </a:p>
          <a:p>
            <a:pPr marL="342900" indent="-170180" algn="l">
              <a:lnSpc>
                <a:spcPct val="80000"/>
              </a:lnSpc>
              <a:spcBef>
                <a:spcPts val="544"/>
              </a:spcBef>
              <a:buSzPts val="2720"/>
              <a:buNone/>
            </a:pPr>
            <a:r>
              <a:rPr lang="en-US" sz="2600" dirty="0">
                <a:latin typeface="proxima_nova_rgregular"/>
              </a:rPr>
              <a:t>-Depending on the duration of ketoacidosis, serum potassium concentrations at diagnosis may be increased, normal, or decreased(ominous sign), but intracellular potassium concentrations are depleted.</a:t>
            </a:r>
          </a:p>
          <a:p>
            <a:pPr marL="342900" lvl="0" indent="-170180" algn="l" rtl="1">
              <a:lnSpc>
                <a:spcPct val="80000"/>
              </a:lnSpc>
              <a:spcBef>
                <a:spcPts val="544"/>
              </a:spcBef>
              <a:spcAft>
                <a:spcPts val="0"/>
              </a:spcAft>
              <a:buClr>
                <a:schemeClr val="dk1"/>
              </a:buClr>
              <a:buSzPts val="2720"/>
              <a:buNone/>
            </a:pPr>
            <a:endParaRPr lang="en-US" sz="2700" dirty="0"/>
          </a:p>
          <a:p>
            <a:pPr marL="342900" lvl="0" indent="-170180" algn="l" rtl="1">
              <a:lnSpc>
                <a:spcPct val="80000"/>
              </a:lnSpc>
              <a:spcBef>
                <a:spcPts val="544"/>
              </a:spcBef>
              <a:spcAft>
                <a:spcPts val="0"/>
              </a:spcAft>
              <a:buClr>
                <a:schemeClr val="dk1"/>
              </a:buClr>
              <a:buSzPts val="2720"/>
              <a:buNone/>
            </a:pPr>
            <a:endParaRPr lang="en-US" sz="2700" dirty="0"/>
          </a:p>
          <a:p>
            <a:pPr marL="0" lvl="0" indent="0" algn="l" rtl="1">
              <a:spcBef>
                <a:spcPts val="0"/>
              </a:spcBef>
              <a:spcAft>
                <a:spcPts val="0"/>
              </a:spcAft>
              <a:buClr>
                <a:schemeClr val="dk1"/>
              </a:buClr>
              <a:buSzPts val="3600"/>
              <a:buNone/>
            </a:pPr>
            <a:r>
              <a:rPr lang="en-US" sz="2800" b="1" dirty="0">
                <a:solidFill>
                  <a:srgbClr val="FF0000"/>
                </a:solidFill>
              </a:rPr>
              <a:t>F-Hypophosphatemia: </a:t>
            </a:r>
            <a:endParaRPr lang="en-US" sz="2600" b="1" dirty="0">
              <a:solidFill>
                <a:srgbClr val="FF0000"/>
              </a:solidFill>
            </a:endParaRPr>
          </a:p>
          <a:p>
            <a:pPr marL="0" lvl="0" indent="0" algn="l" rtl="1">
              <a:spcBef>
                <a:spcPts val="0"/>
              </a:spcBef>
              <a:spcAft>
                <a:spcPts val="0"/>
              </a:spcAft>
              <a:buClr>
                <a:schemeClr val="dk1"/>
              </a:buClr>
              <a:buSzPts val="3600"/>
              <a:buNone/>
            </a:pPr>
            <a:r>
              <a:rPr lang="en-US" sz="2600" dirty="0"/>
              <a:t>depletion also can occur as  result of the increased renal phosphate excretion required for elimination of excess hydrogen ions.</a:t>
            </a:r>
          </a:p>
          <a:p>
            <a:pPr marL="342900" lvl="0" indent="-114300" algn="l" rtl="1">
              <a:spcBef>
                <a:spcPts val="720"/>
              </a:spcBef>
              <a:spcAft>
                <a:spcPts val="0"/>
              </a:spcAft>
              <a:buClr>
                <a:schemeClr val="dk1"/>
              </a:buClr>
              <a:buSzPts val="3600"/>
              <a:buNone/>
            </a:pPr>
            <a:endParaRPr lang="en-US" sz="2800" dirty="0"/>
          </a:p>
          <a:p>
            <a:pPr marL="0" lvl="0" indent="0" algn="l" rtl="1">
              <a:spcBef>
                <a:spcPts val="720"/>
              </a:spcBef>
              <a:spcAft>
                <a:spcPts val="0"/>
              </a:spcAft>
              <a:buClr>
                <a:schemeClr val="dk1"/>
              </a:buClr>
              <a:buSzPts val="3600"/>
              <a:buNone/>
            </a:pPr>
            <a:r>
              <a:rPr lang="en-US" sz="2800" b="1" dirty="0">
                <a:solidFill>
                  <a:srgbClr val="FF0000"/>
                </a:solidFill>
              </a:rPr>
              <a:t>G-Hyponatremia</a:t>
            </a:r>
            <a:r>
              <a:rPr lang="en-US" sz="2800" dirty="0"/>
              <a:t> </a:t>
            </a:r>
          </a:p>
          <a:p>
            <a:pPr marL="0" lvl="0" indent="0" algn="l" rtl="1">
              <a:spcBef>
                <a:spcPts val="720"/>
              </a:spcBef>
              <a:spcAft>
                <a:spcPts val="0"/>
              </a:spcAft>
              <a:buClr>
                <a:schemeClr val="dk1"/>
              </a:buClr>
              <a:buSzPts val="3600"/>
              <a:buNone/>
            </a:pPr>
            <a:r>
              <a:rPr lang="en-US" sz="2600" dirty="0"/>
              <a:t>depletion also is common in DKA, resulting from renal losses of sodium caused by osmotic diuresis and from gastrointestinal losses from vomiting.</a:t>
            </a:r>
          </a:p>
          <a:p>
            <a:pPr marL="342900" lvl="0" indent="-170180" algn="l" rtl="1">
              <a:lnSpc>
                <a:spcPct val="80000"/>
              </a:lnSpc>
              <a:spcBef>
                <a:spcPts val="544"/>
              </a:spcBef>
              <a:spcAft>
                <a:spcPts val="0"/>
              </a:spcAft>
              <a:buClr>
                <a:schemeClr val="dk1"/>
              </a:buClr>
              <a:buSzPts val="2720"/>
              <a:buNone/>
            </a:pPr>
            <a:endParaRPr lang="en-US" sz="2700" dirty="0"/>
          </a:p>
          <a:p>
            <a:endParaRPr lang="en-US" dirty="0"/>
          </a:p>
        </p:txBody>
      </p:sp>
    </p:spTree>
    <p:extLst>
      <p:ext uri="{BB962C8B-B14F-4D97-AF65-F5344CB8AC3E}">
        <p14:creationId xmlns:p14="http://schemas.microsoft.com/office/powerpoint/2010/main" xmlns="" val="3349320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AEAD010-11A2-447D-9B9C-630AA509E4C8}"/>
              </a:ext>
            </a:extLst>
          </p:cNvPr>
          <p:cNvSpPr>
            <a:spLocks noGrp="1"/>
          </p:cNvSpPr>
          <p:nvPr>
            <p:ph type="ctrTitle"/>
          </p:nvPr>
        </p:nvSpPr>
        <p:spPr>
          <a:xfrm>
            <a:off x="0" y="1210852"/>
            <a:ext cx="12192000" cy="1783069"/>
          </a:xfrm>
          <a:solidFill>
            <a:srgbClr val="FFFF00"/>
          </a:solidFill>
        </p:spPr>
        <p:txBody>
          <a:bodyPr>
            <a:normAutofit/>
          </a:bodyPr>
          <a:lstStyle/>
          <a:p>
            <a:r>
              <a:rPr lang="en-US" sz="5400" b="1" dirty="0" smtClean="0"/>
              <a:t>Diagnosis</a:t>
            </a:r>
            <a:r>
              <a:rPr lang="en-US" sz="5400" b="1" dirty="0" smtClean="0"/>
              <a:t> and management </a:t>
            </a:r>
            <a:endParaRPr lang="en-US" sz="5400" b="1" dirty="0"/>
          </a:p>
        </p:txBody>
      </p:sp>
      <p:sp>
        <p:nvSpPr>
          <p:cNvPr id="6" name="Subtitle 5">
            <a:extLst>
              <a:ext uri="{FF2B5EF4-FFF2-40B4-BE49-F238E27FC236}">
                <a16:creationId xmlns:a16="http://schemas.microsoft.com/office/drawing/2014/main" xmlns="" id="{FD88ABEB-8395-409B-93FB-3B4838ECC7E2}"/>
              </a:ext>
            </a:extLst>
          </p:cNvPr>
          <p:cNvSpPr>
            <a:spLocks noGrp="1"/>
          </p:cNvSpPr>
          <p:nvPr>
            <p:ph type="subTitle" idx="1"/>
          </p:nvPr>
        </p:nvSpPr>
        <p:spPr/>
        <p:txBody>
          <a:bodyPr/>
          <a:lstStyle/>
          <a:p>
            <a:r>
              <a:rPr lang="en-US" dirty="0" err="1" smtClean="0"/>
              <a:t>Raghad</a:t>
            </a:r>
            <a:r>
              <a:rPr lang="en-US" dirty="0" smtClean="0"/>
              <a:t> </a:t>
            </a:r>
            <a:r>
              <a:rPr lang="en-US" dirty="0" err="1" smtClean="0"/>
              <a:t>Abdelgader</a:t>
            </a:r>
            <a:r>
              <a:rPr lang="en-US" dirty="0" smtClean="0"/>
              <a:t> </a:t>
            </a:r>
            <a:r>
              <a:rPr lang="en-US" dirty="0" err="1" smtClean="0"/>
              <a:t>Alqazaqi</a:t>
            </a:r>
            <a:r>
              <a:rPr lang="en-US" dirty="0" smtClean="0"/>
              <a:t> </a:t>
            </a:r>
            <a:endParaRPr lang="en-US" dirty="0"/>
          </a:p>
        </p:txBody>
      </p:sp>
    </p:spTree>
    <p:extLst>
      <p:ext uri="{BB962C8B-B14F-4D97-AF65-F5344CB8AC3E}">
        <p14:creationId xmlns:p14="http://schemas.microsoft.com/office/powerpoint/2010/main" xmlns="" val="3304893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1018</TotalTime>
  <Words>2083</Words>
  <Application>Microsoft Office PowerPoint</Application>
  <PresentationFormat>Custom</PresentationFormat>
  <Paragraphs>289</Paragraphs>
  <Slides>35</Slides>
  <Notes>8</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Definition</vt:lpstr>
      <vt:lpstr>Slide 3</vt:lpstr>
      <vt:lpstr>CENTERS FOR DISEASE CONTROL (CDC) ESTIMATED THAT THERE WERE 140,000 HOSPITAL DISCHARGES FOR DKA IN 2009 IN THE UNITED STATES </vt:lpstr>
      <vt:lpstr> 1-New onset DM if undiagnosed.    2-Unsuffienct dose of insuln is taken.  3-Increased demand for insulin such in stress, infection, inflammation , Iatrogenic.  </vt:lpstr>
      <vt:lpstr>Pathophysiology </vt:lpstr>
      <vt:lpstr>Slide 7</vt:lpstr>
      <vt:lpstr>Slide 8</vt:lpstr>
      <vt:lpstr>Diagnosis and management </vt:lpstr>
      <vt:lpstr>When?</vt:lpstr>
      <vt:lpstr>Slide 11</vt:lpstr>
      <vt:lpstr>Slide 12</vt:lpstr>
      <vt:lpstr>Laboratory findings</vt:lpstr>
      <vt:lpstr>Slide 14</vt:lpstr>
      <vt:lpstr>Slide 15</vt:lpstr>
      <vt:lpstr>Slide 16</vt:lpstr>
      <vt:lpstr>Slide 17</vt:lpstr>
      <vt:lpstr>Slide 18</vt:lpstr>
      <vt:lpstr>Slide 19</vt:lpstr>
      <vt:lpstr>Slide 20</vt:lpstr>
      <vt:lpstr>Potassium</vt:lpstr>
      <vt:lpstr>Slide 22</vt:lpstr>
      <vt:lpstr>Slide 23</vt:lpstr>
      <vt:lpstr>Complications</vt:lpstr>
      <vt:lpstr>Complications Of DKA</vt:lpstr>
      <vt:lpstr>Cerebral Edema</vt:lpstr>
      <vt:lpstr>Signs &amp; Symptoms Of Advanced Cerebral Edema</vt:lpstr>
      <vt:lpstr>Factors That Correlate With Increased Risk For Cerebral Edema</vt:lpstr>
      <vt:lpstr>Case Scenario</vt:lpstr>
      <vt:lpstr>Management</vt:lpstr>
      <vt:lpstr>Hypokalemia</vt:lpstr>
      <vt:lpstr>Case Report</vt:lpstr>
      <vt:lpstr>Hypokalemia Management</vt:lpstr>
      <vt:lpstr>Hypoglycemia</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Complications</dc:title>
  <dc:creator>صقر الصناع</dc:creator>
  <cp:lastModifiedBy>Windows User</cp:lastModifiedBy>
  <cp:revision>8</cp:revision>
  <dcterms:created xsi:type="dcterms:W3CDTF">2021-12-08T10:57:17Z</dcterms:created>
  <dcterms:modified xsi:type="dcterms:W3CDTF">2022-01-20T07:19:22Z</dcterms:modified>
</cp:coreProperties>
</file>