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7" r:id="rId9"/>
    <p:sldId id="298" r:id="rId10"/>
    <p:sldId id="300" r:id="rId11"/>
    <p:sldId id="299" r:id="rId12"/>
    <p:sldId id="29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 Deca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99"/>
    <a:srgbClr val="9B4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42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73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A458FF"/>
            </a:gs>
            <a:gs pos="52000">
              <a:srgbClr val="3544FF">
                <a:alpha val="51000"/>
              </a:srgbClr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mhtml:mk:@MSITStore:E:\GANONG%20-%20REVIEW%20OF%20MEDICAL%20PHYSIOLOGY%20-%2022nd%20Ed.%20(2005).chm::/Physiology/S%20VI.%20Circulation/Ch.30.%20Dynamics%20of%20Blood%20&amp;%20Lymph%20Flow/c30s3a.mht!http://www.accessmedicine.com/images/special/mulower.gi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0" y="2430459"/>
            <a:ext cx="728781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7- Microcirculation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</a:t>
            </a:r>
            <a:r>
              <a:rPr lang="en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.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6896" y="12756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866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31" y="267494"/>
            <a:ext cx="8928992" cy="3155100"/>
          </a:xfrm>
        </p:spPr>
        <p:txBody>
          <a:bodyPr/>
          <a:lstStyle/>
          <a:p>
            <a:pPr marL="0" indent="0" algn="justLow" rtl="0">
              <a:buNone/>
            </a:pPr>
            <a:endParaRPr lang="en-GB" sz="1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" t="12699" r="1204" b="12699"/>
          <a:stretch/>
        </p:blipFill>
        <p:spPr>
          <a:xfrm>
            <a:off x="438471" y="555526"/>
            <a:ext cx="8280920" cy="419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2571750"/>
            <a:ext cx="418075" cy="28814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2591385"/>
            <a:ext cx="398462" cy="288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2571750"/>
            <a:ext cx="28803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2571750"/>
            <a:ext cx="360040" cy="307777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997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665272" y="4905297"/>
            <a:ext cx="1799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" sz="14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339502"/>
            <a:ext cx="8928992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Physical factors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Warming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capillary dilatation.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•	Cooling 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capillary constriction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blood flows directly through the arteriovenous anastomosis. If excessive cooling is prolonged with poor arteriovenous anastomosis, accumulation of metabolites in tissues will occur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capillary dilatation in spite of cooling. So, nose tip, ears and fingers can be seen red in spite of cold in winter.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1" u="sng" strike="noStrike" cap="none" normalizeH="0" baseline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*Capillary fragility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Capillary walls are extremely fragile. However, when a person stands erect, the pressure in capillaries may rise to 100 mmHg and the capillary do not rupture. This can be explained by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law of Laplace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 = P x r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whore T is the wall tension, P is the distending pressure and r is the diameter. The wall tension of the capillary is very low due to their extremely small diameter.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1" u="sng" strike="noStrike" cap="none" normalizeH="0" baseline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Capillary fragility test (Hess Test</a:t>
            </a: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); </a:t>
            </a: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sphygmomanometer cuff is applied to the upper arm and inflated to a pressure of 80 mmHg. and kept at this level for 5 minutes. The cuff is then deflated and the skin over the forearm examined. The number of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peticheal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hemorrhages in a circular area 5 cm in diameter is counted. If it is more than 2 or 3, the capillaries are considered fragile.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sng" strike="noStrike" cap="none" normalizeH="0" baseline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Increased capillary fragility: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may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result from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•Defect in the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wall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old age; vitamin C deficiency and certain toxic and allergic states.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905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•Defect in the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blood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as deficiency of blood platelets.</a:t>
            </a:r>
          </a:p>
        </p:txBody>
      </p:sp>
    </p:spTree>
    <p:extLst>
      <p:ext uri="{BB962C8B-B14F-4D97-AF65-F5344CB8AC3E}">
        <p14:creationId xmlns:p14="http://schemas.microsoft.com/office/powerpoint/2010/main" val="327007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8745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79512" y="994200"/>
            <a:ext cx="4392488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0" algn="justLow" rtl="0">
              <a:spcBef>
                <a:spcPts val="600"/>
              </a:spcBef>
              <a:buNone/>
            </a:pPr>
            <a:endParaRPr lang="en-US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Low" rtl="0">
              <a:spcBef>
                <a:spcPts val="600"/>
              </a:spcBef>
              <a:buNone/>
            </a:pPr>
            <a:endParaRPr lang="en-GB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Low" rtl="0">
              <a:spcBef>
                <a:spcPts val="600"/>
              </a:spcBef>
              <a:buNone/>
            </a:pP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Low" rtl="0">
              <a:spcBef>
                <a:spcPts val="600"/>
              </a:spcBef>
              <a:buNone/>
            </a:pPr>
            <a:endParaRPr lang="en-GB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34D3E1-3502-4250-BDED-BF9952CD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19" y="290098"/>
            <a:ext cx="8563450" cy="401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tabLst>
                <a:tab pos="631190" algn="l"/>
              </a:tabLst>
            </a:pPr>
            <a:r>
              <a:rPr lang="en-US" sz="20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Microcirculation unit 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algn="justLow">
              <a:lnSpc>
                <a:spcPct val="107000"/>
              </a:lnSpc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The microcirculation is a complex system. It can be simplified to a microcirculation unit. The blood does not flow directly from arterioles into the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but rather into a </a:t>
            </a:r>
            <a:r>
              <a:rPr 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thoroughfare</a:t>
            </a:r>
            <a:r>
              <a:rPr lang="en-US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vessels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connects the arterioles to the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vessel, like arteriole and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venule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has sparse smooth muscle layer mainly located at the arteriolar end.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algn="justLow">
              <a:lnSpc>
                <a:spcPct val="107000"/>
              </a:lnSpc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The true capillaries open from the proximal end of thoroughfare vessel. The entrances of these capillaries are controlled by rings of smooth muscle (pre-capillary sphincters).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algn="justLow">
              <a:lnSpc>
                <a:spcPct val="107000"/>
              </a:lnSpc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The precapillary sphincters have a rich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innervation causing continuous contraction (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tone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The sympathetic tone may be increased or decreased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reflexly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On contraction of those sphincters, blood  rapidly passed through the thoroughfare vessel to the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while when they are relaxed, blood passes out into the true capillaries.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FFD4B8-5819-47F4-BE84-F03D8C12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808" r="4972" b="16856"/>
          <a:stretch/>
        </p:blipFill>
        <p:spPr>
          <a:xfrm>
            <a:off x="1475656" y="2840649"/>
            <a:ext cx="6768752" cy="2188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95486"/>
            <a:ext cx="8856984" cy="3155100"/>
          </a:xfrm>
        </p:spPr>
        <p:txBody>
          <a:bodyPr/>
          <a:lstStyle/>
          <a:p>
            <a:pPr marL="0" lvl="0" indent="0" algn="justLow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fld>
            <a:endParaRPr lang="en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91836F-249D-4EC7-8309-CEBBA88D8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4487"/>
            <a:ext cx="914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46" y="388352"/>
            <a:ext cx="8316924" cy="455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Low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1190" algn="l"/>
              </a:tabLst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Active and inactive capillaries: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Low">
              <a:lnSpc>
                <a:spcPct val="107000"/>
              </a:lnSpc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resting tissues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only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10%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the capillaries are opened and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90%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are completely closed. After a few seconds, the opened capillaries become closed spontaneously while a similar number of the previously closed capillaries are opened </a:t>
            </a:r>
            <a:r>
              <a:rPr lang="en-US" sz="1600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Alternation Phenomenon</a:t>
            </a:r>
            <a:r>
              <a:rPr lang="en-US" sz="1600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Low">
              <a:lnSpc>
                <a:spcPct val="107000"/>
              </a:lnSpc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Alternation phenomenon can be explained as follows: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Low">
              <a:lnSpc>
                <a:spcPct val="107000"/>
              </a:lnSpc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	Gradual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 O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↑ CO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H</a:t>
            </a:r>
            <a:r>
              <a:rPr lang="en-US" sz="16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around the closed capillaries succeed to open them.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Low">
              <a:lnSpc>
                <a:spcPct val="107000"/>
              </a:lnSpc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	Blood flow in this area provides O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removes waste products (CO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+ H</a:t>
            </a:r>
            <a:r>
              <a:rPr lang="en-US" sz="16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abolishing their vasodilator effect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capillaries are closed again.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Low">
              <a:lnSpc>
                <a:spcPct val="107000"/>
              </a:lnSpc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active. tissues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The vasodilator metabolites formed in these tissues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dilatation of precapillary sphincters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blood flow through the closed capillaries.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algn="justLow">
              <a:lnSpc>
                <a:spcPct val="107000"/>
              </a:lnSpc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1190" algn="l"/>
              </a:tabLst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Structure of capillary wall: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algn="justLow">
              <a:lnSpc>
                <a:spcPct val="107000"/>
              </a:lnSpc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It is composed of a </a:t>
            </a:r>
            <a:r>
              <a:rPr lang="en-US" sz="1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uni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-cellular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layer of endothelial cells with flattened nuclei and is surrounded by a basement membrane. There is </a:t>
            </a: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 muscle layer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Pores or fenestration are present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between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cells. The total thickness of the wall is about 0.5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µ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the diameter of the capillary is 4 - 9 </a:t>
            </a:r>
            <a:r>
              <a:rPr lang="en-US" sz="16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µ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algn="justLow">
              <a:lnSpc>
                <a:spcPct val="107000"/>
              </a:lnSpc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The pores in capillaries of some organs have special character according to each organ.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7504" y="339502"/>
            <a:ext cx="6048672" cy="401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Low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1190" algn="l"/>
              </a:tabLst>
            </a:pP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Structure of the </a:t>
            </a:r>
            <a:r>
              <a:rPr lang="en-US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interstitium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Low">
              <a:lnSpc>
                <a:spcPct val="107000"/>
              </a:lnSpc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	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Collagen fiber bundles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They extend long distances. They are extremely strong, so they provide most of the strength of the tissues.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Low">
              <a:lnSpc>
                <a:spcPct val="107000"/>
              </a:lnSpc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US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Proteoglycan filaments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Muco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-polysaccharides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: They are extremely thin, coiled molecules composed of 98% hyaluronic acid and 2% protein. They fill all the spaces between the collagen fibers.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Low">
              <a:lnSpc>
                <a:spcPct val="107000"/>
              </a:lnSpc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	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Tissue gel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The combination of the proteoglycan filaments and the fluid entrapped within them is called tissue gel.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Low">
              <a:lnSpc>
                <a:spcPct val="107000"/>
              </a:lnSpc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	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Free fluid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There is a small amount of free fluid that is free of proteoglycan molecules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can flow freely. In edema, free fluid expands tremendously.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algn="justLow">
              <a:lnSpc>
                <a:spcPct val="107000"/>
              </a:lnSpc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algn="justLow">
              <a:lnSpc>
                <a:spcPct val="107000"/>
              </a:lnSpc>
            </a:pP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Importance of gel matrix: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400" indent="-355600" algn="justLow">
              <a:lnSpc>
                <a:spcPct val="107000"/>
              </a:lnSpc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a-It acts as a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"filler"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 hold the cells apart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large enough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spaces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 fluids and nutrients to diffuse to distant cells.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400" indent="-355600" algn="justLow">
              <a:lnSpc>
                <a:spcPct val="107000"/>
              </a:lnSpc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b-It prevents fluid from flowing through the tissue spaces from the upper part of the body to into the lower part.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3400" indent="-355600" algn="justLow">
              <a:lnSpc>
                <a:spcPct val="107000"/>
              </a:lnSpc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c-It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immobilizes bacteria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keeps them from spreading through the tissues.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8" t="1400" r="2913" b="23001"/>
          <a:stretch/>
        </p:blipFill>
        <p:spPr>
          <a:xfrm>
            <a:off x="6156176" y="843558"/>
            <a:ext cx="286686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1143812"/>
          </a:xfrm>
        </p:spPr>
        <p:txBody>
          <a:bodyPr/>
          <a:lstStyle/>
          <a:p>
            <a:pPr marL="0" indent="0" algn="justLow">
              <a:lnSpc>
                <a:spcPct val="107000"/>
              </a:lnSpc>
              <a:spcBef>
                <a:spcPts val="0"/>
              </a:spcBef>
              <a:buNone/>
            </a:pPr>
            <a:endParaRPr lang="en-US" sz="1600" b="1" u="sng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Factors determine filtration and  interstitial fluid </a:t>
            </a: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 (Trans-capillary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exchange):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6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3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interstitial (tissue) fluid formation is determined by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primary forces (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Starling forces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5054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Capillary blood pressure: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83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At arteriolar end =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-40 mmHg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83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At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venular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end =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-15 mmHg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83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This pressure moves fluid out from the capillary.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54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Interstitial fluid colloid osmotic pressure: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83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Some of plasma proteins leak into the tissue spaces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osmotic pressure which absorb fluids to outside the capillary.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83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This pressure is about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mmHg.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54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Colloidal osmotic pressure of plasma proteins: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97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Since the plasma proteins with high molecular weight do not penetrate the capillary membrane and by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Donnan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effect it attracts Na</a:t>
            </a:r>
            <a:r>
              <a:rPr lang="en-US" sz="16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inside the cells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colloid osmotic (oncotic) pressure which absorb fluid to inside the capillary by force of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mmHg (mainly by albumin).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54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Interstitial (tissue fluid pressure):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836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Interstitial free fluid pressure is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sub-atmospheric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mmHg. So it causes suction of fluid out of the capillary (It is positive in the liver and spleen).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 smtClean="0">
                <a:solidFill>
                  <a:schemeClr val="tx1"/>
                </a:solidFill>
              </a:rPr>
              <a:t>5</a:t>
            </a:fld>
            <a:endParaRPr lang="e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F6669FF-8F6B-462C-B596-1C9DD0699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16" y="2675989"/>
            <a:ext cx="8849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F2B0566F-6255-4FA0-B3CD-9776B9FC0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715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5200" r="6666" b="19201"/>
          <a:stretch/>
        </p:blipFill>
        <p:spPr>
          <a:xfrm>
            <a:off x="395536" y="267494"/>
            <a:ext cx="7488832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868" y="1996753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+30</a:t>
            </a:r>
            <a:endParaRPr lang="en-US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57660" y="199568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+10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369753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ISF Colloid osmotic Pr.=  </a:t>
            </a:r>
            <a:r>
              <a:rPr lang="en-US" sz="1000" dirty="0" smtClean="0"/>
              <a:t>+ </a:t>
            </a:r>
            <a:r>
              <a:rPr lang="en-US" sz="1000" b="1" dirty="0" smtClean="0"/>
              <a:t>8 </a:t>
            </a:r>
            <a:r>
              <a:rPr lang="en-US" sz="1000" b="1" dirty="0" err="1" smtClean="0"/>
              <a:t>mmhg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3812145"/>
            <a:ext cx="360040" cy="30777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867894"/>
            <a:ext cx="432048" cy="30777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32040" y="3507854"/>
            <a:ext cx="43204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39852" y="3552351"/>
            <a:ext cx="468052" cy="182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7864" y="1080033"/>
            <a:ext cx="3240360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ISF Hydrostatic Pr.= - 3 </a:t>
            </a:r>
            <a:r>
              <a:rPr lang="en-US" sz="1000" b="1" dirty="0" err="1" smtClean="0"/>
              <a:t>mmhg</a:t>
            </a:r>
            <a:endParaRPr lang="en-US" sz="1000" b="1" dirty="0"/>
          </a:p>
        </p:txBody>
      </p:sp>
      <p:sp>
        <p:nvSpPr>
          <p:cNvPr id="15" name="Down Arrow 14"/>
          <p:cNvSpPr/>
          <p:nvPr/>
        </p:nvSpPr>
        <p:spPr>
          <a:xfrm>
            <a:off x="4211960" y="1419622"/>
            <a:ext cx="189735" cy="699174"/>
          </a:xfrm>
          <a:prstGeom prst="downArrow">
            <a:avLst/>
          </a:prstGeom>
          <a:solidFill>
            <a:srgbClr val="9B4D0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371950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Net Filtering force = -28 +30+8+3 = </a:t>
            </a:r>
            <a:r>
              <a:rPr lang="en-US" b="1" dirty="0" smtClean="0"/>
              <a:t>+ 13 </a:t>
            </a:r>
            <a:r>
              <a:rPr lang="en-US" sz="1200" b="1" dirty="0" err="1" smtClean="0"/>
              <a:t>mmhg</a:t>
            </a:r>
            <a:r>
              <a:rPr lang="en-US" sz="1200" b="1" dirty="0" smtClean="0"/>
              <a:t>.             Absorption Force =   -28+8 +10+3= </a:t>
            </a:r>
            <a:r>
              <a:rPr lang="en-US" b="1" dirty="0" smtClean="0"/>
              <a:t>-7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mmhg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42600" y="2040826"/>
            <a:ext cx="314321" cy="15593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255" y="2016918"/>
            <a:ext cx="310923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31" y="267494"/>
            <a:ext cx="8928992" cy="3155100"/>
          </a:xfrm>
        </p:spPr>
        <p:txBody>
          <a:bodyPr/>
          <a:lstStyle/>
          <a:p>
            <a:pPr marL="101600" indent="0"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The net result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arteriolar end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venular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Capillary pr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             30		                             10</a:t>
            </a:r>
          </a:p>
          <a:p>
            <a:pPr marL="101600" indent="0">
              <a:buNone/>
            </a:pPr>
            <a:r>
              <a:rPr lang="en-US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Tissue O.P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              8			                              8</a:t>
            </a:r>
          </a:p>
          <a:p>
            <a:pPr marL="101600" indent="0">
              <a:buNone/>
            </a:pPr>
            <a:r>
              <a:rPr lang="en-US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Tissue fluid p.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3		             		            3</a:t>
            </a: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Out ward forces    41 mmHg                              21 mmHg</a:t>
            </a:r>
          </a:p>
          <a:p>
            <a:pPr marL="101600" indent="0">
              <a:buNone/>
            </a:pPr>
            <a:r>
              <a:rPr lang="en-US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O.P of plasma </a:t>
            </a:r>
            <a:r>
              <a:rPr lang="en-US" sz="1600" i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protien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- 28                                             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mmHg</a:t>
            </a: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net result 	      = 41-28			 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net result = 28-21</a:t>
            </a: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mmHg				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=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mmHg</a:t>
            </a: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At arteriolar end filtration by 13 mmHg</a:t>
            </a: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At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venular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reabsorption by 7 mmHg</a:t>
            </a:r>
          </a:p>
          <a:p>
            <a:pPr marL="101600" indent="0"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venular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the capillaries are more permeable (more branched, more and wide pores) so the most of filtration is reabsorbed and small amount removed from the interstitial fluid by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lymph vessels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Low" rtl="0">
              <a:buNone/>
            </a:pP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225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31" y="267494"/>
            <a:ext cx="8928992" cy="315510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FACTORS AFFECTING CAPILLARY 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</a:p>
          <a:p>
            <a:pPr marL="0" indent="0" algn="ctr">
              <a:lnSpc>
                <a:spcPct val="107000"/>
              </a:lnSpc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Nervous factors: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Some capillaries are supplied by vasodilator or vasoconstrictor   fibers.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07000"/>
              </a:lnSpc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Chemical factors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Vasopressin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vasoconstriction.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Adrenaline and noradrenaline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capillary constriction.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Acetyl choline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capillary dilatation all over the body including coronary capillaries.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Metabolites </a:t>
            </a:r>
            <a:r>
              <a:rPr lang="en-US" sz="1400" i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C0</a:t>
            </a:r>
            <a:r>
              <a:rPr lang="en-US" sz="1400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lactic acid, 0</a:t>
            </a:r>
            <a:r>
              <a:rPr lang="en-US" sz="1400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lack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capillary dilatation.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Histamine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powerful capillary dilatation. 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Injection of histamine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sudden increase in the vascular bed capacity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decrease venous return and COP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histamine shock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07000"/>
              </a:lnSpc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Mechanical factors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Dilatation of arterioles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blood flow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capillary pressure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capillary dilatation.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Venous pressure :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venous pressure by compression of veins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capillary pressure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capillary dilatation.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Gentle stroking of the skin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direct constriction of the underlying capillaries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pallor of the stroked area (white line) which appears within 15 seconds and lasts for 2 minutes. It is called 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 line response.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Low" rtl="0">
              <a:buNone/>
            </a:pPr>
            <a:endParaRPr lang="en-GB" sz="1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303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31" y="267494"/>
            <a:ext cx="8928992" cy="3155100"/>
          </a:xfrm>
        </p:spPr>
        <p:txBody>
          <a:bodyPr/>
          <a:lstStyle/>
          <a:p>
            <a:pPr marL="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Heavy stroking of the skin</a:t>
            </a:r>
            <a:r>
              <a:rPr 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Triple </a:t>
            </a:r>
            <a:r>
              <a:rPr 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response: 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justLow">
              <a:lnSpc>
                <a:spcPct val="107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 Line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appears after a latent period of few seconds. It is due to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dilatation of the capillaries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produced by the release of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histamine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other vasodilator substances as a result of tissue injury.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justLow">
              <a:lnSpc>
                <a:spcPct val="1070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 flare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irregular area of redness around the red line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Mechanism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axon reflex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Stimulus : tissue injury.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Receptors : pain receptors.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Afferent : afferent pain fibers in the normal </a:t>
            </a:r>
            <a:r>
              <a:rPr lang="en-US" sz="1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ortho-dromic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Efferent : side branch of the nerve in the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en-US" sz="1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dromic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Effector organ : arterioles where vasodilator substance (P substance,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kinin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histamine) is released.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Response :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arteriolar dilatation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 is not a true reflex because its axon do not reach the central nervous system So, called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axon reflex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en-US" sz="16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dromic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0" algn="justLow">
              <a:lnSpc>
                <a:spcPct val="1070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 algn="justLow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Wheal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is an area of localized edema. Vasodilator substances released from the injured tissue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capillary permeability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increase fluid in tissue spaces 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Low" rtl="0">
              <a:buNone/>
            </a:pPr>
            <a:endParaRPr lang="en-GB" sz="1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9387714"/>
      </p:ext>
    </p:extLst>
  </p:cSld>
  <p:clrMapOvr>
    <a:masterClrMapping/>
  </p:clrMapOvr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122</Words>
  <Application>Microsoft Office PowerPoint</Application>
  <PresentationFormat>On-screen Show (16:9)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</vt:lpstr>
      <vt:lpstr>Arial</vt:lpstr>
      <vt:lpstr>Symbol</vt:lpstr>
      <vt:lpstr>Muli</vt:lpstr>
      <vt:lpstr>Calibri</vt:lpstr>
      <vt:lpstr>Lexend Deca</vt:lpstr>
      <vt:lpstr>Aliena template</vt:lpstr>
      <vt:lpstr>7- Microcirculation By Prof. Sherif W. Mansour  Physiology dpt., Mutah school of Medicine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doubleclick</cp:lastModifiedBy>
  <cp:revision>40</cp:revision>
  <dcterms:modified xsi:type="dcterms:W3CDTF">2020-11-18T05:48:31Z</dcterms:modified>
</cp:coreProperties>
</file>