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7" r:id="rId4"/>
    <p:sldId id="288" r:id="rId5"/>
    <p:sldId id="297" r:id="rId6"/>
    <p:sldId id="299" r:id="rId7"/>
    <p:sldId id="301" r:id="rId8"/>
    <p:sldId id="291" r:id="rId9"/>
    <p:sldId id="289" r:id="rId10"/>
    <p:sldId id="292" r:id="rId11"/>
    <p:sldId id="293" r:id="rId12"/>
    <p:sldId id="281" r:id="rId13"/>
    <p:sldId id="310" r:id="rId14"/>
    <p:sldId id="294" r:id="rId15"/>
    <p:sldId id="260" r:id="rId16"/>
    <p:sldId id="280" r:id="rId17"/>
    <p:sldId id="261" r:id="rId18"/>
    <p:sldId id="262" r:id="rId19"/>
    <p:sldId id="264" r:id="rId20"/>
    <p:sldId id="265" r:id="rId21"/>
    <p:sldId id="308" r:id="rId22"/>
    <p:sldId id="266" r:id="rId23"/>
    <p:sldId id="302" r:id="rId24"/>
    <p:sldId id="305" r:id="rId25"/>
    <p:sldId id="295" r:id="rId26"/>
    <p:sldId id="309" r:id="rId27"/>
    <p:sldId id="303" r:id="rId28"/>
    <p:sldId id="285" r:id="rId29"/>
    <p:sldId id="306" r:id="rId30"/>
    <p:sldId id="271" r:id="rId31"/>
    <p:sldId id="272" r:id="rId32"/>
    <p:sldId id="283" r:id="rId33"/>
    <p:sldId id="307" r:id="rId34"/>
    <p:sldId id="284" r:id="rId35"/>
    <p:sldId id="304" r:id="rId36"/>
    <p:sldId id="286" r:id="rId37"/>
    <p:sldId id="311" r:id="rId38"/>
    <p:sldId id="296" r:id="rId39"/>
    <p:sldId id="312"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227DDC9-CCB3-4A23-B203-4AF289977F36}"/>
              </a:ext>
            </a:extLst>
          </p:cNvPr>
          <p:cNvSpPr>
            <a:spLocks noGrp="1"/>
          </p:cNvSpPr>
          <p:nvPr>
            <p:ph type="dt" sz="half" idx="10"/>
          </p:nvPr>
        </p:nvSpPr>
        <p:spPr/>
        <p:txBody>
          <a:bodyPr/>
          <a:lstStyle>
            <a:lvl1pPr>
              <a:defRPr/>
            </a:lvl1pPr>
          </a:lstStyle>
          <a:p>
            <a:pPr>
              <a:defRPr/>
            </a:pPr>
            <a:fld id="{67CB852B-65A0-4A1E-A37E-1FF543CE124B}" type="datetimeFigureOut">
              <a:rPr lang="en-US"/>
              <a:pPr>
                <a:defRPr/>
              </a:pPr>
              <a:t>11/14/2019</a:t>
            </a:fld>
            <a:endParaRPr lang="en-US"/>
          </a:p>
        </p:txBody>
      </p:sp>
      <p:sp>
        <p:nvSpPr>
          <p:cNvPr id="5" name="Footer Placeholder 4">
            <a:extLst>
              <a:ext uri="{FF2B5EF4-FFF2-40B4-BE49-F238E27FC236}">
                <a16:creationId xmlns:a16="http://schemas.microsoft.com/office/drawing/2014/main" id="{99106C33-2AB2-4871-AE7C-72DF9CE08D5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6EA9218-DCB8-4834-A001-8DECF9364459}"/>
              </a:ext>
            </a:extLst>
          </p:cNvPr>
          <p:cNvSpPr>
            <a:spLocks noGrp="1"/>
          </p:cNvSpPr>
          <p:nvPr>
            <p:ph type="sldNum" sz="quarter" idx="12"/>
          </p:nvPr>
        </p:nvSpPr>
        <p:spPr/>
        <p:txBody>
          <a:bodyPr/>
          <a:lstStyle>
            <a:lvl1pPr>
              <a:defRPr/>
            </a:lvl1pPr>
          </a:lstStyle>
          <a:p>
            <a:pPr>
              <a:defRPr/>
            </a:pPr>
            <a:fld id="{30630278-3B66-482A-AFDC-85BCF28D16AB}" type="slidenum">
              <a:rPr lang="ar-SA" altLang="ar-JO"/>
              <a:pPr>
                <a:defRPr/>
              </a:pPr>
              <a:t>‹#›</a:t>
            </a:fld>
            <a:endParaRPr lang="en-US" altLang="ar-JO"/>
          </a:p>
        </p:txBody>
      </p:sp>
    </p:spTree>
    <p:extLst>
      <p:ext uri="{BB962C8B-B14F-4D97-AF65-F5344CB8AC3E}">
        <p14:creationId xmlns:p14="http://schemas.microsoft.com/office/powerpoint/2010/main" val="368875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07E682-3E2A-4C51-AF6A-7188E0CEE3CA}"/>
              </a:ext>
            </a:extLst>
          </p:cNvPr>
          <p:cNvSpPr>
            <a:spLocks noGrp="1"/>
          </p:cNvSpPr>
          <p:nvPr>
            <p:ph type="dt" sz="half" idx="10"/>
          </p:nvPr>
        </p:nvSpPr>
        <p:spPr/>
        <p:txBody>
          <a:bodyPr/>
          <a:lstStyle>
            <a:lvl1pPr>
              <a:defRPr/>
            </a:lvl1pPr>
          </a:lstStyle>
          <a:p>
            <a:pPr>
              <a:defRPr/>
            </a:pPr>
            <a:fld id="{36E991C8-7A56-49CB-B4A1-24E8089DF996}" type="datetimeFigureOut">
              <a:rPr lang="en-US"/>
              <a:pPr>
                <a:defRPr/>
              </a:pPr>
              <a:t>11/14/2019</a:t>
            </a:fld>
            <a:endParaRPr lang="en-US"/>
          </a:p>
        </p:txBody>
      </p:sp>
      <p:sp>
        <p:nvSpPr>
          <p:cNvPr id="5" name="Footer Placeholder 4">
            <a:extLst>
              <a:ext uri="{FF2B5EF4-FFF2-40B4-BE49-F238E27FC236}">
                <a16:creationId xmlns:a16="http://schemas.microsoft.com/office/drawing/2014/main" id="{B60FB2C8-65F9-47B6-8D33-CD7550E105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A89471B-0BD8-4DA9-A823-0C9765B9826A}"/>
              </a:ext>
            </a:extLst>
          </p:cNvPr>
          <p:cNvSpPr>
            <a:spLocks noGrp="1"/>
          </p:cNvSpPr>
          <p:nvPr>
            <p:ph type="sldNum" sz="quarter" idx="12"/>
          </p:nvPr>
        </p:nvSpPr>
        <p:spPr/>
        <p:txBody>
          <a:bodyPr/>
          <a:lstStyle>
            <a:lvl1pPr>
              <a:defRPr/>
            </a:lvl1pPr>
          </a:lstStyle>
          <a:p>
            <a:pPr>
              <a:defRPr/>
            </a:pPr>
            <a:fld id="{9A07C30A-3AC4-4054-9ABB-358A1C616997}" type="slidenum">
              <a:rPr lang="ar-SA" altLang="ar-JO"/>
              <a:pPr>
                <a:defRPr/>
              </a:pPr>
              <a:t>‹#›</a:t>
            </a:fld>
            <a:endParaRPr lang="en-US" altLang="ar-JO"/>
          </a:p>
        </p:txBody>
      </p:sp>
    </p:spTree>
    <p:extLst>
      <p:ext uri="{BB962C8B-B14F-4D97-AF65-F5344CB8AC3E}">
        <p14:creationId xmlns:p14="http://schemas.microsoft.com/office/powerpoint/2010/main" val="74234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B50776-2BD5-465D-B65B-6EC0B4DED7F6}"/>
              </a:ext>
            </a:extLst>
          </p:cNvPr>
          <p:cNvSpPr>
            <a:spLocks noGrp="1"/>
          </p:cNvSpPr>
          <p:nvPr>
            <p:ph type="dt" sz="half" idx="10"/>
          </p:nvPr>
        </p:nvSpPr>
        <p:spPr/>
        <p:txBody>
          <a:bodyPr/>
          <a:lstStyle>
            <a:lvl1pPr>
              <a:defRPr/>
            </a:lvl1pPr>
          </a:lstStyle>
          <a:p>
            <a:pPr>
              <a:defRPr/>
            </a:pPr>
            <a:fld id="{4E5E9143-9774-4EE6-BEA2-15DAEC8760D7}" type="datetimeFigureOut">
              <a:rPr lang="en-US"/>
              <a:pPr>
                <a:defRPr/>
              </a:pPr>
              <a:t>11/14/2019</a:t>
            </a:fld>
            <a:endParaRPr lang="en-US"/>
          </a:p>
        </p:txBody>
      </p:sp>
      <p:sp>
        <p:nvSpPr>
          <p:cNvPr id="5" name="Footer Placeholder 4">
            <a:extLst>
              <a:ext uri="{FF2B5EF4-FFF2-40B4-BE49-F238E27FC236}">
                <a16:creationId xmlns:a16="http://schemas.microsoft.com/office/drawing/2014/main" id="{8064175B-46B0-480D-BC80-21679721A4A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03E3598-3EA5-412C-9937-85AD63D22091}"/>
              </a:ext>
            </a:extLst>
          </p:cNvPr>
          <p:cNvSpPr>
            <a:spLocks noGrp="1"/>
          </p:cNvSpPr>
          <p:nvPr>
            <p:ph type="sldNum" sz="quarter" idx="12"/>
          </p:nvPr>
        </p:nvSpPr>
        <p:spPr/>
        <p:txBody>
          <a:bodyPr/>
          <a:lstStyle>
            <a:lvl1pPr>
              <a:defRPr/>
            </a:lvl1pPr>
          </a:lstStyle>
          <a:p>
            <a:pPr>
              <a:defRPr/>
            </a:pPr>
            <a:fld id="{24EC8384-2617-433A-A787-DAB2931249B7}" type="slidenum">
              <a:rPr lang="ar-SA" altLang="ar-JO"/>
              <a:pPr>
                <a:defRPr/>
              </a:pPr>
              <a:t>‹#›</a:t>
            </a:fld>
            <a:endParaRPr lang="en-US" altLang="ar-JO"/>
          </a:p>
        </p:txBody>
      </p:sp>
    </p:spTree>
    <p:extLst>
      <p:ext uri="{BB962C8B-B14F-4D97-AF65-F5344CB8AC3E}">
        <p14:creationId xmlns:p14="http://schemas.microsoft.com/office/powerpoint/2010/main" val="3176483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10C9FEF-6880-4E3D-9F12-28B6CFA073AF}"/>
              </a:ext>
            </a:extLst>
          </p:cNvPr>
          <p:cNvSpPr>
            <a:spLocks noGrp="1"/>
          </p:cNvSpPr>
          <p:nvPr>
            <p:ph type="dt" sz="half" idx="10"/>
          </p:nvPr>
        </p:nvSpPr>
        <p:spPr/>
        <p:txBody>
          <a:bodyPr/>
          <a:lstStyle>
            <a:lvl1pPr algn="r" rtl="1">
              <a:defRPr>
                <a:cs typeface="Arial" pitchFamily="34" charset="0"/>
              </a:defRPr>
            </a:lvl1pPr>
          </a:lstStyle>
          <a:p>
            <a:pPr>
              <a:defRPr/>
            </a:pPr>
            <a:fld id="{E79AD16B-E1A0-49D3-939B-ED407FF240B1}" type="datetimeFigureOut">
              <a:rPr lang="en-US"/>
              <a:pPr>
                <a:defRPr/>
              </a:pPr>
              <a:t>11/14/2019</a:t>
            </a:fld>
            <a:endParaRPr lang="en-US"/>
          </a:p>
        </p:txBody>
      </p:sp>
      <p:sp>
        <p:nvSpPr>
          <p:cNvPr id="5" name="Footer Placeholder 4">
            <a:extLst>
              <a:ext uri="{FF2B5EF4-FFF2-40B4-BE49-F238E27FC236}">
                <a16:creationId xmlns:a16="http://schemas.microsoft.com/office/drawing/2014/main" id="{CB93F335-0379-4B58-BFF7-861CD006F507}"/>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23AA8960-F38C-4FB4-85CF-C3E4CE2036E8}"/>
              </a:ext>
            </a:extLst>
          </p:cNvPr>
          <p:cNvSpPr>
            <a:spLocks noGrp="1"/>
          </p:cNvSpPr>
          <p:nvPr>
            <p:ph type="sldNum" sz="quarter" idx="12"/>
          </p:nvPr>
        </p:nvSpPr>
        <p:spPr/>
        <p:txBody>
          <a:bodyPr/>
          <a:lstStyle>
            <a:lvl1pPr rtl="1">
              <a:defRPr/>
            </a:lvl1pPr>
          </a:lstStyle>
          <a:p>
            <a:pPr>
              <a:defRPr/>
            </a:pPr>
            <a:fld id="{BE612448-3006-4FCD-A9FD-135669193E10}" type="slidenum">
              <a:rPr lang="en-US" altLang="ar-JO"/>
              <a:pPr>
                <a:defRPr/>
              </a:pPr>
              <a:t>‹#›</a:t>
            </a:fld>
            <a:endParaRPr lang="en-US" altLang="ar-JO"/>
          </a:p>
        </p:txBody>
      </p:sp>
    </p:spTree>
    <p:extLst>
      <p:ext uri="{BB962C8B-B14F-4D97-AF65-F5344CB8AC3E}">
        <p14:creationId xmlns:p14="http://schemas.microsoft.com/office/powerpoint/2010/main" val="1591321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3C5E01-8F67-44B4-AB9A-1DA06E90A940}"/>
              </a:ext>
            </a:extLst>
          </p:cNvPr>
          <p:cNvSpPr>
            <a:spLocks noGrp="1"/>
          </p:cNvSpPr>
          <p:nvPr>
            <p:ph type="dt" sz="half" idx="10"/>
          </p:nvPr>
        </p:nvSpPr>
        <p:spPr/>
        <p:txBody>
          <a:bodyPr/>
          <a:lstStyle>
            <a:lvl1pPr algn="r" rtl="1">
              <a:defRPr>
                <a:cs typeface="Arial" pitchFamily="34" charset="0"/>
              </a:defRPr>
            </a:lvl1pPr>
          </a:lstStyle>
          <a:p>
            <a:pPr>
              <a:defRPr/>
            </a:pPr>
            <a:fld id="{83CAE250-D054-4448-9D4C-559AC726113B}" type="datetimeFigureOut">
              <a:rPr lang="en-US"/>
              <a:pPr>
                <a:defRPr/>
              </a:pPr>
              <a:t>11/14/2019</a:t>
            </a:fld>
            <a:endParaRPr lang="en-US"/>
          </a:p>
        </p:txBody>
      </p:sp>
      <p:sp>
        <p:nvSpPr>
          <p:cNvPr id="5" name="Footer Placeholder 4">
            <a:extLst>
              <a:ext uri="{FF2B5EF4-FFF2-40B4-BE49-F238E27FC236}">
                <a16:creationId xmlns:a16="http://schemas.microsoft.com/office/drawing/2014/main" id="{BF524163-7B0D-45AD-B797-7D31BF246DCF}"/>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7DCD1A67-54B7-4B8A-8761-ED3C9DDA4B31}"/>
              </a:ext>
            </a:extLst>
          </p:cNvPr>
          <p:cNvSpPr>
            <a:spLocks noGrp="1"/>
          </p:cNvSpPr>
          <p:nvPr>
            <p:ph type="sldNum" sz="quarter" idx="12"/>
          </p:nvPr>
        </p:nvSpPr>
        <p:spPr/>
        <p:txBody>
          <a:bodyPr/>
          <a:lstStyle>
            <a:lvl1pPr rtl="1">
              <a:defRPr/>
            </a:lvl1pPr>
          </a:lstStyle>
          <a:p>
            <a:pPr>
              <a:defRPr/>
            </a:pPr>
            <a:fld id="{26FD7AE9-6911-46D6-B756-596662F37DB5}" type="slidenum">
              <a:rPr lang="en-US" altLang="ar-JO"/>
              <a:pPr>
                <a:defRPr/>
              </a:pPr>
              <a:t>‹#›</a:t>
            </a:fld>
            <a:endParaRPr lang="en-US" altLang="ar-JO"/>
          </a:p>
        </p:txBody>
      </p:sp>
    </p:spTree>
    <p:extLst>
      <p:ext uri="{BB962C8B-B14F-4D97-AF65-F5344CB8AC3E}">
        <p14:creationId xmlns:p14="http://schemas.microsoft.com/office/powerpoint/2010/main" val="25168249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E0DF60-EC20-45C6-9ADF-C3CE02C7CB12}"/>
              </a:ext>
            </a:extLst>
          </p:cNvPr>
          <p:cNvSpPr>
            <a:spLocks noGrp="1"/>
          </p:cNvSpPr>
          <p:nvPr>
            <p:ph type="dt" sz="half" idx="10"/>
          </p:nvPr>
        </p:nvSpPr>
        <p:spPr/>
        <p:txBody>
          <a:bodyPr/>
          <a:lstStyle>
            <a:lvl1pPr algn="r" rtl="1">
              <a:defRPr>
                <a:cs typeface="Arial" pitchFamily="34" charset="0"/>
              </a:defRPr>
            </a:lvl1pPr>
          </a:lstStyle>
          <a:p>
            <a:pPr>
              <a:defRPr/>
            </a:pPr>
            <a:fld id="{0B8D6208-2E0E-410F-BF48-52B0B28BF788}" type="datetimeFigureOut">
              <a:rPr lang="en-US"/>
              <a:pPr>
                <a:defRPr/>
              </a:pPr>
              <a:t>11/14/2019</a:t>
            </a:fld>
            <a:endParaRPr lang="en-US"/>
          </a:p>
        </p:txBody>
      </p:sp>
      <p:sp>
        <p:nvSpPr>
          <p:cNvPr id="5" name="Footer Placeholder 4">
            <a:extLst>
              <a:ext uri="{FF2B5EF4-FFF2-40B4-BE49-F238E27FC236}">
                <a16:creationId xmlns:a16="http://schemas.microsoft.com/office/drawing/2014/main" id="{185419F4-997F-4A28-AA60-C66E5AACDB88}"/>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6036BEB5-1C17-482A-A6ED-6A93012D5EF6}"/>
              </a:ext>
            </a:extLst>
          </p:cNvPr>
          <p:cNvSpPr>
            <a:spLocks noGrp="1"/>
          </p:cNvSpPr>
          <p:nvPr>
            <p:ph type="sldNum" sz="quarter" idx="12"/>
          </p:nvPr>
        </p:nvSpPr>
        <p:spPr/>
        <p:txBody>
          <a:bodyPr/>
          <a:lstStyle>
            <a:lvl1pPr rtl="1">
              <a:defRPr/>
            </a:lvl1pPr>
          </a:lstStyle>
          <a:p>
            <a:pPr>
              <a:defRPr/>
            </a:pPr>
            <a:fld id="{B7B89A50-C453-4609-B04D-98EF5DD44A79}" type="slidenum">
              <a:rPr lang="en-US" altLang="ar-JO"/>
              <a:pPr>
                <a:defRPr/>
              </a:pPr>
              <a:t>‹#›</a:t>
            </a:fld>
            <a:endParaRPr lang="en-US" altLang="ar-JO"/>
          </a:p>
        </p:txBody>
      </p:sp>
    </p:spTree>
    <p:extLst>
      <p:ext uri="{BB962C8B-B14F-4D97-AF65-F5344CB8AC3E}">
        <p14:creationId xmlns:p14="http://schemas.microsoft.com/office/powerpoint/2010/main" val="225085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30491E2-A0C2-416E-8C29-559D806D754B}"/>
              </a:ext>
            </a:extLst>
          </p:cNvPr>
          <p:cNvSpPr>
            <a:spLocks noGrp="1"/>
          </p:cNvSpPr>
          <p:nvPr>
            <p:ph type="dt" sz="half" idx="10"/>
          </p:nvPr>
        </p:nvSpPr>
        <p:spPr/>
        <p:txBody>
          <a:bodyPr/>
          <a:lstStyle>
            <a:lvl1pPr algn="r" rtl="1">
              <a:defRPr>
                <a:cs typeface="Arial" pitchFamily="34" charset="0"/>
              </a:defRPr>
            </a:lvl1pPr>
          </a:lstStyle>
          <a:p>
            <a:pPr>
              <a:defRPr/>
            </a:pPr>
            <a:fld id="{C97721F2-282D-4E70-9FF3-5CD68865FA2F}" type="datetimeFigureOut">
              <a:rPr lang="en-US"/>
              <a:pPr>
                <a:defRPr/>
              </a:pPr>
              <a:t>11/14/2019</a:t>
            </a:fld>
            <a:endParaRPr lang="en-US"/>
          </a:p>
        </p:txBody>
      </p:sp>
      <p:sp>
        <p:nvSpPr>
          <p:cNvPr id="6" name="Footer Placeholder 4">
            <a:extLst>
              <a:ext uri="{FF2B5EF4-FFF2-40B4-BE49-F238E27FC236}">
                <a16:creationId xmlns:a16="http://schemas.microsoft.com/office/drawing/2014/main" id="{1D3D98DE-2F6B-4BD7-8452-CC014C386863}"/>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7" name="Slide Number Placeholder 5">
            <a:extLst>
              <a:ext uri="{FF2B5EF4-FFF2-40B4-BE49-F238E27FC236}">
                <a16:creationId xmlns:a16="http://schemas.microsoft.com/office/drawing/2014/main" id="{D907B1A5-827E-4A04-93F6-3CE46097C99D}"/>
              </a:ext>
            </a:extLst>
          </p:cNvPr>
          <p:cNvSpPr>
            <a:spLocks noGrp="1"/>
          </p:cNvSpPr>
          <p:nvPr>
            <p:ph type="sldNum" sz="quarter" idx="12"/>
          </p:nvPr>
        </p:nvSpPr>
        <p:spPr/>
        <p:txBody>
          <a:bodyPr/>
          <a:lstStyle>
            <a:lvl1pPr rtl="1">
              <a:defRPr/>
            </a:lvl1pPr>
          </a:lstStyle>
          <a:p>
            <a:pPr>
              <a:defRPr/>
            </a:pPr>
            <a:fld id="{06382BF2-D79C-49D9-8A65-25B5993FE78B}" type="slidenum">
              <a:rPr lang="en-US" altLang="ar-JO"/>
              <a:pPr>
                <a:defRPr/>
              </a:pPr>
              <a:t>‹#›</a:t>
            </a:fld>
            <a:endParaRPr lang="en-US" altLang="ar-JO"/>
          </a:p>
        </p:txBody>
      </p:sp>
    </p:spTree>
    <p:extLst>
      <p:ext uri="{BB962C8B-B14F-4D97-AF65-F5344CB8AC3E}">
        <p14:creationId xmlns:p14="http://schemas.microsoft.com/office/powerpoint/2010/main" val="2069681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ED5BBAFD-F044-475D-B49C-371AB4B9CAEC}"/>
              </a:ext>
            </a:extLst>
          </p:cNvPr>
          <p:cNvSpPr>
            <a:spLocks noGrp="1"/>
          </p:cNvSpPr>
          <p:nvPr>
            <p:ph type="dt" sz="half" idx="10"/>
          </p:nvPr>
        </p:nvSpPr>
        <p:spPr/>
        <p:txBody>
          <a:bodyPr/>
          <a:lstStyle>
            <a:lvl1pPr algn="r" rtl="1">
              <a:defRPr>
                <a:cs typeface="Arial" pitchFamily="34" charset="0"/>
              </a:defRPr>
            </a:lvl1pPr>
          </a:lstStyle>
          <a:p>
            <a:pPr>
              <a:defRPr/>
            </a:pPr>
            <a:fld id="{E4156551-83F5-4BD0-B80D-A4A50344CF9C}" type="datetimeFigureOut">
              <a:rPr lang="en-US"/>
              <a:pPr>
                <a:defRPr/>
              </a:pPr>
              <a:t>11/14/2019</a:t>
            </a:fld>
            <a:endParaRPr lang="en-US"/>
          </a:p>
        </p:txBody>
      </p:sp>
      <p:sp>
        <p:nvSpPr>
          <p:cNvPr id="8" name="Footer Placeholder 4">
            <a:extLst>
              <a:ext uri="{FF2B5EF4-FFF2-40B4-BE49-F238E27FC236}">
                <a16:creationId xmlns:a16="http://schemas.microsoft.com/office/drawing/2014/main" id="{A979BD3B-4DA5-443A-AF4D-4E25BA720504}"/>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9" name="Slide Number Placeholder 5">
            <a:extLst>
              <a:ext uri="{FF2B5EF4-FFF2-40B4-BE49-F238E27FC236}">
                <a16:creationId xmlns:a16="http://schemas.microsoft.com/office/drawing/2014/main" id="{DFD1C0F0-1349-46FE-B320-23C75022DE3A}"/>
              </a:ext>
            </a:extLst>
          </p:cNvPr>
          <p:cNvSpPr>
            <a:spLocks noGrp="1"/>
          </p:cNvSpPr>
          <p:nvPr>
            <p:ph type="sldNum" sz="quarter" idx="12"/>
          </p:nvPr>
        </p:nvSpPr>
        <p:spPr/>
        <p:txBody>
          <a:bodyPr/>
          <a:lstStyle>
            <a:lvl1pPr rtl="1">
              <a:defRPr/>
            </a:lvl1pPr>
          </a:lstStyle>
          <a:p>
            <a:pPr>
              <a:defRPr/>
            </a:pPr>
            <a:fld id="{277DBEE8-5CFA-496F-B716-7045044AF680}" type="slidenum">
              <a:rPr lang="en-US" altLang="ar-JO"/>
              <a:pPr>
                <a:defRPr/>
              </a:pPr>
              <a:t>‹#›</a:t>
            </a:fld>
            <a:endParaRPr lang="en-US" altLang="ar-JO"/>
          </a:p>
        </p:txBody>
      </p:sp>
    </p:spTree>
    <p:extLst>
      <p:ext uri="{BB962C8B-B14F-4D97-AF65-F5344CB8AC3E}">
        <p14:creationId xmlns:p14="http://schemas.microsoft.com/office/powerpoint/2010/main" val="908030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81FF495-6FC6-4B71-9E72-91CB0A864783}"/>
              </a:ext>
            </a:extLst>
          </p:cNvPr>
          <p:cNvSpPr>
            <a:spLocks noGrp="1"/>
          </p:cNvSpPr>
          <p:nvPr>
            <p:ph type="dt" sz="half" idx="10"/>
          </p:nvPr>
        </p:nvSpPr>
        <p:spPr/>
        <p:txBody>
          <a:bodyPr/>
          <a:lstStyle>
            <a:lvl1pPr algn="r" rtl="1">
              <a:defRPr>
                <a:cs typeface="Arial" pitchFamily="34" charset="0"/>
              </a:defRPr>
            </a:lvl1pPr>
          </a:lstStyle>
          <a:p>
            <a:pPr>
              <a:defRPr/>
            </a:pPr>
            <a:fld id="{71108F68-A1F2-414C-BF6B-D22942425F96}" type="datetimeFigureOut">
              <a:rPr lang="en-US"/>
              <a:pPr>
                <a:defRPr/>
              </a:pPr>
              <a:t>11/14/2019</a:t>
            </a:fld>
            <a:endParaRPr lang="en-US"/>
          </a:p>
        </p:txBody>
      </p:sp>
      <p:sp>
        <p:nvSpPr>
          <p:cNvPr id="4" name="Footer Placeholder 4">
            <a:extLst>
              <a:ext uri="{FF2B5EF4-FFF2-40B4-BE49-F238E27FC236}">
                <a16:creationId xmlns:a16="http://schemas.microsoft.com/office/drawing/2014/main" id="{A0DA6004-F3A7-41AE-896F-460DBCCE0187}"/>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5" name="Slide Number Placeholder 5">
            <a:extLst>
              <a:ext uri="{FF2B5EF4-FFF2-40B4-BE49-F238E27FC236}">
                <a16:creationId xmlns:a16="http://schemas.microsoft.com/office/drawing/2014/main" id="{7A972E45-3A2E-43D7-933E-9739A3EC1DCA}"/>
              </a:ext>
            </a:extLst>
          </p:cNvPr>
          <p:cNvSpPr>
            <a:spLocks noGrp="1"/>
          </p:cNvSpPr>
          <p:nvPr>
            <p:ph type="sldNum" sz="quarter" idx="12"/>
          </p:nvPr>
        </p:nvSpPr>
        <p:spPr/>
        <p:txBody>
          <a:bodyPr/>
          <a:lstStyle>
            <a:lvl1pPr rtl="1">
              <a:defRPr/>
            </a:lvl1pPr>
          </a:lstStyle>
          <a:p>
            <a:pPr>
              <a:defRPr/>
            </a:pPr>
            <a:fld id="{73927EE2-500C-4086-82B1-A39379FF7877}" type="slidenum">
              <a:rPr lang="en-US" altLang="ar-JO"/>
              <a:pPr>
                <a:defRPr/>
              </a:pPr>
              <a:t>‹#›</a:t>
            </a:fld>
            <a:endParaRPr lang="en-US" altLang="ar-JO"/>
          </a:p>
        </p:txBody>
      </p:sp>
    </p:spTree>
    <p:extLst>
      <p:ext uri="{BB962C8B-B14F-4D97-AF65-F5344CB8AC3E}">
        <p14:creationId xmlns:p14="http://schemas.microsoft.com/office/powerpoint/2010/main" val="18824568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B3AD4EF-7EB7-4CB6-880E-6313FA925C27}"/>
              </a:ext>
            </a:extLst>
          </p:cNvPr>
          <p:cNvSpPr>
            <a:spLocks noGrp="1"/>
          </p:cNvSpPr>
          <p:nvPr>
            <p:ph type="dt" sz="half" idx="10"/>
          </p:nvPr>
        </p:nvSpPr>
        <p:spPr/>
        <p:txBody>
          <a:bodyPr/>
          <a:lstStyle>
            <a:lvl1pPr algn="r" rtl="1">
              <a:defRPr>
                <a:cs typeface="Arial" pitchFamily="34" charset="0"/>
              </a:defRPr>
            </a:lvl1pPr>
          </a:lstStyle>
          <a:p>
            <a:pPr>
              <a:defRPr/>
            </a:pPr>
            <a:fld id="{2462C49A-DCAB-403B-B95C-0165F514DEE3}" type="datetimeFigureOut">
              <a:rPr lang="en-US"/>
              <a:pPr>
                <a:defRPr/>
              </a:pPr>
              <a:t>11/14/2019</a:t>
            </a:fld>
            <a:endParaRPr lang="en-US"/>
          </a:p>
        </p:txBody>
      </p:sp>
      <p:sp>
        <p:nvSpPr>
          <p:cNvPr id="3" name="Footer Placeholder 4">
            <a:extLst>
              <a:ext uri="{FF2B5EF4-FFF2-40B4-BE49-F238E27FC236}">
                <a16:creationId xmlns:a16="http://schemas.microsoft.com/office/drawing/2014/main" id="{D2D4734D-7CC6-4B46-9F20-88FA4E290FD0}"/>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4" name="Slide Number Placeholder 5">
            <a:extLst>
              <a:ext uri="{FF2B5EF4-FFF2-40B4-BE49-F238E27FC236}">
                <a16:creationId xmlns:a16="http://schemas.microsoft.com/office/drawing/2014/main" id="{93999A07-FCEE-465E-8723-81530FE9F7D4}"/>
              </a:ext>
            </a:extLst>
          </p:cNvPr>
          <p:cNvSpPr>
            <a:spLocks noGrp="1"/>
          </p:cNvSpPr>
          <p:nvPr>
            <p:ph type="sldNum" sz="quarter" idx="12"/>
          </p:nvPr>
        </p:nvSpPr>
        <p:spPr/>
        <p:txBody>
          <a:bodyPr/>
          <a:lstStyle>
            <a:lvl1pPr rtl="1">
              <a:defRPr/>
            </a:lvl1pPr>
          </a:lstStyle>
          <a:p>
            <a:pPr>
              <a:defRPr/>
            </a:pPr>
            <a:fld id="{C21F0441-3C13-437C-9789-2E450C6539D5}" type="slidenum">
              <a:rPr lang="en-US" altLang="ar-JO"/>
              <a:pPr>
                <a:defRPr/>
              </a:pPr>
              <a:t>‹#›</a:t>
            </a:fld>
            <a:endParaRPr lang="en-US" altLang="ar-JO"/>
          </a:p>
        </p:txBody>
      </p:sp>
    </p:spTree>
    <p:extLst>
      <p:ext uri="{BB962C8B-B14F-4D97-AF65-F5344CB8AC3E}">
        <p14:creationId xmlns:p14="http://schemas.microsoft.com/office/powerpoint/2010/main" val="41003082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83E1C46-4D14-47A2-889A-3C96A1D117EF}"/>
              </a:ext>
            </a:extLst>
          </p:cNvPr>
          <p:cNvSpPr>
            <a:spLocks noGrp="1"/>
          </p:cNvSpPr>
          <p:nvPr>
            <p:ph type="dt" sz="half" idx="10"/>
          </p:nvPr>
        </p:nvSpPr>
        <p:spPr/>
        <p:txBody>
          <a:bodyPr/>
          <a:lstStyle>
            <a:lvl1pPr algn="r" rtl="1">
              <a:defRPr>
                <a:cs typeface="Arial" pitchFamily="34" charset="0"/>
              </a:defRPr>
            </a:lvl1pPr>
          </a:lstStyle>
          <a:p>
            <a:pPr>
              <a:defRPr/>
            </a:pPr>
            <a:fld id="{3019F8B0-600C-4B4A-811A-9C62C00B672E}" type="datetimeFigureOut">
              <a:rPr lang="en-US"/>
              <a:pPr>
                <a:defRPr/>
              </a:pPr>
              <a:t>11/14/2019</a:t>
            </a:fld>
            <a:endParaRPr lang="en-US"/>
          </a:p>
        </p:txBody>
      </p:sp>
      <p:sp>
        <p:nvSpPr>
          <p:cNvPr id="6" name="Footer Placeholder 4">
            <a:extLst>
              <a:ext uri="{FF2B5EF4-FFF2-40B4-BE49-F238E27FC236}">
                <a16:creationId xmlns:a16="http://schemas.microsoft.com/office/drawing/2014/main" id="{7F93BC9A-2586-45A0-9E5F-988062F50964}"/>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7" name="Slide Number Placeholder 5">
            <a:extLst>
              <a:ext uri="{FF2B5EF4-FFF2-40B4-BE49-F238E27FC236}">
                <a16:creationId xmlns:a16="http://schemas.microsoft.com/office/drawing/2014/main" id="{5E299998-DF69-4CF8-95C0-BD40155903A2}"/>
              </a:ext>
            </a:extLst>
          </p:cNvPr>
          <p:cNvSpPr>
            <a:spLocks noGrp="1"/>
          </p:cNvSpPr>
          <p:nvPr>
            <p:ph type="sldNum" sz="quarter" idx="12"/>
          </p:nvPr>
        </p:nvSpPr>
        <p:spPr/>
        <p:txBody>
          <a:bodyPr/>
          <a:lstStyle>
            <a:lvl1pPr rtl="1">
              <a:defRPr/>
            </a:lvl1pPr>
          </a:lstStyle>
          <a:p>
            <a:pPr>
              <a:defRPr/>
            </a:pPr>
            <a:fld id="{F46DAE7B-668A-4BE3-8C55-5B5B96A2B236}" type="slidenum">
              <a:rPr lang="en-US" altLang="ar-JO"/>
              <a:pPr>
                <a:defRPr/>
              </a:pPr>
              <a:t>‹#›</a:t>
            </a:fld>
            <a:endParaRPr lang="en-US" altLang="ar-JO"/>
          </a:p>
        </p:txBody>
      </p:sp>
    </p:spTree>
    <p:extLst>
      <p:ext uri="{BB962C8B-B14F-4D97-AF65-F5344CB8AC3E}">
        <p14:creationId xmlns:p14="http://schemas.microsoft.com/office/powerpoint/2010/main" val="3040126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69F21-8E5B-47F6-86B3-2BB3165BA616}"/>
              </a:ext>
            </a:extLst>
          </p:cNvPr>
          <p:cNvSpPr>
            <a:spLocks noGrp="1"/>
          </p:cNvSpPr>
          <p:nvPr>
            <p:ph type="dt" sz="half" idx="10"/>
          </p:nvPr>
        </p:nvSpPr>
        <p:spPr/>
        <p:txBody>
          <a:bodyPr/>
          <a:lstStyle>
            <a:lvl1pPr>
              <a:defRPr/>
            </a:lvl1pPr>
          </a:lstStyle>
          <a:p>
            <a:pPr>
              <a:defRPr/>
            </a:pPr>
            <a:fld id="{B6235380-1E77-4EAB-9DC8-D4C23B2DB6A3}" type="datetimeFigureOut">
              <a:rPr lang="en-US"/>
              <a:pPr>
                <a:defRPr/>
              </a:pPr>
              <a:t>11/14/2019</a:t>
            </a:fld>
            <a:endParaRPr lang="en-US"/>
          </a:p>
        </p:txBody>
      </p:sp>
      <p:sp>
        <p:nvSpPr>
          <p:cNvPr id="5" name="Footer Placeholder 4">
            <a:extLst>
              <a:ext uri="{FF2B5EF4-FFF2-40B4-BE49-F238E27FC236}">
                <a16:creationId xmlns:a16="http://schemas.microsoft.com/office/drawing/2014/main" id="{7189AF60-D0B7-440E-A054-9AF611B756B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6647CA1-BA41-42BF-B680-51A9E1BD8063}"/>
              </a:ext>
            </a:extLst>
          </p:cNvPr>
          <p:cNvSpPr>
            <a:spLocks noGrp="1"/>
          </p:cNvSpPr>
          <p:nvPr>
            <p:ph type="sldNum" sz="quarter" idx="12"/>
          </p:nvPr>
        </p:nvSpPr>
        <p:spPr/>
        <p:txBody>
          <a:bodyPr/>
          <a:lstStyle>
            <a:lvl1pPr>
              <a:defRPr/>
            </a:lvl1pPr>
          </a:lstStyle>
          <a:p>
            <a:pPr>
              <a:defRPr/>
            </a:pPr>
            <a:fld id="{8747BFE5-D9EE-4BA4-939A-9098FFB141A0}" type="slidenum">
              <a:rPr lang="ar-SA" altLang="ar-JO"/>
              <a:pPr>
                <a:defRPr/>
              </a:pPr>
              <a:t>‹#›</a:t>
            </a:fld>
            <a:endParaRPr lang="en-US" altLang="ar-JO"/>
          </a:p>
        </p:txBody>
      </p:sp>
    </p:spTree>
    <p:extLst>
      <p:ext uri="{BB962C8B-B14F-4D97-AF65-F5344CB8AC3E}">
        <p14:creationId xmlns:p14="http://schemas.microsoft.com/office/powerpoint/2010/main" val="34357766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CAF3283-05B8-469A-959A-0B5042ABB782}"/>
              </a:ext>
            </a:extLst>
          </p:cNvPr>
          <p:cNvSpPr>
            <a:spLocks noGrp="1"/>
          </p:cNvSpPr>
          <p:nvPr>
            <p:ph type="dt" sz="half" idx="10"/>
          </p:nvPr>
        </p:nvSpPr>
        <p:spPr/>
        <p:txBody>
          <a:bodyPr/>
          <a:lstStyle>
            <a:lvl1pPr algn="r" rtl="1">
              <a:defRPr>
                <a:cs typeface="Arial" pitchFamily="34" charset="0"/>
              </a:defRPr>
            </a:lvl1pPr>
          </a:lstStyle>
          <a:p>
            <a:pPr>
              <a:defRPr/>
            </a:pPr>
            <a:fld id="{FABA405C-934A-4E8D-B765-99715778EA4B}" type="datetimeFigureOut">
              <a:rPr lang="en-US"/>
              <a:pPr>
                <a:defRPr/>
              </a:pPr>
              <a:t>11/14/2019</a:t>
            </a:fld>
            <a:endParaRPr lang="en-US"/>
          </a:p>
        </p:txBody>
      </p:sp>
      <p:sp>
        <p:nvSpPr>
          <p:cNvPr id="6" name="Footer Placeholder 4">
            <a:extLst>
              <a:ext uri="{FF2B5EF4-FFF2-40B4-BE49-F238E27FC236}">
                <a16:creationId xmlns:a16="http://schemas.microsoft.com/office/drawing/2014/main" id="{8E72345A-60AC-418A-9A45-917C10452B0C}"/>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7" name="Slide Number Placeholder 5">
            <a:extLst>
              <a:ext uri="{FF2B5EF4-FFF2-40B4-BE49-F238E27FC236}">
                <a16:creationId xmlns:a16="http://schemas.microsoft.com/office/drawing/2014/main" id="{E8DA5D33-EA2B-4432-BDCD-282ACD4FE751}"/>
              </a:ext>
            </a:extLst>
          </p:cNvPr>
          <p:cNvSpPr>
            <a:spLocks noGrp="1"/>
          </p:cNvSpPr>
          <p:nvPr>
            <p:ph type="sldNum" sz="quarter" idx="12"/>
          </p:nvPr>
        </p:nvSpPr>
        <p:spPr/>
        <p:txBody>
          <a:bodyPr/>
          <a:lstStyle>
            <a:lvl1pPr rtl="1">
              <a:defRPr/>
            </a:lvl1pPr>
          </a:lstStyle>
          <a:p>
            <a:pPr>
              <a:defRPr/>
            </a:pPr>
            <a:fld id="{0A569482-2978-4916-9CF9-37F5C011C492}" type="slidenum">
              <a:rPr lang="en-US" altLang="ar-JO"/>
              <a:pPr>
                <a:defRPr/>
              </a:pPr>
              <a:t>‹#›</a:t>
            </a:fld>
            <a:endParaRPr lang="en-US" altLang="ar-JO"/>
          </a:p>
        </p:txBody>
      </p:sp>
    </p:spTree>
    <p:extLst>
      <p:ext uri="{BB962C8B-B14F-4D97-AF65-F5344CB8AC3E}">
        <p14:creationId xmlns:p14="http://schemas.microsoft.com/office/powerpoint/2010/main" val="3607621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EDF33-2E25-41CB-9BD9-41775DC11BEA}"/>
              </a:ext>
            </a:extLst>
          </p:cNvPr>
          <p:cNvSpPr>
            <a:spLocks noGrp="1"/>
          </p:cNvSpPr>
          <p:nvPr>
            <p:ph type="dt" sz="half" idx="10"/>
          </p:nvPr>
        </p:nvSpPr>
        <p:spPr/>
        <p:txBody>
          <a:bodyPr/>
          <a:lstStyle>
            <a:lvl1pPr algn="r" rtl="1">
              <a:defRPr>
                <a:cs typeface="Arial" pitchFamily="34" charset="0"/>
              </a:defRPr>
            </a:lvl1pPr>
          </a:lstStyle>
          <a:p>
            <a:pPr>
              <a:defRPr/>
            </a:pPr>
            <a:fld id="{1C1B5BC0-71E4-4600-9A8C-12C01C2CDF92}" type="datetimeFigureOut">
              <a:rPr lang="en-US"/>
              <a:pPr>
                <a:defRPr/>
              </a:pPr>
              <a:t>11/14/2019</a:t>
            </a:fld>
            <a:endParaRPr lang="en-US"/>
          </a:p>
        </p:txBody>
      </p:sp>
      <p:sp>
        <p:nvSpPr>
          <p:cNvPr id="5" name="Footer Placeholder 4">
            <a:extLst>
              <a:ext uri="{FF2B5EF4-FFF2-40B4-BE49-F238E27FC236}">
                <a16:creationId xmlns:a16="http://schemas.microsoft.com/office/drawing/2014/main" id="{5B232E7D-5C14-4BB3-A609-45FF5B67DF3F}"/>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4E530222-44BA-4740-9F98-2A3576637CB9}"/>
              </a:ext>
            </a:extLst>
          </p:cNvPr>
          <p:cNvSpPr>
            <a:spLocks noGrp="1"/>
          </p:cNvSpPr>
          <p:nvPr>
            <p:ph type="sldNum" sz="quarter" idx="12"/>
          </p:nvPr>
        </p:nvSpPr>
        <p:spPr/>
        <p:txBody>
          <a:bodyPr/>
          <a:lstStyle>
            <a:lvl1pPr rtl="1">
              <a:defRPr/>
            </a:lvl1pPr>
          </a:lstStyle>
          <a:p>
            <a:pPr>
              <a:defRPr/>
            </a:pPr>
            <a:fld id="{ACA223E7-D85F-4206-8B22-4A8BA707EC94}" type="slidenum">
              <a:rPr lang="en-US" altLang="ar-JO"/>
              <a:pPr>
                <a:defRPr/>
              </a:pPr>
              <a:t>‹#›</a:t>
            </a:fld>
            <a:endParaRPr lang="en-US" altLang="ar-JO"/>
          </a:p>
        </p:txBody>
      </p:sp>
    </p:spTree>
    <p:extLst>
      <p:ext uri="{BB962C8B-B14F-4D97-AF65-F5344CB8AC3E}">
        <p14:creationId xmlns:p14="http://schemas.microsoft.com/office/powerpoint/2010/main" val="1439483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36D0F-0ED3-4302-822C-D6B3D9DC78E7}"/>
              </a:ext>
            </a:extLst>
          </p:cNvPr>
          <p:cNvSpPr>
            <a:spLocks noGrp="1"/>
          </p:cNvSpPr>
          <p:nvPr>
            <p:ph type="dt" sz="half" idx="10"/>
          </p:nvPr>
        </p:nvSpPr>
        <p:spPr/>
        <p:txBody>
          <a:bodyPr/>
          <a:lstStyle>
            <a:lvl1pPr algn="r" rtl="1">
              <a:defRPr>
                <a:cs typeface="Arial" pitchFamily="34" charset="0"/>
              </a:defRPr>
            </a:lvl1pPr>
          </a:lstStyle>
          <a:p>
            <a:pPr>
              <a:defRPr/>
            </a:pPr>
            <a:fld id="{372E8F0E-6CEB-4ED3-9258-FB2304A1F1FE}" type="datetimeFigureOut">
              <a:rPr lang="en-US"/>
              <a:pPr>
                <a:defRPr/>
              </a:pPr>
              <a:t>11/14/2019</a:t>
            </a:fld>
            <a:endParaRPr lang="en-US"/>
          </a:p>
        </p:txBody>
      </p:sp>
      <p:sp>
        <p:nvSpPr>
          <p:cNvPr id="5" name="Footer Placeholder 4">
            <a:extLst>
              <a:ext uri="{FF2B5EF4-FFF2-40B4-BE49-F238E27FC236}">
                <a16:creationId xmlns:a16="http://schemas.microsoft.com/office/drawing/2014/main" id="{0A6A57C3-D8DC-421B-B62D-60E16D524E9A}"/>
              </a:ext>
            </a:extLst>
          </p:cNvPr>
          <p:cNvSpPr>
            <a:spLocks noGrp="1"/>
          </p:cNvSpPr>
          <p:nvPr>
            <p:ph type="ftr" sz="quarter" idx="11"/>
          </p:nvPr>
        </p:nvSpPr>
        <p:spPr/>
        <p:txBody>
          <a:bodyPr/>
          <a:lstStyle>
            <a:lvl1pPr rtl="1">
              <a:defRPr>
                <a:cs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30BFF72E-4580-4B52-8FE5-80D3D6A60EED}"/>
              </a:ext>
            </a:extLst>
          </p:cNvPr>
          <p:cNvSpPr>
            <a:spLocks noGrp="1"/>
          </p:cNvSpPr>
          <p:nvPr>
            <p:ph type="sldNum" sz="quarter" idx="12"/>
          </p:nvPr>
        </p:nvSpPr>
        <p:spPr/>
        <p:txBody>
          <a:bodyPr/>
          <a:lstStyle>
            <a:lvl1pPr rtl="1">
              <a:defRPr/>
            </a:lvl1pPr>
          </a:lstStyle>
          <a:p>
            <a:pPr>
              <a:defRPr/>
            </a:pPr>
            <a:fld id="{FB8B91D7-F240-437B-A703-59AFEF23B1CC}" type="slidenum">
              <a:rPr lang="en-US" altLang="ar-JO"/>
              <a:pPr>
                <a:defRPr/>
              </a:pPr>
              <a:t>‹#›</a:t>
            </a:fld>
            <a:endParaRPr lang="en-US" altLang="ar-JO"/>
          </a:p>
        </p:txBody>
      </p:sp>
    </p:spTree>
    <p:extLst>
      <p:ext uri="{BB962C8B-B14F-4D97-AF65-F5344CB8AC3E}">
        <p14:creationId xmlns:p14="http://schemas.microsoft.com/office/powerpoint/2010/main" val="4024177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4351DE-FCA9-4FE5-A5B2-B15321788ADF}"/>
              </a:ext>
            </a:extLst>
          </p:cNvPr>
          <p:cNvSpPr>
            <a:spLocks noGrp="1"/>
          </p:cNvSpPr>
          <p:nvPr>
            <p:ph type="dt" sz="half" idx="10"/>
          </p:nvPr>
        </p:nvSpPr>
        <p:spPr/>
        <p:txBody>
          <a:bodyPr/>
          <a:lstStyle>
            <a:lvl1pPr>
              <a:defRPr/>
            </a:lvl1pPr>
          </a:lstStyle>
          <a:p>
            <a:pPr>
              <a:defRPr/>
            </a:pPr>
            <a:fld id="{6AF43D87-BC7E-41E3-9CEC-BC7CD050B33B}" type="datetimeFigureOut">
              <a:rPr lang="en-US"/>
              <a:pPr>
                <a:defRPr/>
              </a:pPr>
              <a:t>11/14/2019</a:t>
            </a:fld>
            <a:endParaRPr lang="en-US"/>
          </a:p>
        </p:txBody>
      </p:sp>
      <p:sp>
        <p:nvSpPr>
          <p:cNvPr id="5" name="Footer Placeholder 4">
            <a:extLst>
              <a:ext uri="{FF2B5EF4-FFF2-40B4-BE49-F238E27FC236}">
                <a16:creationId xmlns:a16="http://schemas.microsoft.com/office/drawing/2014/main" id="{D24B7289-FBFD-46AB-9732-0DF7A47FEAA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3EE21A8-56CF-4601-AC65-BED69ADED59E}"/>
              </a:ext>
            </a:extLst>
          </p:cNvPr>
          <p:cNvSpPr>
            <a:spLocks noGrp="1"/>
          </p:cNvSpPr>
          <p:nvPr>
            <p:ph type="sldNum" sz="quarter" idx="12"/>
          </p:nvPr>
        </p:nvSpPr>
        <p:spPr/>
        <p:txBody>
          <a:bodyPr/>
          <a:lstStyle>
            <a:lvl1pPr>
              <a:defRPr/>
            </a:lvl1pPr>
          </a:lstStyle>
          <a:p>
            <a:pPr>
              <a:defRPr/>
            </a:pPr>
            <a:fld id="{7E1DC512-3DAF-49AD-A3E5-1FE6C94E2AFD}" type="slidenum">
              <a:rPr lang="ar-SA" altLang="ar-JO"/>
              <a:pPr>
                <a:defRPr/>
              </a:pPr>
              <a:t>‹#›</a:t>
            </a:fld>
            <a:endParaRPr lang="en-US" altLang="ar-JO"/>
          </a:p>
        </p:txBody>
      </p:sp>
    </p:spTree>
    <p:extLst>
      <p:ext uri="{BB962C8B-B14F-4D97-AF65-F5344CB8AC3E}">
        <p14:creationId xmlns:p14="http://schemas.microsoft.com/office/powerpoint/2010/main" val="191936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EC6A153B-C1AC-425F-83A8-B3D27B8544F0}"/>
              </a:ext>
            </a:extLst>
          </p:cNvPr>
          <p:cNvSpPr>
            <a:spLocks noGrp="1"/>
          </p:cNvSpPr>
          <p:nvPr>
            <p:ph type="dt" sz="half" idx="10"/>
          </p:nvPr>
        </p:nvSpPr>
        <p:spPr/>
        <p:txBody>
          <a:bodyPr/>
          <a:lstStyle>
            <a:lvl1pPr>
              <a:defRPr/>
            </a:lvl1pPr>
          </a:lstStyle>
          <a:p>
            <a:pPr>
              <a:defRPr/>
            </a:pPr>
            <a:fld id="{33D59642-F4EB-476C-BFFC-AB30E5B710A7}" type="datetimeFigureOut">
              <a:rPr lang="en-US"/>
              <a:pPr>
                <a:defRPr/>
              </a:pPr>
              <a:t>11/14/2019</a:t>
            </a:fld>
            <a:endParaRPr lang="en-US"/>
          </a:p>
        </p:txBody>
      </p:sp>
      <p:sp>
        <p:nvSpPr>
          <p:cNvPr id="6" name="Footer Placeholder 4">
            <a:extLst>
              <a:ext uri="{FF2B5EF4-FFF2-40B4-BE49-F238E27FC236}">
                <a16:creationId xmlns:a16="http://schemas.microsoft.com/office/drawing/2014/main" id="{3B371504-63CF-4B90-8D20-5D98D7D9025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AA059D8-EEE7-49FD-B201-1E6664FE1F78}"/>
              </a:ext>
            </a:extLst>
          </p:cNvPr>
          <p:cNvSpPr>
            <a:spLocks noGrp="1"/>
          </p:cNvSpPr>
          <p:nvPr>
            <p:ph type="sldNum" sz="quarter" idx="12"/>
          </p:nvPr>
        </p:nvSpPr>
        <p:spPr/>
        <p:txBody>
          <a:bodyPr/>
          <a:lstStyle>
            <a:lvl1pPr>
              <a:defRPr/>
            </a:lvl1pPr>
          </a:lstStyle>
          <a:p>
            <a:pPr>
              <a:defRPr/>
            </a:pPr>
            <a:fld id="{82AE24E1-5D26-47CD-A8C4-785E0D351CCB}" type="slidenum">
              <a:rPr lang="ar-SA" altLang="ar-JO"/>
              <a:pPr>
                <a:defRPr/>
              </a:pPr>
              <a:t>‹#›</a:t>
            </a:fld>
            <a:endParaRPr lang="en-US" altLang="ar-JO"/>
          </a:p>
        </p:txBody>
      </p:sp>
    </p:spTree>
    <p:extLst>
      <p:ext uri="{BB962C8B-B14F-4D97-AF65-F5344CB8AC3E}">
        <p14:creationId xmlns:p14="http://schemas.microsoft.com/office/powerpoint/2010/main" val="3624869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5010FAA-1DF6-46C7-994E-D3E0ECA4DD46}"/>
              </a:ext>
            </a:extLst>
          </p:cNvPr>
          <p:cNvSpPr>
            <a:spLocks noGrp="1"/>
          </p:cNvSpPr>
          <p:nvPr>
            <p:ph type="dt" sz="half" idx="10"/>
          </p:nvPr>
        </p:nvSpPr>
        <p:spPr/>
        <p:txBody>
          <a:bodyPr/>
          <a:lstStyle>
            <a:lvl1pPr>
              <a:defRPr/>
            </a:lvl1pPr>
          </a:lstStyle>
          <a:p>
            <a:pPr>
              <a:defRPr/>
            </a:pPr>
            <a:fld id="{F36C89A5-462A-481D-8D31-CC9798E0D60F}" type="datetimeFigureOut">
              <a:rPr lang="en-US"/>
              <a:pPr>
                <a:defRPr/>
              </a:pPr>
              <a:t>11/14/2019</a:t>
            </a:fld>
            <a:endParaRPr lang="en-US"/>
          </a:p>
        </p:txBody>
      </p:sp>
      <p:sp>
        <p:nvSpPr>
          <p:cNvPr id="8" name="Footer Placeholder 4">
            <a:extLst>
              <a:ext uri="{FF2B5EF4-FFF2-40B4-BE49-F238E27FC236}">
                <a16:creationId xmlns:a16="http://schemas.microsoft.com/office/drawing/2014/main" id="{0A8218A5-DF77-43CB-806F-979A9005840E}"/>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7974C72-C090-4BE8-97A0-BCDA9694B980}"/>
              </a:ext>
            </a:extLst>
          </p:cNvPr>
          <p:cNvSpPr>
            <a:spLocks noGrp="1"/>
          </p:cNvSpPr>
          <p:nvPr>
            <p:ph type="sldNum" sz="quarter" idx="12"/>
          </p:nvPr>
        </p:nvSpPr>
        <p:spPr/>
        <p:txBody>
          <a:bodyPr/>
          <a:lstStyle>
            <a:lvl1pPr>
              <a:defRPr/>
            </a:lvl1pPr>
          </a:lstStyle>
          <a:p>
            <a:pPr>
              <a:defRPr/>
            </a:pPr>
            <a:fld id="{2B70C6AD-29A1-4F72-A87F-9E0C81DFE27B}" type="slidenum">
              <a:rPr lang="ar-SA" altLang="ar-JO"/>
              <a:pPr>
                <a:defRPr/>
              </a:pPr>
              <a:t>‹#›</a:t>
            </a:fld>
            <a:endParaRPr lang="en-US" altLang="ar-JO"/>
          </a:p>
        </p:txBody>
      </p:sp>
    </p:spTree>
    <p:extLst>
      <p:ext uri="{BB962C8B-B14F-4D97-AF65-F5344CB8AC3E}">
        <p14:creationId xmlns:p14="http://schemas.microsoft.com/office/powerpoint/2010/main" val="115633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05E37253-DDC1-43BF-AA4B-814CAD1E2E44}"/>
              </a:ext>
            </a:extLst>
          </p:cNvPr>
          <p:cNvSpPr>
            <a:spLocks noGrp="1"/>
          </p:cNvSpPr>
          <p:nvPr>
            <p:ph type="dt" sz="half" idx="10"/>
          </p:nvPr>
        </p:nvSpPr>
        <p:spPr/>
        <p:txBody>
          <a:bodyPr/>
          <a:lstStyle>
            <a:lvl1pPr>
              <a:defRPr/>
            </a:lvl1pPr>
          </a:lstStyle>
          <a:p>
            <a:pPr>
              <a:defRPr/>
            </a:pPr>
            <a:fld id="{3CC22E05-9093-4D89-B5E3-653FBAF2FE5D}" type="datetimeFigureOut">
              <a:rPr lang="en-US"/>
              <a:pPr>
                <a:defRPr/>
              </a:pPr>
              <a:t>11/14/2019</a:t>
            </a:fld>
            <a:endParaRPr lang="en-US"/>
          </a:p>
        </p:txBody>
      </p:sp>
      <p:sp>
        <p:nvSpPr>
          <p:cNvPr id="4" name="Footer Placeholder 4">
            <a:extLst>
              <a:ext uri="{FF2B5EF4-FFF2-40B4-BE49-F238E27FC236}">
                <a16:creationId xmlns:a16="http://schemas.microsoft.com/office/drawing/2014/main" id="{6F594D7D-C57A-473B-AC60-CA37848BB34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405D216-9307-41D1-9D42-A60D87CE1F4F}"/>
              </a:ext>
            </a:extLst>
          </p:cNvPr>
          <p:cNvSpPr>
            <a:spLocks noGrp="1"/>
          </p:cNvSpPr>
          <p:nvPr>
            <p:ph type="sldNum" sz="quarter" idx="12"/>
          </p:nvPr>
        </p:nvSpPr>
        <p:spPr/>
        <p:txBody>
          <a:bodyPr/>
          <a:lstStyle>
            <a:lvl1pPr>
              <a:defRPr/>
            </a:lvl1pPr>
          </a:lstStyle>
          <a:p>
            <a:pPr>
              <a:defRPr/>
            </a:pPr>
            <a:fld id="{88415CF7-C139-46EE-B567-F865176969E2}" type="slidenum">
              <a:rPr lang="ar-SA" altLang="ar-JO"/>
              <a:pPr>
                <a:defRPr/>
              </a:pPr>
              <a:t>‹#›</a:t>
            </a:fld>
            <a:endParaRPr lang="en-US" altLang="ar-JO"/>
          </a:p>
        </p:txBody>
      </p:sp>
    </p:spTree>
    <p:extLst>
      <p:ext uri="{BB962C8B-B14F-4D97-AF65-F5344CB8AC3E}">
        <p14:creationId xmlns:p14="http://schemas.microsoft.com/office/powerpoint/2010/main" val="3633396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C997AC3E-D799-4883-B3F4-900155D42D90}"/>
              </a:ext>
            </a:extLst>
          </p:cNvPr>
          <p:cNvSpPr>
            <a:spLocks noGrp="1"/>
          </p:cNvSpPr>
          <p:nvPr>
            <p:ph type="dt" sz="half" idx="10"/>
          </p:nvPr>
        </p:nvSpPr>
        <p:spPr/>
        <p:txBody>
          <a:bodyPr/>
          <a:lstStyle>
            <a:lvl1pPr>
              <a:defRPr/>
            </a:lvl1pPr>
          </a:lstStyle>
          <a:p>
            <a:pPr>
              <a:defRPr/>
            </a:pPr>
            <a:fld id="{CD09D753-C104-4E19-A102-4189A03D18D4}" type="datetimeFigureOut">
              <a:rPr lang="en-US"/>
              <a:pPr>
                <a:defRPr/>
              </a:pPr>
              <a:t>11/14/2019</a:t>
            </a:fld>
            <a:endParaRPr lang="en-US"/>
          </a:p>
        </p:txBody>
      </p:sp>
      <p:sp>
        <p:nvSpPr>
          <p:cNvPr id="3" name="Footer Placeholder 4">
            <a:extLst>
              <a:ext uri="{FF2B5EF4-FFF2-40B4-BE49-F238E27FC236}">
                <a16:creationId xmlns:a16="http://schemas.microsoft.com/office/drawing/2014/main" id="{5FB2F9CA-A84A-467E-A4D2-4E729B1A723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D08A9DD-23C6-4BAF-94A0-846B9745B6A8}"/>
              </a:ext>
            </a:extLst>
          </p:cNvPr>
          <p:cNvSpPr>
            <a:spLocks noGrp="1"/>
          </p:cNvSpPr>
          <p:nvPr>
            <p:ph type="sldNum" sz="quarter" idx="12"/>
          </p:nvPr>
        </p:nvSpPr>
        <p:spPr/>
        <p:txBody>
          <a:bodyPr/>
          <a:lstStyle>
            <a:lvl1pPr>
              <a:defRPr/>
            </a:lvl1pPr>
          </a:lstStyle>
          <a:p>
            <a:pPr>
              <a:defRPr/>
            </a:pPr>
            <a:fld id="{F1507E33-00A3-4AC1-B4D0-3CE7A683735D}" type="slidenum">
              <a:rPr lang="ar-SA" altLang="ar-JO"/>
              <a:pPr>
                <a:defRPr/>
              </a:pPr>
              <a:t>‹#›</a:t>
            </a:fld>
            <a:endParaRPr lang="en-US" altLang="ar-JO"/>
          </a:p>
        </p:txBody>
      </p:sp>
    </p:spTree>
    <p:extLst>
      <p:ext uri="{BB962C8B-B14F-4D97-AF65-F5344CB8AC3E}">
        <p14:creationId xmlns:p14="http://schemas.microsoft.com/office/powerpoint/2010/main" val="171834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37EF684-B94F-4AE2-B939-990573E76C31}"/>
              </a:ext>
            </a:extLst>
          </p:cNvPr>
          <p:cNvSpPr>
            <a:spLocks noGrp="1"/>
          </p:cNvSpPr>
          <p:nvPr>
            <p:ph type="dt" sz="half" idx="10"/>
          </p:nvPr>
        </p:nvSpPr>
        <p:spPr/>
        <p:txBody>
          <a:bodyPr/>
          <a:lstStyle>
            <a:lvl1pPr>
              <a:defRPr/>
            </a:lvl1pPr>
          </a:lstStyle>
          <a:p>
            <a:pPr>
              <a:defRPr/>
            </a:pPr>
            <a:fld id="{9E3172ED-AEFB-4C37-9A71-D6C15E016361}" type="datetimeFigureOut">
              <a:rPr lang="en-US"/>
              <a:pPr>
                <a:defRPr/>
              </a:pPr>
              <a:t>11/14/2019</a:t>
            </a:fld>
            <a:endParaRPr lang="en-US"/>
          </a:p>
        </p:txBody>
      </p:sp>
      <p:sp>
        <p:nvSpPr>
          <p:cNvPr id="6" name="Footer Placeholder 4">
            <a:extLst>
              <a:ext uri="{FF2B5EF4-FFF2-40B4-BE49-F238E27FC236}">
                <a16:creationId xmlns:a16="http://schemas.microsoft.com/office/drawing/2014/main" id="{0B937159-F4C2-4ADC-A358-C8711CE4EBE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12A2276-FBE5-4A84-B026-43E183DF4D4B}"/>
              </a:ext>
            </a:extLst>
          </p:cNvPr>
          <p:cNvSpPr>
            <a:spLocks noGrp="1"/>
          </p:cNvSpPr>
          <p:nvPr>
            <p:ph type="sldNum" sz="quarter" idx="12"/>
          </p:nvPr>
        </p:nvSpPr>
        <p:spPr/>
        <p:txBody>
          <a:bodyPr/>
          <a:lstStyle>
            <a:lvl1pPr>
              <a:defRPr/>
            </a:lvl1pPr>
          </a:lstStyle>
          <a:p>
            <a:pPr>
              <a:defRPr/>
            </a:pPr>
            <a:fld id="{8C0A0E2B-B290-4EA0-BF4C-0E815F05325A}" type="slidenum">
              <a:rPr lang="ar-SA" altLang="ar-JO"/>
              <a:pPr>
                <a:defRPr/>
              </a:pPr>
              <a:t>‹#›</a:t>
            </a:fld>
            <a:endParaRPr lang="en-US" altLang="ar-JO"/>
          </a:p>
        </p:txBody>
      </p:sp>
    </p:spTree>
    <p:extLst>
      <p:ext uri="{BB962C8B-B14F-4D97-AF65-F5344CB8AC3E}">
        <p14:creationId xmlns:p14="http://schemas.microsoft.com/office/powerpoint/2010/main" val="1575534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FBDA18D-A267-4DCD-A5D5-C4D6F258E8DB}"/>
              </a:ext>
            </a:extLst>
          </p:cNvPr>
          <p:cNvSpPr>
            <a:spLocks noGrp="1"/>
          </p:cNvSpPr>
          <p:nvPr>
            <p:ph type="dt" sz="half" idx="10"/>
          </p:nvPr>
        </p:nvSpPr>
        <p:spPr/>
        <p:txBody>
          <a:bodyPr/>
          <a:lstStyle>
            <a:lvl1pPr>
              <a:defRPr/>
            </a:lvl1pPr>
          </a:lstStyle>
          <a:p>
            <a:pPr>
              <a:defRPr/>
            </a:pPr>
            <a:fld id="{D5A6DC99-882E-4B92-93C9-BAE5FD56120C}" type="datetimeFigureOut">
              <a:rPr lang="en-US"/>
              <a:pPr>
                <a:defRPr/>
              </a:pPr>
              <a:t>11/14/2019</a:t>
            </a:fld>
            <a:endParaRPr lang="en-US"/>
          </a:p>
        </p:txBody>
      </p:sp>
      <p:sp>
        <p:nvSpPr>
          <p:cNvPr id="6" name="Footer Placeholder 4">
            <a:extLst>
              <a:ext uri="{FF2B5EF4-FFF2-40B4-BE49-F238E27FC236}">
                <a16:creationId xmlns:a16="http://schemas.microsoft.com/office/drawing/2014/main" id="{002C084E-29CA-48FB-8005-D38D4323BAA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08658A5-BEE9-4D13-A8C2-68B1ABBE4398}"/>
              </a:ext>
            </a:extLst>
          </p:cNvPr>
          <p:cNvSpPr>
            <a:spLocks noGrp="1"/>
          </p:cNvSpPr>
          <p:nvPr>
            <p:ph type="sldNum" sz="quarter" idx="12"/>
          </p:nvPr>
        </p:nvSpPr>
        <p:spPr/>
        <p:txBody>
          <a:bodyPr/>
          <a:lstStyle>
            <a:lvl1pPr>
              <a:defRPr/>
            </a:lvl1pPr>
          </a:lstStyle>
          <a:p>
            <a:pPr>
              <a:defRPr/>
            </a:pPr>
            <a:fld id="{929372C4-D1FE-4B0A-9297-552389029AA1}" type="slidenum">
              <a:rPr lang="ar-SA" altLang="ar-JO"/>
              <a:pPr>
                <a:defRPr/>
              </a:pPr>
              <a:t>‹#›</a:t>
            </a:fld>
            <a:endParaRPr lang="en-US" altLang="ar-JO"/>
          </a:p>
        </p:txBody>
      </p:sp>
    </p:spTree>
    <p:extLst>
      <p:ext uri="{BB962C8B-B14F-4D97-AF65-F5344CB8AC3E}">
        <p14:creationId xmlns:p14="http://schemas.microsoft.com/office/powerpoint/2010/main" val="1102445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BEB19A5-F70B-4B96-AD65-0DFE2FF71EA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JO"/>
              <a:t>Click to edit Master title style</a:t>
            </a:r>
          </a:p>
        </p:txBody>
      </p:sp>
      <p:sp>
        <p:nvSpPr>
          <p:cNvPr id="1027" name="Text Placeholder 2">
            <a:extLst>
              <a:ext uri="{FF2B5EF4-FFF2-40B4-BE49-F238E27FC236}">
                <a16:creationId xmlns:a16="http://schemas.microsoft.com/office/drawing/2014/main" id="{886BDB29-4D7F-4B71-9CAF-0ECF9E44A1B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4" name="Date Placeholder 3">
            <a:extLst>
              <a:ext uri="{FF2B5EF4-FFF2-40B4-BE49-F238E27FC236}">
                <a16:creationId xmlns:a16="http://schemas.microsoft.com/office/drawing/2014/main" id="{37AA416C-0939-42C5-BDBE-7EC9582AF025}"/>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eaLnBrk="1" fontAlgn="auto" hangingPunct="1">
              <a:spcBef>
                <a:spcPts val="0"/>
              </a:spcBef>
              <a:spcAft>
                <a:spcPts val="0"/>
              </a:spcAft>
              <a:defRPr sz="1200">
                <a:solidFill>
                  <a:schemeClr val="tx1">
                    <a:tint val="75000"/>
                  </a:schemeClr>
                </a:solidFill>
                <a:latin typeface="+mn-lt"/>
                <a:cs typeface="+mn-cs"/>
              </a:defRPr>
            </a:lvl1pPr>
          </a:lstStyle>
          <a:p>
            <a:pPr>
              <a:defRPr/>
            </a:pPr>
            <a:fld id="{AC3A1174-BE15-4EA0-AE66-C36D0EC4DC5C}" type="datetimeFigureOut">
              <a:rPr lang="en-US"/>
              <a:pPr>
                <a:defRPr/>
              </a:pPr>
              <a:t>11/14/2019</a:t>
            </a:fld>
            <a:endParaRPr lang="en-US"/>
          </a:p>
        </p:txBody>
      </p:sp>
      <p:sp>
        <p:nvSpPr>
          <p:cNvPr id="5" name="Footer Placeholder 4">
            <a:extLst>
              <a:ext uri="{FF2B5EF4-FFF2-40B4-BE49-F238E27FC236}">
                <a16:creationId xmlns:a16="http://schemas.microsoft.com/office/drawing/2014/main" id="{BC7B800F-9B81-46D8-AEA0-A26DA494CD3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4763F1EA-58E3-47C8-AF0D-71DF950FAD2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rtl="0" eaLnBrk="1" hangingPunct="1">
              <a:defRPr sz="1200">
                <a:solidFill>
                  <a:srgbClr val="898989"/>
                </a:solidFill>
                <a:latin typeface="Calibri" panose="020F0502020204030204" pitchFamily="34" charset="0"/>
              </a:defRPr>
            </a:lvl1pPr>
          </a:lstStyle>
          <a:p>
            <a:pPr>
              <a:defRPr/>
            </a:pPr>
            <a:fld id="{DE00A53C-82DE-41E6-8150-AA1D95D7A596}" type="slidenum">
              <a:rPr lang="ar-SA" altLang="ar-JO"/>
              <a:pPr>
                <a:defRPr/>
              </a:pPr>
              <a:t>‹#›</a:t>
            </a:fld>
            <a:endParaRPr lang="en-US" altLang="ar-JO"/>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7B3B8B11-1DBD-46B5-B7C2-4F55A96049C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JO"/>
              <a:t>Click to edit Master title style</a:t>
            </a:r>
          </a:p>
        </p:txBody>
      </p:sp>
      <p:sp>
        <p:nvSpPr>
          <p:cNvPr id="2051" name="Text Placeholder 2">
            <a:extLst>
              <a:ext uri="{FF2B5EF4-FFF2-40B4-BE49-F238E27FC236}">
                <a16:creationId xmlns:a16="http://schemas.microsoft.com/office/drawing/2014/main" id="{4359E4BF-B547-4D5D-A747-49F05C52073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JO"/>
              <a:t>Click to edit Master text styles</a:t>
            </a:r>
          </a:p>
          <a:p>
            <a:pPr lvl="1"/>
            <a:r>
              <a:rPr lang="en-US" altLang="ar-JO"/>
              <a:t>Second level</a:t>
            </a:r>
          </a:p>
          <a:p>
            <a:pPr lvl="2"/>
            <a:r>
              <a:rPr lang="en-US" altLang="ar-JO"/>
              <a:t>Third level</a:t>
            </a:r>
          </a:p>
          <a:p>
            <a:pPr lvl="3"/>
            <a:r>
              <a:rPr lang="en-US" altLang="ar-JO"/>
              <a:t>Fourth level</a:t>
            </a:r>
          </a:p>
          <a:p>
            <a:pPr lvl="4"/>
            <a:r>
              <a:rPr lang="en-US" altLang="ar-JO"/>
              <a:t>Fifth level</a:t>
            </a:r>
          </a:p>
        </p:txBody>
      </p:sp>
      <p:sp>
        <p:nvSpPr>
          <p:cNvPr id="4" name="Date Placeholder 3">
            <a:extLst>
              <a:ext uri="{FF2B5EF4-FFF2-40B4-BE49-F238E27FC236}">
                <a16:creationId xmlns:a16="http://schemas.microsoft.com/office/drawing/2014/main" id="{93C47349-D223-4901-8FB8-8A8F28968D9F}"/>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l" rtl="0" eaLnBrk="1" hangingPunct="1">
              <a:defRPr sz="1200">
                <a:solidFill>
                  <a:srgbClr val="898989"/>
                </a:solidFill>
                <a:latin typeface="Calibri" pitchFamily="34" charset="0"/>
                <a:ea typeface="ＭＳ Ｐゴシック" pitchFamily="124" charset="-128"/>
                <a:cs typeface="+mn-cs"/>
              </a:defRPr>
            </a:lvl1pPr>
          </a:lstStyle>
          <a:p>
            <a:pPr>
              <a:defRPr/>
            </a:pPr>
            <a:fld id="{D1BFA88B-5333-426D-8B9C-57EEC0E6FAA0}" type="datetimeFigureOut">
              <a:rPr lang="en-US"/>
              <a:pPr>
                <a:defRPr/>
              </a:pPr>
              <a:t>11/14/2019</a:t>
            </a:fld>
            <a:endParaRPr lang="en-US"/>
          </a:p>
        </p:txBody>
      </p:sp>
      <p:sp>
        <p:nvSpPr>
          <p:cNvPr id="5" name="Footer Placeholder 4">
            <a:extLst>
              <a:ext uri="{FF2B5EF4-FFF2-40B4-BE49-F238E27FC236}">
                <a16:creationId xmlns:a16="http://schemas.microsoft.com/office/drawing/2014/main" id="{2DBFB137-FE64-47CF-8F5A-D21626C26D93}"/>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rtl="0" eaLnBrk="1" hangingPunct="1">
              <a:defRPr sz="1200">
                <a:solidFill>
                  <a:srgbClr val="898989"/>
                </a:solidFill>
                <a:latin typeface="Calibri" pitchFamily="34" charset="0"/>
                <a:ea typeface="ＭＳ Ｐゴシック" pitchFamily="124" charset="-128"/>
                <a:cs typeface="+mn-cs"/>
              </a:defRPr>
            </a:lvl1pPr>
          </a:lstStyle>
          <a:p>
            <a:pPr>
              <a:defRPr/>
            </a:pPr>
            <a:endParaRPr lang="en-US"/>
          </a:p>
        </p:txBody>
      </p:sp>
      <p:sp>
        <p:nvSpPr>
          <p:cNvPr id="6" name="Slide Number Placeholder 5">
            <a:extLst>
              <a:ext uri="{FF2B5EF4-FFF2-40B4-BE49-F238E27FC236}">
                <a16:creationId xmlns:a16="http://schemas.microsoft.com/office/drawing/2014/main" id="{350ABAFF-9DF6-43E8-98F5-AA11CD648F4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rtl="0" eaLnBrk="1" hangingPunct="1">
              <a:defRPr sz="1200">
                <a:solidFill>
                  <a:srgbClr val="898989"/>
                </a:solidFill>
                <a:latin typeface="Calibri" panose="020F0502020204030204" pitchFamily="34" charset="0"/>
                <a:ea typeface="MS PGothic" panose="020B0600070205080204" pitchFamily="34" charset="-128"/>
              </a:defRPr>
            </a:lvl1pPr>
          </a:lstStyle>
          <a:p>
            <a:pPr>
              <a:defRPr/>
            </a:pPr>
            <a:fld id="{35F7089C-3AB8-4488-9FEE-E3E133AF54EE}" type="slidenum">
              <a:rPr lang="en-US" altLang="ar-JO"/>
              <a:pPr>
                <a:defRPr/>
              </a:pPr>
              <a:t>‹#›</a:t>
            </a:fld>
            <a:endParaRPr lang="en-US" altLang="ar-JO"/>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ea typeface="ＭＳ Ｐゴシック" pitchFamily="124" charset="-128"/>
        </a:defRPr>
      </a:lvl6pPr>
      <a:lvl7pPr marL="914400" algn="ctr" rtl="0" fontAlgn="base">
        <a:spcBef>
          <a:spcPct val="0"/>
        </a:spcBef>
        <a:spcAft>
          <a:spcPct val="0"/>
        </a:spcAft>
        <a:defRPr sz="4400">
          <a:solidFill>
            <a:schemeClr val="tx1"/>
          </a:solidFill>
          <a:latin typeface="Calibri" pitchFamily="34" charset="0"/>
          <a:ea typeface="ＭＳ Ｐゴシック" pitchFamily="124" charset="-128"/>
        </a:defRPr>
      </a:lvl7pPr>
      <a:lvl8pPr marL="1371600" algn="ctr" rtl="0" fontAlgn="base">
        <a:spcBef>
          <a:spcPct val="0"/>
        </a:spcBef>
        <a:spcAft>
          <a:spcPct val="0"/>
        </a:spcAft>
        <a:defRPr sz="4400">
          <a:solidFill>
            <a:schemeClr val="tx1"/>
          </a:solidFill>
          <a:latin typeface="Calibri" pitchFamily="34" charset="0"/>
          <a:ea typeface="ＭＳ Ｐゴシック" pitchFamily="124" charset="-128"/>
        </a:defRPr>
      </a:lvl8pPr>
      <a:lvl9pPr marL="1828800" algn="ctr" rtl="0" fontAlgn="base">
        <a:spcBef>
          <a:spcPct val="0"/>
        </a:spcBef>
        <a:spcAft>
          <a:spcPct val="0"/>
        </a:spcAft>
        <a:defRPr sz="4400">
          <a:solidFill>
            <a:schemeClr val="tx1"/>
          </a:solidFill>
          <a:latin typeface="Calibri" pitchFamily="34" charset="0"/>
          <a:ea typeface="ＭＳ Ｐゴシック" pitchFamily="124"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C47F491-AC80-4583-A6A5-25A3547677FB}"/>
              </a:ext>
            </a:extLst>
          </p:cNvPr>
          <p:cNvSpPr>
            <a:spLocks noGrp="1"/>
          </p:cNvSpPr>
          <p:nvPr>
            <p:ph type="ctrTitle"/>
          </p:nvPr>
        </p:nvSpPr>
        <p:spPr/>
        <p:txBody>
          <a:bodyPr/>
          <a:lstStyle/>
          <a:p>
            <a:pPr eaLnBrk="1" hangingPunct="1"/>
            <a:r>
              <a:rPr lang="en-US" altLang="ar-JO" dirty="0"/>
              <a:t>Autoimmune diseases and tolerance</a:t>
            </a:r>
          </a:p>
        </p:txBody>
      </p:sp>
      <p:sp>
        <p:nvSpPr>
          <p:cNvPr id="3" name="Subtitle 2">
            <a:extLst>
              <a:ext uri="{FF2B5EF4-FFF2-40B4-BE49-F238E27FC236}">
                <a16:creationId xmlns:a16="http://schemas.microsoft.com/office/drawing/2014/main" id="{FEE5EB94-725B-43A1-95BE-7A51E4A9CA7E}"/>
              </a:ext>
            </a:extLst>
          </p:cNvPr>
          <p:cNvSpPr>
            <a:spLocks noGrp="1"/>
          </p:cNvSpPr>
          <p:nvPr>
            <p:ph type="subTitle" idx="1"/>
          </p:nvPr>
        </p:nvSpPr>
        <p:spPr/>
        <p:txBody>
          <a:bodyPr rtlCol="0">
            <a:normAutofit/>
          </a:bodyPr>
          <a:lstStyle/>
          <a:p>
            <a:pPr eaLnBrk="1" hangingPunct="1">
              <a:lnSpc>
                <a:spcPct val="80000"/>
              </a:lnSpc>
              <a:buClr>
                <a:srgbClr val="666633"/>
              </a:buClr>
              <a:buSzPct val="80000"/>
              <a:buFont typeface="Arial" charset="0"/>
              <a:buNone/>
              <a:defRPr/>
            </a:pPr>
            <a:r>
              <a:rPr lang="en-US" sz="2800" kern="0" dirty="0" err="1">
                <a:solidFill>
                  <a:srgbClr val="009900"/>
                </a:solidFill>
                <a:effectLst>
                  <a:outerShdw blurRad="38100" dist="38100" dir="2700000" algn="tl">
                    <a:srgbClr val="000000"/>
                  </a:outerShdw>
                </a:effectLst>
                <a:latin typeface="Arial"/>
                <a:cs typeface="Arial"/>
              </a:rPr>
              <a:t>Dr.Eman</a:t>
            </a:r>
            <a:r>
              <a:rPr lang="en-US" sz="2800" kern="0" dirty="0">
                <a:solidFill>
                  <a:srgbClr val="009900"/>
                </a:solidFill>
                <a:effectLst>
                  <a:outerShdw blurRad="38100" dist="38100" dir="2700000" algn="tl">
                    <a:srgbClr val="000000"/>
                  </a:outerShdw>
                </a:effectLst>
                <a:latin typeface="Arial"/>
                <a:cs typeface="Arial"/>
              </a:rPr>
              <a:t> </a:t>
            </a:r>
            <a:r>
              <a:rPr lang="en-US" sz="2800" kern="0" dirty="0" err="1">
                <a:solidFill>
                  <a:srgbClr val="009900"/>
                </a:solidFill>
                <a:effectLst>
                  <a:outerShdw blurRad="38100" dist="38100" dir="2700000" algn="tl">
                    <a:srgbClr val="000000"/>
                  </a:outerShdw>
                </a:effectLst>
                <a:latin typeface="Arial"/>
                <a:cs typeface="Arial"/>
              </a:rPr>
              <a:t>Albataineh</a:t>
            </a:r>
            <a:r>
              <a:rPr lang="en-US" sz="2800" kern="0" dirty="0">
                <a:solidFill>
                  <a:srgbClr val="009900"/>
                </a:solidFill>
                <a:effectLst>
                  <a:outerShdw blurRad="38100" dist="38100" dir="2700000" algn="tl">
                    <a:srgbClr val="000000"/>
                  </a:outerShdw>
                </a:effectLst>
                <a:latin typeface="Arial"/>
                <a:cs typeface="Arial"/>
              </a:rPr>
              <a:t>,</a:t>
            </a:r>
          </a:p>
          <a:p>
            <a:pPr eaLnBrk="1" hangingPunct="1">
              <a:lnSpc>
                <a:spcPct val="80000"/>
              </a:lnSpc>
              <a:buClr>
                <a:srgbClr val="666633"/>
              </a:buClr>
              <a:buSzPct val="80000"/>
              <a:buFont typeface="Arial" charset="0"/>
              <a:buNone/>
              <a:defRPr/>
            </a:pPr>
            <a:r>
              <a:rPr lang="en-US" sz="2800" kern="0" dirty="0">
                <a:solidFill>
                  <a:srgbClr val="009900"/>
                </a:solidFill>
                <a:effectLst>
                  <a:outerShdw blurRad="38100" dist="38100" dir="2700000" algn="tl">
                    <a:srgbClr val="000000"/>
                  </a:outerShdw>
                </a:effectLst>
                <a:latin typeface="Arial"/>
                <a:cs typeface="Arial"/>
              </a:rPr>
              <a:t> Assistant Prof. Immunology </a:t>
            </a:r>
          </a:p>
          <a:p>
            <a:pPr eaLnBrk="1" hangingPunct="1">
              <a:lnSpc>
                <a:spcPct val="80000"/>
              </a:lnSpc>
              <a:buClr>
                <a:srgbClr val="666633"/>
              </a:buClr>
              <a:buSzPct val="80000"/>
              <a:buFont typeface="Arial" charset="0"/>
              <a:buNone/>
              <a:defRPr/>
            </a:pPr>
            <a:r>
              <a:rPr lang="en-US" sz="2800" kern="0" dirty="0">
                <a:solidFill>
                  <a:srgbClr val="009900"/>
                </a:solidFill>
                <a:effectLst>
                  <a:outerShdw blurRad="38100" dist="38100" dir="2700000" algn="tl">
                    <a:srgbClr val="000000"/>
                  </a:outerShdw>
                </a:effectLst>
                <a:latin typeface="Arial"/>
                <a:cs typeface="Arial"/>
              </a:rPr>
              <a:t>College of Medicine, </a:t>
            </a:r>
            <a:r>
              <a:rPr lang="en-US" sz="2800" kern="0" dirty="0" err="1">
                <a:solidFill>
                  <a:srgbClr val="009900"/>
                </a:solidFill>
                <a:effectLst>
                  <a:outerShdw blurRad="38100" dist="38100" dir="2700000" algn="tl">
                    <a:srgbClr val="000000"/>
                  </a:outerShdw>
                </a:effectLst>
                <a:latin typeface="Arial"/>
                <a:cs typeface="Arial"/>
              </a:rPr>
              <a:t>Mu’tah</a:t>
            </a:r>
            <a:r>
              <a:rPr lang="en-US" sz="2800" kern="0" dirty="0">
                <a:solidFill>
                  <a:srgbClr val="009900"/>
                </a:solidFill>
                <a:effectLst>
                  <a:outerShdw blurRad="38100" dist="38100" dir="2700000" algn="tl">
                    <a:srgbClr val="000000"/>
                  </a:outerShdw>
                </a:effectLst>
                <a:latin typeface="Arial"/>
                <a:cs typeface="Arial"/>
              </a:rPr>
              <a:t> university</a:t>
            </a:r>
          </a:p>
          <a:p>
            <a:pPr eaLnBrk="1" hangingPunct="1">
              <a:lnSpc>
                <a:spcPct val="80000"/>
              </a:lnSpc>
              <a:buClr>
                <a:srgbClr val="666633"/>
              </a:buClr>
              <a:buSzPct val="80000"/>
              <a:buFont typeface="Arial" charset="0"/>
              <a:buNone/>
              <a:defRPr/>
            </a:pPr>
            <a:r>
              <a:rPr lang="en-US" sz="2800" kern="0" dirty="0">
                <a:solidFill>
                  <a:srgbClr val="009900"/>
                </a:solidFill>
                <a:effectLst>
                  <a:outerShdw blurRad="38100" dist="38100" dir="2700000" algn="tl">
                    <a:srgbClr val="000000"/>
                  </a:outerShdw>
                </a:effectLst>
                <a:latin typeface="Arial"/>
                <a:cs typeface="Arial"/>
              </a:rPr>
              <a:t>Immunology, 2</a:t>
            </a:r>
            <a:r>
              <a:rPr lang="en-US" sz="2800" kern="0" baseline="30000" dirty="0">
                <a:solidFill>
                  <a:srgbClr val="009900"/>
                </a:solidFill>
                <a:effectLst>
                  <a:outerShdw blurRad="38100" dist="38100" dir="2700000" algn="tl">
                    <a:srgbClr val="000000"/>
                  </a:outerShdw>
                </a:effectLst>
                <a:latin typeface="Arial"/>
                <a:cs typeface="Arial"/>
              </a:rPr>
              <a:t>nd</a:t>
            </a:r>
            <a:r>
              <a:rPr lang="en-US" sz="2800" kern="0" dirty="0">
                <a:solidFill>
                  <a:srgbClr val="009900"/>
                </a:solidFill>
                <a:effectLst>
                  <a:outerShdw blurRad="38100" dist="38100" dir="2700000" algn="tl">
                    <a:srgbClr val="000000"/>
                  </a:outerShdw>
                </a:effectLst>
                <a:latin typeface="Arial"/>
                <a:cs typeface="Arial"/>
              </a:rPr>
              <a:t> year students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a:extLst>
              <a:ext uri="{FF2B5EF4-FFF2-40B4-BE49-F238E27FC236}">
                <a16:creationId xmlns:a16="http://schemas.microsoft.com/office/drawing/2014/main" id="{04DB5209-7AF9-4884-A7BB-2AF7592F8D79}"/>
              </a:ext>
            </a:extLst>
          </p:cNvPr>
          <p:cNvSpPr>
            <a:spLocks noGrp="1"/>
          </p:cNvSpPr>
          <p:nvPr>
            <p:ph idx="1"/>
          </p:nvPr>
        </p:nvSpPr>
        <p:spPr>
          <a:xfrm>
            <a:off x="457200" y="266700"/>
            <a:ext cx="8229600" cy="6324600"/>
          </a:xfrm>
        </p:spPr>
        <p:txBody>
          <a:bodyPr/>
          <a:lstStyle/>
          <a:p>
            <a:r>
              <a:rPr lang="en-US" altLang="ar-JO" sz="3600" dirty="0"/>
              <a:t>Genetic pre-disposition (Polygenic); Rheumatoid arthritis  (RA)in HLADR4, thyroiditis in HLA DR5, multiple sclerosis in HLA DR2, systemic lupus </a:t>
            </a:r>
            <a:r>
              <a:rPr lang="en-US" altLang="ar-JO" sz="3600" dirty="0" err="1"/>
              <a:t>erythromatosus</a:t>
            </a:r>
            <a:r>
              <a:rPr lang="en-US" altLang="ar-JO" sz="3600" dirty="0"/>
              <a:t> (SLE) in HLA DR3, Type 1 diabetes in HLA DR3 and 4</a:t>
            </a:r>
          </a:p>
          <a:p>
            <a:r>
              <a:rPr lang="en-US" altLang="ar-JO" sz="3600" dirty="0"/>
              <a:t>Other genetics (single gene), loss of </a:t>
            </a:r>
            <a:r>
              <a:rPr lang="en-US" altLang="ar-JO" sz="3600" dirty="0" err="1"/>
              <a:t>fas</a:t>
            </a:r>
            <a:r>
              <a:rPr lang="en-US" altLang="ar-JO" sz="3600" dirty="0"/>
              <a:t>, </a:t>
            </a:r>
            <a:r>
              <a:rPr lang="en-US" altLang="ar-JO" sz="3600" dirty="0" err="1"/>
              <a:t>fasL</a:t>
            </a:r>
            <a:r>
              <a:rPr lang="en-US" altLang="ar-JO" sz="3600" dirty="0"/>
              <a:t> expression, AIRE gene, C4 gene (SLE) and CTLA-4 gene mutations </a:t>
            </a:r>
          </a:p>
          <a:p>
            <a:r>
              <a:rPr lang="en-US" altLang="ar-JO" sz="3600" dirty="0"/>
              <a:t>Hormonal factors, RA and SLE more in females</a:t>
            </a:r>
          </a:p>
          <a:p>
            <a:endParaRPr lang="en-US" altLang="ar-JO"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676E06D-A08F-4C3E-AF2A-975F1656943C}"/>
              </a:ext>
            </a:extLst>
          </p:cNvPr>
          <p:cNvSpPr>
            <a:spLocks noGrp="1"/>
          </p:cNvSpPr>
          <p:nvPr>
            <p:ph type="title"/>
          </p:nvPr>
        </p:nvSpPr>
        <p:spPr>
          <a:xfrm>
            <a:off x="457200" y="0"/>
            <a:ext cx="8229600" cy="1143000"/>
          </a:xfrm>
        </p:spPr>
        <p:txBody>
          <a:bodyPr/>
          <a:lstStyle/>
          <a:p>
            <a:pPr eaLnBrk="1" hangingPunct="1"/>
            <a:r>
              <a:rPr lang="en-US" altLang="ar-JO" dirty="0"/>
              <a:t>Classification of autoimmune</a:t>
            </a:r>
          </a:p>
        </p:txBody>
      </p:sp>
      <p:sp>
        <p:nvSpPr>
          <p:cNvPr id="24579" name="Rectangle 3">
            <a:extLst>
              <a:ext uri="{FF2B5EF4-FFF2-40B4-BE49-F238E27FC236}">
                <a16:creationId xmlns:a16="http://schemas.microsoft.com/office/drawing/2014/main" id="{0B0AF3FA-8BDF-4ADC-B0CA-A2D02664E973}"/>
              </a:ext>
            </a:extLst>
          </p:cNvPr>
          <p:cNvSpPr>
            <a:spLocks noGrp="1"/>
          </p:cNvSpPr>
          <p:nvPr>
            <p:ph type="body" idx="1"/>
          </p:nvPr>
        </p:nvSpPr>
        <p:spPr>
          <a:xfrm>
            <a:off x="457200" y="1295400"/>
            <a:ext cx="8229600" cy="4525962"/>
          </a:xfrm>
        </p:spPr>
        <p:txBody>
          <a:bodyPr/>
          <a:lstStyle/>
          <a:p>
            <a:pPr eaLnBrk="1" hangingPunct="1">
              <a:lnSpc>
                <a:spcPct val="80000"/>
              </a:lnSpc>
              <a:buFont typeface="Wingdings" panose="05000000000000000000" pitchFamily="2" charset="2"/>
              <a:buChar char="v"/>
            </a:pPr>
            <a:r>
              <a:rPr lang="en-US" altLang="ar-JO" b="1" dirty="0"/>
              <a:t>Organ-specific disorders </a:t>
            </a:r>
            <a:r>
              <a:rPr lang="en-US" altLang="ar-JO" dirty="0"/>
              <a:t>(also called </a:t>
            </a:r>
            <a:r>
              <a:rPr lang="en-US" altLang="ar-JO" i="1" dirty="0"/>
              <a:t>localized</a:t>
            </a:r>
            <a:r>
              <a:rPr lang="en-US" altLang="ar-JO" dirty="0"/>
              <a:t>) focus on one organ or a specific type of tissue. Among those that can affect children are:  </a:t>
            </a:r>
          </a:p>
          <a:p>
            <a:pPr eaLnBrk="1" hangingPunct="1">
              <a:lnSpc>
                <a:spcPct val="80000"/>
              </a:lnSpc>
            </a:pPr>
            <a:r>
              <a:rPr lang="en-US" altLang="ar-JO" dirty="0"/>
              <a:t>Addison’s disease (adrenal glands) </a:t>
            </a:r>
          </a:p>
          <a:p>
            <a:pPr eaLnBrk="1" hangingPunct="1">
              <a:lnSpc>
                <a:spcPct val="80000"/>
              </a:lnSpc>
            </a:pPr>
            <a:r>
              <a:rPr lang="en-US" altLang="ar-JO" dirty="0"/>
              <a:t>celiac disease (gastrointestinal tract) </a:t>
            </a:r>
          </a:p>
          <a:p>
            <a:pPr eaLnBrk="1" hangingPunct="1">
              <a:lnSpc>
                <a:spcPct val="80000"/>
              </a:lnSpc>
            </a:pPr>
            <a:r>
              <a:rPr lang="en-US" altLang="ar-JO" dirty="0"/>
              <a:t>Crohn’s disease (gastrointestinal tract) </a:t>
            </a:r>
          </a:p>
          <a:p>
            <a:pPr eaLnBrk="1" hangingPunct="1">
              <a:lnSpc>
                <a:spcPct val="80000"/>
              </a:lnSpc>
            </a:pPr>
            <a:r>
              <a:rPr lang="en-US" altLang="ar-JO" dirty="0"/>
              <a:t>multiple sclerosis (MS)(brain/spinal cord) </a:t>
            </a:r>
          </a:p>
          <a:p>
            <a:pPr eaLnBrk="1" hangingPunct="1">
              <a:lnSpc>
                <a:spcPct val="80000"/>
              </a:lnSpc>
            </a:pPr>
            <a:r>
              <a:rPr lang="en-US" altLang="ar-JO" dirty="0"/>
              <a:t>type 1 diabetes (pancreas </a:t>
            </a:r>
            <a:r>
              <a:rPr lang="en-US" altLang="ar-JO" dirty="0" err="1"/>
              <a:t>ilets</a:t>
            </a:r>
            <a:r>
              <a:rPr lang="en-US" altLang="ar-JO" dirty="0"/>
              <a:t> Beta cells) </a:t>
            </a:r>
          </a:p>
          <a:p>
            <a:pPr eaLnBrk="1" hangingPunct="1">
              <a:lnSpc>
                <a:spcPct val="80000"/>
              </a:lnSpc>
            </a:pPr>
            <a:r>
              <a:rPr lang="en-US" altLang="ar-JO" dirty="0"/>
              <a:t>ulcerative colitis (gastrointestinal tract)</a:t>
            </a:r>
            <a:br>
              <a:rPr lang="en-US" altLang="ar-JO" dirty="0"/>
            </a:br>
            <a:r>
              <a:rPr lang="en-US" altLang="ar-JO"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676E06D-A08F-4C3E-AF2A-975F1656943C}"/>
              </a:ext>
            </a:extLst>
          </p:cNvPr>
          <p:cNvSpPr>
            <a:spLocks noGrp="1"/>
          </p:cNvSpPr>
          <p:nvPr>
            <p:ph type="title"/>
          </p:nvPr>
        </p:nvSpPr>
        <p:spPr>
          <a:xfrm>
            <a:off x="457200" y="0"/>
            <a:ext cx="8229600" cy="1143000"/>
          </a:xfrm>
        </p:spPr>
        <p:txBody>
          <a:bodyPr/>
          <a:lstStyle/>
          <a:p>
            <a:pPr eaLnBrk="1" hangingPunct="1"/>
            <a:r>
              <a:rPr lang="en-US" altLang="ar-JO" dirty="0"/>
              <a:t>Classification of autoimmune</a:t>
            </a:r>
          </a:p>
        </p:txBody>
      </p:sp>
      <p:sp>
        <p:nvSpPr>
          <p:cNvPr id="24579" name="Rectangle 3">
            <a:extLst>
              <a:ext uri="{FF2B5EF4-FFF2-40B4-BE49-F238E27FC236}">
                <a16:creationId xmlns:a16="http://schemas.microsoft.com/office/drawing/2014/main" id="{0B0AF3FA-8BDF-4ADC-B0CA-A2D02664E973}"/>
              </a:ext>
            </a:extLst>
          </p:cNvPr>
          <p:cNvSpPr>
            <a:spLocks noGrp="1"/>
          </p:cNvSpPr>
          <p:nvPr>
            <p:ph type="body" idx="1"/>
          </p:nvPr>
        </p:nvSpPr>
        <p:spPr>
          <a:xfrm>
            <a:off x="457200" y="1295400"/>
            <a:ext cx="8229600" cy="4525962"/>
          </a:xfrm>
        </p:spPr>
        <p:txBody>
          <a:bodyPr/>
          <a:lstStyle/>
          <a:p>
            <a:pPr eaLnBrk="1" hangingPunct="1">
              <a:lnSpc>
                <a:spcPct val="80000"/>
              </a:lnSpc>
              <a:buFont typeface="Wingdings" panose="05000000000000000000" pitchFamily="2" charset="2"/>
              <a:buChar char="v"/>
            </a:pPr>
            <a:r>
              <a:rPr lang="en-US" altLang="ar-JO" b="1" dirty="0"/>
              <a:t>Non-organ-specific disorders </a:t>
            </a:r>
            <a:r>
              <a:rPr lang="en-US" altLang="ar-JO" dirty="0"/>
              <a:t>(also called </a:t>
            </a:r>
            <a:r>
              <a:rPr lang="en-US" altLang="ar-JO" i="1" dirty="0"/>
              <a:t>systemic</a:t>
            </a:r>
            <a:r>
              <a:rPr lang="en-US" altLang="ar-JO" dirty="0"/>
              <a:t>) cause problems more widely throughout the body. Among those that can affect children are:  </a:t>
            </a:r>
          </a:p>
          <a:p>
            <a:pPr eaLnBrk="1" hangingPunct="1">
              <a:lnSpc>
                <a:spcPct val="80000"/>
              </a:lnSpc>
            </a:pPr>
            <a:r>
              <a:rPr lang="en-US" altLang="ar-JO" b="1" dirty="0"/>
              <a:t>Rheumatic fever </a:t>
            </a:r>
            <a:r>
              <a:rPr lang="en-US" altLang="ar-JO" dirty="0"/>
              <a:t>(joints ,skin and heart) </a:t>
            </a:r>
          </a:p>
          <a:p>
            <a:pPr eaLnBrk="1" hangingPunct="1">
              <a:lnSpc>
                <a:spcPct val="80000"/>
              </a:lnSpc>
            </a:pPr>
            <a:r>
              <a:rPr lang="en-US" altLang="ar-JO" b="1" dirty="0"/>
              <a:t>lupus (SLE) </a:t>
            </a:r>
            <a:r>
              <a:rPr lang="en-US" altLang="ar-JO" dirty="0"/>
              <a:t>(joints, skin, kidneys, heart, brain and others) </a:t>
            </a:r>
          </a:p>
          <a:p>
            <a:pPr eaLnBrk="1" hangingPunct="1">
              <a:lnSpc>
                <a:spcPct val="80000"/>
              </a:lnSpc>
            </a:pPr>
            <a:r>
              <a:rPr lang="en-US" altLang="ar-JO" b="1" dirty="0"/>
              <a:t>Rheumatoid arthritis (RA) (joints, skin, muscles)</a:t>
            </a:r>
            <a:r>
              <a:rPr lang="en-US" altLang="ar-JO" dirty="0"/>
              <a:t> </a:t>
            </a:r>
          </a:p>
        </p:txBody>
      </p:sp>
    </p:spTree>
    <p:extLst>
      <p:ext uri="{BB962C8B-B14F-4D97-AF65-F5344CB8AC3E}">
        <p14:creationId xmlns:p14="http://schemas.microsoft.com/office/powerpoint/2010/main" val="1649881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a:extLst>
              <a:ext uri="{FF2B5EF4-FFF2-40B4-BE49-F238E27FC236}">
                <a16:creationId xmlns:a16="http://schemas.microsoft.com/office/drawing/2014/main" id="{5A58F406-2F55-4C41-B782-723B56DBEB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90600"/>
            <a:ext cx="8856663" cy="5048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29019E78-89BF-42A6-9451-9E5AE0226296}"/>
              </a:ext>
            </a:extLst>
          </p:cNvPr>
          <p:cNvSpPr>
            <a:spLocks noGrp="1"/>
          </p:cNvSpPr>
          <p:nvPr>
            <p:ph idx="1"/>
          </p:nvPr>
        </p:nvSpPr>
        <p:spPr>
          <a:xfrm>
            <a:off x="0" y="76200"/>
            <a:ext cx="9144000" cy="6705600"/>
          </a:xfrm>
        </p:spPr>
        <p:txBody>
          <a:bodyPr/>
          <a:lstStyle/>
          <a:p>
            <a:pPr eaLnBrk="1" hangingPunct="1">
              <a:lnSpc>
                <a:spcPct val="90000"/>
              </a:lnSpc>
            </a:pPr>
            <a:r>
              <a:rPr lang="en-US" altLang="ar-JO" sz="2800" dirty="0"/>
              <a:t>Mechanisms of tissue damage</a:t>
            </a:r>
          </a:p>
          <a:p>
            <a:pPr lvl="1" eaLnBrk="1" hangingPunct="1">
              <a:lnSpc>
                <a:spcPct val="90000"/>
              </a:lnSpc>
            </a:pPr>
            <a:r>
              <a:rPr lang="en-US" altLang="ar-JO" b="1" dirty="0"/>
              <a:t>EFFECTOR MECHANISMS IN AUTOIMMUNE DISEASES</a:t>
            </a:r>
            <a:r>
              <a:rPr lang="en-US" altLang="ar-JO" dirty="0"/>
              <a:t>: Both antibodies and effector T cells can be involved in the damage in autoimmune diseases</a:t>
            </a:r>
          </a:p>
          <a:p>
            <a:pPr lvl="1" eaLnBrk="1" hangingPunct="1">
              <a:lnSpc>
                <a:spcPct val="90000"/>
              </a:lnSpc>
            </a:pPr>
            <a:r>
              <a:rPr lang="en-US" altLang="ar-JO" dirty="0"/>
              <a:t>Bound self antigens (type 2 hypersensitivity) as hemolytic anemia, myasthenia gravis, thyroiditis</a:t>
            </a:r>
          </a:p>
          <a:p>
            <a:pPr lvl="1" eaLnBrk="1" hangingPunct="1">
              <a:lnSpc>
                <a:spcPct val="90000"/>
              </a:lnSpc>
            </a:pPr>
            <a:r>
              <a:rPr lang="en-US" altLang="ar-JO" dirty="0"/>
              <a:t>Immune complex deposition; type 3 as SLE and RA</a:t>
            </a:r>
          </a:p>
          <a:p>
            <a:pPr lvl="1" eaLnBrk="1" hangingPunct="1">
              <a:lnSpc>
                <a:spcPct val="90000"/>
              </a:lnSpc>
            </a:pPr>
            <a:r>
              <a:rPr lang="en-US" altLang="ar-JO" dirty="0"/>
              <a:t>Cell mediate (Type 4), as Multiple sclerosis (MS) and ulcerative colitis</a:t>
            </a:r>
          </a:p>
          <a:p>
            <a:pPr eaLnBrk="1" hangingPunct="1">
              <a:lnSpc>
                <a:spcPct val="90000"/>
              </a:lnSpc>
              <a:buFont typeface="Arial" panose="020B0604020202020204" pitchFamily="34" charset="0"/>
              <a:buNone/>
            </a:pPr>
            <a:endParaRPr lang="en-US" altLang="ar-JO" sz="2800" dirty="0"/>
          </a:p>
          <a:p>
            <a:pPr eaLnBrk="1" hangingPunct="1">
              <a:lnSpc>
                <a:spcPct val="90000"/>
              </a:lnSpc>
            </a:pPr>
            <a:r>
              <a:rPr lang="en-US" altLang="ar-JO" sz="2800" dirty="0"/>
              <a:t>Once autoimmune disease start it become chronic and progressive due to epitope spreading as a result of tissue damage</a:t>
            </a:r>
          </a:p>
          <a:p>
            <a:pPr eaLnBrk="1" hangingPunct="1">
              <a:lnSpc>
                <a:spcPct val="90000"/>
              </a:lnSpc>
            </a:pPr>
            <a:r>
              <a:rPr lang="en-US" altLang="ar-JO" sz="2800" dirty="0"/>
              <a:t>The symptoms is on and off, when it is on it is called flare up.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 descr="Figure 13.1. Autoimmune diseases classified by the mechanism of tissue damage.">
            <a:extLst>
              <a:ext uri="{FF2B5EF4-FFF2-40B4-BE49-F238E27FC236}">
                <a16:creationId xmlns:a16="http://schemas.microsoft.com/office/drawing/2014/main" id="{6A561FCA-A74C-4D69-AFE3-A40761575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0" y="185738"/>
            <a:ext cx="4381500" cy="648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DF0C0988-F85E-4128-8DD2-C73FC1FB8422}"/>
              </a:ext>
            </a:extLst>
          </p:cNvPr>
          <p:cNvSpPr>
            <a:spLocks noGrp="1"/>
          </p:cNvSpPr>
          <p:nvPr>
            <p:ph type="title"/>
          </p:nvPr>
        </p:nvSpPr>
        <p:spPr/>
        <p:txBody>
          <a:bodyPr/>
          <a:lstStyle/>
          <a:p>
            <a:pPr eaLnBrk="1" hangingPunct="1"/>
            <a:r>
              <a:rPr lang="en-US" altLang="ar-JO"/>
              <a:t>Lab. diagnosis</a:t>
            </a:r>
          </a:p>
        </p:txBody>
      </p:sp>
      <p:sp>
        <p:nvSpPr>
          <p:cNvPr id="28675" name="Content Placeholder 2">
            <a:extLst>
              <a:ext uri="{FF2B5EF4-FFF2-40B4-BE49-F238E27FC236}">
                <a16:creationId xmlns:a16="http://schemas.microsoft.com/office/drawing/2014/main" id="{CBF5B4E4-C9DB-45F0-BE11-7BA3F8B4AF59}"/>
              </a:ext>
            </a:extLst>
          </p:cNvPr>
          <p:cNvSpPr>
            <a:spLocks noGrp="1"/>
          </p:cNvSpPr>
          <p:nvPr>
            <p:ph idx="1"/>
          </p:nvPr>
        </p:nvSpPr>
        <p:spPr>
          <a:xfrm>
            <a:off x="457200" y="1600200"/>
            <a:ext cx="8229600" cy="4983162"/>
          </a:xfrm>
        </p:spPr>
        <p:txBody>
          <a:bodyPr/>
          <a:lstStyle/>
          <a:p>
            <a:pPr eaLnBrk="1" hangingPunct="1"/>
            <a:r>
              <a:rPr lang="en-US" altLang="ar-JO" sz="3600" dirty="0"/>
              <a:t>Elevated levels of immunoglobulins </a:t>
            </a:r>
          </a:p>
          <a:p>
            <a:pPr eaLnBrk="1" hangingPunct="1"/>
            <a:r>
              <a:rPr lang="en-US" altLang="ar-JO" sz="3600" dirty="0"/>
              <a:t>High CRP, ESR</a:t>
            </a:r>
          </a:p>
          <a:p>
            <a:pPr eaLnBrk="1" hangingPunct="1"/>
            <a:r>
              <a:rPr lang="en-US" altLang="ar-JO" sz="3600" dirty="0"/>
              <a:t>Auto-antibodies; anti-nuclear, anti-smooth muscle, anti-mitochondrial, rheumatoid factor</a:t>
            </a:r>
          </a:p>
          <a:p>
            <a:pPr eaLnBrk="1" hangingPunct="1"/>
            <a:r>
              <a:rPr lang="en-US" altLang="ar-JO" sz="3600" dirty="0"/>
              <a:t>Complement levels may decreased</a:t>
            </a:r>
          </a:p>
          <a:p>
            <a:pPr eaLnBrk="1" hangingPunct="1"/>
            <a:r>
              <a:rPr lang="en-US" altLang="ar-JO" sz="3600" dirty="0"/>
              <a:t>Biopsy; immune complex or lymphocyte infiltration</a:t>
            </a:r>
          </a:p>
          <a:p>
            <a:pPr eaLnBrk="1" hangingPunct="1"/>
            <a:endParaRPr lang="en-US" altLang="ar-JO"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4A03664B-1DB4-4313-A215-FF8991993BED}"/>
              </a:ext>
            </a:extLst>
          </p:cNvPr>
          <p:cNvSpPr>
            <a:spLocks noGrp="1"/>
          </p:cNvSpPr>
          <p:nvPr>
            <p:ph type="title"/>
          </p:nvPr>
        </p:nvSpPr>
        <p:spPr/>
        <p:txBody>
          <a:bodyPr/>
          <a:lstStyle/>
          <a:p>
            <a:pPr eaLnBrk="1" hangingPunct="1"/>
            <a:r>
              <a:rPr lang="en-US" altLang="ar-JO"/>
              <a:t>management</a:t>
            </a:r>
          </a:p>
        </p:txBody>
      </p:sp>
      <p:sp>
        <p:nvSpPr>
          <p:cNvPr id="29699" name="Content Placeholder 2">
            <a:extLst>
              <a:ext uri="{FF2B5EF4-FFF2-40B4-BE49-F238E27FC236}">
                <a16:creationId xmlns:a16="http://schemas.microsoft.com/office/drawing/2014/main" id="{78DEBD17-3BAA-4F7A-99D2-2B3E8C924248}"/>
              </a:ext>
            </a:extLst>
          </p:cNvPr>
          <p:cNvSpPr>
            <a:spLocks noGrp="1"/>
          </p:cNvSpPr>
          <p:nvPr>
            <p:ph idx="1"/>
          </p:nvPr>
        </p:nvSpPr>
        <p:spPr/>
        <p:txBody>
          <a:bodyPr/>
          <a:lstStyle/>
          <a:p>
            <a:pPr eaLnBrk="1" hangingPunct="1"/>
            <a:r>
              <a:rPr lang="en-US" altLang="ar-JO" sz="4000" dirty="0"/>
              <a:t>Anti-inflammatory drugs; aspirin, corticosteroids</a:t>
            </a:r>
          </a:p>
          <a:p>
            <a:pPr eaLnBrk="1" hangingPunct="1"/>
            <a:r>
              <a:rPr lang="en-US" altLang="ar-JO" sz="4000" dirty="0"/>
              <a:t>Immuno-suppressive drugs, azathioprine</a:t>
            </a:r>
          </a:p>
          <a:p>
            <a:pPr eaLnBrk="1" hangingPunct="1"/>
            <a:r>
              <a:rPr lang="en-US" altLang="ar-JO" sz="4000" dirty="0"/>
              <a:t>plasmapheresis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D97574B6-B4A8-490C-B1CA-D1EF278B72A1}"/>
              </a:ext>
            </a:extLst>
          </p:cNvPr>
          <p:cNvSpPr>
            <a:spLocks noGrp="1"/>
          </p:cNvSpPr>
          <p:nvPr>
            <p:ph type="title"/>
          </p:nvPr>
        </p:nvSpPr>
        <p:spPr>
          <a:xfrm>
            <a:off x="457200" y="152400"/>
            <a:ext cx="8229600" cy="1143000"/>
          </a:xfrm>
        </p:spPr>
        <p:txBody>
          <a:bodyPr/>
          <a:lstStyle/>
          <a:p>
            <a:pPr eaLnBrk="1" hangingPunct="1"/>
            <a:r>
              <a:rPr lang="en-US" altLang="ar-JO" dirty="0"/>
              <a:t>Myasthenia gravis</a:t>
            </a:r>
          </a:p>
        </p:txBody>
      </p:sp>
      <p:sp>
        <p:nvSpPr>
          <p:cNvPr id="30723" name="Content Placeholder 2">
            <a:extLst>
              <a:ext uri="{FF2B5EF4-FFF2-40B4-BE49-F238E27FC236}">
                <a16:creationId xmlns:a16="http://schemas.microsoft.com/office/drawing/2014/main" id="{958EA95D-6AB5-4033-859C-13281CAA8D2C}"/>
              </a:ext>
            </a:extLst>
          </p:cNvPr>
          <p:cNvSpPr>
            <a:spLocks noGrp="1"/>
          </p:cNvSpPr>
          <p:nvPr>
            <p:ph idx="1"/>
          </p:nvPr>
        </p:nvSpPr>
        <p:spPr>
          <a:xfrm>
            <a:off x="76200" y="1295400"/>
            <a:ext cx="8991600" cy="5410200"/>
          </a:xfrm>
        </p:spPr>
        <p:txBody>
          <a:bodyPr/>
          <a:lstStyle/>
          <a:p>
            <a:pPr eaLnBrk="1" hangingPunct="1">
              <a:lnSpc>
                <a:spcPct val="80000"/>
              </a:lnSpc>
            </a:pPr>
            <a:r>
              <a:rPr lang="en-US" altLang="ar-JO" sz="2800" dirty="0"/>
              <a:t>MG is Ab against acetylcholine receptor of neuromuscular junction, block receptor and cause muscle weakness</a:t>
            </a:r>
          </a:p>
          <a:p>
            <a:pPr eaLnBrk="1" hangingPunct="1">
              <a:lnSpc>
                <a:spcPct val="80000"/>
              </a:lnSpc>
            </a:pPr>
            <a:r>
              <a:rPr lang="en-US" altLang="ar-JO" sz="2800" b="1" dirty="0"/>
              <a:t>Gravis disease</a:t>
            </a:r>
          </a:p>
          <a:p>
            <a:pPr lvl="1" eaLnBrk="1" hangingPunct="1">
              <a:lnSpc>
                <a:spcPct val="80000"/>
              </a:lnSpc>
            </a:pPr>
            <a:r>
              <a:rPr lang="en-US" altLang="ar-JO" dirty="0"/>
              <a:t>Antibodies against thyroid stimulating hormone receptor cause long lasting activation and hyperthyroidism</a:t>
            </a:r>
          </a:p>
          <a:p>
            <a:pPr eaLnBrk="1" hangingPunct="1">
              <a:lnSpc>
                <a:spcPct val="80000"/>
              </a:lnSpc>
            </a:pPr>
            <a:r>
              <a:rPr lang="en-US" altLang="ar-JO" b="1" dirty="0"/>
              <a:t>Idiopathic </a:t>
            </a:r>
            <a:r>
              <a:rPr lang="en-US" altLang="ar-JO" b="1" dirty="0" err="1"/>
              <a:t>thrombocytic</a:t>
            </a:r>
            <a:r>
              <a:rPr lang="en-US" altLang="ar-JO" b="1" dirty="0"/>
              <a:t> purpura (platelet antigen) low platelet </a:t>
            </a:r>
            <a:r>
              <a:rPr lang="en-US" altLang="ar-JO" b="1" dirty="0" err="1"/>
              <a:t>count+bleeding</a:t>
            </a:r>
            <a:endParaRPr lang="en-US" altLang="ar-JO" b="1" dirty="0"/>
          </a:p>
          <a:p>
            <a:pPr eaLnBrk="1" hangingPunct="1">
              <a:lnSpc>
                <a:spcPct val="80000"/>
              </a:lnSpc>
            </a:pPr>
            <a:r>
              <a:rPr lang="en-US" altLang="ar-JO" b="1" dirty="0"/>
              <a:t>Good </a:t>
            </a:r>
            <a:r>
              <a:rPr lang="en-US" altLang="ar-JO" b="1" dirty="0" err="1"/>
              <a:t>pasteur</a:t>
            </a:r>
            <a:r>
              <a:rPr lang="en-US" altLang="ar-JO" b="1" dirty="0"/>
              <a:t> syndrome (renal and lung basement membrane collagen)lung and kidney bleeding; anti-glomerular basement membrane (GBM)</a:t>
            </a:r>
          </a:p>
          <a:p>
            <a:pPr eaLnBrk="1" hangingPunct="1">
              <a:lnSpc>
                <a:spcPct val="80000"/>
              </a:lnSpc>
            </a:pPr>
            <a:r>
              <a:rPr lang="en-US" altLang="ar-JO" b="1" dirty="0"/>
              <a:t>Vitiligo (melanocytes) lead to depigmentation of skin</a:t>
            </a:r>
          </a:p>
          <a:p>
            <a:pPr eaLnBrk="1" hangingPunct="1">
              <a:lnSpc>
                <a:spcPct val="80000"/>
              </a:lnSpc>
            </a:pPr>
            <a:endParaRPr lang="en-US" altLang="ar-JO"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704FE8E-7CE8-48DD-9E03-F64FA438D702}"/>
              </a:ext>
            </a:extLst>
          </p:cNvPr>
          <p:cNvSpPr>
            <a:spLocks noGrp="1"/>
          </p:cNvSpPr>
          <p:nvPr>
            <p:ph type="title"/>
          </p:nvPr>
        </p:nvSpPr>
        <p:spPr>
          <a:xfrm>
            <a:off x="381000" y="160337"/>
            <a:ext cx="8382000" cy="1143000"/>
          </a:xfrm>
        </p:spPr>
        <p:txBody>
          <a:bodyPr/>
          <a:lstStyle/>
          <a:p>
            <a:pPr eaLnBrk="1" hangingPunct="1"/>
            <a:r>
              <a:rPr lang="en-US" altLang="ar-JO" dirty="0"/>
              <a:t>SLE (Systemic lupus erythematosus)</a:t>
            </a:r>
          </a:p>
        </p:txBody>
      </p:sp>
      <p:sp>
        <p:nvSpPr>
          <p:cNvPr id="31747" name="Content Placeholder 2">
            <a:extLst>
              <a:ext uri="{FF2B5EF4-FFF2-40B4-BE49-F238E27FC236}">
                <a16:creationId xmlns:a16="http://schemas.microsoft.com/office/drawing/2014/main" id="{7085AD0D-E4EA-4D01-BE05-1FC205AF8D3A}"/>
              </a:ext>
            </a:extLst>
          </p:cNvPr>
          <p:cNvSpPr>
            <a:spLocks noGrp="1"/>
          </p:cNvSpPr>
          <p:nvPr>
            <p:ph idx="1"/>
          </p:nvPr>
        </p:nvSpPr>
        <p:spPr/>
        <p:txBody>
          <a:bodyPr/>
          <a:lstStyle/>
          <a:p>
            <a:pPr eaLnBrk="1" hangingPunct="1">
              <a:lnSpc>
                <a:spcPct val="90000"/>
              </a:lnSpc>
            </a:pPr>
            <a:r>
              <a:rPr lang="en-US" altLang="ar-JO" sz="3600" dirty="0"/>
              <a:t>Red flush on face as wings of butterfly, disease attack many organs as CNS, heart and kidney</a:t>
            </a:r>
          </a:p>
          <a:p>
            <a:pPr eaLnBrk="1" hangingPunct="1">
              <a:lnSpc>
                <a:spcPct val="90000"/>
              </a:lnSpc>
            </a:pPr>
            <a:r>
              <a:rPr lang="en-US" altLang="ar-JO" sz="3600" dirty="0"/>
              <a:t>Mechanisms; 95% of patients have Abs to DNA and RNA (anti-nuclear Ab (ANA), and more specific anti-ds-DNA antibody</a:t>
            </a:r>
          </a:p>
          <a:p>
            <a:pPr lvl="1" eaLnBrk="1" hangingPunct="1">
              <a:lnSpc>
                <a:spcPct val="90000"/>
              </a:lnSpc>
            </a:pPr>
            <a:r>
              <a:rPr lang="en-US" altLang="ar-JO" sz="3200" dirty="0"/>
              <a:t>as a result of tissue damage, exposed DNA attacked by Ab)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76E4D2-1B92-4B86-BE97-FEBDBF296252}"/>
              </a:ext>
            </a:extLst>
          </p:cNvPr>
          <p:cNvSpPr>
            <a:spLocks noGrp="1"/>
          </p:cNvSpPr>
          <p:nvPr>
            <p:ph type="title"/>
          </p:nvPr>
        </p:nvSpPr>
        <p:spPr>
          <a:xfrm>
            <a:off x="457200" y="0"/>
            <a:ext cx="8229600" cy="1143000"/>
          </a:xfrm>
        </p:spPr>
        <p:txBody>
          <a:bodyPr/>
          <a:lstStyle/>
          <a:p>
            <a:pPr eaLnBrk="1" hangingPunct="1"/>
            <a:r>
              <a:rPr lang="en-US" altLang="ar-JO"/>
              <a:t>Tolerance</a:t>
            </a:r>
          </a:p>
        </p:txBody>
      </p:sp>
      <p:sp>
        <p:nvSpPr>
          <p:cNvPr id="15363" name="Content Placeholder 2">
            <a:extLst>
              <a:ext uri="{FF2B5EF4-FFF2-40B4-BE49-F238E27FC236}">
                <a16:creationId xmlns:a16="http://schemas.microsoft.com/office/drawing/2014/main" id="{B8A42FA7-E7F8-4688-8FAD-0E59C9C4E3A5}"/>
              </a:ext>
            </a:extLst>
          </p:cNvPr>
          <p:cNvSpPr>
            <a:spLocks noGrp="1"/>
          </p:cNvSpPr>
          <p:nvPr>
            <p:ph idx="1"/>
          </p:nvPr>
        </p:nvSpPr>
        <p:spPr>
          <a:xfrm>
            <a:off x="457200" y="1166018"/>
            <a:ext cx="8229600" cy="5310982"/>
          </a:xfrm>
        </p:spPr>
        <p:txBody>
          <a:bodyPr/>
          <a:lstStyle/>
          <a:p>
            <a:pPr lvl="1" eaLnBrk="1" hangingPunct="1">
              <a:lnSpc>
                <a:spcPct val="80000"/>
              </a:lnSpc>
              <a:buFont typeface="Wingdings" panose="05000000000000000000" pitchFamily="2" charset="2"/>
              <a:buChar char="v"/>
            </a:pPr>
            <a:r>
              <a:rPr lang="en-US" altLang="ar-JO" sz="3600" dirty="0"/>
              <a:t> Immunologic tolerance is defined as unresponsiveness to an antigen</a:t>
            </a:r>
          </a:p>
          <a:p>
            <a:pPr lvl="1" eaLnBrk="1" hangingPunct="1">
              <a:lnSpc>
                <a:spcPct val="80000"/>
              </a:lnSpc>
              <a:buFont typeface="Wingdings" panose="05000000000000000000" pitchFamily="2" charset="2"/>
              <a:buChar char="v"/>
            </a:pPr>
            <a:r>
              <a:rPr lang="en-US" altLang="ar-JO" sz="3600" dirty="0"/>
              <a:t> Antigens that induce tolerance are called tolerogens, or tolerogenic antigens, to distinguish them from immunogens, which generate immunity</a:t>
            </a:r>
          </a:p>
          <a:p>
            <a:pPr lvl="1" eaLnBrk="1" hangingPunct="1">
              <a:lnSpc>
                <a:spcPct val="80000"/>
              </a:lnSpc>
              <a:buFont typeface="Wingdings" panose="05000000000000000000" pitchFamily="2" charset="2"/>
              <a:buChar char="v"/>
            </a:pPr>
            <a:r>
              <a:rPr lang="en-US" altLang="ar-JO" sz="3600" dirty="0"/>
              <a:t> and failure of self-tolerance results in immune reactions against self (autologous) antigens. Such reactions are called autoimmunity</a:t>
            </a:r>
          </a:p>
          <a:p>
            <a:pPr marL="1371600" lvl="2" indent="-457200" eaLnBrk="1" hangingPunct="1">
              <a:lnSpc>
                <a:spcPct val="80000"/>
              </a:lnSpc>
            </a:pPr>
            <a:endParaRPr lang="en-US" altLang="ar-JO" sz="3200" dirty="0"/>
          </a:p>
          <a:p>
            <a:pPr marL="990600" lvl="1" indent="-533400" eaLnBrk="1" hangingPunct="1">
              <a:lnSpc>
                <a:spcPct val="80000"/>
              </a:lnSpc>
            </a:pPr>
            <a:endParaRPr lang="en-US" altLang="ar-JO" sz="3600" dirty="0"/>
          </a:p>
          <a:p>
            <a:pPr marL="1371600" lvl="2" indent="-457200" eaLnBrk="1" hangingPunct="1">
              <a:lnSpc>
                <a:spcPct val="80000"/>
              </a:lnSpc>
            </a:pPr>
            <a:endParaRPr lang="en-US" altLang="ar-JO" sz="3200" dirty="0"/>
          </a:p>
          <a:p>
            <a:pPr marL="990600" lvl="1" indent="-533400" eaLnBrk="1" hangingPunct="1">
              <a:lnSpc>
                <a:spcPct val="80000"/>
              </a:lnSpc>
            </a:pPr>
            <a:endParaRPr lang="en-US" altLang="ar-JO"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1" name="Content Placeholder 3">
            <a:extLst>
              <a:ext uri="{FF2B5EF4-FFF2-40B4-BE49-F238E27FC236}">
                <a16:creationId xmlns:a16="http://schemas.microsoft.com/office/drawing/2014/main" id="{0C2BDD86-03C0-4917-8688-ED1F59123E2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47700" y="92170"/>
            <a:ext cx="7848600" cy="6673660"/>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8FD484FA-F27F-4570-9A3C-59F5A749AB0E}"/>
              </a:ext>
            </a:extLst>
          </p:cNvPr>
          <p:cNvSpPr>
            <a:spLocks noGrp="1"/>
          </p:cNvSpPr>
          <p:nvPr>
            <p:ph type="title"/>
          </p:nvPr>
        </p:nvSpPr>
        <p:spPr>
          <a:xfrm>
            <a:off x="457200" y="0"/>
            <a:ext cx="8229600" cy="1143000"/>
          </a:xfrm>
        </p:spPr>
        <p:txBody>
          <a:bodyPr/>
          <a:lstStyle/>
          <a:p>
            <a:pPr eaLnBrk="1" hangingPunct="1"/>
            <a:r>
              <a:rPr lang="en-US" altLang="ar-JO"/>
              <a:t>SLE</a:t>
            </a:r>
          </a:p>
        </p:txBody>
      </p:sp>
      <p:sp>
        <p:nvSpPr>
          <p:cNvPr id="33795" name="Content Placeholder 2">
            <a:extLst>
              <a:ext uri="{FF2B5EF4-FFF2-40B4-BE49-F238E27FC236}">
                <a16:creationId xmlns:a16="http://schemas.microsoft.com/office/drawing/2014/main" id="{FF0FC533-2A17-4D9D-8436-DEA8429F9F93}"/>
              </a:ext>
            </a:extLst>
          </p:cNvPr>
          <p:cNvSpPr>
            <a:spLocks noGrp="1"/>
          </p:cNvSpPr>
          <p:nvPr>
            <p:ph idx="1"/>
          </p:nvPr>
        </p:nvSpPr>
        <p:spPr>
          <a:xfrm>
            <a:off x="0" y="914400"/>
            <a:ext cx="9144000" cy="5737123"/>
          </a:xfrm>
        </p:spPr>
        <p:txBody>
          <a:bodyPr/>
          <a:lstStyle/>
          <a:p>
            <a:pPr eaLnBrk="1" hangingPunct="1"/>
            <a:r>
              <a:rPr lang="en-US" altLang="ar-JO" sz="3600" dirty="0"/>
              <a:t>Circulating immune complexes deposit in skin (vasculitis, skin </a:t>
            </a:r>
            <a:r>
              <a:rPr lang="en-US" altLang="ar-JO" sz="3600" dirty="0" err="1"/>
              <a:t>rass</a:t>
            </a:r>
            <a:r>
              <a:rPr lang="en-US" altLang="ar-JO" sz="3600" dirty="0"/>
              <a:t>), basement membrane of kidney (</a:t>
            </a:r>
            <a:r>
              <a:rPr lang="en-US" altLang="ar-JO" sz="3600" dirty="0" err="1"/>
              <a:t>lampy</a:t>
            </a:r>
            <a:r>
              <a:rPr lang="en-US" altLang="ar-JO" sz="3600" dirty="0"/>
              <a:t> bumpy deposits) lead to </a:t>
            </a:r>
            <a:r>
              <a:rPr lang="en-US" altLang="ar-JO" sz="3600" dirty="0" err="1"/>
              <a:t>glumerolonephritis</a:t>
            </a:r>
            <a:r>
              <a:rPr lang="en-US" altLang="ar-JO" sz="3600" dirty="0"/>
              <a:t> and proteinuria</a:t>
            </a:r>
          </a:p>
          <a:p>
            <a:pPr eaLnBrk="1" hangingPunct="1"/>
            <a:r>
              <a:rPr lang="en-US" altLang="ar-JO" sz="3600" dirty="0"/>
              <a:t>Diagnosis,</a:t>
            </a:r>
          </a:p>
          <a:p>
            <a:pPr lvl="1" eaLnBrk="1" hangingPunct="1"/>
            <a:r>
              <a:rPr lang="en-US" altLang="ar-JO" sz="3200" dirty="0"/>
              <a:t>Symptoms as skin rash, proteinuria and edema </a:t>
            </a:r>
          </a:p>
          <a:p>
            <a:pPr lvl="1" eaLnBrk="1" hangingPunct="1"/>
            <a:r>
              <a:rPr lang="en-US" altLang="ar-JO" sz="3200" dirty="0"/>
              <a:t>Tissue </a:t>
            </a:r>
            <a:r>
              <a:rPr lang="en-US" altLang="ar-JO" sz="3200" dirty="0" err="1"/>
              <a:t>biobsy</a:t>
            </a:r>
            <a:r>
              <a:rPr lang="en-US" altLang="ar-JO" sz="3200" dirty="0"/>
              <a:t>; </a:t>
            </a:r>
            <a:r>
              <a:rPr lang="en-US" altLang="ar-JO" sz="3200" dirty="0" err="1"/>
              <a:t>immunoflourescence</a:t>
            </a:r>
            <a:r>
              <a:rPr lang="en-US" altLang="ar-JO" sz="3200" dirty="0"/>
              <a:t> microscope (granular appearance) to see ANA,</a:t>
            </a:r>
          </a:p>
          <a:p>
            <a:pPr lvl="1" eaLnBrk="1" hangingPunct="1"/>
            <a:r>
              <a:rPr lang="en-US" altLang="ar-JO" sz="3200" dirty="0"/>
              <a:t>Blood levels of ANA and anti-DS  DNA antibody </a:t>
            </a:r>
          </a:p>
          <a:p>
            <a:pPr lvl="1" eaLnBrk="1" hangingPunct="1"/>
            <a:r>
              <a:rPr lang="en-US" altLang="ar-JO" sz="3200" dirty="0"/>
              <a:t>low complement levels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4">
            <a:extLst>
              <a:ext uri="{FF2B5EF4-FFF2-40B4-BE49-F238E27FC236}">
                <a16:creationId xmlns:a16="http://schemas.microsoft.com/office/drawing/2014/main" id="{EB836833-E119-4D98-A0B3-2AB8AEAC767D}"/>
              </a:ext>
            </a:extLst>
          </p:cNvPr>
          <p:cNvSpPr>
            <a:spLocks noGrp="1"/>
          </p:cNvSpPr>
          <p:nvPr>
            <p:ph type="title"/>
          </p:nvPr>
        </p:nvSpPr>
        <p:spPr>
          <a:xfrm>
            <a:off x="457200" y="0"/>
            <a:ext cx="8229600" cy="685800"/>
          </a:xfrm>
        </p:spPr>
        <p:txBody>
          <a:bodyPr/>
          <a:lstStyle/>
          <a:p>
            <a:r>
              <a:rPr lang="en-US" altLang="en-US" dirty="0"/>
              <a:t>SLE</a:t>
            </a:r>
            <a:endParaRPr lang="ar-JO" altLang="en-US" dirty="0"/>
          </a:p>
        </p:txBody>
      </p:sp>
      <p:pic>
        <p:nvPicPr>
          <p:cNvPr id="34819" name="Picture 5">
            <a:extLst>
              <a:ext uri="{FF2B5EF4-FFF2-40B4-BE49-F238E27FC236}">
                <a16:creationId xmlns:a16="http://schemas.microsoft.com/office/drawing/2014/main" id="{2A5144B9-3B4E-4FDD-BABB-5ABDE8A7A4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38350" y="680884"/>
            <a:ext cx="5067300" cy="5976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2">
            <a:extLst>
              <a:ext uri="{FF2B5EF4-FFF2-40B4-BE49-F238E27FC236}">
                <a16:creationId xmlns:a16="http://schemas.microsoft.com/office/drawing/2014/main" id="{4109DAD5-9D1C-4E6A-AB45-4530E07B355A}"/>
              </a:ext>
            </a:extLst>
          </p:cNvPr>
          <p:cNvSpPr>
            <a:spLocks noGrp="1"/>
          </p:cNvSpPr>
          <p:nvPr>
            <p:ph type="title"/>
          </p:nvPr>
        </p:nvSpPr>
        <p:spPr/>
        <p:txBody>
          <a:bodyPr/>
          <a:lstStyle/>
          <a:p>
            <a:endParaRPr lang="ar-JO" altLang="en-US"/>
          </a:p>
        </p:txBody>
      </p:sp>
      <p:pic>
        <p:nvPicPr>
          <p:cNvPr id="35843" name="Content Placeholder 4">
            <a:extLst>
              <a:ext uri="{FF2B5EF4-FFF2-40B4-BE49-F238E27FC236}">
                <a16:creationId xmlns:a16="http://schemas.microsoft.com/office/drawing/2014/main" id="{D7EE2A7B-48E0-4509-87F3-00C7358924FA}"/>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1498" y="1600200"/>
            <a:ext cx="9032177" cy="3886200"/>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A8F4DC15-B963-4CED-A953-9E46AE74AE99}"/>
              </a:ext>
            </a:extLst>
          </p:cNvPr>
          <p:cNvSpPr>
            <a:spLocks noGrp="1"/>
          </p:cNvSpPr>
          <p:nvPr>
            <p:ph type="title"/>
          </p:nvPr>
        </p:nvSpPr>
        <p:spPr>
          <a:xfrm>
            <a:off x="457200" y="0"/>
            <a:ext cx="8229600" cy="818535"/>
          </a:xfrm>
        </p:spPr>
        <p:txBody>
          <a:bodyPr/>
          <a:lstStyle/>
          <a:p>
            <a:pPr eaLnBrk="1" hangingPunct="1"/>
            <a:r>
              <a:rPr lang="en-US" altLang="ar-JO" dirty="0"/>
              <a:t>Rheumatoid arthritis</a:t>
            </a:r>
          </a:p>
        </p:txBody>
      </p:sp>
      <p:sp>
        <p:nvSpPr>
          <p:cNvPr id="36867" name="Content Placeholder 2">
            <a:extLst>
              <a:ext uri="{FF2B5EF4-FFF2-40B4-BE49-F238E27FC236}">
                <a16:creationId xmlns:a16="http://schemas.microsoft.com/office/drawing/2014/main" id="{954B8364-4181-49FA-9769-345CF4C53468}"/>
              </a:ext>
            </a:extLst>
          </p:cNvPr>
          <p:cNvSpPr>
            <a:spLocks noGrp="1"/>
          </p:cNvSpPr>
          <p:nvPr>
            <p:ph idx="1"/>
          </p:nvPr>
        </p:nvSpPr>
        <p:spPr>
          <a:xfrm>
            <a:off x="2458" y="762000"/>
            <a:ext cx="9144000" cy="6076335"/>
          </a:xfrm>
        </p:spPr>
        <p:txBody>
          <a:bodyPr/>
          <a:lstStyle/>
          <a:p>
            <a:pPr eaLnBrk="1" hangingPunct="1">
              <a:lnSpc>
                <a:spcPct val="80000"/>
              </a:lnSpc>
            </a:pPr>
            <a:r>
              <a:rPr lang="en-US" altLang="ar-JO" sz="2600" dirty="0"/>
              <a:t>Synovium full with lymphocytes leading to destruction of bone and cartilage</a:t>
            </a:r>
          </a:p>
          <a:p>
            <a:pPr eaLnBrk="1" hangingPunct="1">
              <a:lnSpc>
                <a:spcPct val="80000"/>
              </a:lnSpc>
            </a:pPr>
            <a:r>
              <a:rPr lang="en-US" altLang="ar-JO" sz="2600" dirty="0"/>
              <a:t>Causes</a:t>
            </a:r>
          </a:p>
          <a:p>
            <a:pPr lvl="1" eaLnBrk="1" hangingPunct="1">
              <a:lnSpc>
                <a:spcPct val="80000"/>
              </a:lnSpc>
            </a:pPr>
            <a:r>
              <a:rPr lang="en-US" altLang="ar-JO" sz="2600" dirty="0"/>
              <a:t>Auto-antibodies mainly IGM but may be IGG,  against Fc portion of self IGG (rheumatic factor) and this factor present in 90% of patients</a:t>
            </a:r>
          </a:p>
          <a:p>
            <a:pPr lvl="1" eaLnBrk="1" hangingPunct="1">
              <a:lnSpc>
                <a:spcPct val="80000"/>
              </a:lnSpc>
            </a:pPr>
            <a:r>
              <a:rPr lang="en-US" altLang="ar-JO" sz="2600" dirty="0"/>
              <a:t>Tissue damage by Type 3 hypersensitivity reaction (Immune complexes), by anti-CCP antibody or RF and antigen complexes</a:t>
            </a:r>
          </a:p>
          <a:p>
            <a:pPr lvl="1" eaLnBrk="1" hangingPunct="1">
              <a:lnSpc>
                <a:spcPct val="80000"/>
              </a:lnSpc>
            </a:pPr>
            <a:r>
              <a:rPr lang="en-US" altLang="ar-JO" sz="2600" dirty="0"/>
              <a:t>Or Type 4 reaction; TH1, CD8 cells, IL-12 and TFN gamma cytokines against antigens in synovial membrane of the joint</a:t>
            </a:r>
          </a:p>
          <a:p>
            <a:pPr lvl="1" eaLnBrk="1" hangingPunct="1">
              <a:lnSpc>
                <a:spcPct val="80000"/>
              </a:lnSpc>
            </a:pPr>
            <a:r>
              <a:rPr lang="en-US" altLang="ar-JO" sz="2600" dirty="0"/>
              <a:t>anti-nuclear Abs (ANA) in 50% of patients</a:t>
            </a:r>
          </a:p>
          <a:p>
            <a:pPr lvl="1" eaLnBrk="1" hangingPunct="1">
              <a:lnSpc>
                <a:spcPct val="80000"/>
              </a:lnSpc>
            </a:pPr>
            <a:r>
              <a:rPr lang="en-US" altLang="ar-JO" sz="2600" dirty="0"/>
              <a:t>Stiff painful joints, malformation in Joint x-ray</a:t>
            </a:r>
          </a:p>
          <a:p>
            <a:pPr lvl="1" eaLnBrk="1" hangingPunct="1">
              <a:lnSpc>
                <a:spcPct val="80000"/>
              </a:lnSpc>
            </a:pPr>
            <a:r>
              <a:rPr lang="en-US" altLang="ar-JO" sz="2600" dirty="0"/>
              <a:t>Diagnostic test, positive RF latex agglutination test. </a:t>
            </a:r>
            <a:r>
              <a:rPr lang="en-US" altLang="ar-JO" sz="2600" dirty="0">
                <a:solidFill>
                  <a:srgbClr val="000000"/>
                </a:solidFill>
              </a:rPr>
              <a:t>mixes the patient's serum with tiny latex beads covered with human antibodies (IgG). The latex beads clump or agglutinate if rheumatoid factor is present. </a:t>
            </a:r>
          </a:p>
          <a:p>
            <a:pPr lvl="1" eaLnBrk="1" hangingPunct="1">
              <a:lnSpc>
                <a:spcPct val="80000"/>
              </a:lnSpc>
            </a:pPr>
            <a:endParaRPr lang="en-US" altLang="ar-JO"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D56EB4BC-4BCD-43EF-BEE3-AA095CD42B77}"/>
              </a:ext>
            </a:extLst>
          </p:cNvPr>
          <p:cNvSpPr>
            <a:spLocks noGrp="1"/>
          </p:cNvSpPr>
          <p:nvPr>
            <p:ph type="title"/>
          </p:nvPr>
        </p:nvSpPr>
        <p:spPr>
          <a:xfrm>
            <a:off x="462116" y="2458"/>
            <a:ext cx="8229600" cy="1143000"/>
          </a:xfrm>
        </p:spPr>
        <p:txBody>
          <a:bodyPr/>
          <a:lstStyle/>
          <a:p>
            <a:r>
              <a:rPr lang="en-US" altLang="en-US"/>
              <a:t>Anti-CCP</a:t>
            </a:r>
            <a:endParaRPr lang="ar-JO" altLang="en-US"/>
          </a:p>
        </p:txBody>
      </p:sp>
      <p:sp>
        <p:nvSpPr>
          <p:cNvPr id="37891" name="Content Placeholder 2">
            <a:extLst>
              <a:ext uri="{FF2B5EF4-FFF2-40B4-BE49-F238E27FC236}">
                <a16:creationId xmlns:a16="http://schemas.microsoft.com/office/drawing/2014/main" id="{4515DE84-7385-4429-BCAE-81BE8C313E70}"/>
              </a:ext>
            </a:extLst>
          </p:cNvPr>
          <p:cNvSpPr>
            <a:spLocks noGrp="1"/>
          </p:cNvSpPr>
          <p:nvPr>
            <p:ph idx="1"/>
          </p:nvPr>
        </p:nvSpPr>
        <p:spPr>
          <a:xfrm>
            <a:off x="0" y="1145458"/>
            <a:ext cx="9144000" cy="5331542"/>
          </a:xfrm>
        </p:spPr>
        <p:txBody>
          <a:bodyPr/>
          <a:lstStyle/>
          <a:p>
            <a:r>
              <a:rPr lang="en-US" altLang="en-US" sz="2800" dirty="0"/>
              <a:t>Anti-citrullinated protein antibodies (ACPAs) are autoantibodies (antibodies to an individual’s own proteins) that are directed against peptides and proteins that are citrullinated. They are present in the majority of patients with rheumatoid arthritis (70%). Clinically, cyclic citrullinated peptides (CCP) are frequently used to detect these antibodies in patient serum or plasma (then referred to as anti–citrullinated peptide antibodies).</a:t>
            </a:r>
          </a:p>
          <a:p>
            <a:r>
              <a:rPr lang="en-US" altLang="en-US" sz="2800" dirty="0"/>
              <a:t>During inflammation, arginine amino acid residues can be enzymatically converted into citrulline residues in proteins such as vimentin, by a process called citrullination. That lead to generation of new antigenic epitopes</a:t>
            </a:r>
            <a:endParaRPr lang="ar-JO" alt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6">
            <a:extLst>
              <a:ext uri="{FF2B5EF4-FFF2-40B4-BE49-F238E27FC236}">
                <a16:creationId xmlns:a16="http://schemas.microsoft.com/office/drawing/2014/main" id="{6CFA3EB3-B23A-497E-81EE-3A7C49CE9FDD}"/>
              </a:ext>
            </a:extLst>
          </p:cNvPr>
          <p:cNvSpPr>
            <a:spLocks noGrp="1"/>
          </p:cNvSpPr>
          <p:nvPr>
            <p:ph type="title"/>
          </p:nvPr>
        </p:nvSpPr>
        <p:spPr>
          <a:xfrm>
            <a:off x="457200" y="0"/>
            <a:ext cx="8229600" cy="1143000"/>
          </a:xfrm>
        </p:spPr>
        <p:txBody>
          <a:bodyPr/>
          <a:lstStyle/>
          <a:p>
            <a:r>
              <a:rPr lang="en-US" altLang="en-US"/>
              <a:t>RA</a:t>
            </a:r>
            <a:endParaRPr lang="ar-JO" altLang="en-US"/>
          </a:p>
        </p:txBody>
      </p:sp>
      <p:pic>
        <p:nvPicPr>
          <p:cNvPr id="38915" name="Content Placeholder 3">
            <a:extLst>
              <a:ext uri="{FF2B5EF4-FFF2-40B4-BE49-F238E27FC236}">
                <a16:creationId xmlns:a16="http://schemas.microsoft.com/office/drawing/2014/main" id="{9B531129-D34B-42E5-937F-B96968BCB643}"/>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1714500" y="1066800"/>
            <a:ext cx="5715000" cy="579120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271D5-ADE1-46C8-9D91-31ADD6E10052}"/>
              </a:ext>
            </a:extLst>
          </p:cNvPr>
          <p:cNvSpPr>
            <a:spLocks noGrp="1"/>
          </p:cNvSpPr>
          <p:nvPr>
            <p:ph type="title"/>
          </p:nvPr>
        </p:nvSpPr>
        <p:spPr>
          <a:xfrm>
            <a:off x="457200" y="76200"/>
            <a:ext cx="8229600" cy="1143000"/>
          </a:xfrm>
        </p:spPr>
        <p:txBody>
          <a:bodyPr/>
          <a:lstStyle/>
          <a:p>
            <a:pPr>
              <a:defRPr/>
            </a:pPr>
            <a:r>
              <a:rPr lang="en-US" sz="4000" dirty="0">
                <a:solidFill>
                  <a:prstClr val="black"/>
                </a:solidFill>
                <a:ea typeface="+mn-ea"/>
                <a:cs typeface="+mn-cs"/>
              </a:rPr>
              <a:t> RA disease modifying agents</a:t>
            </a:r>
            <a:endParaRPr lang="en-US" sz="6000" dirty="0"/>
          </a:p>
        </p:txBody>
      </p:sp>
      <p:sp>
        <p:nvSpPr>
          <p:cNvPr id="3" name="Content Placeholder 2">
            <a:extLst>
              <a:ext uri="{FF2B5EF4-FFF2-40B4-BE49-F238E27FC236}">
                <a16:creationId xmlns:a16="http://schemas.microsoft.com/office/drawing/2014/main" id="{13099403-6D04-4A21-9DE4-5BBA11D608CE}"/>
              </a:ext>
            </a:extLst>
          </p:cNvPr>
          <p:cNvSpPr>
            <a:spLocks noGrp="1"/>
          </p:cNvSpPr>
          <p:nvPr>
            <p:ph idx="1"/>
          </p:nvPr>
        </p:nvSpPr>
        <p:spPr/>
        <p:txBody>
          <a:bodyPr/>
          <a:lstStyle/>
          <a:p>
            <a:pPr>
              <a:buFont typeface="Arial" charset="0"/>
              <a:buChar char="•"/>
              <a:defRPr/>
            </a:pPr>
            <a:r>
              <a:rPr lang="en-US" sz="4000" dirty="0"/>
              <a:t>Corticosteroids, pain killers, methotrexate </a:t>
            </a:r>
          </a:p>
          <a:p>
            <a:pPr marL="0" indent="0">
              <a:buFont typeface="Arial" charset="0"/>
              <a:buNone/>
              <a:defRPr/>
            </a:pPr>
            <a:r>
              <a:rPr lang="en-US" sz="4000" dirty="0"/>
              <a:t>(anti-</a:t>
            </a:r>
            <a:r>
              <a:rPr lang="en-US" sz="4000" dirty="0" err="1"/>
              <a:t>folate</a:t>
            </a:r>
            <a:r>
              <a:rPr lang="en-US" sz="4000" dirty="0"/>
              <a:t> that inhibit synthesis of DNA, and RNA) and </a:t>
            </a:r>
          </a:p>
          <a:p>
            <a:pPr>
              <a:buFont typeface="Arial" charset="0"/>
              <a:buChar char="•"/>
              <a:defRPr/>
            </a:pPr>
            <a:r>
              <a:rPr lang="en-US" sz="4000" dirty="0"/>
              <a:t>anti-inflammatory drug sulfasalazine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CB996616-3C33-48B1-BED0-CC3407FCACF0}"/>
              </a:ext>
            </a:extLst>
          </p:cNvPr>
          <p:cNvSpPr>
            <a:spLocks noGrp="1"/>
          </p:cNvSpPr>
          <p:nvPr>
            <p:ph type="title"/>
          </p:nvPr>
        </p:nvSpPr>
        <p:spPr>
          <a:xfrm>
            <a:off x="457200" y="-17206"/>
            <a:ext cx="8229600" cy="1143000"/>
          </a:xfrm>
        </p:spPr>
        <p:txBody>
          <a:bodyPr/>
          <a:lstStyle/>
          <a:p>
            <a:r>
              <a:rPr lang="en-US" altLang="en-US" dirty="0"/>
              <a:t>RA treatment</a:t>
            </a:r>
            <a:endParaRPr lang="ar-JO" altLang="en-US" dirty="0"/>
          </a:p>
        </p:txBody>
      </p:sp>
      <p:pic>
        <p:nvPicPr>
          <p:cNvPr id="40963" name="Content Placeholder 3">
            <a:extLst>
              <a:ext uri="{FF2B5EF4-FFF2-40B4-BE49-F238E27FC236}">
                <a16:creationId xmlns:a16="http://schemas.microsoft.com/office/drawing/2014/main" id="{096A6037-03BC-416A-9068-19293837DCC4}"/>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564940" y="1125794"/>
            <a:ext cx="8014119" cy="5638800"/>
          </a:xfr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D16CF3F1-6F04-4A51-A441-093D40578EDC}"/>
              </a:ext>
            </a:extLst>
          </p:cNvPr>
          <p:cNvSpPr>
            <a:spLocks noGrp="1"/>
          </p:cNvSpPr>
          <p:nvPr>
            <p:ph type="title"/>
          </p:nvPr>
        </p:nvSpPr>
        <p:spPr/>
        <p:txBody>
          <a:bodyPr/>
          <a:lstStyle/>
          <a:p>
            <a:pPr eaLnBrk="1" hangingPunct="1"/>
            <a:r>
              <a:rPr lang="en-US" altLang="ar-JO"/>
              <a:t>Rheumatic fever</a:t>
            </a:r>
          </a:p>
        </p:txBody>
      </p:sp>
      <p:sp>
        <p:nvSpPr>
          <p:cNvPr id="41987" name="Rectangle 3">
            <a:extLst>
              <a:ext uri="{FF2B5EF4-FFF2-40B4-BE49-F238E27FC236}">
                <a16:creationId xmlns:a16="http://schemas.microsoft.com/office/drawing/2014/main" id="{72C5B359-6FBB-4FEF-B661-D3928FA92E6A}"/>
              </a:ext>
            </a:extLst>
          </p:cNvPr>
          <p:cNvSpPr>
            <a:spLocks noGrp="1"/>
          </p:cNvSpPr>
          <p:nvPr>
            <p:ph type="body" idx="1"/>
          </p:nvPr>
        </p:nvSpPr>
        <p:spPr>
          <a:xfrm>
            <a:off x="228600" y="1417638"/>
            <a:ext cx="8686800" cy="5440362"/>
          </a:xfrm>
        </p:spPr>
        <p:txBody>
          <a:bodyPr/>
          <a:lstStyle/>
          <a:p>
            <a:pPr eaLnBrk="1" hangingPunct="1">
              <a:lnSpc>
                <a:spcPct val="90000"/>
              </a:lnSpc>
            </a:pPr>
            <a:r>
              <a:rPr lang="en-US" altLang="ar-JO" sz="3100" b="1" dirty="0"/>
              <a:t>Rheumatic fever</a:t>
            </a:r>
            <a:r>
              <a:rPr lang="en-US" altLang="ar-JO" sz="3100" dirty="0"/>
              <a:t> is an inflammatory disease that occurs following a </a:t>
            </a:r>
            <a:r>
              <a:rPr lang="en-US" altLang="ar-JO" sz="3100" i="1" dirty="0"/>
              <a:t>Streptococcus pyogenes</a:t>
            </a:r>
            <a:r>
              <a:rPr lang="en-US" altLang="ar-JO" sz="3100" dirty="0"/>
              <a:t> infection, such as strep throat or scarlet fever. Believed to be caused by antibody cross-reactivity that can involve the heart, joints, skin, and brain the illness typically develops two to three weeks after a streptococcal infection. Acute rheumatic fever commonly appears in children between the ages of 6 and 15, with only 20% of first-time attacks occurring in adults. The illness is so named because of its similarity in presentation to rheumatism.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a:extLst>
              <a:ext uri="{FF2B5EF4-FFF2-40B4-BE49-F238E27FC236}">
                <a16:creationId xmlns:a16="http://schemas.microsoft.com/office/drawing/2014/main" id="{C45A8A2E-E679-4360-B5E8-ED999B0F5B0F}"/>
              </a:ext>
            </a:extLst>
          </p:cNvPr>
          <p:cNvSpPr>
            <a:spLocks noGrp="1"/>
          </p:cNvSpPr>
          <p:nvPr>
            <p:ph idx="1"/>
          </p:nvPr>
        </p:nvSpPr>
        <p:spPr>
          <a:xfrm>
            <a:off x="457200" y="228600"/>
            <a:ext cx="8229600" cy="6400800"/>
          </a:xfrm>
        </p:spPr>
        <p:txBody>
          <a:bodyPr/>
          <a:lstStyle/>
          <a:p>
            <a:pPr>
              <a:defRPr/>
            </a:pPr>
            <a:r>
              <a:rPr lang="en-US" dirty="0"/>
              <a:t>Main contributor to tolerance is T cells because</a:t>
            </a:r>
          </a:p>
          <a:p>
            <a:pPr lvl="1">
              <a:defRPr/>
            </a:pPr>
            <a:r>
              <a:rPr lang="en-US" dirty="0"/>
              <a:t>MHC relation to autoimmune diseases</a:t>
            </a:r>
          </a:p>
          <a:p>
            <a:pPr lvl="1">
              <a:defRPr/>
            </a:pPr>
            <a:r>
              <a:rPr lang="en-US" dirty="0"/>
              <a:t>T cell is the key regulator of immune response to proteins</a:t>
            </a:r>
          </a:p>
          <a:p>
            <a:pPr>
              <a:defRPr/>
            </a:pPr>
            <a:r>
              <a:rPr lang="en-US" dirty="0"/>
              <a:t>Tolerance in CD4+ helper T lymphocytes is an effective way of preventing both cell-mediated and </a:t>
            </a:r>
            <a:r>
              <a:rPr lang="en-US" dirty="0" err="1"/>
              <a:t>humoral</a:t>
            </a:r>
            <a:r>
              <a:rPr lang="en-US" dirty="0"/>
              <a:t> immune responses to auto protein antigens because helper T cells are necessary inducers of all such responses</a:t>
            </a:r>
          </a:p>
          <a:p>
            <a:pPr marL="590550" indent="-533400" eaLnBrk="1" hangingPunct="1">
              <a:lnSpc>
                <a:spcPct val="80000"/>
              </a:lnSpc>
              <a:defRPr/>
            </a:pPr>
            <a:r>
              <a:rPr lang="en-US" dirty="0">
                <a:solidFill>
                  <a:prstClr val="black"/>
                </a:solidFill>
              </a:rPr>
              <a:t>Ways of tolerance</a:t>
            </a:r>
          </a:p>
          <a:p>
            <a:pPr marL="1390650" lvl="2" indent="-533400" eaLnBrk="1" hangingPunct="1">
              <a:lnSpc>
                <a:spcPct val="80000"/>
              </a:lnSpc>
              <a:defRPr/>
            </a:pPr>
            <a:r>
              <a:rPr lang="en-US" dirty="0">
                <a:solidFill>
                  <a:prstClr val="black"/>
                </a:solidFill>
              </a:rPr>
              <a:t>Central tolerance; selection, T </a:t>
            </a:r>
            <a:r>
              <a:rPr lang="en-US" dirty="0" err="1">
                <a:solidFill>
                  <a:prstClr val="black"/>
                </a:solidFill>
              </a:rPr>
              <a:t>reg</a:t>
            </a:r>
            <a:endParaRPr lang="en-US" dirty="0">
              <a:solidFill>
                <a:prstClr val="black"/>
              </a:solidFill>
            </a:endParaRPr>
          </a:p>
          <a:p>
            <a:pPr marL="1390650" lvl="2" indent="-533400" eaLnBrk="1" hangingPunct="1">
              <a:lnSpc>
                <a:spcPct val="80000"/>
              </a:lnSpc>
              <a:defRPr/>
            </a:pPr>
            <a:r>
              <a:rPr lang="en-US" dirty="0">
                <a:solidFill>
                  <a:prstClr val="black"/>
                </a:solidFill>
              </a:rPr>
              <a:t>Peripheral tolerance= T cells regulation</a:t>
            </a:r>
          </a:p>
          <a:p>
            <a:pPr>
              <a:defRPr/>
            </a:pPr>
            <a:endParaRPr lang="en-US" dirty="0"/>
          </a:p>
          <a:p>
            <a:pPr>
              <a:defRPr/>
            </a:pPr>
            <a:endParaRPr 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47B38978-2665-4D18-8A29-C181C5225474}"/>
              </a:ext>
            </a:extLst>
          </p:cNvPr>
          <p:cNvSpPr>
            <a:spLocks noGrp="1"/>
          </p:cNvSpPr>
          <p:nvPr>
            <p:ph type="title"/>
          </p:nvPr>
        </p:nvSpPr>
        <p:spPr>
          <a:xfrm>
            <a:off x="457200" y="0"/>
            <a:ext cx="8229600" cy="1143000"/>
          </a:xfrm>
        </p:spPr>
        <p:txBody>
          <a:bodyPr/>
          <a:lstStyle/>
          <a:p>
            <a:pPr eaLnBrk="1" hangingPunct="1"/>
            <a:r>
              <a:rPr lang="en-US" altLang="ar-JO"/>
              <a:t>diagnosis</a:t>
            </a:r>
          </a:p>
        </p:txBody>
      </p:sp>
      <p:sp>
        <p:nvSpPr>
          <p:cNvPr id="43011" name="Rectangle 3">
            <a:extLst>
              <a:ext uri="{FF2B5EF4-FFF2-40B4-BE49-F238E27FC236}">
                <a16:creationId xmlns:a16="http://schemas.microsoft.com/office/drawing/2014/main" id="{FAB87EE6-420B-43ED-9F30-0594848F41E7}"/>
              </a:ext>
            </a:extLst>
          </p:cNvPr>
          <p:cNvSpPr>
            <a:spLocks noGrp="1"/>
          </p:cNvSpPr>
          <p:nvPr>
            <p:ph type="body" idx="1"/>
          </p:nvPr>
        </p:nvSpPr>
        <p:spPr>
          <a:xfrm>
            <a:off x="457200" y="1143000"/>
            <a:ext cx="8229600" cy="5029200"/>
          </a:xfrm>
        </p:spPr>
        <p:txBody>
          <a:bodyPr/>
          <a:lstStyle/>
          <a:p>
            <a:pPr eaLnBrk="1" hangingPunct="1"/>
            <a:r>
              <a:rPr lang="en-US" altLang="ar-JO" dirty="0"/>
              <a:t>Elevated anti-ASO titer or </a:t>
            </a:r>
            <a:r>
              <a:rPr lang="en-US" altLang="ar-JO" b="1" dirty="0"/>
              <a:t>Anti-streptolysin O</a:t>
            </a:r>
            <a:r>
              <a:rPr lang="en-US" altLang="ar-JO" dirty="0"/>
              <a:t> (ASO or ASLO) is the antibody produced against an antigen produced by group A streptococci. The antigen is called </a:t>
            </a:r>
            <a:r>
              <a:rPr lang="en-US" altLang="ar-JO" i="1" dirty="0"/>
              <a:t>streptolysin O</a:t>
            </a:r>
            <a:r>
              <a:rPr lang="en-US" altLang="ar-JO" dirty="0"/>
              <a:t>, the titer varies being maximum 3-5 weeks after infection. the presence of Ab indicate exposure to these bacteria. diagnosis depend also on clinical presentation as some people have this antibody but normal. </a:t>
            </a:r>
          </a:p>
          <a:p>
            <a:pPr eaLnBrk="1" hangingPunct="1"/>
            <a:r>
              <a:rPr lang="en-US" altLang="ar-JO" sz="2800" dirty="0">
                <a:solidFill>
                  <a:srgbClr val="000000"/>
                </a:solidFill>
              </a:rPr>
              <a:t>Diagnostic test, positive ASO latex agglutination test.</a:t>
            </a:r>
            <a:endParaRPr lang="en-US" altLang="ar-JO"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2FA3575A-62EB-44A0-BDB6-623B74804E7C}"/>
              </a:ext>
            </a:extLst>
          </p:cNvPr>
          <p:cNvSpPr>
            <a:spLocks noGrp="1"/>
          </p:cNvSpPr>
          <p:nvPr>
            <p:ph type="title"/>
          </p:nvPr>
        </p:nvSpPr>
        <p:spPr>
          <a:xfrm>
            <a:off x="457200" y="-6350"/>
            <a:ext cx="8229600" cy="1143000"/>
          </a:xfrm>
        </p:spPr>
        <p:txBody>
          <a:bodyPr/>
          <a:lstStyle/>
          <a:p>
            <a:r>
              <a:rPr lang="en-US" altLang="ar-JO"/>
              <a:t>Multiple sclerosis</a:t>
            </a:r>
          </a:p>
        </p:txBody>
      </p:sp>
      <p:sp>
        <p:nvSpPr>
          <p:cNvPr id="3" name="Content Placeholder 2">
            <a:extLst>
              <a:ext uri="{FF2B5EF4-FFF2-40B4-BE49-F238E27FC236}">
                <a16:creationId xmlns:a16="http://schemas.microsoft.com/office/drawing/2014/main" id="{96226513-43DD-49A4-B4BD-F44AF0D0C4D5}"/>
              </a:ext>
            </a:extLst>
          </p:cNvPr>
          <p:cNvSpPr>
            <a:spLocks noGrp="1"/>
          </p:cNvSpPr>
          <p:nvPr>
            <p:ph idx="1"/>
          </p:nvPr>
        </p:nvSpPr>
        <p:spPr>
          <a:xfrm>
            <a:off x="457200" y="914400"/>
            <a:ext cx="8229600" cy="4525963"/>
          </a:xfrm>
        </p:spPr>
        <p:txBody>
          <a:bodyPr/>
          <a:lstStyle/>
          <a:p>
            <a:pPr>
              <a:buFont typeface="Arial" charset="0"/>
              <a:buChar char="•"/>
              <a:defRPr/>
            </a:pPr>
            <a:r>
              <a:rPr lang="en-US" sz="2800" dirty="0"/>
              <a:t>Antibodies against myelin basic protein (MBP)</a:t>
            </a:r>
          </a:p>
          <a:p>
            <a:pPr>
              <a:buFont typeface="Arial" charset="0"/>
              <a:buChar char="•"/>
              <a:defRPr/>
            </a:pPr>
            <a:r>
              <a:rPr lang="en-US" sz="2800" dirty="0"/>
              <a:t>Also cell infiltration with TH1 and TH17</a:t>
            </a:r>
          </a:p>
          <a:p>
            <a:pPr>
              <a:buFont typeface="Arial" charset="0"/>
              <a:buChar char="•"/>
              <a:defRPr/>
            </a:pPr>
            <a:r>
              <a:rPr lang="en-US" sz="2800" dirty="0"/>
              <a:t>Demyelination, perivascular inflammation, paralysis and ocular lesions</a:t>
            </a:r>
          </a:p>
          <a:p>
            <a:pPr>
              <a:buFont typeface="Arial" charset="0"/>
              <a:buChar char="•"/>
              <a:defRPr/>
            </a:pPr>
            <a:r>
              <a:rPr lang="en-US" sz="2800" dirty="0"/>
              <a:t>No certain treatment, disease modifying agents as  interferon beta</a:t>
            </a:r>
          </a:p>
          <a:p>
            <a:pPr marL="0" indent="0">
              <a:buFont typeface="Arial" charset="0"/>
              <a:buNone/>
              <a:defRPr/>
            </a:pPr>
            <a:r>
              <a:rPr lang="en-US" sz="2800" dirty="0"/>
              <a:t>                        </a:t>
            </a:r>
            <a:r>
              <a:rPr lang="en-US" sz="2800" b="1" dirty="0"/>
              <a:t>Hashimoto thyroiditis</a:t>
            </a:r>
          </a:p>
          <a:p>
            <a:pPr>
              <a:buFont typeface="Arial" charset="0"/>
              <a:buChar char="•"/>
              <a:defRPr/>
            </a:pPr>
            <a:r>
              <a:rPr lang="en-US" sz="2800" dirty="0"/>
              <a:t>Antibodies against thyroglobulin and/or </a:t>
            </a:r>
            <a:r>
              <a:rPr lang="en-US" sz="2800" dirty="0" err="1"/>
              <a:t>thyro-pyroxidase</a:t>
            </a:r>
            <a:r>
              <a:rPr lang="en-US" sz="2800" dirty="0"/>
              <a:t> (TPO) antigens</a:t>
            </a:r>
          </a:p>
          <a:p>
            <a:pPr>
              <a:buFont typeface="Arial" charset="0"/>
              <a:buChar char="•"/>
              <a:defRPr/>
            </a:pPr>
            <a:r>
              <a:rPr lang="en-US" sz="2800" dirty="0"/>
              <a:t>hypothyroidism, and hard and large gland due to lymphocytic infiltrate (type 4 hypersensitivity)</a:t>
            </a:r>
          </a:p>
          <a:p>
            <a:pPr>
              <a:buFont typeface="Arial" charset="0"/>
              <a:buChar char="•"/>
              <a:defRPr/>
            </a:pPr>
            <a:r>
              <a:rPr lang="en-US" sz="2800" dirty="0"/>
              <a:t>Treatment, thyroid hormone replacement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CCCF6187-49E5-4DC2-8EC8-5A4EE31ABE5B}"/>
              </a:ext>
            </a:extLst>
          </p:cNvPr>
          <p:cNvSpPr>
            <a:spLocks noGrp="1"/>
          </p:cNvSpPr>
          <p:nvPr>
            <p:ph type="title"/>
          </p:nvPr>
        </p:nvSpPr>
        <p:spPr/>
        <p:txBody>
          <a:bodyPr/>
          <a:lstStyle/>
          <a:p>
            <a:r>
              <a:rPr lang="en-US" altLang="en-US"/>
              <a:t>MS treatment</a:t>
            </a:r>
            <a:endParaRPr lang="ar-JO" altLang="en-US"/>
          </a:p>
        </p:txBody>
      </p:sp>
      <p:pic>
        <p:nvPicPr>
          <p:cNvPr id="45059" name="Content Placeholder 3">
            <a:extLst>
              <a:ext uri="{FF2B5EF4-FFF2-40B4-BE49-F238E27FC236}">
                <a16:creationId xmlns:a16="http://schemas.microsoft.com/office/drawing/2014/main" id="{D19F877B-A65A-4F2E-8C06-E717805630F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16214" y="1600200"/>
            <a:ext cx="8711572" cy="4495800"/>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54360BD5-5695-4DFF-802A-553039534FB4}"/>
              </a:ext>
            </a:extLst>
          </p:cNvPr>
          <p:cNvSpPr>
            <a:spLocks noGrp="1"/>
          </p:cNvSpPr>
          <p:nvPr>
            <p:ph type="title"/>
          </p:nvPr>
        </p:nvSpPr>
        <p:spPr>
          <a:xfrm>
            <a:off x="457200" y="-26988"/>
            <a:ext cx="8229600" cy="1143001"/>
          </a:xfrm>
        </p:spPr>
        <p:txBody>
          <a:bodyPr/>
          <a:lstStyle/>
          <a:p>
            <a:r>
              <a:rPr lang="en-US" altLang="ar-JO"/>
              <a:t>Type 1 diabetes</a:t>
            </a:r>
          </a:p>
        </p:txBody>
      </p:sp>
      <p:sp>
        <p:nvSpPr>
          <p:cNvPr id="46083" name="Content Placeholder 2">
            <a:extLst>
              <a:ext uri="{FF2B5EF4-FFF2-40B4-BE49-F238E27FC236}">
                <a16:creationId xmlns:a16="http://schemas.microsoft.com/office/drawing/2014/main" id="{D6401634-4C07-4C7B-9B47-9FC26DA391F9}"/>
              </a:ext>
            </a:extLst>
          </p:cNvPr>
          <p:cNvSpPr>
            <a:spLocks noGrp="1"/>
          </p:cNvSpPr>
          <p:nvPr>
            <p:ph idx="1"/>
          </p:nvPr>
        </p:nvSpPr>
        <p:spPr>
          <a:xfrm>
            <a:off x="76200" y="914400"/>
            <a:ext cx="8991600" cy="5638800"/>
          </a:xfrm>
        </p:spPr>
        <p:txBody>
          <a:bodyPr/>
          <a:lstStyle/>
          <a:p>
            <a:r>
              <a:rPr lang="en-US" altLang="ar-JO" dirty="0"/>
              <a:t>Antibodies against pancreatic beta cell protein (insulin)</a:t>
            </a:r>
          </a:p>
          <a:p>
            <a:r>
              <a:rPr lang="en-US" altLang="ar-JO" dirty="0"/>
              <a:t>Or infiltration with cells TH1 and CD8 and </a:t>
            </a:r>
          </a:p>
          <a:p>
            <a:r>
              <a:rPr lang="en-US" altLang="ar-JO" dirty="0"/>
              <a:t>cytokine effect (IL-1 and TNF alpha)</a:t>
            </a:r>
          </a:p>
          <a:p>
            <a:r>
              <a:rPr lang="en-US" altLang="ar-JO" dirty="0"/>
              <a:t>Lead to beta cell destruction and absence of insulin</a:t>
            </a:r>
          </a:p>
          <a:p>
            <a:r>
              <a:rPr lang="en-US" altLang="ar-JO" dirty="0"/>
              <a:t>Can be differentiated from type 2 DM by autoantibody testing</a:t>
            </a:r>
          </a:p>
          <a:p>
            <a:r>
              <a:rPr lang="en-US" altLang="ar-JO" dirty="0"/>
              <a:t>Symptoms </a:t>
            </a:r>
            <a:r>
              <a:rPr lang="en-US" altLang="ar-JO" dirty="0" err="1"/>
              <a:t>polydepsia</a:t>
            </a:r>
            <a:r>
              <a:rPr lang="en-US" altLang="ar-JO" dirty="0"/>
              <a:t>, </a:t>
            </a:r>
            <a:r>
              <a:rPr lang="en-US" altLang="ar-JO" dirty="0" err="1"/>
              <a:t>polyphagis</a:t>
            </a:r>
            <a:r>
              <a:rPr lang="en-US" altLang="ar-JO" dirty="0"/>
              <a:t>, polyuria</a:t>
            </a:r>
          </a:p>
          <a:p>
            <a:r>
              <a:rPr lang="en-US" altLang="ar-JO" dirty="0"/>
              <a:t>Treatment, insulin therapy, immune therapy by induce tolerance to diabetic antigen, T reg</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Content Placeholder 3">
            <a:extLst>
              <a:ext uri="{FF2B5EF4-FFF2-40B4-BE49-F238E27FC236}">
                <a16:creationId xmlns:a16="http://schemas.microsoft.com/office/drawing/2014/main" id="{9E2804C9-AA2D-4BF2-B97F-5BA2E329D40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8100" y="152400"/>
            <a:ext cx="9067800" cy="3747308"/>
          </a:xfrm>
        </p:spPr>
      </p:pic>
      <p:sp>
        <p:nvSpPr>
          <p:cNvPr id="47107" name="TextBox 6">
            <a:extLst>
              <a:ext uri="{FF2B5EF4-FFF2-40B4-BE49-F238E27FC236}">
                <a16:creationId xmlns:a16="http://schemas.microsoft.com/office/drawing/2014/main" id="{23F997D7-AB49-45F0-A581-BE47D73A5E41}"/>
              </a:ext>
            </a:extLst>
          </p:cNvPr>
          <p:cNvSpPr txBox="1">
            <a:spLocks noChangeArrowheads="1"/>
          </p:cNvSpPr>
          <p:nvPr/>
        </p:nvSpPr>
        <p:spPr bwMode="auto">
          <a:xfrm>
            <a:off x="647700" y="4724400"/>
            <a:ext cx="7848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200"/>
              <a:t>Causes of inflammatory bowel disease are mainly genetic and cellular infiltration mainly TH1 and TH17</a:t>
            </a:r>
            <a:endParaRPr lang="ar-JO" altLang="en-US" sz="32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F9BDD8E-7FCA-4F8F-87F4-4281C924C4D2}"/>
              </a:ext>
            </a:extLst>
          </p:cNvPr>
          <p:cNvSpPr>
            <a:spLocks noGrp="1"/>
          </p:cNvSpPr>
          <p:nvPr>
            <p:ph type="title"/>
          </p:nvPr>
        </p:nvSpPr>
        <p:spPr>
          <a:xfrm>
            <a:off x="457200" y="-7374"/>
            <a:ext cx="8229600" cy="1143000"/>
          </a:xfrm>
        </p:spPr>
        <p:txBody>
          <a:bodyPr/>
          <a:lstStyle/>
          <a:p>
            <a:r>
              <a:rPr lang="en-US" altLang="ar-JO"/>
              <a:t>Connective tissue diseases</a:t>
            </a:r>
          </a:p>
        </p:txBody>
      </p:sp>
      <p:sp>
        <p:nvSpPr>
          <p:cNvPr id="48131" name="Content Placeholder 2">
            <a:extLst>
              <a:ext uri="{FF2B5EF4-FFF2-40B4-BE49-F238E27FC236}">
                <a16:creationId xmlns:a16="http://schemas.microsoft.com/office/drawing/2014/main" id="{41E94DAE-E312-4702-AD55-767D2C654104}"/>
              </a:ext>
            </a:extLst>
          </p:cNvPr>
          <p:cNvSpPr>
            <a:spLocks noGrp="1"/>
          </p:cNvSpPr>
          <p:nvPr>
            <p:ph idx="1"/>
          </p:nvPr>
        </p:nvSpPr>
        <p:spPr>
          <a:xfrm>
            <a:off x="416642" y="1135626"/>
            <a:ext cx="8310716" cy="5496232"/>
          </a:xfrm>
        </p:spPr>
        <p:txBody>
          <a:bodyPr/>
          <a:lstStyle/>
          <a:p>
            <a:r>
              <a:rPr lang="en-US" altLang="ar-JO" sz="3600" dirty="0"/>
              <a:t>Besides RA and SLE</a:t>
            </a:r>
          </a:p>
          <a:p>
            <a:r>
              <a:rPr lang="en-US" altLang="ar-JO" sz="3600" dirty="0"/>
              <a:t>Scleroderma – an activation of immune cells that produces scar tissue in the skin, internal organs, and small blood vessels. Lead to tight skin appear in fingers and chest</a:t>
            </a:r>
          </a:p>
          <a:p>
            <a:r>
              <a:rPr lang="en-US" altLang="ar-JO" sz="3600" dirty="0" err="1"/>
              <a:t>Sjögren's</a:t>
            </a:r>
            <a:r>
              <a:rPr lang="en-US" altLang="ar-JO" sz="3600" dirty="0"/>
              <a:t> syndrome – also called </a:t>
            </a:r>
            <a:r>
              <a:rPr lang="en-US" altLang="ar-JO" sz="3600" dirty="0" err="1"/>
              <a:t>Sjögren's</a:t>
            </a:r>
            <a:r>
              <a:rPr lang="en-US" altLang="ar-JO" sz="3600" dirty="0"/>
              <a:t> disease, is a chronic, slowly progressing inability to secrete saliva and tears. </a:t>
            </a:r>
          </a:p>
          <a:p>
            <a:pPr marL="0" indent="0">
              <a:buNone/>
            </a:pPr>
            <a:endParaRPr lang="en-US" altLang="ar-JO" sz="36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FF9BDD8E-7FCA-4F8F-87F4-4281C924C4D2}"/>
              </a:ext>
            </a:extLst>
          </p:cNvPr>
          <p:cNvSpPr>
            <a:spLocks noGrp="1"/>
          </p:cNvSpPr>
          <p:nvPr>
            <p:ph type="title"/>
          </p:nvPr>
        </p:nvSpPr>
        <p:spPr>
          <a:xfrm>
            <a:off x="457200" y="-7374"/>
            <a:ext cx="8229600" cy="1143000"/>
          </a:xfrm>
        </p:spPr>
        <p:txBody>
          <a:bodyPr/>
          <a:lstStyle/>
          <a:p>
            <a:r>
              <a:rPr lang="en-US" altLang="ar-JO"/>
              <a:t>Connective tissue diseases</a:t>
            </a:r>
          </a:p>
        </p:txBody>
      </p:sp>
      <p:sp>
        <p:nvSpPr>
          <p:cNvPr id="48131" name="Content Placeholder 2">
            <a:extLst>
              <a:ext uri="{FF2B5EF4-FFF2-40B4-BE49-F238E27FC236}">
                <a16:creationId xmlns:a16="http://schemas.microsoft.com/office/drawing/2014/main" id="{41E94DAE-E312-4702-AD55-767D2C654104}"/>
              </a:ext>
            </a:extLst>
          </p:cNvPr>
          <p:cNvSpPr>
            <a:spLocks noGrp="1"/>
          </p:cNvSpPr>
          <p:nvPr>
            <p:ph idx="1"/>
          </p:nvPr>
        </p:nvSpPr>
        <p:spPr>
          <a:xfrm>
            <a:off x="114300" y="1135626"/>
            <a:ext cx="8915400" cy="5158582"/>
          </a:xfrm>
        </p:spPr>
        <p:txBody>
          <a:bodyPr/>
          <a:lstStyle/>
          <a:p>
            <a:r>
              <a:rPr lang="en-US" altLang="ar-JO" dirty="0"/>
              <a:t>Mixed connective tissue disease – Mixed connective-tissue disease (MCTD) is a disorder in which features of various connective-tissue diseases (CTDs) such as systemic lupus erythematosus (SLE);  scleroderma , MCTD is considered an intermediate stage of a disease that eventually becomes either SLE or Scleroderma.</a:t>
            </a:r>
          </a:p>
          <a:p>
            <a:r>
              <a:rPr lang="en-US" altLang="ar-JO" dirty="0"/>
              <a:t>Psoriatic arthritis in psoriasis is over growth of the skin epidermal layer, T cell attack the skin epidermis.</a:t>
            </a:r>
          </a:p>
        </p:txBody>
      </p:sp>
    </p:spTree>
    <p:extLst>
      <p:ext uri="{BB962C8B-B14F-4D97-AF65-F5344CB8AC3E}">
        <p14:creationId xmlns:p14="http://schemas.microsoft.com/office/powerpoint/2010/main" val="12478018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E8452620-A554-4A38-9B41-C4C78FAF674E}"/>
              </a:ext>
            </a:extLst>
          </p:cNvPr>
          <p:cNvSpPr>
            <a:spLocks noGrp="1"/>
          </p:cNvSpPr>
          <p:nvPr>
            <p:ph type="title"/>
          </p:nvPr>
        </p:nvSpPr>
        <p:spPr>
          <a:xfrm>
            <a:off x="457200" y="19665"/>
            <a:ext cx="8229600" cy="1143000"/>
          </a:xfrm>
        </p:spPr>
        <p:txBody>
          <a:bodyPr/>
          <a:lstStyle/>
          <a:p>
            <a:pPr eaLnBrk="1" hangingPunct="1"/>
            <a:r>
              <a:rPr lang="en-US" altLang="ar-JO" dirty="0"/>
              <a:t>Immune-suppressive drugs</a:t>
            </a:r>
          </a:p>
        </p:txBody>
      </p:sp>
      <p:sp>
        <p:nvSpPr>
          <p:cNvPr id="49155" name="Rectangle 3">
            <a:extLst>
              <a:ext uri="{FF2B5EF4-FFF2-40B4-BE49-F238E27FC236}">
                <a16:creationId xmlns:a16="http://schemas.microsoft.com/office/drawing/2014/main" id="{6C7F735E-3F4D-4C40-81B6-F0C4CDA5DA43}"/>
              </a:ext>
            </a:extLst>
          </p:cNvPr>
          <p:cNvSpPr>
            <a:spLocks noGrp="1"/>
          </p:cNvSpPr>
          <p:nvPr>
            <p:ph type="body" idx="1"/>
          </p:nvPr>
        </p:nvSpPr>
        <p:spPr>
          <a:xfrm>
            <a:off x="452284" y="1295400"/>
            <a:ext cx="8229600" cy="5181600"/>
          </a:xfrm>
        </p:spPr>
        <p:txBody>
          <a:bodyPr/>
          <a:lstStyle/>
          <a:p>
            <a:pPr eaLnBrk="1" hangingPunct="1">
              <a:lnSpc>
                <a:spcPct val="80000"/>
              </a:lnSpc>
            </a:pPr>
            <a:r>
              <a:rPr lang="en-US" altLang="ar-JO" sz="3600" dirty="0">
                <a:solidFill>
                  <a:srgbClr val="000000"/>
                </a:solidFill>
                <a:latin typeface="Times New Roman" panose="02020603050405020304" pitchFamily="18" charset="0"/>
                <a:cs typeface="Times New Roman" panose="02020603050405020304" pitchFamily="18" charset="0"/>
              </a:rPr>
              <a:t>Initially, radiation and chemicals were used as nonselective immunosuppressive agents</a:t>
            </a:r>
            <a:endParaRPr lang="en-US" altLang="ar-JO" sz="3600" dirty="0">
              <a:latin typeface="Times New Roman" panose="02020603050405020304" pitchFamily="18" charset="0"/>
              <a:cs typeface="Times New Roman" panose="02020603050405020304" pitchFamily="18" charset="0"/>
            </a:endParaRPr>
          </a:p>
          <a:p>
            <a:pPr eaLnBrk="1" hangingPunct="1">
              <a:lnSpc>
                <a:spcPct val="80000"/>
              </a:lnSpc>
            </a:pPr>
            <a:r>
              <a:rPr lang="en-US" altLang="ar-JO" sz="3600" dirty="0">
                <a:latin typeface="Times New Roman" panose="02020603050405020304" pitchFamily="18" charset="0"/>
                <a:cs typeface="Times New Roman" panose="02020603050405020304" pitchFamily="18" charset="0"/>
              </a:rPr>
              <a:t>Corticosteroids, inhibit immune response, it is a glucocorticoid-based medication that works principally to block T cell and APC derived cytokine. The major elements blocked are proinflammatory cytokines IL-1 and IL-6.  </a:t>
            </a:r>
          </a:p>
          <a:p>
            <a:pPr eaLnBrk="1" hangingPunct="1">
              <a:lnSpc>
                <a:spcPct val="80000"/>
              </a:lnSpc>
            </a:pPr>
            <a:r>
              <a:rPr lang="en-US" altLang="ar-JO" sz="3600" dirty="0">
                <a:latin typeface="Times New Roman" panose="02020603050405020304" pitchFamily="18" charset="0"/>
                <a:cs typeface="Times New Roman" panose="02020603050405020304" pitchFamily="18" charset="0"/>
              </a:rPr>
              <a:t>Antiproliferative (</a:t>
            </a:r>
            <a:r>
              <a:rPr lang="en-US" altLang="ar-JO" sz="3600" dirty="0" err="1">
                <a:latin typeface="Times New Roman" panose="02020603050405020304" pitchFamily="18" charset="0"/>
                <a:cs typeface="Times New Roman" panose="02020603050405020304" pitchFamily="18" charset="0"/>
              </a:rPr>
              <a:t>azathioprin</a:t>
            </a:r>
            <a:r>
              <a:rPr lang="en-US" altLang="ar-JO" sz="3600" dirty="0">
                <a:latin typeface="Times New Roman" panose="02020603050405020304" pitchFamily="18" charset="0"/>
                <a:cs typeface="Times New Roman" panose="02020603050405020304" pitchFamily="18" charset="0"/>
              </a:rPr>
              <a:t>) inhibit T cell proliferation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E8452620-A554-4A38-9B41-C4C78FAF674E}"/>
              </a:ext>
            </a:extLst>
          </p:cNvPr>
          <p:cNvSpPr>
            <a:spLocks noGrp="1"/>
          </p:cNvSpPr>
          <p:nvPr>
            <p:ph type="title"/>
          </p:nvPr>
        </p:nvSpPr>
        <p:spPr>
          <a:xfrm>
            <a:off x="457200" y="23019"/>
            <a:ext cx="8229600" cy="1143000"/>
          </a:xfrm>
        </p:spPr>
        <p:txBody>
          <a:bodyPr/>
          <a:lstStyle/>
          <a:p>
            <a:pPr eaLnBrk="1" hangingPunct="1"/>
            <a:r>
              <a:rPr lang="en-US" altLang="ar-JO" dirty="0"/>
              <a:t>Immune-suppressive drugs</a:t>
            </a:r>
          </a:p>
        </p:txBody>
      </p:sp>
      <p:sp>
        <p:nvSpPr>
          <p:cNvPr id="49155" name="Rectangle 3">
            <a:extLst>
              <a:ext uri="{FF2B5EF4-FFF2-40B4-BE49-F238E27FC236}">
                <a16:creationId xmlns:a16="http://schemas.microsoft.com/office/drawing/2014/main" id="{6C7F735E-3F4D-4C40-81B6-F0C4CDA5DA43}"/>
              </a:ext>
            </a:extLst>
          </p:cNvPr>
          <p:cNvSpPr>
            <a:spLocks noGrp="1"/>
          </p:cNvSpPr>
          <p:nvPr>
            <p:ph type="body" idx="1"/>
          </p:nvPr>
        </p:nvSpPr>
        <p:spPr>
          <a:xfrm>
            <a:off x="190500" y="1166018"/>
            <a:ext cx="8763000" cy="5387181"/>
          </a:xfrm>
        </p:spPr>
        <p:txBody>
          <a:bodyPr/>
          <a:lstStyle/>
          <a:p>
            <a:pPr eaLnBrk="1" hangingPunct="1">
              <a:lnSpc>
                <a:spcPct val="80000"/>
              </a:lnSpc>
            </a:pPr>
            <a:r>
              <a:rPr lang="en-US" altLang="ar-JO" sz="2800" dirty="0">
                <a:latin typeface="Times New Roman" panose="02020603050405020304" pitchFamily="18" charset="0"/>
                <a:cs typeface="Times New Roman" panose="02020603050405020304" pitchFamily="18" charset="0"/>
              </a:rPr>
              <a:t>Inhibitor of IL-2</a:t>
            </a:r>
          </a:p>
          <a:p>
            <a:pPr lvl="1" eaLnBrk="1" hangingPunct="1">
              <a:lnSpc>
                <a:spcPct val="80000"/>
              </a:lnSpc>
            </a:pPr>
            <a:r>
              <a:rPr lang="en-US" altLang="ar-JO" dirty="0" err="1">
                <a:latin typeface="Times New Roman" panose="02020603050405020304" pitchFamily="18" charset="0"/>
                <a:cs typeface="Times New Roman" panose="02020603050405020304" pitchFamily="18" charset="0"/>
              </a:rPr>
              <a:t>Calcineurine</a:t>
            </a:r>
            <a:r>
              <a:rPr lang="en-US" altLang="ar-JO" dirty="0">
                <a:latin typeface="Times New Roman" panose="02020603050405020304" pitchFamily="18" charset="0"/>
                <a:cs typeface="Times New Roman" panose="02020603050405020304" pitchFamily="18" charset="0"/>
              </a:rPr>
              <a:t> inhibitors  that inhibits calcineurin. This inhibition ultimately inhibits the production and secretion of IL-2 and prevent T cell activation and growth. </a:t>
            </a:r>
            <a:r>
              <a:rPr lang="en-US" altLang="ar-JO" dirty="0" err="1">
                <a:latin typeface="Times New Roman" panose="02020603050405020304" pitchFamily="18" charset="0"/>
                <a:cs typeface="Times New Roman" panose="02020603050405020304" pitchFamily="18" charset="0"/>
              </a:rPr>
              <a:t>e.g.;cyclosporin</a:t>
            </a:r>
            <a:r>
              <a:rPr lang="en-US" altLang="ar-JO" dirty="0">
                <a:latin typeface="Times New Roman" panose="02020603050405020304" pitchFamily="18" charset="0"/>
                <a:cs typeface="Times New Roman" panose="02020603050405020304" pitchFamily="18" charset="0"/>
              </a:rPr>
              <a:t> antibiotic and tacrolimus</a:t>
            </a:r>
          </a:p>
          <a:p>
            <a:pPr lvl="1" eaLnBrk="1" hangingPunct="1">
              <a:lnSpc>
                <a:spcPct val="80000"/>
              </a:lnSpc>
            </a:pPr>
            <a:r>
              <a:rPr lang="en-US" altLang="ar-JO" dirty="0">
                <a:latin typeface="Times New Roman" panose="02020603050405020304" pitchFamily="18" charset="0"/>
                <a:cs typeface="Times New Roman" panose="02020603050405020304" pitchFamily="18" charset="0"/>
              </a:rPr>
              <a:t>sirolimus</a:t>
            </a:r>
          </a:p>
          <a:p>
            <a:pPr eaLnBrk="1" hangingPunct="1">
              <a:lnSpc>
                <a:spcPct val="80000"/>
              </a:lnSpc>
            </a:pPr>
            <a:r>
              <a:rPr lang="en-US" altLang="ar-JO" sz="2800" dirty="0">
                <a:latin typeface="Times New Roman" panose="02020603050405020304" pitchFamily="18" charset="0"/>
                <a:cs typeface="Times New Roman" panose="02020603050405020304" pitchFamily="18" charset="0"/>
              </a:rPr>
              <a:t>antibodies</a:t>
            </a:r>
          </a:p>
          <a:p>
            <a:pPr lvl="1" eaLnBrk="1" hangingPunct="1">
              <a:lnSpc>
                <a:spcPct val="80000"/>
              </a:lnSpc>
            </a:pPr>
            <a:r>
              <a:rPr lang="en-US" altLang="ar-JO" dirty="0">
                <a:latin typeface="Times New Roman" panose="02020603050405020304" pitchFamily="18" charset="0"/>
                <a:cs typeface="Times New Roman" panose="02020603050405020304" pitchFamily="18" charset="0"/>
              </a:rPr>
              <a:t>Anti-lymphocyte antibodies; anti-CD3</a:t>
            </a:r>
          </a:p>
          <a:p>
            <a:pPr lvl="1" eaLnBrk="1" hangingPunct="1">
              <a:lnSpc>
                <a:spcPct val="80000"/>
              </a:lnSpc>
            </a:pPr>
            <a:r>
              <a:rPr lang="en-US" altLang="ar-JO" dirty="0">
                <a:solidFill>
                  <a:srgbClr val="000000"/>
                </a:solidFill>
                <a:latin typeface="Times New Roman" panose="02020603050405020304" pitchFamily="18" charset="0"/>
                <a:cs typeface="Times New Roman" panose="02020603050405020304" pitchFamily="18" charset="0"/>
              </a:rPr>
              <a:t>Two antibodies that are IL-2 receptor antagonists (</a:t>
            </a:r>
            <a:r>
              <a:rPr lang="en-US" altLang="ar-JO" dirty="0" err="1">
                <a:solidFill>
                  <a:srgbClr val="000000"/>
                </a:solidFill>
                <a:latin typeface="Times New Roman" panose="02020603050405020304" pitchFamily="18" charset="0"/>
                <a:cs typeface="Times New Roman" panose="02020603050405020304" pitchFamily="18" charset="0"/>
              </a:rPr>
              <a:t>basiliximab</a:t>
            </a:r>
            <a:r>
              <a:rPr lang="en-US" altLang="ar-JO" dirty="0">
                <a:solidFill>
                  <a:srgbClr val="000000"/>
                </a:solidFill>
                <a:latin typeface="Times New Roman" panose="02020603050405020304" pitchFamily="18" charset="0"/>
                <a:cs typeface="Times New Roman" panose="02020603050405020304" pitchFamily="18" charset="0"/>
              </a:rPr>
              <a:t> and daclizumab)</a:t>
            </a:r>
            <a:endParaRPr lang="en-US" altLang="ar-JO" dirty="0">
              <a:latin typeface="Times New Roman" panose="02020603050405020304" pitchFamily="18" charset="0"/>
              <a:cs typeface="Times New Roman" panose="02020603050405020304" pitchFamily="18" charset="0"/>
            </a:endParaRPr>
          </a:p>
          <a:p>
            <a:pPr eaLnBrk="1" hangingPunct="1">
              <a:lnSpc>
                <a:spcPct val="80000"/>
              </a:lnSpc>
            </a:pPr>
            <a:r>
              <a:rPr lang="en-US" altLang="ar-JO" sz="2800" dirty="0">
                <a:latin typeface="Times New Roman" panose="02020603050405020304" pitchFamily="18" charset="0"/>
                <a:cs typeface="Times New Roman" panose="02020603050405020304" pitchFamily="18" charset="0"/>
              </a:rPr>
              <a:t>Future immunosuppressive agents by induction of tolerance. Under trial. Administration of CTLA-4, high dose of soluble donor MHC. May be useful in chronic rejection</a:t>
            </a:r>
          </a:p>
          <a:p>
            <a:pPr eaLnBrk="1" hangingPunct="1">
              <a:lnSpc>
                <a:spcPct val="80000"/>
              </a:lnSpc>
            </a:pPr>
            <a:endParaRPr lang="en-US" altLang="ar-JO" sz="2800" dirty="0"/>
          </a:p>
        </p:txBody>
      </p:sp>
    </p:spTree>
    <p:extLst>
      <p:ext uri="{BB962C8B-B14F-4D97-AF65-F5344CB8AC3E}">
        <p14:creationId xmlns:p14="http://schemas.microsoft.com/office/powerpoint/2010/main" val="3422558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a:extLst>
              <a:ext uri="{FF2B5EF4-FFF2-40B4-BE49-F238E27FC236}">
                <a16:creationId xmlns:a16="http://schemas.microsoft.com/office/drawing/2014/main" id="{0139B1FD-DE7E-433E-A310-7658F6398831}"/>
              </a:ext>
            </a:extLst>
          </p:cNvPr>
          <p:cNvSpPr>
            <a:spLocks noGrp="1"/>
          </p:cNvSpPr>
          <p:nvPr>
            <p:ph idx="1"/>
          </p:nvPr>
        </p:nvSpPr>
        <p:spPr>
          <a:xfrm>
            <a:off x="266700" y="556418"/>
            <a:ext cx="8610600" cy="5745163"/>
          </a:xfrm>
        </p:spPr>
        <p:txBody>
          <a:bodyPr/>
          <a:lstStyle/>
          <a:p>
            <a:pPr marL="990600" lvl="1" indent="-533400" eaLnBrk="1" hangingPunct="1">
              <a:lnSpc>
                <a:spcPct val="80000"/>
              </a:lnSpc>
              <a:buFont typeface="Wingdings" panose="05000000000000000000" pitchFamily="2" charset="2"/>
              <a:buChar char="v"/>
            </a:pPr>
            <a:r>
              <a:rPr lang="en-US" altLang="ar-JO" sz="3200" dirty="0"/>
              <a:t>Mechanisms of </a:t>
            </a:r>
            <a:r>
              <a:rPr lang="en-US" altLang="ar-JO" sz="3200" b="1" dirty="0"/>
              <a:t>central </a:t>
            </a:r>
            <a:r>
              <a:rPr lang="en-US" altLang="ar-JO" sz="3200" dirty="0"/>
              <a:t>self tolerance in fetal life</a:t>
            </a:r>
          </a:p>
          <a:p>
            <a:pPr marL="1371600" lvl="2" indent="-457200" eaLnBrk="1" hangingPunct="1">
              <a:lnSpc>
                <a:spcPct val="80000"/>
              </a:lnSpc>
            </a:pPr>
            <a:r>
              <a:rPr lang="en-US" altLang="ar-JO" sz="3200" dirty="0"/>
              <a:t> In T cell selection stage; Medullary thymic epithelial cells can express self antigens that related to many organs and this controlled by many genes one is called Aire (autoimmune regulatory) (Aire deficient cause </a:t>
            </a:r>
            <a:r>
              <a:rPr lang="en-US" altLang="ar-JO" sz="3200" dirty="0" err="1"/>
              <a:t>polyendocrinopathy</a:t>
            </a:r>
            <a:r>
              <a:rPr lang="en-US" altLang="ar-JO" sz="3200" dirty="0"/>
              <a:t> syndrome, </a:t>
            </a:r>
            <a:r>
              <a:rPr lang="en-US" altLang="ar-JO" sz="3200" dirty="0" err="1"/>
              <a:t>addison</a:t>
            </a:r>
            <a:r>
              <a:rPr lang="en-US" altLang="ar-JO" sz="3200" dirty="0"/>
              <a:t>, </a:t>
            </a:r>
            <a:r>
              <a:rPr lang="en-US" altLang="ar-JO" sz="3200" dirty="0" err="1"/>
              <a:t>hypoparathyroid</a:t>
            </a:r>
            <a:r>
              <a:rPr lang="en-US" altLang="ar-JO" sz="3200" dirty="0"/>
              <a:t> and chronic candidiasis.)</a:t>
            </a:r>
            <a:r>
              <a:rPr lang="en-US" altLang="ar-JO" sz="3200" dirty="0">
                <a:solidFill>
                  <a:srgbClr val="000000"/>
                </a:solidFill>
              </a:rPr>
              <a:t> if they react to them they die and non-self reacting mature T cell circulate</a:t>
            </a:r>
            <a:endParaRPr lang="en-US" altLang="ar-JO" sz="3200" dirty="0"/>
          </a:p>
          <a:p>
            <a:pPr marL="1371600" lvl="2" indent="-457200" eaLnBrk="1" hangingPunct="1">
              <a:lnSpc>
                <a:spcPct val="80000"/>
              </a:lnSpc>
            </a:pPr>
            <a:r>
              <a:rPr lang="en-US" altLang="ar-JO" sz="3200" dirty="0"/>
              <a:t>Some times antigen recognition in thymus may contribute to generation of T reg.</a:t>
            </a:r>
          </a:p>
          <a:p>
            <a:endParaRPr lang="ar-JO" altLang="ar-JO"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AF647E1E-11D9-4D65-96C7-15018AC0786E}"/>
              </a:ext>
            </a:extLst>
          </p:cNvPr>
          <p:cNvSpPr>
            <a:spLocks noGrp="1"/>
          </p:cNvSpPr>
          <p:nvPr>
            <p:ph type="body" idx="1"/>
          </p:nvPr>
        </p:nvSpPr>
        <p:spPr>
          <a:xfrm>
            <a:off x="0" y="152400"/>
            <a:ext cx="8991600" cy="6553200"/>
          </a:xfrm>
        </p:spPr>
        <p:txBody>
          <a:bodyPr/>
          <a:lstStyle/>
          <a:p>
            <a:pPr marL="990600" lvl="1" indent="-533400" eaLnBrk="1" hangingPunct="1">
              <a:lnSpc>
                <a:spcPct val="90000"/>
              </a:lnSpc>
              <a:buFont typeface="Wingdings" panose="05000000000000000000" pitchFamily="2" charset="2"/>
              <a:buChar char="v"/>
            </a:pPr>
            <a:r>
              <a:rPr lang="en-US" altLang="ar-JO" sz="3200" dirty="0"/>
              <a:t>Peripheral tolerance </a:t>
            </a:r>
          </a:p>
          <a:p>
            <a:pPr marL="990600" lvl="1" indent="-533400" eaLnBrk="1" hangingPunct="1">
              <a:lnSpc>
                <a:spcPct val="90000"/>
              </a:lnSpc>
              <a:buFont typeface="Wingdings" panose="05000000000000000000" pitchFamily="2" charset="2"/>
              <a:buChar char="v"/>
            </a:pPr>
            <a:r>
              <a:rPr lang="en-US" altLang="ar-JO" sz="3200" dirty="0"/>
              <a:t>Auto-reactive T cells may result because many antigens are not presented in thymus or presented insufficiently</a:t>
            </a:r>
            <a:r>
              <a:rPr lang="en-US" altLang="ar-JO" sz="2400" dirty="0"/>
              <a:t>.</a:t>
            </a:r>
          </a:p>
          <a:p>
            <a:pPr marL="990600" lvl="1" indent="-533400" eaLnBrk="1" hangingPunct="1">
              <a:lnSpc>
                <a:spcPct val="90000"/>
              </a:lnSpc>
              <a:buFontTx/>
              <a:buChar char="•"/>
            </a:pPr>
            <a:r>
              <a:rPr lang="en-US" altLang="ar-JO" dirty="0"/>
              <a:t>T cell regulation,</a:t>
            </a:r>
          </a:p>
          <a:p>
            <a:pPr marL="1752600" lvl="3" indent="-381000" eaLnBrk="1" hangingPunct="1">
              <a:lnSpc>
                <a:spcPct val="90000"/>
              </a:lnSpc>
              <a:buFontTx/>
              <a:buChar char="•"/>
            </a:pPr>
            <a:r>
              <a:rPr lang="en-US" altLang="ar-JO" sz="2800" dirty="0"/>
              <a:t> Absence of co-stimulatory signals (CD28) on APV-self antigen </a:t>
            </a:r>
          </a:p>
          <a:p>
            <a:pPr marL="1752600" lvl="3" indent="-381000" eaLnBrk="1" hangingPunct="1">
              <a:lnSpc>
                <a:spcPct val="90000"/>
              </a:lnSpc>
              <a:buFontTx/>
              <a:buChar char="•"/>
            </a:pPr>
            <a:r>
              <a:rPr lang="en-US" altLang="ar-JO" sz="2800" dirty="0"/>
              <a:t>expression of CTLA-4 after T cell activation</a:t>
            </a:r>
          </a:p>
          <a:p>
            <a:pPr marL="1752600" lvl="3" indent="-381000" eaLnBrk="1" hangingPunct="1">
              <a:lnSpc>
                <a:spcPct val="90000"/>
              </a:lnSpc>
              <a:buFontTx/>
              <a:buChar char="•"/>
            </a:pPr>
            <a:r>
              <a:rPr lang="en-US" altLang="ar-JO" sz="2800" dirty="0"/>
              <a:t>activation induced cell death by death receptors ( </a:t>
            </a:r>
            <a:r>
              <a:rPr lang="en-US" altLang="ar-JO" sz="2800" dirty="0" err="1"/>
              <a:t>Fas-FasL</a:t>
            </a:r>
            <a:r>
              <a:rPr lang="en-US" altLang="ar-JO" sz="2800" dirty="0"/>
              <a:t>) in the case of persistent activation, </a:t>
            </a:r>
          </a:p>
          <a:p>
            <a:pPr marL="1752600" lvl="3" indent="-381000" eaLnBrk="1" hangingPunct="1">
              <a:lnSpc>
                <a:spcPct val="90000"/>
              </a:lnSpc>
              <a:buFontTx/>
              <a:buChar char="•"/>
            </a:pPr>
            <a:r>
              <a:rPr lang="en-US" altLang="ar-JO" sz="2800" dirty="0"/>
              <a:t>or apoptosis or passive cell death in case of antigen elimination, </a:t>
            </a:r>
          </a:p>
          <a:p>
            <a:pPr marL="1752600" lvl="3" indent="-381000" eaLnBrk="1" hangingPunct="1">
              <a:lnSpc>
                <a:spcPct val="90000"/>
              </a:lnSpc>
              <a:buFontTx/>
              <a:buChar char="•"/>
            </a:pPr>
            <a:r>
              <a:rPr lang="en-US" altLang="ar-JO" sz="2800" dirty="0"/>
              <a:t>T cell </a:t>
            </a:r>
            <a:r>
              <a:rPr lang="en-US" altLang="ar-JO" sz="2800" dirty="0" err="1"/>
              <a:t>anergy</a:t>
            </a:r>
            <a:r>
              <a:rPr lang="en-US" altLang="ar-JO" sz="2800" dirty="0"/>
              <a:t>, presenting antigen by immature DCs, </a:t>
            </a:r>
          </a:p>
          <a:p>
            <a:pPr marL="609600" indent="-609600" eaLnBrk="1" hangingPunct="1">
              <a:lnSpc>
                <a:spcPct val="90000"/>
              </a:lnSpc>
            </a:pPr>
            <a:endParaRPr lang="en-US" altLang="ar-JO"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AC0B760-108D-47DF-9547-A8947ED336E7}"/>
              </a:ext>
            </a:extLst>
          </p:cNvPr>
          <p:cNvSpPr>
            <a:spLocks noGrp="1"/>
          </p:cNvSpPr>
          <p:nvPr>
            <p:ph type="title"/>
          </p:nvPr>
        </p:nvSpPr>
        <p:spPr>
          <a:xfrm>
            <a:off x="457200" y="0"/>
            <a:ext cx="8229600" cy="1143000"/>
          </a:xfrm>
        </p:spPr>
        <p:txBody>
          <a:bodyPr/>
          <a:lstStyle/>
          <a:p>
            <a:pPr eaLnBrk="1" hangingPunct="1"/>
            <a:r>
              <a:rPr lang="en-US" altLang="ar-JO" dirty="0"/>
              <a:t>B lymphocytes tolerance</a:t>
            </a:r>
          </a:p>
        </p:txBody>
      </p:sp>
      <p:sp>
        <p:nvSpPr>
          <p:cNvPr id="19459" name="Content Placeholder 2">
            <a:extLst>
              <a:ext uri="{FF2B5EF4-FFF2-40B4-BE49-F238E27FC236}">
                <a16:creationId xmlns:a16="http://schemas.microsoft.com/office/drawing/2014/main" id="{E0249238-C575-44AE-98F9-52EF0BA0904D}"/>
              </a:ext>
            </a:extLst>
          </p:cNvPr>
          <p:cNvSpPr>
            <a:spLocks noGrp="1"/>
          </p:cNvSpPr>
          <p:nvPr>
            <p:ph idx="1"/>
          </p:nvPr>
        </p:nvSpPr>
        <p:spPr>
          <a:xfrm>
            <a:off x="266700" y="1113503"/>
            <a:ext cx="8610600" cy="5744497"/>
          </a:xfrm>
        </p:spPr>
        <p:txBody>
          <a:bodyPr/>
          <a:lstStyle/>
          <a:p>
            <a:pPr eaLnBrk="1" hangingPunct="1"/>
            <a:r>
              <a:rPr lang="en-US" altLang="ar-JO" sz="2800" dirty="0"/>
              <a:t>Central</a:t>
            </a:r>
          </a:p>
          <a:p>
            <a:pPr lvl="1" eaLnBrk="1" hangingPunct="1"/>
            <a:r>
              <a:rPr lang="en-US" altLang="ar-JO" dirty="0"/>
              <a:t>Editing, deletion and </a:t>
            </a:r>
            <a:r>
              <a:rPr lang="en-US" altLang="ar-JO" dirty="0" err="1"/>
              <a:t>anergy</a:t>
            </a:r>
            <a:endParaRPr lang="en-US" altLang="ar-JO" dirty="0"/>
          </a:p>
          <a:p>
            <a:pPr eaLnBrk="1" hangingPunct="1"/>
            <a:r>
              <a:rPr lang="en-US" altLang="ar-JO" sz="2800" dirty="0"/>
              <a:t>Peripheral</a:t>
            </a:r>
          </a:p>
          <a:p>
            <a:pPr lvl="1" eaLnBrk="1" hangingPunct="1"/>
            <a:r>
              <a:rPr lang="en-US" altLang="ar-JO" dirty="0"/>
              <a:t>Mature B lymphocytes that recognize self antigens in peripheral tissues in the absence of specific helper T cells may be rendered functionally unresponsive or die by apoptosis</a:t>
            </a:r>
          </a:p>
          <a:p>
            <a:pPr lvl="1" eaLnBrk="1" hangingPunct="1"/>
            <a:r>
              <a:rPr lang="en-US" altLang="ar-JO" dirty="0" err="1"/>
              <a:t>Fas</a:t>
            </a:r>
            <a:r>
              <a:rPr lang="en-US" altLang="ar-JO" dirty="0"/>
              <a:t> on B cell and </a:t>
            </a:r>
            <a:r>
              <a:rPr lang="en-US" altLang="ar-JO" dirty="0" err="1"/>
              <a:t>Fas</a:t>
            </a:r>
            <a:r>
              <a:rPr lang="en-US" altLang="ar-JO" dirty="0"/>
              <a:t> L on Tc, inhibitory receptor CD22</a:t>
            </a:r>
            <a:r>
              <a:rPr lang="en-US" altLang="ar-JO" dirty="0">
                <a:solidFill>
                  <a:srgbClr val="000000"/>
                </a:solidFill>
              </a:rPr>
              <a:t> and inhibitory Fc receptor (Fc</a:t>
            </a:r>
            <a:r>
              <a:rPr lang="el-GR" altLang="ar-JO" dirty="0">
                <a:solidFill>
                  <a:srgbClr val="000000"/>
                </a:solidFill>
              </a:rPr>
              <a:t>γ</a:t>
            </a:r>
            <a:r>
              <a:rPr lang="en-US" altLang="ar-JO" dirty="0">
                <a:solidFill>
                  <a:srgbClr val="000000"/>
                </a:solidFill>
              </a:rPr>
              <a:t>RIIB). </a:t>
            </a:r>
            <a:endParaRPr lang="en-US" altLang="ar-JO" dirty="0"/>
          </a:p>
          <a:p>
            <a:pPr eaLnBrk="1" hangingPunct="1"/>
            <a:r>
              <a:rPr lang="en-US" altLang="ar-JO" sz="2800" dirty="0"/>
              <a:t>polymorphism of this inhibitory Fc receptor (Fc</a:t>
            </a:r>
            <a:r>
              <a:rPr lang="el-GR" altLang="ar-JO" sz="2800" dirty="0"/>
              <a:t>γ</a:t>
            </a:r>
            <a:r>
              <a:rPr lang="en-US" altLang="ar-JO" sz="2800" dirty="0"/>
              <a:t>RIIB). impairs inhibitory signaling and is associated with SLE in humans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9E120B9-4CB8-49E5-B3F0-E0D19EB204F6}"/>
              </a:ext>
            </a:extLst>
          </p:cNvPr>
          <p:cNvSpPr>
            <a:spLocks noGrp="1"/>
          </p:cNvSpPr>
          <p:nvPr>
            <p:ph type="title"/>
          </p:nvPr>
        </p:nvSpPr>
        <p:spPr/>
        <p:txBody>
          <a:bodyPr/>
          <a:lstStyle/>
          <a:p>
            <a:pPr eaLnBrk="1" hangingPunct="1"/>
            <a:r>
              <a:rPr lang="en-US" altLang="ar-JO"/>
              <a:t>Artificial induction of tolerance</a:t>
            </a:r>
          </a:p>
        </p:txBody>
      </p:sp>
      <p:sp>
        <p:nvSpPr>
          <p:cNvPr id="20483" name="Rectangle 3">
            <a:extLst>
              <a:ext uri="{FF2B5EF4-FFF2-40B4-BE49-F238E27FC236}">
                <a16:creationId xmlns:a16="http://schemas.microsoft.com/office/drawing/2014/main" id="{58568D18-76B2-4FFA-9973-189EEBFF1365}"/>
              </a:ext>
            </a:extLst>
          </p:cNvPr>
          <p:cNvSpPr>
            <a:spLocks noGrp="1"/>
          </p:cNvSpPr>
          <p:nvPr>
            <p:ph type="body" idx="1"/>
          </p:nvPr>
        </p:nvSpPr>
        <p:spPr>
          <a:xfrm>
            <a:off x="0" y="1295400"/>
            <a:ext cx="9144000" cy="5334000"/>
          </a:xfrm>
        </p:spPr>
        <p:txBody>
          <a:bodyPr/>
          <a:lstStyle/>
          <a:p>
            <a:pPr eaLnBrk="1" hangingPunct="1"/>
            <a:r>
              <a:rPr lang="en-US" altLang="ar-JO" dirty="0"/>
              <a:t>Tolerance induction may also be useful for</a:t>
            </a:r>
          </a:p>
          <a:p>
            <a:pPr lvl="1" eaLnBrk="1" hangingPunct="1"/>
            <a:r>
              <a:rPr lang="en-US" altLang="ar-JO" sz="3200" dirty="0"/>
              <a:t> preventing immune reactions to the products of newly expressed genes in gene therapy protocols,</a:t>
            </a:r>
          </a:p>
          <a:p>
            <a:pPr lvl="1" eaLnBrk="1" hangingPunct="1"/>
            <a:r>
              <a:rPr lang="en-US" altLang="ar-JO" sz="3200" dirty="0"/>
              <a:t> for preventing reactions to injected  proteins in patients with deficiencies of these proteins (e.g., hemophiliacs treated with factor VIII), </a:t>
            </a:r>
          </a:p>
          <a:p>
            <a:pPr lvl="1" eaLnBrk="1" hangingPunct="1"/>
            <a:r>
              <a:rPr lang="en-US" altLang="ar-JO" sz="3200" dirty="0"/>
              <a:t> for promoting acceptance of stem cell transplants, and graft transplantation </a:t>
            </a:r>
          </a:p>
          <a:p>
            <a:pPr lvl="1" eaLnBrk="1" hangingPunct="1"/>
            <a:r>
              <a:rPr lang="en-US" altLang="ar-JO" sz="3200" dirty="0"/>
              <a:t>and in immunotherapy for allergy to foreign proteins.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8022B2F2-D848-4FF5-B646-82F4A35E1C09}"/>
              </a:ext>
            </a:extLst>
          </p:cNvPr>
          <p:cNvSpPr>
            <a:spLocks noGrp="1"/>
          </p:cNvSpPr>
          <p:nvPr>
            <p:ph type="title"/>
          </p:nvPr>
        </p:nvSpPr>
        <p:spPr/>
        <p:txBody>
          <a:bodyPr/>
          <a:lstStyle/>
          <a:p>
            <a:pPr eaLnBrk="1" hangingPunct="1"/>
            <a:r>
              <a:rPr lang="en-US" altLang="ar-JO"/>
              <a:t>Ways of induction tolerance</a:t>
            </a:r>
          </a:p>
        </p:txBody>
      </p:sp>
      <p:sp>
        <p:nvSpPr>
          <p:cNvPr id="21507" name="Content Placeholder 2">
            <a:extLst>
              <a:ext uri="{FF2B5EF4-FFF2-40B4-BE49-F238E27FC236}">
                <a16:creationId xmlns:a16="http://schemas.microsoft.com/office/drawing/2014/main" id="{63362166-3DED-4289-B77D-50044FC3F006}"/>
              </a:ext>
            </a:extLst>
          </p:cNvPr>
          <p:cNvSpPr>
            <a:spLocks noGrp="1"/>
          </p:cNvSpPr>
          <p:nvPr>
            <p:ph idx="1"/>
          </p:nvPr>
        </p:nvSpPr>
        <p:spPr>
          <a:xfrm>
            <a:off x="304800" y="1524000"/>
            <a:ext cx="8534400" cy="4525963"/>
          </a:xfrm>
        </p:spPr>
        <p:txBody>
          <a:bodyPr/>
          <a:lstStyle/>
          <a:p>
            <a:pPr eaLnBrk="1" hangingPunct="1"/>
            <a:r>
              <a:rPr lang="en-US" altLang="ar-JO" dirty="0">
                <a:solidFill>
                  <a:srgbClr val="000000"/>
                </a:solidFill>
              </a:rPr>
              <a:t>In general, protein antigens administered </a:t>
            </a:r>
            <a:r>
              <a:rPr lang="en-US" altLang="ar-JO" dirty="0" err="1">
                <a:solidFill>
                  <a:srgbClr val="000000"/>
                </a:solidFill>
              </a:rPr>
              <a:t>cutaneously</a:t>
            </a:r>
            <a:r>
              <a:rPr lang="en-US" altLang="ar-JO" dirty="0">
                <a:solidFill>
                  <a:srgbClr val="000000"/>
                </a:solidFill>
              </a:rPr>
              <a:t> with adjuvants favor immunity, whereas high doses of antigens administered without adjuvants tend to induce tolerance.</a:t>
            </a:r>
          </a:p>
          <a:p>
            <a:pPr eaLnBrk="1" hangingPunct="1"/>
            <a:r>
              <a:rPr lang="en-US" altLang="ar-JO" dirty="0">
                <a:solidFill>
                  <a:srgbClr val="000000"/>
                </a:solidFill>
              </a:rPr>
              <a:t>Immunosuppression by total body irradiation, drugs (cyclosporin and anti-lymphocytic antibodies as anti-CD4, soluble CTLA-4, steroids</a:t>
            </a:r>
          </a:p>
          <a:p>
            <a:pPr eaLnBrk="1" hangingPunct="1"/>
            <a:r>
              <a:rPr lang="en-US" altLang="ar-JO" dirty="0">
                <a:solidFill>
                  <a:srgbClr val="000000"/>
                </a:solidFill>
              </a:rPr>
              <a:t>Oral administration of antigens ( lead to increase in IGA and IL-10 and TGF-beta)</a:t>
            </a:r>
          </a:p>
          <a:p>
            <a:pPr eaLnBrk="1" hangingPunct="1"/>
            <a:endParaRPr lang="en-US" altLang="ar-JO"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64CD10F8-1544-4010-A03A-1EA8455BD2DA}"/>
              </a:ext>
            </a:extLst>
          </p:cNvPr>
          <p:cNvSpPr>
            <a:spLocks noGrp="1"/>
          </p:cNvSpPr>
          <p:nvPr>
            <p:ph type="title"/>
          </p:nvPr>
        </p:nvSpPr>
        <p:spPr>
          <a:xfrm>
            <a:off x="457200" y="0"/>
            <a:ext cx="8229600" cy="914400"/>
          </a:xfrm>
        </p:spPr>
        <p:txBody>
          <a:bodyPr/>
          <a:lstStyle/>
          <a:p>
            <a:pPr eaLnBrk="1" hangingPunct="1"/>
            <a:r>
              <a:rPr lang="en-US" altLang="ar-JO" dirty="0"/>
              <a:t>Autoimmune diseases, etiology</a:t>
            </a:r>
          </a:p>
        </p:txBody>
      </p:sp>
      <p:sp>
        <p:nvSpPr>
          <p:cNvPr id="22531" name="Content Placeholder 2">
            <a:extLst>
              <a:ext uri="{FF2B5EF4-FFF2-40B4-BE49-F238E27FC236}">
                <a16:creationId xmlns:a16="http://schemas.microsoft.com/office/drawing/2014/main" id="{BD6DFD1B-99C6-4C41-9F87-C2AB38F35162}"/>
              </a:ext>
            </a:extLst>
          </p:cNvPr>
          <p:cNvSpPr>
            <a:spLocks noGrp="1"/>
          </p:cNvSpPr>
          <p:nvPr>
            <p:ph idx="1"/>
          </p:nvPr>
        </p:nvSpPr>
        <p:spPr>
          <a:xfrm>
            <a:off x="0" y="914400"/>
            <a:ext cx="9144000" cy="5791200"/>
          </a:xfrm>
        </p:spPr>
        <p:txBody>
          <a:bodyPr/>
          <a:lstStyle/>
          <a:p>
            <a:pPr eaLnBrk="1" hangingPunct="1"/>
            <a:r>
              <a:rPr lang="en-US" altLang="ar-JO" sz="3000" dirty="0">
                <a:solidFill>
                  <a:srgbClr val="000000"/>
                </a:solidFill>
              </a:rPr>
              <a:t>multifactorial</a:t>
            </a:r>
          </a:p>
          <a:p>
            <a:pPr eaLnBrk="1" hangingPunct="1"/>
            <a:r>
              <a:rPr lang="en-US" altLang="ar-JO" sz="3000" dirty="0">
                <a:solidFill>
                  <a:srgbClr val="000000"/>
                </a:solidFill>
              </a:rPr>
              <a:t>After infection, trauma or surgery</a:t>
            </a:r>
            <a:endParaRPr lang="en-US" altLang="ar-JO" sz="3000" dirty="0"/>
          </a:p>
          <a:p>
            <a:pPr eaLnBrk="1" hangingPunct="1"/>
            <a:r>
              <a:rPr lang="en-US" altLang="ar-JO" sz="3000" dirty="0"/>
              <a:t>Release of sequestrated antigens as a result of tissue </a:t>
            </a:r>
            <a:r>
              <a:rPr lang="en-US" altLang="ar-JO" sz="3000" dirty="0" err="1"/>
              <a:t>injury.g</a:t>
            </a:r>
            <a:r>
              <a:rPr lang="en-US" altLang="ar-JO" sz="3000" dirty="0"/>
              <a:t>; Post-trauma, exposed antigens of nucleus in SLE that immune system did not expose to before. </a:t>
            </a:r>
          </a:p>
          <a:p>
            <a:pPr eaLnBrk="1" hangingPunct="1">
              <a:lnSpc>
                <a:spcPct val="80000"/>
              </a:lnSpc>
            </a:pPr>
            <a:r>
              <a:rPr lang="en-US" altLang="ar-JO" sz="3000" dirty="0"/>
              <a:t>Exposure to microbial antigens that cross react with self antigens (molecular mimicry); strep-pyogenes and rheumatic fever.</a:t>
            </a:r>
          </a:p>
          <a:p>
            <a:pPr eaLnBrk="1" hangingPunct="1">
              <a:lnSpc>
                <a:spcPct val="80000"/>
              </a:lnSpc>
            </a:pPr>
            <a:r>
              <a:rPr lang="en-US" altLang="ar-JO" sz="3000" dirty="0"/>
              <a:t>Infection may also lead to enhanced expression of </a:t>
            </a:r>
            <a:r>
              <a:rPr lang="en-US" altLang="ar-JO" sz="3000" dirty="0" err="1"/>
              <a:t>costimulators</a:t>
            </a:r>
            <a:r>
              <a:rPr lang="en-US" altLang="ar-JO" sz="3000" dirty="0"/>
              <a:t> in tissues. Thus, the infection results in the activation of T cells that are not specific for the infectious pathogen; this type of response is called bystander activation.</a:t>
            </a:r>
          </a:p>
          <a:p>
            <a:pPr eaLnBrk="1" hangingPunct="1">
              <a:lnSpc>
                <a:spcPct val="80000"/>
              </a:lnSpc>
            </a:pPr>
            <a:endParaRPr lang="en-US" altLang="ar-JO" sz="3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1085</TotalTime>
  <Words>2068</Words>
  <Application>Microsoft Office PowerPoint</Application>
  <PresentationFormat>On-screen Show (4:3)</PresentationFormat>
  <Paragraphs>166</Paragraphs>
  <Slides>38</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38</vt:i4>
      </vt:variant>
    </vt:vector>
  </HeadingPairs>
  <TitlesOfParts>
    <vt:vector size="45" baseType="lpstr">
      <vt:lpstr>Arial</vt:lpstr>
      <vt:lpstr>Calibri</vt:lpstr>
      <vt:lpstr>MS PGothic</vt:lpstr>
      <vt:lpstr>Times New Roman</vt:lpstr>
      <vt:lpstr>Wingdings</vt:lpstr>
      <vt:lpstr>Office Theme</vt:lpstr>
      <vt:lpstr>1_Office Theme</vt:lpstr>
      <vt:lpstr>Autoimmune diseases and tolerance</vt:lpstr>
      <vt:lpstr>Tolerance</vt:lpstr>
      <vt:lpstr>PowerPoint Presentation</vt:lpstr>
      <vt:lpstr>PowerPoint Presentation</vt:lpstr>
      <vt:lpstr>PowerPoint Presentation</vt:lpstr>
      <vt:lpstr>B lymphocytes tolerance</vt:lpstr>
      <vt:lpstr>Artificial induction of tolerance</vt:lpstr>
      <vt:lpstr>Ways of induction tolerance</vt:lpstr>
      <vt:lpstr>Autoimmune diseases, etiology</vt:lpstr>
      <vt:lpstr>PowerPoint Presentation</vt:lpstr>
      <vt:lpstr>Classification of autoimmune</vt:lpstr>
      <vt:lpstr>Classification of autoimmune</vt:lpstr>
      <vt:lpstr>PowerPoint Presentation</vt:lpstr>
      <vt:lpstr>PowerPoint Presentation</vt:lpstr>
      <vt:lpstr>PowerPoint Presentation</vt:lpstr>
      <vt:lpstr>Lab. diagnosis</vt:lpstr>
      <vt:lpstr>management</vt:lpstr>
      <vt:lpstr>Myasthenia gravis</vt:lpstr>
      <vt:lpstr>SLE (Systemic lupus erythematosus)</vt:lpstr>
      <vt:lpstr>PowerPoint Presentation</vt:lpstr>
      <vt:lpstr>SLE</vt:lpstr>
      <vt:lpstr>SLE</vt:lpstr>
      <vt:lpstr>PowerPoint Presentation</vt:lpstr>
      <vt:lpstr>Rheumatoid arthritis</vt:lpstr>
      <vt:lpstr>Anti-CCP</vt:lpstr>
      <vt:lpstr>RA</vt:lpstr>
      <vt:lpstr> RA disease modifying agents</vt:lpstr>
      <vt:lpstr>RA treatment</vt:lpstr>
      <vt:lpstr>Rheumatic fever</vt:lpstr>
      <vt:lpstr>diagnosis</vt:lpstr>
      <vt:lpstr>Multiple sclerosis</vt:lpstr>
      <vt:lpstr>MS treatment</vt:lpstr>
      <vt:lpstr>Type 1 diabetes</vt:lpstr>
      <vt:lpstr>PowerPoint Presentation</vt:lpstr>
      <vt:lpstr>Connective tissue diseases</vt:lpstr>
      <vt:lpstr>Connective tissue diseases</vt:lpstr>
      <vt:lpstr>Immune-suppressive drugs</vt:lpstr>
      <vt:lpstr>Immune-suppressive drugs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Autoimmune diseases and tolerance</dc:title>
  <dc:creator>Feras My Computer</dc:creator>
  <cp:lastModifiedBy>mahmoud barakat</cp:lastModifiedBy>
  <cp:revision>74</cp:revision>
  <dcterms:created xsi:type="dcterms:W3CDTF">2011-07-28T12:10:52Z</dcterms:created>
  <dcterms:modified xsi:type="dcterms:W3CDTF">2019-11-14T19:04:56Z</dcterms:modified>
</cp:coreProperties>
</file>