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7" r:id="rId6"/>
    <p:sldId id="272" r:id="rId7"/>
    <p:sldId id="261" r:id="rId8"/>
    <p:sldId id="260" r:id="rId9"/>
    <p:sldId id="262" r:id="rId10"/>
    <p:sldId id="263" r:id="rId11"/>
    <p:sldId id="266" r:id="rId12"/>
    <p:sldId id="265" r:id="rId13"/>
    <p:sldId id="264" r:id="rId14"/>
    <p:sldId id="267" r:id="rId15"/>
    <p:sldId id="268" r:id="rId16"/>
    <p:sldId id="269" r:id="rId17"/>
    <p:sldId id="270" r:id="rId18"/>
    <p:sldId id="273" r:id="rId19"/>
    <p:sldId id="271" r:id="rId20"/>
    <p:sldId id="275" r:id="rId21"/>
    <p:sldId id="274" r:id="rId22"/>
    <p:sldId id="276" r:id="rId23"/>
    <p:sldId id="277" r:id="rId24"/>
    <p:sldId id="278" r:id="rId25"/>
    <p:sldId id="295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6" r:id="rId43"/>
    <p:sldId id="297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presProps" Target="presProps.xml" /><Relationship Id="rId50" Type="http://schemas.openxmlformats.org/officeDocument/2006/relationships/tableStyles" Target="tableStyle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handoutMaster" Target="handoutMasters/handoutMaster1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viewProps" Target="viewProps.xml" /><Relationship Id="rId8" Type="http://schemas.openxmlformats.org/officeDocument/2006/relationships/slide" Target="slides/slide4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76F12D-2985-47C3-A07C-9F03DD159D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83A19-1DC2-46DB-B3A1-ECF7C417E9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919E1-43AC-4CED-9500-DF4C100BDBF7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3D6289-F1C3-4041-A186-E428808BD1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7ECA2-D3CC-4290-9914-977FED6D36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8A85-43CB-4CDC-8FF1-647F52B29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91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7A66-B7EB-42C9-B5DD-873741A09959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B4569-3B6E-468D-B981-DA515F47B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08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B4569-3B6E-468D-B981-DA515F47B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34071"/>
            <a:chOff x="-329674" y="-51881"/>
            <a:chExt cx="12515851" cy="6934071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15853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32.png" /><Relationship Id="rId4" Type="http://schemas.openxmlformats.org/officeDocument/2006/relationships/image" Target="../media/image31.png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2FD7-76EF-4EBF-8807-5A08A9C8EA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urogenital system-III.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Pathology of the Male Genital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8D8C1-1062-49B2-BB56-D9F8E5DA6E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dirty="0" err="1"/>
              <a:t>Dr.Eman</a:t>
            </a:r>
            <a:r>
              <a:rPr lang="en-US" dirty="0"/>
              <a:t> Kreishan, M.D.</a:t>
            </a:r>
          </a:p>
          <a:p>
            <a:pPr algn="r"/>
            <a:r>
              <a:rPr lang="en-US" dirty="0"/>
              <a:t>10-5-2022.</a:t>
            </a:r>
          </a:p>
        </p:txBody>
      </p:sp>
    </p:spTree>
    <p:extLst>
      <p:ext uri="{BB962C8B-B14F-4D97-AF65-F5344CB8AC3E}">
        <p14:creationId xmlns:p14="http://schemas.microsoft.com/office/powerpoint/2010/main" val="4262868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51" y="2349925"/>
            <a:ext cx="3938159" cy="2456442"/>
          </a:xfrm>
        </p:spPr>
        <p:txBody>
          <a:bodyPr/>
          <a:lstStyle/>
          <a:p>
            <a:r>
              <a:rPr lang="en-US" dirty="0"/>
              <a:t>1. Cryptorchidism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Cryptorchidism affects 1% of the male population.</a:t>
            </a:r>
          </a:p>
          <a:p>
            <a:r>
              <a:rPr lang="en-US" sz="2400" dirty="0">
                <a:latin typeface="+mj-lt"/>
              </a:rPr>
              <a:t>Mostly the cause is unknown. </a:t>
            </a:r>
          </a:p>
          <a:p>
            <a:r>
              <a:rPr lang="en-US" sz="2400" dirty="0">
                <a:latin typeface="+mj-lt"/>
              </a:rPr>
              <a:t>Bilateral in ~ 10% of affected patients</a:t>
            </a:r>
          </a:p>
          <a:p>
            <a:r>
              <a:rPr lang="en-US" sz="2400" dirty="0">
                <a:latin typeface="+mj-lt"/>
              </a:rPr>
              <a:t>Undescended testes may become atrophic </a:t>
            </a:r>
            <a:r>
              <a:rPr lang="en-US" sz="2400" dirty="0">
                <a:latin typeface="+mj-lt"/>
                <a:sym typeface="Wingdings" pitchFamily="2" charset="2"/>
              </a:rPr>
              <a:t> if </a:t>
            </a:r>
            <a:r>
              <a:rPr lang="en-US" sz="2400" dirty="0">
                <a:latin typeface="+mj-lt"/>
              </a:rPr>
              <a:t>bilateral </a:t>
            </a:r>
            <a:r>
              <a:rPr lang="en-US" sz="2400" dirty="0">
                <a:latin typeface="+mj-lt"/>
                <a:sym typeface="Wingdings" pitchFamily="2" charset="2"/>
              </a:rPr>
              <a:t> </a:t>
            </a:r>
            <a:r>
              <a:rPr lang="en-US" sz="2400" dirty="0">
                <a:latin typeface="+mj-lt"/>
              </a:rPr>
              <a:t>sterility. </a:t>
            </a:r>
          </a:p>
          <a:p>
            <a:r>
              <a:rPr lang="en-US" sz="2400" dirty="0">
                <a:latin typeface="+mj-lt"/>
              </a:rPr>
              <a:t>Ass with a 3-5 fold increased risk for testicular cancer </a:t>
            </a:r>
            <a:r>
              <a:rPr lang="en-US" sz="2400" dirty="0">
                <a:latin typeface="+mj-lt"/>
                <a:sym typeface="Wingdings" pitchFamily="2" charset="2"/>
              </a:rPr>
              <a:t></a:t>
            </a:r>
            <a:r>
              <a:rPr lang="en-US" sz="2400" dirty="0">
                <a:latin typeface="+mj-lt"/>
              </a:rPr>
              <a:t>in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both</a:t>
            </a:r>
            <a:r>
              <a:rPr lang="en-US" sz="2400" dirty="0">
                <a:latin typeface="+mj-lt"/>
              </a:rPr>
              <a:t> testes, (including normally descended testis) suggesting that some intrinsic abnormality)</a:t>
            </a:r>
          </a:p>
        </p:txBody>
      </p:sp>
    </p:spTree>
    <p:extLst>
      <p:ext uri="{BB962C8B-B14F-4D97-AF65-F5344CB8AC3E}">
        <p14:creationId xmlns:p14="http://schemas.microsoft.com/office/powerpoint/2010/main" val="255201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0661" y="-111214"/>
            <a:ext cx="6281873" cy="524862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only established with certainty after 1 year of age, particularly in premature infants, because testicular descent into the scrotum is not always complete at birth. 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5122" name="Picture 2" descr="Undescended Testicle symptoms, causes, treatment, medicine, prevention,  diagnos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86" y="2901367"/>
            <a:ext cx="59531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97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2. Vascular Disturbances.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Torsion</a:t>
            </a:r>
            <a:r>
              <a:rPr lang="en-US" sz="20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en-US" sz="2000" dirty="0">
                <a:latin typeface="+mj-lt"/>
              </a:rPr>
              <a:t>or twisting of the spermatic cord </a:t>
            </a:r>
            <a:r>
              <a:rPr lang="en-US" sz="2000" dirty="0">
                <a:latin typeface="+mj-lt"/>
                <a:sym typeface="Wingdings" pitchFamily="2" charset="2"/>
              </a:rPr>
              <a:t> </a:t>
            </a:r>
            <a:r>
              <a:rPr lang="en-US" sz="2000" dirty="0">
                <a:latin typeface="+mj-lt"/>
              </a:rPr>
              <a:t>results in obstruction of testicular venous drainage (</a:t>
            </a:r>
            <a:r>
              <a:rPr lang="en-US" sz="2000" u="sng" dirty="0">
                <a:latin typeface="+mj-lt"/>
              </a:rPr>
              <a:t>thick-walled</a:t>
            </a:r>
            <a:r>
              <a:rPr lang="en-US" sz="2000" dirty="0">
                <a:latin typeface="+mj-lt"/>
              </a:rPr>
              <a:t> &amp; more resilient arteries are left patent)</a:t>
            </a:r>
          </a:p>
          <a:p>
            <a:r>
              <a:rPr lang="en-US" sz="2000" dirty="0">
                <a:latin typeface="+mj-lt"/>
              </a:rPr>
              <a:t>Leads to intense vascular engorgement &amp; infarction if not relieved. 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6146" name="Picture 2" descr="Testicular Torsion – Core 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78" y="3232843"/>
            <a:ext cx="4490280" cy="384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281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Two types: </a:t>
            </a:r>
          </a:p>
          <a:p>
            <a:endParaRPr lang="en-US" sz="2800" dirty="0">
              <a:solidFill>
                <a:schemeClr val="accent2"/>
              </a:solidFill>
              <a:latin typeface="+mj-lt"/>
            </a:endParaRPr>
          </a:p>
          <a:p>
            <a:r>
              <a:rPr lang="en-US" sz="2800" dirty="0">
                <a:latin typeface="+mj-lt"/>
              </a:rPr>
              <a:t>Neonatal torsion 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occurs in utero or shortly after birth. No associated  anatomic defect is present.</a:t>
            </a:r>
          </a:p>
          <a:p>
            <a:pPr marL="361950" indent="-285750"/>
            <a:r>
              <a:rPr lang="en-US" sz="2800" dirty="0">
                <a:latin typeface="+mj-lt"/>
              </a:rPr>
              <a:t> Adult torsion.</a:t>
            </a:r>
          </a:p>
        </p:txBody>
      </p:sp>
    </p:spTree>
    <p:extLst>
      <p:ext uri="{BB962C8B-B14F-4D97-AF65-F5344CB8AC3E}">
        <p14:creationId xmlns:p14="http://schemas.microsoft.com/office/powerpoint/2010/main" val="372830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Adult Torsion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Surgical emergency due to twisting of the testicle around the spermatic cord or vascular pedicle attachments .</a:t>
            </a:r>
          </a:p>
          <a:p>
            <a:r>
              <a:rPr lang="en-US" sz="2400" dirty="0">
                <a:latin typeface="+mj-lt"/>
              </a:rPr>
              <a:t>Mostly under 18 years old.</a:t>
            </a:r>
          </a:p>
          <a:p>
            <a:r>
              <a:rPr lang="en-US" sz="2400" dirty="0">
                <a:latin typeface="+mj-lt"/>
              </a:rPr>
              <a:t>Usually patient presented with Unilateral scrotal pain, nausea and vomiting.</a:t>
            </a:r>
          </a:p>
        </p:txBody>
      </p:sp>
    </p:spTree>
    <p:extLst>
      <p:ext uri="{BB962C8B-B14F-4D97-AF65-F5344CB8AC3E}">
        <p14:creationId xmlns:p14="http://schemas.microsoft.com/office/powerpoint/2010/main" val="2019400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pathogenesis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In contrast with neonatal torsion, it results from a bilateral congenital anomaly; testis is abnormally anchored in the scrotal sac , leading to  ↑ mobility (bell clapper abnormality). </a:t>
            </a: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9218" name="Picture 2" descr="Bell Clapper Deformity of Scrot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850518"/>
            <a:ext cx="3408715" cy="371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72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prod-images-static.radiopaedia.org/images/552239/640114ef5014f2e366e87f6b726de2_big_gallery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5" y="1923788"/>
            <a:ext cx="3770334" cy="377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od-images-static.radiopaedia.org/images/552240/0b56088cf1469bbb08f03ed87cc868_big_gallery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73" y="2089257"/>
            <a:ext cx="3439395" cy="343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43446" y="635294"/>
            <a:ext cx="6162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Testicular torsion</a:t>
            </a:r>
          </a:p>
        </p:txBody>
      </p:sp>
    </p:spTree>
    <p:extLst>
      <p:ext uri="{BB962C8B-B14F-4D97-AF65-F5344CB8AC3E}">
        <p14:creationId xmlns:p14="http://schemas.microsoft.com/office/powerpoint/2010/main" val="2544311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997" t="15830" r="28187" b="20645"/>
          <a:stretch/>
        </p:blipFill>
        <p:spPr>
          <a:xfrm>
            <a:off x="7030387" y="2569446"/>
            <a:ext cx="4901783" cy="39063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9616" y="673840"/>
            <a:ext cx="4456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Microscopic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616" y="2090091"/>
            <a:ext cx="8685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Damaged blood vessels with coagulative necrosis 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613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3634" y="-590900"/>
            <a:ext cx="6281873" cy="5248622"/>
          </a:xfrm>
        </p:spPr>
        <p:txBody>
          <a:bodyPr>
            <a:normAutofit/>
          </a:bodyPr>
          <a:lstStyle/>
          <a:p>
            <a:r>
              <a:rPr lang="en-US" sz="2400" dirty="0"/>
              <a:t>If explored surgically &amp; the cord is manually untwisted within ~ 6 hours, the testis will likely remain viable. </a:t>
            </a:r>
          </a:p>
          <a:p>
            <a:r>
              <a:rPr lang="en-US" sz="2400" dirty="0"/>
              <a:t>To prevent the catastrophic occurrence of another torsion in contralateral testis , unaffected testis is surgically fixed within the scrotum (</a:t>
            </a:r>
            <a:r>
              <a:rPr lang="en-US" sz="2400" dirty="0" err="1"/>
              <a:t>orchiopexy</a:t>
            </a:r>
            <a:r>
              <a:rPr lang="en-US" sz="2400" dirty="0"/>
              <a:t>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2" t="7838" r="18164" b="30482"/>
          <a:stretch/>
        </p:blipFill>
        <p:spPr>
          <a:xfrm>
            <a:off x="5798995" y="3696774"/>
            <a:ext cx="5316512" cy="293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02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Neoplasms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In the 15-34-year-old age group, they are the most common tumors in men (peak in incidence).</a:t>
            </a:r>
          </a:p>
          <a:p>
            <a:r>
              <a:rPr lang="en-US" sz="2000" dirty="0">
                <a:latin typeface="+mj-lt"/>
              </a:rPr>
              <a:t> Heterogeneous groups include: </a:t>
            </a:r>
          </a:p>
          <a:p>
            <a:pPr marL="3619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Germ cell tumors: 95%, all are malignant. </a:t>
            </a:r>
          </a:p>
          <a:p>
            <a:pPr marL="361950" indent="-285750"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Sex cord–stromal tumors: uncommon,  usually benign, &amp; derived from </a:t>
            </a:r>
            <a:r>
              <a:rPr lang="en-US" sz="2000" dirty="0" err="1">
                <a:latin typeface="+mj-lt"/>
              </a:rPr>
              <a:t>Sertoli</a:t>
            </a:r>
            <a:r>
              <a:rPr lang="en-US" sz="2000" dirty="0">
                <a:latin typeface="+mj-lt"/>
              </a:rPr>
              <a:t> or </a:t>
            </a:r>
            <a:r>
              <a:rPr lang="en-US" sz="2000" dirty="0" err="1">
                <a:latin typeface="+mj-lt"/>
              </a:rPr>
              <a:t>Leydig</a:t>
            </a:r>
            <a:r>
              <a:rPr lang="en-US" sz="2000" dirty="0">
                <a:latin typeface="+mj-lt"/>
              </a:rPr>
              <a:t> cells.</a:t>
            </a:r>
          </a:p>
          <a:p>
            <a:r>
              <a:rPr lang="en-US" sz="2000" dirty="0">
                <a:latin typeface="+mj-lt"/>
              </a:rPr>
              <a:t>The cause of testicular neoplasms is poorly understood.</a:t>
            </a:r>
          </a:p>
        </p:txBody>
      </p:sp>
    </p:spTree>
    <p:extLst>
      <p:ext uri="{BB962C8B-B14F-4D97-AF65-F5344CB8AC3E}">
        <p14:creationId xmlns:p14="http://schemas.microsoft.com/office/powerpoint/2010/main" val="1737201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Testis..anatomy</a:t>
            </a:r>
            <a:r>
              <a:rPr lang="en-US" dirty="0"/>
              <a:t>.</a:t>
            </a:r>
          </a:p>
        </p:txBody>
      </p:sp>
      <p:pic>
        <p:nvPicPr>
          <p:cNvPr id="1028" name="Picture 4" descr="EPOS&amp;trade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23" y="1059523"/>
            <a:ext cx="5708121" cy="503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550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</a:t>
            </a:r>
          </a:p>
        </p:txBody>
      </p:sp>
      <p:pic>
        <p:nvPicPr>
          <p:cNvPr id="10242" name="Picture 2" descr="Online Doctor | Types of Cancer | Second opin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16"/>
          <a:stretch/>
        </p:blipFill>
        <p:spPr bwMode="auto">
          <a:xfrm>
            <a:off x="5289237" y="1515579"/>
            <a:ext cx="6358120" cy="412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3849" y="5456047"/>
            <a:ext cx="3948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accent2"/>
                </a:solidFill>
              </a:rPr>
              <a:t>isochromosome</a:t>
            </a:r>
            <a:r>
              <a:rPr lang="en-US" sz="2400" b="1" dirty="0">
                <a:solidFill>
                  <a:schemeClr val="accent2"/>
                </a:solidFill>
              </a:rPr>
              <a:t> 12 </a:t>
            </a:r>
            <a:r>
              <a:rPr lang="en-US" sz="2400" b="1" dirty="0" err="1">
                <a:solidFill>
                  <a:schemeClr val="accent2"/>
                </a:solidFill>
              </a:rPr>
              <a:t>i</a:t>
            </a:r>
            <a:r>
              <a:rPr lang="en-US" sz="2400" b="1" dirty="0">
                <a:solidFill>
                  <a:schemeClr val="accent2"/>
                </a:solidFill>
              </a:rPr>
              <a:t>(12p)</a:t>
            </a:r>
            <a:endParaRPr lang="en-US" sz="2800" b="1" dirty="0">
              <a:solidFill>
                <a:schemeClr val="accent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33849" y="6011283"/>
            <a:ext cx="3188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chemeClr val="accent2"/>
                </a:solidFill>
              </a:rPr>
              <a:t>Intersex syndromes</a:t>
            </a:r>
            <a:endParaRPr lang="en" sz="2400" b="1" dirty="0">
              <a:solidFill>
                <a:schemeClr val="accent2"/>
              </a:solidFill>
            </a:endParaRPr>
          </a:p>
        </p:txBody>
      </p:sp>
      <p:sp>
        <p:nvSpPr>
          <p:cNvPr id="5" name="5-Point Star 4"/>
          <p:cNvSpPr/>
          <p:nvPr/>
        </p:nvSpPr>
        <p:spPr>
          <a:xfrm>
            <a:off x="7667898" y="2349925"/>
            <a:ext cx="248194" cy="4310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181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ESTICULAR TUMOURS - www.medicoapps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21" y="944380"/>
            <a:ext cx="10703407" cy="518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44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Presentation: mostly as a painless testicular mass. </a:t>
            </a:r>
          </a:p>
          <a:p>
            <a:r>
              <a:rPr lang="en-US" sz="2000" dirty="0">
                <a:latin typeface="+mj-lt"/>
              </a:rPr>
              <a:t>Biopsy of a testicular neoplasm is associated with a risk of tumor spillage (contraindicated).</a:t>
            </a:r>
          </a:p>
          <a:p>
            <a:r>
              <a:rPr lang="en-US" sz="2000" dirty="0">
                <a:latin typeface="+mj-lt"/>
              </a:rPr>
              <a:t>Standard management of a solid testicular mass is radical orchiectomy, based on the presumption of malignancy.</a:t>
            </a:r>
          </a:p>
        </p:txBody>
      </p:sp>
    </p:spTree>
    <p:extLst>
      <p:ext uri="{BB962C8B-B14F-4D97-AF65-F5344CB8AC3E}">
        <p14:creationId xmlns:p14="http://schemas.microsoft.com/office/powerpoint/2010/main" val="1897730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b="1" dirty="0"/>
              <a:t>Seminoma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Third decade of life – never in infants.</a:t>
            </a:r>
          </a:p>
          <a:p>
            <a:r>
              <a:rPr lang="en-US" sz="2400" dirty="0">
                <a:latin typeface="+mj-lt"/>
              </a:rPr>
              <a:t>Histologically identical tumors called dysgerminomas , in the ovary, and </a:t>
            </a:r>
            <a:r>
              <a:rPr lang="en-US" sz="2400" dirty="0" err="1">
                <a:latin typeface="+mj-lt"/>
              </a:rPr>
              <a:t>germinomas</a:t>
            </a:r>
            <a:r>
              <a:rPr lang="en-US" sz="2400" dirty="0">
                <a:latin typeface="+mj-lt"/>
              </a:rPr>
              <a:t> ,CNS &amp; other </a:t>
            </a:r>
            <a:r>
              <a:rPr lang="en-US" sz="2400" dirty="0" err="1">
                <a:latin typeface="+mj-lt"/>
              </a:rPr>
              <a:t>extragonadal</a:t>
            </a:r>
            <a:r>
              <a:rPr lang="en-US" sz="2400" dirty="0">
                <a:latin typeface="+mj-lt"/>
              </a:rPr>
              <a:t> sites.</a:t>
            </a:r>
          </a:p>
          <a:p>
            <a:r>
              <a:rPr lang="en-US" sz="2400" dirty="0">
                <a:latin typeface="+mj-lt"/>
              </a:rPr>
              <a:t>Presentation: progressive painless enlargement of the testis.</a:t>
            </a:r>
          </a:p>
        </p:txBody>
      </p:sp>
    </p:spTree>
    <p:extLst>
      <p:ext uri="{BB962C8B-B14F-4D97-AF65-F5344CB8AC3E}">
        <p14:creationId xmlns:p14="http://schemas.microsoft.com/office/powerpoint/2010/main" val="895216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83" t="10912" r="62750" b="45851"/>
          <a:stretch/>
        </p:blipFill>
        <p:spPr>
          <a:xfrm>
            <a:off x="6160956" y="3117954"/>
            <a:ext cx="4796853" cy="31629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1554" y="141194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Gross</a:t>
            </a:r>
            <a:r>
              <a:rPr lang="en-US" sz="2800" dirty="0"/>
              <a:t>: soft, well-demarcated gray-white, usually w/o hemorrhage</a:t>
            </a:r>
          </a:p>
        </p:txBody>
      </p:sp>
    </p:spTree>
    <p:extLst>
      <p:ext uri="{BB962C8B-B14F-4D97-AF65-F5344CB8AC3E}">
        <p14:creationId xmlns:p14="http://schemas.microsoft.com/office/powerpoint/2010/main" val="369221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863" y="803186"/>
            <a:ext cx="6618458" cy="1850073"/>
          </a:xfrm>
        </p:spPr>
        <p:txBody>
          <a:bodyPr>
            <a:noAutofit/>
          </a:bodyPr>
          <a:lstStyle/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Large, uniform cells with clear, glycogen-rich cytoplasm, round nuclei, and conspicuous nucleoli.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Intervening fibrous septa with dense lymphocytic infiltrate.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dirty="0">
                <a:latin typeface="+mj-lt"/>
              </a:rPr>
              <a:t>Granulomatous reaction &amp; syncytiotrophoblasts (15%).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068" y="2653259"/>
            <a:ext cx="4500341" cy="406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87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</a:t>
            </a:r>
            <a:r>
              <a:rPr lang="en-US" b="1" dirty="0"/>
              <a:t>Embryonal carcinoma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malignant germ cell tumor (GCT) resembling undifferentiated stem cells during embryonic development.</a:t>
            </a:r>
          </a:p>
          <a:p>
            <a:pPr fontAlgn="base"/>
            <a:r>
              <a:rPr lang="en-US" sz="2000" dirty="0">
                <a:latin typeface="+mj-lt"/>
              </a:rPr>
              <a:t>Second most common type of testicular pure GCT</a:t>
            </a:r>
          </a:p>
          <a:p>
            <a:pPr fontAlgn="base"/>
            <a:r>
              <a:rPr lang="en-US" sz="2000" dirty="0">
                <a:latin typeface="+mj-lt"/>
              </a:rPr>
              <a:t>Average age of presentation 25 - 35 years old, ~10 years younger than seminoma</a:t>
            </a:r>
          </a:p>
          <a:p>
            <a:pPr fontAlgn="base"/>
            <a:r>
              <a:rPr lang="en-US" sz="2000" dirty="0">
                <a:latin typeface="+mj-lt"/>
              </a:rPr>
              <a:t>Can occur in Anterior mediastinum and </a:t>
            </a:r>
            <a:r>
              <a:rPr lang="en-US" sz="2000" dirty="0" err="1">
                <a:latin typeface="+mj-lt"/>
              </a:rPr>
              <a:t>retroperitoneum</a:t>
            </a:r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372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315" y="-1085574"/>
            <a:ext cx="6281873" cy="524862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Gross:</a:t>
            </a:r>
            <a:r>
              <a:rPr lang="en-US" b="1" dirty="0"/>
              <a:t> </a:t>
            </a:r>
            <a:r>
              <a:rPr lang="en-US" dirty="0"/>
              <a:t>ill-defined, invasive masses containing foci of hemorrhage and necrosis.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614" t="17264" r="28187" b="17367"/>
          <a:stretch/>
        </p:blipFill>
        <p:spPr>
          <a:xfrm>
            <a:off x="5651787" y="2244993"/>
            <a:ext cx="5486401" cy="43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9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large  cells with basophilic cytoplasm,  they are undifferentiated &amp; may form primitive glands.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81" y="3132440"/>
            <a:ext cx="3878207" cy="3347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67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</a:t>
            </a:r>
            <a:r>
              <a:rPr lang="en-US" b="1" dirty="0"/>
              <a:t>Yolk sac tumor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 most common primary testicular neoplasm in children younger than 3 years old.</a:t>
            </a:r>
          </a:p>
          <a:p>
            <a:r>
              <a:rPr lang="en-US" sz="2400" dirty="0">
                <a:latin typeface="+mj-lt"/>
              </a:rPr>
              <a:t>In this age group, it has a very good prognosis. </a:t>
            </a:r>
          </a:p>
          <a:p>
            <a:r>
              <a:rPr lang="en-US" sz="2400" dirty="0">
                <a:latin typeface="+mj-lt"/>
              </a:rPr>
              <a:t>In adults, yolk sac tumors most often are seen admixed with embryonal carcinoma (incidence of yolk sac elements is 80% in mixed).</a:t>
            </a:r>
          </a:p>
        </p:txBody>
      </p:sp>
    </p:spTree>
    <p:extLst>
      <p:ext uri="{BB962C8B-B14F-4D97-AF65-F5344CB8AC3E}">
        <p14:creationId xmlns:p14="http://schemas.microsoft.com/office/powerpoint/2010/main" val="3326965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Grossly</a:t>
            </a:r>
          </a:p>
        </p:txBody>
      </p:sp>
      <p:pic>
        <p:nvPicPr>
          <p:cNvPr id="1026" name="Picture 2" descr="Ch 27 Lab Flashcards | Quiz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415" y="1396920"/>
            <a:ext cx="4762500" cy="436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566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83" t="14498" r="24218" b="30325"/>
          <a:stretch/>
        </p:blipFill>
        <p:spPr>
          <a:xfrm>
            <a:off x="5282302" y="3177914"/>
            <a:ext cx="5885370" cy="34777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9846" y="1243465"/>
            <a:ext cx="71902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Poorly circumscribed,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nonencapsulated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, predominantly solid. Gray to white to yellow to tan, gelatinous surface</a:t>
            </a:r>
            <a:endParaRPr lang="en-US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17950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tumor composed of low cuboidal to columnar epithelial cells that form </a:t>
            </a:r>
            <a:r>
              <a:rPr lang="en-US" dirty="0" err="1">
                <a:latin typeface="+mj-lt"/>
              </a:rPr>
              <a:t>microcysts</a:t>
            </a:r>
            <a:r>
              <a:rPr lang="en-US" dirty="0">
                <a:latin typeface="+mj-lt"/>
              </a:rPr>
              <a:t>, lacelike (reticular) patterns.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A distinctive feature is the presence of structures resembling primitive glomeruli, the so-called Schiller-Duval bodies.</a:t>
            </a:r>
          </a:p>
          <a:p>
            <a:pPr fontAlgn="base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Tumors have eosinophilic globules containing </a:t>
            </a:r>
            <a:r>
              <a:rPr lang="el-GR" dirty="0">
                <a:latin typeface="+mj-lt"/>
              </a:rPr>
              <a:t>α1-</a:t>
            </a:r>
            <a:r>
              <a:rPr lang="en-US" dirty="0">
                <a:latin typeface="+mj-lt"/>
              </a:rPr>
              <a:t>anti-trypsin and alpha fetoprotein (AFP – can be detected in the serum) </a:t>
            </a: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  <a:p>
            <a:pPr marL="0" indent="0" fontAlgn="base">
              <a:buNone/>
            </a:pP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540" t="15215" r="24155" b="13678"/>
          <a:stretch/>
        </p:blipFill>
        <p:spPr>
          <a:xfrm>
            <a:off x="8259383" y="3855543"/>
            <a:ext cx="3928286" cy="300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2964" t="14805" r="24040" b="13474"/>
          <a:stretch/>
        </p:blipFill>
        <p:spPr>
          <a:xfrm>
            <a:off x="4279710" y="3829987"/>
            <a:ext cx="3979673" cy="302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26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539" y="2349925"/>
            <a:ext cx="3683072" cy="2456442"/>
          </a:xfrm>
        </p:spPr>
        <p:txBody>
          <a:bodyPr/>
          <a:lstStyle/>
          <a:p>
            <a:r>
              <a:rPr lang="en-US" dirty="0"/>
              <a:t>4. </a:t>
            </a:r>
            <a:r>
              <a:rPr lang="en-US" b="1" dirty="0" err="1"/>
              <a:t>Choriocarcinoma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sz="2000" dirty="0">
                <a:latin typeface="+mj-lt"/>
              </a:rPr>
              <a:t>Malignant germ cell tumor composed of </a:t>
            </a:r>
            <a:r>
              <a:rPr lang="en-US" sz="2000" dirty="0" err="1">
                <a:latin typeface="+mj-lt"/>
              </a:rPr>
              <a:t>syncytiotrophoblast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cytotrophoblast</a:t>
            </a:r>
            <a:r>
              <a:rPr lang="en-US" sz="2000" dirty="0">
                <a:latin typeface="+mj-lt"/>
              </a:rPr>
              <a:t> and intermediate trophoblast cells,</a:t>
            </a:r>
          </a:p>
          <a:p>
            <a:pPr fontAlgn="base"/>
            <a:endParaRPr lang="en-US" sz="2000" dirty="0">
              <a:latin typeface="+mj-lt"/>
            </a:endParaRPr>
          </a:p>
          <a:p>
            <a:pPr fontAlgn="base"/>
            <a:r>
              <a:rPr lang="en-US" sz="2000" dirty="0">
                <a:latin typeface="+mj-lt"/>
              </a:rPr>
              <a:t>May present initially with metastases (liver, lung, mediastinum, </a:t>
            </a:r>
            <a:r>
              <a:rPr lang="en-US" sz="2000" dirty="0" err="1">
                <a:latin typeface="+mj-lt"/>
              </a:rPr>
              <a:t>retroperitoneum</a:t>
            </a:r>
            <a:r>
              <a:rPr lang="en-US" sz="2000" dirty="0">
                <a:latin typeface="+mj-lt"/>
              </a:rPr>
              <a:t>) with normal testis or small tumor but with increased serum </a:t>
            </a:r>
            <a:r>
              <a:rPr lang="en-US" sz="2000" dirty="0" err="1">
                <a:latin typeface="+mj-lt"/>
              </a:rPr>
              <a:t>hCG</a:t>
            </a:r>
            <a:r>
              <a:rPr lang="en-US" sz="2000" dirty="0">
                <a:latin typeface="+mj-lt"/>
              </a:rPr>
              <a:t>.</a:t>
            </a:r>
          </a:p>
          <a:p>
            <a:pPr fontAlgn="base"/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54557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575" y="-1115555"/>
            <a:ext cx="6281873" cy="52486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latin typeface="+mj-lt"/>
              </a:rPr>
              <a:t>Gross: 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be small lesions, even those with extensive systemic metastases </a:t>
            </a:r>
          </a:p>
          <a:p>
            <a:pPr marL="4191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May show total necrosis &amp; extensive hemorrhage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06" t="19518" r="27611" b="19620"/>
          <a:stretch/>
        </p:blipFill>
        <p:spPr>
          <a:xfrm>
            <a:off x="6565692" y="2872621"/>
            <a:ext cx="5175721" cy="384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886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Microscopic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histopathology : </a:t>
            </a:r>
            <a:br>
              <a:rPr lang="en-US" sz="2000" dirty="0">
                <a:latin typeface="+mj-lt"/>
              </a:rPr>
            </a:br>
            <a:r>
              <a:rPr lang="en-US" sz="2000" dirty="0">
                <a:latin typeface="+mj-lt"/>
              </a:rPr>
              <a:t>(1)</a:t>
            </a:r>
            <a:r>
              <a:rPr lang="en-US" sz="2000" dirty="0" err="1">
                <a:latin typeface="+mj-lt"/>
              </a:rPr>
              <a:t>Cytotrophoblast</a:t>
            </a:r>
            <a:r>
              <a:rPr lang="en-US" sz="2000" dirty="0">
                <a:latin typeface="+mj-lt"/>
              </a:rPr>
              <a:t>: Sheets of small cuboidal  cells,  irregularly intermingled with</a:t>
            </a:r>
          </a:p>
          <a:p>
            <a:r>
              <a:rPr lang="en-US" sz="2000" dirty="0">
                <a:latin typeface="+mj-lt"/>
              </a:rPr>
              <a:t> (2)</a:t>
            </a:r>
            <a:r>
              <a:rPr lang="en-US" sz="2000" dirty="0" err="1">
                <a:latin typeface="+mj-lt"/>
              </a:rPr>
              <a:t>Syncytiotrophoblast</a:t>
            </a:r>
            <a:r>
              <a:rPr lang="en-US" sz="2000" dirty="0">
                <a:latin typeface="+mj-lt"/>
              </a:rPr>
              <a:t>: large, eosinophilic cells with multiple dark, pleomorphic nuclei.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80" y="3110995"/>
            <a:ext cx="4569062" cy="3573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7221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</a:t>
            </a:r>
            <a:r>
              <a:rPr lang="en-US" b="1" dirty="0" err="1"/>
              <a:t>Teratoma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Neoplastic germ cells differentiate along multiple somatic cell lineages.</a:t>
            </a:r>
          </a:p>
          <a:p>
            <a:r>
              <a:rPr lang="en-US" sz="2000" dirty="0">
                <a:latin typeface="+mj-lt"/>
              </a:rPr>
              <a:t>Pure forms of </a:t>
            </a:r>
            <a:r>
              <a:rPr lang="en-US" sz="2000" dirty="0" err="1">
                <a:latin typeface="+mj-lt"/>
              </a:rPr>
              <a:t>teratoma</a:t>
            </a:r>
            <a:r>
              <a:rPr lang="en-US" sz="2000" dirty="0">
                <a:latin typeface="+mj-lt"/>
              </a:rPr>
              <a:t> are common in infants and children , 2nd in frequency only to yolk sac tumors. </a:t>
            </a:r>
          </a:p>
          <a:p>
            <a:r>
              <a:rPr lang="en-US" sz="2000" dirty="0">
                <a:latin typeface="+mj-lt"/>
              </a:rPr>
              <a:t>In adults  it is seen in combination with other histologic types (mixed), pure forms are rare.</a:t>
            </a:r>
          </a:p>
        </p:txBody>
      </p:sp>
    </p:spTree>
    <p:extLst>
      <p:ext uri="{BB962C8B-B14F-4D97-AF65-F5344CB8AC3E}">
        <p14:creationId xmlns:p14="http://schemas.microsoft.com/office/powerpoint/2010/main" val="3520299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Elements may be: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</a:rPr>
              <a:t>mature (resembling various tissues within the adult)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>
                <a:latin typeface="+mj-lt"/>
              </a:rPr>
              <a:t>immature (sharing features with fetal or embryonal tissues).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In </a:t>
            </a:r>
            <a:r>
              <a:rPr lang="en-US" sz="2000" dirty="0" err="1">
                <a:latin typeface="+mj-lt"/>
              </a:rPr>
              <a:t>prepubertal</a:t>
            </a:r>
            <a:r>
              <a:rPr lang="en-US" sz="2000" dirty="0">
                <a:latin typeface="+mj-lt"/>
              </a:rPr>
              <a:t> males, </a:t>
            </a:r>
            <a:r>
              <a:rPr lang="en-US" sz="2000" dirty="0" err="1">
                <a:latin typeface="+mj-lt"/>
              </a:rPr>
              <a:t>teratomas</a:t>
            </a:r>
            <a:r>
              <a:rPr lang="en-US" sz="2000" dirty="0">
                <a:latin typeface="+mj-lt"/>
              </a:rPr>
              <a:t> are benign.</a:t>
            </a:r>
          </a:p>
          <a:p>
            <a:r>
              <a:rPr lang="en-US" sz="2000" dirty="0">
                <a:latin typeface="+mj-lt"/>
              </a:rPr>
              <a:t>The majority of </a:t>
            </a:r>
            <a:r>
              <a:rPr lang="en-US" sz="2000" dirty="0" err="1">
                <a:latin typeface="+mj-lt"/>
              </a:rPr>
              <a:t>teratomas</a:t>
            </a:r>
            <a:r>
              <a:rPr lang="en-US" sz="2000" dirty="0">
                <a:latin typeface="+mj-lt"/>
              </a:rPr>
              <a:t> in </a:t>
            </a:r>
            <a:r>
              <a:rPr lang="en-US" sz="2000" dirty="0" err="1">
                <a:latin typeface="+mj-lt"/>
              </a:rPr>
              <a:t>postpubertal</a:t>
            </a:r>
            <a:r>
              <a:rPr lang="en-US" sz="2000" dirty="0">
                <a:latin typeface="+mj-lt"/>
              </a:rPr>
              <a:t> males are malignant whether they have mature or immature elements.</a:t>
            </a:r>
          </a:p>
        </p:txBody>
      </p:sp>
    </p:spTree>
    <p:extLst>
      <p:ext uri="{BB962C8B-B14F-4D97-AF65-F5344CB8AC3E}">
        <p14:creationId xmlns:p14="http://schemas.microsoft.com/office/powerpoint/2010/main" val="26641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509" t="15625" r="19746" b="15625"/>
          <a:stretch/>
        </p:blipFill>
        <p:spPr>
          <a:xfrm>
            <a:off x="5118447" y="1436064"/>
            <a:ext cx="5656217" cy="354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92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878" t="16339" r="12318" b="14911"/>
          <a:stretch/>
        </p:blipFill>
        <p:spPr>
          <a:xfrm>
            <a:off x="-1" y="-1"/>
            <a:ext cx="6047765" cy="30436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898" t="16339" r="16735" b="14196"/>
          <a:stretch/>
        </p:blipFill>
        <p:spPr>
          <a:xfrm>
            <a:off x="0" y="3443357"/>
            <a:ext cx="6047764" cy="3506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3891" t="15803" r="13823" b="14732"/>
          <a:stretch/>
        </p:blipFill>
        <p:spPr>
          <a:xfrm>
            <a:off x="6558517" y="1"/>
            <a:ext cx="5633483" cy="3043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878" t="15983" r="12016" b="14374"/>
          <a:stretch/>
        </p:blipFill>
        <p:spPr>
          <a:xfrm>
            <a:off x="6231185" y="3762103"/>
            <a:ext cx="5865020" cy="29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602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Tumor markers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+mj-lt"/>
              </a:rPr>
              <a:t>Serum tumor markers secreted by germ cell tumors is important in two ways; diagnostically &amp; in following the response to therapy after the diagnosis: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Human chorionic gonadotropin (</a:t>
            </a:r>
            <a:r>
              <a:rPr lang="en-US" sz="2000" dirty="0" err="1">
                <a:latin typeface="+mj-lt"/>
              </a:rPr>
              <a:t>hCG</a:t>
            </a:r>
            <a:r>
              <a:rPr lang="en-US" sz="2000" dirty="0">
                <a:latin typeface="+mj-lt"/>
              </a:rPr>
              <a:t>): always elevated in </a:t>
            </a:r>
            <a:r>
              <a:rPr lang="en-US" sz="2000" dirty="0" err="1">
                <a:latin typeface="+mj-lt"/>
              </a:rPr>
              <a:t>choriocarcinoma</a:t>
            </a:r>
            <a:r>
              <a:rPr lang="en-US" sz="2000" dirty="0">
                <a:latin typeface="+mj-lt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Alpha fetoprotein (AFP): when elevated in testicular neoplasm , indicates a yolk sac tumor component.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latin typeface="+mj-lt"/>
              </a:rPr>
              <a:t>Lactate dehydrogenase (LDH): correlate with the tumor burden.</a:t>
            </a:r>
          </a:p>
        </p:txBody>
      </p:sp>
    </p:spTree>
    <p:extLst>
      <p:ext uri="{BB962C8B-B14F-4D97-AF65-F5344CB8AC3E}">
        <p14:creationId xmlns:p14="http://schemas.microsoft.com/office/powerpoint/2010/main" val="1474367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Testis..histology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391" t="14197" r="40529" b="39196"/>
          <a:stretch/>
        </p:blipFill>
        <p:spPr>
          <a:xfrm>
            <a:off x="6622867" y="587829"/>
            <a:ext cx="4023360" cy="525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1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ood Luck Stock Illustration - Download Image Now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118" y="156889"/>
            <a:ext cx="8368216" cy="67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56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573" t="13303" r="36011" b="46518"/>
          <a:stretch/>
        </p:blipFill>
        <p:spPr>
          <a:xfrm>
            <a:off x="6629399" y="3813277"/>
            <a:ext cx="3827417" cy="2939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5275" t="13839" r="36112" b="48304"/>
          <a:stretch/>
        </p:blipFill>
        <p:spPr>
          <a:xfrm>
            <a:off x="3624943" y="182877"/>
            <a:ext cx="4754879" cy="3536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5074" t="14197" r="35911" b="46875"/>
          <a:stretch/>
        </p:blipFill>
        <p:spPr>
          <a:xfrm>
            <a:off x="1737361" y="3813277"/>
            <a:ext cx="3775165" cy="284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80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Epididymis ..histology.</a:t>
            </a:r>
          </a:p>
        </p:txBody>
      </p:sp>
      <p:pic>
        <p:nvPicPr>
          <p:cNvPr id="2050" name="Picture 2" descr="Histology - Epididymis - Histology Flashcards | Draw it to Know 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863" y="41217"/>
            <a:ext cx="7073858" cy="707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41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Testicular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Cryptorchidism.</a:t>
            </a:r>
          </a:p>
          <a:p>
            <a:r>
              <a:rPr lang="en-US" sz="3200" dirty="0"/>
              <a:t>Vascular Disturbances.</a:t>
            </a:r>
          </a:p>
          <a:p>
            <a:r>
              <a:rPr lang="en-US" sz="3200" dirty="0"/>
              <a:t>Neoplasms.</a:t>
            </a:r>
          </a:p>
        </p:txBody>
      </p:sp>
    </p:spTree>
    <p:extLst>
      <p:ext uri="{BB962C8B-B14F-4D97-AF65-F5344CB8AC3E}">
        <p14:creationId xmlns:p14="http://schemas.microsoft.com/office/powerpoint/2010/main" val="2457081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437" y="2349925"/>
            <a:ext cx="3816391" cy="2456442"/>
          </a:xfrm>
        </p:spPr>
        <p:txBody>
          <a:bodyPr/>
          <a:lstStyle/>
          <a:p>
            <a:r>
              <a:rPr lang="en-US" dirty="0"/>
              <a:t>1. Cryptorchidism</a:t>
            </a:r>
          </a:p>
        </p:txBody>
      </p:sp>
      <p:pic>
        <p:nvPicPr>
          <p:cNvPr id="3074" name="Picture 2" descr="Cryptorchidism: Symptoms, Diagnosis &amp; Treatment - Urology Care Found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49" y="1021596"/>
            <a:ext cx="6198623" cy="409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861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458" y="2349925"/>
            <a:ext cx="4153545" cy="2456442"/>
          </a:xfrm>
        </p:spPr>
        <p:txBody>
          <a:bodyPr/>
          <a:lstStyle/>
          <a:p>
            <a:r>
              <a:rPr lang="en-US" dirty="0"/>
              <a:t>1. Cryptorchidism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1003" y="-442255"/>
            <a:ext cx="6281873" cy="524862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It is a failure of testicular descent into the scrotum.</a:t>
            </a:r>
          </a:p>
          <a:p>
            <a:r>
              <a:rPr lang="en-US" sz="2400" dirty="0">
                <a:latin typeface="+mj-lt"/>
              </a:rPr>
              <a:t>Normally, the testes descend from the abdominal cavity into the pelvis (3rd month of gestation)</a:t>
            </a:r>
            <a:r>
              <a:rPr lang="en-US" sz="2400" dirty="0">
                <a:latin typeface="+mj-lt"/>
                <a:sym typeface="Wingdings" pitchFamily="2" charset="2"/>
              </a:rPr>
              <a:t> </a:t>
            </a:r>
            <a:r>
              <a:rPr lang="en-US" sz="2400" dirty="0">
                <a:latin typeface="+mj-lt"/>
              </a:rPr>
              <a:t>then through the inguinal canals into the scrotum (last 2 months of intrauterine life). </a:t>
            </a:r>
          </a:p>
        </p:txBody>
      </p:sp>
      <p:pic>
        <p:nvPicPr>
          <p:cNvPr id="4098" name="Picture 2" descr="Cryptorchidism or undescended or hidden testicles - Patient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027" y="3351440"/>
            <a:ext cx="3948581" cy="365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21193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A7C683C-DA35-4A0E-ADD0-CC297892D8C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68EC08-A93C-4CBE-A624-D6D0A8875BE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ad8373-bfde-47d8-b794-2f09d6972787"/>
  </ds:schemaRefs>
</ds:datastoreItem>
</file>

<file path=customXml/itemProps3.xml><?xml version="1.0" encoding="utf-8"?>
<ds:datastoreItem xmlns:ds="http://schemas.openxmlformats.org/officeDocument/2006/customXml" ds:itemID="{3C239BB0-53B8-40A5-8BB9-15D2ED1AEBC9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tf16401370_wac</Template>
  <TotalTime>0</TotalTime>
  <Words>946</Words>
  <Application>Microsoft Office PowerPoint</Application>
  <PresentationFormat>Widescreen</PresentationFormat>
  <Paragraphs>133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Atlas</vt:lpstr>
      <vt:lpstr>urogenital system-III. Pathology of the Male Genital System</vt:lpstr>
      <vt:lpstr>Testis..anatomy.</vt:lpstr>
      <vt:lpstr>Grossly</vt:lpstr>
      <vt:lpstr>Testis..histology</vt:lpstr>
      <vt:lpstr>PowerPoint Presentation</vt:lpstr>
      <vt:lpstr>Epididymis ..histology.</vt:lpstr>
      <vt:lpstr>Testicular disorders</vt:lpstr>
      <vt:lpstr>1. Cryptorchidism</vt:lpstr>
      <vt:lpstr>1. Cryptorchidism</vt:lpstr>
      <vt:lpstr>1. Cryptorchidism</vt:lpstr>
      <vt:lpstr>Diagnosis: </vt:lpstr>
      <vt:lpstr>2. Vascular Disturbances. Torsion</vt:lpstr>
      <vt:lpstr>types</vt:lpstr>
      <vt:lpstr>Adult Torsion </vt:lpstr>
      <vt:lpstr>pathogenesis</vt:lpstr>
      <vt:lpstr>PowerPoint Presentation</vt:lpstr>
      <vt:lpstr>PowerPoint Presentation</vt:lpstr>
      <vt:lpstr>Treatment</vt:lpstr>
      <vt:lpstr>3. Neoplasms </vt:lpstr>
      <vt:lpstr>Risk factors</vt:lpstr>
      <vt:lpstr>PowerPoint Presentation</vt:lpstr>
      <vt:lpstr>Clinical features</vt:lpstr>
      <vt:lpstr>1. Seminoma</vt:lpstr>
      <vt:lpstr>morphology</vt:lpstr>
      <vt:lpstr>Microscopic</vt:lpstr>
      <vt:lpstr>2. Embryonal carcinoma </vt:lpstr>
      <vt:lpstr>Morphology</vt:lpstr>
      <vt:lpstr>Microscopic</vt:lpstr>
      <vt:lpstr>3. Yolk sac tumor</vt:lpstr>
      <vt:lpstr>Morphology</vt:lpstr>
      <vt:lpstr>Microscopic</vt:lpstr>
      <vt:lpstr>4. Choriocarcinoma</vt:lpstr>
      <vt:lpstr>Morphology</vt:lpstr>
      <vt:lpstr>Microscopic</vt:lpstr>
      <vt:lpstr>5. Teratoma</vt:lpstr>
      <vt:lpstr>Morphology</vt:lpstr>
      <vt:lpstr>Gross </vt:lpstr>
      <vt:lpstr>PowerPoint Presentation</vt:lpstr>
      <vt:lpstr>Tumor markers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urogenital system-III. Pathology of the Male Genital System</dc:title>
  <dc:creator/>
  <cp:lastModifiedBy>Sanabil Hassanat</cp:lastModifiedBy>
  <cp:revision>2</cp:revision>
  <dcterms:created xsi:type="dcterms:W3CDTF">2022-05-09T10:49:29Z</dcterms:created>
  <dcterms:modified xsi:type="dcterms:W3CDTF">2022-05-10T05:30:47Z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