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00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97" r:id="rId14"/>
    <p:sldId id="271" r:id="rId15"/>
    <p:sldId id="272" r:id="rId16"/>
    <p:sldId id="273" r:id="rId17"/>
    <p:sldId id="303" r:id="rId18"/>
    <p:sldId id="299" r:id="rId19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82E26C70-1F7F-40C9-9277-091D0E73CED8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AA92037-5103-4568-9201-F0EFFB83624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09737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4475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9928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7378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1142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8551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0651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5595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6019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000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8262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552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60603-2446-4018-977A-7CAA93607D33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B20F0-2140-4A0F-AF1C-EC53B74A581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8036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6233" y="1919681"/>
            <a:ext cx="4698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Psycho-social </a:t>
            </a:r>
            <a:r>
              <a:rPr lang="en-US" sz="36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hazards</a:t>
            </a:r>
          </a:p>
        </p:txBody>
      </p:sp>
      <p:pic>
        <p:nvPicPr>
          <p:cNvPr id="6" name="Picture 1" descr="painter Nikolas Side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754" y="393612"/>
            <a:ext cx="2746245" cy="3405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73768" y="5469834"/>
            <a:ext cx="5222327" cy="83869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Dr. WAQAR  </a:t>
            </a:r>
            <a:r>
              <a:rPr lang="en-US" sz="3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AL-KUBAISY</a:t>
            </a:r>
          </a:p>
          <a:p>
            <a:pPr algn="ctr"/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11 April  2022 </a:t>
            </a:r>
            <a:endParaRPr lang="en-MY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78806" y="3592062"/>
            <a:ext cx="20180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VI</a:t>
            </a:r>
            <a:endParaRPr lang="en-MY" sz="400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5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3" y="891634"/>
            <a:ext cx="86288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As health is not merely the absence of disease or infirmity but a positive state of complete physical, mental and social well-being (WHO, </a:t>
            </a:r>
            <a:r>
              <a:rPr lang="en-US" sz="2400" dirty="0" smtClean="0"/>
              <a:t>1948), </a:t>
            </a:r>
            <a:endParaRPr lang="en-US" sz="2400" b="1" dirty="0"/>
          </a:p>
          <a:p>
            <a:pPr>
              <a:defRPr/>
            </a:pPr>
            <a:r>
              <a:rPr lang="en-US" sz="2400" b="1" dirty="0"/>
              <a:t>A healthy working environment </a:t>
            </a:r>
            <a:r>
              <a:rPr lang="en-US" sz="2400" dirty="0"/>
              <a:t>is one in which there is </a:t>
            </a:r>
            <a:r>
              <a:rPr lang="en-US" sz="2400" b="1" dirty="0">
                <a:solidFill>
                  <a:schemeClr val="tx2"/>
                </a:solidFill>
              </a:rPr>
              <a:t>not only an absence of harmful conditions</a:t>
            </a:r>
            <a:r>
              <a:rPr lang="en-US" sz="2400" dirty="0"/>
              <a:t> </a:t>
            </a:r>
            <a:r>
              <a:rPr lang="en-US" sz="2400" b="1" dirty="0"/>
              <a:t>but an abundance (</a:t>
            </a:r>
            <a:r>
              <a:rPr lang="en-US" sz="2400" b="1" dirty="0" smtClean="0"/>
              <a:t>plenty)of </a:t>
            </a:r>
            <a:r>
              <a:rPr lang="en-US" sz="2400" b="1" dirty="0"/>
              <a:t>health-promoting ones</a:t>
            </a:r>
            <a:r>
              <a:rPr lang="ar-EG" sz="2400" b="1" dirty="0"/>
              <a:t>.</a:t>
            </a:r>
            <a:endParaRPr lang="en-US" sz="2400" b="1" dirty="0"/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</a:rPr>
              <a:t>Stress occurs in a wide range of work circumstances </a:t>
            </a:r>
            <a:r>
              <a:rPr lang="en-US" sz="2400" dirty="0"/>
              <a:t>but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sz="2400" b="1" dirty="0">
                <a:solidFill>
                  <a:srgbClr val="FF0000"/>
                </a:solidFill>
              </a:rPr>
              <a:t>often made worse when </a:t>
            </a:r>
            <a:r>
              <a:rPr lang="en-US" sz="2400" b="1" u="sng" dirty="0">
                <a:solidFill>
                  <a:srgbClr val="FF0000"/>
                </a:solidFill>
              </a:rPr>
              <a:t>employees feel</a:t>
            </a:r>
            <a:r>
              <a:rPr lang="en-US" sz="2400" b="1" dirty="0">
                <a:solidFill>
                  <a:srgbClr val="002060"/>
                </a:solidFill>
              </a:rPr>
              <a:t>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/>
              <a:t>They </a:t>
            </a:r>
            <a:r>
              <a:rPr lang="en-US" sz="2400" b="1" dirty="0">
                <a:solidFill>
                  <a:srgbClr val="0070C0"/>
                </a:solidFill>
              </a:rPr>
              <a:t>have little support </a:t>
            </a:r>
            <a:r>
              <a:rPr lang="en-US" sz="2400" b="1" dirty="0"/>
              <a:t>from supervisors and colleagu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70C0"/>
                </a:solidFill>
              </a:rPr>
              <a:t>Little control </a:t>
            </a:r>
            <a:r>
              <a:rPr lang="en-US" sz="2400" b="1" dirty="0"/>
              <a:t>over work processes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defRPr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cs typeface="Arial" pitchFamily="34" charset="0"/>
              </a:rPr>
              <a:t>There is often confusion between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pressure </a:t>
            </a:r>
            <a:r>
              <a:rPr lang="en-US" sz="2400" b="1" dirty="0">
                <a:cs typeface="Arial" pitchFamily="34" charset="0"/>
              </a:rPr>
              <a:t>or challenge 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stress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Pressur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at the workplace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is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unavoidable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due to the demands</a:t>
            </a:r>
            <a:endParaRPr lang="en-MY" sz="2400" dirty="0"/>
          </a:p>
        </p:txBody>
      </p:sp>
      <p:sp>
        <p:nvSpPr>
          <p:cNvPr id="3" name="Right Arrow 2"/>
          <p:cNvSpPr/>
          <p:nvPr/>
        </p:nvSpPr>
        <p:spPr>
          <a:xfrm>
            <a:off x="6926257" y="6356351"/>
            <a:ext cx="1080120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 dirty="0"/>
          </a:p>
        </p:txBody>
      </p:sp>
      <p:sp>
        <p:nvSpPr>
          <p:cNvPr id="6" name="Rectangle 5"/>
          <p:cNvSpPr/>
          <p:nvPr/>
        </p:nvSpPr>
        <p:spPr>
          <a:xfrm>
            <a:off x="3075636" y="205571"/>
            <a:ext cx="356987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endParaRPr lang="ar-EG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597" y="0"/>
            <a:ext cx="1233843" cy="103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FB59-2A44-4EE2-B5E3-C33AC3C5421B}" type="datetime1">
              <a:rPr lang="en-MY" smtClean="0"/>
              <a:t>9/4/2022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99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33267"/>
            <a:ext cx="8900759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Pressure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at the workplace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unavoidable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due to the demands </a:t>
            </a:r>
            <a:endPara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       of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the  </a:t>
            </a:r>
            <a:r>
              <a:rPr lang="en-MY" sz="2400" b="1" dirty="0">
                <a:latin typeface="Garamond" pitchFamily="18" charset="0"/>
              </a:rPr>
              <a:t>modern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 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work environment.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Pressure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perceived as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acceptable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by an individual, may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even  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keep workers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alert,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motivated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able to </a:t>
            </a:r>
            <a:r>
              <a:rPr lang="en-US" sz="2400" b="1" dirty="0">
                <a:solidFill>
                  <a:srgbClr val="00B0F0"/>
                </a:solidFill>
                <a:latin typeface="Garamond" pitchFamily="18" charset="0"/>
                <a:cs typeface="Arial" pitchFamily="34" charset="0"/>
              </a:rPr>
              <a:t>work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and learn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,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depending on the available resources and personal characteristics </a:t>
            </a:r>
          </a:p>
          <a:p>
            <a:pPr algn="ctr"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   However, when that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pressure becomes excessive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or 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            otherwise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unmanageable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it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leads to stress. 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                                              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So </a:t>
            </a:r>
          </a:p>
          <a:p>
            <a:pPr algn="ctr"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  there is also a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POSITIVE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type of stress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that encourages workers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to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be more aggressive so as to increase their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productivity;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eustress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 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    Eustress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is experienced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moderately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and is capable of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motivating  people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to achieve their goals and succeed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in completing their task.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     After the optimum level,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more stress will have a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NEGA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TIVE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  </a:t>
            </a:r>
            <a:r>
              <a:rPr lang="en-MY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effect </a:t>
            </a:r>
            <a:r>
              <a:rPr lang="en-MY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on the performance of workers. </a:t>
            </a:r>
            <a:endParaRPr lang="en-MY" sz="24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9574" y="3285450"/>
            <a:ext cx="138564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350" dirty="0">
                <a:latin typeface="Arial" charset="0"/>
                <a:cs typeface="Arial" charset="0"/>
              </a:rPr>
              <a:t/>
            </a:r>
            <a:br>
              <a:rPr lang="en-US" sz="1350" dirty="0">
                <a:latin typeface="Arial" charset="0"/>
                <a:cs typeface="Arial" charset="0"/>
              </a:rPr>
            </a:br>
            <a:endParaRPr lang="en-US" sz="1350" dirty="0">
              <a:latin typeface="Arial" charset="0"/>
              <a:cs typeface="Arial" charset="0"/>
            </a:endParaRPr>
          </a:p>
        </p:txBody>
      </p:sp>
      <p:pic>
        <p:nvPicPr>
          <p:cNvPr id="5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109" y="161005"/>
            <a:ext cx="1249650" cy="763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7486650" y="6356351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19E6-9C04-4D33-8386-88877411F86D}" type="datetime1">
              <a:rPr lang="en-MY" smtClean="0"/>
              <a:t>9/4/2022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65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650" y="1575196"/>
            <a:ext cx="8088228" cy="333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  <a:cs typeface="Arial" pitchFamily="34" charset="0"/>
              </a:rPr>
              <a:t>After the </a:t>
            </a:r>
            <a:r>
              <a:rPr lang="en-US" sz="2600" b="1" u="sng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  <a:cs typeface="Arial" pitchFamily="34" charset="0"/>
              </a:rPr>
              <a:t>optimum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  <a:cs typeface="Arial" pitchFamily="34" charset="0"/>
              </a:rPr>
              <a:t> level, more stress will have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 nega</a:t>
            </a: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tive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effect</a:t>
            </a:r>
            <a:r>
              <a:rPr lang="en-US" sz="2600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on the performance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 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of workers.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600" dirty="0" smtClean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A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low level</a:t>
            </a:r>
            <a:r>
              <a:rPr lang="en-US" sz="2600" dirty="0" smtClean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 of arousal 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will also </a:t>
            </a: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cause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workers to experience distress.</a:t>
            </a:r>
          </a:p>
          <a:p>
            <a:pPr>
              <a:lnSpc>
                <a:spcPct val="90000"/>
              </a:lnSpc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Therefore, </a:t>
            </a:r>
            <a:r>
              <a:rPr lang="en-US" sz="2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workers must be motivated 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so that they can 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achieve the optimum leve</a:t>
            </a:r>
            <a:r>
              <a:rPr lang="en-US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l of arousal 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or stimulation in order to improve their performance.</a:t>
            </a:r>
            <a:endParaRPr lang="en-US" sz="26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</p:txBody>
      </p:sp>
      <p:pic>
        <p:nvPicPr>
          <p:cNvPr id="5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270" y="127263"/>
            <a:ext cx="1230228" cy="1447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07969-5FE1-4F7E-ABB2-1D0319C4706F}" type="datetime1">
              <a:rPr lang="en-MY" smtClean="0"/>
              <a:t>9/4/2022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073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3792" y="515155"/>
            <a:ext cx="8049296" cy="5486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sp>
        <p:nvSpPr>
          <p:cNvPr id="3" name="Rectangle 2"/>
          <p:cNvSpPr/>
          <p:nvPr/>
        </p:nvSpPr>
        <p:spPr>
          <a:xfrm>
            <a:off x="993874" y="5863920"/>
            <a:ext cx="44824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-Roman" charset="0"/>
                <a:cs typeface="Times New Roman" pitchFamily="18" charset="0"/>
              </a:rPr>
              <a:t>Yerkes-</a:t>
            </a:r>
            <a:r>
              <a:rPr lang="en-US" sz="135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-Roman" charset="0"/>
                <a:cs typeface="Times New Roman" pitchFamily="18" charset="0"/>
              </a:rPr>
              <a:t>DodsonÊs</a:t>
            </a:r>
            <a:r>
              <a:rPr lang="en-US" sz="13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-Roman" charset="0"/>
                <a:cs typeface="Times New Roman" pitchFamily="18" charset="0"/>
              </a:rPr>
              <a:t> curve</a:t>
            </a:r>
            <a:br>
              <a:rPr lang="en-US" sz="13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-Roman" charset="0"/>
                <a:cs typeface="Times New Roman" pitchFamily="18" charset="0"/>
              </a:rPr>
            </a:br>
            <a:r>
              <a:rPr lang="en-US" sz="13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-Roman" charset="0"/>
                <a:cs typeface="Times New Roman" pitchFamily="18" charset="0"/>
              </a:rPr>
              <a:t>Source: Adapted from Nelson &amp; Quick (2005)</a:t>
            </a:r>
            <a:endParaRPr lang="en-MY" sz="1350" dirty="0"/>
          </a:p>
        </p:txBody>
      </p:sp>
    </p:spTree>
    <p:extLst>
      <p:ext uri="{BB962C8B-B14F-4D97-AF65-F5344CB8AC3E}">
        <p14:creationId xmlns:p14="http://schemas.microsoft.com/office/powerpoint/2010/main" val="62279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820" y="1017265"/>
            <a:ext cx="8680359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The </a:t>
            </a:r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effects of distress can 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be perceived </a:t>
            </a:r>
            <a:r>
              <a:rPr lang="en-US" sz="26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in </a:t>
            </a:r>
            <a:r>
              <a:rPr lang="en-US" sz="2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two forms</a:t>
            </a:r>
            <a:r>
              <a:rPr lang="en-US" sz="26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, i.e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 </a:t>
            </a:r>
          </a:p>
          <a:p>
            <a:pPr marL="385763" indent="-385763">
              <a:buFont typeface="+mj-lt"/>
              <a:buAutoNum type="arabicPeriod"/>
              <a:defRPr/>
            </a:pP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On Individuals and </a:t>
            </a:r>
          </a:p>
          <a:p>
            <a:pPr marL="385763" indent="-385763">
              <a:buFont typeface="+mj-lt"/>
              <a:buAutoNum type="arabicPeriod"/>
              <a:defRPr/>
            </a:pP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On Organizations 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as a whole. 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6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The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effects of </a:t>
            </a:r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distress on individuals</a:t>
            </a:r>
            <a:r>
              <a:rPr lang="en-US" sz="2600" b="1" u="sng" dirty="0" smtClean="0">
                <a:solidFill>
                  <a:srgbClr val="00B050"/>
                </a:solidFill>
                <a:latin typeface="Garamond" pitchFamily="18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600" b="1" dirty="0" smtClean="0">
                <a:latin typeface="Garamond" pitchFamily="18" charset="0"/>
                <a:cs typeface="Arial" pitchFamily="34" charset="0"/>
              </a:rPr>
              <a:t>   can have  the following </a:t>
            </a:r>
            <a:r>
              <a:rPr lang="en-US" sz="2600" b="1" u="sng" dirty="0" smtClean="0">
                <a:solidFill>
                  <a:srgbClr val="00B0F0"/>
                </a:solidFill>
                <a:latin typeface="Garamond" pitchFamily="18" charset="0"/>
                <a:cs typeface="Arial" pitchFamily="34" charset="0"/>
              </a:rPr>
              <a:t>three negative </a:t>
            </a:r>
            <a:r>
              <a:rPr lang="en-US" sz="2600" b="1" dirty="0" smtClean="0">
                <a:solidFill>
                  <a:srgbClr val="00B0F0"/>
                </a:solidFill>
                <a:latin typeface="Garamond" pitchFamily="18" charset="0"/>
                <a:cs typeface="Arial" pitchFamily="34" charset="0"/>
              </a:rPr>
              <a:t>effects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:</a:t>
            </a:r>
          </a:p>
          <a:p>
            <a:pPr marL="385763" indent="-385763">
              <a:lnSpc>
                <a:spcPct val="150000"/>
              </a:lnSpc>
              <a:buFont typeface="+mj-lt"/>
              <a:buAutoNum type="alphaUcPeriod"/>
              <a:defRPr/>
            </a:pP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Psychological</a:t>
            </a:r>
            <a:r>
              <a:rPr lang="en-US" sz="2600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effects </a:t>
            </a:r>
            <a:r>
              <a:rPr lang="en-US" sz="2600" i="1" dirty="0" smtClean="0">
                <a:latin typeface="Garamond" pitchFamily="18" charset="0"/>
                <a:cs typeface="Arial" pitchFamily="34" charset="0"/>
              </a:rPr>
              <a:t>s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uch</a:t>
            </a:r>
            <a:r>
              <a:rPr lang="en-US" sz="2600" i="1" dirty="0" smtClean="0">
                <a:latin typeface="Garamond" pitchFamily="18" charset="0"/>
                <a:cs typeface="Arial" pitchFamily="34" charset="0"/>
              </a:rPr>
              <a:t> as depression, fatigue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 and </a:t>
            </a:r>
            <a:r>
              <a:rPr lang="en-US" sz="2600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the like;</a:t>
            </a:r>
          </a:p>
          <a:p>
            <a:pPr marL="385763" indent="-385763">
              <a:lnSpc>
                <a:spcPct val="150000"/>
              </a:lnSpc>
              <a:buFont typeface="+mj-lt"/>
              <a:buAutoNum type="alphaUcPeriod"/>
              <a:defRPr/>
            </a:pP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Diseases</a:t>
            </a:r>
            <a:r>
              <a:rPr lang="en-US" sz="2600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such 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as </a:t>
            </a:r>
            <a:r>
              <a:rPr lang="en-US" sz="2600" i="1" dirty="0" smtClean="0">
                <a:latin typeface="Garamond" pitchFamily="18" charset="0"/>
                <a:cs typeface="Arial" pitchFamily="34" charset="0"/>
              </a:rPr>
              <a:t>heart disease, stroke and so on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; and</a:t>
            </a:r>
          </a:p>
          <a:p>
            <a:pPr marL="385763" indent="-385763">
              <a:lnSpc>
                <a:spcPct val="150000"/>
              </a:lnSpc>
              <a:buFont typeface="+mj-lt"/>
              <a:buAutoNum type="alphaUcPeriod"/>
              <a:defRPr/>
            </a:pP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Behavioral effects</a:t>
            </a:r>
            <a:r>
              <a:rPr lang="en-US" sz="2600" dirty="0" smtClean="0">
                <a:solidFill>
                  <a:srgbClr val="00B05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600" dirty="0" smtClean="0">
                <a:latin typeface="Garamond" pitchFamily="18" charset="0"/>
                <a:cs typeface="Arial" pitchFamily="34" charset="0"/>
              </a:rPr>
              <a:t>such</a:t>
            </a:r>
            <a:r>
              <a:rPr lang="en-US" sz="2600" i="1" dirty="0" smtClean="0">
                <a:latin typeface="Garamond" pitchFamily="18" charset="0"/>
                <a:cs typeface="Arial" pitchFamily="34" charset="0"/>
              </a:rPr>
              <a:t> as violence, abuse of power and the like</a:t>
            </a:r>
          </a:p>
        </p:txBody>
      </p:sp>
      <p:sp>
        <p:nvSpPr>
          <p:cNvPr id="3" name="Rectangle 2"/>
          <p:cNvSpPr/>
          <p:nvPr/>
        </p:nvSpPr>
        <p:spPr>
          <a:xfrm>
            <a:off x="6226820" y="182840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4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439" y="1584950"/>
            <a:ext cx="1722140" cy="1712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6964060" y="6358002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AC0A-F3DE-4675-9047-195351BAC573}" type="datetime1">
              <a:rPr lang="en-MY" smtClean="0"/>
              <a:t>9/4/2022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88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6519" y="844073"/>
            <a:ext cx="8667481" cy="551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effects on </a:t>
            </a:r>
            <a:r>
              <a:rPr lang="en-US" sz="2400" b="1" u="sng" dirty="0">
                <a:solidFill>
                  <a:srgbClr val="FF0000"/>
                </a:solidFill>
                <a:cs typeface="Arial" pitchFamily="34" charset="0"/>
              </a:rPr>
              <a:t>Organizations, 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cs typeface="Arial" pitchFamily="34" charset="0"/>
              </a:rPr>
              <a:t>distress will result </a:t>
            </a: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in additional costs due </a:t>
            </a:r>
            <a:r>
              <a:rPr lang="en-US" sz="2400" b="1" dirty="0">
                <a:solidFill>
                  <a:srgbClr val="00B050"/>
                </a:solidFill>
                <a:cs typeface="Arial" pitchFamily="34" charset="0"/>
              </a:rPr>
              <a:t>to: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Absenteeism,</a:t>
            </a:r>
          </a:p>
          <a:p>
            <a:pPr marL="257175" indent="-2571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High turnover rate, </a:t>
            </a:r>
          </a:p>
          <a:p>
            <a:pPr marL="257175" indent="-2571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Decline in workers performance, </a:t>
            </a:r>
          </a:p>
          <a:p>
            <a:pPr marL="257175" indent="-2571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Decline in quality and productivity, </a:t>
            </a:r>
          </a:p>
          <a:p>
            <a:pPr marL="257175" indent="-2571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600" b="1" dirty="0">
                <a:cs typeface="Arial" pitchFamily="34" charset="0"/>
              </a:rPr>
              <a:t>Increasing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compensation</a:t>
            </a:r>
            <a:r>
              <a:rPr lang="en-US" sz="2600" b="1" dirty="0">
                <a:cs typeface="Arial" pitchFamily="34" charset="0"/>
              </a:rPr>
              <a:t> claims </a:t>
            </a:r>
            <a:r>
              <a:rPr lang="en-US" sz="2600" b="1" dirty="0">
                <a:solidFill>
                  <a:srgbClr val="0070C0"/>
                </a:solidFill>
                <a:cs typeface="Arial" pitchFamily="34" charset="0"/>
              </a:rPr>
              <a:t>due to accidents </a:t>
            </a:r>
            <a:r>
              <a:rPr lang="en-US" sz="2600" b="1" dirty="0">
                <a:cs typeface="Arial" pitchFamily="34" charset="0"/>
              </a:rPr>
              <a:t>and </a:t>
            </a:r>
          </a:p>
          <a:p>
            <a:pPr>
              <a:lnSpc>
                <a:spcPct val="150000"/>
              </a:lnSpc>
              <a:defRPr/>
            </a:pPr>
            <a:r>
              <a:rPr lang="en-US" sz="2600" b="1" dirty="0">
                <a:cs typeface="Arial" pitchFamily="34" charset="0"/>
              </a:rPr>
              <a:t>                       </a:t>
            </a:r>
            <a:r>
              <a:rPr lang="en-US" sz="2600" b="1" dirty="0">
                <a:solidFill>
                  <a:srgbClr val="0070C0"/>
                </a:solidFill>
                <a:cs typeface="Arial" pitchFamily="34" charset="0"/>
              </a:rPr>
              <a:t>Work-related Stress</a:t>
            </a:r>
            <a:r>
              <a:rPr lang="en-US" sz="2600" b="1" dirty="0">
                <a:cs typeface="Arial" pitchFamily="34" charset="0"/>
              </a:rPr>
              <a:t>.</a:t>
            </a:r>
            <a:endParaRPr lang="ar-JO" sz="2600" b="1" dirty="0"/>
          </a:p>
          <a:p>
            <a:pPr marL="257175" indent="-2571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Increasing tardiness (Slowness)</a:t>
            </a:r>
          </a:p>
          <a:p>
            <a:pPr marL="257175" indent="-2571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Decreasing growth rates and profit</a:t>
            </a:r>
          </a:p>
        </p:txBody>
      </p:sp>
      <p:pic>
        <p:nvPicPr>
          <p:cNvPr id="4" name="Picture 4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651" y="257944"/>
            <a:ext cx="2150772" cy="213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7F1A-B91F-43C6-8E71-D30A4283FA69}" type="datetime1">
              <a:rPr lang="en-MY" smtClean="0"/>
              <a:t>9/4/2022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9880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125" y="1338488"/>
            <a:ext cx="8672692" cy="45243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</a:rPr>
              <a:t>       Definition:</a:t>
            </a:r>
            <a:r>
              <a:rPr lang="en-US" sz="2400" dirty="0"/>
              <a:t> </a:t>
            </a:r>
          </a:p>
          <a:p>
            <a:pPr>
              <a:defRPr/>
            </a:pPr>
            <a:r>
              <a:rPr lang="en-US" sz="2400" dirty="0"/>
              <a:t>    Work-related </a:t>
            </a:r>
            <a:r>
              <a:rPr lang="en-US" sz="2400" b="1" dirty="0"/>
              <a:t>stress</a:t>
            </a:r>
            <a:r>
              <a:rPr lang="en-US" sz="2400" dirty="0"/>
              <a:t> is </a:t>
            </a:r>
            <a:r>
              <a:rPr lang="en-US" sz="2400" b="1" dirty="0"/>
              <a:t>a </a:t>
            </a:r>
            <a:r>
              <a:rPr lang="en-US" sz="2400" b="1" dirty="0">
                <a:solidFill>
                  <a:srgbClr val="FF0000"/>
                </a:solidFill>
              </a:rPr>
              <a:t>pattern of reactions </a:t>
            </a:r>
            <a:r>
              <a:rPr lang="en-US" sz="2400" dirty="0"/>
              <a:t>that occurs when</a:t>
            </a:r>
          </a:p>
          <a:p>
            <a:pPr>
              <a:defRPr/>
            </a:pPr>
            <a:r>
              <a:rPr lang="en-US" sz="2400" dirty="0"/>
              <a:t>  workers are presented with </a:t>
            </a:r>
            <a:r>
              <a:rPr lang="en-US" sz="2400" b="1" dirty="0">
                <a:solidFill>
                  <a:srgbClr val="002060"/>
                </a:solidFill>
              </a:rPr>
              <a:t>work demands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not matched to their  knowledge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002060"/>
                </a:solidFill>
              </a:rPr>
              <a:t>skills or abilities </a:t>
            </a:r>
            <a:r>
              <a:rPr lang="en-US" sz="2400" dirty="0"/>
              <a:t>and which </a:t>
            </a:r>
            <a:r>
              <a:rPr lang="en-US" sz="2400" b="1" dirty="0"/>
              <a:t>challenge their ability to cope</a:t>
            </a:r>
          </a:p>
          <a:p>
            <a:pPr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400" b="1" u="sng" dirty="0">
                <a:solidFill>
                  <a:srgbClr val="FF0000"/>
                </a:solidFill>
                <a:cs typeface="Arial" pitchFamily="34" charset="0"/>
              </a:rPr>
              <a:t>    Work-related stress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is the </a:t>
            </a:r>
            <a:r>
              <a:rPr lang="en-US" sz="2400" b="1" dirty="0">
                <a:solidFill>
                  <a:srgbClr val="CC0000"/>
                </a:solidFill>
                <a:cs typeface="Arial" pitchFamily="34" charset="0"/>
              </a:rPr>
              <a:t>response </a:t>
            </a:r>
            <a:r>
              <a:rPr lang="en-US" sz="2400" dirty="0">
                <a:cs typeface="Arial" pitchFamily="34" charset="0"/>
              </a:rPr>
              <a:t>people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may have when </a:t>
            </a:r>
            <a:r>
              <a:rPr lang="en-US" sz="2400" dirty="0">
                <a:cs typeface="Arial" pitchFamily="34" charset="0"/>
              </a:rPr>
              <a:t>presented with </a:t>
            </a:r>
            <a:r>
              <a:rPr lang="en-US" sz="2400" b="1" dirty="0">
                <a:cs typeface="Arial" pitchFamily="34" charset="0"/>
              </a:rPr>
              <a:t>work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cs typeface="Arial" pitchFamily="34" charset="0"/>
              </a:rPr>
              <a:t>demands a</a:t>
            </a:r>
            <a:r>
              <a:rPr lang="en-US" sz="2400" b="1" dirty="0">
                <a:cs typeface="Arial" pitchFamily="34" charset="0"/>
              </a:rPr>
              <a:t>nd</a:t>
            </a: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cs typeface="Arial" pitchFamily="34" charset="0"/>
              </a:rPr>
              <a:t>pressures</a:t>
            </a:r>
            <a:r>
              <a:rPr lang="en-US" sz="2400" b="1" dirty="0">
                <a:cs typeface="Arial" pitchFamily="34" charset="0"/>
              </a:rPr>
              <a:t> that are </a:t>
            </a:r>
            <a:r>
              <a:rPr lang="en-US" sz="2400" b="1" dirty="0">
                <a:solidFill>
                  <a:srgbClr val="7030A0"/>
                </a:solidFill>
                <a:cs typeface="Arial" pitchFamily="34" charset="0"/>
              </a:rPr>
              <a:t>not matched </a:t>
            </a:r>
            <a:r>
              <a:rPr lang="en-US" sz="2400" b="1" dirty="0">
                <a:cs typeface="Arial" pitchFamily="34" charset="0"/>
              </a:rPr>
              <a:t>to </a:t>
            </a:r>
            <a:r>
              <a:rPr lang="en-US" sz="2400" b="1" dirty="0">
                <a:solidFill>
                  <a:srgbClr val="002060"/>
                </a:solidFill>
                <a:cs typeface="Arial" pitchFamily="34" charset="0"/>
              </a:rPr>
              <a:t>their knowledge</a:t>
            </a: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400" b="1" dirty="0">
                <a:cs typeface="Arial" pitchFamily="34" charset="0"/>
              </a:rPr>
              <a:t>and </a:t>
            </a:r>
            <a:r>
              <a:rPr lang="en-US" sz="2400" b="1" dirty="0">
                <a:solidFill>
                  <a:srgbClr val="002060"/>
                </a:solidFill>
                <a:cs typeface="Arial" pitchFamily="34" charset="0"/>
              </a:rPr>
              <a:t>abilities </a:t>
            </a:r>
            <a:r>
              <a:rPr lang="en-US" sz="2400" b="1" dirty="0">
                <a:cs typeface="Arial" pitchFamily="34" charset="0"/>
              </a:rPr>
              <a:t>and which </a:t>
            </a:r>
            <a:r>
              <a:rPr lang="en-US" sz="2400" b="1" dirty="0">
                <a:solidFill>
                  <a:srgbClr val="0070C0"/>
                </a:solidFill>
                <a:cs typeface="Arial" pitchFamily="34" charset="0"/>
              </a:rPr>
              <a:t>challenge their ability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cs typeface="Arial" pitchFamily="34" charset="0"/>
              </a:rPr>
              <a:t>      to cope.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229694" y="517537"/>
            <a:ext cx="42309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Work-related Stress </a:t>
            </a:r>
          </a:p>
        </p:txBody>
      </p:sp>
      <p:pic>
        <p:nvPicPr>
          <p:cNvPr id="9" name="Picture 2" descr="angry boss point fingers blaming to Asian business woman employee at office place - Business concep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062" y="0"/>
            <a:ext cx="2430938" cy="170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CF3BF-2613-4CF8-BA2B-78E09314BB01}" type="datetime1">
              <a:rPr lang="en-MY" smtClean="0"/>
              <a:t>9/4/2022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16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2483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7350" y="232481"/>
            <a:ext cx="380046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Stress-related </a:t>
            </a:r>
            <a:r>
              <a:rPr lang="en-US" sz="21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hazards</a:t>
            </a:r>
            <a:r>
              <a:rPr lang="en-US" sz="2100" b="1" dirty="0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 at work</a:t>
            </a:r>
            <a:endParaRPr lang="en-MY" sz="21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8114" y="597948"/>
            <a:ext cx="6671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Stress related </a:t>
            </a:r>
            <a:r>
              <a:rPr lang="en-US" sz="2400" b="1" u="sng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hazards</a:t>
            </a: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 at work can </a:t>
            </a:r>
            <a:r>
              <a:rPr lang="en-US" sz="2400" b="1" u="sng" dirty="0">
                <a:solidFill>
                  <a:srgbClr val="FF0000"/>
                </a:solidFill>
                <a:latin typeface="Garamond" panose="02020404030301010803" pitchFamily="18" charset="0"/>
                <a:cs typeface="Arial" pitchFamily="34" charset="0"/>
              </a:rPr>
              <a:t>be divided into</a:t>
            </a: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: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70C0"/>
                </a:solidFill>
                <a:latin typeface="Garamond" panose="02020404030301010803" pitchFamily="18" charset="0"/>
                <a:cs typeface="Arial" pitchFamily="34" charset="0"/>
              </a:rPr>
              <a:t>Work content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70C0"/>
                </a:solidFill>
                <a:latin typeface="Garamond" panose="02020404030301010803" pitchFamily="18" charset="0"/>
                <a:cs typeface="Arial" pitchFamily="34" charset="0"/>
              </a:rPr>
              <a:t>Work context  (</a:t>
            </a:r>
            <a:r>
              <a:rPr lang="en-US" sz="2400" dirty="0">
                <a:latin typeface="Garamond" panose="02020404030301010803" pitchFamily="18" charset="0"/>
              </a:rPr>
              <a:t> circumstances</a:t>
            </a:r>
            <a:r>
              <a:rPr lang="en-US" sz="2400" dirty="0">
                <a:latin typeface="Georgia" panose="02040502050405020303" pitchFamily="18" charset="0"/>
              </a:rPr>
              <a:t>)</a:t>
            </a:r>
            <a:r>
              <a:rPr lang="en-US" sz="2400" b="1" dirty="0">
                <a:solidFill>
                  <a:srgbClr val="0070C0"/>
                </a:solidFill>
                <a:latin typeface="Georgia" panose="02040502050405020303" pitchFamily="18" charset="0"/>
                <a:cs typeface="Arial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.</a:t>
            </a:r>
            <a:r>
              <a:rPr lang="ar-AE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9263" y="1864389"/>
            <a:ext cx="4134413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195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I 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Work content includes: </a:t>
            </a:r>
          </a:p>
        </p:txBody>
      </p:sp>
      <p:pic>
        <p:nvPicPr>
          <p:cNvPr id="13" name="Picture 12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369" y="1024519"/>
            <a:ext cx="2224205" cy="2285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289574" y="3181866"/>
            <a:ext cx="138564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350">
                <a:latin typeface="Arial" pitchFamily="34" charset="0"/>
                <a:cs typeface="Arial" pitchFamily="34" charset="0"/>
              </a:rPr>
              <a:t/>
            </a:r>
            <a:br>
              <a:rPr lang="en-US" sz="1350">
                <a:latin typeface="Arial" pitchFamily="34" charset="0"/>
                <a:cs typeface="Arial" pitchFamily="34" charset="0"/>
              </a:rPr>
            </a:br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5F17-9773-4E3F-A128-546638B3E22F}" type="datetime1">
              <a:rPr lang="en-MY" smtClean="0"/>
              <a:t>9/4/2022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17</a:t>
            </a:fld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7136644" y="290189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4730" y="2382004"/>
            <a:ext cx="4649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chemeClr val="tx2"/>
                </a:solidFill>
                <a:latin typeface="Garamond" pitchFamily="18" charset="0"/>
              </a:rPr>
              <a:t>1</a:t>
            </a:r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.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Job content</a:t>
            </a:r>
          </a:p>
          <a:p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2. Work load and work pace</a:t>
            </a:r>
          </a:p>
          <a:p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3.Working hours</a:t>
            </a:r>
          </a:p>
          <a:p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4.Participation and control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89032" y="3868583"/>
            <a:ext cx="4359100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II- Work context includes: </a:t>
            </a:r>
            <a:endParaRPr lang="en-US" altLang="en-US" sz="2800" b="1" u="sng" dirty="0">
              <a:solidFill>
                <a:srgbClr val="FF0000"/>
              </a:solidFill>
              <a:latin typeface="Garamond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36383" y="4325099"/>
            <a:ext cx="594490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dirty="0"/>
              <a:t>1</a:t>
            </a:r>
            <a:r>
              <a:rPr lang="en-MY" sz="2600" b="1" dirty="0">
                <a:solidFill>
                  <a:schemeClr val="tx2"/>
                </a:solidFill>
              </a:rPr>
              <a:t>. Career development, status and pay:</a:t>
            </a:r>
          </a:p>
          <a:p>
            <a:r>
              <a:rPr lang="en-MY" sz="2600" b="1" dirty="0">
                <a:solidFill>
                  <a:schemeClr val="tx2"/>
                </a:solidFill>
              </a:rPr>
              <a:t> 2. Interpersonal relationships: </a:t>
            </a:r>
          </a:p>
          <a:p>
            <a:r>
              <a:rPr lang="en-MY" sz="2600" b="1" dirty="0">
                <a:solidFill>
                  <a:schemeClr val="tx2"/>
                </a:solidFill>
              </a:rPr>
              <a:t>3. Role in the organization</a:t>
            </a:r>
          </a:p>
          <a:p>
            <a:r>
              <a:rPr lang="en-MY" sz="2600" b="1" dirty="0">
                <a:solidFill>
                  <a:schemeClr val="tx2"/>
                </a:solidFill>
              </a:rPr>
              <a:t>4. Organizational culture</a:t>
            </a:r>
          </a:p>
          <a:p>
            <a:r>
              <a:rPr lang="en-MY" sz="2600" b="1" dirty="0">
                <a:solidFill>
                  <a:schemeClr val="tx2"/>
                </a:solidFill>
              </a:rPr>
              <a:t>5. Work-life balance</a:t>
            </a:r>
            <a:endParaRPr lang="en-MY" sz="2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5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Thank You, Polaroid, Letters, Thank You Very Much, W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04" y="620688"/>
            <a:ext cx="6993396" cy="538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8EF5-49C3-45E6-846A-A36E70E3E064}" type="datetime1">
              <a:rPr lang="en-MY" smtClean="0"/>
              <a:t>9/4/2022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76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0963" y="1122113"/>
            <a:ext cx="6357413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100" b="1" dirty="0">
                <a:latin typeface="Garamond" pitchFamily="18" charset="0"/>
              </a:rPr>
              <a:t>An industrial worker may be exposed to five types of hazards, depending upon his occupation:</a:t>
            </a:r>
          </a:p>
          <a:p>
            <a:pPr>
              <a:lnSpc>
                <a:spcPct val="150000"/>
              </a:lnSpc>
            </a:pPr>
            <a:r>
              <a:rPr lang="en-MY" sz="2100" dirty="0">
                <a:latin typeface="Garamond" pitchFamily="18" charset="0"/>
              </a:rPr>
              <a:t>(</a:t>
            </a:r>
            <a:r>
              <a:rPr lang="en-MY" sz="2100" strike="sngStrike" dirty="0">
                <a:latin typeface="Garamond" pitchFamily="18" charset="0"/>
              </a:rPr>
              <a:t>a) </a:t>
            </a:r>
            <a:r>
              <a:rPr lang="en-MY" sz="2100" b="1" strike="sngStrike" dirty="0">
                <a:solidFill>
                  <a:srgbClr val="002060"/>
                </a:solidFill>
                <a:latin typeface="Garamond" pitchFamily="18" charset="0"/>
              </a:rPr>
              <a:t>Physical hazards</a:t>
            </a:r>
          </a:p>
          <a:p>
            <a:pPr>
              <a:lnSpc>
                <a:spcPct val="150000"/>
              </a:lnSpc>
            </a:pPr>
            <a:r>
              <a:rPr lang="en-MY" sz="2100" b="1" dirty="0">
                <a:solidFill>
                  <a:srgbClr val="002060"/>
                </a:solidFill>
                <a:latin typeface="Garamond" pitchFamily="18" charset="0"/>
              </a:rPr>
              <a:t>(b) </a:t>
            </a:r>
            <a:r>
              <a:rPr lang="en-MY" sz="2100" b="1" dirty="0">
                <a:latin typeface="Garamond" pitchFamily="18" charset="0"/>
              </a:rPr>
              <a:t>Chemical hazards</a:t>
            </a:r>
          </a:p>
          <a:p>
            <a:pPr>
              <a:lnSpc>
                <a:spcPct val="150000"/>
              </a:lnSpc>
            </a:pPr>
            <a:r>
              <a:rPr lang="en-MY" sz="2100" b="1" dirty="0">
                <a:solidFill>
                  <a:srgbClr val="002060"/>
                </a:solidFill>
                <a:latin typeface="Garamond" pitchFamily="18" charset="0"/>
              </a:rPr>
              <a:t>(c</a:t>
            </a:r>
            <a:r>
              <a:rPr lang="en-MY" sz="2100" b="1" strike="sngStrike" dirty="0">
                <a:solidFill>
                  <a:srgbClr val="002060"/>
                </a:solidFill>
                <a:latin typeface="Garamond" pitchFamily="18" charset="0"/>
              </a:rPr>
              <a:t>) </a:t>
            </a:r>
            <a:r>
              <a:rPr lang="en-MY" sz="2100" b="1" strike="sngStrike" dirty="0">
                <a:latin typeface="Garamond" pitchFamily="18" charset="0"/>
              </a:rPr>
              <a:t>Biological hazards</a:t>
            </a:r>
          </a:p>
          <a:p>
            <a:pPr>
              <a:lnSpc>
                <a:spcPct val="150000"/>
              </a:lnSpc>
            </a:pPr>
            <a:r>
              <a:rPr lang="en-MY" sz="2100" b="1" dirty="0">
                <a:solidFill>
                  <a:srgbClr val="002060"/>
                </a:solidFill>
                <a:latin typeface="Garamond" pitchFamily="18" charset="0"/>
              </a:rPr>
              <a:t>(d) Mechanical hazards</a:t>
            </a:r>
          </a:p>
          <a:p>
            <a:pPr>
              <a:lnSpc>
                <a:spcPct val="150000"/>
              </a:lnSpc>
            </a:pPr>
            <a:r>
              <a:rPr lang="en-MY" sz="2100" b="1" dirty="0">
                <a:solidFill>
                  <a:srgbClr val="002060"/>
                </a:solidFill>
                <a:latin typeface="Garamond" pitchFamily="18" charset="0"/>
              </a:rPr>
              <a:t>(e) </a:t>
            </a:r>
            <a:r>
              <a:rPr lang="en-MY" sz="210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r>
              <a:rPr lang="en-MY" sz="2100" b="1" dirty="0">
                <a:solidFill>
                  <a:srgbClr val="002060"/>
                </a:solidFill>
                <a:latin typeface="Garamond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658" y="857250"/>
            <a:ext cx="496855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100" b="1" dirty="0">
                <a:solidFill>
                  <a:srgbClr val="FF0000"/>
                </a:solidFill>
                <a:latin typeface="Garamond" pitchFamily="18" charset="0"/>
              </a:rPr>
              <a:t>OCCUPATIONAL   HAZARDS</a:t>
            </a:r>
            <a:endParaRPr lang="en-MY" sz="21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0963" y="3513762"/>
            <a:ext cx="370507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1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1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MY" sz="21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2568" y="1542813"/>
            <a:ext cx="3888432" cy="394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AA5D-5E9A-4C89-9316-BF37BB52FD92}" type="datetime1">
              <a:rPr lang="en-MY" smtClean="0"/>
              <a:t>9/4/2022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890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214" y="542744"/>
            <a:ext cx="8667481" cy="6001643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MY" sz="2100" b="1" dirty="0">
                <a:solidFill>
                  <a:srgbClr val="FF0000"/>
                </a:solidFill>
                <a:latin typeface="Garamond" pitchFamily="18" charset="0"/>
              </a:rPr>
              <a:t>        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24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400" b="1" dirty="0">
                <a:latin typeface="Garamond" pitchFamily="18" charset="0"/>
              </a:rPr>
              <a:t>  The psychosocial hazards arise from the workers' </a:t>
            </a:r>
          </a:p>
          <a:p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    failure to adapt </a:t>
            </a:r>
            <a:r>
              <a:rPr lang="en-MY" sz="2400" b="1" dirty="0">
                <a:latin typeface="Garamond" pitchFamily="18" charset="0"/>
              </a:rPr>
              <a:t>to an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alien psychosocial </a:t>
            </a:r>
            <a:r>
              <a:rPr lang="en-MY" sz="2400" b="1" dirty="0">
                <a:latin typeface="Garamond" pitchFamily="18" charset="0"/>
              </a:rPr>
              <a:t>environment.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        Frustration,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  lack of job satisfaction,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      insecurity,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 poor human relationships,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  emotional tension </a:t>
            </a:r>
          </a:p>
          <a:p>
            <a:r>
              <a:rPr lang="en-MY" sz="2400" b="1" dirty="0">
                <a:latin typeface="Garamond" pitchFamily="18" charset="0"/>
              </a:rPr>
              <a:t> </a:t>
            </a:r>
          </a:p>
          <a:p>
            <a:r>
              <a:rPr lang="en-MY" sz="2400" b="1" dirty="0"/>
              <a:t>The </a:t>
            </a:r>
            <a:r>
              <a:rPr lang="en-MY" sz="2400" b="1" dirty="0">
                <a:solidFill>
                  <a:srgbClr val="FF0000"/>
                </a:solidFill>
              </a:rPr>
              <a:t>capacity </a:t>
            </a:r>
            <a:r>
              <a:rPr lang="en-MY" sz="2400" b="1" dirty="0"/>
              <a:t>to </a:t>
            </a:r>
            <a:r>
              <a:rPr lang="en-MY" sz="2400" b="1" dirty="0">
                <a:solidFill>
                  <a:srgbClr val="0070C0"/>
                </a:solidFill>
              </a:rPr>
              <a:t>adapt to different working </a:t>
            </a:r>
            <a:r>
              <a:rPr lang="en-MY" sz="2400" b="1" dirty="0"/>
              <a:t>environments</a:t>
            </a:r>
          </a:p>
          <a:p>
            <a:r>
              <a:rPr lang="en-MY" sz="2400" b="1" dirty="0"/>
              <a:t>      is </a:t>
            </a:r>
            <a:r>
              <a:rPr lang="en-MY" sz="2400" b="1" i="1" dirty="0">
                <a:solidFill>
                  <a:srgbClr val="FF0000"/>
                </a:solidFill>
              </a:rPr>
              <a:t>influenced by many factors</a:t>
            </a:r>
            <a:r>
              <a:rPr lang="en-MY" sz="2400" i="1" dirty="0">
                <a:solidFill>
                  <a:srgbClr val="FF0000"/>
                </a:solidFill>
              </a:rPr>
              <a:t> </a:t>
            </a:r>
            <a:r>
              <a:rPr lang="en-MY" sz="2400" b="1" i="1" dirty="0"/>
              <a:t>such as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i="1" dirty="0"/>
              <a:t>Education,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i="1" dirty="0"/>
              <a:t>Cultural </a:t>
            </a:r>
            <a:r>
              <a:rPr lang="en-MY" sz="2400" b="1" dirty="0"/>
              <a:t>background,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/>
              <a:t>Family Life,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/>
              <a:t>Social habits, and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/>
              <a:t>what the worker expects from employment</a:t>
            </a:r>
            <a:r>
              <a:rPr lang="en-MY" sz="2400" b="1" dirty="0">
                <a:solidFill>
                  <a:srgbClr val="7030A0"/>
                </a:solidFill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352854" y="1916833"/>
            <a:ext cx="4391899" cy="1569660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MY" sz="1950" dirty="0">
                <a:latin typeface="Garamond" pitchFamily="18" charset="0"/>
              </a:rPr>
              <a:t>are </a:t>
            </a:r>
            <a:r>
              <a:rPr lang="en-MY" sz="2400" b="1" dirty="0">
                <a:latin typeface="Garamond" pitchFamily="18" charset="0"/>
              </a:rPr>
              <a:t>some of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the psychosocial factors</a:t>
            </a:r>
            <a:r>
              <a:rPr lang="en-MY" sz="2400" b="1" dirty="0">
                <a:latin typeface="Garamond" pitchFamily="18" charset="0"/>
              </a:rPr>
              <a:t> which may undermine both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physical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mental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health of the workers</a:t>
            </a:r>
            <a:r>
              <a:rPr lang="en-MY" sz="2100" dirty="0">
                <a:solidFill>
                  <a:srgbClr val="002060"/>
                </a:solidFill>
                <a:latin typeface="Garamond" pitchFamily="18" charset="0"/>
              </a:rPr>
              <a:t>.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218729" y="1847582"/>
            <a:ext cx="1134126" cy="1361912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5" name="Right Arrow 4"/>
          <p:cNvSpPr/>
          <p:nvPr/>
        </p:nvSpPr>
        <p:spPr>
          <a:xfrm>
            <a:off x="7651775" y="6391186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pic>
        <p:nvPicPr>
          <p:cNvPr id="9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409" y="365654"/>
            <a:ext cx="1212286" cy="1481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45F88-A1FE-40C6-8CAA-80DB45477D71}" type="datetime1">
              <a:rPr lang="en-MY" smtClean="0"/>
              <a:t>9/4/2022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71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545" y="644786"/>
            <a:ext cx="88220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400" b="1" dirty="0"/>
              <a:t>Reports from various parts of the world </a:t>
            </a:r>
            <a:r>
              <a:rPr lang="en-MY" sz="2400" b="1" dirty="0">
                <a:solidFill>
                  <a:schemeClr val="tx2"/>
                </a:solidFill>
              </a:rPr>
              <a:t>indicate that;</a:t>
            </a:r>
          </a:p>
          <a:p>
            <a:endParaRPr lang="en-MY" sz="2400" b="1" dirty="0">
              <a:solidFill>
                <a:schemeClr val="tx2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chemeClr val="tx2"/>
                </a:solidFill>
              </a:rPr>
              <a:t> </a:t>
            </a:r>
            <a:r>
              <a:rPr lang="en-MY" sz="2400" b="1" dirty="0">
                <a:solidFill>
                  <a:srgbClr val="FF0000"/>
                </a:solidFill>
              </a:rPr>
              <a:t>physical factors </a:t>
            </a:r>
            <a:r>
              <a:rPr lang="en-MY" sz="2400" b="1" dirty="0">
                <a:solidFill>
                  <a:schemeClr val="tx2"/>
                </a:solidFill>
              </a:rPr>
              <a:t>(</a:t>
            </a:r>
            <a:r>
              <a:rPr lang="en-MY" sz="2400" b="1" i="1" dirty="0">
                <a:solidFill>
                  <a:schemeClr val="tx2"/>
                </a:solidFill>
              </a:rPr>
              <a:t>heat, noise, poor lighting) </a:t>
            </a:r>
            <a:r>
              <a:rPr lang="en-MY" sz="2400" b="1" dirty="0">
                <a:solidFill>
                  <a:schemeClr val="tx2"/>
                </a:solidFill>
              </a:rPr>
              <a:t>also </a:t>
            </a:r>
            <a:r>
              <a:rPr lang="en-MY" sz="2400" b="1" dirty="0">
                <a:solidFill>
                  <a:srgbClr val="0070C0"/>
                </a:solidFill>
              </a:rPr>
              <a:t>play a major role </a:t>
            </a:r>
          </a:p>
          <a:p>
            <a:r>
              <a:rPr lang="en-MY" sz="2400" b="1" dirty="0">
                <a:solidFill>
                  <a:srgbClr val="0070C0"/>
                </a:solidFill>
              </a:rPr>
              <a:t>    </a:t>
            </a:r>
            <a:r>
              <a:rPr lang="en-MY" sz="2400" b="1" dirty="0">
                <a:solidFill>
                  <a:schemeClr val="tx2"/>
                </a:solidFill>
              </a:rPr>
              <a:t>in adding to or</a:t>
            </a:r>
            <a:r>
              <a:rPr lang="en-MY" sz="2400" b="1" dirty="0">
                <a:solidFill>
                  <a:srgbClr val="FF0000"/>
                </a:solidFill>
              </a:rPr>
              <a:t> precipitating </a:t>
            </a:r>
            <a:r>
              <a:rPr lang="en-MY" sz="2400" b="1" dirty="0">
                <a:solidFill>
                  <a:schemeClr val="tx2"/>
                </a:solidFill>
              </a:rPr>
              <a:t>mental disorders </a:t>
            </a:r>
            <a:r>
              <a:rPr lang="en-MY" sz="2400" b="1" dirty="0"/>
              <a:t>among workers.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/>
              <a:t>The </a:t>
            </a:r>
            <a:r>
              <a:rPr lang="en-MY" sz="2400" b="1" dirty="0">
                <a:solidFill>
                  <a:srgbClr val="FF0000"/>
                </a:solidFill>
              </a:rPr>
              <a:t>increasing stress </a:t>
            </a:r>
            <a:r>
              <a:rPr lang="en-MY" sz="2400" b="1" dirty="0">
                <a:solidFill>
                  <a:srgbClr val="0070C0"/>
                </a:solidFill>
              </a:rPr>
              <a:t>on automation</a:t>
            </a:r>
            <a:r>
              <a:rPr lang="en-MY" sz="2400" b="1" dirty="0"/>
              <a:t>, </a:t>
            </a:r>
            <a:r>
              <a:rPr lang="en-MY" sz="2400" b="1" dirty="0">
                <a:solidFill>
                  <a:srgbClr val="0070C0"/>
                </a:solidFill>
              </a:rPr>
              <a:t>electronic operations </a:t>
            </a:r>
            <a:r>
              <a:rPr lang="en-MY" sz="2400" b="1" dirty="0"/>
              <a:t>and </a:t>
            </a:r>
            <a:r>
              <a:rPr lang="en-MY" sz="2400" b="1" dirty="0">
                <a:solidFill>
                  <a:srgbClr val="0070C0"/>
                </a:solidFill>
              </a:rPr>
              <a:t>nuclear energy </a:t>
            </a:r>
            <a:r>
              <a:rPr lang="en-MY" sz="2400" b="1" dirty="0"/>
              <a:t>may introduce </a:t>
            </a:r>
            <a:r>
              <a:rPr lang="en-MY" sz="2400" b="1" dirty="0">
                <a:solidFill>
                  <a:srgbClr val="FF0000"/>
                </a:solidFill>
              </a:rPr>
              <a:t>newer psychosocial  health</a:t>
            </a:r>
            <a:r>
              <a:rPr lang="en-MY" sz="2400" b="1" dirty="0"/>
              <a:t> problems in industry</a:t>
            </a:r>
            <a:r>
              <a:rPr lang="en-MY" sz="2400" dirty="0"/>
              <a:t>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b="1" dirty="0">
                <a:solidFill>
                  <a:schemeClr val="tx2"/>
                </a:solidFill>
              </a:rPr>
              <a:t>Psychosocial hazards </a:t>
            </a:r>
            <a:r>
              <a:rPr lang="en-MY" sz="2400" b="1" dirty="0">
                <a:solidFill>
                  <a:srgbClr val="FF0000"/>
                </a:solidFill>
              </a:rPr>
              <a:t>are therefore</a:t>
            </a:r>
            <a:r>
              <a:rPr lang="en-MY" sz="2400" b="1" dirty="0">
                <a:solidFill>
                  <a:schemeClr val="tx2"/>
                </a:solidFill>
              </a:rPr>
              <a:t>, assuming, </a:t>
            </a:r>
            <a:r>
              <a:rPr lang="en-MY" sz="2400" b="1" dirty="0">
                <a:solidFill>
                  <a:srgbClr val="FF0000"/>
                </a:solidFill>
              </a:rPr>
              <a:t>more importance </a:t>
            </a:r>
            <a:r>
              <a:rPr lang="en-MY" sz="2400" b="1" dirty="0">
                <a:solidFill>
                  <a:schemeClr val="tx2"/>
                </a:solidFill>
              </a:rPr>
              <a:t>than physical or chemical </a:t>
            </a:r>
            <a:endParaRPr lang="en-MY" sz="2400" b="1" dirty="0" smtClean="0">
              <a:solidFill>
                <a:schemeClr val="tx2"/>
              </a:solidFill>
            </a:endParaRPr>
          </a:p>
          <a:p>
            <a:endParaRPr lang="en-MY" sz="2400" b="1" dirty="0">
              <a:solidFill>
                <a:schemeClr val="tx2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/>
              <a:t>For some decades, there has been growing </a:t>
            </a:r>
            <a:r>
              <a:rPr lang="en-US" sz="2400" b="1" dirty="0"/>
              <a:t>concern about the </a:t>
            </a:r>
            <a:r>
              <a:rPr lang="en-US" sz="2400" b="1" dirty="0">
                <a:solidFill>
                  <a:srgbClr val="0070C0"/>
                </a:solidFill>
              </a:rPr>
              <a:t>causes and health consequences of psychosocial risks,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particularly </a:t>
            </a:r>
            <a:r>
              <a:rPr lang="en-US" sz="2400" b="1" dirty="0"/>
              <a:t>in industrialized </a:t>
            </a:r>
            <a:r>
              <a:rPr lang="en-US" sz="2400" dirty="0"/>
              <a:t>countries</a:t>
            </a:r>
            <a:endParaRPr lang="en-MY" sz="2400" b="1" dirty="0">
              <a:solidFill>
                <a:schemeClr val="tx2"/>
              </a:solidFill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cs typeface="Arial" pitchFamily="34" charset="0"/>
              </a:rPr>
              <a:t>Psychosocial risks </a:t>
            </a:r>
            <a:r>
              <a:rPr lang="en-US" sz="2400" dirty="0">
                <a:cs typeface="Arial" pitchFamily="34" charset="0"/>
              </a:rPr>
              <a:t>are being increasingly </a:t>
            </a:r>
            <a:r>
              <a:rPr lang="en-MY" sz="2400" dirty="0"/>
              <a:t>recognized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b="1" dirty="0">
                <a:cs typeface="Arial" pitchFamily="34" charset="0"/>
              </a:rPr>
              <a:t>as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major public health con</a:t>
            </a:r>
            <a:r>
              <a:rPr lang="en-US" sz="2400" b="1" dirty="0">
                <a:solidFill>
                  <a:srgbClr val="002060"/>
                </a:solidFill>
                <a:cs typeface="Arial" pitchFamily="34" charset="0"/>
              </a:rPr>
              <a:t>cerns in industrialized countries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 </a:t>
            </a:r>
          </a:p>
        </p:txBody>
      </p:sp>
      <p:pic>
        <p:nvPicPr>
          <p:cNvPr id="8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718" y="50715"/>
            <a:ext cx="944724" cy="1262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6217938" y="6367243"/>
            <a:ext cx="1808820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Garamond" pitchFamily="18" charset="0"/>
                <a:cs typeface="Arial" pitchFamily="34" charset="0"/>
              </a:rPr>
              <a:t>processes of globalization </a:t>
            </a:r>
            <a:endParaRPr lang="en-MY" sz="9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87B-2A05-467F-A162-208D5BB2629C}" type="datetime1">
              <a:rPr lang="en-MY" smtClean="0"/>
              <a:t>9/4/2022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5097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712" y="545785"/>
            <a:ext cx="86546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cs typeface="Arial" pitchFamily="34" charset="0"/>
              </a:rPr>
              <a:t>However, due to processes of </a:t>
            </a:r>
            <a:r>
              <a:rPr lang="en-US" sz="2400" b="1" dirty="0">
                <a:cs typeface="Arial" pitchFamily="34" charset="0"/>
              </a:rPr>
              <a:t>globalization</a:t>
            </a:r>
            <a:r>
              <a:rPr lang="en-US" sz="2400" dirty="0">
                <a:cs typeface="Arial" pitchFamily="34" charset="0"/>
              </a:rPr>
              <a:t> and changes in</a:t>
            </a:r>
          </a:p>
          <a:p>
            <a:pPr>
              <a:defRPr/>
            </a:pPr>
            <a:r>
              <a:rPr lang="en-US" sz="2400" dirty="0">
                <a:cs typeface="Arial" pitchFamily="34" charset="0"/>
              </a:rPr>
              <a:t>     the nature of work, 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    these risks </a:t>
            </a:r>
            <a:r>
              <a:rPr lang="en-US" sz="2400" b="1" dirty="0">
                <a:cs typeface="Arial" pitchFamily="34" charset="0"/>
              </a:rPr>
              <a:t>are </a:t>
            </a:r>
            <a:r>
              <a:rPr lang="en-US" sz="2400" b="1" dirty="0">
                <a:solidFill>
                  <a:srgbClr val="0070C0"/>
                </a:solidFill>
                <a:cs typeface="Arial" pitchFamily="34" charset="0"/>
              </a:rPr>
              <a:t>not limited </a:t>
            </a:r>
            <a:r>
              <a:rPr lang="en-US" sz="2400" b="1" dirty="0">
                <a:cs typeface="Arial" pitchFamily="34" charset="0"/>
              </a:rPr>
              <a:t>to the developed world </a:t>
            </a:r>
            <a:r>
              <a:rPr lang="en-US" sz="2400" b="1" dirty="0"/>
              <a:t>and 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</a:rPr>
              <a:t>      only  recently in developing countries</a:t>
            </a:r>
            <a:endParaRPr lang="ar-EG" sz="2400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400" b="1" dirty="0">
                <a:cs typeface="Arial" pitchFamily="34" charset="0"/>
              </a:rPr>
              <a:t>   Along with existing difficulties in controlling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2060"/>
                </a:solidFill>
                <a:cs typeface="Arial" pitchFamily="34" charset="0"/>
              </a:rPr>
              <a:t>a lack of awareness of psychosocial risks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 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2060"/>
                </a:solidFill>
                <a:cs typeface="Arial" pitchFamily="34" charset="0"/>
              </a:rPr>
              <a:t>shortage of resources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 to deal with them</a:t>
            </a:r>
            <a:endParaRPr lang="en-MY" sz="24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712" y="3566484"/>
            <a:ext cx="85589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solidFill>
                  <a:srgbClr val="C00000"/>
                </a:solidFill>
              </a:rPr>
              <a:t>The health effects can be classified </a:t>
            </a:r>
            <a:r>
              <a:rPr lang="en-MY" sz="2400" b="1" dirty="0">
                <a:solidFill>
                  <a:srgbClr val="C00000"/>
                </a:solidFill>
              </a:rPr>
              <a:t>in </a:t>
            </a:r>
            <a:r>
              <a:rPr lang="en-MY" sz="2400" b="1" dirty="0">
                <a:solidFill>
                  <a:srgbClr val="FF0000"/>
                </a:solidFill>
              </a:rPr>
              <a:t>Two Main categories</a:t>
            </a:r>
            <a:r>
              <a:rPr lang="en-MY" sz="2400" b="1" dirty="0">
                <a:solidFill>
                  <a:srgbClr val="C00000"/>
                </a:solidFill>
              </a:rPr>
              <a:t>: </a:t>
            </a:r>
          </a:p>
          <a:p>
            <a:pPr marL="385763" indent="-385763">
              <a:buAutoNum type="alphaLcParenBoth"/>
            </a:pPr>
            <a:r>
              <a:rPr lang="en-MY" sz="2400" b="1" dirty="0">
                <a:solidFill>
                  <a:srgbClr val="FF0000"/>
                </a:solidFill>
              </a:rPr>
              <a:t>Psychological and behavioural </a:t>
            </a:r>
            <a:r>
              <a:rPr lang="en-MY" sz="2400" dirty="0"/>
              <a:t>changes :</a:t>
            </a:r>
          </a:p>
          <a:p>
            <a:r>
              <a:rPr lang="en-MY" sz="2400" dirty="0"/>
              <a:t>    </a:t>
            </a:r>
            <a:r>
              <a:rPr lang="en-MY" sz="2400" b="1" dirty="0"/>
              <a:t>including</a:t>
            </a:r>
            <a:r>
              <a:rPr lang="en-MY" sz="2400" dirty="0"/>
              <a:t> ; </a:t>
            </a:r>
            <a:r>
              <a:rPr lang="en-MY" sz="2400" b="1" i="1" dirty="0">
                <a:solidFill>
                  <a:srgbClr val="0070C0"/>
                </a:solidFill>
              </a:rPr>
              <a:t>hostility, aggressiveness, anxiety, depression, </a:t>
            </a:r>
          </a:p>
          <a:p>
            <a:r>
              <a:rPr lang="en-MY" sz="2400" b="1" i="1" dirty="0">
                <a:solidFill>
                  <a:srgbClr val="0070C0"/>
                </a:solidFill>
              </a:rPr>
              <a:t> tardiness, alcoholism, drug abuse, sickness, absenteeism</a:t>
            </a:r>
            <a:r>
              <a:rPr lang="en-MY" sz="2400" b="1" dirty="0">
                <a:solidFill>
                  <a:srgbClr val="0070C0"/>
                </a:solidFill>
              </a:rPr>
              <a:t>;</a:t>
            </a:r>
          </a:p>
          <a:p>
            <a:r>
              <a:rPr lang="en-MY" sz="2400" dirty="0"/>
              <a:t>(b</a:t>
            </a:r>
            <a:r>
              <a:rPr lang="en-MY" sz="2400" b="1" dirty="0">
                <a:solidFill>
                  <a:schemeClr val="tx2"/>
                </a:solidFill>
              </a:rPr>
              <a:t>) </a:t>
            </a:r>
            <a:r>
              <a:rPr lang="en-MY" sz="2400" b="1" dirty="0">
                <a:solidFill>
                  <a:srgbClr val="FF0000"/>
                </a:solidFill>
              </a:rPr>
              <a:t>Psychosomatic ill </a:t>
            </a:r>
            <a:r>
              <a:rPr lang="en-MY" sz="2400" b="1" dirty="0">
                <a:solidFill>
                  <a:schemeClr val="tx2"/>
                </a:solidFill>
              </a:rPr>
              <a:t>health </a:t>
            </a:r>
            <a:r>
              <a:rPr lang="en-MY" sz="2400" dirty="0"/>
              <a:t>: </a:t>
            </a:r>
          </a:p>
          <a:p>
            <a:pPr algn="ctr"/>
            <a:r>
              <a:rPr lang="en-MY" sz="2400" dirty="0"/>
              <a:t> </a:t>
            </a:r>
            <a:r>
              <a:rPr lang="en-MY" sz="2400" b="1" dirty="0"/>
              <a:t>including </a:t>
            </a:r>
            <a:r>
              <a:rPr lang="en-MY" sz="2400" b="1" i="1" dirty="0">
                <a:solidFill>
                  <a:srgbClr val="0070C0"/>
                </a:solidFill>
              </a:rPr>
              <a:t>: fatigue, headache; pain in the shoulders, neck &amp; back; propensity to peptic ulcer, hypertension, heart disease and rapid aging</a:t>
            </a:r>
          </a:p>
        </p:txBody>
      </p:sp>
      <p:pic>
        <p:nvPicPr>
          <p:cNvPr id="5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628" y="152934"/>
            <a:ext cx="1146220" cy="158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457950" y="2137135"/>
            <a:ext cx="2299684" cy="830997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  <a:cs typeface="Arial" pitchFamily="34" charset="0"/>
              </a:rPr>
              <a:t>in developing </a:t>
            </a:r>
          </a:p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  <a:cs typeface="Arial" pitchFamily="34" charset="0"/>
              </a:rPr>
              <a:t>countries.</a:t>
            </a:r>
            <a:endParaRPr lang="en-MY" sz="2400" b="1" dirty="0">
              <a:solidFill>
                <a:srgbClr val="00206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A9CB-BED8-4CFC-B13E-AFDEBCC0123B}" type="datetime1">
              <a:rPr lang="en-MY" smtClean="0"/>
              <a:t>9/4/2022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377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7350" y="406478"/>
            <a:ext cx="55021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Psycho-social hazards at workplace</a:t>
            </a:r>
            <a:endParaRPr lang="ar-EG" sz="2800" dirty="0"/>
          </a:p>
        </p:txBody>
      </p:sp>
      <p:sp>
        <p:nvSpPr>
          <p:cNvPr id="3" name="Rectangle 2"/>
          <p:cNvSpPr/>
          <p:nvPr/>
        </p:nvSpPr>
        <p:spPr>
          <a:xfrm>
            <a:off x="437882" y="995770"/>
            <a:ext cx="87061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Definition:</a:t>
            </a:r>
            <a:r>
              <a:rPr lang="en-US" altLang="en-US" sz="2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en-US" sz="2400" dirty="0">
                <a:cs typeface="Arial" panose="020B0604020202020204" pitchFamily="34" charset="0"/>
              </a:rPr>
              <a:t> defined in terms of </a:t>
            </a:r>
            <a:r>
              <a:rPr lang="en-US" altLang="en-US" sz="2400" b="1" dirty="0">
                <a:solidFill>
                  <a:srgbClr val="C00000"/>
                </a:solidFill>
                <a:cs typeface="Arial" panose="020B0604020202020204" pitchFamily="34" charset="0"/>
              </a:rPr>
              <a:t>interactions </a:t>
            </a:r>
            <a:r>
              <a:rPr lang="en-US" altLang="en-US" sz="2400" dirty="0">
                <a:cs typeface="Arial" panose="020B0604020202020204" pitchFamily="34" charset="0"/>
              </a:rPr>
              <a:t>among </a:t>
            </a:r>
            <a:r>
              <a:rPr lang="en-US" alt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job content</a:t>
            </a:r>
            <a:r>
              <a:rPr lang="en-US" altLang="en-US" sz="2400" b="1" dirty="0">
                <a:cs typeface="Arial" panose="020B0604020202020204" pitchFamily="34" charset="0"/>
              </a:rPr>
              <a:t>, </a:t>
            </a:r>
            <a:r>
              <a:rPr lang="en-US" alt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work organization </a:t>
            </a:r>
            <a:r>
              <a:rPr lang="en-US" altLang="en-US" sz="2400" dirty="0">
                <a:cs typeface="Arial" panose="020B0604020202020204" pitchFamily="34" charset="0"/>
              </a:rPr>
              <a:t>and</a:t>
            </a:r>
            <a:r>
              <a:rPr lang="en-US" altLang="en-US" sz="2400" b="1" dirty="0"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solidFill>
                  <a:schemeClr val="accent3">
                    <a:lumMod val="75000"/>
                  </a:schemeClr>
                </a:solidFill>
                <a:cs typeface="Arial" panose="020B0604020202020204" pitchFamily="34" charset="0"/>
              </a:rPr>
              <a:t>management</a:t>
            </a:r>
            <a:r>
              <a:rPr lang="en-US" altLang="en-US" sz="2400" u="sng" dirty="0">
                <a:cs typeface="Arial" panose="020B0604020202020204" pitchFamily="34" charset="0"/>
              </a:rPr>
              <a:t>,</a:t>
            </a:r>
            <a:r>
              <a:rPr lang="en-US" altLang="en-US" sz="2400" dirty="0">
                <a:cs typeface="Arial" panose="020B0604020202020204" pitchFamily="34" charset="0"/>
              </a:rPr>
              <a:t> and </a:t>
            </a:r>
            <a:r>
              <a:rPr lang="en-US" alt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other environmental 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and organizational </a:t>
            </a:r>
            <a:r>
              <a:rPr lang="en-US" alt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conditions</a:t>
            </a:r>
            <a:r>
              <a:rPr lang="en-US" altLang="en-US" sz="2400" b="1" dirty="0">
                <a:cs typeface="Arial" panose="020B0604020202020204" pitchFamily="34" charset="0"/>
              </a:rPr>
              <a:t>,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on the one hand</a:t>
            </a:r>
            <a:r>
              <a:rPr lang="en-US" altLang="en-US" sz="2400" b="1" dirty="0">
                <a:cs typeface="Arial" panose="020B0604020202020204" pitchFamily="34" charset="0"/>
              </a:rPr>
              <a:t>, </a:t>
            </a:r>
            <a:r>
              <a:rPr lang="en-US" altLang="en-US" sz="2400" dirty="0">
                <a:cs typeface="Arial" panose="020B0604020202020204" pitchFamily="34" charset="0"/>
              </a:rPr>
              <a:t>and the </a:t>
            </a:r>
            <a:r>
              <a:rPr lang="en-US" alt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employees‘ competencies</a:t>
            </a:r>
            <a:r>
              <a:rPr lang="en-US" altLang="en-US" sz="2400" b="1" u="sng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and </a:t>
            </a:r>
            <a:r>
              <a:rPr lang="en-US" altLang="en-US" sz="2400" b="1" dirty="0">
                <a:solidFill>
                  <a:srgbClr val="00B050"/>
                </a:solidFill>
                <a:cs typeface="Arial" panose="020B0604020202020204" pitchFamily="34" charset="0"/>
              </a:rPr>
              <a:t>needs </a:t>
            </a:r>
            <a:r>
              <a:rPr lang="en-US" alt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on the other. </a:t>
            </a:r>
          </a:p>
          <a:p>
            <a:pPr>
              <a:defRPr/>
            </a:pPr>
            <a:endParaRPr lang="en-US" altLang="en-US" sz="24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dirty="0">
                <a:cs typeface="Arial" panose="020B0604020202020204" pitchFamily="34" charset="0"/>
              </a:rPr>
              <a:t>As such, </a:t>
            </a:r>
            <a:r>
              <a:rPr lang="en-US" altLang="en-US" sz="2400" b="1" dirty="0">
                <a:cs typeface="Arial" panose="020B0604020202020204" pitchFamily="34" charset="0"/>
              </a:rPr>
              <a:t>they refer to those </a:t>
            </a:r>
            <a:r>
              <a:rPr lang="en-US" alt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interactions that prove to have a </a:t>
            </a:r>
            <a:r>
              <a:rPr lang="en-US" alt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hazardous influence </a:t>
            </a:r>
            <a:r>
              <a:rPr lang="en-US" altLang="en-US" sz="2400" b="1" dirty="0">
                <a:cs typeface="Arial" panose="020B0604020202020204" pitchFamily="34" charset="0"/>
              </a:rPr>
              <a:t>over </a:t>
            </a:r>
            <a:r>
              <a:rPr lang="en-US" alt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employees' health </a:t>
            </a:r>
            <a:r>
              <a:rPr lang="en-US" altLang="en-US" sz="2400" b="1" dirty="0">
                <a:cs typeface="Arial" panose="020B0604020202020204" pitchFamily="34" charset="0"/>
              </a:rPr>
              <a:t>through their </a:t>
            </a:r>
            <a:r>
              <a:rPr lang="en-US" alt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perceptions and experience</a:t>
            </a:r>
            <a:r>
              <a:rPr lang="en-US" altLang="en-US" sz="2400" b="1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184115" y="4410467"/>
            <a:ext cx="2691448" cy="19475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employees‘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Competencies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needs</a:t>
            </a:r>
          </a:p>
        </p:txBody>
      </p:sp>
      <p:sp>
        <p:nvSpPr>
          <p:cNvPr id="6" name="Rectangle 5"/>
          <p:cNvSpPr/>
          <p:nvPr/>
        </p:nvSpPr>
        <p:spPr>
          <a:xfrm>
            <a:off x="329104" y="4589205"/>
            <a:ext cx="3722912" cy="1938992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buFontTx/>
              <a:buChar char="•"/>
              <a:defRPr/>
            </a:pPr>
            <a:r>
              <a:rPr lang="en-US" sz="2400" b="1" dirty="0"/>
              <a:t>job content, </a:t>
            </a:r>
          </a:p>
          <a:p>
            <a:pPr>
              <a:buFontTx/>
              <a:buChar char="•"/>
              <a:defRPr/>
            </a:pPr>
            <a:r>
              <a:rPr lang="en-US" sz="2400" b="1" dirty="0"/>
              <a:t> work organization, </a:t>
            </a:r>
            <a:endParaRPr lang="en-US" sz="2400" dirty="0"/>
          </a:p>
          <a:p>
            <a:pPr>
              <a:buFontTx/>
              <a:buChar char="•"/>
              <a:defRPr/>
            </a:pPr>
            <a:r>
              <a:rPr lang="en-US" sz="2400" b="1" dirty="0"/>
              <a:t> management</a:t>
            </a:r>
            <a:r>
              <a:rPr lang="en-US" sz="2400" dirty="0"/>
              <a:t>,</a:t>
            </a:r>
          </a:p>
          <a:p>
            <a:pPr>
              <a:buFontTx/>
              <a:buChar char="•"/>
              <a:defRPr/>
            </a:pPr>
            <a:r>
              <a:rPr lang="en-US" sz="2400" dirty="0"/>
              <a:t> </a:t>
            </a:r>
            <a:r>
              <a:rPr lang="en-US" sz="2400" b="1" dirty="0"/>
              <a:t>other environmental. &amp;</a:t>
            </a:r>
          </a:p>
          <a:p>
            <a:pPr>
              <a:defRPr/>
            </a:pPr>
            <a:r>
              <a:rPr lang="en-US" sz="2400" b="1" dirty="0"/>
              <a:t> organiz</a:t>
            </a:r>
            <a:r>
              <a:rPr lang="en-US" altLang="en-US" sz="2400" b="1" dirty="0">
                <a:cs typeface="Arial" panose="020B0604020202020204" pitchFamily="34" charset="0"/>
              </a:rPr>
              <a:t>ational </a:t>
            </a:r>
            <a:r>
              <a:rPr lang="en-US" sz="2400" b="1" dirty="0"/>
              <a:t>conditions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4025824" y="4589205"/>
            <a:ext cx="2072416" cy="1098382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Interaction</a:t>
            </a:r>
            <a:r>
              <a:rPr lang="en-US" sz="2400" dirty="0"/>
              <a:t> 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3839164" y="5687587"/>
            <a:ext cx="100572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 sz="135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5801048" y="5578436"/>
            <a:ext cx="76613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 sz="1350"/>
          </a:p>
        </p:txBody>
      </p:sp>
      <p:pic>
        <p:nvPicPr>
          <p:cNvPr id="11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356" y="-60298"/>
            <a:ext cx="1240078" cy="1786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11D3-A1E6-4953-A29B-D0DB93C4ADBA}" type="datetime1">
              <a:rPr lang="en-MY" smtClean="0"/>
              <a:t>9/4/2022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415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9737" y="631434"/>
            <a:ext cx="258077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 err="1" smtClean="0">
                <a:latin typeface="Garamond" pitchFamily="18" charset="0"/>
                <a:cs typeface="Times New Roman" pitchFamily="18" charset="0"/>
              </a:rPr>
              <a:t>Cont</a:t>
            </a:r>
            <a:r>
              <a:rPr lang="en-US" sz="1500" b="1" dirty="0" smtClean="0">
                <a:latin typeface="Garamond" pitchFamily="18" charset="0"/>
                <a:cs typeface="Times New Roman" pitchFamily="18" charset="0"/>
              </a:rPr>
              <a:t>…. </a:t>
            </a:r>
            <a:r>
              <a:rPr lang="en-US" sz="1500" b="1" dirty="0">
                <a:latin typeface="Garamond" pitchFamily="18" charset="0"/>
                <a:cs typeface="Times New Roman" pitchFamily="18" charset="0"/>
              </a:rPr>
              <a:t>hazards at </a:t>
            </a:r>
            <a:r>
              <a:rPr lang="en-US" sz="1500" b="1" dirty="0" smtClean="0">
                <a:latin typeface="Garamond" pitchFamily="18" charset="0"/>
                <a:cs typeface="Times New Roman" pitchFamily="18" charset="0"/>
              </a:rPr>
              <a:t>workplace</a:t>
            </a:r>
            <a:endParaRPr lang="en-MY" sz="15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4495" y="1333868"/>
            <a:ext cx="85378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/>
              <a:t>Psychosocial risks </a:t>
            </a:r>
            <a:r>
              <a:rPr lang="en-US" sz="2400" dirty="0"/>
              <a:t>at the workplace have been identified as </a:t>
            </a:r>
            <a:r>
              <a:rPr lang="en-US" sz="2400" b="1" dirty="0">
                <a:solidFill>
                  <a:srgbClr val="0070C0"/>
                </a:solidFill>
              </a:rPr>
              <a:t>significant emerging risks.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</a:rPr>
              <a:t>Linked to psychosocial risks, issues as: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C00000"/>
                </a:solidFill>
              </a:rPr>
              <a:t>Work-related stress </a:t>
            </a:r>
            <a:endParaRPr lang="en-US" sz="24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tx2"/>
                </a:solidFill>
              </a:rPr>
              <a:t>Workplace violence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</a:rPr>
              <a:t>Both issues are </a:t>
            </a:r>
            <a:r>
              <a:rPr lang="en-US" sz="2400" b="1" dirty="0">
                <a:solidFill>
                  <a:srgbClr val="FF0000"/>
                </a:solidFill>
              </a:rPr>
              <a:t>widely recognized as major </a:t>
            </a:r>
            <a:r>
              <a:rPr lang="en-US" sz="2400" b="1" dirty="0">
                <a:solidFill>
                  <a:schemeClr val="tx2"/>
                </a:solidFill>
              </a:rPr>
              <a:t>challenges to occupational health and safety</a:t>
            </a:r>
            <a:endParaRPr lang="ar-EG" sz="2400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09112" y="285184"/>
            <a:ext cx="1744645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4495" y="4476670"/>
            <a:ext cx="7743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Psychosocial risks go hand in hand with the experience of</a:t>
            </a: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work-related stress. </a:t>
            </a:r>
          </a:p>
        </p:txBody>
      </p:sp>
      <p:pic>
        <p:nvPicPr>
          <p:cNvPr id="9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550" y="37725"/>
            <a:ext cx="1593450" cy="1296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C724-C860-4A33-A48B-F9607336C81B}" type="datetime1">
              <a:rPr lang="en-MY" smtClean="0"/>
              <a:t>9/4/2022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261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650" y="3844041"/>
            <a:ext cx="356987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endParaRPr lang="ar-EG" sz="3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910" y="844182"/>
            <a:ext cx="3921458" cy="379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A032-8613-457B-A88B-9CA78C03BB0C}" type="datetime1">
              <a:rPr lang="en-MY" smtClean="0"/>
              <a:t>9/4/2022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751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851" y="1018589"/>
            <a:ext cx="8603087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b="1" i="1" dirty="0">
                <a:solidFill>
                  <a:srgbClr val="CC0000"/>
                </a:solidFill>
                <a:cs typeface="Times New Roman" pitchFamily="18" charset="0"/>
              </a:rPr>
              <a:t>Introduction:</a:t>
            </a:r>
            <a:r>
              <a:rPr lang="en-US" sz="2400" b="1" i="1" dirty="0"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0070C0"/>
                </a:solidFill>
                <a:cs typeface="Arial" pitchFamily="34" charset="0"/>
              </a:rPr>
              <a:t>Workplace stress </a:t>
            </a:r>
            <a:r>
              <a:rPr lang="en-US" sz="2400" dirty="0">
                <a:cs typeface="Arial" pitchFamily="34" charset="0"/>
              </a:rPr>
              <a:t>is an </a:t>
            </a:r>
            <a:r>
              <a:rPr lang="en-US" sz="2400" b="1" dirty="0">
                <a:cs typeface="Arial" pitchFamily="34" charset="0"/>
              </a:rPr>
              <a:t>epidemic</a:t>
            </a:r>
            <a:r>
              <a:rPr lang="en-US" sz="2400" dirty="0">
                <a:cs typeface="Arial" pitchFamily="34" charset="0"/>
              </a:rPr>
              <a:t> that has hit the workplace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cs typeface="Arial" pitchFamily="34" charset="0"/>
              </a:rPr>
              <a:t> in the current era of </a:t>
            </a:r>
            <a:r>
              <a:rPr lang="en-US" sz="2400" b="1" dirty="0">
                <a:cs typeface="Arial" pitchFamily="34" charset="0"/>
              </a:rPr>
              <a:t>high technology</a:t>
            </a:r>
            <a:r>
              <a:rPr lang="en-US" sz="2400" dirty="0">
                <a:cs typeface="Arial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b="1" dirty="0">
                <a:cs typeface="Arial" pitchFamily="34" charset="0"/>
              </a:rPr>
              <a:t>Managers must </a:t>
            </a: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prevent stress </a:t>
            </a:r>
            <a:r>
              <a:rPr lang="en-US" sz="2400" dirty="0">
                <a:cs typeface="Arial" pitchFamily="34" charset="0"/>
              </a:rPr>
              <a:t>from affecting their workers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cs typeface="Arial" pitchFamily="34" charset="0"/>
              </a:rPr>
              <a:t> as it is </a:t>
            </a:r>
            <a:r>
              <a:rPr lang="en-US" sz="2400" b="1" dirty="0">
                <a:solidFill>
                  <a:srgbClr val="0070C0"/>
                </a:solidFill>
                <a:cs typeface="Arial" pitchFamily="34" charset="0"/>
              </a:rPr>
              <a:t>very costly </a:t>
            </a:r>
            <a:r>
              <a:rPr lang="en-US" sz="2400" b="1" dirty="0">
                <a:cs typeface="Arial" pitchFamily="34" charset="0"/>
              </a:rPr>
              <a:t>to correct the situation later</a:t>
            </a:r>
            <a:endParaRPr lang="en-US" sz="2400" dirty="0"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dirty="0">
                <a:cs typeface="Arial" pitchFamily="34" charset="0"/>
              </a:rPr>
              <a:t>It is capable of </a:t>
            </a: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reducing productivity</a:t>
            </a:r>
            <a:r>
              <a:rPr lang="en-US" sz="24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400" dirty="0">
                <a:cs typeface="Arial" pitchFamily="34" charset="0"/>
              </a:rPr>
              <a:t>resulting in the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400" dirty="0"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cs typeface="Arial" pitchFamily="34" charset="0"/>
              </a:rPr>
              <a:t>decline of the performance</a:t>
            </a:r>
            <a:r>
              <a:rPr lang="en-US" sz="2400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dirty="0">
                <a:cs typeface="Arial" pitchFamily="34" charset="0"/>
              </a:rPr>
              <a:t>of their workers</a:t>
            </a:r>
            <a:r>
              <a:rPr lang="en-US" sz="2400" dirty="0" smtClean="0"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defRPr/>
            </a:pPr>
            <a:endParaRPr lang="en-US" sz="2400" dirty="0"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Implementing an </a:t>
            </a:r>
            <a:r>
              <a:rPr lang="en-US" sz="2400" b="1" dirty="0">
                <a:solidFill>
                  <a:srgbClr val="002060"/>
                </a:solidFill>
                <a:cs typeface="Arial" pitchFamily="34" charset="0"/>
              </a:rPr>
              <a:t>effective strategy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will prevent organizations from </a:t>
            </a:r>
            <a:r>
              <a:rPr lang="en-MY" sz="2400" dirty="0"/>
              <a:t>bearing  ,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losses and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cs typeface="Arial" pitchFamily="34" charset="0"/>
              </a:rPr>
              <a:t>will enable </a:t>
            </a:r>
            <a:r>
              <a:rPr lang="en-US" sz="2400" b="1" dirty="0">
                <a:solidFill>
                  <a:srgbClr val="00B050"/>
                </a:solidFill>
                <a:cs typeface="Arial" pitchFamily="34" charset="0"/>
              </a:rPr>
              <a:t>workers to enjoy </a:t>
            </a:r>
            <a:r>
              <a:rPr lang="en-US" sz="2400" dirty="0">
                <a:cs typeface="Arial" pitchFamily="34" charset="0"/>
              </a:rPr>
              <a:t>a healthy, harmonious and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cs typeface="Arial" pitchFamily="34" charset="0"/>
              </a:rPr>
              <a:t>quality life.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cs typeface="Arial" pitchFamily="34" charset="0"/>
              </a:rPr>
              <a:t>Furthermore it will </a:t>
            </a: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enhance the productivity </a:t>
            </a:r>
            <a:r>
              <a:rPr lang="en-US" sz="2400" dirty="0">
                <a:cs typeface="Arial" pitchFamily="34" charset="0"/>
              </a:rPr>
              <a:t>of </a:t>
            </a:r>
          </a:p>
          <a:p>
            <a:pPr>
              <a:defRPr/>
            </a:pPr>
            <a:r>
              <a:rPr lang="en-US" sz="2400" dirty="0">
                <a:cs typeface="Arial" pitchFamily="34" charset="0"/>
              </a:rPr>
              <a:t> the workers and organizations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851" y="346106"/>
            <a:ext cx="356987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endParaRPr lang="ar-EG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022" y="346106"/>
            <a:ext cx="1230228" cy="861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60E1-2872-4D22-A1D1-956535671FA5}" type="datetime1">
              <a:rPr lang="en-MY" smtClean="0"/>
              <a:t>9/4/2022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CF7-9E4C-4DFF-9495-B2933A08E7AF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966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A27F7A-467A-4BEC-B5A3-02A4B767BCF3}"/>
</file>

<file path=customXml/itemProps2.xml><?xml version="1.0" encoding="utf-8"?>
<ds:datastoreItem xmlns:ds="http://schemas.openxmlformats.org/officeDocument/2006/customXml" ds:itemID="{272EE142-9FC7-46AC-A379-5A2AC6852801}"/>
</file>

<file path=customXml/itemProps3.xml><?xml version="1.0" encoding="utf-8"?>
<ds:datastoreItem xmlns:ds="http://schemas.openxmlformats.org/officeDocument/2006/customXml" ds:itemID="{E15E5918-794E-43DB-BEA0-DE20AF075E0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</TotalTime>
  <Words>1264</Words>
  <Application>Microsoft Office PowerPoint</Application>
  <PresentationFormat>On-screen Show (4:3)</PresentationFormat>
  <Paragraphs>199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Garamond</vt:lpstr>
      <vt:lpstr>Georgia</vt:lpstr>
      <vt:lpstr>Palatino-Roman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47</cp:revision>
  <dcterms:created xsi:type="dcterms:W3CDTF">2022-04-08T08:23:21Z</dcterms:created>
  <dcterms:modified xsi:type="dcterms:W3CDTF">2022-04-09T07:25:33Z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