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notesMasterIdLst>
    <p:notesMasterId r:id="rId54"/>
  </p:notesMasterIdLst>
  <p:sldIdLst>
    <p:sldId id="333" r:id="rId2"/>
    <p:sldId id="256" r:id="rId3"/>
    <p:sldId id="259" r:id="rId4"/>
    <p:sldId id="261" r:id="rId5"/>
    <p:sldId id="262" r:id="rId6"/>
    <p:sldId id="329" r:id="rId7"/>
    <p:sldId id="269" r:id="rId8"/>
    <p:sldId id="274" r:id="rId9"/>
    <p:sldId id="282" r:id="rId10"/>
    <p:sldId id="270" r:id="rId11"/>
    <p:sldId id="271" r:id="rId12"/>
    <p:sldId id="272" r:id="rId13"/>
    <p:sldId id="331" r:id="rId14"/>
    <p:sldId id="332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300" r:id="rId23"/>
    <p:sldId id="288" r:id="rId24"/>
    <p:sldId id="303" r:id="rId25"/>
    <p:sldId id="289" r:id="rId26"/>
    <p:sldId id="320" r:id="rId27"/>
    <p:sldId id="321" r:id="rId28"/>
    <p:sldId id="290" r:id="rId29"/>
    <p:sldId id="291" r:id="rId30"/>
    <p:sldId id="292" r:id="rId31"/>
    <p:sldId id="301" r:id="rId32"/>
    <p:sldId id="293" r:id="rId33"/>
    <p:sldId id="322" r:id="rId34"/>
    <p:sldId id="296" r:id="rId35"/>
    <p:sldId id="297" r:id="rId36"/>
    <p:sldId id="299" r:id="rId37"/>
    <p:sldId id="304" r:id="rId38"/>
    <p:sldId id="305" r:id="rId39"/>
    <p:sldId id="306" r:id="rId40"/>
    <p:sldId id="323" r:id="rId41"/>
    <p:sldId id="308" r:id="rId42"/>
    <p:sldId id="309" r:id="rId43"/>
    <p:sldId id="310" r:id="rId44"/>
    <p:sldId id="325" r:id="rId45"/>
    <p:sldId id="311" r:id="rId46"/>
    <p:sldId id="312" r:id="rId47"/>
    <p:sldId id="324" r:id="rId48"/>
    <p:sldId id="318" r:id="rId49"/>
    <p:sldId id="314" r:id="rId50"/>
    <p:sldId id="315" r:id="rId51"/>
    <p:sldId id="313" r:id="rId52"/>
    <p:sldId id="326" r:id="rId53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1" autoAdjust="0"/>
    <p:restoredTop sz="94676" autoAdjust="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CB541-AB6B-7140-AEE0-A01CF6B87478}" type="datetimeFigureOut">
              <a:rPr lang="en-JO" smtClean="0"/>
              <a:t>07/08/2023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3B0A-E71A-CA41-807A-AD3C40FAA9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0586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Calf muscle hypertrophy</a:t>
            </a:r>
          </a:p>
          <a:p>
            <a:r>
              <a:rPr lang="en-US" dirty="0"/>
              <a:t>Tip toes like spastic </a:t>
            </a:r>
            <a:r>
              <a:rPr lang="en-US" dirty="0" err="1"/>
              <a:t>diplegic</a:t>
            </a:r>
            <a:r>
              <a:rPr lang="en-US" dirty="0"/>
              <a:t> but here’s the calf muscle is hypertrophic ( in CP ass with muscle wasting)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3B0A-E71A-CA41-807A-AD3C40FAA9D1}" type="slidenum">
              <a:rPr lang="en-JO" smtClean="0"/>
              <a:t>9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65867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A29DD4-0303-CA0A-9327-264CEA4595C2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27AABDC-7143-6774-72E0-04D0F626B0B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780E78-9D82-EB47-3F2C-D2105840A9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0087210-9877-2BE0-F817-0A5AF28549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9DCB339-06AA-A1D7-E01F-0F7FB51600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025DDF-3BBA-06A5-9334-23711FB6447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00BCDF3-4E19-3D3A-2F07-49DD8DAAEB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15DF263-02DB-78FD-675A-9326D97434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F38F1A1-65B4-7435-D0C4-0F13555E2C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869BBDE-6541-C148-2441-0762D1019EA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4A4BB37-CFE1-6671-6AD0-66FE964921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4A8C2C4-F14D-4F0A-C781-AAEF12EAC14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CB7488C-0F1D-0BF3-AF38-383F25682C8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47E86E9-6513-EADB-2BAF-7195CD1592D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B15A9D0-1059-F83B-41F6-F7045B84D25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4E1ACE2-F47B-D6D5-1C3A-05200E0D31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42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942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4711086-2C0E-42F4-1E46-484F16515AD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358C549-C08D-1DD3-482A-25827BCFD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C4956E12-1BF8-248C-B857-92F69F918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D18D8-3CEC-4D57-8B0B-FE0C2A30E276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9774C9E-8D01-5B3C-4E54-5DB6C2020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FE30523-6196-5BCF-44A8-19E0A0F1B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19C1832-ADFA-9FB0-C8FB-378EE57AF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5DA9E-938C-41DF-8B9C-84A6515ED601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4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352E497-ABA4-B14B-5BF9-98BBA3E80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DABA38B-0640-2C3F-674C-11B0B3B63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AC83980-A2A3-4756-22AC-CDE59A961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CAC45-90A1-4389-B4A1-CAD7217E3D31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6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C8B8A4C-FC79-2616-F8FE-585A49E31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74D35B0-02CD-2958-4431-C54C2B74C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FDE6DF70-926E-FEA4-31AB-7880418F1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07B94-5267-48E0-8093-464AE687BB94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87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2F8E5370-A42D-3268-123F-BCBF17BF8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250E8648-FE0A-EA31-A47D-C799EAFA4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6A695A1-E493-F793-C164-B1DC92742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3C656-4222-46E1-AA6B-0D61278E6610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68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214EC3D-92A2-F40A-D1BE-683ED4ADD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1EB356EF-CE4B-EB8A-2148-9C31EDD44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43362ACB-2E6E-8633-80B3-BC2500A3C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AC041-8241-4CD2-88B1-6F32B8C7C826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9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150DE63-A3AC-1E50-9DE6-DC3D0E66F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190E5EB-E467-B036-ACAB-748069BD1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C366F4BE-C192-A1C2-29E2-E9972EDD4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48C44-5771-4747-B46A-41E5E426B7EE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12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70F9D61-0A16-2EC2-FCCD-93522CCDF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7DF69E5-5617-A5C7-AA36-CDB0F9C3E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4B9D6D5-A4D9-0184-F1DA-80FC0B0C0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47DA3-365C-4D14-92A1-76F7F7CF13EF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01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03F2740-FBDD-40F2-59EE-0E4EA9E6D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E42EDC1-9217-B82C-586F-54B68B077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6C3ED9D-B9B3-B8E2-9489-E70F06C74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704CD-A23B-4188-A942-36B176153EB8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0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B19B8B8-F6FF-F001-C015-6DE610524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3379DD8-4748-3F72-96B8-6DD2A0719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CBB800F0-D272-5982-2F48-6CB9374FF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F7587-D42B-48A5-8EDF-03D4F571075A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04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FC5A93D4-8FE9-E63C-92F8-44CB74266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525ACCE0-0C6D-7BB0-843B-FA7C919B1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4138FCD-6AF0-1E7C-20D1-632FFE756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51571-8CA8-441A-B53D-F1C0825043FF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4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7C39E5FD-25AD-9292-5BFE-5145C85F4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BC9151A-77B4-603E-369A-E5B2670D0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CF9CC2C1-2CF2-6E81-FBEA-A0D7B6580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71F48-422D-4747-905A-9F19DC5A34E9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8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686CD4B-B39A-3481-51F6-4ED8C2840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4448F52-94B7-9FF8-1513-F1117DB75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44BD06DA-CB29-9B03-714E-08882DC15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318F9-6F6F-4B19-8634-698124CE101F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3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C847F09-D282-33F6-9486-37EE5AAF3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8B86D8C-0BE2-99FA-422C-AC877FA95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94BA6D8-82DD-7191-8E6A-856E48035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737AA-BA3B-454D-8751-483992413D3A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33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7220DA2-549C-11BC-2594-CD755A0B4CDC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DEF70FC-C5C2-2A6C-CCD4-81424673CC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8" name="Freeform 4">
              <a:extLst>
                <a:ext uri="{FF2B5EF4-FFF2-40B4-BE49-F238E27FC236}">
                  <a16:creationId xmlns:a16="http://schemas.microsoft.com/office/drawing/2014/main" id="{2BD90950-78A9-C00A-BBB4-17A799ACCF7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89" name="Freeform 5">
              <a:extLst>
                <a:ext uri="{FF2B5EF4-FFF2-40B4-BE49-F238E27FC236}">
                  <a16:creationId xmlns:a16="http://schemas.microsoft.com/office/drawing/2014/main" id="{903C77C3-35CC-DAA5-FFCE-4FD3EDC1F6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0" name="Freeform 6">
              <a:extLst>
                <a:ext uri="{FF2B5EF4-FFF2-40B4-BE49-F238E27FC236}">
                  <a16:creationId xmlns:a16="http://schemas.microsoft.com/office/drawing/2014/main" id="{C4CDB7BE-A662-FE65-1CBB-07310FDFC40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1" name="Freeform 7">
              <a:extLst>
                <a:ext uri="{FF2B5EF4-FFF2-40B4-BE49-F238E27FC236}">
                  <a16:creationId xmlns:a16="http://schemas.microsoft.com/office/drawing/2014/main" id="{7BEABFAB-5308-E2FC-6F3E-9837257DA28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2" name="Freeform 8">
              <a:extLst>
                <a:ext uri="{FF2B5EF4-FFF2-40B4-BE49-F238E27FC236}">
                  <a16:creationId xmlns:a16="http://schemas.microsoft.com/office/drawing/2014/main" id="{A0978095-A3A8-3207-A9CE-AB9F8C65B1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3" name="Freeform 9">
              <a:extLst>
                <a:ext uri="{FF2B5EF4-FFF2-40B4-BE49-F238E27FC236}">
                  <a16:creationId xmlns:a16="http://schemas.microsoft.com/office/drawing/2014/main" id="{844EEB25-10DE-093C-CB8A-4C0D3E22A98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4" name="Freeform 10">
              <a:extLst>
                <a:ext uri="{FF2B5EF4-FFF2-40B4-BE49-F238E27FC236}">
                  <a16:creationId xmlns:a16="http://schemas.microsoft.com/office/drawing/2014/main" id="{36C00629-CE37-F983-78C4-DA32F1D2439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5" name="Freeform 11">
              <a:extLst>
                <a:ext uri="{FF2B5EF4-FFF2-40B4-BE49-F238E27FC236}">
                  <a16:creationId xmlns:a16="http://schemas.microsoft.com/office/drawing/2014/main" id="{A7EB6258-F3A8-D889-60C1-D30F32AF49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6" name="Freeform 12">
              <a:extLst>
                <a:ext uri="{FF2B5EF4-FFF2-40B4-BE49-F238E27FC236}">
                  <a16:creationId xmlns:a16="http://schemas.microsoft.com/office/drawing/2014/main" id="{EE8091C5-B3D7-C563-381D-772A4AC4AA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7" name="Freeform 13">
              <a:extLst>
                <a:ext uri="{FF2B5EF4-FFF2-40B4-BE49-F238E27FC236}">
                  <a16:creationId xmlns:a16="http://schemas.microsoft.com/office/drawing/2014/main" id="{1EB207D6-DFB0-1514-A95A-3063B4A759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8" name="Freeform 14">
              <a:extLst>
                <a:ext uri="{FF2B5EF4-FFF2-40B4-BE49-F238E27FC236}">
                  <a16:creationId xmlns:a16="http://schemas.microsoft.com/office/drawing/2014/main" id="{4D84B672-9647-8E3B-0F53-0E8664B9BE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199" name="Freeform 15">
              <a:extLst>
                <a:ext uri="{FF2B5EF4-FFF2-40B4-BE49-F238E27FC236}">
                  <a16:creationId xmlns:a16="http://schemas.microsoft.com/office/drawing/2014/main" id="{A79346A4-C03A-48FC-9326-C671297F05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00" name="Freeform 16">
              <a:extLst>
                <a:ext uri="{FF2B5EF4-FFF2-40B4-BE49-F238E27FC236}">
                  <a16:creationId xmlns:a16="http://schemas.microsoft.com/office/drawing/2014/main" id="{F8F05CBE-41FF-77D7-4492-77EDB74513A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201" name="Freeform 17">
              <a:extLst>
                <a:ext uri="{FF2B5EF4-FFF2-40B4-BE49-F238E27FC236}">
                  <a16:creationId xmlns:a16="http://schemas.microsoft.com/office/drawing/2014/main" id="{DA0EE525-6E71-05CE-CA48-20D65C5A78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3202" name="Rectangle 18">
            <a:extLst>
              <a:ext uri="{FF2B5EF4-FFF2-40B4-BE49-F238E27FC236}">
                <a16:creationId xmlns:a16="http://schemas.microsoft.com/office/drawing/2014/main" id="{99398453-B9A9-B2C6-B91B-B0CE55664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93203" name="Rectangle 19">
            <a:extLst>
              <a:ext uri="{FF2B5EF4-FFF2-40B4-BE49-F238E27FC236}">
                <a16:creationId xmlns:a16="http://schemas.microsoft.com/office/drawing/2014/main" id="{EFA4B755-3061-543A-3554-6592F949B2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204" name="Rectangle 20">
            <a:extLst>
              <a:ext uri="{FF2B5EF4-FFF2-40B4-BE49-F238E27FC236}">
                <a16:creationId xmlns:a16="http://schemas.microsoft.com/office/drawing/2014/main" id="{3C5F6144-7DB4-E1D4-8D42-74F564A72B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205" name="Rectangle 21">
            <a:extLst>
              <a:ext uri="{FF2B5EF4-FFF2-40B4-BE49-F238E27FC236}">
                <a16:creationId xmlns:a16="http://schemas.microsoft.com/office/drawing/2014/main" id="{2AEA7231-5F14-16CF-D418-A22B286BC5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266A88B-5FA6-49C3-94DC-59F5FD305471}" type="slidenum">
              <a:rPr lang="ar-JO" altLang="en-US"/>
              <a:pPr/>
              <a:t>‹#›</a:t>
            </a:fld>
            <a:endParaRPr lang="en-US" altLang="en-US"/>
          </a:p>
        </p:txBody>
      </p:sp>
      <p:sp>
        <p:nvSpPr>
          <p:cNvPr id="93206" name="Rectangle 22">
            <a:extLst>
              <a:ext uri="{FF2B5EF4-FFF2-40B4-BE49-F238E27FC236}">
                <a16:creationId xmlns:a16="http://schemas.microsoft.com/office/drawing/2014/main" id="{63A69345-AF54-8830-1FF1-30AB7F989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1D5A-FEF6-90F3-64CC-14ABE161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5873141-24B6-5602-0CFD-D7227AC3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8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CE4FB5D-D26A-0EB2-6834-F54278416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INTELLECTUALL  IMPAIRMENT</a:t>
            </a:r>
            <a:endParaRPr lang="en-GB" sz="40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B74737F-EB75-6F9E-1DDF-2E2A7ED26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/>
              <a:t>Occur in all patient</a:t>
            </a:r>
          </a:p>
          <a:p>
            <a:pPr algn="l" rtl="0" eaLnBrk="1" hangingPunct="1">
              <a:defRPr/>
            </a:pPr>
            <a:r>
              <a:rPr lang="en-US"/>
              <a:t>Only 20-30%have IQ  70%</a:t>
            </a:r>
          </a:p>
          <a:p>
            <a:pPr algn="l" rtl="0" eaLnBrk="1" hangingPunct="1">
              <a:defRPr/>
            </a:pPr>
            <a:r>
              <a:rPr lang="en-US"/>
              <a:t>Majority learning difficulties</a:t>
            </a:r>
          </a:p>
          <a:p>
            <a:pPr algn="l" rtl="0" eaLnBrk="1" hangingPunct="1">
              <a:defRPr/>
            </a:pPr>
            <a:r>
              <a:rPr lang="en-US"/>
              <a:t>Epilepsy &gt;general population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    MYALGIA and muscle spasm do not occur calcinosis of muscle is rare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285924B-0D7F-31C7-9669-445201F7A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DEATH</a:t>
            </a:r>
            <a:endParaRPr lang="en-GB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5A47A84-49F0-A21A-0A19-5BBC86279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/>
              <a:t>Occur at about 18 years</a:t>
            </a:r>
          </a:p>
          <a:p>
            <a:pPr algn="l" rtl="0" eaLnBrk="1" hangingPunct="1">
              <a:defRPr/>
            </a:pPr>
            <a:r>
              <a:rPr lang="en-US" dirty="0"/>
              <a:t>Respiratory failure on sleep</a:t>
            </a:r>
          </a:p>
          <a:p>
            <a:pPr algn="l" rtl="0" eaLnBrk="1" hangingPunct="1">
              <a:defRPr/>
            </a:pPr>
            <a:r>
              <a:rPr lang="en-US" dirty="0"/>
              <a:t>Intractable heart failure</a:t>
            </a:r>
          </a:p>
          <a:p>
            <a:pPr algn="l" rtl="0" eaLnBrk="1" hangingPunct="1">
              <a:defRPr/>
            </a:pPr>
            <a:r>
              <a:rPr lang="en-US" dirty="0"/>
              <a:t>Pneumonia,Aspiration</a:t>
            </a:r>
            <a:r>
              <a:rPr lang="en-US" dirty="0">
                <a:solidFill>
                  <a:srgbClr val="C00000"/>
                </a:solidFill>
              </a:rPr>
              <a:t>(due to scoliosis )</a:t>
            </a:r>
            <a:r>
              <a:rPr lang="en-US" dirty="0"/>
              <a:t>and airway obstruction</a:t>
            </a:r>
          </a:p>
          <a:p>
            <a:pPr algn="l" rtl="0"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(cardiovascular follow up annually &lt;18y of age and every 6 months &gt;18y of age )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38416F6-039A-69F8-1B8B-5598C2F87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LABORATORY</a:t>
            </a:r>
            <a:endParaRPr lang="en-GB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F83EA92-9480-B82F-9329-7FB557035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/>
              <a:t>CPK 15000 -35000 even in </a:t>
            </a:r>
            <a:r>
              <a:rPr lang="en-US" dirty="0" err="1"/>
              <a:t>presymptomatic</a:t>
            </a:r>
            <a:r>
              <a:rPr lang="en-US" dirty="0"/>
              <a:t> including at birth (</a:t>
            </a:r>
            <a:r>
              <a:rPr lang="en-US" sz="2400" dirty="0">
                <a:solidFill>
                  <a:srgbClr val="C00000"/>
                </a:solidFill>
              </a:rPr>
              <a:t>if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CPK normal that exclude the disease )</a:t>
            </a:r>
            <a:endParaRPr lang="en-US" sz="2400" dirty="0"/>
          </a:p>
          <a:p>
            <a:pPr algn="l" rtl="0" eaLnBrk="1" hangingPunct="1">
              <a:defRPr/>
            </a:pPr>
            <a:r>
              <a:rPr lang="en-US" dirty="0"/>
              <a:t>NORMAL CPK is </a:t>
            </a:r>
            <a:r>
              <a:rPr lang="en-US" dirty="0" err="1"/>
              <a:t>incompatable</a:t>
            </a:r>
            <a:r>
              <a:rPr lang="en-US" dirty="0"/>
              <a:t> with DX</a:t>
            </a:r>
          </a:p>
          <a:p>
            <a:pPr algn="l" rtl="0" eaLnBrk="1" hangingPunct="1">
              <a:defRPr/>
            </a:pPr>
            <a:r>
              <a:rPr lang="en-US" dirty="0"/>
              <a:t>CARDIAC; </a:t>
            </a:r>
            <a:r>
              <a:rPr lang="en-US" dirty="0" err="1"/>
              <a:t>ecg</a:t>
            </a:r>
            <a:r>
              <a:rPr lang="en-US" dirty="0"/>
              <a:t> ,echo, </a:t>
            </a:r>
            <a:r>
              <a:rPr lang="en-US" dirty="0" err="1"/>
              <a:t>cxr</a:t>
            </a:r>
            <a:r>
              <a:rPr lang="en-US" dirty="0"/>
              <a:t> regular F\U</a:t>
            </a:r>
          </a:p>
          <a:p>
            <a:pPr algn="l" rtl="0" eaLnBrk="1" hangingPunct="1">
              <a:defRPr/>
            </a:pPr>
            <a:r>
              <a:rPr lang="en-US" dirty="0"/>
              <a:t>EMG myopathic feature. Not specific</a:t>
            </a:r>
          </a:p>
          <a:p>
            <a:pPr algn="l" rtl="0" eaLnBrk="1" hangingPunct="1">
              <a:defRPr/>
            </a:pPr>
            <a:r>
              <a:rPr lang="en-US" dirty="0"/>
              <a:t>NCS  NORMAL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E3EC-CF8E-6BEE-BF17-5D641FBE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DIAGNOSIS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C886A-0E2D-67FA-8431-47383FFBE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DNA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3B9F7-F4F8-86DB-D915-8303BB372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143125"/>
            <a:ext cx="3568700" cy="3951288"/>
          </a:xfrm>
        </p:spPr>
        <p:txBody>
          <a:bodyPr/>
          <a:lstStyle/>
          <a:p>
            <a:pPr algn="l" rtl="0" eaLnBrk="1" hangingPunct="1">
              <a:defRPr/>
            </a:pPr>
            <a:endParaRPr lang="en-US" dirty="0"/>
          </a:p>
          <a:p>
            <a:pPr algn="l" rtl="0" eaLnBrk="1" hangingPunct="1">
              <a:defRPr/>
            </a:pPr>
            <a:r>
              <a:rPr lang="en-US" dirty="0"/>
              <a:t>If DNA is diagnostic no need for muscle biopsy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9D5ED-129A-60DF-0705-27069349B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MUSCLE   BIOPSY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11A3F-2578-59EE-E7F5-382AE73DB1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/>
              <a:t>It is diagnostic and shows </a:t>
            </a:r>
            <a:r>
              <a:rPr lang="en-US" dirty="0" err="1"/>
              <a:t>charachteristic</a:t>
            </a:r>
            <a:r>
              <a:rPr lang="en-US" dirty="0"/>
              <a:t> features</a:t>
            </a:r>
          </a:p>
          <a:p>
            <a:pPr algn="l" rtl="0" eaLnBrk="1" hangingPunct="1">
              <a:defRPr/>
            </a:pPr>
            <a:r>
              <a:rPr lang="en-US" dirty="0"/>
              <a:t>Connective tissue proliferation</a:t>
            </a:r>
          </a:p>
          <a:p>
            <a:pPr algn="l" rtl="0" eaLnBrk="1" hangingPunct="1">
              <a:defRPr/>
            </a:pPr>
            <a:r>
              <a:rPr lang="en-US" dirty="0"/>
              <a:t>Degeneration and regeneration of </a:t>
            </a:r>
            <a:r>
              <a:rPr lang="en-US" dirty="0" err="1"/>
              <a:t>myofibers</a:t>
            </a:r>
            <a:endParaRPr lang="en-US" dirty="0"/>
          </a:p>
          <a:p>
            <a:pPr algn="l" rtl="0" eaLnBrk="1" hangingPunct="1">
              <a:defRPr/>
            </a:pPr>
            <a:r>
              <a:rPr lang="en-US" dirty="0"/>
              <a:t>Inflammatory foci</a:t>
            </a:r>
          </a:p>
          <a:p>
            <a:pPr algn="l" rtl="0" eaLnBrk="1" hangingPunct="1">
              <a:defRPr/>
            </a:pPr>
            <a:r>
              <a:rPr lang="en-US" dirty="0"/>
              <a:t>necrosis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5023089-935C-7019-378C-CB3DE587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82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3236276-1C86-1205-1C67-9FF366833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PRENATAL DIAGNOSIS</a:t>
            </a:r>
            <a:endParaRPr lang="en-GB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AB06594-984E-5F72-A843-C6D564A06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/>
              <a:t>Possible as early as 12 wk gestation</a:t>
            </a:r>
          </a:p>
          <a:p>
            <a:pPr algn="l" rtl="0" eaLnBrk="1" hangingPunct="1">
              <a:defRPr/>
            </a:pPr>
            <a:r>
              <a:rPr lang="en-US"/>
              <a:t>Chorionic villi DNA :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    -southern blot , PCR.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E2B9393-9618-3863-6831-854AF9D87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TREATMENT</a:t>
            </a:r>
            <a:endParaRPr lang="en-GB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C08EF38-6717-8419-0488-1096722B1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NO medical cure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NO method to slow its progression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CARDIAC decompensation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PULMONARY infection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NUTRITIONAL state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PHYSIOTHERAPY delay but not prevent contracture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/>
              <a:t>MYOBLAST transfer therapy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0AFD44A-ADDB-13B4-770D-FF22A77CC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BECKER MUSCULAR DYSTROPHY </a:t>
            </a:r>
            <a:endParaRPr lang="en-GB" sz="4000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0645353-F8CC-2E4F-B237-1A03C887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/>
              <a:t>Becker and </a:t>
            </a:r>
            <a:r>
              <a:rPr lang="en-GB" dirty="0" err="1"/>
              <a:t>Kiener</a:t>
            </a:r>
            <a:r>
              <a:rPr lang="en-GB" dirty="0"/>
              <a:t> in 1955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(X linked)</a:t>
            </a:r>
            <a:endParaRPr lang="en-GB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/>
              <a:t>Incidence  1:30000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/>
              <a:t>Clinical distinction with </a:t>
            </a:r>
            <a:r>
              <a:rPr lang="en-GB" dirty="0" err="1"/>
              <a:t>duchenne</a:t>
            </a:r>
            <a:endParaRPr lang="en-GB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/>
              <a:t>      -Less severe muscle weakness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/>
              <a:t>      -Longer ambulatory period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/>
              <a:t>Onset from 5 years to adolescence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/>
              <a:t>Ambulation=12-30 mean 27years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 err="1"/>
              <a:t>Death;mean</a:t>
            </a:r>
            <a:r>
              <a:rPr lang="en-GB" dirty="0"/>
              <a:t> age 42years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BF3211E-F262-5245-A67C-FD6D4CCD0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BECKER  cont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E61E5B8-0675-92AB-3B0E-589038A71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GB" dirty="0"/>
              <a:t>Mental retardation not present</a:t>
            </a:r>
          </a:p>
          <a:p>
            <a:pPr algn="l" rtl="0" eaLnBrk="1" hangingPunct="1">
              <a:defRPr/>
            </a:pPr>
            <a:r>
              <a:rPr lang="en-GB" dirty="0"/>
              <a:t>Cramps are common symptoms</a:t>
            </a:r>
          </a:p>
          <a:p>
            <a:pPr algn="l" rtl="0" eaLnBrk="1" hangingPunct="1">
              <a:defRPr/>
            </a:pPr>
            <a:r>
              <a:rPr lang="en-GB" dirty="0"/>
              <a:t>Atypical manifestation include: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GB" dirty="0"/>
              <a:t>                -Myalgia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GB" dirty="0"/>
              <a:t>                -</a:t>
            </a:r>
            <a:r>
              <a:rPr lang="en-GB" dirty="0" err="1"/>
              <a:t>Myoglobinuria</a:t>
            </a:r>
            <a:endParaRPr lang="en-GB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GB" dirty="0"/>
              <a:t>                -Mg hyperthermia.</a:t>
            </a:r>
            <a:r>
              <a:rPr lang="en-US" dirty="0">
                <a:solidFill>
                  <a:srgbClr val="C00000"/>
                </a:solidFill>
              </a:rPr>
              <a:t>(due to succinylcholine use in anesthesia )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>
            <a:extLst>
              <a:ext uri="{FF2B5EF4-FFF2-40B4-BE49-F238E27FC236}">
                <a16:creationId xmlns:a16="http://schemas.microsoft.com/office/drawing/2014/main" id="{06DF7EEC-E9D1-1DA5-23A5-95DF6F07E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BECKER PATHOLOGY</a:t>
            </a:r>
          </a:p>
        </p:txBody>
      </p:sp>
      <p:sp>
        <p:nvSpPr>
          <p:cNvPr id="56330" name="Rectangle 10">
            <a:extLst>
              <a:ext uri="{FF2B5EF4-FFF2-40B4-BE49-F238E27FC236}">
                <a16:creationId xmlns:a16="http://schemas.microsoft.com/office/drawing/2014/main" id="{AD4FC212-7DA0-8701-C23D-AF38343ACA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661025"/>
            <a:ext cx="4038600" cy="8255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GB" sz="2400"/>
              <a:t>Normal dystrophin</a:t>
            </a:r>
          </a:p>
        </p:txBody>
      </p:sp>
      <p:sp>
        <p:nvSpPr>
          <p:cNvPr id="56331" name="Rectangle 11">
            <a:extLst>
              <a:ext uri="{FF2B5EF4-FFF2-40B4-BE49-F238E27FC236}">
                <a16:creationId xmlns:a16="http://schemas.microsoft.com/office/drawing/2014/main" id="{5D8CB0EF-4577-9763-B546-C0CF0FE290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5661025"/>
            <a:ext cx="4038600" cy="8255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GB" sz="2400"/>
              <a:t>Defective dystrophin</a:t>
            </a:r>
          </a:p>
        </p:txBody>
      </p:sp>
      <p:pic>
        <p:nvPicPr>
          <p:cNvPr id="20485" name="Picture 4" descr="dystrophinnlsm">
            <a:extLst>
              <a:ext uri="{FF2B5EF4-FFF2-40B4-BE49-F238E27FC236}">
                <a16:creationId xmlns:a16="http://schemas.microsoft.com/office/drawing/2014/main" id="{D2169285-16AA-3B4F-969C-D890DE1E5D4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3600450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7" descr="dystrophinbecksm">
            <a:extLst>
              <a:ext uri="{FF2B5EF4-FFF2-40B4-BE49-F238E27FC236}">
                <a16:creationId xmlns:a16="http://schemas.microsoft.com/office/drawing/2014/main" id="{D3186B08-154B-9F60-D239-F6A570B982B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844675"/>
            <a:ext cx="3816350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846392E1-FA4B-E4D0-992C-B6534187F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MUSCULAR  DYSTROPHIES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DR.OMAR ALI NAFI</a:t>
            </a:r>
            <a:br>
              <a:rPr lang="en-US" dirty="0"/>
            </a:br>
            <a:r>
              <a:rPr lang="en-US" dirty="0"/>
              <a:t>MBBS,CJBP,MRCP</a:t>
            </a:r>
            <a:br>
              <a:rPr lang="en-US" dirty="0"/>
            </a:br>
            <a:br>
              <a:rPr lang="ar-SA"/>
            </a:br>
            <a:r>
              <a:rPr lang="ar-SA" sz="3600">
                <a:solidFill>
                  <a:srgbClr val="C00000"/>
                </a:solidFill>
              </a:rPr>
              <a:t>تبيض الطالبة : حلا الزيناتي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2CBF949-12D8-C2E3-E2B1-063D991DE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8002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/>
              <a:t>MYOTONIC MUSCULAR DYSTROPHY</a:t>
            </a:r>
            <a:br>
              <a:rPr lang="en-GB" sz="4000"/>
            </a:br>
            <a:r>
              <a:rPr lang="en-GB" sz="4000"/>
              <a:t>(STEINERT DISEASE)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4CF94C7-5D59-EB0A-6CB5-A812BEF56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41036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GB"/>
              <a:t>Incidence is 1 in30000</a:t>
            </a:r>
          </a:p>
          <a:p>
            <a:pPr algn="l" rtl="0" eaLnBrk="1" hangingPunct="1">
              <a:defRPr/>
            </a:pPr>
            <a:r>
              <a:rPr lang="en-GB"/>
              <a:t>Autosomal Dominant</a:t>
            </a:r>
          </a:p>
          <a:p>
            <a:pPr algn="l" rtl="0" eaLnBrk="1" hangingPunct="1">
              <a:defRPr/>
            </a:pPr>
            <a:r>
              <a:rPr lang="en-GB"/>
              <a:t>Multiorgan system dysfunction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2A32CA2-1FFB-95D4-43C7-6E668BE9C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CLINCAL MANIFESTATION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B2EFC6E-F6D8-6960-0128-627F8F1F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2800" b="1" u="sng"/>
              <a:t>USUAL FORM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sz="2800"/>
              <a:t>Normal at birth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sz="2800"/>
              <a:t>Facial wasting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sz="2800"/>
              <a:t>Inverted V shape upper lip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sz="2800"/>
              <a:t>Thin cheeks, scalloped, concave tempo ales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sz="2800"/>
              <a:t>Narrow head, cleft lip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sz="2800"/>
              <a:t>Flat thenar and hypothenar eminences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GB" sz="2800"/>
              <a:t>Wasted sterocleidomastoide muscles      Neck thin ,long,cylindrical contour</a:t>
            </a:r>
          </a:p>
        </p:txBody>
      </p:sp>
      <p:sp>
        <p:nvSpPr>
          <p:cNvPr id="22532" name="Line 7">
            <a:extLst>
              <a:ext uri="{FF2B5EF4-FFF2-40B4-BE49-F238E27FC236}">
                <a16:creationId xmlns:a16="http://schemas.microsoft.com/office/drawing/2014/main" id="{DA2D0120-B75A-CB31-7092-485A29736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1577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yodyssm">
            <a:extLst>
              <a:ext uri="{FF2B5EF4-FFF2-40B4-BE49-F238E27FC236}">
                <a16:creationId xmlns:a16="http://schemas.microsoft.com/office/drawing/2014/main" id="{96418F76-107A-2E9F-73F4-6109054A3B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351088"/>
            <a:ext cx="2808287" cy="319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7" descr="10qternl">
            <a:extLst>
              <a:ext uri="{FF2B5EF4-FFF2-40B4-BE49-F238E27FC236}">
                <a16:creationId xmlns:a16="http://schemas.microsoft.com/office/drawing/2014/main" id="{1BDBA572-8E6D-A73F-7166-9695434463D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2670175"/>
            <a:ext cx="304800" cy="46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10" descr="congdm1mask">
            <a:extLst>
              <a:ext uri="{FF2B5EF4-FFF2-40B4-BE49-F238E27FC236}">
                <a16:creationId xmlns:a16="http://schemas.microsoft.com/office/drawing/2014/main" id="{BDB3C629-9422-A985-921C-D6944820B6F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492375"/>
            <a:ext cx="2665413" cy="310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728A243-A8F6-5DD5-CEC3-3DB9582AF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CLINICAL MANIFEST. cont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56E0253-A763-8325-37DB-98377F7CC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GB"/>
              <a:t>Difficulty in climbing stairs</a:t>
            </a:r>
          </a:p>
          <a:p>
            <a:pPr algn="l" rtl="0" eaLnBrk="1" hangingPunct="1">
              <a:defRPr/>
            </a:pPr>
            <a:r>
              <a:rPr lang="en-GB"/>
              <a:t>Gower sign </a:t>
            </a:r>
          </a:p>
          <a:p>
            <a:pPr algn="l" rtl="0" eaLnBrk="1" hangingPunct="1">
              <a:defRPr/>
            </a:pPr>
            <a:r>
              <a:rPr lang="en-GB"/>
              <a:t>Scapular winging</a:t>
            </a:r>
          </a:p>
          <a:p>
            <a:pPr algn="l" rtl="0" eaLnBrk="1" hangingPunct="1">
              <a:defRPr/>
            </a:pPr>
            <a:r>
              <a:rPr lang="en-GB"/>
              <a:t>Distal distribution of muscle wasting</a:t>
            </a:r>
          </a:p>
          <a:p>
            <a:pPr algn="l" rtl="0" eaLnBrk="1" hangingPunct="1">
              <a:defRPr/>
            </a:pPr>
            <a:r>
              <a:rPr lang="en-GB"/>
              <a:t>Very slowly progressive  RARE lose ability to walk    late adulthood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shwing2">
            <a:extLst>
              <a:ext uri="{FF2B5EF4-FFF2-40B4-BE49-F238E27FC236}">
                <a16:creationId xmlns:a16="http://schemas.microsoft.com/office/drawing/2014/main" id="{BB3C0FAA-526C-655F-31F5-426D092043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638425"/>
            <a:ext cx="3884612" cy="194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7" descr="fshwing">
            <a:extLst>
              <a:ext uri="{FF2B5EF4-FFF2-40B4-BE49-F238E27FC236}">
                <a16:creationId xmlns:a16="http://schemas.microsoft.com/office/drawing/2014/main" id="{12062D9F-49B7-E765-6DD5-F117BA4C65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638425"/>
            <a:ext cx="3024188" cy="201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8FDC6D5-F127-5498-4680-24F5321E5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MYOTONA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03B1E9B-C9EC-43FA-A619-2CAF561FB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Slow relaxation of muscle after contraction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Not evident before 5 years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Characteristic features shared by others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It is not painful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No correlation with weakness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b="1" u="sng" dirty="0"/>
              <a:t>Examination for </a:t>
            </a:r>
            <a:r>
              <a:rPr lang="en-GB" sz="2800" b="1" u="sng" dirty="0" err="1"/>
              <a:t>myotonia</a:t>
            </a:r>
            <a:endParaRPr lang="en-GB" sz="2800" b="1" u="sng" dirty="0"/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Make fist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Striking </a:t>
            </a:r>
            <a:r>
              <a:rPr lang="en-GB" sz="2800" dirty="0" err="1"/>
              <a:t>thenar</a:t>
            </a:r>
            <a:r>
              <a:rPr lang="en-GB" sz="2800" dirty="0"/>
              <a:t> eminence with hammer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Pressing tongue with blade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image  03">
            <a:extLst>
              <a:ext uri="{FF2B5EF4-FFF2-40B4-BE49-F238E27FC236}">
                <a16:creationId xmlns:a16="http://schemas.microsoft.com/office/drawing/2014/main" id="{70A4FEF9-CD50-A7A6-0290-1ED528185AF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41438"/>
            <a:ext cx="7056437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image  04">
            <a:extLst>
              <a:ext uri="{FF2B5EF4-FFF2-40B4-BE49-F238E27FC236}">
                <a16:creationId xmlns:a16="http://schemas.microsoft.com/office/drawing/2014/main" id="{B9C82919-A707-DA98-B729-49C66034D20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263" y="188913"/>
            <a:ext cx="6457950" cy="666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5B8598D8-F09B-29CE-F713-7E630998F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b="1" u="sng"/>
              <a:t>SPEECH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GB"/>
              <a:t>Poor articulation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GB"/>
              <a:t>Slurred speech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GB"/>
              <a:t>Aspiration pneumonia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u="sng"/>
              <a:t> GASTRO INTESTINAL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GB"/>
              <a:t>Slow gasrtic emptying      constipation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u="sng"/>
              <a:t>UTERUS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GB"/>
              <a:t>Uneffective labour</a:t>
            </a:r>
          </a:p>
        </p:txBody>
      </p:sp>
      <p:sp>
        <p:nvSpPr>
          <p:cNvPr id="29699" name="Line 7">
            <a:extLst>
              <a:ext uri="{FF2B5EF4-FFF2-40B4-BE49-F238E27FC236}">
                <a16:creationId xmlns:a16="http://schemas.microsoft.com/office/drawing/2014/main" id="{3F0E4BF7-DF5C-FB34-857F-F812B3686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93382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32F06CB-BCD3-394E-84F0-020B30AED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ENDOCRINE ABNORMALITIES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CC39E87-37F7-F4C9-678E-12E791A1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GB"/>
              <a:t>Hypothyroidism</a:t>
            </a:r>
          </a:p>
          <a:p>
            <a:pPr algn="l" rtl="0" eaLnBrk="1" hangingPunct="1">
              <a:defRPr/>
            </a:pPr>
            <a:r>
              <a:rPr lang="en-GB"/>
              <a:t>Adrenocortical insufficiency</a:t>
            </a:r>
          </a:p>
          <a:p>
            <a:pPr algn="l" rtl="0" eaLnBrk="1" hangingPunct="1">
              <a:defRPr/>
            </a:pPr>
            <a:r>
              <a:rPr lang="en-GB"/>
              <a:t>Diabetes mellitus</a:t>
            </a:r>
          </a:p>
          <a:p>
            <a:pPr algn="l" rtl="0" eaLnBrk="1" hangingPunct="1">
              <a:defRPr/>
            </a:pPr>
            <a:r>
              <a:rPr lang="en-GB"/>
              <a:t>TESTICULAR  ATROPHY</a:t>
            </a:r>
          </a:p>
          <a:p>
            <a:pPr algn="l" rtl="0" eaLnBrk="1" hangingPunct="1">
              <a:defRPr/>
            </a:pPr>
            <a:r>
              <a:rPr lang="en-GB"/>
              <a:t>FRONTAL BALDNESS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C3BF072-EA4D-5BC2-72DE-32BD24DE6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OBLIGATOTY CRITERIA</a:t>
            </a: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471E573-3AC1-F425-8EE5-EB4ACF373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/>
              <a:t>It is a primary myopathy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/>
              <a:t>It has a genetic bases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/>
              <a:t>The course is progressive</a:t>
            </a:r>
          </a:p>
          <a:p>
            <a:pPr marL="609600" indent="-609600" algn="l" rtl="0" eaLnBrk="1" hangingPunct="1">
              <a:buFontTx/>
              <a:buAutoNum type="arabicPeriod"/>
              <a:defRPr/>
            </a:pPr>
            <a:r>
              <a:rPr lang="en-US"/>
              <a:t>Degeneration and death of muscle fibers</a:t>
            </a: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6C8F1F1-8221-E7CD-C58C-B6CEEE9C7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GB"/>
              <a:t>CARDIAC INVOLVEMENT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D48E498-65AA-CBF6-F34E-8C3A1CF6C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GB"/>
              <a:t>HEART BLOCK</a:t>
            </a:r>
          </a:p>
          <a:p>
            <a:pPr algn="l" rtl="0" eaLnBrk="1" hangingPunct="1">
              <a:defRPr/>
            </a:pPr>
            <a:r>
              <a:rPr lang="en-GB"/>
              <a:t>ARRYTHMIA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i="1" u="sng"/>
              <a:t>IMMUNEDEFIENCY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i="1"/>
              <a:t>Iga</a:t>
            </a:r>
          </a:p>
          <a:p>
            <a:pPr algn="l" rtl="0" eaLnBrk="1" hangingPunct="1">
              <a:defRPr/>
            </a:pPr>
            <a:r>
              <a:rPr lang="en-GB" i="1" u="sng"/>
              <a:t>IQ 50% MR USUALLY MILD</a:t>
            </a:r>
          </a:p>
          <a:p>
            <a:pPr algn="l" rtl="0" eaLnBrk="1" hangingPunct="1">
              <a:defRPr/>
            </a:pPr>
            <a:r>
              <a:rPr lang="en-GB" i="1" u="sng"/>
              <a:t>CATARACT onset early or late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ongenmyoton">
            <a:extLst>
              <a:ext uri="{FF2B5EF4-FFF2-40B4-BE49-F238E27FC236}">
                <a16:creationId xmlns:a16="http://schemas.microsoft.com/office/drawing/2014/main" id="{8D7637B5-6C8D-B2DB-330C-D66F6489C8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205038"/>
            <a:ext cx="6265863" cy="320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62F09DF-3B07-C816-BBB5-AFD860C19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SEVERE NEONATAL FORM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C034BC-365D-D7EA-E634-F11737A26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/>
              <a:t>Mother with myotonic dystrophy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/>
              <a:t>Club foot,cotractures all joint and spine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/>
              <a:t>Generalized weakness. Hypotonia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/>
              <a:t>Facial wasting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/>
              <a:t>Nasogatric tube feeding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/>
              <a:t>Ventilatory support (apnea)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/>
              <a:t>Diaphragmatic dysfunction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/>
              <a:t>Abominal distention. Decrease  peristalsis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/>
              <a:t>75% DIE IN  FIRST YEAR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image  02">
            <a:extLst>
              <a:ext uri="{FF2B5EF4-FFF2-40B4-BE49-F238E27FC236}">
                <a16:creationId xmlns:a16="http://schemas.microsoft.com/office/drawing/2014/main" id="{0F56A80F-4983-AE3C-CCA9-117BECDCF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04813"/>
            <a:ext cx="5197475" cy="576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F1E7B9D-A5B4-AF25-16D5-A3DFF2F81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DIAGNOSIS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E7DC917-E372-AB1E-3DE8-403A0A21A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GB"/>
              <a:t>DNA in blood  CTG repeat</a:t>
            </a:r>
          </a:p>
          <a:p>
            <a:pPr algn="l" rtl="0" eaLnBrk="1" hangingPunct="1">
              <a:defRPr/>
            </a:pPr>
            <a:r>
              <a:rPr lang="en-GB"/>
              <a:t>Prenatal DX is possible</a:t>
            </a:r>
          </a:p>
          <a:p>
            <a:pPr algn="l" rtl="0" eaLnBrk="1" hangingPunct="1">
              <a:defRPr/>
            </a:pPr>
            <a:r>
              <a:rPr lang="en-GB"/>
              <a:t>MUSCLE   BIOPSY  IS   NOT REQUIRED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70B8303-30B0-08F5-7831-D0A3E55BB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GENETICS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E2701CF-1F2A-15C9-36FE-A79DD2C13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 dirty="0"/>
              <a:t>Autosomal Dominant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 dirty="0"/>
              <a:t>Locus on chromosome 19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 dirty="0"/>
              <a:t>CTG repeat N  5----37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/>
              <a:t>                    -PT 50   200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 dirty="0"/>
              <a:t>CTG in </a:t>
            </a:r>
            <a:r>
              <a:rPr lang="en-GB" sz="2800" dirty="0" err="1"/>
              <a:t>n,n</a:t>
            </a:r>
            <a:r>
              <a:rPr lang="en-GB" sz="2800" dirty="0"/>
              <a:t> form is still more</a:t>
            </a:r>
          </a:p>
          <a:p>
            <a:pPr marL="0" indent="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800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sz="2800" dirty="0"/>
              <a:t>ANTICIPATION pattern successive generation has tendency to more severe involvement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7A60390-DB17-846E-09BA-C7F4928F4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TREATMENT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7CCE498-A93B-8154-F111-9BB6B9C17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GB"/>
              <a:t>NO specific medical RX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/>
              <a:t>RX for complication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/>
              <a:t>PHYSIOTHERAPY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/>
              <a:t>MYOTONIA      -phenytoin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/>
              <a:t>                        -quinidine sulfate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/>
              <a:t>                        -procainamide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/>
              <a:t>                        -mexiletne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/>
              <a:t>                        -carbamazepine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C5FBC84-0103-44BB-84C5-A20EC2482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EMERY-DREIFUSS  M.D</a:t>
            </a:r>
            <a:endParaRPr lang="en-GB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D63D91D-BA2A-1EED-800B-771A9A11A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62950" cy="5257800"/>
          </a:xfrm>
        </p:spPr>
        <p:txBody>
          <a:bodyPr/>
          <a:lstStyle/>
          <a:p>
            <a:pPr marL="533400" indent="-533400" algn="ctr" rtl="0" eaLnBrk="1" hangingPunct="1">
              <a:defRPr/>
            </a:pPr>
            <a:r>
              <a:rPr lang="en-US"/>
              <a:t>Scapuloperoneal or scapulohumeral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RARE disease</a:t>
            </a:r>
          </a:p>
          <a:p>
            <a:pPr marL="533400" indent="-533400"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b="1" u="sng"/>
              <a:t>INHERITANCE</a:t>
            </a:r>
          </a:p>
          <a:p>
            <a:pPr marL="533400" indent="-533400" algn="l" rtl="0" eaLnBrk="1" hangingPunct="1">
              <a:defRPr/>
            </a:pPr>
            <a:r>
              <a:rPr lang="en-US" u="sng"/>
              <a:t>X linked recessive</a:t>
            </a:r>
            <a:r>
              <a:rPr lang="en-US"/>
              <a:t> ,long arm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              </a:t>
            </a:r>
          </a:p>
          <a:p>
            <a:pPr marL="533400" indent="-533400" algn="l" rtl="0" eaLnBrk="1" hangingPunct="1">
              <a:defRPr/>
            </a:pPr>
            <a:r>
              <a:rPr lang="en-US" u="sng"/>
              <a:t>AUTOSOMAL DOMINANT</a:t>
            </a:r>
            <a:r>
              <a:rPr lang="en-US"/>
              <a:t>  onset later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       risk sudden death vent.fibrillation</a:t>
            </a:r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2E2E6F9-90A8-1B7D-A228-220B6E8AC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CLINICAL FEATURES</a:t>
            </a:r>
            <a:endParaRPr lang="en-GB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763CA29-425D-8AF6-5873-7C7AF21FB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  <a:defRPr/>
            </a:pPr>
            <a:r>
              <a:rPr lang="en-US" sz="2800"/>
              <a:t>Onset middle childhood slow progres. 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                survive late adult</a:t>
            </a:r>
          </a:p>
          <a:p>
            <a:pPr marL="533400" indent="-533400" algn="l" rtl="0" eaLnBrk="1" hangingPunct="1">
              <a:lnSpc>
                <a:spcPct val="90000"/>
              </a:lnSpc>
              <a:defRPr/>
            </a:pPr>
            <a:r>
              <a:rPr lang="en-US" sz="2800"/>
              <a:t>NO hypertrophy</a:t>
            </a:r>
          </a:p>
          <a:p>
            <a:pPr marL="533400" indent="-533400" algn="l" rtl="0" eaLnBrk="1" hangingPunct="1">
              <a:lnSpc>
                <a:spcPct val="90000"/>
              </a:lnSpc>
              <a:defRPr/>
            </a:pPr>
            <a:r>
              <a:rPr lang="en-US" sz="2800"/>
              <a:t>CONTRACTURES    early</a:t>
            </a:r>
          </a:p>
          <a:p>
            <a:pPr marL="533400" indent="-533400" algn="l" rtl="0" eaLnBrk="1" hangingPunct="1">
              <a:lnSpc>
                <a:spcPct val="90000"/>
              </a:lnSpc>
              <a:defRPr/>
            </a:pPr>
            <a:r>
              <a:rPr lang="en-US" sz="2800"/>
              <a:t>WASTING  scapulohum.  Scapuloper.</a:t>
            </a:r>
          </a:p>
          <a:p>
            <a:pPr marL="533400" indent="-533400" algn="l" rtl="0" eaLnBrk="1" hangingPunct="1">
              <a:lnSpc>
                <a:spcPct val="90000"/>
              </a:lnSpc>
              <a:defRPr/>
            </a:pPr>
            <a:r>
              <a:rPr lang="en-US" sz="2800"/>
              <a:t>FACIAL weakness  does  not occur</a:t>
            </a:r>
          </a:p>
          <a:p>
            <a:pPr marL="533400" indent="-533400" algn="l" rtl="0" eaLnBrk="1" hangingPunct="1">
              <a:lnSpc>
                <a:spcPct val="90000"/>
              </a:lnSpc>
              <a:defRPr/>
            </a:pPr>
            <a:r>
              <a:rPr lang="en-US" sz="2800"/>
              <a:t>CADIOMYOPATHY     severe cause of death coduction defect</a:t>
            </a:r>
          </a:p>
          <a:p>
            <a:pPr marL="533400" indent="-533400" algn="l" rtl="0" eaLnBrk="1" hangingPunct="1">
              <a:lnSpc>
                <a:spcPct val="90000"/>
              </a:lnSpc>
              <a:defRPr/>
            </a:pPr>
            <a:r>
              <a:rPr lang="en-US" sz="2800"/>
              <a:t>MYOTONIA absent</a:t>
            </a:r>
            <a:endParaRPr lang="en-GB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C7521F9E-0DD6-C84D-F958-20C5653AF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LABORATORY</a:t>
            </a:r>
            <a:endParaRPr lang="en-GB" dirty="0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5F56DBB-4E44-EE2E-E2DB-708502249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06888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/>
              <a:t>CPK mild elevation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algn="ctr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/>
              <a:t>DIAGNOSIS</a:t>
            </a:r>
          </a:p>
          <a:p>
            <a:pPr algn="ctr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/>
              <a:t>muscle biopsy for </a:t>
            </a:r>
            <a:r>
              <a:rPr lang="en-US" dirty="0" err="1"/>
              <a:t>defenitive</a:t>
            </a:r>
            <a:r>
              <a:rPr lang="en-US" dirty="0"/>
              <a:t> DX</a:t>
            </a:r>
          </a:p>
          <a:p>
            <a:pPr algn="ctr" rtl="0" eaLnBrk="1" hangingPunct="1">
              <a:lnSpc>
                <a:spcPct val="90000"/>
              </a:lnSpc>
              <a:defRPr/>
            </a:pPr>
            <a:endParaRPr lang="en-US" dirty="0"/>
          </a:p>
          <a:p>
            <a:pPr algn="ctr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TREATMENT</a:t>
            </a:r>
          </a:p>
          <a:p>
            <a:pPr algn="l" rtl="0" eaLnBrk="1" hangingPunct="1">
              <a:defRPr/>
            </a:pPr>
            <a:r>
              <a:rPr lang="en-US" dirty="0"/>
              <a:t>SUPPORTIVE</a:t>
            </a:r>
          </a:p>
          <a:p>
            <a:pPr algn="l" rtl="0" eaLnBrk="1" hangingPunct="1">
              <a:defRPr/>
            </a:pPr>
            <a:r>
              <a:rPr lang="en-US" dirty="0"/>
              <a:t>PACEMAKER</a:t>
            </a:r>
            <a:endParaRPr lang="en-GB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>
            <a:extLst>
              <a:ext uri="{FF2B5EF4-FFF2-40B4-BE49-F238E27FC236}">
                <a16:creationId xmlns:a16="http://schemas.microsoft.com/office/drawing/2014/main" id="{B3797556-7E7A-5342-00CC-0310976D6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DUCHENNE MUSCULAR DYSTROPHY</a:t>
            </a:r>
            <a:endParaRPr lang="en-GB" sz="4000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7A1A62A6-1B3C-7196-45D3-E7DCCA8FC8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2825"/>
            <a:ext cx="4038600" cy="76517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/>
              <a:t>Guillaume-Benjamin               </a:t>
            </a:r>
            <a:br>
              <a:rPr lang="en-US" sz="1800" b="1"/>
            </a:br>
            <a:r>
              <a:rPr lang="en-US" sz="1800" b="1">
                <a:latin typeface="Arial"/>
              </a:rPr>
              <a:t> </a:t>
            </a:r>
            <a:r>
              <a:rPr lang="en-US" sz="1800" b="1"/>
              <a:t> Duchenne de Boulogne</a:t>
            </a:r>
            <a:endParaRPr lang="en-GB" sz="1800"/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08B6624F-C124-DB91-7016-68ED077FCA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5949950"/>
            <a:ext cx="4038600" cy="9080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/>
              <a:t>Autographed copy of: De la Paralysie Musculaire Pseudo-hypertrophique...</a:t>
            </a:r>
            <a:br>
              <a:rPr lang="en-US" sz="1800"/>
            </a:br>
            <a:r>
              <a:rPr lang="en-US" sz="1800"/>
              <a:t>1868 </a:t>
            </a:r>
            <a:endParaRPr lang="en-GB" sz="1800"/>
          </a:p>
        </p:txBody>
      </p:sp>
      <p:pic>
        <p:nvPicPr>
          <p:cNvPr id="5125" name="Picture 4" descr="duchennesm2">
            <a:extLst>
              <a:ext uri="{FF2B5EF4-FFF2-40B4-BE49-F238E27FC236}">
                <a16:creationId xmlns:a16="http://schemas.microsoft.com/office/drawing/2014/main" id="{D862B752-08E2-E9BD-4233-FB1593BF681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3294063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7" descr="duchsig">
            <a:extLst>
              <a:ext uri="{FF2B5EF4-FFF2-40B4-BE49-F238E27FC236}">
                <a16:creationId xmlns:a16="http://schemas.microsoft.com/office/drawing/2014/main" id="{2DFF0695-A74E-DCFC-F33D-697CF0F85A6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341438"/>
            <a:ext cx="3567113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New Image">
            <a:extLst>
              <a:ext uri="{FF2B5EF4-FFF2-40B4-BE49-F238E27FC236}">
                <a16:creationId xmlns:a16="http://schemas.microsoft.com/office/drawing/2014/main" id="{C083E275-8B85-4C0D-FF31-F459FE870DB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260350"/>
            <a:ext cx="5060950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ED4E2EA-A474-02FB-37C8-533367593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LIMB-GIRDLE M.DYSTROPHY</a:t>
            </a:r>
            <a:endParaRPr lang="en-GB" altLang="en-US">
              <a:effectLst/>
            </a:endParaRP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59FDB187-BB81-6CC3-E62E-8C5BE9D4C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Group progressive hereditary myopathies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Mainly muscle HIP and SHOULDER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Distal muscle ATROPHIC and WEAK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Hypertropy of calves Ankle cntractures</a:t>
            </a:r>
          </a:p>
          <a:p>
            <a:pPr algn="ctr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>
                <a:effectLst/>
              </a:rPr>
              <a:t>CLINICAL MANIFESTATION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ONSET middle or latechildhood-early adulthood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Low back pain presenting feature</a:t>
            </a:r>
            <a:r>
              <a:rPr lang="en-US" altLang="en-US" sz="2800">
                <a:effectLst/>
                <a:latin typeface="Arial" panose="020B0604020202020204" pitchFamily="34" charset="0"/>
              </a:rPr>
              <a:t>—</a:t>
            </a:r>
            <a:r>
              <a:rPr lang="en-US" altLang="en-US" sz="2800">
                <a:effectLst/>
              </a:rPr>
              <a:t>Lordotic posture</a:t>
            </a:r>
            <a:r>
              <a:rPr lang="en-US" altLang="en-US" sz="2800">
                <a:effectLst/>
                <a:latin typeface="Arial" panose="020B0604020202020204" pitchFamily="34" charset="0"/>
              </a:rPr>
              <a:t>—</a:t>
            </a:r>
            <a:r>
              <a:rPr lang="en-US" altLang="en-US" sz="2800">
                <a:effectLst/>
              </a:rPr>
              <a:t>gluteal weaknes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Wheelchair obligatory at 30 years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Weakness neck flexores and extensores</a:t>
            </a:r>
            <a:endParaRPr lang="en-GB" altLang="en-US" sz="2800">
              <a:effectLst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A8234AF-0513-7940-A55B-3F4C78E0F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LIMB-GIRDLE CONT</a:t>
            </a:r>
            <a:endParaRPr lang="en-GB" altLang="en-US">
              <a:effectLst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D3F1FC7-4CDC-A6CF-A77C-37005C8F1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>
                <a:effectLst/>
              </a:rPr>
              <a:t>Cardiac involvement       UNUSUAL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>
                <a:effectLst/>
              </a:rPr>
              <a:t>I.Q     NORMAL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>
                <a:effectLst/>
              </a:rPr>
              <a:t>DIFFERENTIAL DIAGNOSIS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>
                <a:effectLst/>
              </a:rPr>
              <a:t>Juvenile SMA  Kuglberg-Welander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effectLst/>
              </a:rPr>
              <a:t>                        BECKER M D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effectLst/>
              </a:rPr>
              <a:t>    </a:t>
            </a:r>
            <a:r>
              <a:rPr lang="en-US" altLang="en-US" b="1" u="sng">
                <a:effectLst/>
              </a:rPr>
              <a:t>IHERITANCE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>
                <a:effectLst/>
              </a:rPr>
              <a:t>A.D long arm ch 5   BENING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>
                <a:effectLst/>
              </a:rPr>
              <a:t>A.R long arm ch 15 MOST COMMON</a:t>
            </a:r>
            <a:endParaRPr lang="en-GB" altLang="en-US">
              <a:effectLst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33CBA32-EF61-8805-659D-923932D12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LIMB-GIRDLE   CONT</a:t>
            </a:r>
            <a:endParaRPr lang="en-GB" altLang="en-US">
              <a:effectLst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70BD11E-096A-1E41-9038-7CD223FC1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307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>
                <a:effectLst/>
              </a:rPr>
              <a:t>MUSCLE BIOPSY</a:t>
            </a:r>
          </a:p>
          <a:p>
            <a:pPr algn="l" rtl="0" eaLnBrk="1" hangingPunct="1">
              <a:defRPr/>
            </a:pPr>
            <a:r>
              <a:rPr lang="en-US">
                <a:effectLst/>
              </a:rPr>
              <a:t>Non specific enough to make DX</a:t>
            </a:r>
          </a:p>
          <a:p>
            <a:pPr algn="l" rtl="0" eaLnBrk="1" hangingPunct="1">
              <a:defRPr/>
            </a:pPr>
            <a:r>
              <a:rPr lang="en-US">
                <a:effectLst/>
              </a:rPr>
              <a:t>ADHALEN  dystrophin related-glycoprotein of the sacrolema is deficient</a:t>
            </a:r>
          </a:p>
          <a:p>
            <a:pPr algn="l" rtl="0" eaLnBrk="1" hangingPunct="1">
              <a:defRPr/>
            </a:pPr>
            <a:r>
              <a:rPr lang="en-US">
                <a:effectLst/>
              </a:rPr>
              <a:t>ECG    is normal</a:t>
            </a:r>
          </a:p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fshsm">
            <a:extLst>
              <a:ext uri="{FF2B5EF4-FFF2-40B4-BE49-F238E27FC236}">
                <a16:creationId xmlns:a16="http://schemas.microsoft.com/office/drawing/2014/main" id="{1BC003DC-787A-E5F9-FA22-206668ED22A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36538"/>
            <a:ext cx="8820150" cy="571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6BBF2C8-A04F-4DAD-1964-32206ADFE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FACIOSCAPULOHUMERAL M.D FSH</a:t>
            </a:r>
            <a:endParaRPr lang="en-GB" sz="400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BA87065-1377-37C2-3D88-7A781D6BA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LANDOUZY-DEJERINE  DISEASE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NOT single entity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A.D Genetic Anticipation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Earliest,Most severe weakness 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effectLst/>
              </a:rPr>
              <a:t>         Face,shoulder</a:t>
            </a:r>
          </a:p>
          <a:p>
            <a:pPr algn="ctr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u="sng">
                <a:effectLst/>
              </a:rPr>
              <a:t>FACE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Mouth round  Lips protrude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Inability to close eyes complet</a:t>
            </a:r>
            <a:r>
              <a:rPr lang="en-US" altLang="en-US" sz="2800">
                <a:effectLst/>
                <a:latin typeface="Arial" panose="020B0604020202020204" pitchFamily="34" charset="0"/>
              </a:rPr>
              <a:t>…</a:t>
            </a:r>
            <a:r>
              <a:rPr lang="en-US" altLang="en-US" sz="2800">
                <a:effectLst/>
              </a:rPr>
              <a:t>during sleep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Ass- Mobius syndrome rarely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9CF50CB4-09E4-8917-56A5-FA12902CB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FSH</a:t>
            </a:r>
            <a:endParaRPr lang="en-GB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CD4C8B2-04E7-293C-D58C-100A9E39A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Hearing loss.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Retinal </a:t>
            </a:r>
            <a:r>
              <a:rPr lang="en-US" altLang="en-US" sz="2800" dirty="0" err="1">
                <a:effectLst/>
              </a:rPr>
              <a:t>vasculopathy</a:t>
            </a:r>
            <a:r>
              <a:rPr lang="en-US" altLang="en-US" sz="2800" dirty="0">
                <a:effectLst/>
              </a:rPr>
              <a:t> .    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Scapular winging prominent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Flattening or </a:t>
            </a:r>
            <a:r>
              <a:rPr lang="en-US" altLang="en-US" sz="2800" dirty="0" err="1">
                <a:effectLst/>
              </a:rPr>
              <a:t>conc</a:t>
            </a:r>
            <a:r>
              <a:rPr lang="en-US" altLang="en-US" sz="2800" dirty="0">
                <a:effectLst/>
              </a:rPr>
              <a:t> of </a:t>
            </a:r>
            <a:r>
              <a:rPr lang="en-US" altLang="en-US" sz="2800" dirty="0" err="1">
                <a:effectLst/>
              </a:rPr>
              <a:t>deltoide</a:t>
            </a:r>
            <a:r>
              <a:rPr lang="en-US" altLang="en-US" sz="2800" dirty="0">
                <a:effectLst/>
              </a:rPr>
              <a:t> contour.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Hip girdle and thigh muscle weak  atrophic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Gower sing  </a:t>
            </a:r>
            <a:r>
              <a:rPr lang="en-US" altLang="en-US" sz="2800" dirty="0" err="1">
                <a:effectLst/>
              </a:rPr>
              <a:t>Trendelenburg</a:t>
            </a:r>
            <a:r>
              <a:rPr lang="en-US" altLang="en-US" sz="2800" dirty="0">
                <a:effectLst/>
              </a:rPr>
              <a:t> gait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 err="1">
                <a:effectLst/>
              </a:rPr>
              <a:t>Contracures</a:t>
            </a:r>
            <a:r>
              <a:rPr lang="en-US" altLang="en-US" sz="2800" dirty="0">
                <a:effectLst/>
              </a:rPr>
              <a:t> are rare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Foot Drop  weakness </a:t>
            </a:r>
            <a:r>
              <a:rPr lang="en-US" altLang="en-US" sz="2800" dirty="0" err="1">
                <a:effectLst/>
              </a:rPr>
              <a:t>peroneal</a:t>
            </a:r>
            <a:r>
              <a:rPr lang="en-US" altLang="en-US" sz="2800" dirty="0">
                <a:effectLst/>
              </a:rPr>
              <a:t> muscle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Lumbar </a:t>
            </a:r>
            <a:r>
              <a:rPr lang="en-US" altLang="en-US" sz="2800" dirty="0" err="1">
                <a:effectLst/>
              </a:rPr>
              <a:t>lordosis,Kyphoscoliosis</a:t>
            </a:r>
            <a:r>
              <a:rPr lang="en-US" altLang="en-US" sz="2800" dirty="0">
                <a:effectLst/>
              </a:rPr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effectLst/>
              </a:rPr>
              <a:t>NO calf hypertrophy</a:t>
            </a:r>
            <a:endParaRPr lang="en-GB" altLang="en-US" sz="2800" dirty="0">
              <a:effectLst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fshshoulder">
            <a:extLst>
              <a:ext uri="{FF2B5EF4-FFF2-40B4-BE49-F238E27FC236}">
                <a16:creationId xmlns:a16="http://schemas.microsoft.com/office/drawing/2014/main" id="{38E5CAAF-790E-453F-2CD1-2B811CFA66A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62038"/>
            <a:ext cx="7488238" cy="464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0F68110-0711-24F4-F52E-48262845A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LABORATORY</a:t>
            </a:r>
            <a:endParaRPr lang="en-GB" altLang="en-US">
              <a:effectLst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E656D7B-FDC4-FC74-5D4F-D98BBEF34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>
                <a:effectLst/>
              </a:rPr>
              <a:t>CPK from NORMAL to THOUSANDS</a:t>
            </a:r>
          </a:p>
          <a:p>
            <a:pPr algn="l" rtl="0" eaLnBrk="1" hangingPunct="1"/>
            <a:r>
              <a:rPr lang="en-US" altLang="en-US">
                <a:effectLst/>
              </a:rPr>
              <a:t>ECG  usually NORMAL</a:t>
            </a:r>
          </a:p>
          <a:p>
            <a:pPr algn="l" rtl="0" eaLnBrk="1" hangingPunct="1"/>
            <a:r>
              <a:rPr lang="en-US" altLang="en-US">
                <a:effectLst/>
              </a:rPr>
              <a:t>EMG non specific myopathic potential</a:t>
            </a:r>
          </a:p>
          <a:p>
            <a:pPr algn="l" rtl="0" eaLnBrk="1" hangingPunct="1"/>
            <a:r>
              <a:rPr lang="en-US" altLang="en-US">
                <a:effectLst/>
              </a:rPr>
              <a:t>Muscle BIOPSY  distinguish more than one form of FSH</a:t>
            </a:r>
          </a:p>
          <a:p>
            <a:pPr algn="l" rtl="0" eaLnBrk="1" hangingPunct="1"/>
            <a:r>
              <a:rPr lang="en-US" altLang="en-US">
                <a:effectLst/>
              </a:rPr>
              <a:t>DNA  is diagnostic</a:t>
            </a:r>
            <a:endParaRPr lang="en-GB" altLang="en-US">
              <a:effectLst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7B954BB-430D-594E-9EC6-04C1A523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TREATMENT</a:t>
            </a:r>
            <a:endParaRPr lang="en-GB" altLang="en-US">
              <a:effectLst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4F3A83D-6FC1-E956-ABB9-269C3B947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>
                <a:effectLst/>
              </a:rPr>
              <a:t>Physiotherapy  no value</a:t>
            </a:r>
          </a:p>
          <a:p>
            <a:pPr algn="l" rtl="0" eaLnBrk="1" hangingPunct="1"/>
            <a:r>
              <a:rPr lang="en-US" altLang="en-US">
                <a:effectLst/>
              </a:rPr>
              <a:t>RX foot drop and scoliosis</a:t>
            </a:r>
          </a:p>
          <a:p>
            <a:pPr algn="l" rtl="0" eaLnBrk="1" hangingPunct="1"/>
            <a:r>
              <a:rPr lang="en-US" altLang="en-US">
                <a:effectLst/>
              </a:rPr>
              <a:t>Cosmetic facial surgery</a:t>
            </a:r>
            <a:endParaRPr lang="en-GB" altLang="en-US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5041097C-015A-C0CC-8EF7-83DA8710C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/>
              <a:t>Described by duchenne in 1861</a:t>
            </a:r>
            <a:br>
              <a:rPr lang="en-US" sz="4000" u="sng"/>
            </a:br>
            <a:endParaRPr lang="en-GB" sz="4000" u="sng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489B35A4-737A-6883-304A-1C4F09515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/>
              <a:t>Hypertrophy of calves</a:t>
            </a:r>
          </a:p>
          <a:p>
            <a:pPr algn="l" rtl="0" eaLnBrk="1" hangingPunct="1">
              <a:defRPr/>
            </a:pPr>
            <a:r>
              <a:rPr lang="en-US" dirty="0"/>
              <a:t>Progressive weakness</a:t>
            </a:r>
          </a:p>
          <a:p>
            <a:pPr algn="l" rtl="0" eaLnBrk="1" hangingPunct="1">
              <a:defRPr/>
            </a:pPr>
            <a:r>
              <a:rPr lang="en-US" dirty="0"/>
              <a:t>Intellectual impairment</a:t>
            </a:r>
          </a:p>
          <a:p>
            <a:pPr algn="l" rtl="0" eaLnBrk="1" hangingPunct="1">
              <a:defRPr/>
            </a:pPr>
            <a:r>
              <a:rPr lang="en-US" dirty="0"/>
              <a:t>Proliferation of connective tissue in muscle ( </a:t>
            </a:r>
            <a:r>
              <a:rPr lang="en-US" dirty="0" err="1">
                <a:solidFill>
                  <a:srgbClr val="C00000"/>
                </a:solidFill>
              </a:rPr>
              <a:t>pseudohypertrophy</a:t>
            </a:r>
            <a:r>
              <a:rPr lang="en-US" dirty="0">
                <a:solidFill>
                  <a:srgbClr val="C00000"/>
                </a:solidFill>
              </a:rPr>
              <a:t> )</a:t>
            </a:r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340F86E-C6B7-396D-ACE7-AEB60656C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ffectLst/>
              </a:rPr>
              <a:t>CONGENITAL MUSCULAR DYSTROPHY </a:t>
            </a:r>
            <a:r>
              <a:rPr lang="en-US" altLang="en-US" sz="3600" dirty="0">
                <a:solidFill>
                  <a:srgbClr val="C00000"/>
                </a:solidFill>
                <a:effectLst/>
              </a:rPr>
              <a:t>(</a:t>
            </a:r>
            <a:r>
              <a:rPr lang="en-US" altLang="en-US" sz="3600" dirty="0" err="1">
                <a:solidFill>
                  <a:srgbClr val="C00000"/>
                </a:solidFill>
                <a:effectLst/>
              </a:rPr>
              <a:t>Arthrogryposis</a:t>
            </a:r>
            <a:r>
              <a:rPr lang="en-US" altLang="en-US" sz="3600" dirty="0">
                <a:solidFill>
                  <a:srgbClr val="C00000"/>
                </a:solidFill>
                <a:effectLst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effectLst/>
              </a:rPr>
              <a:t>multipex</a:t>
            </a:r>
            <a:r>
              <a:rPr lang="en-US" altLang="en-US" sz="3600" dirty="0">
                <a:solidFill>
                  <a:srgbClr val="C00000"/>
                </a:solidFill>
                <a:effectLst/>
              </a:rPr>
              <a:t> congenital) </a:t>
            </a:r>
            <a:endParaRPr lang="en-GB" altLang="en-US" sz="4000" dirty="0">
              <a:effectLst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E14F965-7F72-4737-C70F-13B829121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2994"/>
            <a:ext cx="8229600" cy="4530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effectLst/>
              </a:rPr>
              <a:t>The term is misleading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effectLst/>
              </a:rPr>
              <a:t>Severe involvement at birth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effectLst/>
              </a:rPr>
              <a:t>A.R inheritance is the rule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effectLst/>
              </a:rPr>
              <a:t>AT BIRTH contracture or </a:t>
            </a:r>
            <a:r>
              <a:rPr lang="en-US" altLang="en-US" sz="2400" dirty="0" err="1">
                <a:effectLst/>
              </a:rPr>
              <a:t>ARTHROGRYPOSIS</a:t>
            </a:r>
            <a:endParaRPr lang="en-US" altLang="en-US" sz="2400" dirty="0">
              <a:effectLst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effectLst/>
              </a:rPr>
              <a:t>                                        diffuse  HYPOTONIA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effectLst/>
              </a:rPr>
              <a:t>MUSCLE mass is thin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effectLst/>
              </a:rPr>
              <a:t>HEAD  control is poor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effectLst/>
              </a:rPr>
              <a:t>DYSPHAGIA  </a:t>
            </a:r>
            <a:r>
              <a:rPr lang="en-US" altLang="en-US" sz="2400" dirty="0" err="1">
                <a:effectLst/>
              </a:rPr>
              <a:t>gavage</a:t>
            </a:r>
            <a:r>
              <a:rPr lang="en-US" altLang="en-US" sz="2400" dirty="0">
                <a:effectLst/>
              </a:rPr>
              <a:t> feeding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effectLst/>
              </a:rPr>
              <a:t>D.T.R  hypoactive or absent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 err="1">
                <a:effectLst/>
              </a:rPr>
              <a:t>ARTHROGRYPOSIS</a:t>
            </a:r>
            <a:r>
              <a:rPr lang="en-US" altLang="en-US" sz="2400" dirty="0">
                <a:effectLst/>
              </a:rPr>
              <a:t> is common in all forms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C00000"/>
                </a:solidFill>
                <a:effectLst/>
              </a:rPr>
              <a:t>Multiple contracture+ sever hypotonia </a:t>
            </a:r>
            <a:endParaRPr lang="en-GB" altLang="en-US" sz="240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C7AFECE-39E7-D069-11EB-38A932DE4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LABORATORY FINDINGS</a:t>
            </a:r>
            <a:endParaRPr lang="en-GB" altLang="en-US">
              <a:effectLst/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BAB11269-A268-5E67-37A2-06C6BE9D3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2800" dirty="0">
                <a:effectLst/>
              </a:rPr>
              <a:t>CPK hundreds to thousands</a:t>
            </a:r>
          </a:p>
          <a:p>
            <a:pPr algn="l" rtl="0" eaLnBrk="1" hangingPunct="1">
              <a:defRPr/>
            </a:pPr>
            <a:r>
              <a:rPr lang="en-US" sz="2800" dirty="0">
                <a:effectLst/>
              </a:rPr>
              <a:t>EMG.non specific MYOPATHIC  Pattern</a:t>
            </a: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sz="2800" b="1" u="sng" dirty="0">
              <a:effectLst/>
            </a:endParaRP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2800" b="1" u="sng" dirty="0">
                <a:effectLst/>
              </a:rPr>
              <a:t>DIAGNOSIS</a:t>
            </a:r>
          </a:p>
          <a:p>
            <a:pPr algn="l" rtl="0" eaLnBrk="1" hangingPunct="1">
              <a:defRPr/>
            </a:pPr>
            <a:r>
              <a:rPr lang="en-US" sz="2800" dirty="0">
                <a:effectLst/>
              </a:rPr>
              <a:t>MUSCLE BIOPSY is diagnostic in N.N.P</a:t>
            </a: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sz="2800" b="1" u="sng" dirty="0">
              <a:effectLst/>
            </a:endParaRP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sz="2800" b="1" u="sng" dirty="0">
              <a:effectLst/>
            </a:endParaRP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2800" b="1" u="sng" dirty="0">
                <a:effectLst/>
              </a:rPr>
              <a:t>TREATMENT</a:t>
            </a:r>
          </a:p>
          <a:p>
            <a:pPr algn="l" rtl="0" eaLnBrk="1" hangingPunct="1">
              <a:defRPr/>
            </a:pPr>
            <a:r>
              <a:rPr lang="en-US" sz="2800" dirty="0">
                <a:effectLst/>
              </a:rPr>
              <a:t>Only supportive</a:t>
            </a:r>
            <a:endParaRPr lang="en-GB" sz="2800" dirty="0">
              <a:effectLst/>
            </a:endParaRPr>
          </a:p>
          <a:p>
            <a:pPr eaLnBrk="1" hangingPunct="1">
              <a:defRPr/>
            </a:pPr>
            <a:endParaRPr lang="en-GB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EB64689-81FB-834E-AF36-DE936CA05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351E34E-8037-A57C-8891-1716100A5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8000" dirty="0"/>
              <a:t>THANKS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193F-7F3B-DBF9-6AD2-FDCAF859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47CB9-8081-2F6A-826D-662AC716E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INHERITANCE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70440-4CCD-D969-E7EF-27FDAA6C7E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/>
              <a:t>X linked recessive.</a:t>
            </a:r>
          </a:p>
          <a:p>
            <a:pPr algn="l" rtl="0" eaLnBrk="1" hangingPunct="1">
              <a:defRPr/>
            </a:pPr>
            <a:r>
              <a:rPr lang="en-US" dirty="0"/>
              <a:t>30% are new mutation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16DFA-B947-E4E5-0B69-AD1D6A43D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INCIDENCE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30DE9-29E1-2640-9A7F-4DB96D128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2063" y="2174875"/>
            <a:ext cx="3614737" cy="3951288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It is the most common hereditary neuromuscular disorder.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incidence  1:3600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56299A9-BC8C-8433-1B37-6F436A81F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CLINICAL MANIFESTATIONS</a:t>
            </a:r>
            <a:endParaRPr lang="en-GB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25D82FB-DF8E-AF48-32F7-83056BDB7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err="1"/>
              <a:t>ONSET;early</a:t>
            </a:r>
            <a:r>
              <a:rPr lang="en-US" sz="2800" dirty="0"/>
              <a:t> childhood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err="1"/>
              <a:t>Toddlers;lordotic</a:t>
            </a:r>
            <a:r>
              <a:rPr lang="en-US" sz="2800" dirty="0"/>
              <a:t> posture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/>
              <a:t>GOWER</a:t>
            </a:r>
            <a:r>
              <a:rPr lang="en-US" sz="2800" dirty="0">
                <a:solidFill>
                  <a:srgbClr val="C00000"/>
                </a:solidFill>
              </a:rPr>
              <a:t>( proximal muscles weakness)</a:t>
            </a:r>
            <a:r>
              <a:rPr lang="en-US" sz="2800" dirty="0"/>
              <a:t>sign by age </a:t>
            </a:r>
            <a:r>
              <a:rPr lang="en-US" sz="2800" dirty="0" err="1"/>
              <a:t>3,fully5-6</a:t>
            </a:r>
            <a:endParaRPr lang="en-US" sz="2800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/>
              <a:t>AMBULATION 7-10-12 years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/>
              <a:t>CONTRACTURES </a:t>
            </a:r>
            <a:r>
              <a:rPr lang="en-US" sz="2800" dirty="0" err="1"/>
              <a:t>ankle,knee,hips,elbow</a:t>
            </a:r>
            <a:endParaRPr lang="en-US" sz="2800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err="1"/>
              <a:t>SCOLIOSIS;is</a:t>
            </a:r>
            <a:r>
              <a:rPr lang="en-US" sz="2800" dirty="0"/>
              <a:t> common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u="sng" dirty="0"/>
              <a:t>CARDIOMYOPATHY</a:t>
            </a:r>
            <a:r>
              <a:rPr lang="en-US" sz="2800" dirty="0"/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        -constant feature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        -no correlation skeletal involvement</a:t>
            </a:r>
            <a:endParaRPr lang="en-GB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gowerssm2">
            <a:extLst>
              <a:ext uri="{FF2B5EF4-FFF2-40B4-BE49-F238E27FC236}">
                <a16:creationId xmlns:a16="http://schemas.microsoft.com/office/drawing/2014/main" id="{93E82E50-2A6F-E9C1-8A48-CAF408F808D8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416050"/>
            <a:ext cx="4248150" cy="360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dmdleg2vsm">
            <a:extLst>
              <a:ext uri="{FF2B5EF4-FFF2-40B4-BE49-F238E27FC236}">
                <a16:creationId xmlns:a16="http://schemas.microsoft.com/office/drawing/2014/main" id="{089FAA9F-DEF7-3D3B-E064-C852949329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135" y="1700213"/>
            <a:ext cx="1778000" cy="4360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7" descr="bmdtoewalk">
            <a:extLst>
              <a:ext uri="{FF2B5EF4-FFF2-40B4-BE49-F238E27FC236}">
                <a16:creationId xmlns:a16="http://schemas.microsoft.com/office/drawing/2014/main" id="{76A58A02-219D-DA04-98A1-4AF1BA3E91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1700213"/>
            <a:ext cx="159067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0" descr="beckerl">
            <a:extLst>
              <a:ext uri="{FF2B5EF4-FFF2-40B4-BE49-F238E27FC236}">
                <a16:creationId xmlns:a16="http://schemas.microsoft.com/office/drawing/2014/main" id="{A4982795-42AF-97B9-EEAA-44794922104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5588" y="1942353"/>
            <a:ext cx="2633383" cy="41187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BD2417-5AF3-50A6-647D-6D1E3369F663}"/>
              </a:ext>
            </a:extLst>
          </p:cNvPr>
          <p:cNvSpPr txBox="1"/>
          <p:nvPr/>
        </p:nvSpPr>
        <p:spPr>
          <a:xfrm>
            <a:off x="3305735" y="1382058"/>
            <a:ext cx="5042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Calf muscle hypertrophy.      Tip toes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1075</TotalTime>
  <Words>957</Words>
  <Application>Microsoft Office PowerPoint</Application>
  <PresentationFormat>On-screen Show (4:3)</PresentationFormat>
  <Paragraphs>273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Cliff</vt:lpstr>
      <vt:lpstr>PowerPoint Presentation</vt:lpstr>
      <vt:lpstr>MUSCULAR  DYSTROPHIES   DR.OMAR ALI NAFI MBBS,CJBP,MRCP  تبيض الطالبة : حلا الزيناتي</vt:lpstr>
      <vt:lpstr>OBLIGATOTY CRITERIA</vt:lpstr>
      <vt:lpstr>DUCHENNE MUSCULAR DYSTROPHY</vt:lpstr>
      <vt:lpstr>Described by duchenne in 1861 </vt:lpstr>
      <vt:lpstr>PowerPoint Presentation</vt:lpstr>
      <vt:lpstr>CLINICAL MANIFESTATIONS</vt:lpstr>
      <vt:lpstr>PowerPoint Presentation</vt:lpstr>
      <vt:lpstr>PowerPoint Presentation</vt:lpstr>
      <vt:lpstr>INTELLECTUALL  IMPAIRMENT</vt:lpstr>
      <vt:lpstr>DEATH</vt:lpstr>
      <vt:lpstr>LABORATORY</vt:lpstr>
      <vt:lpstr>DIAGNOSIS</vt:lpstr>
      <vt:lpstr>PowerPoint Presentation</vt:lpstr>
      <vt:lpstr>PRENATAL DIAGNOSIS</vt:lpstr>
      <vt:lpstr>TREATMENT</vt:lpstr>
      <vt:lpstr>BECKER MUSCULAR DYSTROPHY </vt:lpstr>
      <vt:lpstr>BECKER  cont</vt:lpstr>
      <vt:lpstr>BECKER PATHOLOGY</vt:lpstr>
      <vt:lpstr>MYOTONIC MUSCULAR DYSTROPHY (STEINERT DISEASE)</vt:lpstr>
      <vt:lpstr>CLINCAL MANIFESTATION</vt:lpstr>
      <vt:lpstr>PowerPoint Presentation</vt:lpstr>
      <vt:lpstr>CLINICAL MANIFEST. cont</vt:lpstr>
      <vt:lpstr>PowerPoint Presentation</vt:lpstr>
      <vt:lpstr>MYOTONA</vt:lpstr>
      <vt:lpstr>PowerPoint Presentation</vt:lpstr>
      <vt:lpstr>PowerPoint Presentation</vt:lpstr>
      <vt:lpstr>PowerPoint Presentation</vt:lpstr>
      <vt:lpstr>ENDOCRINE ABNORMALITIES</vt:lpstr>
      <vt:lpstr>CARDIAC INVOLVEMENT</vt:lpstr>
      <vt:lpstr>PowerPoint Presentation</vt:lpstr>
      <vt:lpstr>SEVERE NEONATAL FORM</vt:lpstr>
      <vt:lpstr>PowerPoint Presentation</vt:lpstr>
      <vt:lpstr>DIAGNOSIS</vt:lpstr>
      <vt:lpstr>GENETICS</vt:lpstr>
      <vt:lpstr>TREATMENT</vt:lpstr>
      <vt:lpstr>EMERY-DREIFUSS  M.D</vt:lpstr>
      <vt:lpstr>CLINICAL FEATURES</vt:lpstr>
      <vt:lpstr>LABORATORY</vt:lpstr>
      <vt:lpstr>PowerPoint Presentation</vt:lpstr>
      <vt:lpstr>LIMB-GIRDLE M.DYSTROPHY</vt:lpstr>
      <vt:lpstr>LIMB-GIRDLE CONT</vt:lpstr>
      <vt:lpstr>LIMB-GIRDLE   CONT</vt:lpstr>
      <vt:lpstr>PowerPoint Presentation</vt:lpstr>
      <vt:lpstr>FACIOSCAPULOHUMERAL M.D FSH</vt:lpstr>
      <vt:lpstr>FSH</vt:lpstr>
      <vt:lpstr>PowerPoint Presentation</vt:lpstr>
      <vt:lpstr>LABORATORY</vt:lpstr>
      <vt:lpstr>TREATMENT</vt:lpstr>
      <vt:lpstr>CONGENITAL MUSCULAR DYSTROPHY (Arthrogryposis multipex congenital) </vt:lpstr>
      <vt:lpstr>LABORATORY FINDINGS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DYSTROPHIES   DR.OMAR ALI NAFI MBBS,CJBP,MRCP PEDIATRIC CONSULTANT K.F.H AT AL-BAHA</dc:title>
  <dc:creator>Dr Omar Nafi</dc:creator>
  <cp:lastModifiedBy>hala alzenaty</cp:lastModifiedBy>
  <cp:revision>47</cp:revision>
  <dcterms:created xsi:type="dcterms:W3CDTF">2005-04-28T09:59:43Z</dcterms:created>
  <dcterms:modified xsi:type="dcterms:W3CDTF">2023-08-07T16:10:41Z</dcterms:modified>
</cp:coreProperties>
</file>