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27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theme/theme2.xml" ContentType="application/vnd.openxmlformats-officedocument.them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quickStyle1.xml" ContentType="application/vnd.openxmlformats-officedocument.drawingml.diagramStyl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00" r:id="rId2"/>
    <p:sldId id="299" r:id="rId3"/>
    <p:sldId id="317" r:id="rId4"/>
    <p:sldId id="309" r:id="rId5"/>
    <p:sldId id="328" r:id="rId6"/>
    <p:sldId id="329" r:id="rId7"/>
    <p:sldId id="327" r:id="rId8"/>
    <p:sldId id="312" r:id="rId9"/>
    <p:sldId id="313" r:id="rId10"/>
    <p:sldId id="314" r:id="rId11"/>
    <p:sldId id="259" r:id="rId12"/>
    <p:sldId id="260" r:id="rId13"/>
    <p:sldId id="261" r:id="rId14"/>
    <p:sldId id="301" r:id="rId15"/>
    <p:sldId id="262" r:id="rId16"/>
    <p:sldId id="263" r:id="rId17"/>
    <p:sldId id="315" r:id="rId18"/>
    <p:sldId id="264" r:id="rId19"/>
    <p:sldId id="316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2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16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3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7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6D7834-27E1-4CD9-8DFE-FADBA43DCD16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133CB500-5875-47D2-96EF-BED40F02E95B}">
      <dgm:prSet phldrT="[Text]" custT="1"/>
      <dgm:spPr/>
      <dgm:t>
        <a:bodyPr/>
        <a:lstStyle/>
        <a:p>
          <a:pPr rtl="0"/>
          <a:endParaRPr lang="ar-EG" sz="3200" b="1" dirty="0"/>
        </a:p>
      </dgm:t>
    </dgm:pt>
    <dgm:pt modelId="{45367BA0-D55C-4E9E-8C9F-D82BCF5E3027}" type="parTrans" cxnId="{3B521571-FE58-4E1A-9DDF-5434DC2ECA24}">
      <dgm:prSet/>
      <dgm:spPr/>
      <dgm:t>
        <a:bodyPr/>
        <a:lstStyle/>
        <a:p>
          <a:pPr rtl="1"/>
          <a:endParaRPr lang="ar-EG"/>
        </a:p>
      </dgm:t>
    </dgm:pt>
    <dgm:pt modelId="{709FA4F5-8F9A-4D10-BA2D-D039D55A33E5}" type="sibTrans" cxnId="{3B521571-FE58-4E1A-9DDF-5434DC2ECA24}">
      <dgm:prSet/>
      <dgm:spPr/>
      <dgm:t>
        <a:bodyPr/>
        <a:lstStyle/>
        <a:p>
          <a:pPr rtl="1"/>
          <a:endParaRPr lang="ar-EG"/>
        </a:p>
      </dgm:t>
    </dgm:pt>
    <dgm:pt modelId="{1D43E27C-13D3-404D-8B4D-7332534794F2}">
      <dgm:prSet phldrT="[Text]"/>
      <dgm:spPr/>
      <dgm:t>
        <a:bodyPr/>
        <a:lstStyle/>
        <a:p>
          <a:pPr rtl="1"/>
          <a:endParaRPr lang="ar-EG" dirty="0"/>
        </a:p>
      </dgm:t>
    </dgm:pt>
    <dgm:pt modelId="{A49F4434-F580-48B4-BC27-D48103A26B59}" type="parTrans" cxnId="{79F05867-A886-41E5-AF2C-16D2302081C4}">
      <dgm:prSet/>
      <dgm:spPr/>
      <dgm:t>
        <a:bodyPr/>
        <a:lstStyle/>
        <a:p>
          <a:pPr rtl="1"/>
          <a:endParaRPr lang="ar-EG"/>
        </a:p>
      </dgm:t>
    </dgm:pt>
    <dgm:pt modelId="{117B0C41-76A4-48E7-908C-F8A2A8032191}" type="sibTrans" cxnId="{79F05867-A886-41E5-AF2C-16D2302081C4}">
      <dgm:prSet/>
      <dgm:spPr/>
      <dgm:t>
        <a:bodyPr/>
        <a:lstStyle/>
        <a:p>
          <a:pPr rtl="1"/>
          <a:endParaRPr lang="ar-EG"/>
        </a:p>
      </dgm:t>
    </dgm:pt>
    <dgm:pt modelId="{76977D8B-445A-4940-BDB5-A66A933F9554}">
      <dgm:prSet phldrT="[Text]" phldr="1"/>
      <dgm:spPr/>
      <dgm:t>
        <a:bodyPr/>
        <a:lstStyle/>
        <a:p>
          <a:pPr rtl="1"/>
          <a:endParaRPr lang="ar-EG" dirty="0"/>
        </a:p>
      </dgm:t>
    </dgm:pt>
    <dgm:pt modelId="{14A89E33-F1C8-43FB-914E-09E0CE5D421B}" type="parTrans" cxnId="{F354E2B4-8213-4C26-A166-FD96CDAF7346}">
      <dgm:prSet/>
      <dgm:spPr/>
      <dgm:t>
        <a:bodyPr/>
        <a:lstStyle/>
        <a:p>
          <a:pPr rtl="1"/>
          <a:endParaRPr lang="ar-EG"/>
        </a:p>
      </dgm:t>
    </dgm:pt>
    <dgm:pt modelId="{3B45BE4B-861E-4441-82A2-744700B8AF51}" type="sibTrans" cxnId="{F354E2B4-8213-4C26-A166-FD96CDAF7346}">
      <dgm:prSet/>
      <dgm:spPr/>
      <dgm:t>
        <a:bodyPr/>
        <a:lstStyle/>
        <a:p>
          <a:pPr rtl="1"/>
          <a:endParaRPr lang="ar-EG"/>
        </a:p>
      </dgm:t>
    </dgm:pt>
    <dgm:pt modelId="{1D4CCC9E-4E30-4A95-A760-072F44428631}">
      <dgm:prSet phldrT="[Tex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0"/>
          <a:r>
            <a:rPr lang="en-US" sz="2800" b="1" dirty="0" smtClean="0"/>
            <a:t>Safety engineer</a:t>
          </a:r>
          <a:endParaRPr lang="ar-EG" sz="2800" b="1" dirty="0"/>
        </a:p>
      </dgm:t>
    </dgm:pt>
    <dgm:pt modelId="{036559D0-F446-4C47-A9C6-09B57A297B6F}" type="parTrans" cxnId="{F4DC3C09-DF98-4BF1-ACBC-B1F69D767C6C}">
      <dgm:prSet/>
      <dgm:spPr/>
      <dgm:t>
        <a:bodyPr/>
        <a:lstStyle/>
        <a:p>
          <a:pPr rtl="1"/>
          <a:endParaRPr lang="ar-EG"/>
        </a:p>
      </dgm:t>
    </dgm:pt>
    <dgm:pt modelId="{3F4B47E4-EA9B-460A-BD2D-C1F57005A921}" type="sibTrans" cxnId="{F4DC3C09-DF98-4BF1-ACBC-B1F69D767C6C}">
      <dgm:prSet/>
      <dgm:spPr/>
      <dgm:t>
        <a:bodyPr/>
        <a:lstStyle/>
        <a:p>
          <a:pPr rtl="1"/>
          <a:endParaRPr lang="ar-EG"/>
        </a:p>
      </dgm:t>
    </dgm:pt>
    <dgm:pt modelId="{9FF42A5C-4BBE-45BE-90B6-DF757CC9D0DD}">
      <dgm:prSet phldrT="[Text]"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algn="l" rtl="0"/>
          <a:r>
            <a:rPr lang="en-US" sz="2800" b="1" dirty="0" smtClean="0"/>
            <a:t>Epidemiologist</a:t>
          </a:r>
          <a:endParaRPr lang="ar-EG" sz="2800" b="1" dirty="0"/>
        </a:p>
      </dgm:t>
    </dgm:pt>
    <dgm:pt modelId="{D1DEC538-E4FE-4255-948D-730FBD5A740D}" type="parTrans" cxnId="{D72A209E-E49D-4E0F-90A7-249BF9F46FBA}">
      <dgm:prSet/>
      <dgm:spPr/>
      <dgm:t>
        <a:bodyPr/>
        <a:lstStyle/>
        <a:p>
          <a:pPr rtl="1"/>
          <a:endParaRPr lang="ar-EG"/>
        </a:p>
      </dgm:t>
    </dgm:pt>
    <dgm:pt modelId="{0E05B1DA-6DBB-4969-8B87-CCAA384F0B8C}" type="sibTrans" cxnId="{D72A209E-E49D-4E0F-90A7-249BF9F46FBA}">
      <dgm:prSet/>
      <dgm:spPr/>
      <dgm:t>
        <a:bodyPr/>
        <a:lstStyle/>
        <a:p>
          <a:pPr rtl="1"/>
          <a:endParaRPr lang="ar-EG"/>
        </a:p>
      </dgm:t>
    </dgm:pt>
    <dgm:pt modelId="{79676BCB-46E9-4F32-9917-ADC85936C6A7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r>
            <a:rPr lang="en-US" sz="2800" b="1" dirty="0" smtClean="0"/>
            <a:t>Hygienist</a:t>
          </a:r>
          <a:endParaRPr lang="ar-EG" sz="2800" b="1" dirty="0"/>
        </a:p>
      </dgm:t>
    </dgm:pt>
    <dgm:pt modelId="{4F75604E-D685-41F5-9932-140A7C64CAE1}" type="parTrans" cxnId="{457555FC-5B9C-41A1-BCDC-4A70ADAEEEFE}">
      <dgm:prSet/>
      <dgm:spPr/>
      <dgm:t>
        <a:bodyPr/>
        <a:lstStyle/>
        <a:p>
          <a:pPr rtl="1"/>
          <a:endParaRPr lang="ar-EG"/>
        </a:p>
      </dgm:t>
    </dgm:pt>
    <dgm:pt modelId="{96E3B380-0B68-4F91-99A9-6D9648C1D8C2}" type="sibTrans" cxnId="{457555FC-5B9C-41A1-BCDC-4A70ADAEEEFE}">
      <dgm:prSet/>
      <dgm:spPr/>
      <dgm:t>
        <a:bodyPr/>
        <a:lstStyle/>
        <a:p>
          <a:pPr rtl="1"/>
          <a:endParaRPr lang="ar-EG"/>
        </a:p>
      </dgm:t>
    </dgm:pt>
    <dgm:pt modelId="{1DE97667-A74D-4DC0-8732-C378A71CBE43}">
      <dgm:prSet cust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rtl="1"/>
          <a:r>
            <a:rPr lang="en-US" sz="2800" b="1" dirty="0" smtClean="0"/>
            <a:t>Ergonomist</a:t>
          </a:r>
          <a:endParaRPr lang="ar-EG" sz="2800" b="1" dirty="0"/>
        </a:p>
      </dgm:t>
    </dgm:pt>
    <dgm:pt modelId="{C447B2EF-76CF-404D-A295-BEE6428CF7C4}" type="parTrans" cxnId="{4F5F7A82-2616-47DB-8D9C-B229379743B4}">
      <dgm:prSet/>
      <dgm:spPr/>
      <dgm:t>
        <a:bodyPr/>
        <a:lstStyle/>
        <a:p>
          <a:pPr rtl="1"/>
          <a:endParaRPr lang="ar-EG"/>
        </a:p>
      </dgm:t>
    </dgm:pt>
    <dgm:pt modelId="{41106BE5-D8EF-455A-85B5-26EFE4779CB5}" type="sibTrans" cxnId="{4F5F7A82-2616-47DB-8D9C-B229379743B4}">
      <dgm:prSet/>
      <dgm:spPr/>
      <dgm:t>
        <a:bodyPr/>
        <a:lstStyle/>
        <a:p>
          <a:pPr rtl="1"/>
          <a:endParaRPr lang="ar-EG"/>
        </a:p>
      </dgm:t>
    </dgm:pt>
    <dgm:pt modelId="{EC364DA1-F57B-449F-9DBB-995366E26CAE}">
      <dgm:prSet custT="1"/>
      <dgm:spPr>
        <a:solidFill>
          <a:srgbClr val="0070C0"/>
        </a:solidFill>
      </dgm:spPr>
      <dgm:t>
        <a:bodyPr/>
        <a:lstStyle/>
        <a:p>
          <a:pPr rtl="1"/>
          <a:r>
            <a:rPr lang="en-US" sz="2800" b="1" dirty="0" smtClean="0"/>
            <a:t>physician</a:t>
          </a:r>
          <a:endParaRPr lang="ar-EG" sz="2800" b="1" dirty="0"/>
        </a:p>
      </dgm:t>
    </dgm:pt>
    <dgm:pt modelId="{43E7333B-FB83-4547-BB0A-6A4B24D9DEDC}" type="sibTrans" cxnId="{F719451E-3F10-4569-8342-6CA39E72F736}">
      <dgm:prSet/>
      <dgm:spPr/>
      <dgm:t>
        <a:bodyPr/>
        <a:lstStyle/>
        <a:p>
          <a:pPr rtl="1"/>
          <a:endParaRPr lang="ar-EG"/>
        </a:p>
      </dgm:t>
    </dgm:pt>
    <dgm:pt modelId="{FB7ABDF2-9654-4EEC-9AEA-41F5D590FA45}" type="parTrans" cxnId="{F719451E-3F10-4569-8342-6CA39E72F736}">
      <dgm:prSet/>
      <dgm:spPr/>
      <dgm:t>
        <a:bodyPr/>
        <a:lstStyle/>
        <a:p>
          <a:pPr rtl="1"/>
          <a:endParaRPr lang="ar-EG"/>
        </a:p>
      </dgm:t>
    </dgm:pt>
    <dgm:pt modelId="{CB7863ED-23EE-4C2D-8B4D-4E8FFE83C99A}">
      <dgm:prSet custT="1"/>
      <dgm:spPr>
        <a:solidFill>
          <a:srgbClr val="0070C0"/>
        </a:solidFill>
      </dgm:spPr>
      <dgm:t>
        <a:bodyPr/>
        <a:lstStyle/>
        <a:p>
          <a:pPr rtl="1"/>
          <a:r>
            <a:rPr lang="en-US" sz="2800" b="1" dirty="0" smtClean="0"/>
            <a:t>Nurse</a:t>
          </a:r>
          <a:endParaRPr lang="ar-EG" sz="2800" b="1" dirty="0"/>
        </a:p>
      </dgm:t>
    </dgm:pt>
    <dgm:pt modelId="{EA3EB3A0-C57C-47E3-A7B5-84B2F7654C73}" type="parTrans" cxnId="{3864B8DD-ABDC-45F8-8BEE-075C8AC89757}">
      <dgm:prSet/>
      <dgm:spPr/>
      <dgm:t>
        <a:bodyPr/>
        <a:lstStyle/>
        <a:p>
          <a:pPr rtl="1"/>
          <a:endParaRPr lang="ar-EG"/>
        </a:p>
      </dgm:t>
    </dgm:pt>
    <dgm:pt modelId="{7A9D1A81-29DB-4ABF-B315-858011931631}" type="sibTrans" cxnId="{3864B8DD-ABDC-45F8-8BEE-075C8AC89757}">
      <dgm:prSet/>
      <dgm:spPr/>
      <dgm:t>
        <a:bodyPr/>
        <a:lstStyle/>
        <a:p>
          <a:pPr rtl="1"/>
          <a:endParaRPr lang="ar-EG"/>
        </a:p>
      </dgm:t>
    </dgm:pt>
    <dgm:pt modelId="{58DB4B4F-1E5A-4EA5-BC6A-BF4A67DC800A}" type="pres">
      <dgm:prSet presAssocID="{316D7834-27E1-4CD9-8DFE-FADBA43DCD16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A6F885EB-D68F-4565-BB26-BD31934B7D97}" type="pres">
      <dgm:prSet presAssocID="{133CB500-5875-47D2-96EF-BED40F02E95B}" presName="compNode" presStyleCnt="0"/>
      <dgm:spPr/>
    </dgm:pt>
    <dgm:pt modelId="{39C4E6F3-A182-443A-B5D4-EA56C705CB5F}" type="pres">
      <dgm:prSet presAssocID="{133CB500-5875-47D2-96EF-BED40F02E95B}" presName="aNode" presStyleLbl="bgShp" presStyleIdx="0" presStyleCnt="3" custLinFactNeighborX="3144" custLinFactNeighborY="-2314"/>
      <dgm:spPr/>
      <dgm:t>
        <a:bodyPr/>
        <a:lstStyle/>
        <a:p>
          <a:pPr rtl="1"/>
          <a:endParaRPr lang="ar-EG"/>
        </a:p>
      </dgm:t>
    </dgm:pt>
    <dgm:pt modelId="{0055EB9E-5EC2-4312-8E63-F76B108E59E3}" type="pres">
      <dgm:prSet presAssocID="{133CB500-5875-47D2-96EF-BED40F02E95B}" presName="textNode" presStyleLbl="bgShp" presStyleIdx="0" presStyleCnt="3"/>
      <dgm:spPr/>
      <dgm:t>
        <a:bodyPr/>
        <a:lstStyle/>
        <a:p>
          <a:pPr rtl="1"/>
          <a:endParaRPr lang="ar-EG"/>
        </a:p>
      </dgm:t>
    </dgm:pt>
    <dgm:pt modelId="{52CC3F91-67B6-401A-9902-1150252CE548}" type="pres">
      <dgm:prSet presAssocID="{133CB500-5875-47D2-96EF-BED40F02E95B}" presName="compChildNode" presStyleCnt="0"/>
      <dgm:spPr/>
    </dgm:pt>
    <dgm:pt modelId="{6B18255D-8CF3-4E6B-BE13-B6794B7A709F}" type="pres">
      <dgm:prSet presAssocID="{133CB500-5875-47D2-96EF-BED40F02E95B}" presName="theInnerList" presStyleCnt="0"/>
      <dgm:spPr/>
    </dgm:pt>
    <dgm:pt modelId="{F0507FAE-842C-4D63-83F3-CA2A7426DD0C}" type="pres">
      <dgm:prSet presAssocID="{EC364DA1-F57B-449F-9DBB-995366E26CAE}" presName="childNode" presStyleLbl="node1" presStyleIdx="0" presStyleCnt="6" custLinFactY="-32143" custLinFactNeighborX="3365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4C1094FA-BE0E-464C-BCDF-0D38659222D9}" type="pres">
      <dgm:prSet presAssocID="{EC364DA1-F57B-449F-9DBB-995366E26CAE}" presName="aSpace2" presStyleCnt="0"/>
      <dgm:spPr/>
    </dgm:pt>
    <dgm:pt modelId="{7463B174-64E7-4B1B-945F-607AE7C28279}" type="pres">
      <dgm:prSet presAssocID="{CB7863ED-23EE-4C2D-8B4D-4E8FFE83C99A}" presName="childNode" presStyleLbl="node1" presStyleIdx="1" presStyleCnt="6" custLinFactY="-8682" custLinFactNeighborX="-613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47767F5C-3C50-4DFD-AE00-F1F4AF295131}" type="pres">
      <dgm:prSet presAssocID="{133CB500-5875-47D2-96EF-BED40F02E95B}" presName="aSpace" presStyleCnt="0"/>
      <dgm:spPr/>
    </dgm:pt>
    <dgm:pt modelId="{2313D81B-1C10-42D6-9018-970632893830}" type="pres">
      <dgm:prSet presAssocID="{1D43E27C-13D3-404D-8B4D-7332534794F2}" presName="compNode" presStyleCnt="0"/>
      <dgm:spPr/>
    </dgm:pt>
    <dgm:pt modelId="{BCA31DD3-A19D-482B-9906-4D7C059AEC04}" type="pres">
      <dgm:prSet presAssocID="{1D43E27C-13D3-404D-8B4D-7332534794F2}" presName="aNode" presStyleLbl="bgShp" presStyleIdx="1" presStyleCnt="3" custScaleX="135824" custLinFactNeighborX="-3532" custLinFactNeighborY="13285"/>
      <dgm:spPr/>
      <dgm:t>
        <a:bodyPr/>
        <a:lstStyle/>
        <a:p>
          <a:pPr rtl="1"/>
          <a:endParaRPr lang="ar-EG"/>
        </a:p>
      </dgm:t>
    </dgm:pt>
    <dgm:pt modelId="{8D880784-7888-4021-8047-46FA7397C790}" type="pres">
      <dgm:prSet presAssocID="{1D43E27C-13D3-404D-8B4D-7332534794F2}" presName="textNode" presStyleLbl="bgShp" presStyleIdx="1" presStyleCnt="3"/>
      <dgm:spPr/>
      <dgm:t>
        <a:bodyPr/>
        <a:lstStyle/>
        <a:p>
          <a:pPr rtl="1"/>
          <a:endParaRPr lang="ar-EG"/>
        </a:p>
      </dgm:t>
    </dgm:pt>
    <dgm:pt modelId="{581915F1-A84F-43D8-A0C4-6E642D2E4ABF}" type="pres">
      <dgm:prSet presAssocID="{1D43E27C-13D3-404D-8B4D-7332534794F2}" presName="compChildNode" presStyleCnt="0"/>
      <dgm:spPr/>
    </dgm:pt>
    <dgm:pt modelId="{54E37894-5301-4356-95B6-29143451FB0E}" type="pres">
      <dgm:prSet presAssocID="{1D43E27C-13D3-404D-8B4D-7332534794F2}" presName="theInnerList" presStyleCnt="0"/>
      <dgm:spPr/>
    </dgm:pt>
    <dgm:pt modelId="{EBD27233-4724-4D94-A8B2-5681567DBADE}" type="pres">
      <dgm:prSet presAssocID="{79676BCB-46E9-4F32-9917-ADC85936C6A7}" presName="childNode" presStyleLbl="node1" presStyleIdx="2" presStyleCnt="6" custScaleX="115643" custScaleY="227536" custLinFactY="-87773" custLinFactNeighborX="4250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0C31514A-98B8-43E3-925C-0D76577094B8}" type="pres">
      <dgm:prSet presAssocID="{79676BCB-46E9-4F32-9917-ADC85936C6A7}" presName="aSpace2" presStyleCnt="0"/>
      <dgm:spPr/>
    </dgm:pt>
    <dgm:pt modelId="{24B9411E-7034-4699-BA7C-C802FB61CAB1}" type="pres">
      <dgm:prSet presAssocID="{1DE97667-A74D-4DC0-8732-C378A71CBE43}" presName="childNode" presStyleLbl="node1" presStyleIdx="3" presStyleCnt="6" custScaleX="123599" custScaleY="201070" custLinFactY="-21401" custLinFactNeighborX="272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132786C-8ADA-44D5-80A7-7B9B4BDC12F0}" type="pres">
      <dgm:prSet presAssocID="{1D43E27C-13D3-404D-8B4D-7332534794F2}" presName="aSpace" presStyleCnt="0"/>
      <dgm:spPr/>
    </dgm:pt>
    <dgm:pt modelId="{FFAAF731-344B-4AC3-8DB9-34DDB5A99E4A}" type="pres">
      <dgm:prSet presAssocID="{76977D8B-445A-4940-BDB5-A66A933F9554}" presName="compNode" presStyleCnt="0"/>
      <dgm:spPr/>
    </dgm:pt>
    <dgm:pt modelId="{46DDDDAF-845B-436D-9384-96888AC4CE94}" type="pres">
      <dgm:prSet presAssocID="{76977D8B-445A-4940-BDB5-A66A933F9554}" presName="aNode" presStyleLbl="bgShp" presStyleIdx="2" presStyleCnt="3" custScaleX="122133"/>
      <dgm:spPr/>
      <dgm:t>
        <a:bodyPr/>
        <a:lstStyle/>
        <a:p>
          <a:pPr rtl="1"/>
          <a:endParaRPr lang="ar-EG"/>
        </a:p>
      </dgm:t>
    </dgm:pt>
    <dgm:pt modelId="{997AE17E-DF73-41DE-A263-6E00D4AE0B94}" type="pres">
      <dgm:prSet presAssocID="{76977D8B-445A-4940-BDB5-A66A933F9554}" presName="textNode" presStyleLbl="bgShp" presStyleIdx="2" presStyleCnt="3"/>
      <dgm:spPr/>
      <dgm:t>
        <a:bodyPr/>
        <a:lstStyle/>
        <a:p>
          <a:pPr rtl="1"/>
          <a:endParaRPr lang="ar-EG"/>
        </a:p>
      </dgm:t>
    </dgm:pt>
    <dgm:pt modelId="{2DEE7D58-0F68-4B13-8783-C03593EB7F2E}" type="pres">
      <dgm:prSet presAssocID="{76977D8B-445A-4940-BDB5-A66A933F9554}" presName="compChildNode" presStyleCnt="0"/>
      <dgm:spPr/>
    </dgm:pt>
    <dgm:pt modelId="{F3DC7E25-0517-4349-A648-A4F008A22058}" type="pres">
      <dgm:prSet presAssocID="{76977D8B-445A-4940-BDB5-A66A933F9554}" presName="theInnerList" presStyleCnt="0"/>
      <dgm:spPr/>
    </dgm:pt>
    <dgm:pt modelId="{24C073BF-EFA3-4DD9-AB68-CBA763CACDF7}" type="pres">
      <dgm:prSet presAssocID="{1D4CCC9E-4E30-4A95-A760-072F44428631}" presName="childNode" presStyleLbl="node1" presStyleIdx="4" presStyleCnt="6" custScaleX="113598" custScaleY="104854" custLinFactY="-32143" custLinFactNeighborX="0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4D269BD-F6CC-4BC8-BB83-FAA3A650856A}" type="pres">
      <dgm:prSet presAssocID="{1D4CCC9E-4E30-4A95-A760-072F44428631}" presName="aSpace2" presStyleCnt="0"/>
      <dgm:spPr/>
    </dgm:pt>
    <dgm:pt modelId="{5FBAB7C2-E01B-4095-9314-A6751F361EBF}" type="pres">
      <dgm:prSet presAssocID="{9FF42A5C-4BBE-45BE-90B6-DF757CC9D0DD}" presName="childNode" presStyleLbl="node1" presStyleIdx="5" presStyleCnt="6" custScaleX="150458" custScaleY="122932" custLinFactY="-8682" custLinFactNeighborX="1157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D72A209E-E49D-4E0F-90A7-249BF9F46FBA}" srcId="{76977D8B-445A-4940-BDB5-A66A933F9554}" destId="{9FF42A5C-4BBE-45BE-90B6-DF757CC9D0DD}" srcOrd="1" destOrd="0" parTransId="{D1DEC538-E4FE-4255-948D-730FBD5A740D}" sibTransId="{0E05B1DA-6DBB-4969-8B87-CCAA384F0B8C}"/>
    <dgm:cxn modelId="{F719451E-3F10-4569-8342-6CA39E72F736}" srcId="{133CB500-5875-47D2-96EF-BED40F02E95B}" destId="{EC364DA1-F57B-449F-9DBB-995366E26CAE}" srcOrd="0" destOrd="0" parTransId="{FB7ABDF2-9654-4EEC-9AEA-41F5D590FA45}" sibTransId="{43E7333B-FB83-4547-BB0A-6A4B24D9DEDC}"/>
    <dgm:cxn modelId="{F4DC3C09-DF98-4BF1-ACBC-B1F69D767C6C}" srcId="{76977D8B-445A-4940-BDB5-A66A933F9554}" destId="{1D4CCC9E-4E30-4A95-A760-072F44428631}" srcOrd="0" destOrd="0" parTransId="{036559D0-F446-4C47-A9C6-09B57A297B6F}" sibTransId="{3F4B47E4-EA9B-460A-BD2D-C1F57005A921}"/>
    <dgm:cxn modelId="{DF2EB48C-3C00-4776-83CD-9A3CBD61A3F6}" type="presOf" srcId="{1D43E27C-13D3-404D-8B4D-7332534794F2}" destId="{BCA31DD3-A19D-482B-9906-4D7C059AEC04}" srcOrd="0" destOrd="0" presId="urn:microsoft.com/office/officeart/2005/8/layout/lProcess2"/>
    <dgm:cxn modelId="{F5A80CBA-B4E8-4ACA-BCFC-EF2FB71CDB7A}" type="presOf" srcId="{316D7834-27E1-4CD9-8DFE-FADBA43DCD16}" destId="{58DB4B4F-1E5A-4EA5-BC6A-BF4A67DC800A}" srcOrd="0" destOrd="0" presId="urn:microsoft.com/office/officeart/2005/8/layout/lProcess2"/>
    <dgm:cxn modelId="{778F7BF6-3F13-4A00-A271-94948E5A4FA6}" type="presOf" srcId="{133CB500-5875-47D2-96EF-BED40F02E95B}" destId="{0055EB9E-5EC2-4312-8E63-F76B108E59E3}" srcOrd="1" destOrd="0" presId="urn:microsoft.com/office/officeart/2005/8/layout/lProcess2"/>
    <dgm:cxn modelId="{A683D6FA-2067-48F6-BAF0-F176105D3F4E}" type="presOf" srcId="{133CB500-5875-47D2-96EF-BED40F02E95B}" destId="{39C4E6F3-A182-443A-B5D4-EA56C705CB5F}" srcOrd="0" destOrd="0" presId="urn:microsoft.com/office/officeart/2005/8/layout/lProcess2"/>
    <dgm:cxn modelId="{4F5F7A82-2616-47DB-8D9C-B229379743B4}" srcId="{1D43E27C-13D3-404D-8B4D-7332534794F2}" destId="{1DE97667-A74D-4DC0-8732-C378A71CBE43}" srcOrd="1" destOrd="0" parTransId="{C447B2EF-76CF-404D-A295-BEE6428CF7C4}" sibTransId="{41106BE5-D8EF-455A-85B5-26EFE4779CB5}"/>
    <dgm:cxn modelId="{457555FC-5B9C-41A1-BCDC-4A70ADAEEEFE}" srcId="{1D43E27C-13D3-404D-8B4D-7332534794F2}" destId="{79676BCB-46E9-4F32-9917-ADC85936C6A7}" srcOrd="0" destOrd="0" parTransId="{4F75604E-D685-41F5-9932-140A7C64CAE1}" sibTransId="{96E3B380-0B68-4F91-99A9-6D9648C1D8C2}"/>
    <dgm:cxn modelId="{B39DB733-EEDA-4636-B334-FBED0466D3B7}" type="presOf" srcId="{CB7863ED-23EE-4C2D-8B4D-4E8FFE83C99A}" destId="{7463B174-64E7-4B1B-945F-607AE7C28279}" srcOrd="0" destOrd="0" presId="urn:microsoft.com/office/officeart/2005/8/layout/lProcess2"/>
    <dgm:cxn modelId="{F354E2B4-8213-4C26-A166-FD96CDAF7346}" srcId="{316D7834-27E1-4CD9-8DFE-FADBA43DCD16}" destId="{76977D8B-445A-4940-BDB5-A66A933F9554}" srcOrd="2" destOrd="0" parTransId="{14A89E33-F1C8-43FB-914E-09E0CE5D421B}" sibTransId="{3B45BE4B-861E-4441-82A2-744700B8AF51}"/>
    <dgm:cxn modelId="{3864B8DD-ABDC-45F8-8BEE-075C8AC89757}" srcId="{133CB500-5875-47D2-96EF-BED40F02E95B}" destId="{CB7863ED-23EE-4C2D-8B4D-4E8FFE83C99A}" srcOrd="1" destOrd="0" parTransId="{EA3EB3A0-C57C-47E3-A7B5-84B2F7654C73}" sibTransId="{7A9D1A81-29DB-4ABF-B315-858011931631}"/>
    <dgm:cxn modelId="{7C9E0A26-2792-4E82-BE67-2549543716AF}" type="presOf" srcId="{76977D8B-445A-4940-BDB5-A66A933F9554}" destId="{997AE17E-DF73-41DE-A263-6E00D4AE0B94}" srcOrd="1" destOrd="0" presId="urn:microsoft.com/office/officeart/2005/8/layout/lProcess2"/>
    <dgm:cxn modelId="{848C9999-F155-46E2-AC8E-6DABAE39642F}" type="presOf" srcId="{1D4CCC9E-4E30-4A95-A760-072F44428631}" destId="{24C073BF-EFA3-4DD9-AB68-CBA763CACDF7}" srcOrd="0" destOrd="0" presId="urn:microsoft.com/office/officeart/2005/8/layout/lProcess2"/>
    <dgm:cxn modelId="{8B44CD95-2F43-4117-9A0B-069EED6779A3}" type="presOf" srcId="{79676BCB-46E9-4F32-9917-ADC85936C6A7}" destId="{EBD27233-4724-4D94-A8B2-5681567DBADE}" srcOrd="0" destOrd="0" presId="urn:microsoft.com/office/officeart/2005/8/layout/lProcess2"/>
    <dgm:cxn modelId="{88024D40-E538-4BB7-922B-7E2A26DC1C12}" type="presOf" srcId="{9FF42A5C-4BBE-45BE-90B6-DF757CC9D0DD}" destId="{5FBAB7C2-E01B-4095-9314-A6751F361EBF}" srcOrd="0" destOrd="0" presId="urn:microsoft.com/office/officeart/2005/8/layout/lProcess2"/>
    <dgm:cxn modelId="{79F05867-A886-41E5-AF2C-16D2302081C4}" srcId="{316D7834-27E1-4CD9-8DFE-FADBA43DCD16}" destId="{1D43E27C-13D3-404D-8B4D-7332534794F2}" srcOrd="1" destOrd="0" parTransId="{A49F4434-F580-48B4-BC27-D48103A26B59}" sibTransId="{117B0C41-76A4-48E7-908C-F8A2A8032191}"/>
    <dgm:cxn modelId="{5196F802-EB94-4A23-9847-752323475B83}" type="presOf" srcId="{EC364DA1-F57B-449F-9DBB-995366E26CAE}" destId="{F0507FAE-842C-4D63-83F3-CA2A7426DD0C}" srcOrd="0" destOrd="0" presId="urn:microsoft.com/office/officeart/2005/8/layout/lProcess2"/>
    <dgm:cxn modelId="{FDD9AB21-D66F-45F4-A6AF-2F164395DBE3}" type="presOf" srcId="{1DE97667-A74D-4DC0-8732-C378A71CBE43}" destId="{24B9411E-7034-4699-BA7C-C802FB61CAB1}" srcOrd="0" destOrd="0" presId="urn:microsoft.com/office/officeart/2005/8/layout/lProcess2"/>
    <dgm:cxn modelId="{4E23D45C-C48C-4B22-8414-6B52284E70BB}" type="presOf" srcId="{1D43E27C-13D3-404D-8B4D-7332534794F2}" destId="{8D880784-7888-4021-8047-46FA7397C790}" srcOrd="1" destOrd="0" presId="urn:microsoft.com/office/officeart/2005/8/layout/lProcess2"/>
    <dgm:cxn modelId="{3B521571-FE58-4E1A-9DDF-5434DC2ECA24}" srcId="{316D7834-27E1-4CD9-8DFE-FADBA43DCD16}" destId="{133CB500-5875-47D2-96EF-BED40F02E95B}" srcOrd="0" destOrd="0" parTransId="{45367BA0-D55C-4E9E-8C9F-D82BCF5E3027}" sibTransId="{709FA4F5-8F9A-4D10-BA2D-D039D55A33E5}"/>
    <dgm:cxn modelId="{2874BC26-5E5D-40A2-A3F7-082AD8E5C785}" type="presOf" srcId="{76977D8B-445A-4940-BDB5-A66A933F9554}" destId="{46DDDDAF-845B-436D-9384-96888AC4CE94}" srcOrd="0" destOrd="0" presId="urn:microsoft.com/office/officeart/2005/8/layout/lProcess2"/>
    <dgm:cxn modelId="{FB50CE40-30CF-40B3-8415-631BD20B4B7C}" type="presParOf" srcId="{58DB4B4F-1E5A-4EA5-BC6A-BF4A67DC800A}" destId="{A6F885EB-D68F-4565-BB26-BD31934B7D97}" srcOrd="0" destOrd="0" presId="urn:microsoft.com/office/officeart/2005/8/layout/lProcess2"/>
    <dgm:cxn modelId="{CCACCBA9-8C0C-4475-9E55-BB98ECD707CC}" type="presParOf" srcId="{A6F885EB-D68F-4565-BB26-BD31934B7D97}" destId="{39C4E6F3-A182-443A-B5D4-EA56C705CB5F}" srcOrd="0" destOrd="0" presId="urn:microsoft.com/office/officeart/2005/8/layout/lProcess2"/>
    <dgm:cxn modelId="{F18634EE-436E-4538-89D0-164366CF282F}" type="presParOf" srcId="{A6F885EB-D68F-4565-BB26-BD31934B7D97}" destId="{0055EB9E-5EC2-4312-8E63-F76B108E59E3}" srcOrd="1" destOrd="0" presId="urn:microsoft.com/office/officeart/2005/8/layout/lProcess2"/>
    <dgm:cxn modelId="{ADD3CCB5-CBFF-4574-91DA-ECEC83372277}" type="presParOf" srcId="{A6F885EB-D68F-4565-BB26-BD31934B7D97}" destId="{52CC3F91-67B6-401A-9902-1150252CE548}" srcOrd="2" destOrd="0" presId="urn:microsoft.com/office/officeart/2005/8/layout/lProcess2"/>
    <dgm:cxn modelId="{628EFEC0-BE13-4B07-AED0-C32E5C6A4B29}" type="presParOf" srcId="{52CC3F91-67B6-401A-9902-1150252CE548}" destId="{6B18255D-8CF3-4E6B-BE13-B6794B7A709F}" srcOrd="0" destOrd="0" presId="urn:microsoft.com/office/officeart/2005/8/layout/lProcess2"/>
    <dgm:cxn modelId="{DE3941EA-2FD4-4751-9038-B3527F9C32A9}" type="presParOf" srcId="{6B18255D-8CF3-4E6B-BE13-B6794B7A709F}" destId="{F0507FAE-842C-4D63-83F3-CA2A7426DD0C}" srcOrd="0" destOrd="0" presId="urn:microsoft.com/office/officeart/2005/8/layout/lProcess2"/>
    <dgm:cxn modelId="{8C4D9B68-FBCA-4436-9CA2-8124283C0FB2}" type="presParOf" srcId="{6B18255D-8CF3-4E6B-BE13-B6794B7A709F}" destId="{4C1094FA-BE0E-464C-BCDF-0D38659222D9}" srcOrd="1" destOrd="0" presId="urn:microsoft.com/office/officeart/2005/8/layout/lProcess2"/>
    <dgm:cxn modelId="{DBB0F382-510C-4615-A858-B160D71D5A2B}" type="presParOf" srcId="{6B18255D-8CF3-4E6B-BE13-B6794B7A709F}" destId="{7463B174-64E7-4B1B-945F-607AE7C28279}" srcOrd="2" destOrd="0" presId="urn:microsoft.com/office/officeart/2005/8/layout/lProcess2"/>
    <dgm:cxn modelId="{6308C981-1CEB-4D53-A6A0-B87A51AB19CE}" type="presParOf" srcId="{58DB4B4F-1E5A-4EA5-BC6A-BF4A67DC800A}" destId="{47767F5C-3C50-4DFD-AE00-F1F4AF295131}" srcOrd="1" destOrd="0" presId="urn:microsoft.com/office/officeart/2005/8/layout/lProcess2"/>
    <dgm:cxn modelId="{51C3819B-6F50-45F7-8C84-A97A044F1D41}" type="presParOf" srcId="{58DB4B4F-1E5A-4EA5-BC6A-BF4A67DC800A}" destId="{2313D81B-1C10-42D6-9018-970632893830}" srcOrd="2" destOrd="0" presId="urn:microsoft.com/office/officeart/2005/8/layout/lProcess2"/>
    <dgm:cxn modelId="{10CCEB01-96C1-49C6-BA21-BA02C8196D7A}" type="presParOf" srcId="{2313D81B-1C10-42D6-9018-970632893830}" destId="{BCA31DD3-A19D-482B-9906-4D7C059AEC04}" srcOrd="0" destOrd="0" presId="urn:microsoft.com/office/officeart/2005/8/layout/lProcess2"/>
    <dgm:cxn modelId="{1C8B6A48-5C6D-48B2-847E-0415EAD45304}" type="presParOf" srcId="{2313D81B-1C10-42D6-9018-970632893830}" destId="{8D880784-7888-4021-8047-46FA7397C790}" srcOrd="1" destOrd="0" presId="urn:microsoft.com/office/officeart/2005/8/layout/lProcess2"/>
    <dgm:cxn modelId="{18BE6A34-69DD-46F1-88C1-2FAC45412234}" type="presParOf" srcId="{2313D81B-1C10-42D6-9018-970632893830}" destId="{581915F1-A84F-43D8-A0C4-6E642D2E4ABF}" srcOrd="2" destOrd="0" presId="urn:microsoft.com/office/officeart/2005/8/layout/lProcess2"/>
    <dgm:cxn modelId="{84342F69-5A50-421A-9CAA-6A989E5FB168}" type="presParOf" srcId="{581915F1-A84F-43D8-A0C4-6E642D2E4ABF}" destId="{54E37894-5301-4356-95B6-29143451FB0E}" srcOrd="0" destOrd="0" presId="urn:microsoft.com/office/officeart/2005/8/layout/lProcess2"/>
    <dgm:cxn modelId="{0D70A618-62DB-4242-BC4E-62537F8DDBF0}" type="presParOf" srcId="{54E37894-5301-4356-95B6-29143451FB0E}" destId="{EBD27233-4724-4D94-A8B2-5681567DBADE}" srcOrd="0" destOrd="0" presId="urn:microsoft.com/office/officeart/2005/8/layout/lProcess2"/>
    <dgm:cxn modelId="{73D3CC2B-6098-429B-BE22-CE2F6CFCCB3D}" type="presParOf" srcId="{54E37894-5301-4356-95B6-29143451FB0E}" destId="{0C31514A-98B8-43E3-925C-0D76577094B8}" srcOrd="1" destOrd="0" presId="urn:microsoft.com/office/officeart/2005/8/layout/lProcess2"/>
    <dgm:cxn modelId="{F5980427-9B8F-499D-9B7B-085015ABC792}" type="presParOf" srcId="{54E37894-5301-4356-95B6-29143451FB0E}" destId="{24B9411E-7034-4699-BA7C-C802FB61CAB1}" srcOrd="2" destOrd="0" presId="urn:microsoft.com/office/officeart/2005/8/layout/lProcess2"/>
    <dgm:cxn modelId="{56A07AFD-572C-4AD1-9862-4B66A116BD87}" type="presParOf" srcId="{58DB4B4F-1E5A-4EA5-BC6A-BF4A67DC800A}" destId="{C132786C-8ADA-44D5-80A7-7B9B4BDC12F0}" srcOrd="3" destOrd="0" presId="urn:microsoft.com/office/officeart/2005/8/layout/lProcess2"/>
    <dgm:cxn modelId="{951598DE-045F-419A-B846-13ACDB8A4743}" type="presParOf" srcId="{58DB4B4F-1E5A-4EA5-BC6A-BF4A67DC800A}" destId="{FFAAF731-344B-4AC3-8DB9-34DDB5A99E4A}" srcOrd="4" destOrd="0" presId="urn:microsoft.com/office/officeart/2005/8/layout/lProcess2"/>
    <dgm:cxn modelId="{6DBCDA69-98CD-4BF6-B6B3-105309FC6B1B}" type="presParOf" srcId="{FFAAF731-344B-4AC3-8DB9-34DDB5A99E4A}" destId="{46DDDDAF-845B-436D-9384-96888AC4CE94}" srcOrd="0" destOrd="0" presId="urn:microsoft.com/office/officeart/2005/8/layout/lProcess2"/>
    <dgm:cxn modelId="{671E8492-8444-473C-9732-17655BE1C5C9}" type="presParOf" srcId="{FFAAF731-344B-4AC3-8DB9-34DDB5A99E4A}" destId="{997AE17E-DF73-41DE-A263-6E00D4AE0B94}" srcOrd="1" destOrd="0" presId="urn:microsoft.com/office/officeart/2005/8/layout/lProcess2"/>
    <dgm:cxn modelId="{EB5EB86A-FDA4-4C7E-BC36-5191A817A4FA}" type="presParOf" srcId="{FFAAF731-344B-4AC3-8DB9-34DDB5A99E4A}" destId="{2DEE7D58-0F68-4B13-8783-C03593EB7F2E}" srcOrd="2" destOrd="0" presId="urn:microsoft.com/office/officeart/2005/8/layout/lProcess2"/>
    <dgm:cxn modelId="{C2CC2944-DF94-4ABD-8A7F-414376E12C2E}" type="presParOf" srcId="{2DEE7D58-0F68-4B13-8783-C03593EB7F2E}" destId="{F3DC7E25-0517-4349-A648-A4F008A22058}" srcOrd="0" destOrd="0" presId="urn:microsoft.com/office/officeart/2005/8/layout/lProcess2"/>
    <dgm:cxn modelId="{503F7288-3003-4EB3-9F88-FD1C824CE340}" type="presParOf" srcId="{F3DC7E25-0517-4349-A648-A4F008A22058}" destId="{24C073BF-EFA3-4DD9-AB68-CBA763CACDF7}" srcOrd="0" destOrd="0" presId="urn:microsoft.com/office/officeart/2005/8/layout/lProcess2"/>
    <dgm:cxn modelId="{A4B6407E-3821-4BA3-8FE8-BE0E8101D473}" type="presParOf" srcId="{F3DC7E25-0517-4349-A648-A4F008A22058}" destId="{14D269BD-F6CC-4BC8-BB83-FAA3A650856A}" srcOrd="1" destOrd="0" presId="urn:microsoft.com/office/officeart/2005/8/layout/lProcess2"/>
    <dgm:cxn modelId="{A14F92EA-E661-4957-81B0-E08A05C9EE04}" type="presParOf" srcId="{F3DC7E25-0517-4349-A648-A4F008A22058}" destId="{5FBAB7C2-E01B-4095-9314-A6751F361EBF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C4E6F3-A182-443A-B5D4-EA56C705CB5F}">
      <dsp:nvSpPr>
        <dsp:cNvPr id="0" name=""/>
        <dsp:cNvSpPr/>
      </dsp:nvSpPr>
      <dsp:spPr>
        <a:xfrm>
          <a:off x="71348" y="0"/>
          <a:ext cx="2239139" cy="54006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3200" b="1" kern="1200" dirty="0"/>
        </a:p>
      </dsp:txBody>
      <dsp:txXfrm>
        <a:off x="71348" y="0"/>
        <a:ext cx="2239139" cy="1620180"/>
      </dsp:txXfrm>
    </dsp:sp>
    <dsp:sp modelId="{F0507FAE-842C-4D63-83F3-CA2A7426DD0C}">
      <dsp:nvSpPr>
        <dsp:cNvPr id="0" name=""/>
        <dsp:cNvSpPr/>
      </dsp:nvSpPr>
      <dsp:spPr>
        <a:xfrm>
          <a:off x="285142" y="847844"/>
          <a:ext cx="1791311" cy="1628354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physician</a:t>
          </a:r>
          <a:endParaRPr lang="ar-EG" sz="2800" b="1" kern="1200" dirty="0"/>
        </a:p>
      </dsp:txBody>
      <dsp:txXfrm>
        <a:off x="332835" y="895537"/>
        <a:ext cx="1695925" cy="1532968"/>
      </dsp:txXfrm>
    </dsp:sp>
    <dsp:sp modelId="{7463B174-64E7-4B1B-945F-607AE7C28279}">
      <dsp:nvSpPr>
        <dsp:cNvPr id="0" name=""/>
        <dsp:cNvSpPr/>
      </dsp:nvSpPr>
      <dsp:spPr>
        <a:xfrm>
          <a:off x="213883" y="3108743"/>
          <a:ext cx="1791311" cy="1628354"/>
        </a:xfrm>
        <a:prstGeom prst="roundRect">
          <a:avLst>
            <a:gd name="adj" fmla="val 1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Nurse</a:t>
          </a:r>
          <a:endParaRPr lang="ar-EG" sz="2800" b="1" kern="1200" dirty="0"/>
        </a:p>
      </dsp:txBody>
      <dsp:txXfrm>
        <a:off x="261576" y="3156436"/>
        <a:ext cx="1695925" cy="1532968"/>
      </dsp:txXfrm>
    </dsp:sp>
    <dsp:sp modelId="{BCA31DD3-A19D-482B-9906-4D7C059AEC04}">
      <dsp:nvSpPr>
        <dsp:cNvPr id="0" name=""/>
        <dsp:cNvSpPr/>
      </dsp:nvSpPr>
      <dsp:spPr>
        <a:xfrm>
          <a:off x="2328938" y="0"/>
          <a:ext cx="3041288" cy="54006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6500" kern="1200" dirty="0"/>
        </a:p>
      </dsp:txBody>
      <dsp:txXfrm>
        <a:off x="2328938" y="0"/>
        <a:ext cx="3041288" cy="1620180"/>
      </dsp:txXfrm>
    </dsp:sp>
    <dsp:sp modelId="{EBD27233-4724-4D94-A8B2-5681567DBADE}">
      <dsp:nvSpPr>
        <dsp:cNvPr id="0" name=""/>
        <dsp:cNvSpPr/>
      </dsp:nvSpPr>
      <dsp:spPr>
        <a:xfrm>
          <a:off x="2969037" y="806079"/>
          <a:ext cx="2071526" cy="179794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Hygienist</a:t>
          </a:r>
          <a:endParaRPr lang="ar-EG" sz="2800" b="1" kern="1200" dirty="0"/>
        </a:p>
      </dsp:txBody>
      <dsp:txXfrm>
        <a:off x="3021697" y="858739"/>
        <a:ext cx="1966206" cy="1692625"/>
      </dsp:txXfrm>
    </dsp:sp>
    <dsp:sp modelId="{24B9411E-7034-4699-BA7C-C802FB61CAB1}">
      <dsp:nvSpPr>
        <dsp:cNvPr id="0" name=""/>
        <dsp:cNvSpPr/>
      </dsp:nvSpPr>
      <dsp:spPr>
        <a:xfrm>
          <a:off x="2826520" y="3250049"/>
          <a:ext cx="2214043" cy="158881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Ergonomist</a:t>
          </a:r>
          <a:endParaRPr lang="ar-EG" sz="2800" b="1" kern="1200" dirty="0"/>
        </a:p>
      </dsp:txBody>
      <dsp:txXfrm>
        <a:off x="2873055" y="3296584"/>
        <a:ext cx="2120973" cy="1495746"/>
      </dsp:txXfrm>
    </dsp:sp>
    <dsp:sp modelId="{46DDDDAF-845B-436D-9384-96888AC4CE94}">
      <dsp:nvSpPr>
        <dsp:cNvPr id="0" name=""/>
        <dsp:cNvSpPr/>
      </dsp:nvSpPr>
      <dsp:spPr>
        <a:xfrm>
          <a:off x="5617249" y="0"/>
          <a:ext cx="2734728" cy="540060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6400" kern="1200" dirty="0"/>
        </a:p>
      </dsp:txBody>
      <dsp:txXfrm>
        <a:off x="5617249" y="0"/>
        <a:ext cx="2734728" cy="1620180"/>
      </dsp:txXfrm>
    </dsp:sp>
    <dsp:sp modelId="{24C073BF-EFA3-4DD9-AB68-CBA763CACDF7}">
      <dsp:nvSpPr>
        <dsp:cNvPr id="0" name=""/>
        <dsp:cNvSpPr/>
      </dsp:nvSpPr>
      <dsp:spPr>
        <a:xfrm>
          <a:off x="5967166" y="934675"/>
          <a:ext cx="2034894" cy="1513291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Safety engineer</a:t>
          </a:r>
          <a:endParaRPr lang="ar-EG" sz="2800" b="1" kern="1200" dirty="0"/>
        </a:p>
      </dsp:txBody>
      <dsp:txXfrm>
        <a:off x="6011489" y="978998"/>
        <a:ext cx="1946248" cy="1424645"/>
      </dsp:txXfrm>
    </dsp:sp>
    <dsp:sp modelId="{5FBAB7C2-E01B-4095-9314-A6751F361EBF}">
      <dsp:nvSpPr>
        <dsp:cNvPr id="0" name=""/>
        <dsp:cNvSpPr/>
      </dsp:nvSpPr>
      <dsp:spPr>
        <a:xfrm>
          <a:off x="5657753" y="3008600"/>
          <a:ext cx="2695171" cy="177419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/>
            <a:t>Epidemiologist</a:t>
          </a:r>
          <a:endParaRPr lang="ar-EG" sz="2800" b="1" kern="1200" dirty="0"/>
        </a:p>
      </dsp:txBody>
      <dsp:txXfrm>
        <a:off x="5709718" y="3060565"/>
        <a:ext cx="2591241" cy="1670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D0C5C5-4B63-4390-B83B-A306FFD6C5E3}" type="datetimeFigureOut">
              <a:rPr lang="en-MY" smtClean="0"/>
              <a:t>21/2/2021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F7262-790B-4F9A-A4F6-43A0D83F3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30652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F7262-790B-4F9A-A4F6-43A0D83F3C7B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26073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F7262-790B-4F9A-A4F6-43A0D83F3C7B}" type="slidenum">
              <a:rPr lang="en-MY" smtClean="0"/>
              <a:t>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34387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F7262-790B-4F9A-A4F6-43A0D83F3C7B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42958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1F7262-790B-4F9A-A4F6-43A0D83F3C7B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52015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99CA9-BB53-48D4-9D0C-A58471710DCB}" type="datetime1">
              <a:rPr lang="en-MY" smtClean="0"/>
              <a:t>21/2/2021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76710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C127F-3C24-4AB8-B63D-BDADDF878260}" type="datetime1">
              <a:rPr lang="en-MY" smtClean="0"/>
              <a:t>21/2/2021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2089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8D8A1-D701-48A9-9EA0-C2077B31EF56}" type="datetime1">
              <a:rPr lang="en-MY" smtClean="0"/>
              <a:t>21/2/2021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85852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21365-6184-4706-979B-FD237F331F86}" type="datetime1">
              <a:rPr lang="en-MY" smtClean="0"/>
              <a:t>21/2/2021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1398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45E88-388C-49B0-A79D-612AE517EB1E}" type="datetime1">
              <a:rPr lang="en-MY" smtClean="0"/>
              <a:t>21/2/2021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3618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711E5-9595-429D-BDDE-603C39BFFB4D}" type="datetime1">
              <a:rPr lang="en-MY" smtClean="0"/>
              <a:t>21/2/2021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088354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777B6-8196-4F10-B775-E09E85C87FE8}" type="datetime1">
              <a:rPr lang="en-MY" smtClean="0"/>
              <a:t>21/2/2021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8938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3FD93-B5B1-47F7-B783-93094DB78353}" type="datetime1">
              <a:rPr lang="en-MY" smtClean="0"/>
              <a:t>21/2/2021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0198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887AC-1B9F-42D1-A3E7-40954445F770}" type="datetime1">
              <a:rPr lang="en-MY" smtClean="0"/>
              <a:t>21/2/2021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10215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7192F-4013-4078-A76E-31AA39E6FC59}" type="datetime1">
              <a:rPr lang="en-MY" smtClean="0"/>
              <a:t>21/2/2021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35076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8D45-AE66-46BA-A920-F5EB0413F894}" type="datetime1">
              <a:rPr lang="en-MY" smtClean="0"/>
              <a:t>21/2/2021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36126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902D9-F20E-4106-BD0F-4F477B0393ED}" type="datetime1">
              <a:rPr lang="en-MY" smtClean="0"/>
              <a:t>21/2/2021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E10D2-8D91-4007-A2C2-D2057345B80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2292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en.wikipedia.org/wiki/Chemical_substance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4C5C0E8B-516F-41A9-8041-306973C1B226}" type="slidenum">
              <a:rPr lang="ar-SA" altLang="en-US" sz="1400" smtClean="0">
                <a:solidFill>
                  <a:srgbClr val="000000"/>
                </a:solidFill>
                <a:latin typeface="Arial" charset="0"/>
              </a:rPr>
              <a:pPr eaLnBrk="1" hangingPunct="1"/>
              <a:t>1</a:t>
            </a:fld>
            <a:endParaRPr lang="en-MY" altLang="en-US" sz="140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220" name="WordArt 6"/>
          <p:cNvSpPr>
            <a:spLocks noChangeArrowheads="1" noChangeShapeType="1" noTextEdit="1"/>
          </p:cNvSpPr>
          <p:nvPr/>
        </p:nvSpPr>
        <p:spPr bwMode="auto">
          <a:xfrm>
            <a:off x="323850" y="332656"/>
            <a:ext cx="8135938" cy="2133600"/>
          </a:xfrm>
          <a:prstGeom prst="rect">
            <a:avLst/>
          </a:prstGeom>
          <a:noFill/>
          <a:ln>
            <a:gradFill>
              <a:gsLst>
                <a:gs pos="0">
                  <a:srgbClr val="A603AB"/>
                </a:gs>
                <a:gs pos="21001">
                  <a:srgbClr val="0819FB"/>
                </a:gs>
                <a:gs pos="35001">
                  <a:srgbClr val="1A8D48"/>
                </a:gs>
                <a:gs pos="52000">
                  <a:srgbClr val="FFFF00"/>
                </a:gs>
                <a:gs pos="73000">
                  <a:srgbClr val="EE3F17"/>
                </a:gs>
                <a:gs pos="88000">
                  <a:srgbClr val="E81766"/>
                </a:gs>
                <a:gs pos="100000">
                  <a:srgbClr val="A603AB"/>
                </a:gs>
              </a:gsLst>
              <a:lin ang="5400000" scaled="0"/>
            </a:gradFill>
          </a:ln>
          <a:scene3d>
            <a:camera prst="orthographicFront"/>
            <a:lightRig rig="threePt" dir="t"/>
          </a:scene3d>
          <a:sp3d contourW="12700" prstMaterial="metal">
            <a:contourClr>
              <a:schemeClr val="accent1">
                <a:lumMod val="20000"/>
                <a:lumOff val="80000"/>
              </a:schemeClr>
            </a:contourClr>
          </a:sp3d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 rtl="1"/>
            <a:r>
              <a:rPr lang="ar-AE" sz="3600" kern="10" dirty="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1616BA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بِسْمِ اللّهِ الرَّحْمَنِ الرَّحِيمِ </a:t>
            </a:r>
            <a:endParaRPr lang="en-MY" sz="3600" kern="10" dirty="0">
              <a:ln w="12700">
                <a:solidFill>
                  <a:srgbClr val="B2B2B2"/>
                </a:solidFill>
                <a:round/>
                <a:headEnd/>
                <a:tailEnd/>
              </a:ln>
              <a:solidFill>
                <a:srgbClr val="1616BA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9221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632250"/>
            <a:ext cx="5076055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323850" y="2708920"/>
            <a:ext cx="756084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OCCUPATIONAL 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HEALTH</a:t>
            </a:r>
          </a:p>
        </p:txBody>
      </p:sp>
      <p:sp>
        <p:nvSpPr>
          <p:cNvPr id="7" name="Rectangle 6"/>
          <p:cNvSpPr/>
          <p:nvPr/>
        </p:nvSpPr>
        <p:spPr>
          <a:xfrm>
            <a:off x="3036648" y="3981870"/>
            <a:ext cx="10869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endParaRPr lang="en-MY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4914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108520" y="219307"/>
            <a:ext cx="936104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Garamond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2-Diagnosis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and treatment of occupation diseases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: </a:t>
            </a:r>
            <a:endParaRPr lang="en-MY" sz="2800" b="1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800" dirty="0"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The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following criteria should </a:t>
            </a:r>
            <a:r>
              <a:rPr lang="en-US" sz="2400" b="1" dirty="0">
                <a:latin typeface="Garamond" pitchFamily="18" charset="0"/>
              </a:rPr>
              <a:t>be fulfilled to confirm such diagnosis</a:t>
            </a:r>
            <a:r>
              <a:rPr lang="en-US" sz="2400" dirty="0">
                <a:latin typeface="Garamond" pitchFamily="18" charset="0"/>
              </a:rPr>
              <a:t>: </a:t>
            </a:r>
            <a:endParaRPr lang="en-MY" sz="2400" dirty="0">
              <a:latin typeface="Garamond" pitchFamily="18" charset="0"/>
            </a:endParaRPr>
          </a:p>
          <a:p>
            <a:pPr marL="514350" indent="-514350">
              <a:buAutoNum type="arabicPeriod"/>
            </a:pPr>
            <a:r>
              <a:rPr lang="en-US" sz="2600" dirty="0" smtClean="0">
                <a:latin typeface="Garamond" pitchFamily="18" charset="0"/>
              </a:rPr>
              <a:t>A </a:t>
            </a:r>
            <a:r>
              <a:rPr lang="en-US" sz="2600" dirty="0">
                <a:latin typeface="Garamond" pitchFamily="18" charset="0"/>
              </a:rPr>
              <a:t>detailed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occupational history </a:t>
            </a:r>
            <a:r>
              <a:rPr lang="en-US" sz="2600" dirty="0">
                <a:latin typeface="Garamond" pitchFamily="18" charset="0"/>
              </a:rPr>
              <a:t>of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exposure to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hazardous</a:t>
            </a:r>
          </a:p>
          <a:p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    agent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or process </a:t>
            </a:r>
            <a:r>
              <a:rPr lang="en-US" sz="2600" dirty="0">
                <a:latin typeface="Garamond" pitchFamily="18" charset="0"/>
              </a:rPr>
              <a:t>should be taken from the workers.</a:t>
            </a:r>
            <a:r>
              <a:rPr lang="en-US" sz="2800" dirty="0">
                <a:latin typeface="Garamond" pitchFamily="18" charset="0"/>
              </a:rPr>
              <a:t>     </a:t>
            </a:r>
            <a:endParaRPr lang="en-MY" sz="2800" dirty="0">
              <a:latin typeface="Garamond" pitchFamily="18" charset="0"/>
            </a:endParaRPr>
          </a:p>
          <a:p>
            <a:r>
              <a:rPr lang="en-US" sz="2800" dirty="0" smtClean="0">
                <a:latin typeface="Garamond" pitchFamily="18" charset="0"/>
              </a:rPr>
              <a:t>2.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Symptoms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and signs </a:t>
            </a:r>
            <a:r>
              <a:rPr lang="en-US" sz="2600" dirty="0">
                <a:latin typeface="Garamond" pitchFamily="18" charset="0"/>
              </a:rPr>
              <a:t>of the disease </a:t>
            </a:r>
            <a:r>
              <a:rPr lang="en-US" sz="2600" dirty="0">
                <a:solidFill>
                  <a:srgbClr val="FF0000"/>
                </a:solidFill>
                <a:latin typeface="Garamond" pitchFamily="18" charset="0"/>
              </a:rPr>
              <a:t>must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coincide </a:t>
            </a:r>
            <a:endParaRPr lang="en-US" sz="26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  with </a:t>
            </a:r>
            <a:r>
              <a:rPr lang="en-US" sz="2600" dirty="0" smtClean="0">
                <a:latin typeface="Garamond" pitchFamily="18" charset="0"/>
              </a:rPr>
              <a:t>documented </a:t>
            </a:r>
            <a:r>
              <a:rPr lang="en-US" sz="2600" dirty="0">
                <a:latin typeface="Garamond" pitchFamily="18" charset="0"/>
              </a:rPr>
              <a:t>manifestations of the occupational </a:t>
            </a:r>
            <a:r>
              <a:rPr lang="en-US" sz="2600" dirty="0" smtClean="0">
                <a:latin typeface="Garamond" pitchFamily="18" charset="0"/>
              </a:rPr>
              <a:t>disease</a:t>
            </a:r>
            <a:r>
              <a:rPr lang="en-US" sz="2800" dirty="0" smtClean="0">
                <a:latin typeface="Garamond" pitchFamily="18" charset="0"/>
              </a:rPr>
              <a:t>.</a:t>
            </a:r>
            <a:r>
              <a:rPr lang="en-MY" sz="2800" dirty="0" smtClean="0">
                <a:latin typeface="Garamond" pitchFamily="18" charset="0"/>
              </a:rPr>
              <a:t> 3.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Measures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and samples</a:t>
            </a:r>
            <a:r>
              <a:rPr lang="en-US" sz="2600" dirty="0">
                <a:latin typeface="Garamond" pitchFamily="18" charset="0"/>
              </a:rPr>
              <a:t> </a:t>
            </a:r>
            <a:r>
              <a:rPr lang="en-US" sz="2600" dirty="0">
                <a:solidFill>
                  <a:srgbClr val="FF0000"/>
                </a:solidFill>
                <a:latin typeface="Garamond" pitchFamily="18" charset="0"/>
              </a:rPr>
              <a:t>taken from the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environment</a:t>
            </a:r>
            <a:r>
              <a:rPr lang="en-US" sz="26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indicate</a:t>
            </a:r>
          </a:p>
          <a:p>
            <a:pPr algn="ctr"/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600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600" dirty="0">
                <a:latin typeface="Garamond" pitchFamily="18" charset="0"/>
              </a:rPr>
              <a:t>that </a:t>
            </a:r>
            <a:r>
              <a:rPr lang="en-US" sz="2600" dirty="0">
                <a:solidFill>
                  <a:srgbClr val="0070C0"/>
                </a:solidFill>
                <a:latin typeface="Garamond" pitchFamily="18" charset="0"/>
              </a:rPr>
              <a:t>the 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causative agent </a:t>
            </a:r>
            <a:r>
              <a:rPr lang="en-US" sz="2600" dirty="0">
                <a:latin typeface="Garamond" pitchFamily="18" charset="0"/>
              </a:rPr>
              <a:t>i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s present </a:t>
            </a:r>
            <a:r>
              <a:rPr lang="en-US" sz="2600" dirty="0">
                <a:latin typeface="Garamond" pitchFamily="18" charset="0"/>
              </a:rPr>
              <a:t>in a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sufficient concentration </a:t>
            </a:r>
            <a:r>
              <a:rPr lang="en-US" sz="2600" dirty="0">
                <a:latin typeface="Garamond" pitchFamily="18" charset="0"/>
              </a:rPr>
              <a:t>to </a:t>
            </a:r>
            <a:r>
              <a:rPr lang="en-US" sz="2600" dirty="0" smtClean="0">
                <a:latin typeface="Garamond" pitchFamily="18" charset="0"/>
              </a:rPr>
              <a:t>produce </a:t>
            </a:r>
            <a:r>
              <a:rPr lang="en-US" sz="2600" dirty="0">
                <a:latin typeface="Garamond" pitchFamily="18" charset="0"/>
              </a:rPr>
              <a:t>the  disease. </a:t>
            </a:r>
          </a:p>
          <a:p>
            <a:r>
              <a:rPr lang="en-US" sz="2800" dirty="0" smtClean="0">
                <a:latin typeface="Garamond" pitchFamily="18" charset="0"/>
              </a:rPr>
              <a:t>4. </a:t>
            </a:r>
            <a:r>
              <a:rPr lang="en-US" sz="2400" dirty="0" smtClean="0">
                <a:latin typeface="Garamond" pitchFamily="18" charset="0"/>
              </a:rPr>
              <a:t>The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manifestations </a:t>
            </a:r>
            <a:r>
              <a:rPr lang="en-US" sz="2400" b="1" dirty="0" smtClean="0">
                <a:latin typeface="Garamond" pitchFamily="18" charset="0"/>
              </a:rPr>
              <a:t>are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improved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when the worker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gets out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dirty="0" smtClean="0">
                <a:latin typeface="Garamond" pitchFamily="18" charset="0"/>
              </a:rPr>
              <a:t>from the</a:t>
            </a:r>
          </a:p>
          <a:p>
            <a:r>
              <a:rPr lang="en-US" sz="2400" dirty="0" smtClean="0">
                <a:latin typeface="Garamond" pitchFamily="18" charset="0"/>
              </a:rPr>
              <a:t>   work place and are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aggravated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by getting back </a:t>
            </a:r>
            <a:r>
              <a:rPr lang="en-US" sz="2400" dirty="0" smtClean="0">
                <a:latin typeface="Garamond" pitchFamily="18" charset="0"/>
              </a:rPr>
              <a:t>to the work place. </a:t>
            </a:r>
            <a:r>
              <a:rPr lang="ar-SA" sz="2400" dirty="0" smtClean="0">
                <a:latin typeface="Garamond" pitchFamily="18" charset="0"/>
              </a:rPr>
              <a:t> </a:t>
            </a:r>
            <a:r>
              <a:rPr lang="en-US" sz="2400" dirty="0" smtClean="0">
                <a:latin typeface="Garamond" pitchFamily="18" charset="0"/>
              </a:rPr>
              <a:t>  </a:t>
            </a:r>
            <a:endParaRPr lang="en-MY" sz="2400" dirty="0" smtClean="0">
              <a:latin typeface="Garamond" pitchFamily="18" charset="0"/>
            </a:endParaRPr>
          </a:p>
          <a:p>
            <a:pPr algn="ctr"/>
            <a:r>
              <a:rPr lang="en-US" sz="2800" dirty="0" smtClean="0">
                <a:latin typeface="Garamond" pitchFamily="18" charset="0"/>
              </a:rPr>
              <a:t>5. </a:t>
            </a:r>
            <a:r>
              <a:rPr lang="en-US" sz="2600" dirty="0" smtClean="0">
                <a:latin typeface="Garamond" pitchFamily="18" charset="0"/>
              </a:rPr>
              <a:t>The </a:t>
            </a:r>
            <a:r>
              <a:rPr lang="en-US" sz="2600" dirty="0">
                <a:latin typeface="Garamond" pitchFamily="18" charset="0"/>
              </a:rPr>
              <a:t>same manifestations are prevailed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among other workers </a:t>
            </a:r>
            <a:endParaRPr lang="en-US" sz="26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algn="ctr"/>
            <a:r>
              <a:rPr lang="en-US" sz="2600" b="1" dirty="0" smtClean="0">
                <a:latin typeface="Garamond" pitchFamily="18" charset="0"/>
              </a:rPr>
              <a:t>in </a:t>
            </a:r>
            <a:r>
              <a:rPr lang="en-US" sz="2600" b="1" dirty="0">
                <a:latin typeface="Garamond" pitchFamily="18" charset="0"/>
              </a:rPr>
              <a:t>the </a:t>
            </a:r>
            <a:r>
              <a:rPr lang="en-US" sz="2600" b="1" dirty="0" smtClean="0">
                <a:latin typeface="Garamond" pitchFamily="18" charset="0"/>
              </a:rPr>
              <a:t>  same </a:t>
            </a:r>
            <a:r>
              <a:rPr lang="en-US" sz="2600" b="1" dirty="0">
                <a:latin typeface="Garamond" pitchFamily="18" charset="0"/>
              </a:rPr>
              <a:t>work circumstances.     </a:t>
            </a:r>
            <a:endParaRPr lang="en-MY" sz="2600" b="1" dirty="0">
              <a:latin typeface="Garamond" pitchFamily="18" charset="0"/>
            </a:endParaRPr>
          </a:p>
          <a:p>
            <a:pPr algn="ctr"/>
            <a:r>
              <a:rPr lang="en-US" sz="2600" dirty="0" smtClean="0">
                <a:latin typeface="Garamond" pitchFamily="18" charset="0"/>
              </a:rPr>
              <a:t>6. The </a:t>
            </a:r>
            <a:r>
              <a:rPr lang="en-US" sz="2600" dirty="0">
                <a:latin typeface="Garamond" pitchFamily="18" charset="0"/>
              </a:rPr>
              <a:t>disease should be registered on the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list of occupational diseases.</a:t>
            </a:r>
            <a:endParaRPr lang="en-US" sz="2600" b="1" dirty="0">
              <a:solidFill>
                <a:srgbClr val="0070C0"/>
              </a:solidFill>
              <a:latin typeface="Garamond" pitchFamily="18" charset="0"/>
            </a:endParaRPr>
          </a:p>
          <a:p>
            <a:endParaRPr lang="en-MY" sz="2800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68344" y="-107722"/>
            <a:ext cx="1728192" cy="830997"/>
          </a:xfrm>
          <a:prstGeom prst="rect">
            <a:avLst/>
          </a:prstGeom>
          <a:ln w="158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600" b="1" dirty="0">
                <a:latin typeface="Garamond" pitchFamily="18" charset="0"/>
              </a:rPr>
              <a:t>l-Maintenance of healthful work environment</a:t>
            </a:r>
          </a:p>
          <a:p>
            <a:pPr rtl="1"/>
            <a:r>
              <a:rPr lang="en-US" sz="600" b="1" dirty="0">
                <a:solidFill>
                  <a:srgbClr val="FF0000"/>
                </a:solidFill>
                <a:latin typeface="Garamond" pitchFamily="18" charset="0"/>
              </a:rPr>
              <a:t>2-Diagnosis and treatment of </a:t>
            </a:r>
            <a:r>
              <a:rPr lang="en-US" sz="600" b="1" dirty="0" smtClean="0">
                <a:solidFill>
                  <a:srgbClr val="FF0000"/>
                </a:solidFill>
                <a:latin typeface="Garamond" pitchFamily="18" charset="0"/>
              </a:rPr>
              <a:t>OD</a:t>
            </a:r>
            <a:endParaRPr lang="en-US" sz="600" b="1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600" b="1" dirty="0">
                <a:latin typeface="Garamond" pitchFamily="18" charset="0"/>
              </a:rPr>
              <a:t>3- Promotion of workers' health.</a:t>
            </a:r>
            <a:endParaRPr lang="en-MY" sz="600" b="1" dirty="0">
              <a:latin typeface="Garamond" pitchFamily="18" charset="0"/>
            </a:endParaRPr>
          </a:p>
          <a:p>
            <a:r>
              <a:rPr lang="en-US" sz="600" b="1" dirty="0">
                <a:latin typeface="Garamond" pitchFamily="18" charset="0"/>
              </a:rPr>
              <a:t>4- Prevention of occupational health hazards.</a:t>
            </a:r>
            <a:endParaRPr lang="en-MY" sz="600" b="1" dirty="0">
              <a:latin typeface="Garamond" pitchFamily="18" charset="0"/>
            </a:endParaRPr>
          </a:p>
          <a:p>
            <a:r>
              <a:rPr lang="en-US" sz="600" b="1" dirty="0">
                <a:latin typeface="Garamond" pitchFamily="18" charset="0"/>
              </a:rPr>
              <a:t>5- Control of occupational health hazards.</a:t>
            </a:r>
            <a:endParaRPr lang="en-MY" sz="600" b="1" dirty="0">
              <a:latin typeface="Garamond" pitchFamily="18" charset="0"/>
            </a:endParaRPr>
          </a:p>
          <a:p>
            <a:r>
              <a:rPr lang="en-US" sz="600" b="1" dirty="0">
                <a:latin typeface="Garamond" pitchFamily="18" charset="0"/>
              </a:rPr>
              <a:t>6- Rehabilitation and </a:t>
            </a:r>
            <a:r>
              <a:rPr lang="en-US" sz="600" b="1" dirty="0" smtClean="0">
                <a:latin typeface="Garamond" pitchFamily="18" charset="0"/>
              </a:rPr>
              <a:t>compensation.</a:t>
            </a:r>
            <a:endParaRPr lang="en-MY" sz="600" b="1" dirty="0">
              <a:latin typeface="Garamond" pitchFamily="18" charset="0"/>
            </a:endParaRPr>
          </a:p>
          <a:p>
            <a:r>
              <a:rPr lang="en-US" sz="600" b="1" dirty="0">
                <a:latin typeface="Garamond" pitchFamily="18" charset="0"/>
              </a:rPr>
              <a:t>7-Provide special care for vulnerable groups </a:t>
            </a:r>
            <a:endParaRPr lang="en-US" sz="600" b="1" dirty="0" smtClean="0">
              <a:latin typeface="Garamond" pitchFamily="18" charset="0"/>
            </a:endParaRPr>
          </a:p>
          <a:p>
            <a:r>
              <a:rPr lang="en-US" sz="600" b="1" dirty="0" smtClean="0">
                <a:latin typeface="Garamond" pitchFamily="18" charset="0"/>
              </a:rPr>
              <a:t>8- </a:t>
            </a:r>
            <a:r>
              <a:rPr lang="en-US" sz="600" b="1" dirty="0">
                <a:latin typeface="Garamond" pitchFamily="18" charset="0"/>
              </a:rPr>
              <a:t>Keep good health recording system</a:t>
            </a:r>
            <a:endParaRPr lang="en-MY" sz="600" dirty="0"/>
          </a:p>
        </p:txBody>
      </p:sp>
      <p:pic>
        <p:nvPicPr>
          <p:cNvPr id="5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7319" y="6093296"/>
            <a:ext cx="857745" cy="606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467544" y="0"/>
            <a:ext cx="58326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1400" b="1" dirty="0">
                <a:latin typeface="Garamond" pitchFamily="18" charset="0"/>
              </a:rPr>
              <a:t>Activities of Occupation Health Program  </a:t>
            </a:r>
            <a:r>
              <a:rPr lang="en-US" sz="1400" b="1" dirty="0" smtClean="0">
                <a:latin typeface="Garamond" pitchFamily="18" charset="0"/>
              </a:rPr>
              <a:t>&amp;Occupational Health Services</a:t>
            </a:r>
            <a:endParaRPr lang="en-MY" sz="1400" dirty="0"/>
          </a:p>
        </p:txBody>
      </p:sp>
      <p:pic>
        <p:nvPicPr>
          <p:cNvPr id="7" name="Picture 4" descr="Stethoscope and pharmaceuticals on a blackboard - Occupational Medicine Stock Photo - 7040124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484784"/>
            <a:ext cx="1257152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10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716102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625327"/>
            <a:ext cx="903649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Garamond" pitchFamily="18" charset="0"/>
              </a:rPr>
              <a:t>    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3. </a:t>
            </a:r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</a:rPr>
              <a:t>Promotion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of workers' health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:</a:t>
            </a:r>
            <a:endParaRPr lang="en-MY" sz="2400" dirty="0">
              <a:solidFill>
                <a:srgbClr val="FF0000"/>
              </a:solidFill>
              <a:latin typeface="Garamond" pitchFamily="18" charset="0"/>
            </a:endParaRPr>
          </a:p>
          <a:p>
            <a:pPr marL="514350" indent="-514350">
              <a:buAutoNum type="alphaUcParenBoth"/>
            </a:pP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Improvement of the health and working capacity of workers </a:t>
            </a:r>
          </a:p>
          <a:p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  (B) Improvement of work environment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:</a:t>
            </a:r>
          </a:p>
          <a:p>
            <a:r>
              <a:rPr lang="en-US" sz="2400" b="1" dirty="0" smtClean="0">
                <a:solidFill>
                  <a:srgbClr val="C00000"/>
                </a:solidFill>
                <a:latin typeface="Garamond" pitchFamily="18" charset="0"/>
              </a:rPr>
              <a:t>A</a:t>
            </a:r>
            <a:r>
              <a:rPr lang="en-US" sz="2400" b="1" dirty="0" smtClean="0">
                <a:solidFill>
                  <a:srgbClr val="C00000"/>
                </a:solidFill>
                <a:latin typeface="Garamond" pitchFamily="18" charset="0"/>
              </a:rPr>
              <a:t>. </a:t>
            </a:r>
            <a:r>
              <a:rPr lang="en-US" sz="2300" b="1" u="sng" dirty="0" smtClean="0">
                <a:solidFill>
                  <a:srgbClr val="C00000"/>
                </a:solidFill>
                <a:latin typeface="Garamond" pitchFamily="18" charset="0"/>
              </a:rPr>
              <a:t>Improvement of the health </a:t>
            </a:r>
            <a:r>
              <a:rPr lang="en-US" sz="2300" b="1" dirty="0" smtClean="0">
                <a:solidFill>
                  <a:srgbClr val="C00000"/>
                </a:solidFill>
                <a:latin typeface="Garamond" pitchFamily="18" charset="0"/>
              </a:rPr>
              <a:t>and </a:t>
            </a:r>
            <a:r>
              <a:rPr lang="en-US" sz="2300" b="1" u="sng" dirty="0" smtClean="0">
                <a:solidFill>
                  <a:srgbClr val="C00000"/>
                </a:solidFill>
                <a:latin typeface="Garamond" pitchFamily="18" charset="0"/>
              </a:rPr>
              <a:t>working capacity </a:t>
            </a:r>
            <a:r>
              <a:rPr lang="en-US" sz="2300" b="1" dirty="0" smtClean="0">
                <a:solidFill>
                  <a:srgbClr val="C00000"/>
                </a:solidFill>
                <a:latin typeface="Garamond" pitchFamily="18" charset="0"/>
              </a:rPr>
              <a:t>of </a:t>
            </a:r>
            <a:r>
              <a:rPr lang="en-US" sz="2300" b="1" dirty="0" smtClean="0">
                <a:solidFill>
                  <a:srgbClr val="C00000"/>
                </a:solidFill>
                <a:latin typeface="Garamond" pitchFamily="18" charset="0"/>
              </a:rPr>
              <a:t>workers </a:t>
            </a:r>
            <a:r>
              <a:rPr lang="en-US" sz="2000" b="1" dirty="0" smtClean="0">
                <a:latin typeface="Garamond" pitchFamily="18" charset="0"/>
              </a:rPr>
              <a:t>through:</a:t>
            </a:r>
            <a:endParaRPr lang="en-MY" sz="2000" dirty="0">
              <a:latin typeface="Garamond" pitchFamily="18" charset="0"/>
            </a:endParaRPr>
          </a:p>
          <a:p>
            <a:r>
              <a:rPr lang="en-US" sz="2800" dirty="0" smtClean="0">
                <a:latin typeface="Garamond" pitchFamily="18" charset="0"/>
              </a:rPr>
              <a:t>   </a:t>
            </a:r>
            <a:r>
              <a:rPr lang="en-US" sz="2500" dirty="0" smtClean="0">
                <a:latin typeface="Garamond" pitchFamily="18" charset="0"/>
              </a:rPr>
              <a:t>1-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Adequate nutrition </a:t>
            </a:r>
            <a:r>
              <a:rPr lang="en-US" sz="2400" dirty="0">
                <a:latin typeface="Garamond" pitchFamily="18" charset="0"/>
              </a:rPr>
              <a:t>(for every type of occupation) either by </a:t>
            </a:r>
            <a:endParaRPr lang="en-US" sz="2400" dirty="0" smtClean="0">
              <a:latin typeface="Garamond" pitchFamily="18" charset="0"/>
            </a:endParaRPr>
          </a:p>
          <a:p>
            <a:r>
              <a:rPr lang="en-US" sz="2400" b="1" dirty="0">
                <a:solidFill>
                  <a:schemeClr val="accent1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chemeClr val="accent1"/>
                </a:solidFill>
                <a:latin typeface="Garamond" pitchFamily="18" charset="0"/>
              </a:rPr>
              <a:t>         *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Nutrition Education </a:t>
            </a:r>
            <a:r>
              <a:rPr lang="en-US" sz="2200" dirty="0" smtClean="0">
                <a:latin typeface="Garamond" pitchFamily="18" charset="0"/>
              </a:rPr>
              <a:t>and </a:t>
            </a:r>
            <a:r>
              <a:rPr lang="en-US" sz="2200" dirty="0">
                <a:latin typeface="Garamond" pitchFamily="18" charset="0"/>
              </a:rPr>
              <a:t>support as well as </a:t>
            </a:r>
            <a:endParaRPr lang="en-US" sz="2200" dirty="0" smtClean="0">
              <a:latin typeface="Garamond" pitchFamily="18" charset="0"/>
            </a:endParaRPr>
          </a:p>
          <a:p>
            <a:r>
              <a:rPr lang="en-US" sz="2200" b="1" dirty="0">
                <a:solidFill>
                  <a:schemeClr val="accent1"/>
                </a:solidFill>
                <a:latin typeface="Garamond" pitchFamily="18" charset="0"/>
              </a:rPr>
              <a:t> </a:t>
            </a:r>
            <a:r>
              <a:rPr lang="en-US" sz="2200" b="1" dirty="0" smtClean="0">
                <a:solidFill>
                  <a:schemeClr val="accent1"/>
                </a:solidFill>
                <a:latin typeface="Garamond" pitchFamily="18" charset="0"/>
              </a:rPr>
              <a:t>          **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Prevention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and control </a:t>
            </a:r>
            <a:r>
              <a:rPr lang="en-US" sz="2200" b="1" dirty="0">
                <a:solidFill>
                  <a:schemeClr val="tx2"/>
                </a:solidFill>
                <a:latin typeface="Garamond" pitchFamily="18" charset="0"/>
              </a:rPr>
              <a:t>of parasitic diseases</a:t>
            </a:r>
            <a:r>
              <a:rPr lang="en-US" sz="2400" b="1" dirty="0">
                <a:solidFill>
                  <a:schemeClr val="accent1"/>
                </a:solidFill>
                <a:latin typeface="Garamond" pitchFamily="18" charset="0"/>
              </a:rPr>
              <a:t>.</a:t>
            </a:r>
            <a:endParaRPr lang="en-MY" sz="2400" b="1" dirty="0">
              <a:solidFill>
                <a:schemeClr val="accent1"/>
              </a:solidFill>
              <a:latin typeface="Garamond" pitchFamily="18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    2-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Socioeconomic development </a:t>
            </a:r>
            <a:r>
              <a:rPr lang="en-US" sz="2400" b="1" dirty="0">
                <a:latin typeface="Garamond" pitchFamily="18" charset="0"/>
              </a:rPr>
              <a:t>through:</a:t>
            </a:r>
            <a:endParaRPr lang="en-MY" sz="2400" b="1" dirty="0">
              <a:latin typeface="Garamond" pitchFamily="18" charset="0"/>
            </a:endParaRPr>
          </a:p>
          <a:p>
            <a:r>
              <a:rPr lang="en-MY" sz="2400" dirty="0">
                <a:latin typeface="Garamond" pitchFamily="18" charset="0"/>
              </a:rPr>
              <a:t>              </a:t>
            </a:r>
            <a:r>
              <a:rPr lang="en-US" sz="2400" dirty="0">
                <a:latin typeface="Garamond" pitchFamily="18" charset="0"/>
              </a:rPr>
              <a:t>- </a:t>
            </a:r>
            <a:r>
              <a:rPr lang="en-US" sz="2200" b="1" dirty="0">
                <a:latin typeface="Garamond" pitchFamily="18" charset="0"/>
              </a:rPr>
              <a:t>Improving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</a:rPr>
              <a:t>workers' income</a:t>
            </a:r>
            <a:r>
              <a:rPr lang="en-US" sz="2200" b="1" dirty="0">
                <a:latin typeface="Garamond" pitchFamily="18" charset="0"/>
              </a:rPr>
              <a:t>.</a:t>
            </a:r>
            <a:endParaRPr lang="en-MY" sz="2200" b="1" dirty="0">
              <a:latin typeface="Garamond" pitchFamily="18" charset="0"/>
            </a:endParaRPr>
          </a:p>
          <a:p>
            <a:pPr algn="ctr"/>
            <a:r>
              <a:rPr lang="en-US" sz="2200" b="1" dirty="0">
                <a:latin typeface="Garamond" pitchFamily="18" charset="0"/>
              </a:rPr>
              <a:t>       - Guidance for </a:t>
            </a:r>
            <a:r>
              <a:rPr lang="en-US" sz="2200" b="1" dirty="0">
                <a:solidFill>
                  <a:srgbClr val="FF0000"/>
                </a:solidFill>
                <a:latin typeface="Garamond" pitchFamily="18" charset="0"/>
              </a:rPr>
              <a:t>proper expending </a:t>
            </a:r>
            <a:r>
              <a:rPr lang="en-US" sz="2200" dirty="0">
                <a:latin typeface="Garamond" pitchFamily="18" charset="0"/>
              </a:rPr>
              <a:t>of </a:t>
            </a:r>
            <a:r>
              <a:rPr lang="en-US" sz="2200" b="1" dirty="0">
                <a:latin typeface="Garamond" pitchFamily="18" charset="0"/>
              </a:rPr>
              <a:t>this income</a:t>
            </a:r>
            <a:r>
              <a:rPr lang="en-US" sz="2200" dirty="0">
                <a:latin typeface="Garamond" pitchFamily="18" charset="0"/>
              </a:rPr>
              <a:t>.</a:t>
            </a:r>
            <a:endParaRPr lang="en-MY" sz="2200" dirty="0">
              <a:latin typeface="Garamond" pitchFamily="18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   3-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Social welfare </a:t>
            </a:r>
            <a:r>
              <a:rPr lang="en-US" sz="2400" b="1" dirty="0">
                <a:latin typeface="Garamond" pitchFamily="18" charset="0"/>
              </a:rPr>
              <a:t>through:</a:t>
            </a:r>
            <a:endParaRPr lang="en-MY" sz="2400" b="1" dirty="0">
              <a:latin typeface="Garamond" pitchFamily="18" charset="0"/>
            </a:endParaRPr>
          </a:p>
          <a:p>
            <a:r>
              <a:rPr lang="en-MY" sz="2400" dirty="0">
                <a:latin typeface="Garamond" pitchFamily="18" charset="0"/>
              </a:rPr>
              <a:t>                       </a:t>
            </a:r>
            <a:r>
              <a:rPr lang="en-US" sz="2400" dirty="0">
                <a:latin typeface="Garamond" pitchFamily="18" charset="0"/>
              </a:rPr>
              <a:t>- </a:t>
            </a:r>
            <a:r>
              <a:rPr lang="en-US" sz="2200" b="1" dirty="0">
                <a:latin typeface="Garamond" pitchFamily="18" charset="0"/>
              </a:rPr>
              <a:t>Management of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family problems</a:t>
            </a:r>
            <a:r>
              <a:rPr lang="en-US" sz="2200" b="1" dirty="0">
                <a:latin typeface="Garamond" pitchFamily="18" charset="0"/>
              </a:rPr>
              <a:t>.</a:t>
            </a:r>
            <a:endParaRPr lang="en-MY" sz="2200" b="1" dirty="0">
              <a:latin typeface="Garamond" pitchFamily="18" charset="0"/>
            </a:endParaRPr>
          </a:p>
          <a:p>
            <a:pPr algn="ctr"/>
            <a:r>
              <a:rPr lang="en-US" sz="2200" b="1" dirty="0">
                <a:latin typeface="Garamond" pitchFamily="18" charset="0"/>
              </a:rPr>
              <a:t>           - Making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good social relations </a:t>
            </a:r>
            <a:r>
              <a:rPr lang="en-US" sz="2200" b="1" dirty="0">
                <a:latin typeface="Garamond" pitchFamily="18" charset="0"/>
              </a:rPr>
              <a:t>at work.</a:t>
            </a:r>
            <a:endParaRPr lang="en-MY" sz="2200" b="1" dirty="0">
              <a:latin typeface="Garamond" pitchFamily="18" charset="0"/>
            </a:endParaRPr>
          </a:p>
          <a:p>
            <a:pPr algn="ctr"/>
            <a:r>
              <a:rPr lang="en-US" sz="2200" b="1" dirty="0">
                <a:latin typeface="Garamond" pitchFamily="18" charset="0"/>
              </a:rPr>
              <a:t>- Encouragement </a:t>
            </a:r>
            <a:r>
              <a:rPr lang="en-US" sz="2200" dirty="0">
                <a:latin typeface="Garamond" pitchFamily="18" charset="0"/>
              </a:rPr>
              <a:t>of</a:t>
            </a:r>
            <a:r>
              <a:rPr lang="en-US" sz="2200" b="1" dirty="0">
                <a:latin typeface="Garamond" pitchFamily="18" charset="0"/>
              </a:rPr>
              <a:t> </a:t>
            </a:r>
            <a:r>
              <a:rPr lang="en-US" sz="2200" b="1" dirty="0">
                <a:solidFill>
                  <a:srgbClr val="002060"/>
                </a:solidFill>
                <a:latin typeface="Garamond" pitchFamily="18" charset="0"/>
              </a:rPr>
              <a:t>sport activities</a:t>
            </a:r>
            <a:r>
              <a:rPr lang="en-US" sz="2400" b="1" dirty="0">
                <a:latin typeface="Garamond" pitchFamily="18" charset="0"/>
              </a:rPr>
              <a:t>.</a:t>
            </a:r>
            <a:endParaRPr lang="en-MY" sz="2400" b="1" dirty="0">
              <a:latin typeface="Garamond" pitchFamily="18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  4-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Health education </a:t>
            </a:r>
            <a:r>
              <a:rPr lang="en-US" sz="2400" dirty="0">
                <a:latin typeface="Garamond" pitchFamily="18" charset="0"/>
              </a:rPr>
              <a:t>and keeping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good medical records</a:t>
            </a:r>
            <a:endParaRPr lang="en-MY" sz="24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53200" y="9837"/>
            <a:ext cx="2267744" cy="1077218"/>
          </a:xfrm>
          <a:prstGeom prst="rect">
            <a:avLst/>
          </a:prstGeom>
          <a:ln w="158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800" b="1" dirty="0">
                <a:latin typeface="Garamond" pitchFamily="18" charset="0"/>
              </a:rPr>
              <a:t>l-Maintenance of healthful work environment</a:t>
            </a:r>
          </a:p>
          <a:p>
            <a:pPr rtl="1"/>
            <a:r>
              <a:rPr lang="en-US" sz="800" b="1" dirty="0">
                <a:latin typeface="Garamond" pitchFamily="18" charset="0"/>
              </a:rPr>
              <a:t>2-Diagnosis and treatment of </a:t>
            </a:r>
            <a:r>
              <a:rPr lang="en-US" sz="800" b="1" dirty="0" smtClean="0">
                <a:latin typeface="Garamond" pitchFamily="18" charset="0"/>
              </a:rPr>
              <a:t>OD</a:t>
            </a:r>
            <a:endParaRPr lang="en-US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3- </a:t>
            </a:r>
            <a:r>
              <a:rPr lang="en-US" sz="800" b="1" dirty="0">
                <a:solidFill>
                  <a:srgbClr val="FF0000"/>
                </a:solidFill>
                <a:latin typeface="Garamond" pitchFamily="18" charset="0"/>
              </a:rPr>
              <a:t>Promotion of workers' health</a:t>
            </a:r>
            <a:r>
              <a:rPr lang="en-US" sz="800" b="1" dirty="0">
                <a:latin typeface="Garamond" pitchFamily="18" charset="0"/>
              </a:rPr>
              <a:t>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4- Prevention of occupational health hazards.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5- Control of occupational health hazards.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6- Rehabilitation and </a:t>
            </a:r>
            <a:r>
              <a:rPr lang="en-US" sz="800" b="1" dirty="0" smtClean="0">
                <a:latin typeface="Garamond" pitchFamily="18" charset="0"/>
              </a:rPr>
              <a:t>compensation.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7-Provide special care for vulnerable groups </a:t>
            </a:r>
            <a:endParaRPr lang="en-US" sz="800" b="1" dirty="0" smtClean="0">
              <a:latin typeface="Garamond" pitchFamily="18" charset="0"/>
            </a:endParaRPr>
          </a:p>
          <a:p>
            <a:r>
              <a:rPr lang="en-US" sz="800" b="1" dirty="0" smtClean="0">
                <a:latin typeface="Garamond" pitchFamily="18" charset="0"/>
              </a:rPr>
              <a:t>8- </a:t>
            </a:r>
            <a:r>
              <a:rPr lang="en-US" sz="800" b="1" dirty="0">
                <a:latin typeface="Garamond" pitchFamily="18" charset="0"/>
              </a:rPr>
              <a:t>Keep good health recording system</a:t>
            </a:r>
            <a:endParaRPr lang="en-MY" sz="800" dirty="0"/>
          </a:p>
        </p:txBody>
      </p:sp>
      <p:pic>
        <p:nvPicPr>
          <p:cNvPr id="6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767" y="2889719"/>
            <a:ext cx="1327720" cy="938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611560" y="0"/>
            <a:ext cx="58326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1400" b="1" dirty="0">
                <a:latin typeface="Garamond" pitchFamily="18" charset="0"/>
              </a:rPr>
              <a:t>Activities of Occupation Health Program  </a:t>
            </a:r>
            <a:r>
              <a:rPr lang="en-US" sz="1400" b="1" dirty="0" smtClean="0">
                <a:latin typeface="Garamond" pitchFamily="18" charset="0"/>
              </a:rPr>
              <a:t>&amp;Occupational Health Services</a:t>
            </a:r>
            <a:endParaRPr lang="en-MY" sz="1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0231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715" y="362267"/>
            <a:ext cx="8715524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b="1" dirty="0" smtClean="0">
                <a:solidFill>
                  <a:srgbClr val="C00000"/>
                </a:solidFill>
                <a:latin typeface="Garamond" pitchFamily="18" charset="0"/>
              </a:rPr>
              <a:t>     </a:t>
            </a:r>
            <a:r>
              <a:rPr lang="en-US" sz="2600" b="1" dirty="0" smtClean="0">
                <a:solidFill>
                  <a:srgbClr val="C00000"/>
                </a:solidFill>
                <a:latin typeface="Garamond" pitchFamily="18" charset="0"/>
              </a:rPr>
              <a:t>(B</a:t>
            </a:r>
            <a:r>
              <a:rPr lang="en-US" sz="2600" b="1" dirty="0">
                <a:solidFill>
                  <a:srgbClr val="C00000"/>
                </a:solidFill>
                <a:latin typeface="Garamond" pitchFamily="18" charset="0"/>
              </a:rPr>
              <a:t>) Improvement of work environment:</a:t>
            </a:r>
            <a:endParaRPr lang="en-MY" sz="2600" dirty="0">
              <a:solidFill>
                <a:srgbClr val="C00000"/>
              </a:solidFill>
              <a:latin typeface="Garamond" pitchFamily="18" charset="0"/>
            </a:endParaRPr>
          </a:p>
          <a:p>
            <a:pPr fontAlgn="base"/>
            <a:r>
              <a:rPr lang="en-US" sz="2600" dirty="0" smtClean="0">
                <a:latin typeface="Garamond" pitchFamily="18" charset="0"/>
              </a:rPr>
              <a:t>  </a:t>
            </a:r>
            <a:r>
              <a:rPr lang="en-US" sz="2500" dirty="0" smtClean="0">
                <a:latin typeface="Garamond" pitchFamily="18" charset="0"/>
              </a:rPr>
              <a:t>This </a:t>
            </a:r>
            <a:r>
              <a:rPr lang="en-US" sz="2500" dirty="0">
                <a:latin typeface="Garamond" pitchFamily="18" charset="0"/>
              </a:rPr>
              <a:t>can be achieved</a:t>
            </a:r>
            <a:r>
              <a:rPr lang="en-US" sz="2500" b="1" dirty="0">
                <a:latin typeface="Garamond" pitchFamily="18" charset="0"/>
              </a:rPr>
              <a:t> </a:t>
            </a:r>
            <a:r>
              <a:rPr lang="en-US" sz="2500" b="1" dirty="0">
                <a:solidFill>
                  <a:srgbClr val="00B050"/>
                </a:solidFill>
                <a:latin typeface="Garamond" pitchFamily="18" charset="0"/>
              </a:rPr>
              <a:t>through </a:t>
            </a:r>
            <a:r>
              <a:rPr lang="en-US" sz="2500" b="1" dirty="0">
                <a:solidFill>
                  <a:srgbClr val="FF0000"/>
                </a:solidFill>
                <a:latin typeface="Garamond" pitchFamily="18" charset="0"/>
              </a:rPr>
              <a:t>good sanitation </a:t>
            </a:r>
            <a:r>
              <a:rPr lang="en-US" sz="2500" dirty="0">
                <a:latin typeface="Garamond" pitchFamily="18" charset="0"/>
              </a:rPr>
              <a:t>of work place by:</a:t>
            </a:r>
            <a:endParaRPr lang="en-MY" sz="2500" dirty="0">
              <a:latin typeface="Garamond" pitchFamily="18" charset="0"/>
            </a:endParaRPr>
          </a:p>
          <a:p>
            <a:pPr marL="514350" indent="-514350" fontAlgn="base">
              <a:buFont typeface="+mj-lt"/>
              <a:buAutoNum type="alphaLcPeriod"/>
            </a:pP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Good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design of the machines</a:t>
            </a:r>
            <a:r>
              <a:rPr lang="en-US" sz="2500" dirty="0">
                <a:latin typeface="Garamond" pitchFamily="18" charset="0"/>
              </a:rPr>
              <a:t>.</a:t>
            </a:r>
            <a:endParaRPr lang="en-MY" sz="2500" dirty="0">
              <a:latin typeface="Garamond" pitchFamily="18" charset="0"/>
            </a:endParaRPr>
          </a:p>
          <a:p>
            <a:pPr marL="514350" indent="-514350" fontAlgn="base">
              <a:buFont typeface="+mj-lt"/>
              <a:buAutoNum type="alphaLcPeriod"/>
            </a:pP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Suitable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housekeeping</a:t>
            </a:r>
            <a:r>
              <a:rPr lang="en-US" sz="2500" dirty="0">
                <a:latin typeface="Garamond" pitchFamily="18" charset="0"/>
              </a:rPr>
              <a:t>.</a:t>
            </a:r>
            <a:endParaRPr lang="en-MY" sz="2500" dirty="0">
              <a:latin typeface="Garamond" pitchFamily="18" charset="0"/>
            </a:endParaRPr>
          </a:p>
          <a:p>
            <a:pPr marL="514350" indent="-514350" fontAlgn="base">
              <a:buFont typeface="+mj-lt"/>
              <a:buAutoNum type="alphaLcPeriod"/>
            </a:pP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Proper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lighting and ventilation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.</a:t>
            </a:r>
          </a:p>
          <a:p>
            <a:pPr marL="514350" indent="-514350" fontAlgn="base">
              <a:buFont typeface="+mj-lt"/>
              <a:buAutoNum type="alphaLcPeriod"/>
            </a:pP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Good </a:t>
            </a:r>
            <a:r>
              <a:rPr lang="en-US" sz="2500" b="1" dirty="0">
                <a:solidFill>
                  <a:srgbClr val="002060"/>
                </a:solidFill>
                <a:latin typeface="Garamond" pitchFamily="18" charset="0"/>
              </a:rPr>
              <a:t>control for physical hazards</a:t>
            </a:r>
            <a:r>
              <a:rPr lang="en-US" sz="2500" dirty="0">
                <a:latin typeface="Garamond" pitchFamily="18" charset="0"/>
              </a:rPr>
              <a:t> as heat, radiation and </a:t>
            </a:r>
            <a:r>
              <a:rPr lang="en-US" sz="2500" dirty="0" smtClean="0">
                <a:latin typeface="Garamond" pitchFamily="18" charset="0"/>
              </a:rPr>
              <a:t>noise.</a:t>
            </a:r>
            <a:endParaRPr lang="en-MY" sz="2500" dirty="0" smtClean="0">
              <a:latin typeface="Garamond" pitchFamily="18" charset="0"/>
            </a:endParaRPr>
          </a:p>
          <a:p>
            <a:pPr marL="514350" indent="-514350" fontAlgn="base">
              <a:buFont typeface="+mj-lt"/>
              <a:buAutoNum type="alphaLcPeriod"/>
            </a:pPr>
            <a:r>
              <a:rPr lang="en-US" sz="2500" b="1" dirty="0" smtClean="0">
                <a:latin typeface="Garamond" pitchFamily="18" charset="0"/>
              </a:rPr>
              <a:t>Supplying work </a:t>
            </a:r>
            <a:r>
              <a:rPr lang="en-US" sz="2500" dirty="0" smtClean="0">
                <a:latin typeface="Garamond" pitchFamily="18" charset="0"/>
              </a:rPr>
              <a:t>place with 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washing facilities </a:t>
            </a:r>
            <a:r>
              <a:rPr lang="en-US" sz="2500" dirty="0" smtClean="0">
                <a:latin typeface="Garamond" pitchFamily="18" charset="0"/>
              </a:rPr>
              <a:t>and suitable  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transportation </a:t>
            </a:r>
            <a:r>
              <a:rPr lang="en-US" sz="2500" dirty="0" smtClean="0">
                <a:latin typeface="Garamond" pitchFamily="18" charset="0"/>
              </a:rPr>
              <a:t>means. </a:t>
            </a:r>
            <a:endParaRPr lang="en-MY" sz="25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0843" y="3501008"/>
            <a:ext cx="830339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u="sng" dirty="0" smtClean="0">
                <a:solidFill>
                  <a:srgbClr val="FF0000"/>
                </a:solidFill>
                <a:latin typeface="Garamond" pitchFamily="18" charset="0"/>
              </a:rPr>
              <a:t>4- </a:t>
            </a: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Prevention of occupational health hazards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: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600" b="1" dirty="0">
                <a:latin typeface="Garamond" pitchFamily="18" charset="0"/>
              </a:rPr>
              <a:t>Prevention o</a:t>
            </a:r>
            <a:r>
              <a:rPr lang="en-US" sz="2600" dirty="0">
                <a:latin typeface="Garamond" pitchFamily="18" charset="0"/>
              </a:rPr>
              <a:t>f occupational </a:t>
            </a:r>
            <a:r>
              <a:rPr lang="en-US" sz="2600" b="1" dirty="0">
                <a:latin typeface="Garamond" pitchFamily="18" charset="0"/>
              </a:rPr>
              <a:t>disease</a:t>
            </a:r>
            <a:r>
              <a:rPr lang="en-US" sz="2600" dirty="0">
                <a:latin typeface="Garamond" pitchFamily="18" charset="0"/>
              </a:rPr>
              <a:t> or </a:t>
            </a:r>
            <a:r>
              <a:rPr lang="en-US" sz="2600" b="1" dirty="0">
                <a:latin typeface="Garamond" pitchFamily="18" charset="0"/>
              </a:rPr>
              <a:t>accident</a:t>
            </a:r>
            <a:r>
              <a:rPr lang="en-US" sz="2600" dirty="0">
                <a:latin typeface="Garamond" pitchFamily="18" charset="0"/>
              </a:rPr>
              <a:t> occurrence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through integrated efforts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of many disciplines </a:t>
            </a:r>
            <a:r>
              <a:rPr lang="en-US" sz="2600" b="1" dirty="0">
                <a:solidFill>
                  <a:srgbClr val="00B050"/>
                </a:solidFill>
                <a:latin typeface="Garamond" pitchFamily="18" charset="0"/>
              </a:rPr>
              <a:t>as</a:t>
            </a:r>
            <a:r>
              <a:rPr lang="en-US" sz="2800" b="1" dirty="0">
                <a:solidFill>
                  <a:srgbClr val="00B050"/>
                </a:solidFill>
                <a:latin typeface="Garamond" pitchFamily="18" charset="0"/>
              </a:rPr>
              <a:t>: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a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) Medical prevention:</a:t>
            </a:r>
            <a:endParaRPr lang="en-MY" sz="2600" dirty="0">
              <a:solidFill>
                <a:srgbClr val="002060"/>
              </a:solidFill>
              <a:latin typeface="Garamond" pitchFamily="18" charset="0"/>
            </a:endParaRPr>
          </a:p>
          <a:p>
            <a:pPr lvl="0" fontAlgn="base"/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b) Engineering prevention: </a:t>
            </a:r>
            <a:r>
              <a:rPr lang="en-US" sz="2600" dirty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MY" sz="2600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MY" sz="2600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c) Hygienic prevention</a:t>
            </a:r>
            <a:endParaRPr lang="en-MY" sz="2600" dirty="0"/>
          </a:p>
        </p:txBody>
      </p:sp>
      <p:sp>
        <p:nvSpPr>
          <p:cNvPr id="5" name="Rectangle 4"/>
          <p:cNvSpPr/>
          <p:nvPr/>
        </p:nvSpPr>
        <p:spPr>
          <a:xfrm>
            <a:off x="6784065" y="-33272"/>
            <a:ext cx="2412776" cy="654025"/>
          </a:xfrm>
          <a:prstGeom prst="rect">
            <a:avLst/>
          </a:prstGeom>
          <a:ln w="127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r>
              <a:rPr lang="en-US" sz="1050" b="1" dirty="0">
                <a:solidFill>
                  <a:srgbClr val="7030A0"/>
                </a:solidFill>
                <a:latin typeface="Garamond" pitchFamily="18" charset="0"/>
              </a:rPr>
              <a:t>Promotion of workers' health:</a:t>
            </a:r>
            <a:endParaRPr lang="en-MY" sz="1050" dirty="0">
              <a:solidFill>
                <a:srgbClr val="7030A0"/>
              </a:solidFill>
              <a:latin typeface="Garamond" pitchFamily="18" charset="0"/>
            </a:endParaRPr>
          </a:p>
          <a:p>
            <a:r>
              <a:rPr lang="en-US" sz="800" b="1" dirty="0" err="1" smtClean="0">
                <a:solidFill>
                  <a:srgbClr val="002060"/>
                </a:solidFill>
                <a:latin typeface="Garamond" pitchFamily="18" charset="0"/>
              </a:rPr>
              <a:t>A.Improvement</a:t>
            </a:r>
            <a:r>
              <a:rPr lang="en-US" sz="8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800" b="1" dirty="0">
                <a:solidFill>
                  <a:srgbClr val="002060"/>
                </a:solidFill>
                <a:latin typeface="Garamond" pitchFamily="18" charset="0"/>
              </a:rPr>
              <a:t>of the health and working </a:t>
            </a:r>
            <a:r>
              <a:rPr lang="en-US" sz="800" b="1" dirty="0" smtClean="0">
                <a:solidFill>
                  <a:srgbClr val="002060"/>
                </a:solidFill>
                <a:latin typeface="Garamond" pitchFamily="18" charset="0"/>
              </a:rPr>
              <a:t>capacity</a:t>
            </a:r>
          </a:p>
          <a:p>
            <a:r>
              <a:rPr lang="en-US" sz="8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800" b="1" dirty="0" err="1" smtClean="0">
                <a:solidFill>
                  <a:srgbClr val="FF0000"/>
                </a:solidFill>
                <a:latin typeface="Garamond" pitchFamily="18" charset="0"/>
              </a:rPr>
              <a:t>B.Improvement</a:t>
            </a:r>
            <a:r>
              <a:rPr lang="en-US" sz="8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1050" b="1" dirty="0">
                <a:solidFill>
                  <a:srgbClr val="FF0000"/>
                </a:solidFill>
                <a:latin typeface="Garamond" pitchFamily="18" charset="0"/>
              </a:rPr>
              <a:t>of work </a:t>
            </a:r>
            <a:r>
              <a:rPr lang="en-US" sz="1050" b="1" dirty="0" smtClean="0">
                <a:solidFill>
                  <a:srgbClr val="FF0000"/>
                </a:solidFill>
                <a:latin typeface="Garamond" pitchFamily="18" charset="0"/>
              </a:rPr>
              <a:t>environmen</a:t>
            </a:r>
            <a:r>
              <a:rPr lang="en-US" b="1" dirty="0" smtClean="0">
                <a:solidFill>
                  <a:srgbClr val="FF0000"/>
                </a:solidFill>
                <a:latin typeface="Garamond" pitchFamily="18" charset="0"/>
              </a:rPr>
              <a:t>t</a:t>
            </a:r>
            <a:endParaRPr lang="en-US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39589" y="5055501"/>
            <a:ext cx="2760822" cy="1231106"/>
          </a:xfrm>
          <a:prstGeom prst="rect">
            <a:avLst/>
          </a:prstGeom>
          <a:ln w="158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MY" sz="1000" b="1" dirty="0">
                <a:solidFill>
                  <a:schemeClr val="tx2"/>
                </a:solidFill>
                <a:latin typeface="Garamond" pitchFamily="18" charset="0"/>
              </a:rPr>
              <a:t>Activities of Occupation Health Program </a:t>
            </a:r>
            <a:endParaRPr lang="en-MY" sz="10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rtl="1"/>
            <a:r>
              <a:rPr lang="en-US" sz="800" b="1" dirty="0" smtClean="0">
                <a:solidFill>
                  <a:srgbClr val="FF0000"/>
                </a:solidFill>
                <a:latin typeface="Garamond" pitchFamily="18" charset="0"/>
              </a:rPr>
              <a:t>l</a:t>
            </a:r>
            <a:r>
              <a:rPr lang="en-US" sz="800" b="1" dirty="0" smtClean="0">
                <a:latin typeface="Garamond" pitchFamily="18" charset="0"/>
              </a:rPr>
              <a:t>-Maintenance </a:t>
            </a:r>
            <a:r>
              <a:rPr lang="en-US" sz="800" b="1" dirty="0">
                <a:latin typeface="Garamond" pitchFamily="18" charset="0"/>
              </a:rPr>
              <a:t>of healthful work environment</a:t>
            </a:r>
          </a:p>
          <a:p>
            <a:pPr rtl="1"/>
            <a:r>
              <a:rPr lang="en-US" sz="800" b="1" dirty="0">
                <a:latin typeface="Garamond" pitchFamily="18" charset="0"/>
              </a:rPr>
              <a:t>2-Diagnosis and treatment of </a:t>
            </a:r>
            <a:r>
              <a:rPr lang="en-US" sz="800" b="1" dirty="0" smtClean="0">
                <a:latin typeface="Garamond" pitchFamily="18" charset="0"/>
              </a:rPr>
              <a:t>OD</a:t>
            </a:r>
            <a:endParaRPr lang="en-US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3- Promotion of workers' health.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solidFill>
                  <a:srgbClr val="FF0000"/>
                </a:solidFill>
                <a:latin typeface="Garamond" pitchFamily="18" charset="0"/>
              </a:rPr>
              <a:t>4- Prevention of occupational health hazards</a:t>
            </a:r>
            <a:r>
              <a:rPr lang="en-US" sz="800" b="1" dirty="0">
                <a:latin typeface="Garamond" pitchFamily="18" charset="0"/>
              </a:rPr>
              <a:t>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5- Control of occupational health hazards.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6- Rehabilitation and </a:t>
            </a:r>
            <a:r>
              <a:rPr lang="en-US" sz="800" b="1" dirty="0" smtClean="0">
                <a:latin typeface="Garamond" pitchFamily="18" charset="0"/>
              </a:rPr>
              <a:t>compensation.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7-Provide special care for vulnerable groups </a:t>
            </a:r>
            <a:endParaRPr lang="en-US" sz="800" b="1" dirty="0" smtClean="0">
              <a:latin typeface="Garamond" pitchFamily="18" charset="0"/>
            </a:endParaRPr>
          </a:p>
          <a:p>
            <a:r>
              <a:rPr lang="en-US" sz="800" b="1" dirty="0" smtClean="0">
                <a:latin typeface="Garamond" pitchFamily="18" charset="0"/>
              </a:rPr>
              <a:t>8- </a:t>
            </a:r>
            <a:r>
              <a:rPr lang="en-US" sz="800" b="1" dirty="0">
                <a:latin typeface="Garamond" pitchFamily="18" charset="0"/>
              </a:rPr>
              <a:t>Keep good health recording system</a:t>
            </a:r>
            <a:endParaRPr lang="en-MY" sz="800" dirty="0"/>
          </a:p>
        </p:txBody>
      </p:sp>
      <p:pic>
        <p:nvPicPr>
          <p:cNvPr id="8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941168"/>
            <a:ext cx="1379193" cy="974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5664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0389" y="431587"/>
            <a:ext cx="8750486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Medical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prevention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:</a:t>
            </a:r>
          </a:p>
          <a:p>
            <a:endParaRPr lang="en-US" sz="28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L="514350" indent="-514350">
              <a:buAutoNum type="alphaLcParenR"/>
            </a:pPr>
            <a:endParaRPr lang="en-US" sz="2800" b="1" dirty="0">
              <a:solidFill>
                <a:srgbClr val="FF0000"/>
              </a:solidFill>
              <a:latin typeface="Garamond" pitchFamily="18" charset="0"/>
            </a:endParaRPr>
          </a:p>
          <a:p>
            <a:pPr marL="514350" indent="-514350">
              <a:buAutoNum type="alphaLcParenR"/>
            </a:pPr>
            <a:endParaRPr lang="en-US" sz="28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800" b="1" u="sng" dirty="0" smtClean="0">
                <a:solidFill>
                  <a:srgbClr val="7030A0"/>
                </a:solidFill>
                <a:latin typeface="Garamond" pitchFamily="18" charset="0"/>
              </a:rPr>
              <a:t>i</a:t>
            </a:r>
            <a:r>
              <a:rPr lang="en-US" sz="2600" b="1" u="sng" dirty="0" smtClean="0">
                <a:solidFill>
                  <a:srgbClr val="7030A0"/>
                </a:solidFill>
                <a:latin typeface="Garamond" pitchFamily="18" charset="0"/>
              </a:rPr>
              <a:t>. </a:t>
            </a:r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</a:rPr>
              <a:t>Pre-employment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medical examination </a:t>
            </a:r>
          </a:p>
          <a:p>
            <a:r>
              <a:rPr lang="en-US" sz="2300" b="1" dirty="0">
                <a:latin typeface="Garamond" pitchFamily="18" charset="0"/>
              </a:rPr>
              <a:t>for all persons to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</a:rPr>
              <a:t>choose the suitable worker to the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job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300" b="1" dirty="0">
                <a:latin typeface="Garamond" pitchFamily="18" charset="0"/>
              </a:rPr>
              <a:t>which </a:t>
            </a:r>
            <a:endParaRPr lang="en-US" sz="2300" b="1" dirty="0" smtClean="0">
              <a:latin typeface="Garamond" pitchFamily="18" charset="0"/>
            </a:endParaRPr>
          </a:p>
          <a:p>
            <a:r>
              <a:rPr lang="en-US" sz="2300" b="1" dirty="0" smtClean="0">
                <a:latin typeface="Garamond" pitchFamily="18" charset="0"/>
              </a:rPr>
              <a:t>suits </a:t>
            </a:r>
            <a:r>
              <a:rPr lang="en-US" sz="2300" b="1" dirty="0">
                <a:latin typeface="Garamond" pitchFamily="18" charset="0"/>
              </a:rPr>
              <a:t>his </a:t>
            </a:r>
            <a:r>
              <a:rPr lang="en-US" sz="2300" b="1" dirty="0">
                <a:solidFill>
                  <a:srgbClr val="00B050"/>
                </a:solidFill>
                <a:latin typeface="Garamond" pitchFamily="18" charset="0"/>
              </a:rPr>
              <a:t>physical</a:t>
            </a:r>
            <a:r>
              <a:rPr lang="en-US" sz="2300" b="1" dirty="0">
                <a:latin typeface="Garamond" pitchFamily="18" charset="0"/>
              </a:rPr>
              <a:t> capacities and </a:t>
            </a:r>
            <a:r>
              <a:rPr lang="en-US" sz="2300" b="1" dirty="0">
                <a:solidFill>
                  <a:srgbClr val="00B050"/>
                </a:solidFill>
                <a:latin typeface="Garamond" pitchFamily="18" charset="0"/>
              </a:rPr>
              <a:t>mental</a:t>
            </a:r>
            <a:r>
              <a:rPr lang="en-US" sz="2300" b="1" dirty="0">
                <a:latin typeface="Garamond" pitchFamily="18" charset="0"/>
              </a:rPr>
              <a:t> abilities</a:t>
            </a:r>
            <a:r>
              <a:rPr lang="en-US" sz="2300" b="1" dirty="0" smtClean="0">
                <a:latin typeface="Garamond" pitchFamily="18" charset="0"/>
              </a:rPr>
              <a:t>,</a:t>
            </a:r>
            <a:endParaRPr lang="en-US" sz="2300" b="1" dirty="0">
              <a:latin typeface="Garamond" pitchFamily="18" charset="0"/>
            </a:endParaRPr>
          </a:p>
          <a:p>
            <a:r>
              <a:rPr lang="en-US" sz="2800" b="1" u="sng" dirty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</a:rPr>
              <a:t>ii Pre-placement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examination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 </a:t>
            </a:r>
            <a:r>
              <a:rPr lang="en-US" sz="2300" dirty="0">
                <a:latin typeface="Garamond" pitchFamily="18" charset="0"/>
              </a:rPr>
              <a:t>this type of medical examination must </a:t>
            </a:r>
            <a:r>
              <a:rPr lang="en-US" sz="2300" b="1" dirty="0">
                <a:latin typeface="Garamond" pitchFamily="18" charset="0"/>
              </a:rPr>
              <a:t>be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</a:rPr>
              <a:t>done by the </a:t>
            </a:r>
            <a:endParaRPr lang="en-US" sz="2300" b="1" dirty="0" smtClean="0">
              <a:solidFill>
                <a:srgbClr val="0070C0"/>
              </a:solidFill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300" b="1" dirty="0" smtClean="0">
                <a:solidFill>
                  <a:srgbClr val="0070C0"/>
                </a:solidFill>
                <a:latin typeface="Garamond" pitchFamily="18" charset="0"/>
              </a:rPr>
              <a:t>occupational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physician</a:t>
            </a:r>
            <a:r>
              <a:rPr lang="en-US" sz="2300" b="1" dirty="0">
                <a:latin typeface="Garamond" pitchFamily="18" charset="0"/>
              </a:rPr>
              <a:t> of the plant </a:t>
            </a:r>
            <a:r>
              <a:rPr lang="en-US" sz="2300" dirty="0">
                <a:latin typeface="Garamond" pitchFamily="18" charset="0"/>
              </a:rPr>
              <a:t>to which the worker is </a:t>
            </a:r>
            <a:endParaRPr lang="en-US" sz="2300" dirty="0" smtClean="0">
              <a:latin typeface="Garamond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300" dirty="0" smtClean="0">
                <a:latin typeface="Garamond" pitchFamily="18" charset="0"/>
              </a:rPr>
              <a:t>joined </a:t>
            </a:r>
            <a:r>
              <a:rPr lang="en-US" sz="2300" dirty="0">
                <a:latin typeface="Garamond" pitchFamily="18" charset="0"/>
              </a:rPr>
              <a:t>to put the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</a:rPr>
              <a:t>suitable worker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in the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</a:rPr>
              <a:t>suitable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process</a:t>
            </a:r>
            <a:r>
              <a:rPr lang="en-US" sz="2300" dirty="0">
                <a:latin typeface="Garamond" pitchFamily="18" charset="0"/>
              </a:rPr>
              <a:t> </a:t>
            </a:r>
            <a:r>
              <a:rPr lang="en-US" sz="2300" b="1" dirty="0">
                <a:latin typeface="Garamond" pitchFamily="18" charset="0"/>
              </a:rPr>
              <a:t>that </a:t>
            </a:r>
            <a:r>
              <a:rPr lang="en-US" sz="2300" b="1" dirty="0">
                <a:solidFill>
                  <a:srgbClr val="00B050"/>
                </a:solidFill>
                <a:latin typeface="Garamond" pitchFamily="18" charset="0"/>
              </a:rPr>
              <a:t>suits his health </a:t>
            </a:r>
            <a:r>
              <a:rPr lang="en-US" sz="2300" b="1" dirty="0" smtClean="0">
                <a:solidFill>
                  <a:srgbClr val="00B050"/>
                </a:solidFill>
                <a:latin typeface="Garamond" pitchFamily="18" charset="0"/>
              </a:rPr>
              <a:t>condition</a:t>
            </a:r>
            <a:r>
              <a:rPr lang="en-US" sz="2300" dirty="0" smtClean="0">
                <a:latin typeface="Garamond" pitchFamily="18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sz="2300" b="1" dirty="0" smtClean="0">
                <a:latin typeface="Garamond" pitchFamily="18" charset="0"/>
              </a:rPr>
              <a:t>Each </a:t>
            </a:r>
            <a:r>
              <a:rPr lang="en-US" sz="2300" b="1" dirty="0">
                <a:latin typeface="Garamond" pitchFamily="18" charset="0"/>
              </a:rPr>
              <a:t>employee is subjected to a </a:t>
            </a:r>
            <a:r>
              <a:rPr lang="en-US" sz="2300" b="1" dirty="0" smtClean="0">
                <a:latin typeface="Garamond" pitchFamily="18" charset="0"/>
              </a:rPr>
              <a:t>pre-placement </a:t>
            </a:r>
            <a:r>
              <a:rPr lang="en-MY" sz="2300" b="1" dirty="0" smtClean="0">
                <a:latin typeface="Garamond" pitchFamily="18" charset="0"/>
              </a:rPr>
              <a:t>examination </a:t>
            </a:r>
            <a:r>
              <a:rPr lang="en-MY" sz="2300" b="1" dirty="0">
                <a:latin typeface="Garamond" pitchFamily="18" charset="0"/>
              </a:rPr>
              <a:t>before joining a new </a:t>
            </a:r>
            <a:r>
              <a:rPr lang="en-MY" sz="2300" b="1" dirty="0" smtClean="0">
                <a:latin typeface="Garamond" pitchFamily="18" charset="0"/>
              </a:rPr>
              <a:t>job</a:t>
            </a:r>
            <a:endParaRPr lang="en-US" sz="2300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33173" y="77644"/>
            <a:ext cx="2484784" cy="707886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schemeClr val="tx2"/>
                </a:solidFill>
                <a:latin typeface="Garamond" pitchFamily="18" charset="0"/>
              </a:rPr>
              <a:t>Prevention of occupational health hazards</a:t>
            </a:r>
            <a:endParaRPr lang="en-US" sz="1000" dirty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US" sz="1000" b="1" dirty="0">
                <a:solidFill>
                  <a:srgbClr val="FF0000"/>
                </a:solidFill>
                <a:latin typeface="Garamond" pitchFamily="18" charset="0"/>
              </a:rPr>
              <a:t>a) Medical prevention:</a:t>
            </a:r>
            <a:endParaRPr lang="en-MY" sz="1000" dirty="0">
              <a:solidFill>
                <a:srgbClr val="FF0000"/>
              </a:solidFill>
              <a:latin typeface="Garamond" pitchFamily="18" charset="0"/>
            </a:endParaRPr>
          </a:p>
          <a:p>
            <a:pPr lvl="0" fontAlgn="base"/>
            <a:r>
              <a:rPr lang="en-US" sz="1000" b="1" dirty="0">
                <a:solidFill>
                  <a:srgbClr val="002060"/>
                </a:solidFill>
                <a:latin typeface="Garamond" pitchFamily="18" charset="0"/>
              </a:rPr>
              <a:t>b) Engineering prevention:</a:t>
            </a:r>
          </a:p>
          <a:p>
            <a:pPr lvl="0" fontAlgn="base"/>
            <a:r>
              <a:rPr lang="en-US" sz="1000" b="1" dirty="0">
                <a:solidFill>
                  <a:srgbClr val="002060"/>
                </a:solidFill>
                <a:latin typeface="Garamond" pitchFamily="18" charset="0"/>
              </a:rPr>
              <a:t>Hygienic prevention </a:t>
            </a:r>
            <a:r>
              <a:rPr lang="en-US" sz="1000" dirty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MY" sz="10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7740352" y="638132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Rectangle 4"/>
          <p:cNvSpPr/>
          <p:nvPr/>
        </p:nvSpPr>
        <p:spPr>
          <a:xfrm>
            <a:off x="107505" y="784501"/>
            <a:ext cx="7524328" cy="1862048"/>
          </a:xfrm>
          <a:prstGeom prst="rect">
            <a:avLst/>
          </a:prstGeom>
          <a:ln w="19050">
            <a:noFill/>
          </a:ln>
        </p:spPr>
        <p:txBody>
          <a:bodyPr wrap="square">
            <a:spAutoFit/>
          </a:bodyPr>
          <a:lstStyle/>
          <a:p>
            <a:pPr indent="-571500">
              <a:buFont typeface="+mj-lt"/>
              <a:buAutoNum type="romanLcPeriod"/>
            </a:pPr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Pre-employment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medical </a:t>
            </a:r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examination</a:t>
            </a:r>
          </a:p>
          <a:p>
            <a:pPr indent="-571500">
              <a:buFont typeface="+mj-lt"/>
              <a:buAutoNum type="romanLcPeriod"/>
            </a:pPr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Pre-placement examination:</a:t>
            </a:r>
          </a:p>
          <a:p>
            <a:pPr indent="-571500">
              <a:buFont typeface="+mj-lt"/>
              <a:buAutoNum type="romanLcPeriod"/>
            </a:pPr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Periodic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medical examination </a:t>
            </a:r>
            <a:endParaRPr lang="en-US" sz="23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indent="-571500">
              <a:buFont typeface="+mj-lt"/>
              <a:buAutoNum type="romanLcPeriod"/>
            </a:pPr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Health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education </a:t>
            </a:r>
            <a:endParaRPr lang="en-US" sz="23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indent="-571500">
              <a:buFont typeface="+mj-lt"/>
              <a:buAutoNum type="romanLcPeriod"/>
            </a:pPr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Immunization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of workers  </a:t>
            </a:r>
            <a:r>
              <a:rPr lang="en-US" sz="2300" dirty="0" smtClean="0">
                <a:solidFill>
                  <a:srgbClr val="002060"/>
                </a:solidFill>
                <a:latin typeface="Garamond" pitchFamily="18" charset="0"/>
              </a:rPr>
              <a:t>and chemoprophylaxis</a:t>
            </a:r>
            <a:endParaRPr lang="en-MY" sz="2300" dirty="0">
              <a:solidFill>
                <a:srgbClr val="002060"/>
              </a:solidFill>
              <a:latin typeface="Garamond" pitchFamily="18" charset="0"/>
            </a:endParaRPr>
          </a:p>
        </p:txBody>
      </p:sp>
      <p:pic>
        <p:nvPicPr>
          <p:cNvPr id="7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908720"/>
            <a:ext cx="1716587" cy="120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13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3369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5183" y="785594"/>
            <a:ext cx="8941313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Each employee is subjected to a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pre-placement </a:t>
            </a:r>
          </a:p>
          <a:p>
            <a:pPr rtl="1"/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examination before joining a new job</a:t>
            </a:r>
            <a:r>
              <a:rPr lang="en-US" sz="2600" b="1" dirty="0" smtClean="0">
                <a:latin typeface="Garamond" pitchFamily="18" charset="0"/>
              </a:rPr>
              <a:t>: </a:t>
            </a:r>
            <a:endParaRPr lang="en-MY" sz="2600" b="1" dirty="0" smtClean="0">
              <a:latin typeface="Garamond" pitchFamily="18" charset="0"/>
            </a:endParaRPr>
          </a:p>
          <a:p>
            <a:r>
              <a:rPr lang="en-US" sz="2600" dirty="0" smtClean="0">
                <a:latin typeface="Garamond" pitchFamily="18" charset="0"/>
              </a:rPr>
              <a:t>1- </a:t>
            </a:r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personal , family and medical history . </a:t>
            </a:r>
            <a:endParaRPr lang="en-MY" sz="23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2- Proper </a:t>
            </a:r>
            <a:r>
              <a:rPr lang="en-US" sz="2300" b="1" dirty="0" smtClean="0">
                <a:solidFill>
                  <a:srgbClr val="FF0000"/>
                </a:solidFill>
                <a:latin typeface="Garamond" pitchFamily="18" charset="0"/>
              </a:rPr>
              <a:t>past</a:t>
            </a:r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 and </a:t>
            </a:r>
            <a:r>
              <a:rPr lang="en-US" sz="2300" b="1" dirty="0" smtClean="0">
                <a:solidFill>
                  <a:srgbClr val="FF0000"/>
                </a:solidFill>
                <a:latin typeface="Garamond" pitchFamily="18" charset="0"/>
              </a:rPr>
              <a:t>present</a:t>
            </a:r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300" b="1" dirty="0" smtClean="0">
                <a:solidFill>
                  <a:srgbClr val="0070C0"/>
                </a:solidFill>
                <a:latin typeface="Garamond" pitchFamily="18" charset="0"/>
              </a:rPr>
              <a:t>occupational</a:t>
            </a:r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 history. </a:t>
            </a:r>
            <a:endParaRPr lang="en-MY" sz="23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3- Complete </a:t>
            </a:r>
            <a:r>
              <a:rPr lang="en-US" sz="2300" b="1" dirty="0" smtClean="0">
                <a:solidFill>
                  <a:srgbClr val="0070C0"/>
                </a:solidFill>
                <a:latin typeface="Garamond" pitchFamily="18" charset="0"/>
              </a:rPr>
              <a:t>physical examination</a:t>
            </a:r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. </a:t>
            </a:r>
            <a:endParaRPr lang="en-MY" sz="23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4- Laboratory investigation related to the nature o</a:t>
            </a:r>
            <a:r>
              <a:rPr lang="en-US" sz="2300" dirty="0" smtClean="0">
                <a:latin typeface="Garamond" pitchFamily="18" charset="0"/>
              </a:rPr>
              <a:t>f the work </a:t>
            </a:r>
            <a:r>
              <a:rPr lang="en-US" sz="2400" b="1" i="1" dirty="0" err="1" smtClean="0">
                <a:latin typeface="Garamond" pitchFamily="18" charset="0"/>
              </a:rPr>
              <a:t>e.g</a:t>
            </a:r>
            <a:r>
              <a:rPr lang="en-US" sz="2400" b="1" i="1" dirty="0" smtClean="0">
                <a:latin typeface="Garamond" pitchFamily="18" charset="0"/>
              </a:rPr>
              <a:t> </a:t>
            </a:r>
            <a:r>
              <a:rPr lang="en-US" sz="2200" b="1" i="1" dirty="0" smtClean="0">
                <a:solidFill>
                  <a:srgbClr val="1616BA"/>
                </a:solidFill>
                <a:latin typeface="Garamond" pitchFamily="18" charset="0"/>
              </a:rPr>
              <a:t>workers joining dusty work </a:t>
            </a:r>
            <a:r>
              <a:rPr lang="en-US" sz="2200" b="1" i="1" dirty="0" err="1" smtClean="0">
                <a:solidFill>
                  <a:srgbClr val="1616BA"/>
                </a:solidFill>
                <a:latin typeface="Garamond" pitchFamily="18" charset="0"/>
              </a:rPr>
              <a:t>e.g</a:t>
            </a:r>
            <a:r>
              <a:rPr lang="en-US" sz="2200" b="1" i="1" dirty="0" smtClean="0">
                <a:solidFill>
                  <a:srgbClr val="1616BA"/>
                </a:solidFill>
                <a:latin typeface="Garamond" pitchFamily="18" charset="0"/>
              </a:rPr>
              <a:t> cotton industry should do an X-ray chest. 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</a:rPr>
              <a:t>Objectives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of the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pre-placement examination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:</a:t>
            </a:r>
          </a:p>
          <a:p>
            <a:r>
              <a:rPr lang="en-US" sz="2600" dirty="0">
                <a:latin typeface="Garamond" pitchFamily="18" charset="0"/>
              </a:rPr>
              <a:t>1-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Proper placement </a:t>
            </a:r>
            <a:r>
              <a:rPr lang="en-US" sz="2300" b="1" dirty="0">
                <a:latin typeface="Garamond" pitchFamily="18" charset="0"/>
              </a:rPr>
              <a:t>of workers according to their medical and physical abilities to perform their job without hazards</a:t>
            </a:r>
            <a:r>
              <a:rPr lang="en-US" sz="2300" b="1" dirty="0" smtClean="0">
                <a:latin typeface="Garamond" pitchFamily="18" charset="0"/>
              </a:rPr>
              <a:t>.</a:t>
            </a:r>
          </a:p>
          <a:p>
            <a:endParaRPr lang="en-MY" sz="2300" b="1" dirty="0">
              <a:latin typeface="Garamond" pitchFamily="18" charset="0"/>
            </a:endParaRPr>
          </a:p>
          <a:p>
            <a:r>
              <a:rPr lang="en-US" sz="2300" b="1" dirty="0">
                <a:latin typeface="Garamond" pitchFamily="18" charset="0"/>
              </a:rPr>
              <a:t>2- Put a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base- line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of the </a:t>
            </a:r>
            <a:r>
              <a:rPr lang="en-US" sz="2300" b="1" dirty="0">
                <a:latin typeface="Garamond" pitchFamily="18" charset="0"/>
              </a:rPr>
              <a:t>health status of the workers</a:t>
            </a:r>
            <a:r>
              <a:rPr lang="en-US" sz="2300" b="1" dirty="0" smtClean="0">
                <a:latin typeface="Garamond" pitchFamily="18" charset="0"/>
              </a:rPr>
              <a:t>.</a:t>
            </a:r>
          </a:p>
          <a:p>
            <a:r>
              <a:rPr lang="en-US" sz="2300" b="1" dirty="0" smtClean="0">
                <a:latin typeface="Garamond" pitchFamily="18" charset="0"/>
              </a:rPr>
              <a:t> </a:t>
            </a:r>
            <a:endParaRPr lang="en-MY" sz="2300" b="1" dirty="0">
              <a:latin typeface="Garamond" pitchFamily="18" charset="0"/>
            </a:endParaRPr>
          </a:p>
          <a:p>
            <a:r>
              <a:rPr lang="en-US" sz="2300" b="1" dirty="0">
                <a:latin typeface="Garamond" pitchFamily="18" charset="0"/>
              </a:rPr>
              <a:t>3-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Establishing records </a:t>
            </a:r>
            <a:r>
              <a:rPr lang="en-US" sz="2300" b="1" dirty="0">
                <a:latin typeface="Garamond" pitchFamily="18" charset="0"/>
              </a:rPr>
              <a:t>for the condition of the workers at the start of the job  be used in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case of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compensation  </a:t>
            </a:r>
            <a:endParaRPr lang="en-MY" sz="23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47664" y="35332"/>
            <a:ext cx="3667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Pre-placement </a:t>
            </a:r>
            <a:r>
              <a:rPr lang="en-US" b="1" dirty="0" smtClean="0">
                <a:latin typeface="Garamond" pitchFamily="18" charset="0"/>
              </a:rPr>
              <a:t>examination Cont. ..</a:t>
            </a:r>
            <a:endParaRPr lang="en-MY" dirty="0"/>
          </a:p>
        </p:txBody>
      </p:sp>
      <p:pic>
        <p:nvPicPr>
          <p:cNvPr id="5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221088"/>
            <a:ext cx="1285530" cy="917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687865" y="35332"/>
            <a:ext cx="2484783" cy="923330"/>
          </a:xfrm>
          <a:prstGeom prst="rect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>
                <a:solidFill>
                  <a:srgbClr val="C00000"/>
                </a:solidFill>
                <a:latin typeface="Garamond" pitchFamily="18" charset="0"/>
              </a:rPr>
              <a:t>Medical prevention </a:t>
            </a:r>
            <a:endParaRPr lang="en-US" sz="900" b="1" dirty="0" smtClean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en-US" sz="900" b="1" dirty="0" smtClean="0">
                <a:solidFill>
                  <a:srgbClr val="002060"/>
                </a:solidFill>
                <a:latin typeface="Garamond" pitchFamily="18" charset="0"/>
              </a:rPr>
              <a:t>Pre-employment </a:t>
            </a:r>
            <a:r>
              <a:rPr lang="en-US" sz="900" b="1" dirty="0">
                <a:solidFill>
                  <a:srgbClr val="002060"/>
                </a:solidFill>
                <a:latin typeface="Garamond" pitchFamily="18" charset="0"/>
              </a:rPr>
              <a:t>medical </a:t>
            </a:r>
            <a:r>
              <a:rPr lang="en-US" sz="900" b="1" dirty="0" smtClean="0">
                <a:solidFill>
                  <a:srgbClr val="002060"/>
                </a:solidFill>
                <a:latin typeface="Garamond" pitchFamily="18" charset="0"/>
              </a:rPr>
              <a:t>examination</a:t>
            </a:r>
          </a:p>
          <a:p>
            <a:r>
              <a:rPr lang="en-US" sz="900" b="1" dirty="0" smtClean="0">
                <a:solidFill>
                  <a:srgbClr val="FF0000"/>
                </a:solidFill>
                <a:latin typeface="Garamond" pitchFamily="18" charset="0"/>
              </a:rPr>
              <a:t>Pre-placement examination</a:t>
            </a:r>
            <a:r>
              <a:rPr lang="en-US" sz="900" b="1" dirty="0" smtClean="0">
                <a:solidFill>
                  <a:srgbClr val="002060"/>
                </a:solidFill>
                <a:latin typeface="Garamond" pitchFamily="18" charset="0"/>
              </a:rPr>
              <a:t>:</a:t>
            </a:r>
          </a:p>
          <a:p>
            <a:r>
              <a:rPr lang="en-US" sz="900" b="1" dirty="0" smtClean="0">
                <a:solidFill>
                  <a:srgbClr val="002060"/>
                </a:solidFill>
                <a:latin typeface="Garamond" pitchFamily="18" charset="0"/>
              </a:rPr>
              <a:t>Periodic </a:t>
            </a:r>
            <a:r>
              <a:rPr lang="en-US" sz="900" b="1" dirty="0">
                <a:solidFill>
                  <a:srgbClr val="002060"/>
                </a:solidFill>
                <a:latin typeface="Garamond" pitchFamily="18" charset="0"/>
              </a:rPr>
              <a:t>medical examination </a:t>
            </a:r>
            <a:endParaRPr lang="en-US" sz="9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900" b="1" dirty="0" smtClean="0">
                <a:solidFill>
                  <a:srgbClr val="002060"/>
                </a:solidFill>
                <a:latin typeface="Garamond" pitchFamily="18" charset="0"/>
              </a:rPr>
              <a:t>Health </a:t>
            </a:r>
            <a:r>
              <a:rPr lang="en-US" sz="900" b="1" dirty="0">
                <a:solidFill>
                  <a:srgbClr val="002060"/>
                </a:solidFill>
                <a:latin typeface="Garamond" pitchFamily="18" charset="0"/>
              </a:rPr>
              <a:t>education </a:t>
            </a:r>
            <a:endParaRPr lang="en-US" sz="9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900" b="1" dirty="0" smtClean="0">
                <a:solidFill>
                  <a:srgbClr val="002060"/>
                </a:solidFill>
                <a:latin typeface="Garamond" pitchFamily="18" charset="0"/>
              </a:rPr>
              <a:t>Immunization </a:t>
            </a:r>
            <a:r>
              <a:rPr lang="en-US" sz="900" b="1" dirty="0">
                <a:solidFill>
                  <a:srgbClr val="002060"/>
                </a:solidFill>
                <a:latin typeface="Garamond" pitchFamily="18" charset="0"/>
              </a:rPr>
              <a:t>of workers  </a:t>
            </a:r>
            <a:r>
              <a:rPr lang="en-US" sz="900" dirty="0" smtClean="0">
                <a:solidFill>
                  <a:srgbClr val="002060"/>
                </a:solidFill>
                <a:latin typeface="Garamond" pitchFamily="18" charset="0"/>
              </a:rPr>
              <a:t>and chemoprophylaxis</a:t>
            </a:r>
            <a:endParaRPr lang="en-MY" sz="90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0075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" y="200819"/>
            <a:ext cx="9036495" cy="58323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iii </a:t>
            </a:r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</a:rPr>
              <a:t>Periodic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medical </a:t>
            </a:r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</a:rPr>
              <a:t>examination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300" dirty="0">
                <a:latin typeface="Garamond" pitchFamily="18" charset="0"/>
              </a:rPr>
              <a:t>for </a:t>
            </a:r>
            <a:r>
              <a:rPr lang="en-US" sz="2300" b="1" dirty="0" smtClean="0">
                <a:solidFill>
                  <a:srgbClr val="0070C0"/>
                </a:solidFill>
                <a:latin typeface="Garamond" pitchFamily="18" charset="0"/>
              </a:rPr>
              <a:t>Early Detection </a:t>
            </a:r>
            <a:r>
              <a:rPr lang="en-US" sz="2300" b="1" dirty="0" smtClean="0">
                <a:latin typeface="Garamond" pitchFamily="18" charset="0"/>
              </a:rPr>
              <a:t>of </a:t>
            </a:r>
            <a:r>
              <a:rPr lang="en-US" sz="2300" b="1" dirty="0">
                <a:latin typeface="Garamond" pitchFamily="18" charset="0"/>
              </a:rPr>
              <a:t>any health hazards arises </a:t>
            </a:r>
            <a:endParaRPr lang="en-US" sz="2300" b="1" dirty="0" smtClean="0">
              <a:latin typeface="Garamond" pitchFamily="18" charset="0"/>
            </a:endParaRPr>
          </a:p>
          <a:p>
            <a:r>
              <a:rPr lang="en-US" sz="2300" dirty="0" smtClean="0">
                <a:latin typeface="Garamond" pitchFamily="18" charset="0"/>
              </a:rPr>
              <a:t>from </a:t>
            </a:r>
            <a:r>
              <a:rPr lang="en-US" sz="2300" b="1" dirty="0" smtClean="0">
                <a:latin typeface="Garamond" pitchFamily="18" charset="0"/>
              </a:rPr>
              <a:t>exposure</a:t>
            </a:r>
            <a:r>
              <a:rPr lang="en-US" sz="2300" dirty="0" smtClean="0">
                <a:latin typeface="Garamond" pitchFamily="18" charset="0"/>
              </a:rPr>
              <a:t> </a:t>
            </a:r>
            <a:r>
              <a:rPr lang="en-US" sz="2300" dirty="0">
                <a:latin typeface="Garamond" pitchFamily="18" charset="0"/>
              </a:rPr>
              <a:t>to an  </a:t>
            </a:r>
            <a:r>
              <a:rPr lang="en-US" sz="2300" dirty="0" smtClean="0">
                <a:latin typeface="Garamond" pitchFamily="18" charset="0"/>
              </a:rPr>
              <a:t>offending </a:t>
            </a:r>
            <a:r>
              <a:rPr lang="en-US" sz="2300" dirty="0">
                <a:latin typeface="Garamond" pitchFamily="18" charset="0"/>
              </a:rPr>
              <a:t>agent at workplace wher</a:t>
            </a:r>
            <a:r>
              <a:rPr lang="en-US" sz="2300" dirty="0">
                <a:solidFill>
                  <a:srgbClr val="002060"/>
                </a:solidFill>
                <a:latin typeface="Garamond" pitchFamily="18" charset="0"/>
              </a:rPr>
              <a:t>e intervention </a:t>
            </a:r>
            <a:endParaRPr lang="en-US" sz="2300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300" dirty="0" smtClean="0">
                <a:latin typeface="Garamond" pitchFamily="18" charset="0"/>
              </a:rPr>
              <a:t>(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</a:rPr>
              <a:t>early treatment) </a:t>
            </a:r>
            <a:r>
              <a:rPr lang="en-US" sz="2300" dirty="0">
                <a:latin typeface="Garamond" pitchFamily="18" charset="0"/>
              </a:rPr>
              <a:t>can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slow, halt (stop) or reverse the </a:t>
            </a:r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progression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en-US" sz="2300" b="1" dirty="0" smtClean="0">
                <a:solidFill>
                  <a:srgbClr val="FF0000"/>
                </a:solidFill>
                <a:latin typeface="Garamond" pitchFamily="18" charset="0"/>
              </a:rPr>
              <a:t> Done </a:t>
            </a:r>
            <a:r>
              <a:rPr lang="en-US" sz="2300" b="1" dirty="0">
                <a:latin typeface="Garamond" pitchFamily="18" charset="0"/>
              </a:rPr>
              <a:t>at certain </a:t>
            </a:r>
            <a:r>
              <a:rPr lang="en-US" sz="2300" b="1" dirty="0" smtClean="0">
                <a:latin typeface="Garamond" pitchFamily="18" charset="0"/>
              </a:rPr>
              <a:t>intervals</a:t>
            </a:r>
            <a:r>
              <a:rPr lang="en-US" sz="2300" dirty="0">
                <a:latin typeface="Garamond" pitchFamily="18" charset="0"/>
              </a:rPr>
              <a:t> </a:t>
            </a:r>
            <a:endParaRPr lang="en-US" sz="2300" dirty="0" smtClean="0">
              <a:latin typeface="Garamond" pitchFamily="18" charset="0"/>
            </a:endParaRPr>
          </a:p>
          <a:p>
            <a:pPr rtl="1"/>
            <a:r>
              <a:rPr lang="en-US" sz="2300" dirty="0" smtClean="0">
                <a:latin typeface="Garamond" pitchFamily="18" charset="0"/>
              </a:rPr>
              <a:t>        It </a:t>
            </a:r>
            <a:r>
              <a:rPr lang="en-US" sz="2300" dirty="0">
                <a:latin typeface="Garamond" pitchFamily="18" charset="0"/>
              </a:rPr>
              <a:t>is either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</a:rPr>
              <a:t>every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six months </a:t>
            </a:r>
            <a:r>
              <a:rPr lang="en-US" sz="2300" dirty="0">
                <a:latin typeface="Garamond" pitchFamily="18" charset="0"/>
              </a:rPr>
              <a:t>or every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two </a:t>
            </a:r>
            <a:r>
              <a:rPr lang="en-US" sz="2300" b="1" dirty="0" smtClean="0">
                <a:solidFill>
                  <a:srgbClr val="FF0000"/>
                </a:solidFill>
                <a:latin typeface="Garamond" pitchFamily="18" charset="0"/>
              </a:rPr>
              <a:t>years</a:t>
            </a:r>
          </a:p>
          <a:p>
            <a:pPr rtl="1"/>
            <a:r>
              <a:rPr lang="en-US" sz="2400" b="1" dirty="0" smtClean="0">
                <a:solidFill>
                  <a:schemeClr val="accent1"/>
                </a:solidFill>
                <a:latin typeface="Garamond" pitchFamily="18" charset="0"/>
              </a:rPr>
              <a:t>These </a:t>
            </a:r>
            <a:r>
              <a:rPr lang="en-US" sz="2400" b="1" u="sng" dirty="0" smtClean="0">
                <a:solidFill>
                  <a:schemeClr val="accent1"/>
                </a:solidFill>
                <a:latin typeface="Garamond" pitchFamily="18" charset="0"/>
              </a:rPr>
              <a:t>intervals vary according </a:t>
            </a:r>
            <a:r>
              <a:rPr lang="en-US" sz="2400" b="1" dirty="0" smtClean="0">
                <a:solidFill>
                  <a:schemeClr val="accent1"/>
                </a:solidFill>
                <a:latin typeface="Garamond" pitchFamily="18" charset="0"/>
              </a:rPr>
              <a:t>to</a:t>
            </a:r>
            <a:r>
              <a:rPr lang="en-US" sz="2400" dirty="0" smtClean="0">
                <a:solidFill>
                  <a:schemeClr val="accent1"/>
                </a:solidFill>
                <a:latin typeface="Garamond" pitchFamily="18" charset="0"/>
              </a:rPr>
              <a:t>:</a:t>
            </a:r>
          </a:p>
          <a:p>
            <a:pPr rtl="1"/>
            <a:r>
              <a:rPr lang="en-US" sz="2300" dirty="0" smtClean="0">
                <a:latin typeface="Garamond" pitchFamily="18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type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300" dirty="0">
                <a:latin typeface="Garamond" pitchFamily="18" charset="0"/>
              </a:rPr>
              <a:t>of the </a:t>
            </a:r>
            <a:r>
              <a:rPr lang="en-US" sz="2300" dirty="0">
                <a:solidFill>
                  <a:srgbClr val="0070C0"/>
                </a:solidFill>
                <a:latin typeface="Garamond" pitchFamily="18" charset="0"/>
              </a:rPr>
              <a:t>hazards</a:t>
            </a:r>
            <a:r>
              <a:rPr lang="en-US" sz="2300" dirty="0">
                <a:latin typeface="Garamond" pitchFamily="18" charset="0"/>
              </a:rPr>
              <a:t> </a:t>
            </a:r>
            <a:r>
              <a:rPr lang="en-US" sz="2300" dirty="0" smtClean="0">
                <a:latin typeface="Garamond" pitchFamily="18" charset="0"/>
              </a:rPr>
              <a:t>,</a:t>
            </a:r>
            <a:r>
              <a:rPr lang="en-US" sz="2300" b="1" dirty="0" smtClean="0">
                <a:solidFill>
                  <a:srgbClr val="FF0000"/>
                </a:solidFill>
                <a:latin typeface="Garamond" pitchFamily="18" charset="0"/>
              </a:rPr>
              <a:t>duration</a:t>
            </a:r>
            <a:r>
              <a:rPr lang="en-US" sz="2300" b="1" dirty="0">
                <a:solidFill>
                  <a:srgbClr val="1F497D"/>
                </a:solidFill>
                <a:latin typeface="Garamond" pitchFamily="18" charset="0"/>
              </a:rPr>
              <a:t>,</a:t>
            </a:r>
            <a:r>
              <a:rPr lang="en-US" sz="2300" b="1" dirty="0">
                <a:solidFill>
                  <a:prstClr val="black"/>
                </a:solidFill>
                <a:latin typeface="Garamond" pitchFamily="18" charset="0"/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  <a:latin typeface="Garamond" pitchFamily="18" charset="0"/>
              </a:rPr>
              <a:t>Severity </a:t>
            </a:r>
            <a:r>
              <a:rPr lang="en-US" sz="2300" b="1" dirty="0" smtClean="0">
                <a:solidFill>
                  <a:schemeClr val="tx2"/>
                </a:solidFill>
                <a:latin typeface="Garamond" pitchFamily="18" charset="0"/>
              </a:rPr>
              <a:t> or</a:t>
            </a:r>
            <a:r>
              <a:rPr lang="en-US" sz="23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level </a:t>
            </a:r>
            <a:r>
              <a:rPr lang="en-US" sz="2300" b="1" dirty="0" smtClean="0">
                <a:solidFill>
                  <a:schemeClr val="tx2"/>
                </a:solidFill>
                <a:latin typeface="Garamond" pitchFamily="18" charset="0"/>
              </a:rPr>
              <a:t>of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</a:rPr>
              <a:t>exposure</a:t>
            </a:r>
            <a:r>
              <a:rPr lang="en-US" sz="2300" dirty="0">
                <a:latin typeface="Garamond" pitchFamily="18" charset="0"/>
              </a:rPr>
              <a:t>. </a:t>
            </a:r>
            <a:r>
              <a:rPr lang="ar-SA" sz="2300" dirty="0">
                <a:latin typeface="Garamond" pitchFamily="18" charset="0"/>
              </a:rPr>
              <a:t>*       </a:t>
            </a:r>
            <a:endParaRPr lang="en-MY" sz="2300" dirty="0">
              <a:latin typeface="Garamond" pitchFamily="18" charset="0"/>
            </a:endParaRPr>
          </a:p>
          <a:p>
            <a:pPr rtl="1"/>
            <a:r>
              <a:rPr lang="en-US" sz="2300" dirty="0">
                <a:latin typeface="Garamond" pitchFamily="18" charset="0"/>
              </a:rPr>
              <a:t>*    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</a:rPr>
              <a:t>Individual findings in each examination </a:t>
            </a:r>
            <a:r>
              <a:rPr lang="en-US" sz="2300" dirty="0">
                <a:solidFill>
                  <a:schemeClr val="tx2"/>
                </a:solidFill>
                <a:latin typeface="Garamond" pitchFamily="18" charset="0"/>
              </a:rPr>
              <a:t>. </a:t>
            </a:r>
            <a:r>
              <a:rPr lang="en-US" sz="2300" dirty="0">
                <a:latin typeface="Garamond" pitchFamily="18" charset="0"/>
              </a:rPr>
              <a:t>      </a:t>
            </a:r>
            <a:r>
              <a:rPr lang="ar-SA" sz="2300" dirty="0">
                <a:latin typeface="Garamond" pitchFamily="18" charset="0"/>
              </a:rPr>
              <a:t>  </a:t>
            </a:r>
            <a:r>
              <a:rPr lang="en-US" sz="2300" dirty="0">
                <a:latin typeface="Garamond" pitchFamily="18" charset="0"/>
              </a:rPr>
              <a:t>  </a:t>
            </a:r>
            <a:endParaRPr lang="en-US" sz="2300" dirty="0" smtClean="0">
              <a:latin typeface="Garamond" pitchFamily="18" charset="0"/>
            </a:endParaRPr>
          </a:p>
          <a:p>
            <a:pPr lvl="0"/>
            <a:r>
              <a:rPr lang="en-US" sz="2200" dirty="0" smtClean="0">
                <a:latin typeface="Garamond" pitchFamily="18" charset="0"/>
              </a:rPr>
              <a:t>Focusing  on the 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body systems </a:t>
            </a:r>
            <a:r>
              <a:rPr lang="en-US" sz="2200" dirty="0" smtClean="0">
                <a:latin typeface="Garamond" pitchFamily="18" charset="0"/>
              </a:rPr>
              <a:t>which </a:t>
            </a:r>
            <a:r>
              <a:rPr lang="en-US" sz="2200" b="1" dirty="0" smtClean="0">
                <a:solidFill>
                  <a:srgbClr val="002060"/>
                </a:solidFill>
                <a:latin typeface="Garamond" pitchFamily="18" charset="0"/>
              </a:rPr>
              <a:t>can be affected </a:t>
            </a:r>
            <a:r>
              <a:rPr lang="en-US" sz="2200" dirty="0" smtClean="0">
                <a:solidFill>
                  <a:srgbClr val="002060"/>
                </a:solidFill>
                <a:latin typeface="Garamond" pitchFamily="18" charset="0"/>
              </a:rPr>
              <a:t>by </a:t>
            </a:r>
            <a:r>
              <a:rPr lang="en-US" sz="2200" b="1" dirty="0" smtClean="0">
                <a:solidFill>
                  <a:srgbClr val="0070C0"/>
                </a:solidFill>
                <a:latin typeface="Garamond" pitchFamily="18" charset="0"/>
              </a:rPr>
              <a:t>exposure </a:t>
            </a:r>
            <a:r>
              <a:rPr lang="en-US" sz="2200" dirty="0" smtClean="0">
                <a:latin typeface="Garamond" pitchFamily="18" charset="0"/>
              </a:rPr>
              <a:t>in the job. </a:t>
            </a:r>
            <a:endParaRPr lang="en-US" sz="2200" dirty="0" smtClean="0">
              <a:latin typeface="Garamond" pitchFamily="18" charset="0"/>
            </a:endParaRPr>
          </a:p>
          <a:p>
            <a:pPr lvl="0"/>
            <a:endParaRPr lang="en-US" sz="2200" dirty="0" smtClean="0"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v"/>
            </a:pPr>
            <a:r>
              <a:rPr lang="en-US" sz="2300" b="1" dirty="0" smtClean="0">
                <a:solidFill>
                  <a:srgbClr val="FF0000"/>
                </a:solidFill>
                <a:latin typeface="Garamond" pitchFamily="18" charset="0"/>
              </a:rPr>
              <a:t>depending</a:t>
            </a:r>
            <a:r>
              <a:rPr lang="en-US" sz="2300" b="1" dirty="0" smtClean="0">
                <a:solidFill>
                  <a:schemeClr val="tx2"/>
                </a:solidFill>
                <a:latin typeface="Garamond" pitchFamily="18" charset="0"/>
              </a:rPr>
              <a:t> on the result </a:t>
            </a:r>
            <a:r>
              <a:rPr lang="en-US" sz="2300" dirty="0" smtClean="0">
                <a:latin typeface="Garamond" pitchFamily="18" charset="0"/>
              </a:rPr>
              <a:t>of periodic examination, </a:t>
            </a:r>
            <a:r>
              <a:rPr lang="en-US" sz="2300" b="1" dirty="0" smtClean="0">
                <a:solidFill>
                  <a:srgbClr val="0070C0"/>
                </a:solidFill>
                <a:latin typeface="Garamond" pitchFamily="18" charset="0"/>
              </a:rPr>
              <a:t>the workers </a:t>
            </a:r>
            <a:r>
              <a:rPr lang="en-US" sz="2300" dirty="0" smtClean="0">
                <a:latin typeface="Garamond" pitchFamily="18" charset="0"/>
              </a:rPr>
              <a:t>may </a:t>
            </a:r>
            <a:r>
              <a:rPr lang="en-US" sz="2300" dirty="0" smtClean="0">
                <a:latin typeface="Garamond" pitchFamily="18" charset="0"/>
              </a:rPr>
              <a:t>be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US" sz="23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  <a:latin typeface="Garamond" pitchFamily="18" charset="0"/>
              </a:rPr>
              <a:t>temporally </a:t>
            </a:r>
            <a:r>
              <a:rPr lang="en-US" sz="2300" b="1" dirty="0">
                <a:latin typeface="Garamond" pitchFamily="18" charset="0"/>
              </a:rPr>
              <a:t>or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permanently</a:t>
            </a:r>
            <a:r>
              <a:rPr lang="en-US" sz="2300" b="1" dirty="0">
                <a:latin typeface="Garamond" pitchFamily="18" charset="0"/>
              </a:rPr>
              <a:t> removed </a:t>
            </a:r>
            <a:r>
              <a:rPr lang="en-US" sz="2300" dirty="0">
                <a:latin typeface="Garamond" pitchFamily="18" charset="0"/>
              </a:rPr>
              <a:t>from further exposure or may </a:t>
            </a:r>
            <a:r>
              <a:rPr lang="en-US" sz="2300" dirty="0" smtClean="0">
                <a:latin typeface="Garamond" pitchFamily="18" charset="0"/>
              </a:rPr>
              <a:t>be</a:t>
            </a:r>
          </a:p>
          <a:p>
            <a:pPr marL="457200" lvl="0" indent="-457200">
              <a:buFont typeface="Wingdings" pitchFamily="2" charset="2"/>
              <a:buChar char="v"/>
            </a:pPr>
            <a:r>
              <a:rPr lang="en-US" sz="2300" dirty="0" smtClean="0">
                <a:latin typeface="Garamond" pitchFamily="18" charset="0"/>
              </a:rPr>
              <a:t> </a:t>
            </a:r>
            <a:r>
              <a:rPr lang="en-US" sz="2300" dirty="0">
                <a:latin typeface="Garamond" pitchFamily="18" charset="0"/>
              </a:rPr>
              <a:t>advised to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continue w</a:t>
            </a:r>
            <a:r>
              <a:rPr lang="en-US" sz="2300" b="1" dirty="0">
                <a:latin typeface="Garamond" pitchFamily="18" charset="0"/>
              </a:rPr>
              <a:t>ork</a:t>
            </a:r>
            <a:r>
              <a:rPr lang="en-US" sz="2300" dirty="0" smtClean="0">
                <a:latin typeface="Garamond" pitchFamily="18" charset="0"/>
              </a:rPr>
              <a:t>.</a:t>
            </a:r>
            <a:r>
              <a:rPr lang="en-US" sz="2300" b="1" dirty="0" smtClean="0">
                <a:solidFill>
                  <a:srgbClr val="FF0000"/>
                </a:solidFill>
                <a:latin typeface="Garamond" pitchFamily="18" charset="0"/>
              </a:rPr>
              <a:t>  </a:t>
            </a:r>
          </a:p>
          <a:p>
            <a:pPr lvl="0"/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300" b="1" dirty="0" smtClean="0">
                <a:solidFill>
                  <a:srgbClr val="FF0000"/>
                </a:solidFill>
                <a:latin typeface="Garamond" pitchFamily="18" charset="0"/>
              </a:rPr>
              <a:t>                             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It includes</a:t>
            </a:r>
            <a:r>
              <a:rPr lang="en-US" sz="2300" b="1" dirty="0">
                <a:solidFill>
                  <a:srgbClr val="7030A0"/>
                </a:solidFill>
                <a:latin typeface="Garamond" pitchFamily="18" charset="0"/>
              </a:rPr>
              <a:t>   </a:t>
            </a:r>
            <a:endParaRPr lang="en-MY" sz="2300" b="1" dirty="0">
              <a:solidFill>
                <a:srgbClr val="7030A0"/>
              </a:solidFill>
              <a:latin typeface="Garamond" pitchFamily="18" charset="0"/>
            </a:endParaRPr>
          </a:p>
          <a:p>
            <a:pPr rtl="1"/>
            <a:r>
              <a:rPr lang="en-US" sz="2000" b="1" dirty="0">
                <a:solidFill>
                  <a:srgbClr val="0070C0"/>
                </a:solidFill>
                <a:latin typeface="Garamond" pitchFamily="18" charset="0"/>
              </a:rPr>
              <a:t>The items of periodic medical examination (screening) include the following</a:t>
            </a:r>
            <a:r>
              <a:rPr lang="en-US" sz="2400" i="1" dirty="0" smtClean="0">
                <a:latin typeface="Garamond" pitchFamily="18" charset="0"/>
              </a:rPr>
              <a:t>: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94167" y="-99392"/>
            <a:ext cx="1642329" cy="1061829"/>
          </a:xfrm>
          <a:prstGeom prst="rect">
            <a:avLst/>
          </a:prstGeom>
          <a:ln w="19050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900" b="1" dirty="0" smtClean="0">
                <a:solidFill>
                  <a:srgbClr val="7030A0"/>
                </a:solidFill>
                <a:latin typeface="Garamond" pitchFamily="18" charset="0"/>
              </a:rPr>
              <a:t>Medical prevention:</a:t>
            </a:r>
          </a:p>
          <a:p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Pre-employment </a:t>
            </a:r>
            <a:r>
              <a:rPr lang="en-US" sz="9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medical </a:t>
            </a:r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exam</a:t>
            </a:r>
          </a:p>
          <a:p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Pre-placement examination:</a:t>
            </a:r>
          </a:p>
          <a:p>
            <a:r>
              <a:rPr lang="en-US" sz="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Periodic </a:t>
            </a:r>
            <a:r>
              <a:rPr lang="en-US" sz="9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medical </a:t>
            </a:r>
            <a:r>
              <a:rPr lang="en-US" sz="9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examin</a:t>
            </a:r>
            <a:endParaRPr lang="en-US" sz="9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Health </a:t>
            </a:r>
            <a:r>
              <a:rPr lang="en-US" sz="9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education </a:t>
            </a:r>
            <a:endParaRPr lang="en-US" sz="900" dirty="0" smtClean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Immunization </a:t>
            </a:r>
            <a:r>
              <a:rPr lang="en-US" sz="9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of workers </a:t>
            </a:r>
            <a:endParaRPr lang="en-US" sz="900" dirty="0" smtClean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9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chemoprophylaxis</a:t>
            </a:r>
            <a:endParaRPr lang="en-MY" sz="900" dirty="0">
              <a:latin typeface="Garamond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7922127" y="606420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025" y="1628800"/>
            <a:ext cx="1354203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601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595258"/>
            <a:ext cx="8856984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u="sng" dirty="0">
                <a:solidFill>
                  <a:srgbClr val="0070C0"/>
                </a:solidFill>
                <a:latin typeface="Garamond" pitchFamily="18" charset="0"/>
              </a:rPr>
              <a:t>The items of </a:t>
            </a:r>
            <a:r>
              <a:rPr lang="en-US" sz="2400" b="1" i="1" u="sng" dirty="0">
                <a:solidFill>
                  <a:srgbClr val="FF0000"/>
                </a:solidFill>
                <a:latin typeface="Garamond" pitchFamily="18" charset="0"/>
              </a:rPr>
              <a:t>periodic </a:t>
            </a:r>
            <a:r>
              <a:rPr lang="en-US" sz="2400" b="1" i="1" dirty="0">
                <a:solidFill>
                  <a:srgbClr val="FF0000"/>
                </a:solidFill>
                <a:latin typeface="Garamond" pitchFamily="18" charset="0"/>
              </a:rPr>
              <a:t>medical examination </a:t>
            </a:r>
            <a:r>
              <a:rPr lang="en-US" sz="2400" b="1" i="1" dirty="0">
                <a:solidFill>
                  <a:srgbClr val="0070C0"/>
                </a:solidFill>
                <a:latin typeface="Garamond" pitchFamily="18" charset="0"/>
              </a:rPr>
              <a:t>(screening</a:t>
            </a:r>
            <a:r>
              <a:rPr lang="en-US" sz="2400" b="1" i="1" dirty="0" smtClean="0">
                <a:solidFill>
                  <a:srgbClr val="0070C0"/>
                </a:solidFill>
                <a:latin typeface="Garamond" pitchFamily="18" charset="0"/>
              </a:rPr>
              <a:t>)</a:t>
            </a:r>
          </a:p>
          <a:p>
            <a:r>
              <a:rPr lang="en-US" sz="2400" b="1" i="1" dirty="0" smtClean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400" b="1" i="1" dirty="0">
                <a:solidFill>
                  <a:srgbClr val="0070C0"/>
                </a:solidFill>
                <a:latin typeface="Garamond" pitchFamily="18" charset="0"/>
              </a:rPr>
              <a:t>include the following</a:t>
            </a:r>
            <a:r>
              <a:rPr lang="en-US" sz="2400" i="1" dirty="0">
                <a:solidFill>
                  <a:srgbClr val="0070C0"/>
                </a:solidFill>
                <a:latin typeface="Garamond" pitchFamily="18" charset="0"/>
              </a:rPr>
              <a:t>:</a:t>
            </a:r>
            <a:endParaRPr lang="en-MY" sz="2400" dirty="0">
              <a:solidFill>
                <a:srgbClr val="0070C0"/>
              </a:solidFill>
              <a:latin typeface="Garamond" pitchFamily="18" charset="0"/>
            </a:endParaRPr>
          </a:p>
          <a:p>
            <a:r>
              <a:rPr lang="en-US" sz="2800" dirty="0" smtClean="0">
                <a:solidFill>
                  <a:srgbClr val="FF0000"/>
                </a:solidFill>
                <a:latin typeface="Garamond" pitchFamily="18" charset="0"/>
              </a:rPr>
              <a:t>1- </a:t>
            </a:r>
            <a:r>
              <a:rPr lang="en-US" sz="2400" b="1" i="1" dirty="0" smtClean="0">
                <a:solidFill>
                  <a:srgbClr val="FF0000"/>
                </a:solidFill>
                <a:latin typeface="Garamond" pitchFamily="18" charset="0"/>
              </a:rPr>
              <a:t>Survey </a:t>
            </a:r>
            <a:r>
              <a:rPr lang="en-US" sz="2400" b="1" i="1" dirty="0" smtClean="0">
                <a:solidFill>
                  <a:srgbClr val="7030A0"/>
                </a:solidFill>
                <a:latin typeface="Garamond" pitchFamily="18" charset="0"/>
              </a:rPr>
              <a:t>(</a:t>
            </a:r>
            <a:r>
              <a:rPr lang="en-US" sz="2400" i="1" dirty="0" smtClean="0">
                <a:latin typeface="Garamond" pitchFamily="18" charset="0"/>
              </a:rPr>
              <a:t>questionnaire): </a:t>
            </a:r>
            <a:r>
              <a:rPr lang="en-US" sz="2400" dirty="0" smtClean="0">
                <a:latin typeface="Garamond" pitchFamily="18" charset="0"/>
              </a:rPr>
              <a:t>inquires about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history of exposure </a:t>
            </a:r>
          </a:p>
          <a:p>
            <a:r>
              <a:rPr lang="en-US" sz="2400" dirty="0" smtClean="0">
                <a:latin typeface="Garamond" pitchFamily="18" charset="0"/>
              </a:rPr>
              <a:t>  to any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hazardous substance </a:t>
            </a:r>
            <a:r>
              <a:rPr lang="en-US" sz="2400" dirty="0" smtClean="0">
                <a:latin typeface="Garamond" pitchFamily="18" charset="0"/>
              </a:rPr>
              <a:t>or process at work place as well as</a:t>
            </a:r>
          </a:p>
          <a:p>
            <a:r>
              <a:rPr lang="en-US" sz="2400" dirty="0" smtClean="0">
                <a:latin typeface="Garamond" pitchFamily="18" charset="0"/>
              </a:rPr>
              <a:t>    any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abnormal symptoms </a:t>
            </a:r>
            <a:r>
              <a:rPr lang="en-US" sz="2400" dirty="0" smtClean="0">
                <a:latin typeface="Garamond" pitchFamily="18" charset="0"/>
              </a:rPr>
              <a:t>or complains.</a:t>
            </a:r>
            <a:endParaRPr lang="en-MY" sz="2400" dirty="0" smtClean="0">
              <a:latin typeface="Garamond" pitchFamily="18" charset="0"/>
            </a:endParaRPr>
          </a:p>
          <a:p>
            <a:r>
              <a:rPr lang="en-US" sz="2400" dirty="0" smtClean="0">
                <a:solidFill>
                  <a:srgbClr val="7030A0"/>
                </a:solidFill>
                <a:latin typeface="Garamond" pitchFamily="18" charset="0"/>
              </a:rPr>
              <a:t>2- </a:t>
            </a:r>
            <a:r>
              <a:rPr lang="en-US" sz="2400" b="1" i="1" dirty="0" smtClean="0">
                <a:solidFill>
                  <a:srgbClr val="FF0000"/>
                </a:solidFill>
                <a:latin typeface="Garamond" pitchFamily="18" charset="0"/>
              </a:rPr>
              <a:t>Clinical examination</a:t>
            </a:r>
            <a:r>
              <a:rPr lang="en-US" sz="2400" b="1" i="1" dirty="0" smtClean="0">
                <a:solidFill>
                  <a:srgbClr val="7030A0"/>
                </a:solidFill>
                <a:latin typeface="Garamond" pitchFamily="18" charset="0"/>
              </a:rPr>
              <a:t>.</a:t>
            </a:r>
            <a:endParaRPr lang="en-MY" sz="2400" b="1" dirty="0" smtClean="0">
              <a:solidFill>
                <a:srgbClr val="7030A0"/>
              </a:solidFill>
              <a:latin typeface="Garamond" pitchFamily="18" charset="0"/>
            </a:endParaRPr>
          </a:p>
          <a:p>
            <a:r>
              <a:rPr lang="en-US" sz="2400" b="1" dirty="0" smtClean="0">
                <a:solidFill>
                  <a:srgbClr val="7030A0"/>
                </a:solidFill>
                <a:latin typeface="Garamond" pitchFamily="18" charset="0"/>
              </a:rPr>
              <a:t> 3- </a:t>
            </a:r>
            <a:r>
              <a:rPr lang="en-US" sz="2400" b="1" i="1" dirty="0" smtClean="0">
                <a:solidFill>
                  <a:srgbClr val="FF0000"/>
                </a:solidFill>
                <a:latin typeface="Garamond" pitchFamily="18" charset="0"/>
              </a:rPr>
              <a:t>Laboratory investigations </a:t>
            </a:r>
            <a:r>
              <a:rPr lang="en-US" sz="2400" b="1" i="1" dirty="0" smtClean="0">
                <a:solidFill>
                  <a:srgbClr val="7030A0"/>
                </a:solidFill>
                <a:latin typeface="Garamond" pitchFamily="18" charset="0"/>
              </a:rPr>
              <a:t>as</a:t>
            </a:r>
            <a:r>
              <a:rPr lang="en-US" sz="2400" b="1" dirty="0" smtClean="0">
                <a:solidFill>
                  <a:srgbClr val="7030A0"/>
                </a:solidFill>
                <a:latin typeface="Garamond" pitchFamily="18" charset="0"/>
              </a:rPr>
              <a:t>: </a:t>
            </a:r>
            <a:r>
              <a:rPr lang="en-US" sz="2400" dirty="0" smtClean="0">
                <a:latin typeface="Garamond" pitchFamily="18" charset="0"/>
              </a:rPr>
              <a:t>chest X-ray, </a:t>
            </a:r>
          </a:p>
          <a:p>
            <a:pPr algn="ctr"/>
            <a:r>
              <a:rPr lang="en-US" sz="2400" dirty="0" smtClean="0">
                <a:latin typeface="Garamond" pitchFamily="18" charset="0"/>
              </a:rPr>
              <a:t>pulmonary function tests,    audiometric evaluation.</a:t>
            </a:r>
          </a:p>
          <a:p>
            <a:pPr algn="ctr"/>
            <a:endParaRPr lang="en-MY" sz="2400" dirty="0" smtClean="0">
              <a:latin typeface="Garamond" pitchFamily="18" charset="0"/>
            </a:endParaRPr>
          </a:p>
          <a:p>
            <a:r>
              <a:rPr lang="en-US" sz="2400" b="1" dirty="0" smtClean="0">
                <a:solidFill>
                  <a:srgbClr val="7030A0"/>
                </a:solidFill>
                <a:latin typeface="Garamond" pitchFamily="18" charset="0"/>
              </a:rPr>
              <a:t>4- </a:t>
            </a:r>
            <a:r>
              <a:rPr lang="en-US" sz="2400" b="1" i="1" dirty="0" smtClean="0">
                <a:solidFill>
                  <a:srgbClr val="FF0000"/>
                </a:solidFill>
                <a:latin typeface="Garamond" pitchFamily="18" charset="0"/>
              </a:rPr>
              <a:t>Biologic monitoring;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by examination of blood, urine and exhaled ai</a:t>
            </a:r>
            <a:r>
              <a:rPr lang="en-US" sz="2400" b="1" dirty="0" smtClean="0">
                <a:latin typeface="Garamond" pitchFamily="18" charset="0"/>
              </a:rPr>
              <a:t>r.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for early detection of any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disturbed physiologic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function or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toxic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 substance level </a:t>
            </a:r>
          </a:p>
          <a:p>
            <a:endParaRPr lang="en-MY" sz="2600" b="1" dirty="0" smtClean="0">
              <a:solidFill>
                <a:srgbClr val="0070C0"/>
              </a:solidFill>
              <a:latin typeface="Garamond" pitchFamily="18" charset="0"/>
            </a:endParaRPr>
          </a:p>
          <a:p>
            <a:r>
              <a:rPr lang="en-US" sz="2600" b="1" dirty="0" smtClean="0">
                <a:solidFill>
                  <a:srgbClr val="FFC000"/>
                </a:solidFill>
                <a:latin typeface="Garamond" pitchFamily="18" charset="0"/>
              </a:rPr>
              <a:t>C- </a:t>
            </a:r>
            <a:r>
              <a:rPr lang="en-US" sz="2500" b="1" dirty="0">
                <a:solidFill>
                  <a:srgbClr val="FFC000"/>
                </a:solidFill>
                <a:latin typeface="Garamond" pitchFamily="18" charset="0"/>
              </a:rPr>
              <a:t>Early treatment </a:t>
            </a:r>
            <a:r>
              <a:rPr lang="en-US" sz="2500" dirty="0">
                <a:solidFill>
                  <a:srgbClr val="FFC000"/>
                </a:solidFill>
                <a:latin typeface="Garamond" pitchFamily="18" charset="0"/>
              </a:rPr>
              <a:t>of the diagnosed occupational diseases.</a:t>
            </a:r>
            <a:endParaRPr lang="en-MY" sz="2500" dirty="0">
              <a:solidFill>
                <a:srgbClr val="FFC000"/>
              </a:solidFill>
              <a:latin typeface="Garamond" pitchFamily="18" charset="0"/>
            </a:endParaRPr>
          </a:p>
          <a:p>
            <a:r>
              <a:rPr lang="en-US" sz="2500" b="1" dirty="0" smtClean="0">
                <a:solidFill>
                  <a:srgbClr val="FFC000"/>
                </a:solidFill>
                <a:latin typeface="Garamond" pitchFamily="18" charset="0"/>
              </a:rPr>
              <a:t>D- First aid treatment </a:t>
            </a:r>
            <a:r>
              <a:rPr lang="en-US" sz="2500" dirty="0" smtClean="0">
                <a:solidFill>
                  <a:srgbClr val="FFC000"/>
                </a:solidFill>
                <a:latin typeface="Garamond" pitchFamily="18" charset="0"/>
              </a:rPr>
              <a:t>of any </a:t>
            </a:r>
            <a:r>
              <a:rPr lang="en-US" sz="2500" dirty="0" smtClean="0">
                <a:latin typeface="Garamond" pitchFamily="18" charset="0"/>
              </a:rPr>
              <a:t>occupational injuries.</a:t>
            </a:r>
            <a:endParaRPr lang="en-US" sz="2500" b="1" dirty="0" smtClean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92089" y="7498"/>
            <a:ext cx="489227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Periodic medical </a:t>
            </a:r>
            <a:r>
              <a:rPr lang="en-US" b="1" dirty="0" smtClean="0">
                <a:latin typeface="Garamond" pitchFamily="18" charset="0"/>
              </a:rPr>
              <a:t>examination Cont. ..</a:t>
            </a:r>
            <a:endParaRPr lang="en-US" b="1" dirty="0">
              <a:latin typeface="Garamond" pitchFamily="18" charset="0"/>
            </a:endParaRPr>
          </a:p>
        </p:txBody>
      </p:sp>
      <p:pic>
        <p:nvPicPr>
          <p:cNvPr id="5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132856"/>
            <a:ext cx="187060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7620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84038" y="520066"/>
            <a:ext cx="871296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          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O</a:t>
            </a:r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</a:rPr>
              <a:t>bjectives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of periodic examination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:</a:t>
            </a:r>
            <a:r>
              <a:rPr lang="en-US" sz="2800" u="sng" dirty="0">
                <a:latin typeface="Garamond" pitchFamily="18" charset="0"/>
              </a:rPr>
              <a:t> </a:t>
            </a:r>
            <a:endParaRPr lang="en-MY" sz="2800" dirty="0">
              <a:latin typeface="Garamond" pitchFamily="18" charset="0"/>
            </a:endParaRPr>
          </a:p>
          <a:p>
            <a:pPr algn="ctr" rtl="1"/>
            <a:r>
              <a:rPr lang="en-US" sz="2300" b="1" dirty="0" smtClean="0">
                <a:solidFill>
                  <a:srgbClr val="FF0000"/>
                </a:solidFill>
                <a:latin typeface="Garamond" pitchFamily="18" charset="0"/>
              </a:rPr>
              <a:t>1.</a:t>
            </a:r>
            <a:r>
              <a:rPr lang="en-US" sz="2300" dirty="0" smtClean="0">
                <a:latin typeface="Garamond" pitchFamily="18" charset="0"/>
              </a:rPr>
              <a:t>Determine </a:t>
            </a:r>
            <a:r>
              <a:rPr lang="en-US" sz="2300" dirty="0">
                <a:latin typeface="Garamond" pitchFamily="18" charset="0"/>
              </a:rPr>
              <a:t>if the worker's</a:t>
            </a:r>
            <a:r>
              <a:rPr lang="en-US" sz="2300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300" dirty="0">
                <a:solidFill>
                  <a:srgbClr val="002060"/>
                </a:solidFill>
                <a:latin typeface="Garamond" pitchFamily="18" charset="0"/>
              </a:rPr>
              <a:t>health</a:t>
            </a:r>
            <a:r>
              <a:rPr lang="en-US" sz="2300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300" dirty="0">
                <a:latin typeface="Garamond" pitchFamily="18" charset="0"/>
              </a:rPr>
              <a:t>remains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compatible</a:t>
            </a:r>
            <a:r>
              <a:rPr lang="en-US" sz="2300" dirty="0">
                <a:latin typeface="Garamond" pitchFamily="18" charset="0"/>
              </a:rPr>
              <a:t> with </a:t>
            </a:r>
            <a:r>
              <a:rPr lang="en-US" sz="2300" dirty="0" smtClean="0">
                <a:latin typeface="Garamond" pitchFamily="18" charset="0"/>
              </a:rPr>
              <a:t>job</a:t>
            </a:r>
            <a:r>
              <a:rPr lang="en-US" sz="2300" dirty="0">
                <a:latin typeface="Garamond" pitchFamily="18" charset="0"/>
              </a:rPr>
              <a:t>. </a:t>
            </a:r>
            <a:endParaRPr lang="en-US" sz="2300" dirty="0" smtClean="0">
              <a:latin typeface="Garamond" pitchFamily="18" charset="0"/>
            </a:endParaRPr>
          </a:p>
          <a:p>
            <a:pPr algn="ctr" rtl="1"/>
            <a:r>
              <a:rPr lang="en-US" sz="2300" dirty="0" smtClean="0">
                <a:latin typeface="Garamond" pitchFamily="18" charset="0"/>
              </a:rPr>
              <a:t>2. </a:t>
            </a:r>
            <a:r>
              <a:rPr lang="en-US" sz="2300" b="1" dirty="0" smtClean="0">
                <a:solidFill>
                  <a:srgbClr val="0070C0"/>
                </a:solidFill>
                <a:latin typeface="Garamond" pitchFamily="18" charset="0"/>
              </a:rPr>
              <a:t>Detect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</a:rPr>
              <a:t>early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any deviation </a:t>
            </a:r>
            <a:r>
              <a:rPr lang="en-US" sz="2300" dirty="0">
                <a:latin typeface="Garamond" pitchFamily="18" charset="0"/>
              </a:rPr>
              <a:t>from normal in </a:t>
            </a:r>
            <a:r>
              <a:rPr lang="en-US" sz="2300" b="1" dirty="0">
                <a:latin typeface="Garamond" pitchFamily="18" charset="0"/>
              </a:rPr>
              <a:t>the worker's </a:t>
            </a:r>
            <a:endParaRPr lang="en-US" sz="2300" b="1" dirty="0" smtClean="0">
              <a:latin typeface="Garamond" pitchFamily="18" charset="0"/>
            </a:endParaRPr>
          </a:p>
          <a:p>
            <a:pPr algn="ctr" rtl="1"/>
            <a:r>
              <a:rPr lang="en-US" sz="2300" b="1" dirty="0" smtClean="0">
                <a:latin typeface="Garamond" pitchFamily="18" charset="0"/>
              </a:rPr>
              <a:t>health   </a:t>
            </a:r>
            <a:r>
              <a:rPr lang="en-US" sz="2300" dirty="0">
                <a:latin typeface="Garamond" pitchFamily="18" charset="0"/>
              </a:rPr>
              <a:t>and thus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early detection </a:t>
            </a:r>
            <a:r>
              <a:rPr lang="en-US" sz="2300" dirty="0">
                <a:latin typeface="Garamond" pitchFamily="18" charset="0"/>
              </a:rPr>
              <a:t>of </a:t>
            </a:r>
            <a:r>
              <a:rPr lang="en-US" sz="2300" b="1" dirty="0">
                <a:latin typeface="Garamond" pitchFamily="18" charset="0"/>
              </a:rPr>
              <a:t>occupational disease</a:t>
            </a:r>
            <a:r>
              <a:rPr lang="en-US" sz="2300" dirty="0">
                <a:latin typeface="Garamond" pitchFamily="18" charset="0"/>
              </a:rPr>
              <a:t>.   </a:t>
            </a:r>
            <a:endParaRPr lang="en-MY" sz="2300" dirty="0">
              <a:latin typeface="Garamond" pitchFamily="18" charset="0"/>
            </a:endParaRPr>
          </a:p>
          <a:p>
            <a:r>
              <a:rPr lang="en-US" sz="2300" b="1" dirty="0" smtClean="0">
                <a:solidFill>
                  <a:srgbClr val="0070C0"/>
                </a:solidFill>
                <a:latin typeface="Garamond" pitchFamily="18" charset="0"/>
              </a:rPr>
              <a:t>    3. Evaluate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</a:rPr>
              <a:t>the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control </a:t>
            </a:r>
            <a:r>
              <a:rPr lang="en-US" sz="2300" dirty="0">
                <a:latin typeface="Garamond" pitchFamily="18" charset="0"/>
              </a:rPr>
              <a:t>measures in the factory</a:t>
            </a:r>
            <a:endParaRPr lang="en-MY" sz="2300" dirty="0"/>
          </a:p>
        </p:txBody>
      </p:sp>
      <p:sp>
        <p:nvSpPr>
          <p:cNvPr id="3" name="Rectangle 2"/>
          <p:cNvSpPr/>
          <p:nvPr/>
        </p:nvSpPr>
        <p:spPr>
          <a:xfrm>
            <a:off x="251520" y="2725172"/>
            <a:ext cx="57606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800" b="1" dirty="0" smtClean="0">
                <a:solidFill>
                  <a:srgbClr val="C00000"/>
                </a:solidFill>
                <a:latin typeface="Garamond" pitchFamily="18" charset="0"/>
              </a:rPr>
              <a:t>iv </a:t>
            </a:r>
            <a:r>
              <a:rPr lang="en-US" sz="2600" b="1" dirty="0" smtClean="0">
                <a:solidFill>
                  <a:srgbClr val="C00000"/>
                </a:solidFill>
                <a:latin typeface="Garamond" pitchFamily="18" charset="0"/>
              </a:rPr>
              <a:t>Health </a:t>
            </a:r>
            <a:r>
              <a:rPr lang="en-US" sz="2600" b="1" dirty="0">
                <a:solidFill>
                  <a:srgbClr val="C00000"/>
                </a:solidFill>
                <a:latin typeface="Garamond" pitchFamily="18" charset="0"/>
              </a:rPr>
              <a:t>education and counseling </a:t>
            </a:r>
          </a:p>
        </p:txBody>
      </p:sp>
      <p:sp>
        <p:nvSpPr>
          <p:cNvPr id="4" name="Rectangle 3"/>
          <p:cNvSpPr/>
          <p:nvPr/>
        </p:nvSpPr>
        <p:spPr>
          <a:xfrm>
            <a:off x="7203891" y="2140276"/>
            <a:ext cx="1793598" cy="1169551"/>
          </a:xfrm>
          <a:prstGeom prst="rect">
            <a:avLst/>
          </a:prstGeom>
          <a:ln w="15875"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sz="1000" b="1" dirty="0" smtClean="0">
                <a:solidFill>
                  <a:srgbClr val="7030A0"/>
                </a:solidFill>
                <a:latin typeface="Garamond" pitchFamily="18" charset="0"/>
              </a:rPr>
              <a:t>Medical prevention:</a:t>
            </a:r>
          </a:p>
          <a:p>
            <a:r>
              <a:rPr lang="en-US" sz="10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Pre-employment </a:t>
            </a:r>
            <a:r>
              <a:rPr lang="en-US" sz="10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medical </a:t>
            </a:r>
            <a:r>
              <a:rPr lang="en-US" sz="10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exam</a:t>
            </a:r>
          </a:p>
          <a:p>
            <a:r>
              <a:rPr lang="en-US" sz="10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Pre-placement examination:</a:t>
            </a:r>
          </a:p>
          <a:p>
            <a:r>
              <a:rPr lang="en-US" sz="10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Periodic </a:t>
            </a:r>
            <a:r>
              <a:rPr lang="en-US" sz="10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medical </a:t>
            </a:r>
            <a:r>
              <a:rPr lang="en-US" sz="1000" dirty="0" err="1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examin</a:t>
            </a:r>
            <a:endParaRPr lang="en-US" sz="1000" dirty="0" smtClean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1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Health </a:t>
            </a:r>
            <a:r>
              <a:rPr lang="en-US" sz="1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education </a:t>
            </a:r>
            <a:endParaRPr lang="en-US" sz="1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10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Immunization </a:t>
            </a:r>
            <a:r>
              <a:rPr lang="en-US" sz="1000" dirty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of workers </a:t>
            </a:r>
            <a:endParaRPr lang="en-US" sz="1000" dirty="0" smtClean="0">
              <a:effectLst>
                <a:outerShdw blurRad="38100" dist="38100" dir="2700000" algn="tl">
                  <a:srgbClr val="000000">
                    <a:alpha val="43000"/>
                  </a:srgbClr>
                </a:outerShdw>
              </a:effectLst>
              <a:latin typeface="Garamond" pitchFamily="18" charset="0"/>
            </a:endParaRPr>
          </a:p>
          <a:p>
            <a:r>
              <a:rPr lang="en-US" sz="1000" dirty="0" smtClean="0"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chemoprophylaxis</a:t>
            </a:r>
            <a:endParaRPr lang="en-MY" sz="1000" dirty="0"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470" y="3234640"/>
            <a:ext cx="9145016" cy="2754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Occupational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health personnel </a:t>
            </a:r>
            <a:r>
              <a:rPr lang="en-US" sz="2400" b="1" dirty="0">
                <a:latin typeface="Garamond" pitchFamily="18" charset="0"/>
              </a:rPr>
              <a:t>should educate </a:t>
            </a:r>
            <a:r>
              <a:rPr lang="en-US" sz="2400" b="1" dirty="0" smtClean="0">
                <a:latin typeface="Garamond" pitchFamily="18" charset="0"/>
              </a:rPr>
              <a:t> employees about         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personal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hygiene </a:t>
            </a:r>
            <a:r>
              <a:rPr lang="en-US" sz="2400" b="1" dirty="0">
                <a:latin typeface="Garamond" pitchFamily="18" charset="0"/>
              </a:rPr>
              <a:t>and </a:t>
            </a:r>
            <a:endParaRPr lang="en-US" sz="2400" b="1" dirty="0" smtClean="0">
              <a:latin typeface="Garamond" pitchFamily="18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                                     Health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maintenance</a:t>
            </a:r>
            <a:r>
              <a:rPr lang="en-US" sz="2400" dirty="0">
                <a:latin typeface="Garamond" pitchFamily="18" charset="0"/>
              </a:rPr>
              <a:t>. </a:t>
            </a:r>
            <a:endParaRPr lang="en-MY" sz="2400" dirty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  </a:t>
            </a:r>
            <a:r>
              <a:rPr lang="en-US" sz="2300" b="1" dirty="0" smtClean="0">
                <a:latin typeface="Garamond" pitchFamily="18" charset="0"/>
              </a:rPr>
              <a:t>The </a:t>
            </a:r>
            <a:r>
              <a:rPr lang="en-US" sz="2300" b="1" dirty="0">
                <a:solidFill>
                  <a:srgbClr val="7030A0"/>
                </a:solidFill>
                <a:latin typeface="Garamond" pitchFamily="18" charset="0"/>
              </a:rPr>
              <a:t>industrial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</a:rPr>
              <a:t>physician</a:t>
            </a:r>
            <a:r>
              <a:rPr lang="en-US" sz="2300" b="1" dirty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300" b="1" dirty="0">
                <a:latin typeface="Garamond" pitchFamily="18" charset="0"/>
              </a:rPr>
              <a:t>and </a:t>
            </a:r>
          </a:p>
          <a:p>
            <a:r>
              <a:rPr lang="en-US" sz="2300" b="1" dirty="0" smtClean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300" b="1" dirty="0" smtClean="0">
                <a:solidFill>
                  <a:schemeClr val="tx2"/>
                </a:solidFill>
                <a:latin typeface="Garamond" pitchFamily="18" charset="0"/>
              </a:rPr>
              <a:t> nurse </a:t>
            </a:r>
            <a:r>
              <a:rPr lang="en-US" sz="2300" b="1" dirty="0">
                <a:latin typeface="Garamond" pitchFamily="18" charset="0"/>
              </a:rPr>
              <a:t>should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co-operate</a:t>
            </a:r>
            <a:r>
              <a:rPr lang="en-US" sz="2300" b="1" dirty="0">
                <a:latin typeface="Garamond" pitchFamily="18" charset="0"/>
              </a:rPr>
              <a:t> with the</a:t>
            </a:r>
          </a:p>
          <a:p>
            <a:r>
              <a:rPr lang="en-US" sz="2300" b="1" dirty="0">
                <a:latin typeface="Garamond" pitchFamily="18" charset="0"/>
              </a:rPr>
              <a:t>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</a:rPr>
              <a:t>safety engineer </a:t>
            </a:r>
            <a:r>
              <a:rPr lang="en-US" sz="2300" b="1" dirty="0">
                <a:latin typeface="Garamond" pitchFamily="18" charset="0"/>
              </a:rPr>
              <a:t>and </a:t>
            </a:r>
          </a:p>
          <a:p>
            <a:r>
              <a:rPr lang="en-US" sz="2300" b="1" dirty="0" smtClean="0">
                <a:solidFill>
                  <a:srgbClr val="7030A0"/>
                </a:solidFill>
                <a:latin typeface="Garamond" pitchFamily="18" charset="0"/>
              </a:rPr>
              <a:t>   industrial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</a:rPr>
              <a:t>hygienist</a:t>
            </a:r>
            <a:endParaRPr lang="en-MY" sz="23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70341" y="4611940"/>
            <a:ext cx="4026285" cy="1154162"/>
          </a:xfrm>
          <a:prstGeom prst="rect">
            <a:avLst/>
          </a:prstGeom>
          <a:ln w="222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300" b="1" dirty="0">
                <a:latin typeface="Garamond" pitchFamily="18" charset="0"/>
              </a:rPr>
              <a:t>to educate the employees </a:t>
            </a:r>
          </a:p>
          <a:p>
            <a:r>
              <a:rPr lang="en-US" sz="2300" b="1" dirty="0">
                <a:latin typeface="Garamond" pitchFamily="18" charset="0"/>
              </a:rPr>
              <a:t> about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prevention of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accident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s and </a:t>
            </a:r>
            <a:r>
              <a:rPr lang="en-US" sz="2300" b="1" dirty="0" smtClean="0">
                <a:solidFill>
                  <a:srgbClr val="FF0000"/>
                </a:solidFill>
                <a:latin typeface="Garamond" pitchFamily="18" charset="0"/>
              </a:rPr>
              <a:t>OD</a:t>
            </a:r>
            <a:endParaRPr lang="en-MY" sz="2300" dirty="0">
              <a:solidFill>
                <a:srgbClr val="FF0000"/>
              </a:solidFill>
            </a:endParaRPr>
          </a:p>
        </p:txBody>
      </p:sp>
      <p:sp>
        <p:nvSpPr>
          <p:cNvPr id="7" name="Right Brace 6"/>
          <p:cNvSpPr/>
          <p:nvPr/>
        </p:nvSpPr>
        <p:spPr>
          <a:xfrm>
            <a:off x="2987824" y="4611940"/>
            <a:ext cx="2633563" cy="1033870"/>
          </a:xfrm>
          <a:prstGeom prst="rightBrace">
            <a:avLst/>
          </a:prstGeom>
          <a:ln w="158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Rectangle 7"/>
          <p:cNvSpPr/>
          <p:nvPr/>
        </p:nvSpPr>
        <p:spPr>
          <a:xfrm>
            <a:off x="1688995" y="6325438"/>
            <a:ext cx="4539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Health education of workers 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can be done: </a:t>
            </a:r>
            <a:endParaRPr lang="en-MY" dirty="0"/>
          </a:p>
        </p:txBody>
      </p:sp>
      <p:sp>
        <p:nvSpPr>
          <p:cNvPr id="9" name="Right Arrow 8"/>
          <p:cNvSpPr/>
          <p:nvPr/>
        </p:nvSpPr>
        <p:spPr>
          <a:xfrm>
            <a:off x="6802449" y="6325438"/>
            <a:ext cx="162648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6643848" y="6332670"/>
            <a:ext cx="2133600" cy="365125"/>
          </a:xfrm>
        </p:spPr>
        <p:txBody>
          <a:bodyPr/>
          <a:lstStyle/>
          <a:p>
            <a:fld id="{80AE10D2-8D91-4007-A2C2-D2057345B80D}" type="slidenum">
              <a:rPr lang="en-MY" smtClean="0"/>
              <a:t>17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61880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9887" y="515194"/>
            <a:ext cx="8558577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Garamond" pitchFamily="18" charset="0"/>
              </a:rPr>
              <a:t>    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Health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education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of workers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can be done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: </a:t>
            </a:r>
            <a:endParaRPr lang="en-MY" sz="2800" b="1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300" dirty="0">
                <a:latin typeface="Garamond" pitchFamily="18" charset="0"/>
              </a:rPr>
              <a:t>1-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During periodic examination. </a:t>
            </a:r>
            <a:endParaRPr lang="en-MY" sz="23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2- On reviewing laboratory test results. </a:t>
            </a:r>
            <a:endParaRPr lang="en-MY" sz="23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3- During treatment.</a:t>
            </a:r>
            <a:endParaRPr lang="en-MY" sz="23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4- At a time of specific enquiry by employees. </a:t>
            </a:r>
            <a:endParaRPr lang="en-MY" sz="23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5- On a request of work group. </a:t>
            </a:r>
            <a:endParaRPr lang="en-MY" sz="2300" b="1" dirty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6- On introduction of a new process or a new hazardous </a:t>
            </a:r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material</a:t>
            </a:r>
            <a:r>
              <a:rPr lang="en-US" sz="2300" dirty="0">
                <a:latin typeface="Garamond" pitchFamily="18" charset="0"/>
              </a:rPr>
              <a:t>. </a:t>
            </a:r>
            <a:endParaRPr lang="en-MY" sz="2300" dirty="0"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27664" y="1140044"/>
            <a:ext cx="2880320" cy="1508105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en-US" sz="2300" b="1" dirty="0" smtClean="0">
                <a:latin typeface="Garamond" pitchFamily="18" charset="0"/>
              </a:rPr>
              <a:t>about early</a:t>
            </a:r>
          </a:p>
          <a:p>
            <a:pPr fontAlgn="base"/>
            <a:r>
              <a:rPr lang="en-US" sz="2300" b="1" dirty="0" smtClean="0">
                <a:latin typeface="Garamond" pitchFamily="18" charset="0"/>
              </a:rPr>
              <a:t> S&amp;S of OD and </a:t>
            </a:r>
          </a:p>
          <a:p>
            <a:pPr fontAlgn="base"/>
            <a:r>
              <a:rPr lang="en-US" sz="2300" b="1" dirty="0" smtClean="0">
                <a:latin typeface="Garamond" pitchFamily="18" charset="0"/>
              </a:rPr>
              <a:t>the importance of</a:t>
            </a:r>
          </a:p>
          <a:p>
            <a:pPr fontAlgn="base"/>
            <a:r>
              <a:rPr lang="en-US" sz="2300" b="1" dirty="0" smtClean="0">
                <a:latin typeface="Garamond" pitchFamily="18" charset="0"/>
              </a:rPr>
              <a:t> early management</a:t>
            </a:r>
            <a:endParaRPr lang="en-MY" sz="2300" b="1" dirty="0"/>
          </a:p>
        </p:txBody>
      </p:sp>
      <p:sp>
        <p:nvSpPr>
          <p:cNvPr id="8" name="Rectangle 7"/>
          <p:cNvSpPr/>
          <p:nvPr/>
        </p:nvSpPr>
        <p:spPr>
          <a:xfrm>
            <a:off x="1500808" y="3193654"/>
            <a:ext cx="62143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      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Successful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health education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</a:rPr>
              <a:t>will improve safe working habits and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</a:rPr>
              <a:t>will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reduce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</a:rPr>
              <a:t>both </a:t>
            </a:r>
            <a:endParaRPr lang="en-US" sz="23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n-US" sz="2300" b="1" dirty="0" smtClean="0">
                <a:solidFill>
                  <a:schemeClr val="tx2"/>
                </a:solidFill>
                <a:latin typeface="Garamond" pitchFamily="18" charset="0"/>
              </a:rPr>
              <a:t>the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lost time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</a:rPr>
              <a:t>rate and </a:t>
            </a:r>
            <a:endParaRPr lang="en-US" sz="23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en-US" sz="2300" b="1" dirty="0" smtClean="0">
                <a:solidFill>
                  <a:schemeClr val="tx2"/>
                </a:solidFill>
                <a:latin typeface="Garamond" pitchFamily="18" charset="0"/>
              </a:rPr>
              <a:t>the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incidence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</a:rPr>
              <a:t> of </a:t>
            </a:r>
            <a:r>
              <a:rPr lang="en-US" sz="2300" b="1" dirty="0" smtClean="0">
                <a:solidFill>
                  <a:schemeClr val="tx2"/>
                </a:solidFill>
                <a:latin typeface="Garamond" pitchFamily="18" charset="0"/>
              </a:rPr>
              <a:t>minor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</a:rPr>
              <a:t>accidents as well</a:t>
            </a:r>
            <a:endParaRPr lang="en-MY" sz="23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pic>
        <p:nvPicPr>
          <p:cNvPr id="11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229" y="3256818"/>
            <a:ext cx="1800200" cy="100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1979712" y="0"/>
            <a:ext cx="52565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>
                <a:latin typeface="Garamond" pitchFamily="18" charset="0"/>
              </a:rPr>
              <a:t>Health education and </a:t>
            </a:r>
            <a:r>
              <a:rPr lang="en-US" b="1" dirty="0" smtClean="0">
                <a:latin typeface="Garamond" pitchFamily="18" charset="0"/>
              </a:rPr>
              <a:t>counseling Cont. .. </a:t>
            </a:r>
            <a:endParaRPr lang="en-US" b="1" dirty="0">
              <a:latin typeface="Garamond" pitchFamily="18" charset="0"/>
            </a:endParaRPr>
          </a:p>
        </p:txBody>
      </p:sp>
      <p:sp>
        <p:nvSpPr>
          <p:cNvPr id="2" name="Right Brace 1"/>
          <p:cNvSpPr/>
          <p:nvPr/>
        </p:nvSpPr>
        <p:spPr>
          <a:xfrm>
            <a:off x="4680012" y="920344"/>
            <a:ext cx="1764196" cy="208823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Rectangle 2"/>
          <p:cNvSpPr/>
          <p:nvPr/>
        </p:nvSpPr>
        <p:spPr>
          <a:xfrm>
            <a:off x="189887" y="5265341"/>
            <a:ext cx="81265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V </a:t>
            </a:r>
            <a:r>
              <a:rPr lang="en-US" sz="26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. Immunization </a:t>
            </a:r>
            <a:r>
              <a:rPr lang="en-US" sz="2600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000"/>
                    </a:srgbClr>
                  </a:outerShdw>
                </a:effectLst>
                <a:latin typeface="Garamond" pitchFamily="18" charset="0"/>
              </a:rPr>
              <a:t>of workers and chemoprophylaxis </a:t>
            </a:r>
          </a:p>
          <a:p>
            <a:r>
              <a:rPr lang="en-US" sz="2300" b="1" dirty="0">
                <a:latin typeface="Garamond" pitchFamily="18" charset="0"/>
              </a:rPr>
              <a:t>to combat any infectious disease that may be </a:t>
            </a:r>
            <a:r>
              <a:rPr lang="en-US" sz="2300" b="1" dirty="0" smtClean="0">
                <a:latin typeface="Garamond" pitchFamily="18" charset="0"/>
              </a:rPr>
              <a:t> contracted </a:t>
            </a:r>
            <a:r>
              <a:rPr lang="en-US" sz="2300" b="1" dirty="0">
                <a:latin typeface="Garamond" pitchFamily="18" charset="0"/>
              </a:rPr>
              <a:t>during the course of their occupation</a:t>
            </a:r>
            <a:endParaRPr lang="en-MY" sz="23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455573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463" y="739145"/>
            <a:ext cx="9067538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b</a:t>
            </a:r>
            <a:r>
              <a:rPr lang="en-US" sz="2600" b="1" dirty="0">
                <a:solidFill>
                  <a:srgbClr val="C00000"/>
                </a:solidFill>
                <a:latin typeface="Garamond" pitchFamily="18" charset="0"/>
              </a:rPr>
              <a:t>) Engineering prevention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: </a:t>
            </a:r>
            <a:r>
              <a:rPr lang="en-US" sz="2600" dirty="0">
                <a:latin typeface="Garamond" pitchFamily="18" charset="0"/>
              </a:rPr>
              <a:t>through</a:t>
            </a:r>
            <a:r>
              <a:rPr lang="en-US" sz="2800" dirty="0">
                <a:latin typeface="Garamond" pitchFamily="18" charset="0"/>
              </a:rPr>
              <a:t>:-</a:t>
            </a:r>
            <a:endParaRPr lang="en-MY" sz="2800" dirty="0">
              <a:latin typeface="Garamond" pitchFamily="18" charset="0"/>
            </a:endParaRPr>
          </a:p>
          <a:p>
            <a:pPr marL="514350" lvl="0" indent="-514350" fontAlgn="base">
              <a:buFont typeface="+mj-lt"/>
              <a:buAutoNum type="arabicPeriod"/>
            </a:pP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Mechanization</a:t>
            </a:r>
            <a:r>
              <a:rPr lang="en-US" sz="2400" b="1" dirty="0">
                <a:latin typeface="Garamond" pitchFamily="18" charset="0"/>
              </a:rPr>
              <a:t> of heavy work process to lighten the </a:t>
            </a:r>
            <a:endParaRPr lang="en-US" sz="2400" b="1" dirty="0" smtClean="0">
              <a:latin typeface="Garamond" pitchFamily="18" charset="0"/>
            </a:endParaRPr>
          </a:p>
          <a:p>
            <a:pPr lvl="0" fontAlgn="base"/>
            <a:r>
              <a:rPr lang="en-US" sz="2400" b="1" dirty="0" smtClean="0">
                <a:latin typeface="Garamond" pitchFamily="18" charset="0"/>
              </a:rPr>
              <a:t>         physical </a:t>
            </a:r>
            <a:r>
              <a:rPr lang="en-US" sz="2400" b="1" dirty="0">
                <a:latin typeface="Garamond" pitchFamily="18" charset="0"/>
              </a:rPr>
              <a:t>strain.</a:t>
            </a:r>
            <a:endParaRPr lang="en-MY" sz="2400" b="1" dirty="0">
              <a:latin typeface="Garamond" pitchFamily="18" charset="0"/>
            </a:endParaRPr>
          </a:p>
          <a:p>
            <a:pPr lvl="0" fontAlgn="base"/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2. </a:t>
            </a:r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</a:rPr>
              <a:t>Substitution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o</a:t>
            </a:r>
            <a:r>
              <a:rPr lang="en-US" sz="2400" b="1" dirty="0">
                <a:latin typeface="Garamond" pitchFamily="18" charset="0"/>
              </a:rPr>
              <a:t>f</a:t>
            </a:r>
          </a:p>
          <a:p>
            <a:pPr lvl="0" fontAlgn="base"/>
            <a:r>
              <a:rPr lang="en-US" sz="2400" b="1" dirty="0" smtClean="0">
                <a:latin typeface="Garamond" pitchFamily="18" charset="0"/>
              </a:rPr>
              <a:t>   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hazardous substance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or operation by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non hazardous </a:t>
            </a:r>
            <a:r>
              <a:rPr lang="en-US" sz="2400" dirty="0" smtClean="0">
                <a:latin typeface="Garamond" pitchFamily="18" charset="0"/>
              </a:rPr>
              <a:t>one </a:t>
            </a:r>
            <a:endParaRPr lang="en-US" sz="2400" dirty="0">
              <a:latin typeface="Garamond" pitchFamily="18" charset="0"/>
            </a:endParaRPr>
          </a:p>
          <a:p>
            <a:pPr lvl="0" fontAlgn="base"/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3. </a:t>
            </a:r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</a:rPr>
              <a:t>Enclosure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:</a:t>
            </a:r>
            <a:r>
              <a:rPr lang="en-US" sz="2400" b="1" dirty="0">
                <a:latin typeface="Garamond" pitchFamily="18" charset="0"/>
              </a:rPr>
              <a:t> </a:t>
            </a:r>
            <a:endParaRPr lang="en-US" sz="2400" b="1" dirty="0" smtClean="0">
              <a:latin typeface="Garamond" pitchFamily="18" charset="0"/>
            </a:endParaRPr>
          </a:p>
          <a:p>
            <a:pPr lvl="0" fontAlgn="base"/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               machine </a:t>
            </a:r>
            <a:r>
              <a:rPr lang="en-US" sz="2400" b="1" dirty="0">
                <a:latin typeface="Garamond" pitchFamily="18" charset="0"/>
              </a:rPr>
              <a:t>guarding</a:t>
            </a:r>
            <a:endParaRPr lang="en-MY" sz="2400" b="1" dirty="0">
              <a:latin typeface="Garamond" pitchFamily="18" charset="0"/>
            </a:endParaRPr>
          </a:p>
          <a:p>
            <a:pPr lvl="0" fontAlgn="base"/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4. </a:t>
            </a:r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</a:rPr>
              <a:t>Isolation:</a:t>
            </a:r>
          </a:p>
          <a:p>
            <a:pPr lvl="0" fontAlgn="base"/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isolation of hazardous process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inside the work </a:t>
            </a:r>
            <a:r>
              <a:rPr lang="en-US" sz="2400" b="1" dirty="0">
                <a:latin typeface="Garamond" pitchFamily="18" charset="0"/>
              </a:rPr>
              <a:t>place </a:t>
            </a:r>
            <a:r>
              <a:rPr lang="en-US" sz="2400" i="1" dirty="0">
                <a:solidFill>
                  <a:schemeClr val="accent1"/>
                </a:solidFill>
                <a:latin typeface="Garamond" pitchFamily="18" charset="0"/>
              </a:rPr>
              <a:t>(radiation).</a:t>
            </a:r>
            <a:endParaRPr lang="en-MY" sz="2400" i="1" dirty="0">
              <a:solidFill>
                <a:schemeClr val="accent1"/>
              </a:solidFill>
              <a:latin typeface="Garamond" pitchFamily="18" charset="0"/>
            </a:endParaRPr>
          </a:p>
          <a:p>
            <a:pPr lvl="0" eaLnBrk="0" fontAlgn="base" hangingPunct="0"/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5. </a:t>
            </a:r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</a:rPr>
              <a:t>Segregation</a:t>
            </a:r>
            <a:r>
              <a:rPr lang="en-US" sz="2400" u="sng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</a:p>
          <a:p>
            <a:pPr lvl="0" eaLnBrk="0" fontAlgn="base" hangingPunct="0"/>
            <a:r>
              <a:rPr lang="en-US" sz="24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Garamond" pitchFamily="18" charset="0"/>
              </a:rPr>
              <a:t>        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o</a:t>
            </a:r>
            <a:r>
              <a:rPr lang="en-US" sz="2400" b="1" dirty="0" smtClean="0">
                <a:latin typeface="Garamond" pitchFamily="18" charset="0"/>
              </a:rPr>
              <a:t>f </a:t>
            </a:r>
            <a:r>
              <a:rPr lang="en-US" sz="2400" b="1" dirty="0">
                <a:latin typeface="Garamond" pitchFamily="18" charset="0"/>
              </a:rPr>
              <a:t>hazardous process </a:t>
            </a: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away from </a:t>
            </a:r>
            <a:r>
              <a:rPr lang="en-US" sz="2400" b="1" dirty="0">
                <a:latin typeface="Garamond" pitchFamily="18" charset="0"/>
              </a:rPr>
              <a:t>work places</a:t>
            </a:r>
            <a:r>
              <a:rPr lang="en-US" sz="2400" dirty="0">
                <a:latin typeface="Garamond" pitchFamily="18" charset="0"/>
              </a:rPr>
              <a:t>.</a:t>
            </a:r>
            <a:endParaRPr lang="en-MY" sz="2400" dirty="0">
              <a:latin typeface="Garamond" pitchFamily="18" charset="0"/>
            </a:endParaRPr>
          </a:p>
          <a:p>
            <a:pPr lvl="0" eaLnBrk="0" fontAlgn="base" hangingPunct="0"/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6. </a:t>
            </a:r>
            <a:r>
              <a:rPr lang="en-US" sz="2400" b="1" u="sng" dirty="0" smtClean="0">
                <a:solidFill>
                  <a:srgbClr val="FF0000"/>
                </a:solidFill>
                <a:latin typeface="Garamond" pitchFamily="18" charset="0"/>
              </a:rPr>
              <a:t>Good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ventilation</a:t>
            </a:r>
            <a:r>
              <a:rPr lang="en-US" sz="2400" dirty="0">
                <a:latin typeface="Garamond" pitchFamily="18" charset="0"/>
              </a:rPr>
              <a:t>: </a:t>
            </a:r>
          </a:p>
          <a:p>
            <a:pPr marL="571500" lvl="0" indent="-571500" eaLnBrk="0" fontAlgn="base" hangingPunct="0">
              <a:buFont typeface="+mj-lt"/>
              <a:buAutoNum type="romanLcPeriod"/>
            </a:pPr>
            <a:r>
              <a:rPr lang="en-US" sz="2300" b="1" dirty="0">
                <a:latin typeface="Garamond" pitchFamily="18" charset="0"/>
              </a:rPr>
              <a:t>by fans to increase air movement or </a:t>
            </a:r>
            <a:endParaRPr lang="en-US" sz="2300" b="1" dirty="0" smtClean="0">
              <a:latin typeface="Garamond" pitchFamily="18" charset="0"/>
            </a:endParaRPr>
          </a:p>
          <a:p>
            <a:pPr marL="571500" lvl="0" indent="-571500" eaLnBrk="0" fontAlgn="base" hangingPunct="0">
              <a:buFont typeface="+mj-lt"/>
              <a:buAutoNum type="romanLcPeriod"/>
            </a:pPr>
            <a:r>
              <a:rPr lang="en-US" sz="2300" dirty="0" smtClean="0">
                <a:latin typeface="Garamond" pitchFamily="18" charset="0"/>
              </a:rPr>
              <a:t>by </a:t>
            </a:r>
            <a:r>
              <a:rPr lang="en-US" sz="2300" b="1" dirty="0">
                <a:latin typeface="Garamond" pitchFamily="18" charset="0"/>
              </a:rPr>
              <a:t>exhaust  system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for suction </a:t>
            </a:r>
            <a:r>
              <a:rPr lang="en-US" sz="2300" dirty="0">
                <a:latin typeface="Garamond" pitchFamily="18" charset="0"/>
              </a:rPr>
              <a:t>of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</a:rPr>
              <a:t>hazardous gases </a:t>
            </a:r>
            <a:r>
              <a:rPr lang="en-US" sz="2300" dirty="0">
                <a:latin typeface="Garamond" pitchFamily="18" charset="0"/>
              </a:rPr>
              <a:t>or </a:t>
            </a:r>
            <a:endParaRPr lang="en-US" sz="2300" dirty="0" smtClean="0">
              <a:latin typeface="Garamond" pitchFamily="18" charset="0"/>
            </a:endParaRPr>
          </a:p>
          <a:p>
            <a:pPr marL="571500" lvl="0" indent="-571500" eaLnBrk="0" fontAlgn="base" hangingPunct="0">
              <a:buFont typeface="+mj-lt"/>
              <a:buAutoNum type="romanLcPeriod"/>
            </a:pPr>
            <a:r>
              <a:rPr lang="en-US" sz="2300" b="1" dirty="0" smtClean="0">
                <a:latin typeface="Garamond" pitchFamily="18" charset="0"/>
              </a:rPr>
              <a:t>dust </a:t>
            </a:r>
            <a:r>
              <a:rPr lang="en-US" sz="2300" b="1" dirty="0">
                <a:latin typeface="Garamond" pitchFamily="18" charset="0"/>
              </a:rPr>
              <a:t>to be collected </a:t>
            </a:r>
            <a:r>
              <a:rPr lang="en-US" sz="2300" dirty="0">
                <a:latin typeface="Garamond" pitchFamily="18" charset="0"/>
              </a:rPr>
              <a:t>in </a:t>
            </a:r>
            <a:r>
              <a:rPr lang="en-US" sz="2300" b="1" dirty="0">
                <a:latin typeface="Garamond" pitchFamily="18" charset="0"/>
              </a:rPr>
              <a:t>a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</a:rPr>
              <a:t>special disposal system  </a:t>
            </a:r>
            <a:endParaRPr lang="en-MY" sz="23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553200" y="59114"/>
            <a:ext cx="2592288" cy="738664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050" b="1" dirty="0">
                <a:latin typeface="Garamond" pitchFamily="18" charset="0"/>
              </a:rPr>
              <a:t>Prevention of occupational health hazards</a:t>
            </a:r>
            <a:endParaRPr lang="en-US" sz="1050" dirty="0">
              <a:latin typeface="Garamond" pitchFamily="18" charset="0"/>
            </a:endParaRPr>
          </a:p>
          <a:p>
            <a:r>
              <a:rPr lang="en-US" sz="1050" b="1" dirty="0">
                <a:solidFill>
                  <a:srgbClr val="002060"/>
                </a:solidFill>
                <a:latin typeface="Garamond" pitchFamily="18" charset="0"/>
              </a:rPr>
              <a:t>a) Medical prevention:</a:t>
            </a:r>
            <a:endParaRPr lang="en-MY" sz="1050" dirty="0">
              <a:solidFill>
                <a:srgbClr val="002060"/>
              </a:solidFill>
              <a:latin typeface="Garamond" pitchFamily="18" charset="0"/>
            </a:endParaRPr>
          </a:p>
          <a:p>
            <a:pPr lvl="0" fontAlgn="base"/>
            <a:r>
              <a:rPr lang="en-US" sz="1050" b="1" dirty="0">
                <a:solidFill>
                  <a:srgbClr val="FF0000"/>
                </a:solidFill>
                <a:latin typeface="Garamond" pitchFamily="18" charset="0"/>
              </a:rPr>
              <a:t>b) Engineering prevention:</a:t>
            </a:r>
          </a:p>
          <a:p>
            <a:pPr lvl="0" fontAlgn="base"/>
            <a:r>
              <a:rPr lang="en-US" sz="1050" b="1" dirty="0">
                <a:solidFill>
                  <a:srgbClr val="002060"/>
                </a:solidFill>
                <a:latin typeface="Garamond" pitchFamily="18" charset="0"/>
              </a:rPr>
              <a:t>Hygienic prevention </a:t>
            </a:r>
            <a:r>
              <a:rPr lang="en-US" sz="1050" dirty="0">
                <a:solidFill>
                  <a:srgbClr val="002060"/>
                </a:solidFill>
                <a:latin typeface="Garamond" pitchFamily="18" charset="0"/>
              </a:rPr>
              <a:t> </a:t>
            </a:r>
            <a:endParaRPr lang="en-MY" sz="1050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-180528" y="-33219"/>
            <a:ext cx="72195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Garamond" pitchFamily="18" charset="0"/>
              </a:rPr>
              <a:t>  </a:t>
            </a:r>
            <a:r>
              <a:rPr lang="en-US" b="1" dirty="0" smtClean="0">
                <a:latin typeface="Garamond" pitchFamily="18" charset="0"/>
              </a:rPr>
              <a:t>Cont.  ..Prevention </a:t>
            </a:r>
            <a:r>
              <a:rPr lang="en-US" b="1" dirty="0">
                <a:latin typeface="Garamond" pitchFamily="18" charset="0"/>
              </a:rPr>
              <a:t>of occupational health hazards</a:t>
            </a:r>
            <a:endParaRPr lang="en-US" dirty="0">
              <a:latin typeface="Garamond" pitchFamily="18" charset="0"/>
            </a:endParaRPr>
          </a:p>
        </p:txBody>
      </p:sp>
      <p:pic>
        <p:nvPicPr>
          <p:cNvPr id="6" name="Picture 20" descr="Contaminated Area Sign Stock Vector - 780256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239" y="4437112"/>
            <a:ext cx="205278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ight Arrow 6"/>
          <p:cNvSpPr/>
          <p:nvPr/>
        </p:nvSpPr>
        <p:spPr>
          <a:xfrm>
            <a:off x="7699802" y="637916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19</a:t>
            </a:fld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909052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39862" y="332656"/>
            <a:ext cx="6788140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/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Occupation </a:t>
            </a:r>
            <a:r>
              <a:rPr lang="en-US" sz="4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Health 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Program</a:t>
            </a:r>
          </a:p>
          <a:p>
            <a:pPr algn="ctr" rtl="1"/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&amp;</a:t>
            </a:r>
          </a:p>
          <a:p>
            <a:pPr algn="ctr" rtl="1"/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Occupational </a:t>
            </a:r>
            <a:r>
              <a:rPr lang="en-US" sz="4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Health Services</a:t>
            </a:r>
            <a:r>
              <a:rPr lang="en-US" sz="4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Garamond" pitchFamily="18" charset="0"/>
              </a:rPr>
              <a:t>:</a:t>
            </a:r>
            <a:endParaRPr lang="en-MY" sz="4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" name="Picture 14" descr="Construction worker repairman thumb up, safety first, health and safety warning signs, vector illustrato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6797" y="2277196"/>
            <a:ext cx="5466363" cy="2849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919273" y="5451321"/>
            <a:ext cx="68493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Dr. WAQAR  AL-KUBAISY</a:t>
            </a:r>
            <a:endParaRPr lang="en-MY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283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967368"/>
            <a:ext cx="9001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/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7. Good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lighting</a:t>
            </a:r>
            <a:r>
              <a:rPr lang="en-US" sz="2400" b="1" dirty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and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control of other physical hazards </a:t>
            </a:r>
            <a:r>
              <a:rPr lang="en-US" sz="2400" b="1" dirty="0">
                <a:latin typeface="Garamond" pitchFamily="18" charset="0"/>
              </a:rPr>
              <a:t>at </a:t>
            </a:r>
            <a:r>
              <a:rPr lang="en-US" sz="2400" b="1" dirty="0" smtClean="0">
                <a:latin typeface="Garamond" pitchFamily="18" charset="0"/>
              </a:rPr>
              <a:t>workplace </a:t>
            </a:r>
          </a:p>
          <a:p>
            <a:pPr lvl="0" eaLnBrk="0" fontAlgn="base" hangingPunct="0"/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            </a:t>
            </a:r>
            <a:r>
              <a:rPr lang="en-US" sz="2400" b="1" dirty="0" smtClean="0">
                <a:latin typeface="Garamond" pitchFamily="18" charset="0"/>
              </a:rPr>
              <a:t>as </a:t>
            </a:r>
            <a:r>
              <a:rPr lang="en-US" sz="2400" b="1" dirty="0">
                <a:latin typeface="Garamond" pitchFamily="18" charset="0"/>
              </a:rPr>
              <a:t>heat, noise and radiation.</a:t>
            </a:r>
            <a:endParaRPr lang="en-MY" sz="2400" b="1" dirty="0">
              <a:latin typeface="Garamond" pitchFamily="18" charset="0"/>
            </a:endParaRPr>
          </a:p>
          <a:p>
            <a:pPr lvl="0" eaLnBrk="0" fontAlgn="base" hangingPunct="0"/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8. Assurance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of Ergonomics </a:t>
            </a:r>
            <a:r>
              <a:rPr lang="en-US" sz="2400" dirty="0">
                <a:latin typeface="Garamond" pitchFamily="18" charset="0"/>
              </a:rPr>
              <a:t>at work place: </a:t>
            </a:r>
            <a:endParaRPr lang="en-US" sz="2400" dirty="0" smtClean="0">
              <a:latin typeface="Garamond" pitchFamily="18" charset="0"/>
            </a:endParaRPr>
          </a:p>
          <a:p>
            <a:pPr marL="457200" lvl="0" indent="-457200" eaLnBrk="0" fontAlgn="base" hangingPunct="0">
              <a:buFont typeface="+mj-lt"/>
              <a:buAutoNum type="alphaLcPeriod"/>
            </a:pPr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to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adapt the work situation to physical capabilities </a:t>
            </a:r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of the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worker </a:t>
            </a:r>
          </a:p>
          <a:p>
            <a:pPr marL="514350" lvl="0" indent="-514350" eaLnBrk="0" fontAlgn="base" hangingPunct="0">
              <a:buFont typeface="+mj-lt"/>
              <a:buAutoNum type="alphaLcPeriod"/>
            </a:pPr>
            <a:r>
              <a:rPr lang="en-US" sz="2300" dirty="0" smtClean="0">
                <a:latin typeface="Garamond" pitchFamily="18" charset="0"/>
              </a:rPr>
              <a:t>to </a:t>
            </a:r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prevent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loss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 of effort </a:t>
            </a:r>
            <a:r>
              <a:rPr lang="en-US" sz="2300" dirty="0">
                <a:latin typeface="Garamond" pitchFamily="18" charset="0"/>
              </a:rPr>
              <a:t>and time and </a:t>
            </a:r>
            <a:endParaRPr lang="en-US" sz="2300" dirty="0" smtClean="0">
              <a:latin typeface="Garamond" pitchFamily="18" charset="0"/>
            </a:endParaRPr>
          </a:p>
          <a:p>
            <a:pPr marL="514350" lvl="0" indent="-514350" eaLnBrk="0" fontAlgn="base" hangingPunct="0">
              <a:buFont typeface="+mj-lt"/>
              <a:buAutoNum type="alphaLcPeriod"/>
            </a:pPr>
            <a:r>
              <a:rPr lang="en-US" sz="2300" dirty="0">
                <a:latin typeface="Garamond" pitchFamily="18" charset="0"/>
              </a:rPr>
              <a:t>to</a:t>
            </a:r>
            <a:r>
              <a:rPr lang="en-US" sz="23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prevent </a:t>
            </a:r>
            <a:r>
              <a:rPr lang="en-US" sz="2300" b="1" dirty="0" smtClean="0">
                <a:latin typeface="Garamond" pitchFamily="18" charset="0"/>
              </a:rPr>
              <a:t>development </a:t>
            </a:r>
            <a:r>
              <a:rPr lang="en-US" sz="2300" b="1" dirty="0">
                <a:latin typeface="Garamond" pitchFamily="18" charset="0"/>
              </a:rPr>
              <a:t>of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accidents</a:t>
            </a:r>
            <a:r>
              <a:rPr lang="en-US" sz="23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300" dirty="0">
                <a:latin typeface="Garamond" pitchFamily="18" charset="0"/>
              </a:rPr>
              <a:t>and </a:t>
            </a:r>
            <a:endParaRPr lang="en-US" sz="2300" dirty="0" smtClean="0">
              <a:latin typeface="Garamond" pitchFamily="18" charset="0"/>
            </a:endParaRPr>
          </a:p>
          <a:p>
            <a:pPr marL="514350" lvl="0" indent="-514350" eaLnBrk="0" fontAlgn="base" hangingPunct="0">
              <a:buFont typeface="+mj-lt"/>
              <a:buAutoNum type="alphaLcPeriod"/>
            </a:pPr>
            <a:r>
              <a:rPr lang="en-US" sz="2300" dirty="0" smtClean="0">
                <a:latin typeface="Garamond" pitchFamily="18" charset="0"/>
              </a:rPr>
              <a:t>to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prevent </a:t>
            </a:r>
            <a:r>
              <a:rPr lang="en-US" sz="2300" dirty="0">
                <a:latin typeface="Garamond" pitchFamily="18" charset="0"/>
              </a:rPr>
              <a:t>development </a:t>
            </a:r>
            <a:r>
              <a:rPr lang="en-US" sz="2300" b="1" dirty="0" err="1" smtClean="0">
                <a:solidFill>
                  <a:srgbClr val="FF0000"/>
                </a:solidFill>
                <a:latin typeface="Garamond" pitchFamily="18" charset="0"/>
              </a:rPr>
              <a:t>musclo</a:t>
            </a:r>
            <a:r>
              <a:rPr lang="en-US" sz="2300" b="1" dirty="0" smtClean="0">
                <a:solidFill>
                  <a:srgbClr val="FF0000"/>
                </a:solidFill>
                <a:latin typeface="Garamond" pitchFamily="18" charset="0"/>
              </a:rPr>
              <a:t>-skel</a:t>
            </a:r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etal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disorders</a:t>
            </a:r>
            <a:endParaRPr lang="en-MY" sz="2300" b="1" dirty="0">
              <a:solidFill>
                <a:srgbClr val="00206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8859" y="136945"/>
            <a:ext cx="4569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Prevention of occupational health hazards</a:t>
            </a:r>
            <a:endParaRPr lang="en-US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55776" y="536863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Garamond" pitchFamily="18" charset="0"/>
              </a:rPr>
              <a:t>Engineering </a:t>
            </a:r>
            <a:r>
              <a:rPr lang="en-US" b="1" dirty="0" smtClean="0">
                <a:solidFill>
                  <a:srgbClr val="C00000"/>
                </a:solidFill>
                <a:latin typeface="Garamond" pitchFamily="18" charset="0"/>
              </a:rPr>
              <a:t>prevention </a:t>
            </a:r>
            <a:r>
              <a:rPr lang="en-US" b="1" dirty="0" smtClean="0">
                <a:solidFill>
                  <a:srgbClr val="FF0000"/>
                </a:solidFill>
                <a:latin typeface="Garamond" pitchFamily="18" charset="0"/>
              </a:rPr>
              <a:t>Cont. ..</a:t>
            </a:r>
            <a:endParaRPr lang="en-MY" dirty="0"/>
          </a:p>
        </p:txBody>
      </p:sp>
      <p:sp>
        <p:nvSpPr>
          <p:cNvPr id="6" name="Rectangle 5"/>
          <p:cNvSpPr/>
          <p:nvPr/>
        </p:nvSpPr>
        <p:spPr>
          <a:xfrm>
            <a:off x="88713" y="3806458"/>
            <a:ext cx="8598087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Garamond" pitchFamily="18" charset="0"/>
              </a:rPr>
              <a:t>c) </a:t>
            </a:r>
            <a:r>
              <a:rPr lang="en-US" sz="2400" b="1" dirty="0">
                <a:solidFill>
                  <a:srgbClr val="C00000"/>
                </a:solidFill>
                <a:latin typeface="Garamond" pitchFamily="18" charset="0"/>
              </a:rPr>
              <a:t>Hygienic prevention: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through:-</a:t>
            </a:r>
            <a:endParaRPr lang="en-MY" sz="2400" b="1" dirty="0">
              <a:solidFill>
                <a:srgbClr val="0070C0"/>
              </a:solidFill>
              <a:latin typeface="Garamond" pitchFamily="18" charset="0"/>
            </a:endParaRP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US" sz="2300" dirty="0">
                <a:latin typeface="Garamond" pitchFamily="18" charset="0"/>
              </a:rPr>
              <a:t>Providing good </a:t>
            </a:r>
            <a:r>
              <a:rPr lang="en-US" sz="2300" b="1" dirty="0">
                <a:latin typeface="Garamond" pitchFamily="18" charset="0"/>
              </a:rPr>
              <a:t>sanitary facilities </a:t>
            </a:r>
            <a:r>
              <a:rPr lang="en-US" sz="2300" dirty="0">
                <a:latin typeface="Garamond" pitchFamily="18" charset="0"/>
              </a:rPr>
              <a:t>as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</a:rPr>
              <a:t>washing, changing clothes </a:t>
            </a:r>
            <a:endParaRPr lang="en-US" sz="23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fontAlgn="base"/>
            <a:r>
              <a:rPr lang="en-US" sz="23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300" b="1" dirty="0" smtClean="0">
                <a:solidFill>
                  <a:schemeClr val="tx2"/>
                </a:solidFill>
                <a:latin typeface="Garamond" pitchFamily="18" charset="0"/>
              </a:rPr>
              <a:t>          </a:t>
            </a:r>
            <a:r>
              <a:rPr lang="en-US" sz="2300" b="1" dirty="0" smtClean="0">
                <a:latin typeface="Garamond" pitchFamily="18" charset="0"/>
              </a:rPr>
              <a:t>before </a:t>
            </a:r>
            <a:r>
              <a:rPr lang="en-US" sz="2300" b="1" dirty="0">
                <a:latin typeface="Garamond" pitchFamily="18" charset="0"/>
              </a:rPr>
              <a:t>and after work</a:t>
            </a:r>
            <a:r>
              <a:rPr lang="en-US" sz="2300" dirty="0">
                <a:latin typeface="Garamond" pitchFamily="18" charset="0"/>
              </a:rPr>
              <a:t>,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</a:rPr>
              <a:t>skin and mouth hygiene</a:t>
            </a:r>
            <a:r>
              <a:rPr lang="en-US" sz="2300" dirty="0">
                <a:latin typeface="Garamond" pitchFamily="18" charset="0"/>
              </a:rPr>
              <a:t>.</a:t>
            </a:r>
            <a:endParaRPr lang="en-MY" sz="2300" dirty="0">
              <a:latin typeface="Garamond" pitchFamily="18" charset="0"/>
            </a:endParaRP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US" sz="2300" dirty="0">
                <a:latin typeface="Garamond" pitchFamily="18" charset="0"/>
              </a:rPr>
              <a:t>Supplying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</a:rPr>
              <a:t>protective equipment(PPE</a:t>
            </a:r>
            <a:r>
              <a:rPr lang="en-US" sz="2300" b="1" dirty="0" smtClean="0">
                <a:solidFill>
                  <a:schemeClr val="tx2"/>
                </a:solidFill>
                <a:latin typeface="Garamond" pitchFamily="18" charset="0"/>
              </a:rPr>
              <a:t>)</a:t>
            </a:r>
          </a:p>
          <a:p>
            <a:pPr fontAlgn="base"/>
            <a:r>
              <a:rPr lang="en-US" sz="23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300" dirty="0">
                <a:latin typeface="Garamond" pitchFamily="18" charset="0"/>
              </a:rPr>
              <a:t>as respirators, protective clothes, and ear </a:t>
            </a:r>
            <a:r>
              <a:rPr lang="en-US" sz="2300" dirty="0" smtClean="0">
                <a:latin typeface="Garamond" pitchFamily="18" charset="0"/>
              </a:rPr>
              <a:t>muffs  </a:t>
            </a:r>
            <a:r>
              <a:rPr lang="en-US" sz="2300" dirty="0">
                <a:latin typeface="Garamond" pitchFamily="18" charset="0"/>
              </a:rPr>
              <a:t>or plugs.</a:t>
            </a:r>
            <a:endParaRPr lang="en-MY" sz="2300" dirty="0">
              <a:latin typeface="Garamond" pitchFamily="18" charset="0"/>
            </a:endParaRP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US" sz="2300" b="1" dirty="0">
                <a:latin typeface="Garamond" pitchFamily="18" charset="0"/>
              </a:rPr>
              <a:t>Work environment monitoring for detection and </a:t>
            </a:r>
            <a:r>
              <a:rPr lang="en-US" sz="2300" b="1" dirty="0" smtClean="0">
                <a:latin typeface="Garamond" pitchFamily="18" charset="0"/>
              </a:rPr>
              <a:t>evaluation of environmental</a:t>
            </a:r>
            <a:endParaRPr lang="en-MY" sz="2300" b="1" dirty="0"/>
          </a:p>
        </p:txBody>
      </p:sp>
      <p:sp>
        <p:nvSpPr>
          <p:cNvPr id="7" name="Rectangle 6"/>
          <p:cNvSpPr/>
          <p:nvPr/>
        </p:nvSpPr>
        <p:spPr>
          <a:xfrm>
            <a:off x="6483555" y="0"/>
            <a:ext cx="2523237" cy="707886"/>
          </a:xfrm>
          <a:prstGeom prst="rect">
            <a:avLst/>
          </a:prstGeom>
          <a:ln w="158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000" b="1" dirty="0">
                <a:latin typeface="Garamond" pitchFamily="18" charset="0"/>
              </a:rPr>
              <a:t>Prevention of occupational health hazards</a:t>
            </a:r>
            <a:endParaRPr lang="en-US" sz="1000" dirty="0">
              <a:latin typeface="Garamond" pitchFamily="18" charset="0"/>
            </a:endParaRPr>
          </a:p>
          <a:p>
            <a:r>
              <a:rPr lang="en-US" sz="1000" b="1" dirty="0">
                <a:latin typeface="Garamond" pitchFamily="18" charset="0"/>
              </a:rPr>
              <a:t>a) Medical prevention:</a:t>
            </a:r>
            <a:endParaRPr lang="en-MY" sz="1000" dirty="0">
              <a:latin typeface="Garamond" pitchFamily="18" charset="0"/>
            </a:endParaRPr>
          </a:p>
          <a:p>
            <a:pPr lvl="0" fontAlgn="base"/>
            <a:r>
              <a:rPr lang="en-US" sz="1000" b="1" dirty="0">
                <a:latin typeface="Garamond" pitchFamily="18" charset="0"/>
              </a:rPr>
              <a:t>b) Engineering prevention</a:t>
            </a:r>
            <a:r>
              <a:rPr lang="en-US" sz="1000" b="1" dirty="0">
                <a:solidFill>
                  <a:srgbClr val="FF0000"/>
                </a:solidFill>
                <a:latin typeface="Garamond" pitchFamily="18" charset="0"/>
              </a:rPr>
              <a:t>:</a:t>
            </a:r>
          </a:p>
          <a:p>
            <a:pPr lvl="0" fontAlgn="base"/>
            <a:r>
              <a:rPr lang="en-US" sz="1000" b="1" dirty="0">
                <a:solidFill>
                  <a:srgbClr val="FF0000"/>
                </a:solidFill>
                <a:latin typeface="Garamond" pitchFamily="18" charset="0"/>
              </a:rPr>
              <a:t>Hygienic prevention </a:t>
            </a:r>
            <a:r>
              <a:rPr lang="en-US" sz="10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endParaRPr lang="en-MY" sz="10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8028384" y="63799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13" name="Picture 16" descr="industrial security and protective equipment for worker illustration, flat desig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296" y="4781135"/>
            <a:ext cx="1876500" cy="967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20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94331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504" y="987809"/>
            <a:ext cx="871296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base">
              <a:buFont typeface="Wingdings" pitchFamily="2" charset="2"/>
              <a:buChar char="v"/>
            </a:pPr>
            <a:r>
              <a:rPr lang="en-US" sz="2300" b="1" dirty="0">
                <a:latin typeface="Garamond" pitchFamily="18" charset="0"/>
              </a:rPr>
              <a:t>Work environment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monitoring</a:t>
            </a:r>
            <a:r>
              <a:rPr lang="en-US" sz="2300" b="1" dirty="0">
                <a:latin typeface="Garamond" pitchFamily="18" charset="0"/>
              </a:rPr>
              <a:t> for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detection</a:t>
            </a:r>
            <a:r>
              <a:rPr lang="en-US" sz="2300" b="1" dirty="0">
                <a:latin typeface="Garamond" pitchFamily="18" charset="0"/>
              </a:rPr>
              <a:t> and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evaluation </a:t>
            </a:r>
            <a:r>
              <a:rPr lang="en-US" sz="2300" b="1" dirty="0">
                <a:latin typeface="Garamond" pitchFamily="18" charset="0"/>
              </a:rPr>
              <a:t>of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environmental pollutants</a:t>
            </a:r>
            <a:r>
              <a:rPr lang="en-US" sz="2300" b="1" dirty="0" smtClean="0">
                <a:solidFill>
                  <a:srgbClr val="002060"/>
                </a:solidFill>
                <a:latin typeface="Garamond" pitchFamily="18" charset="0"/>
              </a:rPr>
              <a:t>,</a:t>
            </a:r>
          </a:p>
          <a:p>
            <a:pPr fontAlgn="base"/>
            <a:r>
              <a:rPr lang="en-US" sz="2300" b="1" dirty="0">
                <a:latin typeface="Garamond" pitchFamily="18" charset="0"/>
              </a:rPr>
              <a:t> </a:t>
            </a:r>
            <a:r>
              <a:rPr lang="en-US" sz="2300" b="1" dirty="0" smtClean="0">
                <a:latin typeface="Garamond" pitchFamily="18" charset="0"/>
              </a:rPr>
              <a:t>      </a:t>
            </a:r>
            <a:r>
              <a:rPr lang="en-MY" sz="2300" b="1" dirty="0" smtClean="0">
                <a:solidFill>
                  <a:srgbClr val="002060"/>
                </a:solidFill>
                <a:latin typeface="Garamond" pitchFamily="18" charset="0"/>
              </a:rPr>
              <a:t>threshold </a:t>
            </a:r>
            <a:r>
              <a:rPr lang="en-MY" sz="2300" b="1" dirty="0">
                <a:solidFill>
                  <a:srgbClr val="002060"/>
                </a:solidFill>
                <a:latin typeface="Garamond" pitchFamily="18" charset="0"/>
              </a:rPr>
              <a:t>limit value</a:t>
            </a:r>
            <a:r>
              <a:rPr lang="en-MY" sz="2300" dirty="0">
                <a:latin typeface="Garamond" pitchFamily="18" charset="0"/>
              </a:rPr>
              <a:t> (</a:t>
            </a:r>
            <a:r>
              <a:rPr lang="en-MY" sz="2300" b="1" dirty="0">
                <a:latin typeface="Garamond" pitchFamily="18" charset="0"/>
              </a:rPr>
              <a:t>TLV</a:t>
            </a:r>
            <a:r>
              <a:rPr lang="en-MY" sz="2300" dirty="0">
                <a:latin typeface="Garamond" pitchFamily="18" charset="0"/>
              </a:rPr>
              <a:t>) of a </a:t>
            </a:r>
            <a:r>
              <a:rPr lang="en-MY" sz="2300" dirty="0">
                <a:latin typeface="Garamond" pitchFamily="18" charset="0"/>
                <a:hlinkClick r:id="rId2" tooltip="Chemical substance"/>
              </a:rPr>
              <a:t>chemical substance</a:t>
            </a:r>
            <a:r>
              <a:rPr lang="en-US" sz="2300" dirty="0">
                <a:latin typeface="Garamond" pitchFamily="18" charset="0"/>
              </a:rPr>
              <a:t>. </a:t>
            </a:r>
          </a:p>
          <a:p>
            <a:pPr marL="457200" indent="-457200" fontAlgn="base">
              <a:buFont typeface="Wingdings" pitchFamily="2" charset="2"/>
              <a:buChar char="v"/>
            </a:pPr>
            <a:r>
              <a:rPr lang="en-US" sz="2300" b="1" dirty="0">
                <a:solidFill>
                  <a:schemeClr val="tx2"/>
                </a:solidFill>
                <a:latin typeface="Garamond" pitchFamily="18" charset="0"/>
              </a:rPr>
              <a:t>Ensuring that work legislations </a:t>
            </a:r>
            <a:r>
              <a:rPr lang="en-US" sz="2300" dirty="0">
                <a:latin typeface="Garamond" pitchFamily="18" charset="0"/>
              </a:rPr>
              <a:t>are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applied as: </a:t>
            </a:r>
          </a:p>
          <a:p>
            <a:pPr marL="342900" lvl="0" indent="-342900" fontAlgn="base">
              <a:buFont typeface="Wingdings" pitchFamily="2" charset="2"/>
              <a:buChar char="§"/>
            </a:pPr>
            <a:r>
              <a:rPr lang="en-US" sz="2300" dirty="0">
                <a:latin typeface="Garamond" pitchFamily="18" charset="0"/>
              </a:rPr>
              <a:t> </a:t>
            </a:r>
            <a:r>
              <a:rPr lang="en-US" sz="2300" b="1" dirty="0">
                <a:latin typeface="Garamond" pitchFamily="18" charset="0"/>
              </a:rPr>
              <a:t>work and </a:t>
            </a:r>
            <a:r>
              <a:rPr lang="en-US" sz="2300" b="1" dirty="0">
                <a:solidFill>
                  <a:schemeClr val="tx2"/>
                </a:solidFill>
                <a:latin typeface="Garamond" pitchFamily="18" charset="0"/>
              </a:rPr>
              <a:t>rest </a:t>
            </a:r>
            <a:r>
              <a:rPr lang="en-US" sz="2300" b="1" dirty="0">
                <a:latin typeface="Garamond" pitchFamily="18" charset="0"/>
              </a:rPr>
              <a:t>hours, </a:t>
            </a:r>
          </a:p>
          <a:p>
            <a:pPr marL="342900" lvl="0" indent="-342900" fontAlgn="base">
              <a:buFont typeface="Wingdings" pitchFamily="2" charset="2"/>
              <a:buChar char="§"/>
            </a:pP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setting rules </a:t>
            </a:r>
            <a:r>
              <a:rPr lang="en-US" sz="2300" b="1" dirty="0">
                <a:latin typeface="Garamond" pitchFamily="18" charset="0"/>
              </a:rPr>
              <a:t>for </a:t>
            </a:r>
            <a:r>
              <a:rPr lang="en-US" sz="2300" b="1" dirty="0">
                <a:solidFill>
                  <a:srgbClr val="FF0000"/>
                </a:solidFill>
                <a:latin typeface="Garamond" pitchFamily="18" charset="0"/>
              </a:rPr>
              <a:t>employment of women </a:t>
            </a:r>
            <a:r>
              <a:rPr lang="en-US" sz="2300" b="1" dirty="0">
                <a:latin typeface="Garamond" pitchFamily="18" charset="0"/>
              </a:rPr>
              <a:t>and children and</a:t>
            </a:r>
          </a:p>
          <a:p>
            <a:pPr marL="342900" lvl="0" indent="-342900" fontAlgn="base">
              <a:buFont typeface="Wingdings" pitchFamily="2" charset="2"/>
              <a:buChar char="§"/>
            </a:pPr>
            <a:r>
              <a:rPr lang="en-US" sz="2300" b="1" dirty="0">
                <a:latin typeface="Garamond" pitchFamily="18" charset="0"/>
              </a:rPr>
              <a:t> </a:t>
            </a:r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investigation for </a:t>
            </a:r>
            <a:r>
              <a:rPr lang="en-US" sz="2300" b="1" dirty="0">
                <a:latin typeface="Garamond" pitchFamily="18" charset="0"/>
              </a:rPr>
              <a:t>detection of the cause of </a:t>
            </a:r>
            <a:r>
              <a:rPr lang="en-US" sz="2300" b="1" dirty="0" smtClean="0">
                <a:solidFill>
                  <a:srgbClr val="FF0000"/>
                </a:solidFill>
                <a:latin typeface="Garamond" pitchFamily="18" charset="0"/>
              </a:rPr>
              <a:t>workers‘ absenteeism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.</a:t>
            </a:r>
            <a:endParaRPr lang="en-MY" sz="26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10350" y="618477"/>
            <a:ext cx="2966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Garamond" pitchFamily="18" charset="0"/>
              </a:rPr>
              <a:t>Hygienic prevention Cont. ..</a:t>
            </a:r>
            <a:endParaRPr lang="en-MY" dirty="0"/>
          </a:p>
        </p:txBody>
      </p:sp>
      <p:sp>
        <p:nvSpPr>
          <p:cNvPr id="5" name="Rectangle 4"/>
          <p:cNvSpPr/>
          <p:nvPr/>
        </p:nvSpPr>
        <p:spPr>
          <a:xfrm>
            <a:off x="2555776" y="27999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Garamond" pitchFamily="18" charset="0"/>
              </a:rPr>
              <a:t>Prevention of occupational health hazards</a:t>
            </a:r>
            <a:endParaRPr lang="en-US" dirty="0">
              <a:latin typeface="Garamond" pitchFamily="18" charset="0"/>
            </a:endParaRPr>
          </a:p>
        </p:txBody>
      </p:sp>
      <p:pic>
        <p:nvPicPr>
          <p:cNvPr id="6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6838" y="1674982"/>
            <a:ext cx="1331640" cy="941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77575" y="3763208"/>
            <a:ext cx="7848872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sz="2400" b="1" u="sng" dirty="0" smtClean="0">
                <a:solidFill>
                  <a:srgbClr val="C00000"/>
                </a:solidFill>
                <a:latin typeface="Garamond" pitchFamily="18" charset="0"/>
              </a:rPr>
              <a:t>5- </a:t>
            </a:r>
            <a:r>
              <a:rPr lang="en-US" sz="2400" b="1" u="sng" dirty="0">
                <a:solidFill>
                  <a:srgbClr val="C00000"/>
                </a:solidFill>
                <a:latin typeface="Garamond" pitchFamily="18" charset="0"/>
              </a:rPr>
              <a:t>Control of occupational health hazards</a:t>
            </a:r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:</a:t>
            </a:r>
            <a:endParaRPr lang="en-MY" sz="2800" u="sng" dirty="0">
              <a:solidFill>
                <a:srgbClr val="C00000"/>
              </a:solidFill>
              <a:latin typeface="Garamond" pitchFamily="18" charset="0"/>
            </a:endParaRPr>
          </a:p>
          <a:p>
            <a:pPr marL="342900" indent="-342900" fontAlgn="base">
              <a:buFont typeface="Wingdings" pitchFamily="2" charset="2"/>
              <a:buChar char="v"/>
            </a:pPr>
            <a:r>
              <a:rPr lang="en-US" sz="2300" b="1" dirty="0">
                <a:latin typeface="Garamond" pitchFamily="18" charset="0"/>
              </a:rPr>
              <a:t>It includes </a:t>
            </a:r>
            <a:r>
              <a:rPr lang="en-US" sz="2300" b="1" dirty="0">
                <a:solidFill>
                  <a:srgbClr val="0070C0"/>
                </a:solidFill>
                <a:latin typeface="Garamond" pitchFamily="18" charset="0"/>
              </a:rPr>
              <a:t>early detection </a:t>
            </a:r>
            <a:r>
              <a:rPr lang="en-US" sz="2300" b="1" dirty="0">
                <a:latin typeface="Garamond" pitchFamily="18" charset="0"/>
              </a:rPr>
              <a:t>of </a:t>
            </a:r>
            <a:r>
              <a:rPr lang="en-US" sz="2300" b="1" dirty="0" smtClean="0">
                <a:latin typeface="Garamond" pitchFamily="18" charset="0"/>
              </a:rPr>
              <a:t>OD  and</a:t>
            </a:r>
            <a:endParaRPr lang="en-US" sz="2300" b="1" dirty="0">
              <a:latin typeface="Garamond" pitchFamily="18" charset="0"/>
            </a:endParaRPr>
          </a:p>
          <a:p>
            <a:pPr marL="342900" indent="-342900" fontAlgn="base">
              <a:buFont typeface="Wingdings" pitchFamily="2" charset="2"/>
              <a:buChar char="v"/>
            </a:pPr>
            <a:r>
              <a:rPr lang="en-US" sz="2300" dirty="0" smtClean="0">
                <a:latin typeface="Garamond" pitchFamily="18" charset="0"/>
              </a:rPr>
              <a:t> </a:t>
            </a:r>
            <a:r>
              <a:rPr lang="en-US" sz="2300" b="1" dirty="0" smtClean="0">
                <a:solidFill>
                  <a:srgbClr val="00B050"/>
                </a:solidFill>
                <a:latin typeface="Garamond" pitchFamily="18" charset="0"/>
              </a:rPr>
              <a:t>Early </a:t>
            </a:r>
            <a:r>
              <a:rPr lang="en-US" sz="2300" b="1" dirty="0">
                <a:solidFill>
                  <a:srgbClr val="00B050"/>
                </a:solidFill>
                <a:latin typeface="Garamond" pitchFamily="18" charset="0"/>
              </a:rPr>
              <a:t>treatment </a:t>
            </a:r>
            <a:r>
              <a:rPr lang="en-US" sz="2300" b="1" dirty="0">
                <a:latin typeface="Garamond" pitchFamily="18" charset="0"/>
              </a:rPr>
              <a:t>through the following measures</a:t>
            </a:r>
            <a:r>
              <a:rPr lang="en-US" sz="2300" dirty="0">
                <a:latin typeface="Garamond" pitchFamily="18" charset="0"/>
              </a:rPr>
              <a:t>:</a:t>
            </a:r>
            <a:endParaRPr lang="en-MY" sz="2300" dirty="0">
              <a:latin typeface="Garamond" pitchFamily="18" charset="0"/>
            </a:endParaRPr>
          </a:p>
          <a:p>
            <a:pPr fontAlgn="base"/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A- Pre-placement medical examination </a:t>
            </a:r>
          </a:p>
          <a:p>
            <a:pPr fontAlgn="base"/>
            <a:r>
              <a:rPr lang="en-US" sz="2300" b="1" dirty="0">
                <a:solidFill>
                  <a:srgbClr val="002060"/>
                </a:solidFill>
                <a:latin typeface="Garamond" pitchFamily="18" charset="0"/>
              </a:rPr>
              <a:t>B- Periodic medical examination</a:t>
            </a:r>
            <a:r>
              <a:rPr lang="en-US" sz="2400" dirty="0">
                <a:solidFill>
                  <a:srgbClr val="7030A0"/>
                </a:solidFill>
                <a:latin typeface="Garamond" pitchFamily="18" charset="0"/>
              </a:rPr>
              <a:t>: </a:t>
            </a:r>
          </a:p>
        </p:txBody>
      </p:sp>
      <p:sp>
        <p:nvSpPr>
          <p:cNvPr id="8" name="Rectangle 7"/>
          <p:cNvSpPr/>
          <p:nvPr/>
        </p:nvSpPr>
        <p:spPr>
          <a:xfrm>
            <a:off x="6732240" y="3529190"/>
            <a:ext cx="2411760" cy="1200329"/>
          </a:xfrm>
          <a:prstGeom prst="rect">
            <a:avLst/>
          </a:prstGeom>
          <a:ln w="158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900" b="1" dirty="0">
                <a:latin typeface="Garamond" pitchFamily="18" charset="0"/>
              </a:rPr>
              <a:t>l-Maintenance of healthful work environment</a:t>
            </a:r>
          </a:p>
          <a:p>
            <a:pPr rtl="1"/>
            <a:r>
              <a:rPr lang="en-US" sz="900" b="1" dirty="0">
                <a:latin typeface="Garamond" pitchFamily="18" charset="0"/>
              </a:rPr>
              <a:t>2-Diagnosis and treatment of </a:t>
            </a:r>
            <a:r>
              <a:rPr lang="en-US" sz="900" b="1" dirty="0" smtClean="0">
                <a:latin typeface="Garamond" pitchFamily="18" charset="0"/>
              </a:rPr>
              <a:t>OD</a:t>
            </a:r>
            <a:endParaRPr lang="en-US" sz="900" b="1" dirty="0">
              <a:latin typeface="Garamond" pitchFamily="18" charset="0"/>
            </a:endParaRPr>
          </a:p>
          <a:p>
            <a:r>
              <a:rPr lang="en-US" sz="900" b="1" dirty="0">
                <a:latin typeface="Garamond" pitchFamily="18" charset="0"/>
              </a:rPr>
              <a:t>3- Promotion of workers' health.</a:t>
            </a:r>
            <a:endParaRPr lang="en-MY" sz="900" b="1" dirty="0">
              <a:latin typeface="Garamond" pitchFamily="18" charset="0"/>
            </a:endParaRPr>
          </a:p>
          <a:p>
            <a:r>
              <a:rPr lang="en-US" sz="900" b="1" dirty="0">
                <a:latin typeface="Garamond" pitchFamily="18" charset="0"/>
              </a:rPr>
              <a:t>4- Prevention of occupational health hazards.</a:t>
            </a:r>
            <a:endParaRPr lang="en-MY" sz="900" b="1" dirty="0">
              <a:latin typeface="Garamond" pitchFamily="18" charset="0"/>
            </a:endParaRPr>
          </a:p>
          <a:p>
            <a:r>
              <a:rPr lang="en-US" sz="900" b="1" dirty="0">
                <a:solidFill>
                  <a:srgbClr val="FF0000"/>
                </a:solidFill>
                <a:latin typeface="Garamond" pitchFamily="18" charset="0"/>
              </a:rPr>
              <a:t>5- Control of occupational health hazards.</a:t>
            </a:r>
            <a:endParaRPr lang="en-MY" sz="900" b="1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900" b="1" dirty="0">
                <a:latin typeface="Garamond" pitchFamily="18" charset="0"/>
              </a:rPr>
              <a:t>6- Rehabilitation and </a:t>
            </a:r>
            <a:r>
              <a:rPr lang="en-US" sz="900" b="1" dirty="0" smtClean="0">
                <a:latin typeface="Garamond" pitchFamily="18" charset="0"/>
              </a:rPr>
              <a:t>compensation.</a:t>
            </a:r>
            <a:endParaRPr lang="en-MY" sz="900" b="1" dirty="0">
              <a:latin typeface="Garamond" pitchFamily="18" charset="0"/>
            </a:endParaRPr>
          </a:p>
          <a:p>
            <a:r>
              <a:rPr lang="en-US" sz="900" b="1" dirty="0">
                <a:latin typeface="Garamond" pitchFamily="18" charset="0"/>
              </a:rPr>
              <a:t>7-Provide special care for vulnerable groups </a:t>
            </a:r>
            <a:endParaRPr lang="en-US" sz="900" b="1" dirty="0" smtClean="0">
              <a:latin typeface="Garamond" pitchFamily="18" charset="0"/>
            </a:endParaRPr>
          </a:p>
          <a:p>
            <a:r>
              <a:rPr lang="en-US" sz="900" b="1" dirty="0" smtClean="0">
                <a:latin typeface="Garamond" pitchFamily="18" charset="0"/>
              </a:rPr>
              <a:t>8- </a:t>
            </a:r>
            <a:r>
              <a:rPr lang="en-US" sz="900" b="1" dirty="0">
                <a:latin typeface="Garamond" pitchFamily="18" charset="0"/>
              </a:rPr>
              <a:t>Keep good health recording system</a:t>
            </a:r>
            <a:endParaRPr lang="en-MY" sz="900" dirty="0"/>
          </a:p>
        </p:txBody>
      </p:sp>
      <p:pic>
        <p:nvPicPr>
          <p:cNvPr id="9" name="Picture 6" descr="The pressure gauge to control our blood pressure Stock Photo - 3811774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197" y="5209953"/>
            <a:ext cx="2627785" cy="1230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96304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135301"/>
            <a:ext cx="8846725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>
                <a:solidFill>
                  <a:srgbClr val="C00000"/>
                </a:solidFill>
                <a:latin typeface="Garamond" pitchFamily="18" charset="0"/>
              </a:rPr>
              <a:t>6- </a:t>
            </a:r>
            <a:r>
              <a:rPr lang="en-US" sz="2600" b="1" u="sng" dirty="0" smtClean="0">
                <a:solidFill>
                  <a:srgbClr val="C00000"/>
                </a:solidFill>
                <a:latin typeface="Garamond" pitchFamily="18" charset="0"/>
              </a:rPr>
              <a:t>Rehabilitation and compensation of </a:t>
            </a:r>
          </a:p>
          <a:p>
            <a:r>
              <a:rPr lang="en-US" sz="2600" b="1" u="sng" dirty="0" smtClean="0">
                <a:solidFill>
                  <a:srgbClr val="C00000"/>
                </a:solidFill>
                <a:latin typeface="Garamond" pitchFamily="18" charset="0"/>
              </a:rPr>
              <a:t>the disabled workers.</a:t>
            </a:r>
            <a:endParaRPr lang="en-MY" sz="2600" u="sng" dirty="0" smtClean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Rehabilitation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of disabled workers </a:t>
            </a: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aims to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:</a:t>
            </a:r>
            <a:endParaRPr lang="en-MY" sz="2400" b="1" dirty="0">
              <a:solidFill>
                <a:srgbClr val="002060"/>
              </a:solidFill>
              <a:latin typeface="Garamond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Minimize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dirty="0">
                <a:solidFill>
                  <a:srgbClr val="0070C0"/>
                </a:solidFill>
                <a:latin typeface="Garamond" pitchFamily="18" charset="0"/>
              </a:rPr>
              <a:t>o</a:t>
            </a:r>
            <a:r>
              <a:rPr lang="en-US" sz="2400" dirty="0">
                <a:latin typeface="Garamond" pitchFamily="18" charset="0"/>
              </a:rPr>
              <a:t>r </a:t>
            </a:r>
            <a:r>
              <a:rPr lang="en-US" sz="2400" b="1" dirty="0">
                <a:latin typeface="Garamond" pitchFamily="18" charset="0"/>
              </a:rPr>
              <a:t>prevent the disability</a:t>
            </a:r>
            <a:r>
              <a:rPr lang="en-US" sz="2400" dirty="0">
                <a:latin typeface="Garamond" pitchFamily="18" charset="0"/>
              </a:rPr>
              <a:t>.</a:t>
            </a:r>
            <a:endParaRPr lang="en-MY" sz="2400" dirty="0">
              <a:latin typeface="Garamond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Retraining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the disabled </a:t>
            </a:r>
            <a:r>
              <a:rPr lang="en-US" sz="2400" b="1" dirty="0">
                <a:latin typeface="Garamond" pitchFamily="18" charset="0"/>
              </a:rPr>
              <a:t>worker for a new job suitable  for his </a:t>
            </a:r>
            <a:r>
              <a:rPr lang="en-US" sz="2400" b="1" dirty="0">
                <a:solidFill>
                  <a:srgbClr val="002060"/>
                </a:solidFill>
                <a:latin typeface="Garamond" pitchFamily="18" charset="0"/>
              </a:rPr>
              <a:t>new physical and mental capacities</a:t>
            </a:r>
            <a:r>
              <a:rPr lang="en-US" sz="2400" b="1" dirty="0">
                <a:latin typeface="Garamond" pitchFamily="18" charset="0"/>
              </a:rPr>
              <a:t>.</a:t>
            </a:r>
            <a:endParaRPr lang="en-MY" sz="2400" b="1" dirty="0">
              <a:latin typeface="Garamond" pitchFamily="18" charset="0"/>
            </a:endParaRPr>
          </a:p>
          <a:p>
            <a:pPr marL="342900" lvl="0" indent="-34290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  <a:latin typeface="Garamond" pitchFamily="18" charset="0"/>
              </a:rPr>
              <a:t>Compensation</a:t>
            </a:r>
            <a:r>
              <a:rPr lang="en-US" sz="2400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of the disabled workers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after evaluation of the disability</a:t>
            </a:r>
            <a:r>
              <a:rPr lang="en-US" sz="2400" b="1" dirty="0">
                <a:latin typeface="Garamond" pitchFamily="18" charset="0"/>
              </a:rPr>
              <a:t> resulted from occupational disease or accident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and giving him some privileges</a:t>
            </a:r>
            <a:r>
              <a:rPr lang="en-US" sz="2400" b="1" dirty="0">
                <a:latin typeface="Garamond" pitchFamily="18" charset="0"/>
              </a:rPr>
              <a:t>.</a:t>
            </a:r>
            <a:endParaRPr lang="en-MY" sz="2400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04248" y="0"/>
            <a:ext cx="2123728" cy="1077218"/>
          </a:xfrm>
          <a:prstGeom prst="rect">
            <a:avLst/>
          </a:prstGeom>
          <a:ln w="158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800" b="1" dirty="0">
                <a:latin typeface="Garamond" pitchFamily="18" charset="0"/>
              </a:rPr>
              <a:t>l-Maintenance of healthful work environment</a:t>
            </a:r>
          </a:p>
          <a:p>
            <a:pPr rtl="1"/>
            <a:r>
              <a:rPr lang="en-US" sz="800" b="1" dirty="0">
                <a:latin typeface="Garamond" pitchFamily="18" charset="0"/>
              </a:rPr>
              <a:t>2-Diagnosis and treatment of </a:t>
            </a:r>
            <a:r>
              <a:rPr lang="en-US" sz="800" b="1" dirty="0" smtClean="0">
                <a:latin typeface="Garamond" pitchFamily="18" charset="0"/>
              </a:rPr>
              <a:t>OD</a:t>
            </a:r>
            <a:endParaRPr lang="en-US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3- Promotion of workers' health.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4- Prevention of occupational health hazards.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5- Control of occupational health hazards</a:t>
            </a:r>
            <a:r>
              <a:rPr lang="en-US" sz="800" b="1" dirty="0">
                <a:solidFill>
                  <a:srgbClr val="FF0000"/>
                </a:solidFill>
                <a:latin typeface="Garamond" pitchFamily="18" charset="0"/>
              </a:rPr>
              <a:t>.</a:t>
            </a:r>
            <a:endParaRPr lang="en-MY" sz="800" b="1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6- </a:t>
            </a:r>
            <a:r>
              <a:rPr lang="en-US" sz="800" b="1" dirty="0">
                <a:solidFill>
                  <a:srgbClr val="FF0000"/>
                </a:solidFill>
                <a:latin typeface="Garamond" pitchFamily="18" charset="0"/>
              </a:rPr>
              <a:t>Rehabilitation and </a:t>
            </a:r>
            <a:r>
              <a:rPr lang="en-US" sz="800" b="1" dirty="0" smtClean="0">
                <a:solidFill>
                  <a:srgbClr val="FF0000"/>
                </a:solidFill>
                <a:latin typeface="Garamond" pitchFamily="18" charset="0"/>
              </a:rPr>
              <a:t>compensation.</a:t>
            </a:r>
            <a:endParaRPr lang="en-MY" sz="800" b="1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7-Provide special care for vulnerable groups </a:t>
            </a:r>
            <a:endParaRPr lang="en-US" sz="800" b="1" dirty="0" smtClean="0">
              <a:latin typeface="Garamond" pitchFamily="18" charset="0"/>
            </a:endParaRPr>
          </a:p>
          <a:p>
            <a:r>
              <a:rPr lang="en-US" sz="800" b="1" dirty="0" smtClean="0">
                <a:latin typeface="Garamond" pitchFamily="18" charset="0"/>
              </a:rPr>
              <a:t>8- </a:t>
            </a:r>
            <a:r>
              <a:rPr lang="en-US" sz="800" b="1" dirty="0">
                <a:latin typeface="Garamond" pitchFamily="18" charset="0"/>
              </a:rPr>
              <a:t>Keep good health recording system</a:t>
            </a:r>
            <a:endParaRPr lang="en-MY" sz="800" dirty="0"/>
          </a:p>
        </p:txBody>
      </p:sp>
      <p:sp>
        <p:nvSpPr>
          <p:cNvPr id="4" name="Rectangle 3"/>
          <p:cNvSpPr/>
          <p:nvPr/>
        </p:nvSpPr>
        <p:spPr>
          <a:xfrm>
            <a:off x="81906" y="500123"/>
            <a:ext cx="58326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1400" b="1" dirty="0">
                <a:latin typeface="Garamond" pitchFamily="18" charset="0"/>
              </a:rPr>
              <a:t>Activities of Occupation Health Program  </a:t>
            </a:r>
            <a:r>
              <a:rPr lang="en-US" sz="1400" b="1" dirty="0" smtClean="0">
                <a:latin typeface="Garamond" pitchFamily="18" charset="0"/>
              </a:rPr>
              <a:t>&amp;Occupational Health Services</a:t>
            </a:r>
            <a:endParaRPr lang="en-MY" sz="1400" dirty="0"/>
          </a:p>
        </p:txBody>
      </p:sp>
      <p:pic>
        <p:nvPicPr>
          <p:cNvPr id="5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2589" y="1135301"/>
            <a:ext cx="1331640" cy="941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22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47280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04019" y="649046"/>
            <a:ext cx="4954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Garamond" pitchFamily="18" charset="0"/>
              </a:rPr>
              <a:t>Rehabilitation types include</a:t>
            </a:r>
            <a:r>
              <a:rPr lang="en-US" sz="2800" b="1" dirty="0">
                <a:latin typeface="Garamond" pitchFamily="18" charset="0"/>
              </a:rPr>
              <a:t>:</a:t>
            </a:r>
            <a:endParaRPr lang="en-MY" sz="28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8249" y="1363708"/>
            <a:ext cx="7534414" cy="1631216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A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– </a:t>
            </a: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Psychosocial services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ar-EG" dirty="0">
                <a:latin typeface="Garamond" pitchFamily="18" charset="0"/>
              </a:rPr>
              <a:t>:</a:t>
            </a:r>
            <a:r>
              <a:rPr lang="ar-EG" sz="1400" dirty="0">
                <a:latin typeface="Garamond" pitchFamily="18" charset="0"/>
              </a:rPr>
              <a:t>تأهيل نفسي وإجتماعي</a:t>
            </a:r>
            <a:endParaRPr lang="en-MY" sz="1400" dirty="0">
              <a:latin typeface="Garamond" pitchFamily="18" charset="0"/>
            </a:endParaRPr>
          </a:p>
          <a:p>
            <a:pPr lvl="0"/>
            <a:r>
              <a:rPr lang="en-US" sz="2400" b="1" dirty="0">
                <a:latin typeface="Garamond" pitchFamily="18" charset="0"/>
              </a:rPr>
              <a:t>Family counseling</a:t>
            </a:r>
            <a:r>
              <a:rPr lang="en-US" sz="2400" dirty="0">
                <a:latin typeface="Garamond" pitchFamily="18" charset="0"/>
              </a:rPr>
              <a:t>.</a:t>
            </a:r>
            <a:endParaRPr lang="en-MY" sz="2400" dirty="0">
              <a:latin typeface="Garamond" pitchFamily="18" charset="0"/>
            </a:endParaRPr>
          </a:p>
          <a:p>
            <a:pPr lvl="0"/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b="1" dirty="0">
                <a:latin typeface="Garamond" pitchFamily="18" charset="0"/>
              </a:rPr>
              <a:t>Social, psychiatric and recreation services</a:t>
            </a:r>
            <a:r>
              <a:rPr lang="en-US" sz="2400" dirty="0">
                <a:latin typeface="Garamond" pitchFamily="18" charset="0"/>
              </a:rPr>
              <a:t>.</a:t>
            </a:r>
            <a:endParaRPr lang="en-MY" sz="2400" dirty="0">
              <a:latin typeface="Garamond" pitchFamily="18" charset="0"/>
            </a:endParaRPr>
          </a:p>
          <a:p>
            <a:r>
              <a:rPr lang="en-US" sz="2400" dirty="0">
                <a:latin typeface="Garamond" pitchFamily="18" charset="0"/>
              </a:rPr>
              <a:t>All these tasks are carried by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psychologist and psychiatrist</a:t>
            </a:r>
            <a:endParaRPr lang="en-MY" sz="2400" b="1" dirty="0">
              <a:solidFill>
                <a:srgbClr val="0070C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06752" y="4111530"/>
            <a:ext cx="4337248" cy="2400657"/>
          </a:xfrm>
          <a:prstGeom prst="rect">
            <a:avLst/>
          </a:prstGeom>
          <a:ln w="158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600" b="1" u="sng" dirty="0" smtClean="0">
                <a:solidFill>
                  <a:srgbClr val="FF0000"/>
                </a:solidFill>
                <a:latin typeface="Garamond" pitchFamily="18" charset="0"/>
              </a:rPr>
              <a:t>B- </a:t>
            </a:r>
            <a:r>
              <a:rPr lang="en-US" sz="2600" b="1" u="sng" dirty="0">
                <a:solidFill>
                  <a:srgbClr val="FF0000"/>
                </a:solidFill>
                <a:latin typeface="Garamond" pitchFamily="18" charset="0"/>
              </a:rPr>
              <a:t>Medical services </a:t>
            </a:r>
            <a:r>
              <a:rPr lang="ar-EG" dirty="0">
                <a:latin typeface="Garamond" pitchFamily="18" charset="0"/>
              </a:rPr>
              <a:t>تأهيل طبي:</a:t>
            </a:r>
            <a:endParaRPr lang="en-MY" dirty="0">
              <a:latin typeface="Garamond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sz="2600" dirty="0">
                <a:latin typeface="Garamond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Diagnosis</a:t>
            </a:r>
            <a:endParaRPr lang="en-MY" sz="2400" b="1" dirty="0">
              <a:solidFill>
                <a:srgbClr val="0070C0"/>
              </a:solidFill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Treatment</a:t>
            </a:r>
            <a:endParaRPr lang="en-MY" sz="2400" b="1" dirty="0">
              <a:solidFill>
                <a:srgbClr val="0070C0"/>
              </a:solidFill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400" b="1" dirty="0">
                <a:solidFill>
                  <a:srgbClr val="0070C0"/>
                </a:solidFill>
                <a:latin typeface="Garamond" pitchFamily="18" charset="0"/>
              </a:rPr>
              <a:t> Follow up</a:t>
            </a:r>
            <a:endParaRPr lang="en-MY" sz="2400" b="1" dirty="0">
              <a:solidFill>
                <a:srgbClr val="0070C0"/>
              </a:solidFill>
              <a:latin typeface="Garamond" pitchFamily="18" charset="0"/>
            </a:endParaRPr>
          </a:p>
          <a:p>
            <a:r>
              <a:rPr lang="en-US" sz="2400" b="1" dirty="0">
                <a:latin typeface="Garamond" pitchFamily="18" charset="0"/>
              </a:rPr>
              <a:t>All these tasks are carried </a:t>
            </a:r>
            <a:r>
              <a:rPr lang="en-US" sz="2400" b="1" dirty="0" smtClean="0">
                <a:latin typeface="Garamond" pitchFamily="18" charset="0"/>
              </a:rPr>
              <a:t>by</a:t>
            </a:r>
          </a:p>
          <a:p>
            <a:r>
              <a:rPr lang="en-US" sz="2400" b="1" dirty="0">
                <a:latin typeface="Garamond" pitchFamily="18" charset="0"/>
              </a:rPr>
              <a:t> </a:t>
            </a:r>
            <a:r>
              <a:rPr lang="en-US" sz="2400" b="1" dirty="0" smtClean="0">
                <a:latin typeface="Garamond" pitchFamily="18" charset="0"/>
              </a:rPr>
              <a:t>          </a:t>
            </a:r>
            <a:r>
              <a:rPr lang="en-US" sz="2400" b="1" dirty="0">
                <a:latin typeface="Garamond" pitchFamily="18" charset="0"/>
              </a:rPr>
              <a:t>industrial doctor</a:t>
            </a:r>
            <a:r>
              <a:rPr lang="en-US" sz="2400" dirty="0">
                <a:latin typeface="Garamond" pitchFamily="18" charset="0"/>
              </a:rPr>
              <a:t>.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664" y="3254467"/>
            <a:ext cx="75963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u="sng" dirty="0" smtClean="0"/>
              <a:t> </a:t>
            </a:r>
            <a:r>
              <a:rPr lang="en-US" sz="2400" b="1" u="sng" dirty="0">
                <a:solidFill>
                  <a:srgbClr val="FF0000"/>
                </a:solidFill>
                <a:latin typeface="Garamond" pitchFamily="18" charset="0"/>
              </a:rPr>
              <a:t>C- Vocational services</a:t>
            </a:r>
            <a:r>
              <a:rPr lang="en-US" sz="2800" u="sng" dirty="0">
                <a:latin typeface="Garamond" pitchFamily="18" charset="0"/>
              </a:rPr>
              <a:t>: </a:t>
            </a:r>
            <a:r>
              <a:rPr lang="ar-EG" dirty="0">
                <a:latin typeface="Garamond" pitchFamily="18" charset="0"/>
              </a:rPr>
              <a:t>تأهيل مهني</a:t>
            </a:r>
            <a:endParaRPr lang="en-MY" dirty="0"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Vocational assessment and attitude exploration</a:t>
            </a:r>
            <a:endParaRPr lang="en-MY" sz="2400" b="1" dirty="0">
              <a:solidFill>
                <a:schemeClr val="tx2"/>
              </a:solidFill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Vocational training.</a:t>
            </a:r>
            <a:endParaRPr lang="en-MY" sz="2400" b="1" dirty="0">
              <a:solidFill>
                <a:schemeClr val="tx2"/>
              </a:solidFill>
              <a:latin typeface="Garamond" pitchFamily="18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Placement in a suitable job.</a:t>
            </a:r>
            <a:endParaRPr lang="en-MY" sz="24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pic>
        <p:nvPicPr>
          <p:cNvPr id="7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63046"/>
            <a:ext cx="2005532" cy="1354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54638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963104" y="47075"/>
            <a:ext cx="3168351" cy="1384995"/>
          </a:xfrm>
          <a:prstGeom prst="rect">
            <a:avLst/>
          </a:prstGeom>
          <a:ln w="222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 smtClean="0"/>
              <a:t> </a:t>
            </a:r>
            <a:r>
              <a:rPr lang="en-US" sz="1200" b="1" dirty="0">
                <a:solidFill>
                  <a:srgbClr val="7030A0"/>
                </a:solidFill>
                <a:latin typeface="Garamond" pitchFamily="18" charset="0"/>
              </a:rPr>
              <a:t>Occupational Health Services </a:t>
            </a:r>
            <a:endParaRPr lang="en-US" sz="1200" b="1" dirty="0" smtClean="0">
              <a:solidFill>
                <a:srgbClr val="7030A0"/>
              </a:solidFill>
              <a:latin typeface="Garamond" pitchFamily="18" charset="0"/>
            </a:endParaRPr>
          </a:p>
          <a:p>
            <a:r>
              <a:rPr lang="en-US" sz="1200" dirty="0" smtClean="0">
                <a:latin typeface="Garamond" pitchFamily="18" charset="0"/>
              </a:rPr>
              <a:t>Promotion </a:t>
            </a:r>
            <a:r>
              <a:rPr lang="en-US" sz="1200" dirty="0">
                <a:latin typeface="Garamond" pitchFamily="18" charset="0"/>
              </a:rPr>
              <a:t>of workers' health.</a:t>
            </a:r>
            <a:endParaRPr lang="en-MY" sz="12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Prevention </a:t>
            </a:r>
            <a:r>
              <a:rPr lang="en-US" sz="1000" dirty="0">
                <a:latin typeface="Garamond" pitchFamily="18" charset="0"/>
              </a:rPr>
              <a:t>of occupational health hazards</a:t>
            </a:r>
            <a:r>
              <a:rPr lang="en-US" sz="1000" dirty="0" smtClean="0">
                <a:latin typeface="Garamond" pitchFamily="18" charset="0"/>
              </a:rPr>
              <a:t>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 </a:t>
            </a:r>
            <a:r>
              <a:rPr lang="en-US" sz="1000" dirty="0">
                <a:latin typeface="Garamond" pitchFamily="18" charset="0"/>
              </a:rPr>
              <a:t>Control of occupational health hazards.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 </a:t>
            </a:r>
            <a:r>
              <a:rPr lang="en-US" sz="1000" dirty="0">
                <a:latin typeface="Garamond" pitchFamily="18" charset="0"/>
              </a:rPr>
              <a:t>Rehabilitation and compensation of the disabled workers.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-</a:t>
            </a:r>
            <a:r>
              <a:rPr lang="en-US" sz="1000" dirty="0">
                <a:solidFill>
                  <a:srgbClr val="FF0000"/>
                </a:solidFill>
                <a:latin typeface="Garamond" pitchFamily="18" charset="0"/>
              </a:rPr>
              <a:t>Provide special care for vulnerable groups of workers </a:t>
            </a:r>
          </a:p>
          <a:p>
            <a:r>
              <a:rPr lang="en-US" sz="1000" dirty="0" smtClean="0">
                <a:latin typeface="Garamond" pitchFamily="18" charset="0"/>
              </a:rPr>
              <a:t>       namely </a:t>
            </a:r>
            <a:r>
              <a:rPr lang="en-US" sz="1000" dirty="0">
                <a:latin typeface="Garamond" pitchFamily="18" charset="0"/>
              </a:rPr>
              <a:t>women and children.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Keep </a:t>
            </a:r>
            <a:r>
              <a:rPr lang="en-US" sz="1000" dirty="0">
                <a:latin typeface="Garamond" pitchFamily="18" charset="0"/>
              </a:rPr>
              <a:t>good health recording system </a:t>
            </a:r>
            <a:endParaRPr lang="en-MY" sz="10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654" y="188640"/>
            <a:ext cx="8952834" cy="598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7-Provide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Special Care For Vulnerable</a:t>
            </a:r>
            <a:r>
              <a:rPr lang="en-MY" sz="2800" u="sng" dirty="0">
                <a:solidFill>
                  <a:srgbClr val="FF0000"/>
                </a:solidFill>
                <a:latin typeface="Garamond" pitchFamily="18" charset="0"/>
              </a:rPr>
              <a:t> </a:t>
            </a:r>
          </a:p>
          <a:p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Groups of Workers</a:t>
            </a:r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:</a:t>
            </a:r>
          </a:p>
          <a:p>
            <a:r>
              <a:rPr lang="en-US" b="1" dirty="0"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Namely women and children.</a:t>
            </a:r>
            <a:endParaRPr lang="en-MY" sz="2600" dirty="0">
              <a:latin typeface="Garamond" pitchFamily="18" charset="0"/>
            </a:endParaRPr>
          </a:p>
          <a:p>
            <a:r>
              <a:rPr lang="en-US" sz="2600" dirty="0">
                <a:latin typeface="Garamond" pitchFamily="18" charset="0"/>
              </a:rPr>
              <a:t>This can be achieved through the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following measures</a:t>
            </a:r>
            <a:r>
              <a:rPr lang="en-US" sz="2600" dirty="0">
                <a:latin typeface="Garamond" pitchFamily="18" charset="0"/>
              </a:rPr>
              <a:t>:</a:t>
            </a:r>
            <a:endParaRPr lang="en-MY" sz="2600" dirty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dirty="0">
                <a:latin typeface="Garamond" pitchFamily="18" charset="0"/>
              </a:rPr>
              <a:t>1</a:t>
            </a:r>
            <a:r>
              <a:rPr lang="en-US" sz="2600" b="1" dirty="0">
                <a:latin typeface="Garamond" pitchFamily="18" charset="0"/>
              </a:rPr>
              <a:t>) Selection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of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suitable jobs </a:t>
            </a:r>
            <a:r>
              <a:rPr lang="en-US" sz="2600" b="1" dirty="0">
                <a:latin typeface="Garamond" pitchFamily="18" charset="0"/>
              </a:rPr>
              <a:t>that match with their capacities</a:t>
            </a:r>
            <a:r>
              <a:rPr lang="en-US" sz="2600" dirty="0">
                <a:latin typeface="Garamond" pitchFamily="18" charset="0"/>
              </a:rPr>
              <a:t>.</a:t>
            </a:r>
            <a:endParaRPr lang="en-MY" sz="2600" dirty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dirty="0">
                <a:latin typeface="Garamond" pitchFamily="18" charset="0"/>
              </a:rPr>
              <a:t>2)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Pre-placement in another </a:t>
            </a:r>
            <a:r>
              <a:rPr lang="en-US" sz="2600" dirty="0">
                <a:latin typeface="Garamond" pitchFamily="18" charset="0"/>
              </a:rPr>
              <a:t>job when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woman get pregnant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.</a:t>
            </a: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dirty="0">
                <a:latin typeface="Garamond" pitchFamily="18" charset="0"/>
              </a:rPr>
              <a:t>3)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Proper M.C.H </a:t>
            </a:r>
            <a:r>
              <a:rPr lang="en-US" sz="2600" dirty="0">
                <a:latin typeface="Garamond" pitchFamily="18" charset="0"/>
              </a:rPr>
              <a:t>care for pregnant females.</a:t>
            </a:r>
            <a:endParaRPr lang="en-MY" sz="2600" dirty="0">
              <a:latin typeface="Garamond" pitchFamily="18" charset="0"/>
            </a:endParaRPr>
          </a:p>
          <a:p>
            <a:r>
              <a:rPr lang="en-US" sz="2600" dirty="0">
                <a:latin typeface="Garamond" pitchFamily="18" charset="0"/>
              </a:rPr>
              <a:t>4) Make sure of the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application of certain laws </a:t>
            </a:r>
            <a:r>
              <a:rPr lang="en-US" sz="2600" dirty="0">
                <a:latin typeface="Garamond" pitchFamily="18" charset="0"/>
              </a:rPr>
              <a:t>for  </a:t>
            </a:r>
            <a:r>
              <a:rPr lang="en-US" sz="2600" dirty="0" smtClean="0">
                <a:latin typeface="Garamond" pitchFamily="18" charset="0"/>
              </a:rPr>
              <a:t>employment </a:t>
            </a:r>
          </a:p>
          <a:p>
            <a:r>
              <a:rPr lang="en-US" sz="2600" dirty="0">
                <a:latin typeface="Garamond" pitchFamily="18" charset="0"/>
              </a:rPr>
              <a:t> </a:t>
            </a:r>
            <a:r>
              <a:rPr lang="en-US" sz="2600" dirty="0" smtClean="0">
                <a:latin typeface="Garamond" pitchFamily="18" charset="0"/>
              </a:rPr>
              <a:t>     of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working women and children namely</a:t>
            </a:r>
            <a:r>
              <a:rPr lang="en-US" sz="2600" dirty="0">
                <a:latin typeface="Garamond" pitchFamily="18" charset="0"/>
              </a:rPr>
              <a:t>: </a:t>
            </a:r>
            <a:endParaRPr lang="en-US" sz="26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no </a:t>
            </a: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night shift, </a:t>
            </a:r>
            <a:endParaRPr lang="en-US" sz="2600" b="1" dirty="0" smtClean="0">
              <a:solidFill>
                <a:srgbClr val="7030A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limitation </a:t>
            </a: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of working hours</a:t>
            </a: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,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 paid </a:t>
            </a: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leave for infant care and </a:t>
            </a:r>
            <a:endParaRPr lang="en-US" sz="2600" b="1" dirty="0" smtClean="0">
              <a:solidFill>
                <a:srgbClr val="7030A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Prohibition </a:t>
            </a: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from working </a:t>
            </a:r>
            <a:r>
              <a:rPr lang="en-US" sz="2600" b="1" dirty="0">
                <a:latin typeface="Garamond" pitchFamily="18" charset="0"/>
              </a:rPr>
              <a:t>in </a:t>
            </a:r>
            <a:r>
              <a:rPr lang="en-US" sz="2600" dirty="0">
                <a:latin typeface="Garamond" pitchFamily="18" charset="0"/>
              </a:rPr>
              <a:t>certain hazardous jobs</a:t>
            </a:r>
            <a:r>
              <a:rPr lang="en-US" sz="2800" dirty="0">
                <a:latin typeface="Garamond" pitchFamily="18" charset="0"/>
              </a:rPr>
              <a:t>.</a:t>
            </a:r>
            <a:endParaRPr lang="en-MY" sz="2800" dirty="0">
              <a:latin typeface="Garamond" pitchFamily="18" charset="0"/>
            </a:endParaRPr>
          </a:p>
        </p:txBody>
      </p:sp>
      <p:pic>
        <p:nvPicPr>
          <p:cNvPr id="6" name="Picture 24" descr="smiling child with hard hat at orange bricks background. Stock Photo - 3941668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077072"/>
            <a:ext cx="1614792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409195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27352" y="-134982"/>
            <a:ext cx="3168351" cy="1384995"/>
          </a:xfrm>
          <a:prstGeom prst="rect">
            <a:avLst/>
          </a:prstGeom>
          <a:ln w="2222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1200" dirty="0" smtClean="0"/>
              <a:t> </a:t>
            </a:r>
            <a:r>
              <a:rPr lang="en-US" sz="1200" b="1" dirty="0">
                <a:solidFill>
                  <a:srgbClr val="7030A0"/>
                </a:solidFill>
                <a:latin typeface="Garamond" pitchFamily="18" charset="0"/>
              </a:rPr>
              <a:t>Occupational Health Services </a:t>
            </a:r>
            <a:endParaRPr lang="en-US" sz="1200" b="1" dirty="0" smtClean="0">
              <a:solidFill>
                <a:srgbClr val="7030A0"/>
              </a:solidFill>
              <a:latin typeface="Garamond" pitchFamily="18" charset="0"/>
            </a:endParaRPr>
          </a:p>
          <a:p>
            <a:r>
              <a:rPr lang="en-US" sz="1200" dirty="0" smtClean="0">
                <a:latin typeface="Garamond" pitchFamily="18" charset="0"/>
              </a:rPr>
              <a:t>Promotion </a:t>
            </a:r>
            <a:r>
              <a:rPr lang="en-US" sz="1200" dirty="0">
                <a:latin typeface="Garamond" pitchFamily="18" charset="0"/>
              </a:rPr>
              <a:t>of workers' health.</a:t>
            </a:r>
            <a:endParaRPr lang="en-MY" sz="12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Prevention </a:t>
            </a:r>
            <a:r>
              <a:rPr lang="en-US" sz="1000" dirty="0">
                <a:latin typeface="Garamond" pitchFamily="18" charset="0"/>
              </a:rPr>
              <a:t>of occupational health hazards</a:t>
            </a:r>
            <a:r>
              <a:rPr lang="en-US" sz="1000" dirty="0" smtClean="0">
                <a:latin typeface="Garamond" pitchFamily="18" charset="0"/>
              </a:rPr>
              <a:t>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 </a:t>
            </a:r>
            <a:r>
              <a:rPr lang="en-US" sz="1000" dirty="0">
                <a:latin typeface="Garamond" pitchFamily="18" charset="0"/>
              </a:rPr>
              <a:t>Control of occupational health hazards.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 </a:t>
            </a:r>
            <a:r>
              <a:rPr lang="en-US" sz="1000" dirty="0">
                <a:latin typeface="Garamond" pitchFamily="18" charset="0"/>
              </a:rPr>
              <a:t>Rehabilitation and compensation of the disabled workers.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 smtClean="0">
                <a:latin typeface="Garamond" pitchFamily="18" charset="0"/>
              </a:rPr>
              <a:t>-</a:t>
            </a:r>
            <a:r>
              <a:rPr lang="en-US" sz="1000" dirty="0">
                <a:latin typeface="Garamond" pitchFamily="18" charset="0"/>
              </a:rPr>
              <a:t>Provide special care for vulnerable groups of workers </a:t>
            </a:r>
          </a:p>
          <a:p>
            <a:r>
              <a:rPr lang="en-US" sz="1000" dirty="0" smtClean="0">
                <a:latin typeface="Garamond" pitchFamily="18" charset="0"/>
              </a:rPr>
              <a:t>       namely </a:t>
            </a:r>
            <a:r>
              <a:rPr lang="en-US" sz="1000" dirty="0">
                <a:latin typeface="Garamond" pitchFamily="18" charset="0"/>
              </a:rPr>
              <a:t>women and children.</a:t>
            </a:r>
            <a:endParaRPr lang="en-MY" sz="1000" dirty="0">
              <a:latin typeface="Garamond" pitchFamily="18" charset="0"/>
            </a:endParaRPr>
          </a:p>
          <a:p>
            <a:r>
              <a:rPr lang="en-US" sz="1000" dirty="0" smtClean="0">
                <a:solidFill>
                  <a:srgbClr val="FF0000"/>
                </a:solidFill>
                <a:latin typeface="Garamond" pitchFamily="18" charset="0"/>
              </a:rPr>
              <a:t>Keep </a:t>
            </a:r>
            <a:r>
              <a:rPr lang="en-US" sz="1000" dirty="0">
                <a:solidFill>
                  <a:srgbClr val="FF0000"/>
                </a:solidFill>
                <a:latin typeface="Garamond" pitchFamily="18" charset="0"/>
              </a:rPr>
              <a:t>good health recording system </a:t>
            </a:r>
            <a:endParaRPr lang="en-MY" sz="10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-180528" y="188640"/>
            <a:ext cx="932452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Garamond" pitchFamily="18" charset="0"/>
              </a:rPr>
              <a:t> 6- </a:t>
            </a:r>
            <a:r>
              <a:rPr lang="en-US" sz="2800" b="1" u="sng" dirty="0">
                <a:solidFill>
                  <a:srgbClr val="C00000"/>
                </a:solidFill>
                <a:latin typeface="Garamond" pitchFamily="18" charset="0"/>
              </a:rPr>
              <a:t>Keep Good Health Recording System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:</a:t>
            </a:r>
            <a:endParaRPr lang="en-MY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  </a:t>
            </a:r>
          </a:p>
          <a:p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         Medical </a:t>
            </a:r>
            <a:r>
              <a:rPr lang="en-US" sz="2600" b="1" dirty="0">
                <a:solidFill>
                  <a:srgbClr val="7030A0"/>
                </a:solidFill>
                <a:latin typeface="Garamond" pitchFamily="18" charset="0"/>
              </a:rPr>
              <a:t>records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: </a:t>
            </a:r>
            <a:endParaRPr lang="en-MY" sz="2600" b="1" dirty="0">
              <a:solidFill>
                <a:srgbClr val="FF000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dirty="0">
                <a:latin typeface="Garamond" pitchFamily="18" charset="0"/>
              </a:rPr>
              <a:t>It is very important that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good medical record </a:t>
            </a:r>
            <a:r>
              <a:rPr lang="en-US" sz="2600" b="1" dirty="0" smtClean="0">
                <a:solidFill>
                  <a:srgbClr val="0070C0"/>
                </a:solidFill>
                <a:latin typeface="Garamond" pitchFamily="18" charset="0"/>
              </a:rPr>
              <a:t>system </a:t>
            </a:r>
            <a:r>
              <a:rPr lang="en-US" sz="2600" dirty="0">
                <a:latin typeface="Garamond" pitchFamily="18" charset="0"/>
              </a:rPr>
              <a:t>is </a:t>
            </a:r>
            <a:endParaRPr lang="en-US" sz="2600" dirty="0" smtClean="0">
              <a:latin typeface="Garamond" pitchFamily="18" charset="0"/>
            </a:endParaRPr>
          </a:p>
          <a:p>
            <a:r>
              <a:rPr lang="en-US" sz="2600" dirty="0">
                <a:latin typeface="Garamond" pitchFamily="18" charset="0"/>
              </a:rPr>
              <a:t> </a:t>
            </a:r>
            <a:r>
              <a:rPr lang="en-US" sz="2600" dirty="0" smtClean="0">
                <a:latin typeface="Garamond" pitchFamily="18" charset="0"/>
              </a:rPr>
              <a:t>              maintained </a:t>
            </a:r>
            <a:r>
              <a:rPr lang="en-US" sz="2600" dirty="0">
                <a:latin typeface="Garamond" pitchFamily="18" charset="0"/>
              </a:rPr>
              <a:t>in any occupational health program. </a:t>
            </a:r>
            <a:endParaRPr lang="en-US" sz="2600" dirty="0" smtClean="0">
              <a:latin typeface="Garamond" pitchFamily="18" charset="0"/>
            </a:endParaRPr>
          </a:p>
          <a:p>
            <a:endParaRPr lang="en-US" sz="26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b="1" dirty="0">
                <a:latin typeface="Garamond" pitchFamily="18" charset="0"/>
              </a:rPr>
              <a:t>Every employee should have </a:t>
            </a:r>
            <a:r>
              <a:rPr lang="en-US" sz="2600" dirty="0">
                <a:latin typeface="Garamond" pitchFamily="18" charset="0"/>
              </a:rPr>
              <a:t>an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accurate &amp; complete medical </a:t>
            </a:r>
            <a:r>
              <a:rPr lang="en-US" sz="2600" b="1" dirty="0">
                <a:latin typeface="Garamond" pitchFamily="18" charset="0"/>
              </a:rPr>
              <a:t>report from the time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of his first em</a:t>
            </a:r>
            <a:r>
              <a:rPr lang="en-US" sz="2600" b="1" dirty="0">
                <a:latin typeface="Garamond" pitchFamily="18" charset="0"/>
              </a:rPr>
              <a:t>ployment examination</a:t>
            </a:r>
            <a:r>
              <a:rPr lang="en-US" sz="2600" dirty="0">
                <a:latin typeface="Garamond" pitchFamily="18" charset="0"/>
              </a:rPr>
              <a:t>. </a:t>
            </a:r>
            <a:endParaRPr lang="en-US" sz="2600" dirty="0" smtClean="0">
              <a:latin typeface="Garamond" pitchFamily="18" charset="0"/>
            </a:endParaRPr>
          </a:p>
          <a:p>
            <a:r>
              <a:rPr lang="en-US" sz="2600" dirty="0">
                <a:latin typeface="Garamond" pitchFamily="18" charset="0"/>
              </a:rPr>
              <a:t> </a:t>
            </a:r>
            <a:r>
              <a:rPr lang="en-US" sz="2600" dirty="0" smtClean="0">
                <a:latin typeface="Garamond" pitchFamily="18" charset="0"/>
              </a:rPr>
              <a:t>  </a:t>
            </a:r>
            <a:endParaRPr lang="en-MY" sz="26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dirty="0">
                <a:latin typeface="Garamond" pitchFamily="18" charset="0"/>
              </a:rPr>
              <a:t>The records must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be detailed enough </a:t>
            </a:r>
            <a:r>
              <a:rPr lang="en-US" sz="2600" dirty="0">
                <a:latin typeface="Garamond" pitchFamily="18" charset="0"/>
              </a:rPr>
              <a:t>to provide adequate information for </a:t>
            </a:r>
            <a:r>
              <a:rPr lang="en-US" sz="2600" b="1" dirty="0">
                <a:latin typeface="Garamond" pitchFamily="18" charset="0"/>
              </a:rPr>
              <a:t>job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placement health </a:t>
            </a:r>
            <a:r>
              <a:rPr lang="en-US" sz="2600" b="1" dirty="0">
                <a:latin typeface="Garamond" pitchFamily="18" charset="0"/>
              </a:rPr>
              <a:t>maintenance </a:t>
            </a:r>
            <a:r>
              <a:rPr lang="en-US" sz="2600" dirty="0">
                <a:solidFill>
                  <a:srgbClr val="002060"/>
                </a:solidFill>
                <a:latin typeface="Garamond" pitchFamily="18" charset="0"/>
              </a:rPr>
              <a:t>workmen's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compensation and rehabilitation </a:t>
            </a:r>
            <a:r>
              <a:rPr lang="en-US" sz="2800" dirty="0">
                <a:latin typeface="Garamond" pitchFamily="18" charset="0"/>
              </a:rPr>
              <a:t>. </a:t>
            </a:r>
            <a:endParaRPr lang="en-US" sz="2800" dirty="0" smtClean="0">
              <a:latin typeface="Garamond" pitchFamily="18" charset="0"/>
            </a:endParaRPr>
          </a:p>
          <a:p>
            <a:pPr lvl="0"/>
            <a:r>
              <a:rPr lang="en-US" sz="2400" b="1" i="1" dirty="0" smtClean="0">
                <a:solidFill>
                  <a:schemeClr val="tx2"/>
                </a:solidFill>
                <a:latin typeface="Garamond" pitchFamily="18" charset="0"/>
              </a:rPr>
              <a:t>   </a:t>
            </a:r>
          </a:p>
          <a:p>
            <a:pPr lvl="0"/>
            <a:r>
              <a:rPr lang="en-US" sz="2400" b="1" i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b="1" i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b="1" i="1" dirty="0" smtClean="0">
                <a:solidFill>
                  <a:srgbClr val="002060"/>
                </a:solidFill>
                <a:latin typeface="Garamond" pitchFamily="18" charset="0"/>
              </a:rPr>
              <a:t>Health record is the seeing eye of the industrial physician and </a:t>
            </a:r>
          </a:p>
          <a:p>
            <a:pPr lvl="0"/>
            <a:r>
              <a:rPr lang="en-US" sz="2400" b="1" i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400" b="1" i="1" dirty="0" smtClean="0">
                <a:solidFill>
                  <a:srgbClr val="002060"/>
                </a:solidFill>
                <a:latin typeface="Garamond" pitchFamily="18" charset="0"/>
              </a:rPr>
              <a:t>     industrial health </a:t>
            </a:r>
            <a:r>
              <a:rPr lang="en-US" sz="2400" b="1" i="1" dirty="0">
                <a:solidFill>
                  <a:srgbClr val="002060"/>
                </a:solidFill>
                <a:latin typeface="Garamond" pitchFamily="18" charset="0"/>
              </a:rPr>
              <a:t>team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.</a:t>
            </a:r>
            <a:r>
              <a:rPr lang="en-MY" sz="2400" b="1" dirty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MY" sz="2400" b="1" dirty="0" smtClean="0">
                <a:solidFill>
                  <a:srgbClr val="002060"/>
                </a:solidFill>
                <a:latin typeface="Garamond" pitchFamily="18" charset="0"/>
              </a:rPr>
              <a:t>  </a:t>
            </a:r>
            <a:r>
              <a:rPr lang="en-MY" sz="2400" b="1" dirty="0" smtClean="0">
                <a:solidFill>
                  <a:schemeClr val="tx2"/>
                </a:solidFill>
                <a:latin typeface="Garamond" pitchFamily="18" charset="0"/>
              </a:rPr>
              <a:t>         </a:t>
            </a:r>
            <a:r>
              <a:rPr lang="en-US" sz="2400" b="1" dirty="0" smtClean="0">
                <a:solidFill>
                  <a:srgbClr val="7030A0"/>
                </a:solidFill>
                <a:latin typeface="Garamond" pitchFamily="18" charset="0"/>
              </a:rPr>
              <a:t> </a:t>
            </a:r>
            <a:endParaRPr lang="en-US" sz="2800" dirty="0" smtClean="0">
              <a:latin typeface="Garamond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03848" y="6368223"/>
            <a:ext cx="1960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It should include</a:t>
            </a:r>
            <a:r>
              <a:rPr lang="en-US" dirty="0">
                <a:solidFill>
                  <a:srgbClr val="FF0000"/>
                </a:solidFill>
                <a:latin typeface="Garamond" pitchFamily="18" charset="0"/>
              </a:rPr>
              <a:t>, </a:t>
            </a:r>
          </a:p>
        </p:txBody>
      </p:sp>
      <p:pic>
        <p:nvPicPr>
          <p:cNvPr id="8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8366" y="5722310"/>
            <a:ext cx="1606655" cy="1015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1569169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4223" y="3701558"/>
            <a:ext cx="9256743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    Value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of keeping and analyzing health records: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  <a:p>
            <a:r>
              <a:rPr lang="en-MY" sz="2800" dirty="0">
                <a:latin typeface="Garamond" pitchFamily="18" charset="0"/>
              </a:rPr>
              <a:t> </a:t>
            </a:r>
            <a:r>
              <a:rPr lang="en-US" sz="2600" dirty="0">
                <a:latin typeface="Garamond" pitchFamily="18" charset="0"/>
              </a:rPr>
              <a:t>· </a:t>
            </a:r>
            <a:r>
              <a:rPr lang="en-US" sz="2600" b="1" dirty="0">
                <a:latin typeface="Garamond" pitchFamily="18" charset="0"/>
              </a:rPr>
              <a:t>Basic data for statistical analysis.</a:t>
            </a:r>
            <a:endParaRPr lang="en-MY" sz="2600" b="1" dirty="0">
              <a:latin typeface="Garamond" pitchFamily="18" charset="0"/>
            </a:endParaRPr>
          </a:p>
          <a:p>
            <a:r>
              <a:rPr lang="en-MY" sz="2600" dirty="0">
                <a:latin typeface="Garamond" pitchFamily="18" charset="0"/>
              </a:rPr>
              <a:t> </a:t>
            </a:r>
            <a:r>
              <a:rPr lang="en-US" sz="2600" dirty="0">
                <a:latin typeface="Garamond" pitchFamily="18" charset="0"/>
              </a:rPr>
              <a:t>· </a:t>
            </a:r>
            <a:r>
              <a:rPr lang="en-US" sz="2600" b="1" dirty="0">
                <a:latin typeface="Garamond" pitchFamily="18" charset="0"/>
              </a:rPr>
              <a:t>Help to know morbidity and mortality rates.</a:t>
            </a:r>
            <a:endParaRPr lang="en-MY" sz="2600" b="1" dirty="0">
              <a:latin typeface="Garamond" pitchFamily="18" charset="0"/>
            </a:endParaRPr>
          </a:p>
          <a:p>
            <a:r>
              <a:rPr lang="en-MY" sz="2600" b="1" dirty="0"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· Help to see trends in health and disease.</a:t>
            </a:r>
            <a:endParaRPr lang="en-MY" sz="2600" b="1" dirty="0">
              <a:latin typeface="Garamond" pitchFamily="18" charset="0"/>
            </a:endParaRPr>
          </a:p>
          <a:p>
            <a:r>
              <a:rPr lang="en-MY" sz="2600" dirty="0">
                <a:latin typeface="Garamond" pitchFamily="18" charset="0"/>
              </a:rPr>
              <a:t> </a:t>
            </a:r>
            <a:r>
              <a:rPr lang="en-US" sz="2600" dirty="0">
                <a:latin typeface="Garamond" pitchFamily="18" charset="0"/>
              </a:rPr>
              <a:t>· </a:t>
            </a:r>
            <a:r>
              <a:rPr lang="en-US" sz="2600" b="1" dirty="0">
                <a:latin typeface="Garamond" pitchFamily="18" charset="0"/>
              </a:rPr>
              <a:t>Help to identify </a:t>
            </a:r>
            <a:r>
              <a:rPr lang="en-US" sz="2600" dirty="0">
                <a:latin typeface="Garamond" pitchFamily="18" charset="0"/>
              </a:rPr>
              <a:t>plant </a:t>
            </a:r>
            <a:r>
              <a:rPr lang="en-US" sz="2600" b="1" dirty="0">
                <a:latin typeface="Garamond" pitchFamily="18" charset="0"/>
              </a:rPr>
              <a:t>areas of high accidents</a:t>
            </a:r>
            <a:r>
              <a:rPr lang="en-US" sz="2600" dirty="0">
                <a:latin typeface="Garamond" pitchFamily="18" charset="0"/>
              </a:rPr>
              <a:t>, </a:t>
            </a:r>
            <a:r>
              <a:rPr lang="en-US" sz="2600" b="1" dirty="0">
                <a:latin typeface="Garamond" pitchFamily="18" charset="0"/>
              </a:rPr>
              <a:t>sick </a:t>
            </a:r>
            <a:r>
              <a:rPr lang="en-US" sz="2600" b="1" dirty="0" smtClean="0">
                <a:latin typeface="Garamond" pitchFamily="18" charset="0"/>
              </a:rPr>
              <a:t>absenteeism</a:t>
            </a:r>
            <a:r>
              <a:rPr lang="en-US" sz="2600" dirty="0" smtClean="0">
                <a:latin typeface="Garamond" pitchFamily="18" charset="0"/>
              </a:rPr>
              <a:t> </a:t>
            </a:r>
            <a:r>
              <a:rPr lang="en-US" sz="2600" dirty="0">
                <a:latin typeface="Garamond" pitchFamily="18" charset="0"/>
              </a:rPr>
              <a:t>and </a:t>
            </a:r>
            <a:r>
              <a:rPr lang="en-US" sz="2600" b="1" dirty="0">
                <a:latin typeface="Garamond" pitchFamily="18" charset="0"/>
              </a:rPr>
              <a:t>occupational disease.</a:t>
            </a:r>
            <a:endParaRPr lang="en-MY" sz="2600" b="1" dirty="0">
              <a:latin typeface="Garamond" pitchFamily="18" charset="0"/>
            </a:endParaRPr>
          </a:p>
          <a:p>
            <a:r>
              <a:rPr lang="en-MY" sz="2600" dirty="0">
                <a:latin typeface="Garamond" pitchFamily="18" charset="0"/>
              </a:rPr>
              <a:t> </a:t>
            </a:r>
            <a:r>
              <a:rPr lang="en-US" sz="2600" dirty="0">
                <a:latin typeface="Garamond" pitchFamily="18" charset="0"/>
              </a:rPr>
              <a:t>· </a:t>
            </a:r>
            <a:r>
              <a:rPr lang="en-US" sz="2600" b="1" dirty="0">
                <a:latin typeface="Garamond" pitchFamily="18" charset="0"/>
              </a:rPr>
              <a:t>Help in planning and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 evaluation </a:t>
            </a:r>
            <a:r>
              <a:rPr lang="en-US" sz="2600" b="1" dirty="0">
                <a:latin typeface="Garamond" pitchFamily="18" charset="0"/>
              </a:rPr>
              <a:t>of industrial health program</a:t>
            </a:r>
            <a:r>
              <a:rPr lang="en-US" sz="2800" dirty="0" smtClean="0">
                <a:latin typeface="Garamond" pitchFamily="18" charset="0"/>
              </a:rPr>
              <a:t>.</a:t>
            </a:r>
            <a:endParaRPr lang="en-MY" sz="2800" dirty="0"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5655" y="255927"/>
            <a:ext cx="7832220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personal data,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data of pre-employment,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periodical examination, </a:t>
            </a:r>
          </a:p>
          <a:p>
            <a:pPr marL="342900" lvl="0" indent="-34290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history of exposures and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diseases (occupational and non-occupational),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history of accidents,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sick absenteeism, retirement, clinical exam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-US" sz="2600" b="1" dirty="0">
                <a:latin typeface="Garamond" pitchFamily="18" charset="0"/>
              </a:rPr>
              <a:t> any previous immunization taken</a:t>
            </a:r>
          </a:p>
        </p:txBody>
      </p:sp>
      <p:sp>
        <p:nvSpPr>
          <p:cNvPr id="5" name="Rectangle 4"/>
          <p:cNvSpPr/>
          <p:nvPr/>
        </p:nvSpPr>
        <p:spPr>
          <a:xfrm>
            <a:off x="1187624" y="16225"/>
            <a:ext cx="19607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It should include</a:t>
            </a:r>
            <a:r>
              <a:rPr lang="en-US" dirty="0">
                <a:solidFill>
                  <a:srgbClr val="FF0000"/>
                </a:solidFill>
                <a:latin typeface="Garamond" pitchFamily="18" charset="0"/>
              </a:rPr>
              <a:t>, </a:t>
            </a:r>
          </a:p>
        </p:txBody>
      </p:sp>
      <p:sp>
        <p:nvSpPr>
          <p:cNvPr id="7" name="Rectangle 6"/>
          <p:cNvSpPr/>
          <p:nvPr/>
        </p:nvSpPr>
        <p:spPr>
          <a:xfrm>
            <a:off x="3923928" y="53048"/>
            <a:ext cx="1878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7030A0"/>
                </a:solidFill>
                <a:latin typeface="Garamond" pitchFamily="18" charset="0"/>
              </a:rPr>
              <a:t>Medical records</a:t>
            </a:r>
            <a:r>
              <a:rPr lang="en-US" b="1" dirty="0">
                <a:solidFill>
                  <a:srgbClr val="FF0000"/>
                </a:solidFill>
                <a:latin typeface="Garamond" pitchFamily="18" charset="0"/>
              </a:rPr>
              <a:t>: </a:t>
            </a:r>
            <a:endParaRPr lang="en-MY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pic>
        <p:nvPicPr>
          <p:cNvPr id="8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5784" y="53048"/>
            <a:ext cx="1498216" cy="105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26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2243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media1.picsearch.com/is?wxOgLJX7iyHCj1ZVdBI1g8W-K7Uh1Sa6RyDdn99El2o&amp;height=2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1" y="-221155"/>
            <a:ext cx="9100719" cy="7079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27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6722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7898" y="404664"/>
            <a:ext cx="847655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latin typeface="Garamond" pitchFamily="18" charset="0"/>
              </a:rPr>
              <a:t>An </a:t>
            </a:r>
            <a:r>
              <a:rPr lang="en-MY" sz="2800" b="1" dirty="0">
                <a:latin typeface="Garamond" pitchFamily="18" charset="0"/>
              </a:rPr>
              <a:t>industrial worker may be exposed to five types of hazards, depending upon his occupation:</a:t>
            </a:r>
          </a:p>
          <a:p>
            <a:r>
              <a:rPr lang="en-MY" sz="2800" dirty="0">
                <a:latin typeface="Garamond" pitchFamily="18" charset="0"/>
              </a:rPr>
              <a:t>(a) </a:t>
            </a:r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Physical hazards</a:t>
            </a:r>
          </a:p>
          <a:p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(b) Chemical hazards</a:t>
            </a:r>
          </a:p>
          <a:p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(c) Biological hazards</a:t>
            </a:r>
          </a:p>
          <a:p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(d) Mechanical hazards</a:t>
            </a:r>
          </a:p>
          <a:p>
            <a:r>
              <a:rPr lang="en-MY" sz="2800" b="1" dirty="0">
                <a:solidFill>
                  <a:srgbClr val="002060"/>
                </a:solidFill>
                <a:latin typeface="Garamond" pitchFamily="18" charset="0"/>
              </a:rPr>
              <a:t>(e) Psychosocial hazards.</a:t>
            </a:r>
          </a:p>
        </p:txBody>
      </p:sp>
      <p:sp>
        <p:nvSpPr>
          <p:cNvPr id="3" name="Rectangle 2"/>
          <p:cNvSpPr/>
          <p:nvPr/>
        </p:nvSpPr>
        <p:spPr>
          <a:xfrm>
            <a:off x="467544" y="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</a:rPr>
              <a:t>OCCUPATIONAL   HAZARDS</a:t>
            </a:r>
            <a:endParaRPr lang="en-MY" sz="28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949" y="3542016"/>
            <a:ext cx="494009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</a:rPr>
              <a:t> a</a:t>
            </a:r>
            <a:r>
              <a:rPr lang="en-MY" sz="2800" b="1" dirty="0">
                <a:solidFill>
                  <a:srgbClr val="FF0000"/>
                </a:solidFill>
                <a:latin typeface="Garamond" pitchFamily="18" charset="0"/>
              </a:rPr>
              <a:t>) Physical </a:t>
            </a:r>
            <a:r>
              <a:rPr lang="en-MY" sz="2800" b="1" dirty="0" smtClean="0">
                <a:solidFill>
                  <a:srgbClr val="FF0000"/>
                </a:solidFill>
                <a:latin typeface="Garamond" pitchFamily="18" charset="0"/>
              </a:rPr>
              <a:t>hazards</a:t>
            </a:r>
            <a:endParaRPr lang="en-MY" sz="2800" dirty="0" smtClean="0">
              <a:solidFill>
                <a:srgbClr val="FF0000"/>
              </a:solidFill>
              <a:latin typeface="Garamond" pitchFamily="18" charset="0"/>
            </a:endParaRPr>
          </a:p>
          <a:p>
            <a:pPr marL="342900" indent="-342900">
              <a:buAutoNum type="arabicParenBoth"/>
            </a:pP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Heat and Cold </a:t>
            </a:r>
          </a:p>
          <a:p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(</a:t>
            </a:r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2) </a:t>
            </a: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Light </a:t>
            </a:r>
          </a:p>
          <a:p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(</a:t>
            </a:r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3) </a:t>
            </a: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Noise:</a:t>
            </a:r>
          </a:p>
          <a:p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(4) </a:t>
            </a: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Vibration: </a:t>
            </a:r>
          </a:p>
          <a:p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(</a:t>
            </a:r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5) </a:t>
            </a: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Ultraviolet Radiation :</a:t>
            </a:r>
          </a:p>
          <a:p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MY" sz="2800" b="1" dirty="0">
                <a:solidFill>
                  <a:schemeClr val="tx2"/>
                </a:solidFill>
                <a:latin typeface="Garamond" pitchFamily="18" charset="0"/>
              </a:rPr>
              <a:t>(6) </a:t>
            </a:r>
            <a:r>
              <a:rPr lang="en-MY" sz="2800" b="1" dirty="0" smtClean="0">
                <a:solidFill>
                  <a:schemeClr val="tx2"/>
                </a:solidFill>
                <a:latin typeface="Garamond" pitchFamily="18" charset="0"/>
              </a:rPr>
              <a:t>Ionizing Radiation :</a:t>
            </a:r>
            <a:endParaRPr lang="en-MY" sz="28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59832" y="1578440"/>
            <a:ext cx="6264424" cy="5255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28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0144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16632"/>
            <a:ext cx="90364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Differences between occupational medicine and 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clinical medicine</a:t>
            </a:r>
            <a:endParaRPr lang="en-MY" sz="2800" dirty="0"/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4443870"/>
              </p:ext>
            </p:extLst>
          </p:nvPr>
        </p:nvGraphicFramePr>
        <p:xfrm>
          <a:off x="191826" y="1166744"/>
          <a:ext cx="8772787" cy="42990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09416"/>
                <a:gridCol w="3689769"/>
                <a:gridCol w="2073602"/>
              </a:tblGrid>
              <a:tr h="46205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Clinical Medicine 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Occupational Medicine 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400" dirty="0" smtClean="0">
                          <a:latin typeface="+mn-lt"/>
                        </a:rPr>
                        <a:t>Items</a:t>
                      </a:r>
                      <a:endParaRPr lang="ar-EG" sz="2400" dirty="0">
                        <a:latin typeface="+mn-lt"/>
                      </a:endParaRPr>
                    </a:p>
                  </a:txBody>
                  <a:tcPr marL="91431" marR="91431" marT="45718" marB="45718"/>
                </a:tc>
              </a:tr>
              <a:tr h="864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Patients irrespective to their jobs 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Workers at all jobs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(Healthy)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2400" b="1" dirty="0" smtClean="0">
                          <a:solidFill>
                            <a:srgbClr val="7030A0"/>
                          </a:solidFill>
                          <a:latin typeface="+mn-lt"/>
                        </a:rPr>
                        <a:t>Target group</a:t>
                      </a:r>
                      <a:endParaRPr lang="ar-EG" sz="2400" b="1" dirty="0">
                        <a:solidFill>
                          <a:srgbClr val="7030A0"/>
                        </a:solidFill>
                        <a:latin typeface="+mn-lt"/>
                      </a:endParaRPr>
                    </a:p>
                  </a:txBody>
                  <a:tcPr marL="91431" marR="91431" marT="45718" marB="45718"/>
                </a:tc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Diseased only 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Healthy and diseased 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Health status 	</a:t>
                      </a:r>
                      <a:endParaRPr kumimoji="0" lang="ar-EG" sz="2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</a:tr>
              <a:tr h="7314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Hospitals and Clinics 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Plants </a:t>
                      </a:r>
                      <a:r>
                        <a:rPr kumimoji="0" lang="en-US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algn="ctr" rtl="0"/>
                      <a:endParaRPr lang="ar-EG" sz="2400" dirty="0">
                        <a:latin typeface="+mn-lt"/>
                      </a:endParaRP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l" rtl="0"/>
                      <a:r>
                        <a:rPr kumimoji="0" lang="en-US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Place</a:t>
                      </a:r>
                      <a:endParaRPr kumimoji="0" lang="ar-EG" sz="2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</a:tr>
              <a:tr h="7612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Examination and investigations 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 of medical examinations 	</a:t>
                      </a: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l" rtl="1"/>
                      <a:r>
                        <a:rPr kumimoji="0" lang="en-US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Diagnosis</a:t>
                      </a:r>
                      <a:endParaRPr kumimoji="0" lang="ar-EG" sz="2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</a:tr>
              <a:tr h="822905">
                <a:tc>
                  <a:txBody>
                    <a:bodyPr/>
                    <a:lstStyle/>
                    <a:p>
                      <a:pPr algn="ctr" rtl="0"/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Medical/surgical treatment</a:t>
                      </a:r>
                      <a:endParaRPr kumimoji="0" lang="ar-EG" sz="24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algn="ctr" rtl="0"/>
                      <a:r>
                        <a:rPr kumimoji="0" lang="en-US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Occupational health program</a:t>
                      </a:r>
                      <a:endParaRPr kumimoji="0" lang="ar-EG" sz="24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  <a:tc>
                  <a:txBody>
                    <a:bodyPr/>
                    <a:lstStyle/>
                    <a:p>
                      <a:pPr marL="0" algn="l" rtl="1" eaLnBrk="1" latinLnBrk="0" hangingPunct="1"/>
                      <a:r>
                        <a:rPr kumimoji="0" lang="en-US" sz="2400" b="1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  <a:endParaRPr kumimoji="0" lang="ar-EG" sz="24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1" marR="91431" marT="45718" marB="45718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3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8681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504" y="188640"/>
            <a:ext cx="8928992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C00000"/>
                </a:solidFill>
                <a:latin typeface="Garamond" pitchFamily="18" charset="0"/>
              </a:rPr>
              <a:t>Occupational Health Program</a:t>
            </a:r>
            <a:r>
              <a:rPr lang="en-US" sz="2800" u="sng" dirty="0" smtClean="0">
                <a:solidFill>
                  <a:srgbClr val="C00000"/>
                </a:solidFill>
                <a:latin typeface="Garamond" pitchFamily="18" charset="0"/>
              </a:rPr>
              <a:t>:  </a:t>
            </a:r>
            <a:endParaRPr lang="en-MY" sz="2800" dirty="0" smtClean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en-US" sz="2800" dirty="0" smtClean="0">
                <a:latin typeface="Garamond" pitchFamily="18" charset="0"/>
              </a:rPr>
              <a:t>     </a:t>
            </a:r>
            <a:r>
              <a:rPr lang="en-US" sz="2600" b="1" dirty="0" smtClean="0">
                <a:latin typeface="Garamond" pitchFamily="18" charset="0"/>
              </a:rPr>
              <a:t>It is defined as a</a:t>
            </a:r>
          </a:p>
          <a:p>
            <a:pPr marL="457200" indent="-457200" algn="ctr">
              <a:buFont typeface="Wingdings" pitchFamily="2" charset="2"/>
              <a:buChar char="v"/>
            </a:pPr>
            <a:r>
              <a:rPr lang="en-US" sz="2500" b="1" dirty="0" smtClean="0">
                <a:latin typeface="Garamond" pitchFamily="18" charset="0"/>
              </a:rPr>
              <a:t> program for </a:t>
            </a: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promotion </a:t>
            </a:r>
            <a:r>
              <a:rPr lang="en-US" sz="2500" b="1" dirty="0" smtClean="0">
                <a:latin typeface="Garamond" pitchFamily="18" charset="0"/>
              </a:rPr>
              <a:t>and </a:t>
            </a:r>
            <a:r>
              <a:rPr lang="en-US" sz="2500" b="1" dirty="0" smtClean="0">
                <a:solidFill>
                  <a:srgbClr val="FF0000"/>
                </a:solidFill>
                <a:latin typeface="Garamond" pitchFamily="18" charset="0"/>
              </a:rPr>
              <a:t>protection </a:t>
            </a:r>
            <a:r>
              <a:rPr lang="en-US" sz="2500" b="1" dirty="0" smtClean="0">
                <a:latin typeface="Garamond" pitchFamily="18" charset="0"/>
              </a:rPr>
              <a:t>of </a:t>
            </a:r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the health </a:t>
            </a:r>
            <a:r>
              <a:rPr lang="en-US" sz="2500" b="1" dirty="0" smtClean="0">
                <a:latin typeface="Garamond" pitchFamily="18" charset="0"/>
              </a:rPr>
              <a:t>of the working people in their </a:t>
            </a:r>
            <a:r>
              <a:rPr lang="en-US" sz="2500" b="1" dirty="0" smtClean="0">
                <a:solidFill>
                  <a:schemeClr val="tx2"/>
                </a:solidFill>
                <a:latin typeface="Garamond" pitchFamily="18" charset="0"/>
              </a:rPr>
              <a:t>working environment  </a:t>
            </a:r>
          </a:p>
          <a:p>
            <a:pPr marL="457200" indent="-457200" algn="ctr">
              <a:buFont typeface="Wingdings" pitchFamily="2" charset="2"/>
              <a:buChar char="v"/>
            </a:pPr>
            <a:r>
              <a:rPr lang="en-US" sz="25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500" b="1" dirty="0" smtClean="0">
                <a:solidFill>
                  <a:srgbClr val="0070C0"/>
                </a:solidFill>
                <a:latin typeface="Garamond" pitchFamily="18" charset="0"/>
              </a:rPr>
              <a:t>and</a:t>
            </a:r>
            <a:r>
              <a:rPr lang="en-US" sz="25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prevention 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of occupational hazards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latin typeface="Garamond" pitchFamily="18" charset="0"/>
              </a:rPr>
              <a:t>in the work place</a:t>
            </a:r>
            <a:r>
              <a:rPr lang="en-US" sz="2800" b="1" dirty="0" smtClean="0">
                <a:latin typeface="Garamond" pitchFamily="18" charset="0"/>
              </a:rPr>
              <a:t>.</a:t>
            </a:r>
            <a:endParaRPr lang="en-MY" sz="2800" b="1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62786" y="3068960"/>
            <a:ext cx="612068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Staffing of occupation health program</a:t>
            </a:r>
            <a:r>
              <a:rPr lang="en-US" sz="2800" dirty="0" smtClean="0">
                <a:latin typeface="Garamond" pitchFamily="18" charset="0"/>
              </a:rPr>
              <a:t>: </a:t>
            </a:r>
            <a:endParaRPr lang="en-MY" sz="2800" dirty="0" smtClean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1- 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Industrial physician. </a:t>
            </a:r>
            <a:endParaRPr lang="en-MY" sz="2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2- Occupation nurse. </a:t>
            </a:r>
            <a:endParaRPr lang="en-MY" sz="2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  <a:latin typeface="Garamond" pitchFamily="18" charset="0"/>
              </a:rPr>
              <a:t>3- Occupational hygienist</a:t>
            </a:r>
            <a:r>
              <a:rPr lang="en-US" sz="2600" b="1" dirty="0" smtClean="0">
                <a:latin typeface="Garamond" pitchFamily="18" charset="0"/>
              </a:rPr>
              <a:t>. </a:t>
            </a:r>
            <a:endParaRPr lang="en-MY" sz="2600" b="1" dirty="0" smtClean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4- Safety engineer.</a:t>
            </a:r>
            <a:endParaRPr lang="en-MY" sz="2600" b="1" dirty="0" smtClean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5- Industrial safety personnel.</a:t>
            </a:r>
            <a:endParaRPr lang="en-MY" sz="2600" b="1" dirty="0" smtClean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6- Toxicologist. </a:t>
            </a:r>
            <a:endParaRPr lang="en-MY" sz="2600" b="1" dirty="0">
              <a:latin typeface="Garamond" pitchFamily="18" charset="0"/>
            </a:endParaRPr>
          </a:p>
        </p:txBody>
      </p:sp>
      <p:pic>
        <p:nvPicPr>
          <p:cNvPr id="4" name="Picture 16" descr="Portrait of doctor, young nurses in background, studio shot Stock Photo - 359863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5463" y="3975159"/>
            <a:ext cx="2505622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4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03255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478578583"/>
              </p:ext>
            </p:extLst>
          </p:nvPr>
        </p:nvGraphicFramePr>
        <p:xfrm>
          <a:off x="467544" y="1052736"/>
          <a:ext cx="835292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0" y="188640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Occupational Health Team:</a:t>
            </a:r>
            <a:b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</a:br>
            <a:endParaRPr lang="en-MY" sz="2800" b="1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6296" y="178443"/>
            <a:ext cx="174214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WAQAR  AL-KUBAISY</a:t>
            </a:r>
            <a:endParaRPr lang="en-MY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5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2402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44624"/>
            <a:ext cx="9145016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       </a:t>
            </a:r>
            <a:r>
              <a:rPr lang="en-US" sz="2800" b="1" dirty="0" smtClean="0">
                <a:solidFill>
                  <a:srgbClr val="C00000"/>
                </a:solidFill>
                <a:latin typeface="Garamond" pitchFamily="18" charset="0"/>
              </a:rPr>
              <a:t>Industrial Physician: </a:t>
            </a:r>
            <a:endParaRPr lang="en-MY" sz="2800" b="1" dirty="0" smtClean="0">
              <a:solidFill>
                <a:srgbClr val="C00000"/>
              </a:solidFill>
              <a:latin typeface="Garamond" pitchFamily="18" charset="0"/>
            </a:endParaRPr>
          </a:p>
          <a:p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    Is the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key person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in occupational health team.</a:t>
            </a:r>
          </a:p>
          <a:p>
            <a:pPr algn="ctr"/>
            <a:r>
              <a:rPr lang="en-US" sz="2400" b="1" dirty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 </a:t>
            </a:r>
            <a:r>
              <a:rPr lang="en-US" sz="2400" b="1" dirty="0" smtClean="0">
                <a:solidFill>
                  <a:srgbClr val="000000"/>
                </a:solidFill>
                <a:latin typeface="Garamond" pitchFamily="18" charset="0"/>
              </a:rPr>
              <a:t> Is the leader of the team who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 designs </a:t>
            </a:r>
            <a:r>
              <a:rPr lang="en-US" sz="2400" b="1" dirty="0" smtClean="0">
                <a:solidFill>
                  <a:srgbClr val="000000"/>
                </a:solidFill>
                <a:latin typeface="Garamond" pitchFamily="18" charset="0"/>
              </a:rPr>
              <a:t>and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implements </a:t>
            </a:r>
            <a:r>
              <a:rPr lang="en-US" sz="2400" b="1" dirty="0" smtClean="0">
                <a:solidFill>
                  <a:srgbClr val="000000"/>
                </a:solidFill>
                <a:latin typeface="Garamond" pitchFamily="18" charset="0"/>
              </a:rPr>
              <a:t>the occupational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health program</a:t>
            </a:r>
            <a:r>
              <a:rPr lang="en-US" sz="2400" b="1" dirty="0" smtClean="0">
                <a:solidFill>
                  <a:srgbClr val="000000"/>
                </a:solidFill>
                <a:latin typeface="Garamond" pitchFamily="18" charset="0"/>
              </a:rPr>
              <a:t>,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</a:p>
          <a:p>
            <a:endParaRPr lang="en-MY" sz="24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His duties can be summarized in the following points</a:t>
            </a:r>
            <a:r>
              <a:rPr lang="en-US" sz="2400" b="1" dirty="0" smtClean="0">
                <a:latin typeface="Garamond" pitchFamily="18" charset="0"/>
              </a:rPr>
              <a:t>: </a:t>
            </a:r>
            <a:endParaRPr lang="en-MY" sz="2400" b="1" dirty="0" smtClean="0">
              <a:latin typeface="Garamond" pitchFamily="18" charset="0"/>
            </a:endParaRPr>
          </a:p>
          <a:p>
            <a:r>
              <a:rPr lang="en-US" sz="2400" b="1" dirty="0" smtClean="0">
                <a:latin typeface="Garamond" pitchFamily="18" charset="0"/>
              </a:rPr>
              <a:t>1-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Perform</a:t>
            </a:r>
            <a:r>
              <a:rPr lang="en-US" sz="2400" b="1" dirty="0" smtClean="0">
                <a:latin typeface="Garamond" pitchFamily="18" charset="0"/>
              </a:rPr>
              <a:t> the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pre-placement </a:t>
            </a:r>
            <a:r>
              <a:rPr lang="en-US" sz="2400" b="1" dirty="0" smtClean="0">
                <a:latin typeface="Garamond" pitchFamily="18" charset="0"/>
              </a:rPr>
              <a:t>examination</a:t>
            </a:r>
            <a:r>
              <a:rPr lang="en-US" sz="2400" dirty="0" smtClean="0">
                <a:latin typeface="Garamond" pitchFamily="18" charset="0"/>
              </a:rPr>
              <a:t>. </a:t>
            </a:r>
            <a:endParaRPr lang="en-MY" sz="2400" dirty="0" smtClean="0">
              <a:latin typeface="Garamond" pitchFamily="18" charset="0"/>
            </a:endParaRPr>
          </a:p>
          <a:p>
            <a:r>
              <a:rPr lang="en-US" sz="2400" dirty="0" smtClean="0">
                <a:latin typeface="Garamond" pitchFamily="18" charset="0"/>
              </a:rPr>
              <a:t>2-</a:t>
            </a:r>
            <a:r>
              <a:rPr lang="en-US" sz="2400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Perform </a:t>
            </a:r>
            <a:r>
              <a:rPr lang="en-US" sz="2400" b="1" dirty="0" smtClean="0">
                <a:latin typeface="Garamond" pitchFamily="18" charset="0"/>
              </a:rPr>
              <a:t>the </a:t>
            </a:r>
            <a:r>
              <a:rPr lang="en-US" sz="2400" b="1" dirty="0" smtClean="0">
                <a:solidFill>
                  <a:srgbClr val="FF0000"/>
                </a:solidFill>
                <a:latin typeface="Garamond" pitchFamily="18" charset="0"/>
              </a:rPr>
              <a:t>periodic examination</a:t>
            </a:r>
            <a:r>
              <a:rPr lang="en-US" sz="2400" b="1" dirty="0" smtClean="0">
                <a:latin typeface="Garamond" pitchFamily="18" charset="0"/>
              </a:rPr>
              <a:t>. </a:t>
            </a:r>
          </a:p>
          <a:p>
            <a:endParaRPr lang="en-US" sz="2400" b="1" dirty="0" smtClean="0">
              <a:latin typeface="Garamond" pitchFamily="18" charset="0"/>
            </a:endParaRPr>
          </a:p>
          <a:p>
            <a:r>
              <a:rPr lang="en-US" sz="2400" b="1" dirty="0" smtClean="0">
                <a:latin typeface="Garamond" pitchFamily="18" charset="0"/>
              </a:rPr>
              <a:t>3- Emergency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treatment</a:t>
            </a:r>
            <a:r>
              <a:rPr lang="en-US" sz="2400" b="1" dirty="0" smtClean="0">
                <a:latin typeface="Garamond" pitchFamily="18" charset="0"/>
              </a:rPr>
              <a:t>  and/or 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first aid </a:t>
            </a:r>
            <a:r>
              <a:rPr lang="en-US" sz="2400" b="1" dirty="0" smtClean="0">
                <a:latin typeface="Garamond" pitchFamily="18" charset="0"/>
              </a:rPr>
              <a:t>of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accidents</a:t>
            </a:r>
            <a:endParaRPr lang="en-MY" sz="24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US" sz="2400" b="1" dirty="0" smtClean="0">
                <a:latin typeface="Garamond" pitchFamily="18" charset="0"/>
              </a:rPr>
              <a:t>4-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Diagnosis and treatment </a:t>
            </a:r>
            <a:r>
              <a:rPr lang="en-US" sz="2400" b="1" dirty="0" smtClean="0">
                <a:latin typeface="Garamond" pitchFamily="18" charset="0"/>
              </a:rPr>
              <a:t>of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occupation disease</a:t>
            </a:r>
            <a:r>
              <a:rPr lang="en-US" sz="2400" b="1" dirty="0" smtClean="0">
                <a:latin typeface="Garamond" pitchFamily="18" charset="0"/>
              </a:rPr>
              <a:t>. </a:t>
            </a:r>
            <a:endParaRPr lang="en-MY" sz="2400" b="1" dirty="0" smtClean="0">
              <a:latin typeface="Garamond" pitchFamily="18" charset="0"/>
            </a:endParaRPr>
          </a:p>
          <a:p>
            <a:r>
              <a:rPr lang="en-US" sz="2400" b="1" dirty="0" smtClean="0">
                <a:latin typeface="Garamond" pitchFamily="18" charset="0"/>
              </a:rPr>
              <a:t>5- </a:t>
            </a:r>
            <a:r>
              <a:rPr lang="en-US" sz="2400" b="1" dirty="0" smtClean="0">
                <a:solidFill>
                  <a:srgbClr val="002060"/>
                </a:solidFill>
                <a:latin typeface="Garamond" pitchFamily="18" charset="0"/>
              </a:rPr>
              <a:t>Rehabilitation</a:t>
            </a:r>
            <a:r>
              <a:rPr lang="en-US" sz="2400" b="1" dirty="0" smtClean="0">
                <a:latin typeface="Garamond" pitchFamily="18" charset="0"/>
              </a:rPr>
              <a:t> of diseased workers.</a:t>
            </a:r>
            <a:endParaRPr lang="en-MY" sz="2400" b="1" dirty="0" smtClean="0">
              <a:latin typeface="Garamond" pitchFamily="18" charset="0"/>
            </a:endParaRPr>
          </a:p>
          <a:p>
            <a:r>
              <a:rPr lang="en-US" sz="2400" b="1" dirty="0" smtClean="0">
                <a:latin typeface="Garamond" pitchFamily="18" charset="0"/>
              </a:rPr>
              <a:t>6- </a:t>
            </a:r>
            <a:r>
              <a:rPr lang="en-US" sz="2400" b="1" dirty="0" smtClean="0">
                <a:solidFill>
                  <a:srgbClr val="0070C0"/>
                </a:solidFill>
                <a:latin typeface="Garamond" pitchFamily="18" charset="0"/>
              </a:rPr>
              <a:t>Assessment</a:t>
            </a:r>
            <a:r>
              <a:rPr lang="en-US" sz="2400" b="1" dirty="0" smtClean="0">
                <a:latin typeface="Garamond" pitchFamily="18" charset="0"/>
              </a:rPr>
              <a:t> of the degree of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disabilities f</a:t>
            </a:r>
            <a:r>
              <a:rPr lang="en-US" sz="2400" b="1" dirty="0" smtClean="0">
                <a:latin typeface="Garamond" pitchFamily="18" charset="0"/>
              </a:rPr>
              <a:t>ollowing occupational diseases and injuries and calculate the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required compensation. </a:t>
            </a:r>
            <a:endParaRPr lang="en-MY" sz="24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rtl="1"/>
            <a:r>
              <a:rPr lang="en-US" sz="2400" b="1" dirty="0" smtClean="0">
                <a:latin typeface="Garamond" pitchFamily="18" charset="0"/>
              </a:rPr>
              <a:t>7-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 Referral </a:t>
            </a:r>
            <a:r>
              <a:rPr lang="en-US" sz="2400" b="1" dirty="0" smtClean="0">
                <a:latin typeface="Garamond" pitchFamily="18" charset="0"/>
              </a:rPr>
              <a:t>of chronic-non occupational diseases to a specialist. </a:t>
            </a:r>
            <a:endParaRPr lang="en-MY" sz="2400" b="1" dirty="0" smtClean="0">
              <a:latin typeface="Garamond" pitchFamily="18" charset="0"/>
            </a:endParaRPr>
          </a:p>
          <a:p>
            <a:pPr rtl="1"/>
            <a:r>
              <a:rPr lang="en-US" sz="2400" b="1" dirty="0" smtClean="0">
                <a:latin typeface="Garamond" pitchFamily="18" charset="0"/>
              </a:rPr>
              <a:t>8-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Health education</a:t>
            </a:r>
            <a:r>
              <a:rPr lang="en-US" sz="2400" b="1" dirty="0" smtClean="0">
                <a:latin typeface="Garamond" pitchFamily="18" charset="0"/>
              </a:rPr>
              <a:t>. </a:t>
            </a:r>
            <a:endParaRPr lang="en-MY" sz="2400" b="1" dirty="0" smtClean="0">
              <a:latin typeface="Garamond" pitchFamily="18" charset="0"/>
            </a:endParaRPr>
          </a:p>
          <a:p>
            <a:pPr rtl="1"/>
            <a:r>
              <a:rPr lang="en-US" sz="2400" b="1" dirty="0" smtClean="0">
                <a:latin typeface="Garamond" pitchFamily="18" charset="0"/>
              </a:rPr>
              <a:t>9-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First aid treatment </a:t>
            </a:r>
            <a:r>
              <a:rPr lang="en-US" sz="2400" b="1" dirty="0" smtClean="0">
                <a:latin typeface="Garamond" pitchFamily="18" charset="0"/>
              </a:rPr>
              <a:t>of emergent 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non-occupational c</a:t>
            </a:r>
            <a:r>
              <a:rPr lang="en-US" sz="2400" b="1" dirty="0" smtClean="0">
                <a:latin typeface="Garamond" pitchFamily="18" charset="0"/>
              </a:rPr>
              <a:t>onditions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40152" y="2535776"/>
            <a:ext cx="3203848" cy="461665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  <a:latin typeface="Garamond" pitchFamily="18" charset="0"/>
              </a:rPr>
              <a:t>medical examination </a:t>
            </a:r>
            <a:endParaRPr lang="en-MY" sz="2400" dirty="0">
              <a:latin typeface="Garamond" pitchFamily="18" charset="0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5220072" y="2421377"/>
            <a:ext cx="947536" cy="576064"/>
          </a:xfrm>
          <a:prstGeom prst="rightBrac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7401856" y="0"/>
            <a:ext cx="1742144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WAQAR  AL-KUBAISY</a:t>
            </a:r>
            <a:endParaRPr lang="en-MY" sz="1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Picture 12" descr="first aid training detail Stock Photo - 279034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527" y="3091593"/>
            <a:ext cx="1773969" cy="1201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6</a:t>
            </a:fld>
            <a:endParaRPr lang="en-MY"/>
          </a:p>
        </p:txBody>
      </p:sp>
      <p:sp>
        <p:nvSpPr>
          <p:cNvPr id="10" name="Right Arrow 9"/>
          <p:cNvSpPr/>
          <p:nvPr/>
        </p:nvSpPr>
        <p:spPr>
          <a:xfrm>
            <a:off x="7976725" y="630409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6740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54" y="2276872"/>
            <a:ext cx="9144000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rgbClr val="FF0000"/>
                </a:solidFill>
                <a:latin typeface="Garamond" pitchFamily="18" charset="0"/>
              </a:rPr>
              <a:t>    Objectives of Occupation Health Program: </a:t>
            </a:r>
            <a:endParaRPr lang="en-MY" sz="2800" b="1" dirty="0" smtClean="0">
              <a:solidFill>
                <a:srgbClr val="FF0000"/>
              </a:solidFill>
              <a:latin typeface="Garamond" pitchFamily="18" charset="0"/>
            </a:endParaRPr>
          </a:p>
          <a:p>
            <a:pPr algn="ctr"/>
            <a:r>
              <a:rPr lang="en-US" sz="2600" dirty="0" smtClean="0">
                <a:latin typeface="Garamond" pitchFamily="18" charset="0"/>
              </a:rPr>
              <a:t>1-</a:t>
            </a:r>
            <a:r>
              <a:rPr lang="en-US" sz="2600" dirty="0" smtClean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solidFill>
                  <a:srgbClr val="00B050"/>
                </a:solidFill>
                <a:latin typeface="Garamond" pitchFamily="18" charset="0"/>
              </a:rPr>
              <a:t>Protection </a:t>
            </a:r>
            <a:r>
              <a:rPr lang="en-US" sz="2600" b="1" dirty="0" smtClean="0">
                <a:latin typeface="Garamond" pitchFamily="18" charset="0"/>
              </a:rPr>
              <a:t>of employees against </a:t>
            </a:r>
            <a:r>
              <a:rPr lang="en-US" sz="2600" b="1" dirty="0" smtClean="0">
                <a:solidFill>
                  <a:srgbClr val="002060"/>
                </a:solidFill>
                <a:latin typeface="Garamond" pitchFamily="18" charset="0"/>
              </a:rPr>
              <a:t>health hazard </a:t>
            </a:r>
            <a:r>
              <a:rPr lang="en-US" sz="2600" b="1" dirty="0" smtClean="0">
                <a:solidFill>
                  <a:srgbClr val="0070C0"/>
                </a:solidFill>
                <a:latin typeface="Garamond" pitchFamily="18" charset="0"/>
              </a:rPr>
              <a:t>in their work place. </a:t>
            </a:r>
            <a:endParaRPr lang="en-MY" sz="2600" b="1" dirty="0" smtClean="0">
              <a:latin typeface="Garamond" pitchFamily="18" charset="0"/>
            </a:endParaRPr>
          </a:p>
          <a:p>
            <a:pPr algn="ctr"/>
            <a:r>
              <a:rPr lang="en-US" sz="2600" b="1" dirty="0" smtClean="0">
                <a:latin typeface="Garamond" pitchFamily="18" charset="0"/>
              </a:rPr>
              <a:t>2-</a:t>
            </a: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 Facilitating </a:t>
            </a:r>
            <a:r>
              <a:rPr lang="en-US" sz="2600" b="1" dirty="0" smtClean="0">
                <a:latin typeface="Garamond" pitchFamily="18" charset="0"/>
              </a:rPr>
              <a:t>the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placement</a:t>
            </a:r>
            <a:r>
              <a:rPr lang="en-US" sz="2600" b="1" dirty="0" smtClean="0">
                <a:latin typeface="Garamond" pitchFamily="18" charset="0"/>
              </a:rPr>
              <a:t> of workers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 according </a:t>
            </a:r>
            <a:r>
              <a:rPr lang="en-US" sz="2600" b="1" dirty="0" smtClean="0">
                <a:latin typeface="Garamond" pitchFamily="18" charset="0"/>
              </a:rPr>
              <a:t>to their physical,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mental</a:t>
            </a:r>
            <a:r>
              <a:rPr lang="en-US" sz="26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latin typeface="Garamond" pitchFamily="18" charset="0"/>
              </a:rPr>
              <a:t>and  </a:t>
            </a: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emotional </a:t>
            </a:r>
            <a:r>
              <a:rPr lang="en-US" sz="2600" b="1" dirty="0" smtClean="0">
                <a:latin typeface="Garamond" pitchFamily="18" charset="0"/>
              </a:rPr>
              <a:t>capacities.  </a:t>
            </a:r>
          </a:p>
          <a:p>
            <a:pPr algn="ctr"/>
            <a:r>
              <a:rPr lang="en-US" sz="2600" b="1" dirty="0" smtClean="0">
                <a:latin typeface="Garamond" pitchFamily="18" charset="0"/>
              </a:rPr>
              <a:t>    </a:t>
            </a:r>
            <a:endParaRPr lang="en-MY" sz="2600" b="1" dirty="0" smtClean="0">
              <a:latin typeface="Garamond" pitchFamily="18" charset="0"/>
            </a:endParaRPr>
          </a:p>
          <a:p>
            <a:pPr algn="ctr"/>
            <a:r>
              <a:rPr lang="en-US" sz="2600" b="1" dirty="0" smtClean="0">
                <a:latin typeface="Garamond" pitchFamily="18" charset="0"/>
              </a:rPr>
              <a:t>3-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 Assuring </a:t>
            </a:r>
            <a:r>
              <a:rPr lang="en-US" sz="2600" b="1" dirty="0" smtClean="0">
                <a:latin typeface="Garamond" pitchFamily="18" charset="0"/>
              </a:rPr>
              <a:t>an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adequate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medical care </a:t>
            </a:r>
            <a:r>
              <a:rPr lang="en-US" sz="2600" b="1" dirty="0" smtClean="0">
                <a:latin typeface="Garamond" pitchFamily="18" charset="0"/>
              </a:rPr>
              <a:t>and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rehabilitation</a:t>
            </a:r>
            <a:r>
              <a:rPr lang="en-US" sz="2600" b="1" dirty="0" smtClean="0">
                <a:latin typeface="Garamond" pitchFamily="18" charset="0"/>
              </a:rPr>
              <a:t> of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occupationally   </a:t>
            </a:r>
            <a:r>
              <a:rPr lang="en-US" sz="2600" b="1" dirty="0" smtClean="0">
                <a:latin typeface="Garamond" pitchFamily="18" charset="0"/>
              </a:rPr>
              <a:t>diseased and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 injured </a:t>
            </a:r>
            <a:r>
              <a:rPr lang="en-US" sz="2600" b="1" dirty="0" smtClean="0">
                <a:latin typeface="Garamond" pitchFamily="18" charset="0"/>
              </a:rPr>
              <a:t>workers. </a:t>
            </a:r>
            <a:endParaRPr lang="en-MY" sz="2600" b="1" dirty="0" smtClean="0">
              <a:latin typeface="Garamond" pitchFamily="18" charset="0"/>
            </a:endParaRPr>
          </a:p>
          <a:p>
            <a:r>
              <a:rPr lang="en-US" sz="2600" b="1" dirty="0" smtClean="0">
                <a:latin typeface="Garamond" pitchFamily="18" charset="0"/>
              </a:rPr>
              <a:t>4-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Protection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sz="2600" b="1" dirty="0" smtClean="0">
                <a:latin typeface="Garamond" pitchFamily="18" charset="0"/>
              </a:rPr>
              <a:t>of the </a:t>
            </a:r>
            <a:r>
              <a:rPr lang="en-US" sz="2600" b="1" dirty="0" smtClean="0">
                <a:solidFill>
                  <a:schemeClr val="tx2"/>
                </a:solidFill>
                <a:latin typeface="Garamond" pitchFamily="18" charset="0"/>
              </a:rPr>
              <a:t>general environment of the community</a:t>
            </a:r>
            <a:endParaRPr lang="en-MY" sz="26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7</a:t>
            </a:fld>
            <a:endParaRPr lang="en-MY"/>
          </a:p>
        </p:txBody>
      </p:sp>
      <p:sp>
        <p:nvSpPr>
          <p:cNvPr id="6" name="Rectangle 5"/>
          <p:cNvSpPr/>
          <p:nvPr/>
        </p:nvSpPr>
        <p:spPr>
          <a:xfrm>
            <a:off x="86722" y="260648"/>
            <a:ext cx="8993863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indent="-274320">
              <a:buFont typeface="Wingdings" pitchFamily="2" charset="2"/>
              <a:buChar char="v"/>
              <a:defRPr/>
            </a:pPr>
            <a:r>
              <a:rPr lang="en-US" sz="2600" b="1" dirty="0">
                <a:solidFill>
                  <a:srgbClr val="C00000"/>
                </a:solidFill>
                <a:latin typeface="Garamond" pitchFamily="18" charset="0"/>
              </a:rPr>
              <a:t>Occupational nurse: </a:t>
            </a:r>
          </a:p>
          <a:p>
            <a:pPr algn="just">
              <a:defRPr/>
            </a:pP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She/he assists 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the physician in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providing medical services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,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assists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 in </a:t>
            </a:r>
            <a:r>
              <a:rPr lang="en-US" sz="2600" b="1" dirty="0">
                <a:solidFill>
                  <a:srgbClr val="0070C0"/>
                </a:solidFill>
                <a:latin typeface="Garamond" pitchFamily="18" charset="0"/>
              </a:rPr>
              <a:t>supervising 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the work environment,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educates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 workers, </a:t>
            </a:r>
            <a:r>
              <a:rPr lang="en-US" sz="2600" b="1" dirty="0" smtClean="0">
                <a:solidFill>
                  <a:srgbClr val="000000"/>
                </a:solidFill>
                <a:latin typeface="Garamond" pitchFamily="18" charset="0"/>
              </a:rPr>
              <a:t>and   </a:t>
            </a: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keeps </a:t>
            </a:r>
            <a:r>
              <a:rPr lang="en-US" sz="2600" b="1" dirty="0">
                <a:solidFill>
                  <a:srgbClr val="000000"/>
                </a:solidFill>
                <a:latin typeface="Garamond" pitchFamily="18" charset="0"/>
              </a:rPr>
              <a:t>medical records</a:t>
            </a:r>
            <a:r>
              <a:rPr lang="en-US" sz="2600" b="1" dirty="0" smtClean="0">
                <a:solidFill>
                  <a:srgbClr val="000000"/>
                </a:solidFill>
                <a:latin typeface="Garamond" pitchFamily="18" charset="0"/>
              </a:rPr>
              <a:t>.</a:t>
            </a:r>
            <a:endParaRPr lang="en-US" sz="2600" b="1" dirty="0">
              <a:solidFill>
                <a:srgbClr val="000000"/>
              </a:solidFill>
              <a:latin typeface="Garamond" pitchFamily="18" charset="0"/>
            </a:endParaRPr>
          </a:p>
        </p:txBody>
      </p:sp>
      <p:pic>
        <p:nvPicPr>
          <p:cNvPr id="7" name="Picture 16" descr="Portrait of doctor, young nurses in background, studio shot Stock Photo - 3598630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4028" y="0"/>
            <a:ext cx="1700244" cy="8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117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0200" y="211214"/>
            <a:ext cx="712141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Activities of Occupation Health 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Program  &amp;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Occupational Health Services</a:t>
            </a:r>
            <a:endParaRPr lang="en-US" sz="28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201" y="1165321"/>
            <a:ext cx="8854288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>
              <a:lnSpc>
                <a:spcPct val="150000"/>
              </a:lnSpc>
            </a:pPr>
            <a:r>
              <a:rPr lang="en-US" sz="2600" b="1" dirty="0">
                <a:latin typeface="Garamond" pitchFamily="18" charset="0"/>
              </a:rPr>
              <a:t>l-Maintenance of healthful work </a:t>
            </a:r>
            <a:r>
              <a:rPr lang="en-US" sz="2600" b="1" dirty="0" smtClean="0">
                <a:latin typeface="Garamond" pitchFamily="18" charset="0"/>
              </a:rPr>
              <a:t>environment</a:t>
            </a:r>
          </a:p>
          <a:p>
            <a:pPr rtl="1">
              <a:lnSpc>
                <a:spcPct val="150000"/>
              </a:lnSpc>
            </a:pPr>
            <a:r>
              <a:rPr lang="en-US" sz="2600" b="1" dirty="0" smtClean="0">
                <a:latin typeface="Garamond" pitchFamily="18" charset="0"/>
              </a:rPr>
              <a:t>2-</a:t>
            </a:r>
            <a:r>
              <a:rPr lang="en-US" sz="2600" b="1" dirty="0" smtClean="0">
                <a:solidFill>
                  <a:srgbClr val="7030A0"/>
                </a:solidFill>
                <a:latin typeface="Garamond" pitchFamily="18" charset="0"/>
              </a:rPr>
              <a:t>Diagnosis </a:t>
            </a:r>
            <a:r>
              <a:rPr lang="en-US" sz="2600" b="1" dirty="0">
                <a:latin typeface="Garamond" pitchFamily="18" charset="0"/>
              </a:rPr>
              <a:t>and treatment of occupation </a:t>
            </a:r>
            <a:r>
              <a:rPr lang="en-US" sz="2600" b="1" dirty="0" smtClean="0">
                <a:latin typeface="Garamond" pitchFamily="18" charset="0"/>
              </a:rPr>
              <a:t>diseases</a:t>
            </a:r>
          </a:p>
          <a:p>
            <a:pPr>
              <a:lnSpc>
                <a:spcPct val="150000"/>
              </a:lnSpc>
            </a:pPr>
            <a:r>
              <a:rPr lang="en-US" sz="2600" b="1" dirty="0" smtClean="0">
                <a:latin typeface="Garamond" pitchFamily="18" charset="0"/>
              </a:rPr>
              <a:t>3- </a:t>
            </a:r>
            <a:r>
              <a:rPr lang="en-US" sz="2600" b="1" dirty="0">
                <a:solidFill>
                  <a:srgbClr val="00B050"/>
                </a:solidFill>
                <a:latin typeface="Garamond" pitchFamily="18" charset="0"/>
              </a:rPr>
              <a:t>Promotion </a:t>
            </a:r>
            <a:r>
              <a:rPr lang="en-US" sz="2600" b="1" dirty="0">
                <a:latin typeface="Garamond" pitchFamily="18" charset="0"/>
              </a:rPr>
              <a:t>of workers' health.</a:t>
            </a:r>
            <a:endParaRPr lang="en-MY" sz="2600" b="1" dirty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b="1" dirty="0" smtClean="0">
                <a:latin typeface="Garamond" pitchFamily="18" charset="0"/>
              </a:rPr>
              <a:t>4- </a:t>
            </a:r>
            <a:r>
              <a:rPr lang="en-US" sz="2600" b="1" dirty="0">
                <a:solidFill>
                  <a:srgbClr val="1616BA"/>
                </a:solidFill>
                <a:latin typeface="Garamond" pitchFamily="18" charset="0"/>
              </a:rPr>
              <a:t>Prevention </a:t>
            </a:r>
            <a:r>
              <a:rPr lang="en-US" sz="2600" b="1" dirty="0">
                <a:latin typeface="Garamond" pitchFamily="18" charset="0"/>
              </a:rPr>
              <a:t>of occupational health hazards.</a:t>
            </a:r>
            <a:endParaRPr lang="en-MY" sz="2600" b="1" dirty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b="1" dirty="0" smtClean="0">
                <a:latin typeface="Garamond" pitchFamily="18" charset="0"/>
              </a:rPr>
              <a:t>5-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Control</a:t>
            </a:r>
            <a:r>
              <a:rPr lang="en-US" sz="2600" b="1" dirty="0">
                <a:solidFill>
                  <a:srgbClr val="00B050"/>
                </a:solidFill>
                <a:latin typeface="Garamond" pitchFamily="18" charset="0"/>
              </a:rPr>
              <a:t> </a:t>
            </a:r>
            <a:r>
              <a:rPr lang="en-US" sz="2600" b="1" dirty="0">
                <a:latin typeface="Garamond" pitchFamily="18" charset="0"/>
              </a:rPr>
              <a:t>of occupational health hazards.</a:t>
            </a:r>
            <a:endParaRPr lang="en-MY" sz="2600" b="1" dirty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b="1" dirty="0" smtClean="0">
                <a:latin typeface="Garamond" pitchFamily="18" charset="0"/>
              </a:rPr>
              <a:t>6- </a:t>
            </a:r>
            <a:r>
              <a:rPr lang="en-US" sz="2600" b="1" dirty="0">
                <a:latin typeface="Garamond" pitchFamily="18" charset="0"/>
              </a:rPr>
              <a:t>Rehabilitation and</a:t>
            </a:r>
            <a:r>
              <a:rPr lang="en-US" sz="2600" b="1" dirty="0">
                <a:solidFill>
                  <a:srgbClr val="002060"/>
                </a:solidFill>
                <a:latin typeface="Garamond" pitchFamily="18" charset="0"/>
              </a:rPr>
              <a:t> compensation </a:t>
            </a:r>
            <a:r>
              <a:rPr lang="en-US" sz="2600" b="1" dirty="0">
                <a:latin typeface="Garamond" pitchFamily="18" charset="0"/>
              </a:rPr>
              <a:t>of the disabled workers.</a:t>
            </a:r>
            <a:endParaRPr lang="en-MY" sz="2600" b="1" dirty="0">
              <a:latin typeface="Garamond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600" b="1" dirty="0" smtClean="0">
                <a:solidFill>
                  <a:srgbClr val="FF0000"/>
                </a:solidFill>
                <a:latin typeface="Garamond" pitchFamily="18" charset="0"/>
              </a:rPr>
              <a:t>7-Provide </a:t>
            </a:r>
            <a:r>
              <a:rPr lang="en-US" sz="2600" b="1" dirty="0">
                <a:solidFill>
                  <a:srgbClr val="FF0000"/>
                </a:solidFill>
                <a:latin typeface="Garamond" pitchFamily="18" charset="0"/>
              </a:rPr>
              <a:t>special </a:t>
            </a:r>
            <a:r>
              <a:rPr lang="en-US" sz="2600" b="1" dirty="0">
                <a:latin typeface="Garamond" pitchFamily="18" charset="0"/>
              </a:rPr>
              <a:t>care for vulnerable groups of workers </a:t>
            </a:r>
          </a:p>
          <a:p>
            <a:r>
              <a:rPr lang="en-US" sz="2600" b="1" dirty="0">
                <a:latin typeface="Garamond" pitchFamily="18" charset="0"/>
              </a:rPr>
              <a:t>       namely women and children.</a:t>
            </a:r>
            <a:endParaRPr lang="en-MY" sz="2600" b="1" dirty="0">
              <a:latin typeface="Garamond" pitchFamily="18" charset="0"/>
            </a:endParaRPr>
          </a:p>
          <a:p>
            <a:pPr algn="ctr"/>
            <a:r>
              <a:rPr lang="en-US" sz="2600" b="1" dirty="0" smtClean="0">
                <a:latin typeface="Garamond" pitchFamily="18" charset="0"/>
              </a:rPr>
              <a:t>8- </a:t>
            </a:r>
            <a:r>
              <a:rPr lang="en-US" sz="2600" b="1" dirty="0">
                <a:solidFill>
                  <a:schemeClr val="tx2"/>
                </a:solidFill>
                <a:latin typeface="Garamond" pitchFamily="18" charset="0"/>
              </a:rPr>
              <a:t>Keep good health </a:t>
            </a:r>
            <a:r>
              <a:rPr lang="en-US" sz="2600" b="1" dirty="0">
                <a:latin typeface="Garamond" pitchFamily="18" charset="0"/>
              </a:rPr>
              <a:t>recording system </a:t>
            </a:r>
            <a:r>
              <a:rPr lang="en-US" sz="2800" dirty="0">
                <a:latin typeface="Garamond" pitchFamily="18" charset="0"/>
              </a:rPr>
              <a:t>(</a:t>
            </a:r>
            <a:r>
              <a:rPr lang="en-US" sz="2400" b="1" i="1" dirty="0">
                <a:solidFill>
                  <a:schemeClr val="tx2"/>
                </a:solidFill>
                <a:latin typeface="Garamond" pitchFamily="18" charset="0"/>
              </a:rPr>
              <a:t>the seeing eye of occupational health team</a:t>
            </a:r>
            <a:r>
              <a:rPr lang="en-US" sz="2400" b="1" i="1" dirty="0" smtClean="0">
                <a:solidFill>
                  <a:schemeClr val="tx2"/>
                </a:solidFill>
                <a:latin typeface="Garamond" pitchFamily="18" charset="0"/>
              </a:rPr>
              <a:t>)</a:t>
            </a:r>
            <a:r>
              <a:rPr lang="en-US" sz="2400" b="1" dirty="0" smtClean="0">
                <a:solidFill>
                  <a:schemeClr val="tx2"/>
                </a:solidFill>
                <a:latin typeface="Garamond" pitchFamily="18" charset="0"/>
              </a:rPr>
              <a:t>.</a:t>
            </a:r>
            <a:endParaRPr lang="en-MY" sz="24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pic>
        <p:nvPicPr>
          <p:cNvPr id="4" name="Picture 2" descr="Tablet with the text Occupational Health and Safety Stock Photo - 322798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1465" y="0"/>
            <a:ext cx="2016224" cy="16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8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9159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0050" y="692696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Garamond" pitchFamily="18" charset="0"/>
              </a:rPr>
              <a:t>1- </a:t>
            </a:r>
            <a:r>
              <a:rPr lang="en-US" sz="2800" b="1" u="sng" dirty="0">
                <a:solidFill>
                  <a:srgbClr val="FF0000"/>
                </a:solidFill>
                <a:latin typeface="Garamond" pitchFamily="18" charset="0"/>
              </a:rPr>
              <a:t>Maintenance of Healthful Work Environment</a:t>
            </a:r>
            <a:r>
              <a:rPr lang="en-US" sz="2800" dirty="0">
                <a:latin typeface="Garamond" pitchFamily="18" charset="0"/>
              </a:rPr>
              <a:t>: </a:t>
            </a:r>
            <a:endParaRPr lang="en-MY" sz="2800" dirty="0">
              <a:latin typeface="Garamond" pitchFamily="18" charset="0"/>
            </a:endParaRPr>
          </a:p>
          <a:p>
            <a:r>
              <a:rPr lang="ar-SA" sz="2800" dirty="0">
                <a:latin typeface="Garamond" pitchFamily="18" charset="0"/>
              </a:rPr>
              <a:t> </a:t>
            </a:r>
            <a:endParaRPr lang="en-US" sz="2800" dirty="0" smtClean="0">
              <a:latin typeface="Garamond" pitchFamily="18" charset="0"/>
            </a:endParaRPr>
          </a:p>
          <a:p>
            <a:r>
              <a:rPr lang="en-US" sz="2800" b="1" dirty="0" smtClean="0">
                <a:latin typeface="Garamond" pitchFamily="18" charset="0"/>
              </a:rPr>
              <a:t>This </a:t>
            </a:r>
            <a:r>
              <a:rPr lang="en-US" sz="2800" b="1" dirty="0">
                <a:latin typeface="Garamond" pitchFamily="18" charset="0"/>
              </a:rPr>
              <a:t>requires personnel </a:t>
            </a:r>
            <a:r>
              <a:rPr lang="en-US" sz="2800" b="1" dirty="0">
                <a:solidFill>
                  <a:srgbClr val="7030A0"/>
                </a:solidFill>
                <a:latin typeface="Garamond" pitchFamily="18" charset="0"/>
              </a:rPr>
              <a:t>skilled in industrial hygiene </a:t>
            </a:r>
            <a:r>
              <a:rPr lang="en-US" sz="2800" b="1" dirty="0" smtClean="0">
                <a:latin typeface="Garamond" pitchFamily="18" charset="0"/>
              </a:rPr>
              <a:t>to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800" b="1" dirty="0">
                <a:latin typeface="Garamond" pitchFamily="18" charset="0"/>
              </a:rPr>
              <a:t>perform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periodic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inspection o</a:t>
            </a:r>
            <a:r>
              <a:rPr lang="en-US" sz="2800" b="1" dirty="0">
                <a:latin typeface="Garamond" pitchFamily="18" charset="0"/>
              </a:rPr>
              <a:t>f </a:t>
            </a:r>
            <a:r>
              <a:rPr lang="en-US" sz="2800" b="1" dirty="0" smtClean="0">
                <a:latin typeface="Garamond" pitchFamily="18" charset="0"/>
              </a:rPr>
              <a:t>the</a:t>
            </a:r>
          </a:p>
          <a:p>
            <a:r>
              <a:rPr lang="en-US" sz="2800" b="1" dirty="0" smtClean="0">
                <a:latin typeface="Garamond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different departments </a:t>
            </a:r>
            <a:r>
              <a:rPr lang="en-US" sz="2800" b="1" dirty="0">
                <a:latin typeface="Garamond" pitchFamily="18" charset="0"/>
              </a:rPr>
              <a:t>of the factory and </a:t>
            </a:r>
            <a:endParaRPr lang="en-US" sz="2800" b="1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evaluate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the work environment </a:t>
            </a:r>
            <a:endParaRPr lang="en-US" sz="28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b="1" dirty="0" smtClean="0">
                <a:latin typeface="Garamond" pitchFamily="18" charset="0"/>
              </a:rPr>
              <a:t>In order </a:t>
            </a:r>
            <a:r>
              <a:rPr lang="en-US" sz="2800" b="1" dirty="0">
                <a:latin typeface="Garamond" pitchFamily="18" charset="0"/>
              </a:rPr>
              <a:t>to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 detect </a:t>
            </a:r>
            <a:r>
              <a:rPr lang="en-US" sz="2800" b="1" dirty="0">
                <a:solidFill>
                  <a:schemeClr val="tx2"/>
                </a:solidFill>
                <a:latin typeface="Garamond" pitchFamily="18" charset="0"/>
              </a:rPr>
              <a:t>and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appraise</a:t>
            </a:r>
            <a:r>
              <a:rPr lang="en-US" sz="2800" b="1" dirty="0">
                <a:solidFill>
                  <a:schemeClr val="tx2"/>
                </a:solidFill>
                <a:latin typeface="Garamond" pitchFamily="18" charset="0"/>
              </a:rPr>
              <a:t>(</a:t>
            </a:r>
            <a:r>
              <a:rPr lang="en-MY" sz="2800" dirty="0">
                <a:latin typeface="Garamond" pitchFamily="18" charset="0"/>
              </a:rPr>
              <a:t>assess</a:t>
            </a:r>
            <a:r>
              <a:rPr lang="en-US" sz="2800" b="1" dirty="0">
                <a:solidFill>
                  <a:schemeClr val="tx2"/>
                </a:solidFill>
                <a:latin typeface="Garamond" pitchFamily="18" charset="0"/>
              </a:rPr>
              <a:t>) health hazards</a:t>
            </a:r>
            <a:r>
              <a:rPr lang="en-US" sz="2800" b="1" dirty="0" smtClean="0">
                <a:solidFill>
                  <a:schemeClr val="tx2"/>
                </a:solidFill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ü"/>
            </a:pPr>
            <a:endParaRPr lang="en-MY" sz="2800" b="1" dirty="0">
              <a:solidFill>
                <a:schemeClr val="tx2"/>
              </a:solidFill>
              <a:latin typeface="Garamond" pitchFamily="18" charset="0"/>
            </a:endParaRPr>
          </a:p>
          <a:p>
            <a:r>
              <a:rPr lang="en-US" sz="2800" b="1" dirty="0">
                <a:latin typeface="Garamond" pitchFamily="18" charset="0"/>
              </a:rPr>
              <a:t>     Such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appraisals</a:t>
            </a:r>
            <a:r>
              <a:rPr lang="en-US" sz="2800" b="1" dirty="0">
                <a:latin typeface="Garamond" pitchFamily="18" charset="0"/>
              </a:rPr>
              <a:t> together </a:t>
            </a:r>
            <a:r>
              <a:rPr lang="en-US" sz="2800" b="1" dirty="0">
                <a:solidFill>
                  <a:srgbClr val="0070C0"/>
                </a:solidFill>
                <a:latin typeface="Garamond" pitchFamily="18" charset="0"/>
              </a:rPr>
              <a:t>with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knowledge of industrial process </a:t>
            </a:r>
            <a:r>
              <a:rPr lang="en-US" sz="2800" b="1" dirty="0">
                <a:latin typeface="Garamond" pitchFamily="18" charset="0"/>
              </a:rPr>
              <a:t>and 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materials used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, provide </a:t>
            </a:r>
            <a:r>
              <a:rPr lang="en-US" sz="2800" b="1" dirty="0">
                <a:latin typeface="Garamond" pitchFamily="18" charset="0"/>
              </a:rPr>
              <a:t>the basis </a:t>
            </a:r>
            <a:r>
              <a:rPr lang="en-US" sz="2800" b="1" dirty="0" smtClean="0">
                <a:latin typeface="Garamond" pitchFamily="18" charset="0"/>
              </a:rPr>
              <a:t>for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800" b="1" dirty="0" smtClean="0">
                <a:solidFill>
                  <a:srgbClr val="002060"/>
                </a:solidFill>
                <a:latin typeface="Garamond" pitchFamily="18" charset="0"/>
              </a:rPr>
              <a:t>appropriate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recommendation</a:t>
            </a:r>
            <a:r>
              <a:rPr lang="en-US" sz="2800" b="1" dirty="0">
                <a:solidFill>
                  <a:srgbClr val="002060"/>
                </a:solidFill>
                <a:latin typeface="Garamond" pitchFamily="18" charset="0"/>
              </a:rPr>
              <a:t> to improve </a:t>
            </a:r>
            <a:r>
              <a:rPr lang="en-US" sz="2800" b="1" dirty="0">
                <a:solidFill>
                  <a:srgbClr val="FF0000"/>
                </a:solidFill>
                <a:latin typeface="Garamond" pitchFamily="18" charset="0"/>
              </a:rPr>
              <a:t>the control measures</a:t>
            </a:r>
            <a:r>
              <a:rPr lang="en-US" sz="2800" b="1" dirty="0" smtClean="0">
                <a:solidFill>
                  <a:srgbClr val="FF0000"/>
                </a:solidFill>
                <a:latin typeface="Garamond" pitchFamily="18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-10050" y="281253"/>
            <a:ext cx="727280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1600" b="1" dirty="0" smtClean="0">
                <a:latin typeface="Garamond" pitchFamily="18" charset="0"/>
              </a:rPr>
              <a:t>Activities of Occupation Health Program  &amp;Occupational Health Services Cont</a:t>
            </a:r>
            <a:r>
              <a:rPr lang="en-US" sz="1200" b="1" dirty="0" smtClean="0">
                <a:latin typeface="Garamond" pitchFamily="18" charset="0"/>
              </a:rPr>
              <a:t>. </a:t>
            </a:r>
            <a:r>
              <a:rPr lang="en-US" sz="1200" b="1" dirty="0" smtClean="0">
                <a:solidFill>
                  <a:srgbClr val="FF0000"/>
                </a:solidFill>
                <a:latin typeface="Garamond" pitchFamily="18" charset="0"/>
              </a:rPr>
              <a:t>..</a:t>
            </a:r>
            <a:endParaRPr lang="en-US" sz="1200" dirty="0">
              <a:solidFill>
                <a:srgbClr val="FF0000"/>
              </a:solidFill>
              <a:latin typeface="Garamond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024139" y="-88079"/>
            <a:ext cx="2123728" cy="1077218"/>
          </a:xfrm>
          <a:prstGeom prst="rect">
            <a:avLst/>
          </a:prstGeom>
          <a:ln w="15875"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rtl="1"/>
            <a:r>
              <a:rPr lang="en-US" sz="800" b="1" dirty="0">
                <a:solidFill>
                  <a:srgbClr val="FF0000"/>
                </a:solidFill>
                <a:latin typeface="Garamond" pitchFamily="18" charset="0"/>
              </a:rPr>
              <a:t>l-Maintenance of healthful work environment</a:t>
            </a:r>
          </a:p>
          <a:p>
            <a:pPr rtl="1"/>
            <a:r>
              <a:rPr lang="en-US" sz="800" b="1" dirty="0">
                <a:latin typeface="Garamond" pitchFamily="18" charset="0"/>
              </a:rPr>
              <a:t>2-Diagnosis and treatment of </a:t>
            </a:r>
            <a:r>
              <a:rPr lang="en-US" sz="800" b="1" dirty="0" smtClean="0">
                <a:latin typeface="Garamond" pitchFamily="18" charset="0"/>
              </a:rPr>
              <a:t>OD</a:t>
            </a:r>
            <a:endParaRPr lang="en-US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3- Promotion of workers' health.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4- Prevention of occupational health hazards.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5- Control of occupational health hazards.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6- Rehabilitation and </a:t>
            </a:r>
            <a:r>
              <a:rPr lang="en-US" sz="800" b="1" dirty="0" smtClean="0">
                <a:latin typeface="Garamond" pitchFamily="18" charset="0"/>
              </a:rPr>
              <a:t>compensation.</a:t>
            </a:r>
            <a:endParaRPr lang="en-MY" sz="800" b="1" dirty="0">
              <a:latin typeface="Garamond" pitchFamily="18" charset="0"/>
            </a:endParaRPr>
          </a:p>
          <a:p>
            <a:r>
              <a:rPr lang="en-US" sz="800" b="1" dirty="0">
                <a:latin typeface="Garamond" pitchFamily="18" charset="0"/>
              </a:rPr>
              <a:t>7-Provide special care for vulnerable groups </a:t>
            </a:r>
            <a:endParaRPr lang="en-US" sz="800" b="1" dirty="0" smtClean="0">
              <a:latin typeface="Garamond" pitchFamily="18" charset="0"/>
            </a:endParaRPr>
          </a:p>
          <a:p>
            <a:r>
              <a:rPr lang="en-US" sz="800" b="1" dirty="0" smtClean="0">
                <a:latin typeface="Garamond" pitchFamily="18" charset="0"/>
              </a:rPr>
              <a:t>8- </a:t>
            </a:r>
            <a:r>
              <a:rPr lang="en-US" sz="800" b="1" dirty="0">
                <a:latin typeface="Garamond" pitchFamily="18" charset="0"/>
              </a:rPr>
              <a:t>Keep good health recording system</a:t>
            </a:r>
            <a:endParaRPr lang="en-MY" sz="800" dirty="0"/>
          </a:p>
        </p:txBody>
      </p:sp>
      <p:sp>
        <p:nvSpPr>
          <p:cNvPr id="5" name="Right Arrow 4"/>
          <p:cNvSpPr/>
          <p:nvPr/>
        </p:nvSpPr>
        <p:spPr>
          <a:xfrm rot="4960957">
            <a:off x="5019727" y="3203058"/>
            <a:ext cx="489204" cy="1211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10" descr="Construction worker repairman  thumb up banner, safety first, health and safety, vector illustrat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243" y="2046025"/>
            <a:ext cx="2664296" cy="1278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ight Arrow 8"/>
          <p:cNvSpPr/>
          <p:nvPr/>
        </p:nvSpPr>
        <p:spPr>
          <a:xfrm>
            <a:off x="7494960" y="5955675"/>
            <a:ext cx="489204" cy="923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E10D2-8D91-4007-A2C2-D2057345B80D}" type="slidenum">
              <a:rPr lang="en-MY" smtClean="0"/>
              <a:t>9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0152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F62F58E31954599AF5D7BF24514D4" ma:contentTypeVersion="2" ma:contentTypeDescription="Create a new document." ma:contentTypeScope="" ma:versionID="1f97733726474c944a67f50e0a8bd811">
  <xsd:schema xmlns:xsd="http://www.w3.org/2001/XMLSchema" xmlns:xs="http://www.w3.org/2001/XMLSchema" xmlns:p="http://schemas.microsoft.com/office/2006/metadata/properties" xmlns:ns2="d04b26b9-50b7-4329-ba0b-d0dc18387505" targetNamespace="http://schemas.microsoft.com/office/2006/metadata/properties" ma:root="true" ma:fieldsID="1fc3081d13638dbfc9427cb62a769f1c" ns2:_="">
    <xsd:import namespace="d04b26b9-50b7-4329-ba0b-d0dc1838750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4b26b9-50b7-4329-ba0b-d0dc183875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DED203D-5822-46DB-9B23-928BB84B6F29}"/>
</file>

<file path=customXml/itemProps2.xml><?xml version="1.0" encoding="utf-8"?>
<ds:datastoreItem xmlns:ds="http://schemas.openxmlformats.org/officeDocument/2006/customXml" ds:itemID="{98CA0FE5-8252-451E-961A-E8C935E17BC8}"/>
</file>

<file path=customXml/itemProps3.xml><?xml version="1.0" encoding="utf-8"?>
<ds:datastoreItem xmlns:ds="http://schemas.openxmlformats.org/officeDocument/2006/customXml" ds:itemID="{A935BFEF-F0A3-446C-A837-A29C37C8B103}"/>
</file>

<file path=docProps/app.xml><?xml version="1.0" encoding="utf-8"?>
<Properties xmlns="http://schemas.openxmlformats.org/officeDocument/2006/extended-properties" xmlns:vt="http://schemas.openxmlformats.org/officeDocument/2006/docPropsVTypes">
  <TotalTime>2084</TotalTime>
  <Words>2977</Words>
  <Application>Microsoft Office PowerPoint</Application>
  <PresentationFormat>On-screen Show (4:3)</PresentationFormat>
  <Paragraphs>485</Paragraphs>
  <Slides>28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3" baseType="lpstr">
      <vt:lpstr>Arial</vt:lpstr>
      <vt:lpstr>Calibri</vt:lpstr>
      <vt:lpstr>Garamond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HP</cp:lastModifiedBy>
  <cp:revision>168</cp:revision>
  <dcterms:created xsi:type="dcterms:W3CDTF">2020-01-16T21:07:19Z</dcterms:created>
  <dcterms:modified xsi:type="dcterms:W3CDTF">2021-02-21T13:18:24Z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0x0101004E3F62F58E31954599AF5D7BF24514D4</vt:lpwstr>
  </property>
</Properties>
</file>