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93" r:id="rId6"/>
    <p:sldId id="299" r:id="rId7"/>
    <p:sldId id="286" r:id="rId8"/>
    <p:sldId id="289" r:id="rId9"/>
    <p:sldId id="290" r:id="rId10"/>
    <p:sldId id="291" r:id="rId11"/>
    <p:sldId id="292" r:id="rId12"/>
    <p:sldId id="294" r:id="rId13"/>
    <p:sldId id="317" r:id="rId14"/>
    <p:sldId id="318" r:id="rId15"/>
    <p:sldId id="277" r:id="rId16"/>
    <p:sldId id="320" r:id="rId17"/>
    <p:sldId id="321" r:id="rId18"/>
    <p:sldId id="335" r:id="rId19"/>
    <p:sldId id="336" r:id="rId20"/>
    <p:sldId id="33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7" r:id="rId30"/>
    <p:sldId id="265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22C0F4E-5C27-405C-95D4-6C015D7A0BE5}">
          <p14:sldIdLst>
            <p14:sldId id="293"/>
            <p14:sldId id="299"/>
            <p14:sldId id="286"/>
            <p14:sldId id="289"/>
            <p14:sldId id="290"/>
            <p14:sldId id="291"/>
            <p14:sldId id="292"/>
            <p14:sldId id="294"/>
            <p14:sldId id="317"/>
            <p14:sldId id="318"/>
            <p14:sldId id="277"/>
            <p14:sldId id="320"/>
            <p14:sldId id="321"/>
            <p14:sldId id="335"/>
            <p14:sldId id="336"/>
            <p14:sldId id="33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7"/>
            <p14:sldId id="26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85243" autoAdjust="0"/>
  </p:normalViewPr>
  <p:slideViewPr>
    <p:cSldViewPr>
      <p:cViewPr varScale="1">
        <p:scale>
          <a:sx n="64" d="100"/>
          <a:sy n="64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>
      <p:cViewPr varScale="1">
        <p:scale>
          <a:sx n="53" d="100"/>
          <a:sy n="53" d="100"/>
        </p:scale>
        <p:origin x="-22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93EB-FCD5-435A-B70F-2CA30E376D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0A8EFF4-D0A9-455A-A489-3B8F28A3A7C3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gm:t>
    </dgm:pt>
    <dgm:pt modelId="{F57D0918-4CBF-4AD8-905E-C302E4652E2A}" type="parTrans" cxnId="{E2ECC964-D048-412E-9E40-595EA6937642}">
      <dgm:prSet/>
      <dgm:spPr/>
      <dgm:t>
        <a:bodyPr/>
        <a:lstStyle/>
        <a:p>
          <a:endParaRPr lang="en-US"/>
        </a:p>
      </dgm:t>
    </dgm:pt>
    <dgm:pt modelId="{3DE95A33-BCDD-4502-8EEA-2BCF18EC24C9}" type="sibTrans" cxnId="{E2ECC964-D048-412E-9E40-595EA6937642}">
      <dgm:prSet/>
      <dgm:spPr/>
      <dgm:t>
        <a:bodyPr/>
        <a:lstStyle/>
        <a:p>
          <a:endParaRPr lang="en-US"/>
        </a:p>
      </dgm:t>
    </dgm:pt>
    <dgm:pt modelId="{CE718D92-3BE8-4626-9078-810EA2316D40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BCDE61E-7953-49BE-995B-0F030FAA3445}" type="parTrans" cxnId="{31564878-246A-4DAF-B8F6-2C3D330266DC}">
      <dgm:prSet/>
      <dgm:spPr/>
      <dgm:t>
        <a:bodyPr/>
        <a:lstStyle/>
        <a:p>
          <a:endParaRPr lang="en-US"/>
        </a:p>
      </dgm:t>
    </dgm:pt>
    <dgm:pt modelId="{A5EC9602-3496-486C-ABF5-5D495EA31655}" type="sibTrans" cxnId="{31564878-246A-4DAF-B8F6-2C3D330266DC}">
      <dgm:prSet/>
      <dgm:spPr/>
      <dgm:t>
        <a:bodyPr/>
        <a:lstStyle/>
        <a:p>
          <a:endParaRPr lang="en-US"/>
        </a:p>
      </dgm:t>
    </dgm:pt>
    <dgm:pt modelId="{1B5F3FBE-E82F-474C-9715-BB7BE955AAFF}">
      <dgm:prSet/>
      <dgm:spPr>
        <a:solidFill>
          <a:srgbClr val="92D050"/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Warms &amp;  moistens  air</a:t>
          </a:r>
        </a:p>
      </dgm:t>
    </dgm:pt>
    <dgm:pt modelId="{12A6CA7F-6D4D-40F2-ACC7-064978A02045}" type="parTrans" cxnId="{89A607B0-D060-44A1-AFE8-4A64B562096C}">
      <dgm:prSet/>
      <dgm:spPr/>
      <dgm:t>
        <a:bodyPr/>
        <a:lstStyle/>
        <a:p>
          <a:endParaRPr lang="en-US"/>
        </a:p>
      </dgm:t>
    </dgm:pt>
    <dgm:pt modelId="{19EAF6C9-20AA-45CE-9ABE-C38405770F5A}" type="sibTrans" cxnId="{89A607B0-D060-44A1-AFE8-4A64B562096C}">
      <dgm:prSet/>
      <dgm:spPr/>
      <dgm:t>
        <a:bodyPr/>
        <a:lstStyle/>
        <a:p>
          <a:endParaRPr lang="en-US"/>
        </a:p>
      </dgm:t>
    </dgm:pt>
    <dgm:pt modelId="{C8A22B12-8D9B-45F7-96D1-905B13B24531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portion</a:t>
          </a:r>
        </a:p>
      </dgm:t>
    </dgm:pt>
    <dgm:pt modelId="{A61D3FD8-999E-4DB0-81B2-402198476B19}" type="parTrans" cxnId="{B6AE1001-4307-406D-8CD7-970C8976EB77}">
      <dgm:prSet/>
      <dgm:spPr/>
      <dgm:t>
        <a:bodyPr/>
        <a:lstStyle/>
        <a:p>
          <a:endParaRPr lang="en-US"/>
        </a:p>
      </dgm:t>
    </dgm:pt>
    <dgm:pt modelId="{78799333-BE81-44E1-A896-FFACFA8280C0}" type="sibTrans" cxnId="{B6AE1001-4307-406D-8CD7-970C8976EB77}">
      <dgm:prSet/>
      <dgm:spPr/>
      <dgm:t>
        <a:bodyPr/>
        <a:lstStyle/>
        <a:p>
          <a:endParaRPr lang="en-US"/>
        </a:p>
      </dgm:t>
    </dgm:pt>
    <dgm:pt modelId="{A7DD0158-708F-44C0-84C7-38940CC1A95F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Gas exchange &amp; secretion of surfactant</a:t>
          </a:r>
        </a:p>
      </dgm:t>
    </dgm:pt>
    <dgm:pt modelId="{9790B75E-1720-4250-9D11-442B82D8FEBD}" type="parTrans" cxnId="{2AB4CDED-A192-400B-ACE6-54B431F1B162}">
      <dgm:prSet/>
      <dgm:spPr/>
      <dgm:t>
        <a:bodyPr/>
        <a:lstStyle/>
        <a:p>
          <a:endParaRPr lang="en-US"/>
        </a:p>
      </dgm:t>
    </dgm:pt>
    <dgm:pt modelId="{52268BA3-EEB8-4657-86F0-4D5156B5DCED}" type="sibTrans" cxnId="{2AB4CDED-A192-400B-ACE6-54B431F1B162}">
      <dgm:prSet/>
      <dgm:spPr/>
      <dgm:t>
        <a:bodyPr/>
        <a:lstStyle/>
        <a:p>
          <a:endParaRPr lang="en-US"/>
        </a:p>
      </dgm:t>
    </dgm:pt>
    <dgm:pt modelId="{9E371940-1624-46E2-8B73-B09B33714044}" type="pres">
      <dgm:prSet presAssocID="{878D93EB-FCD5-435A-B70F-2CA30E376D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121325-5810-4519-8075-CD31ACE1F62A}" type="pres">
      <dgm:prSet presAssocID="{00A8EFF4-D0A9-455A-A489-3B8F28A3A7C3}" presName="hierRoot1" presStyleCnt="0">
        <dgm:presLayoutVars>
          <dgm:hierBranch/>
        </dgm:presLayoutVars>
      </dgm:prSet>
      <dgm:spPr/>
    </dgm:pt>
    <dgm:pt modelId="{E293C308-2A40-4F93-9385-CF224131CD5B}" type="pres">
      <dgm:prSet presAssocID="{00A8EFF4-D0A9-455A-A489-3B8F28A3A7C3}" presName="rootComposite1" presStyleCnt="0"/>
      <dgm:spPr/>
    </dgm:pt>
    <dgm:pt modelId="{1C62CEFD-AE13-4923-9534-1A9A89951730}" type="pres">
      <dgm:prSet presAssocID="{00A8EFF4-D0A9-455A-A489-3B8F28A3A7C3}" presName="rootText1" presStyleLbl="node0" presStyleIdx="0" presStyleCnt="1">
        <dgm:presLayoutVars>
          <dgm:chPref val="3"/>
        </dgm:presLayoutVars>
      </dgm:prSet>
      <dgm:spPr/>
    </dgm:pt>
    <dgm:pt modelId="{697F736A-BCBD-470B-AD5E-4BCB58150B1B}" type="pres">
      <dgm:prSet presAssocID="{00A8EFF4-D0A9-455A-A489-3B8F28A3A7C3}" presName="rootConnector1" presStyleLbl="node1" presStyleIdx="0" presStyleCnt="0"/>
      <dgm:spPr/>
    </dgm:pt>
    <dgm:pt modelId="{7C29C840-F8C4-4481-BBE3-7F9DA793464E}" type="pres">
      <dgm:prSet presAssocID="{00A8EFF4-D0A9-455A-A489-3B8F28A3A7C3}" presName="hierChild2" presStyleCnt="0"/>
      <dgm:spPr/>
    </dgm:pt>
    <dgm:pt modelId="{CF9D6B16-0F50-4C4D-AADA-DC5F7C10A04A}" type="pres">
      <dgm:prSet presAssocID="{5BCDE61E-7953-49BE-995B-0F030FAA3445}" presName="Name35" presStyleLbl="parChTrans1D2" presStyleIdx="0" presStyleCnt="2"/>
      <dgm:spPr/>
    </dgm:pt>
    <dgm:pt modelId="{81E22AB8-7DF7-45AF-84E8-19AE4463E60F}" type="pres">
      <dgm:prSet presAssocID="{CE718D92-3BE8-4626-9078-810EA2316D40}" presName="hierRoot2" presStyleCnt="0">
        <dgm:presLayoutVars>
          <dgm:hierBranch/>
        </dgm:presLayoutVars>
      </dgm:prSet>
      <dgm:spPr/>
    </dgm:pt>
    <dgm:pt modelId="{070416C4-0C0C-4E13-B3AA-CB7F05E805D3}" type="pres">
      <dgm:prSet presAssocID="{CE718D92-3BE8-4626-9078-810EA2316D40}" presName="rootComposite" presStyleCnt="0"/>
      <dgm:spPr/>
    </dgm:pt>
    <dgm:pt modelId="{F22A251B-369D-4614-9AED-59F3B71420FA}" type="pres">
      <dgm:prSet presAssocID="{CE718D92-3BE8-4626-9078-810EA2316D40}" presName="rootText" presStyleLbl="node2" presStyleIdx="0" presStyleCnt="2">
        <dgm:presLayoutVars>
          <dgm:chPref val="3"/>
        </dgm:presLayoutVars>
      </dgm:prSet>
      <dgm:spPr/>
    </dgm:pt>
    <dgm:pt modelId="{B11D880F-4D87-42A6-BE2C-F5B9F57CD38C}" type="pres">
      <dgm:prSet presAssocID="{CE718D92-3BE8-4626-9078-810EA2316D40}" presName="rootConnector" presStyleLbl="node2" presStyleIdx="0" presStyleCnt="2"/>
      <dgm:spPr/>
    </dgm:pt>
    <dgm:pt modelId="{24942EF6-D351-4F02-8FB0-512804C566B9}" type="pres">
      <dgm:prSet presAssocID="{CE718D92-3BE8-4626-9078-810EA2316D40}" presName="hierChild4" presStyleCnt="0"/>
      <dgm:spPr/>
    </dgm:pt>
    <dgm:pt modelId="{4216A001-3A8B-4127-AE8B-C6E0714FA099}" type="pres">
      <dgm:prSet presAssocID="{12A6CA7F-6D4D-40F2-ACC7-064978A02045}" presName="Name35" presStyleLbl="parChTrans1D3" presStyleIdx="0" presStyleCnt="2"/>
      <dgm:spPr/>
    </dgm:pt>
    <dgm:pt modelId="{93709AC9-D688-45C2-A112-7DCEC70AC04A}" type="pres">
      <dgm:prSet presAssocID="{1B5F3FBE-E82F-474C-9715-BB7BE955AAFF}" presName="hierRoot2" presStyleCnt="0">
        <dgm:presLayoutVars>
          <dgm:hierBranch val="r"/>
        </dgm:presLayoutVars>
      </dgm:prSet>
      <dgm:spPr/>
    </dgm:pt>
    <dgm:pt modelId="{8950F854-AE45-47EA-93DB-F9A6D125DC30}" type="pres">
      <dgm:prSet presAssocID="{1B5F3FBE-E82F-474C-9715-BB7BE955AAFF}" presName="rootComposite" presStyleCnt="0"/>
      <dgm:spPr/>
    </dgm:pt>
    <dgm:pt modelId="{CE9FA4AB-2421-4338-91D8-8CA8B5FBC92B}" type="pres">
      <dgm:prSet presAssocID="{1B5F3FBE-E82F-474C-9715-BB7BE955AAFF}" presName="rootText" presStyleLbl="node3" presStyleIdx="0" presStyleCnt="2" custScaleX="112704">
        <dgm:presLayoutVars>
          <dgm:chPref val="3"/>
        </dgm:presLayoutVars>
      </dgm:prSet>
      <dgm:spPr/>
    </dgm:pt>
    <dgm:pt modelId="{0F4094BD-13FA-4CD8-A3AB-CA8504CAAD5C}" type="pres">
      <dgm:prSet presAssocID="{1B5F3FBE-E82F-474C-9715-BB7BE955AAFF}" presName="rootConnector" presStyleLbl="node3" presStyleIdx="0" presStyleCnt="2"/>
      <dgm:spPr/>
    </dgm:pt>
    <dgm:pt modelId="{9AB5EC5A-A9E4-4801-8A2A-9CA5CA2C5016}" type="pres">
      <dgm:prSet presAssocID="{1B5F3FBE-E82F-474C-9715-BB7BE955AAFF}" presName="hierChild4" presStyleCnt="0"/>
      <dgm:spPr/>
    </dgm:pt>
    <dgm:pt modelId="{6B9E1F3E-D5A8-4B9E-B3E7-48F63278A195}" type="pres">
      <dgm:prSet presAssocID="{1B5F3FBE-E82F-474C-9715-BB7BE955AAFF}" presName="hierChild5" presStyleCnt="0"/>
      <dgm:spPr/>
    </dgm:pt>
    <dgm:pt modelId="{5F9E5E27-81C9-4E8A-97FC-EEDFABDCC55C}" type="pres">
      <dgm:prSet presAssocID="{CE718D92-3BE8-4626-9078-810EA2316D40}" presName="hierChild5" presStyleCnt="0"/>
      <dgm:spPr/>
    </dgm:pt>
    <dgm:pt modelId="{AF1D1755-A5BD-472A-B50E-3D5C34B122C9}" type="pres">
      <dgm:prSet presAssocID="{A61D3FD8-999E-4DB0-81B2-402198476B19}" presName="Name35" presStyleLbl="parChTrans1D2" presStyleIdx="1" presStyleCnt="2"/>
      <dgm:spPr/>
    </dgm:pt>
    <dgm:pt modelId="{C3A90B61-2E05-4F74-A918-4156D24CFD47}" type="pres">
      <dgm:prSet presAssocID="{C8A22B12-8D9B-45F7-96D1-905B13B24531}" presName="hierRoot2" presStyleCnt="0">
        <dgm:presLayoutVars>
          <dgm:hierBranch/>
        </dgm:presLayoutVars>
      </dgm:prSet>
      <dgm:spPr/>
    </dgm:pt>
    <dgm:pt modelId="{0946CF4C-CE1E-42FC-9B7A-B71CD1BA5A2C}" type="pres">
      <dgm:prSet presAssocID="{C8A22B12-8D9B-45F7-96D1-905B13B24531}" presName="rootComposite" presStyleCnt="0"/>
      <dgm:spPr/>
    </dgm:pt>
    <dgm:pt modelId="{B496D76C-ACD5-40E5-BE61-D9CE1C30FE98}" type="pres">
      <dgm:prSet presAssocID="{C8A22B12-8D9B-45F7-96D1-905B13B24531}" presName="rootText" presStyleLbl="node2" presStyleIdx="1" presStyleCnt="2">
        <dgm:presLayoutVars>
          <dgm:chPref val="3"/>
        </dgm:presLayoutVars>
      </dgm:prSet>
      <dgm:spPr/>
    </dgm:pt>
    <dgm:pt modelId="{37D81BE3-FAD9-4AE9-B19E-7B3F21297E8F}" type="pres">
      <dgm:prSet presAssocID="{C8A22B12-8D9B-45F7-96D1-905B13B24531}" presName="rootConnector" presStyleLbl="node2" presStyleIdx="1" presStyleCnt="2"/>
      <dgm:spPr/>
    </dgm:pt>
    <dgm:pt modelId="{9BE32AA1-34F8-403C-AD59-489EBAB9F811}" type="pres">
      <dgm:prSet presAssocID="{C8A22B12-8D9B-45F7-96D1-905B13B24531}" presName="hierChild4" presStyleCnt="0"/>
      <dgm:spPr/>
    </dgm:pt>
    <dgm:pt modelId="{41E0B242-1E46-49CF-BBE1-220939E4BF46}" type="pres">
      <dgm:prSet presAssocID="{9790B75E-1720-4250-9D11-442B82D8FEBD}" presName="Name35" presStyleLbl="parChTrans1D3" presStyleIdx="1" presStyleCnt="2"/>
      <dgm:spPr/>
    </dgm:pt>
    <dgm:pt modelId="{685FBE06-CB5E-4C4B-A0E5-00A84251239A}" type="pres">
      <dgm:prSet presAssocID="{A7DD0158-708F-44C0-84C7-38940CC1A95F}" presName="hierRoot2" presStyleCnt="0">
        <dgm:presLayoutVars>
          <dgm:hierBranch val="r"/>
        </dgm:presLayoutVars>
      </dgm:prSet>
      <dgm:spPr/>
    </dgm:pt>
    <dgm:pt modelId="{179ADA28-3282-4790-9505-A21271F86B41}" type="pres">
      <dgm:prSet presAssocID="{A7DD0158-708F-44C0-84C7-38940CC1A95F}" presName="rootComposite" presStyleCnt="0"/>
      <dgm:spPr/>
    </dgm:pt>
    <dgm:pt modelId="{C2A8B76C-0045-47AA-B51D-7704265A9A7E}" type="pres">
      <dgm:prSet presAssocID="{A7DD0158-708F-44C0-84C7-38940CC1A95F}" presName="rootText" presStyleLbl="node3" presStyleIdx="1" presStyleCnt="2">
        <dgm:presLayoutVars>
          <dgm:chPref val="3"/>
        </dgm:presLayoutVars>
      </dgm:prSet>
      <dgm:spPr/>
    </dgm:pt>
    <dgm:pt modelId="{0D1B1EBC-9A6A-4BFB-BBF3-74377C072456}" type="pres">
      <dgm:prSet presAssocID="{A7DD0158-708F-44C0-84C7-38940CC1A95F}" presName="rootConnector" presStyleLbl="node3" presStyleIdx="1" presStyleCnt="2"/>
      <dgm:spPr/>
    </dgm:pt>
    <dgm:pt modelId="{06C07925-7AD4-4705-820C-BCA82E53BB4A}" type="pres">
      <dgm:prSet presAssocID="{A7DD0158-708F-44C0-84C7-38940CC1A95F}" presName="hierChild4" presStyleCnt="0"/>
      <dgm:spPr/>
    </dgm:pt>
    <dgm:pt modelId="{DFC4AE33-4D02-4DAD-A2C7-5D9789635E69}" type="pres">
      <dgm:prSet presAssocID="{A7DD0158-708F-44C0-84C7-38940CC1A95F}" presName="hierChild5" presStyleCnt="0"/>
      <dgm:spPr/>
    </dgm:pt>
    <dgm:pt modelId="{FAC8EEA9-5992-4C31-9332-8FDB82DB4C01}" type="pres">
      <dgm:prSet presAssocID="{C8A22B12-8D9B-45F7-96D1-905B13B24531}" presName="hierChild5" presStyleCnt="0"/>
      <dgm:spPr/>
    </dgm:pt>
    <dgm:pt modelId="{DFAEE0C4-43DE-425C-972E-7A6B33853C26}" type="pres">
      <dgm:prSet presAssocID="{00A8EFF4-D0A9-455A-A489-3B8F28A3A7C3}" presName="hierChild3" presStyleCnt="0"/>
      <dgm:spPr/>
    </dgm:pt>
  </dgm:ptLst>
  <dgm:cxnLst>
    <dgm:cxn modelId="{B6AE1001-4307-406D-8CD7-970C8976EB77}" srcId="{00A8EFF4-D0A9-455A-A489-3B8F28A3A7C3}" destId="{C8A22B12-8D9B-45F7-96D1-905B13B24531}" srcOrd="1" destOrd="0" parTransId="{A61D3FD8-999E-4DB0-81B2-402198476B19}" sibTransId="{78799333-BE81-44E1-A896-FFACFA8280C0}"/>
    <dgm:cxn modelId="{33BC450C-A482-4B60-AACB-D65F8633ADF4}" type="presOf" srcId="{00A8EFF4-D0A9-455A-A489-3B8F28A3A7C3}" destId="{697F736A-BCBD-470B-AD5E-4BCB58150B1B}" srcOrd="1" destOrd="0" presId="urn:microsoft.com/office/officeart/2005/8/layout/orgChart1"/>
    <dgm:cxn modelId="{FC65E312-6014-4479-991F-49166EECE34E}" type="presOf" srcId="{00A8EFF4-D0A9-455A-A489-3B8F28A3A7C3}" destId="{1C62CEFD-AE13-4923-9534-1A9A89951730}" srcOrd="0" destOrd="0" presId="urn:microsoft.com/office/officeart/2005/8/layout/orgChart1"/>
    <dgm:cxn modelId="{03717717-72DE-435B-AA09-90B43CFEC5D7}" type="presOf" srcId="{A61D3FD8-999E-4DB0-81B2-402198476B19}" destId="{AF1D1755-A5BD-472A-B50E-3D5C34B122C9}" srcOrd="0" destOrd="0" presId="urn:microsoft.com/office/officeart/2005/8/layout/orgChart1"/>
    <dgm:cxn modelId="{B6170021-9F2C-42AA-A9A5-651E2812E77F}" type="presOf" srcId="{C8A22B12-8D9B-45F7-96D1-905B13B24531}" destId="{37D81BE3-FAD9-4AE9-B19E-7B3F21297E8F}" srcOrd="1" destOrd="0" presId="urn:microsoft.com/office/officeart/2005/8/layout/orgChart1"/>
    <dgm:cxn modelId="{0F8DB229-46B6-4089-B47A-02F09ACB0109}" type="presOf" srcId="{1B5F3FBE-E82F-474C-9715-BB7BE955AAFF}" destId="{0F4094BD-13FA-4CD8-A3AB-CA8504CAAD5C}" srcOrd="1" destOrd="0" presId="urn:microsoft.com/office/officeart/2005/8/layout/orgChart1"/>
    <dgm:cxn modelId="{E2ECC964-D048-412E-9E40-595EA6937642}" srcId="{878D93EB-FCD5-435A-B70F-2CA30E376DEC}" destId="{00A8EFF4-D0A9-455A-A489-3B8F28A3A7C3}" srcOrd="0" destOrd="0" parTransId="{F57D0918-4CBF-4AD8-905E-C302E4652E2A}" sibTransId="{3DE95A33-BCDD-4502-8EEA-2BCF18EC24C9}"/>
    <dgm:cxn modelId="{CD964373-32FF-4175-8C06-535995E962FC}" type="presOf" srcId="{A7DD0158-708F-44C0-84C7-38940CC1A95F}" destId="{C2A8B76C-0045-47AA-B51D-7704265A9A7E}" srcOrd="0" destOrd="0" presId="urn:microsoft.com/office/officeart/2005/8/layout/orgChart1"/>
    <dgm:cxn modelId="{31564878-246A-4DAF-B8F6-2C3D330266DC}" srcId="{00A8EFF4-D0A9-455A-A489-3B8F28A3A7C3}" destId="{CE718D92-3BE8-4626-9078-810EA2316D40}" srcOrd="0" destOrd="0" parTransId="{5BCDE61E-7953-49BE-995B-0F030FAA3445}" sibTransId="{A5EC9602-3496-486C-ABF5-5D495EA31655}"/>
    <dgm:cxn modelId="{9D033786-FCF4-473C-ABD3-D227A0B073EA}" type="presOf" srcId="{9790B75E-1720-4250-9D11-442B82D8FEBD}" destId="{41E0B242-1E46-49CF-BBE1-220939E4BF46}" srcOrd="0" destOrd="0" presId="urn:microsoft.com/office/officeart/2005/8/layout/orgChart1"/>
    <dgm:cxn modelId="{0163BB89-6A4E-4415-AC75-89ED1F571D2E}" type="presOf" srcId="{1B5F3FBE-E82F-474C-9715-BB7BE955AAFF}" destId="{CE9FA4AB-2421-4338-91D8-8CA8B5FBC92B}" srcOrd="0" destOrd="0" presId="urn:microsoft.com/office/officeart/2005/8/layout/orgChart1"/>
    <dgm:cxn modelId="{8608F58D-45F7-4699-B86E-BF33F748FC1D}" type="presOf" srcId="{A7DD0158-708F-44C0-84C7-38940CC1A95F}" destId="{0D1B1EBC-9A6A-4BFB-BBF3-74377C072456}" srcOrd="1" destOrd="0" presId="urn:microsoft.com/office/officeart/2005/8/layout/orgChart1"/>
    <dgm:cxn modelId="{CAAC7A8F-FAEB-4DA6-83F3-19204E967CAA}" type="presOf" srcId="{CE718D92-3BE8-4626-9078-810EA2316D40}" destId="{F22A251B-369D-4614-9AED-59F3B71420FA}" srcOrd="0" destOrd="0" presId="urn:microsoft.com/office/officeart/2005/8/layout/orgChart1"/>
    <dgm:cxn modelId="{97FA8C98-DE5B-4F1D-9DE9-66FB3AC92874}" type="presOf" srcId="{878D93EB-FCD5-435A-B70F-2CA30E376DEC}" destId="{9E371940-1624-46E2-8B73-B09B33714044}" srcOrd="0" destOrd="0" presId="urn:microsoft.com/office/officeart/2005/8/layout/orgChart1"/>
    <dgm:cxn modelId="{1D7F55A3-AC48-4955-BF68-C34031C025A9}" type="presOf" srcId="{C8A22B12-8D9B-45F7-96D1-905B13B24531}" destId="{B496D76C-ACD5-40E5-BE61-D9CE1C30FE98}" srcOrd="0" destOrd="0" presId="urn:microsoft.com/office/officeart/2005/8/layout/orgChart1"/>
    <dgm:cxn modelId="{8C3143A9-F3CB-4694-8133-CA81BD16D61B}" type="presOf" srcId="{5BCDE61E-7953-49BE-995B-0F030FAA3445}" destId="{CF9D6B16-0F50-4C4D-AADA-DC5F7C10A04A}" srcOrd="0" destOrd="0" presId="urn:microsoft.com/office/officeart/2005/8/layout/orgChart1"/>
    <dgm:cxn modelId="{89A607B0-D060-44A1-AFE8-4A64B562096C}" srcId="{CE718D92-3BE8-4626-9078-810EA2316D40}" destId="{1B5F3FBE-E82F-474C-9715-BB7BE955AAFF}" srcOrd="0" destOrd="0" parTransId="{12A6CA7F-6D4D-40F2-ACC7-064978A02045}" sibTransId="{19EAF6C9-20AA-45CE-9ABE-C38405770F5A}"/>
    <dgm:cxn modelId="{302B33C6-D67D-41A5-B2C5-C6C1B1417192}" type="presOf" srcId="{CE718D92-3BE8-4626-9078-810EA2316D40}" destId="{B11D880F-4D87-42A6-BE2C-F5B9F57CD38C}" srcOrd="1" destOrd="0" presId="urn:microsoft.com/office/officeart/2005/8/layout/orgChart1"/>
    <dgm:cxn modelId="{22BB34E7-9376-406B-9514-685FD003375B}" type="presOf" srcId="{12A6CA7F-6D4D-40F2-ACC7-064978A02045}" destId="{4216A001-3A8B-4127-AE8B-C6E0714FA099}" srcOrd="0" destOrd="0" presId="urn:microsoft.com/office/officeart/2005/8/layout/orgChart1"/>
    <dgm:cxn modelId="{2AB4CDED-A192-400B-ACE6-54B431F1B162}" srcId="{C8A22B12-8D9B-45F7-96D1-905B13B24531}" destId="{A7DD0158-708F-44C0-84C7-38940CC1A95F}" srcOrd="0" destOrd="0" parTransId="{9790B75E-1720-4250-9D11-442B82D8FEBD}" sibTransId="{52268BA3-EEB8-4657-86F0-4D5156B5DCED}"/>
    <dgm:cxn modelId="{7745ABB5-B27D-4848-936A-C184CA8B703B}" type="presParOf" srcId="{9E371940-1624-46E2-8B73-B09B33714044}" destId="{49121325-5810-4519-8075-CD31ACE1F62A}" srcOrd="0" destOrd="0" presId="urn:microsoft.com/office/officeart/2005/8/layout/orgChart1"/>
    <dgm:cxn modelId="{BD8E1FFD-3C71-41AD-B45E-7748A6BACB32}" type="presParOf" srcId="{49121325-5810-4519-8075-CD31ACE1F62A}" destId="{E293C308-2A40-4F93-9385-CF224131CD5B}" srcOrd="0" destOrd="0" presId="urn:microsoft.com/office/officeart/2005/8/layout/orgChart1"/>
    <dgm:cxn modelId="{A6C6BF18-604E-474E-9BDA-287774E17515}" type="presParOf" srcId="{E293C308-2A40-4F93-9385-CF224131CD5B}" destId="{1C62CEFD-AE13-4923-9534-1A9A89951730}" srcOrd="0" destOrd="0" presId="urn:microsoft.com/office/officeart/2005/8/layout/orgChart1"/>
    <dgm:cxn modelId="{6B49E347-31BC-42C7-B343-11DB475E0D94}" type="presParOf" srcId="{E293C308-2A40-4F93-9385-CF224131CD5B}" destId="{697F736A-BCBD-470B-AD5E-4BCB58150B1B}" srcOrd="1" destOrd="0" presId="urn:microsoft.com/office/officeart/2005/8/layout/orgChart1"/>
    <dgm:cxn modelId="{0F5DBB39-BC45-4970-A3C5-C36CDB2F96AB}" type="presParOf" srcId="{49121325-5810-4519-8075-CD31ACE1F62A}" destId="{7C29C840-F8C4-4481-BBE3-7F9DA793464E}" srcOrd="1" destOrd="0" presId="urn:microsoft.com/office/officeart/2005/8/layout/orgChart1"/>
    <dgm:cxn modelId="{54D5121B-E3AE-43BC-AD02-91049C415662}" type="presParOf" srcId="{7C29C840-F8C4-4481-BBE3-7F9DA793464E}" destId="{CF9D6B16-0F50-4C4D-AADA-DC5F7C10A04A}" srcOrd="0" destOrd="0" presId="urn:microsoft.com/office/officeart/2005/8/layout/orgChart1"/>
    <dgm:cxn modelId="{C579DE34-DF6D-4663-A8AD-631A9965498A}" type="presParOf" srcId="{7C29C840-F8C4-4481-BBE3-7F9DA793464E}" destId="{81E22AB8-7DF7-45AF-84E8-19AE4463E60F}" srcOrd="1" destOrd="0" presId="urn:microsoft.com/office/officeart/2005/8/layout/orgChart1"/>
    <dgm:cxn modelId="{3F0F9BE3-93E0-4E7F-91A9-8570E1C397F7}" type="presParOf" srcId="{81E22AB8-7DF7-45AF-84E8-19AE4463E60F}" destId="{070416C4-0C0C-4E13-B3AA-CB7F05E805D3}" srcOrd="0" destOrd="0" presId="urn:microsoft.com/office/officeart/2005/8/layout/orgChart1"/>
    <dgm:cxn modelId="{73D832CD-7F3D-43F5-92AB-5862D0AD8D35}" type="presParOf" srcId="{070416C4-0C0C-4E13-B3AA-CB7F05E805D3}" destId="{F22A251B-369D-4614-9AED-59F3B71420FA}" srcOrd="0" destOrd="0" presId="urn:microsoft.com/office/officeart/2005/8/layout/orgChart1"/>
    <dgm:cxn modelId="{95D53BE5-90C1-485F-9DC9-AA95F19C3D0F}" type="presParOf" srcId="{070416C4-0C0C-4E13-B3AA-CB7F05E805D3}" destId="{B11D880F-4D87-42A6-BE2C-F5B9F57CD38C}" srcOrd="1" destOrd="0" presId="urn:microsoft.com/office/officeart/2005/8/layout/orgChart1"/>
    <dgm:cxn modelId="{49EB7A5E-069D-45C3-AB8B-B44193CBAA3D}" type="presParOf" srcId="{81E22AB8-7DF7-45AF-84E8-19AE4463E60F}" destId="{24942EF6-D351-4F02-8FB0-512804C566B9}" srcOrd="1" destOrd="0" presId="urn:microsoft.com/office/officeart/2005/8/layout/orgChart1"/>
    <dgm:cxn modelId="{B41B75D9-0111-4BAD-BEFF-46A1D8B6E8CD}" type="presParOf" srcId="{24942EF6-D351-4F02-8FB0-512804C566B9}" destId="{4216A001-3A8B-4127-AE8B-C6E0714FA099}" srcOrd="0" destOrd="0" presId="urn:microsoft.com/office/officeart/2005/8/layout/orgChart1"/>
    <dgm:cxn modelId="{21665A32-4CB6-4CEA-9C4C-C98005D094AF}" type="presParOf" srcId="{24942EF6-D351-4F02-8FB0-512804C566B9}" destId="{93709AC9-D688-45C2-A112-7DCEC70AC04A}" srcOrd="1" destOrd="0" presId="urn:microsoft.com/office/officeart/2005/8/layout/orgChart1"/>
    <dgm:cxn modelId="{6634409E-F8A8-472E-BD98-6E914EB8DBB4}" type="presParOf" srcId="{93709AC9-D688-45C2-A112-7DCEC70AC04A}" destId="{8950F854-AE45-47EA-93DB-F9A6D125DC30}" srcOrd="0" destOrd="0" presId="urn:microsoft.com/office/officeart/2005/8/layout/orgChart1"/>
    <dgm:cxn modelId="{60539F2A-8EB2-422A-870A-E28EF393DFCC}" type="presParOf" srcId="{8950F854-AE45-47EA-93DB-F9A6D125DC30}" destId="{CE9FA4AB-2421-4338-91D8-8CA8B5FBC92B}" srcOrd="0" destOrd="0" presId="urn:microsoft.com/office/officeart/2005/8/layout/orgChart1"/>
    <dgm:cxn modelId="{2A91AF4C-2E9B-452C-BF27-5CAFC79EECA3}" type="presParOf" srcId="{8950F854-AE45-47EA-93DB-F9A6D125DC30}" destId="{0F4094BD-13FA-4CD8-A3AB-CA8504CAAD5C}" srcOrd="1" destOrd="0" presId="urn:microsoft.com/office/officeart/2005/8/layout/orgChart1"/>
    <dgm:cxn modelId="{6767FD92-F440-433E-8835-75BCEB6E2C05}" type="presParOf" srcId="{93709AC9-D688-45C2-A112-7DCEC70AC04A}" destId="{9AB5EC5A-A9E4-4801-8A2A-9CA5CA2C5016}" srcOrd="1" destOrd="0" presId="urn:microsoft.com/office/officeart/2005/8/layout/orgChart1"/>
    <dgm:cxn modelId="{23FEF9A7-1373-4128-BD71-DD2FB7A14845}" type="presParOf" srcId="{93709AC9-D688-45C2-A112-7DCEC70AC04A}" destId="{6B9E1F3E-D5A8-4B9E-B3E7-48F63278A195}" srcOrd="2" destOrd="0" presId="urn:microsoft.com/office/officeart/2005/8/layout/orgChart1"/>
    <dgm:cxn modelId="{3935A6B5-E47D-471E-969E-A7C78A7A7A1D}" type="presParOf" srcId="{81E22AB8-7DF7-45AF-84E8-19AE4463E60F}" destId="{5F9E5E27-81C9-4E8A-97FC-EEDFABDCC55C}" srcOrd="2" destOrd="0" presId="urn:microsoft.com/office/officeart/2005/8/layout/orgChart1"/>
    <dgm:cxn modelId="{66E1D1D7-73D7-46ED-BFB8-BFC1F03A20E1}" type="presParOf" srcId="{7C29C840-F8C4-4481-BBE3-7F9DA793464E}" destId="{AF1D1755-A5BD-472A-B50E-3D5C34B122C9}" srcOrd="2" destOrd="0" presId="urn:microsoft.com/office/officeart/2005/8/layout/orgChart1"/>
    <dgm:cxn modelId="{6162A465-278D-4B37-B8D4-486ADFEC3AB1}" type="presParOf" srcId="{7C29C840-F8C4-4481-BBE3-7F9DA793464E}" destId="{C3A90B61-2E05-4F74-A918-4156D24CFD47}" srcOrd="3" destOrd="0" presId="urn:microsoft.com/office/officeart/2005/8/layout/orgChart1"/>
    <dgm:cxn modelId="{334B6C1B-EEDD-4664-8DA9-DED8A6F45020}" type="presParOf" srcId="{C3A90B61-2E05-4F74-A918-4156D24CFD47}" destId="{0946CF4C-CE1E-42FC-9B7A-B71CD1BA5A2C}" srcOrd="0" destOrd="0" presId="urn:microsoft.com/office/officeart/2005/8/layout/orgChart1"/>
    <dgm:cxn modelId="{1374C83F-DA1F-4C04-BBCC-DD9EE4E2C623}" type="presParOf" srcId="{0946CF4C-CE1E-42FC-9B7A-B71CD1BA5A2C}" destId="{B496D76C-ACD5-40E5-BE61-D9CE1C30FE98}" srcOrd="0" destOrd="0" presId="urn:microsoft.com/office/officeart/2005/8/layout/orgChart1"/>
    <dgm:cxn modelId="{F8F111CA-B2F8-43F6-8165-675AE659AC6F}" type="presParOf" srcId="{0946CF4C-CE1E-42FC-9B7A-B71CD1BA5A2C}" destId="{37D81BE3-FAD9-4AE9-B19E-7B3F21297E8F}" srcOrd="1" destOrd="0" presId="urn:microsoft.com/office/officeart/2005/8/layout/orgChart1"/>
    <dgm:cxn modelId="{7DCD7BF2-6341-4177-8E59-D94DB496650A}" type="presParOf" srcId="{C3A90B61-2E05-4F74-A918-4156D24CFD47}" destId="{9BE32AA1-34F8-403C-AD59-489EBAB9F811}" srcOrd="1" destOrd="0" presId="urn:microsoft.com/office/officeart/2005/8/layout/orgChart1"/>
    <dgm:cxn modelId="{3EB4A594-9A62-487C-AC1B-26D3DAE6C3D4}" type="presParOf" srcId="{9BE32AA1-34F8-403C-AD59-489EBAB9F811}" destId="{41E0B242-1E46-49CF-BBE1-220939E4BF46}" srcOrd="0" destOrd="0" presId="urn:microsoft.com/office/officeart/2005/8/layout/orgChart1"/>
    <dgm:cxn modelId="{61411C76-EE9F-4E60-9D11-613863A829F1}" type="presParOf" srcId="{9BE32AA1-34F8-403C-AD59-489EBAB9F811}" destId="{685FBE06-CB5E-4C4B-A0E5-00A84251239A}" srcOrd="1" destOrd="0" presId="urn:microsoft.com/office/officeart/2005/8/layout/orgChart1"/>
    <dgm:cxn modelId="{ED9615C5-4D24-4AAC-BCF8-75E6F0441216}" type="presParOf" srcId="{685FBE06-CB5E-4C4B-A0E5-00A84251239A}" destId="{179ADA28-3282-4790-9505-A21271F86B41}" srcOrd="0" destOrd="0" presId="urn:microsoft.com/office/officeart/2005/8/layout/orgChart1"/>
    <dgm:cxn modelId="{3AB5B946-397B-4192-86AE-24EB3585E774}" type="presParOf" srcId="{179ADA28-3282-4790-9505-A21271F86B41}" destId="{C2A8B76C-0045-47AA-B51D-7704265A9A7E}" srcOrd="0" destOrd="0" presId="urn:microsoft.com/office/officeart/2005/8/layout/orgChart1"/>
    <dgm:cxn modelId="{3A9305CF-D28F-44C4-B025-D22F30831A09}" type="presParOf" srcId="{179ADA28-3282-4790-9505-A21271F86B41}" destId="{0D1B1EBC-9A6A-4BFB-BBF3-74377C072456}" srcOrd="1" destOrd="0" presId="urn:microsoft.com/office/officeart/2005/8/layout/orgChart1"/>
    <dgm:cxn modelId="{D44C05B6-B144-4AAF-AB47-40AEEA943675}" type="presParOf" srcId="{685FBE06-CB5E-4C4B-A0E5-00A84251239A}" destId="{06C07925-7AD4-4705-820C-BCA82E53BB4A}" srcOrd="1" destOrd="0" presId="urn:microsoft.com/office/officeart/2005/8/layout/orgChart1"/>
    <dgm:cxn modelId="{83614A97-CEFB-4D87-87BC-7B214009BFBF}" type="presParOf" srcId="{685FBE06-CB5E-4C4B-A0E5-00A84251239A}" destId="{DFC4AE33-4D02-4DAD-A2C7-5D9789635E69}" srcOrd="2" destOrd="0" presId="urn:microsoft.com/office/officeart/2005/8/layout/orgChart1"/>
    <dgm:cxn modelId="{94C03108-B419-417C-85F0-332A7B9F3FD6}" type="presParOf" srcId="{C3A90B61-2E05-4F74-A918-4156D24CFD47}" destId="{FAC8EEA9-5992-4C31-9332-8FDB82DB4C01}" srcOrd="2" destOrd="0" presId="urn:microsoft.com/office/officeart/2005/8/layout/orgChart1"/>
    <dgm:cxn modelId="{EC201699-3F38-458D-ABC3-D5C24BCD8B5E}" type="presParOf" srcId="{49121325-5810-4519-8075-CD31ACE1F62A}" destId="{DFAEE0C4-43DE-425C-972E-7A6B33853C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0B242-1E46-49CF-BBE1-220939E4BF46}">
      <dsp:nvSpPr>
        <dsp:cNvPr id="0" name=""/>
        <dsp:cNvSpPr/>
      </dsp:nvSpPr>
      <dsp:spPr>
        <a:xfrm>
          <a:off x="6142590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1755-A5BD-472A-B50E-3D5C34B122C9}">
      <dsp:nvSpPr>
        <dsp:cNvPr id="0" name=""/>
        <dsp:cNvSpPr/>
      </dsp:nvSpPr>
      <dsp:spPr>
        <a:xfrm>
          <a:off x="4168099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27"/>
              </a:lnTo>
              <a:lnTo>
                <a:pt x="2020211" y="333127"/>
              </a:lnTo>
              <a:lnTo>
                <a:pt x="2020211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6A001-3A8B-4127-AE8B-C6E0714FA099}">
      <dsp:nvSpPr>
        <dsp:cNvPr id="0" name=""/>
        <dsp:cNvSpPr/>
      </dsp:nvSpPr>
      <dsp:spPr>
        <a:xfrm>
          <a:off x="2102168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D6B16-0F50-4C4D-AADA-DC5F7C10A04A}">
      <dsp:nvSpPr>
        <dsp:cNvPr id="0" name=""/>
        <dsp:cNvSpPr/>
      </dsp:nvSpPr>
      <dsp:spPr>
        <a:xfrm>
          <a:off x="2147888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2020211" y="0"/>
              </a:moveTo>
              <a:lnTo>
                <a:pt x="2020211" y="333127"/>
              </a:lnTo>
              <a:lnTo>
                <a:pt x="0" y="333127"/>
              </a:lnTo>
              <a:lnTo>
                <a:pt x="0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2CEFD-AE13-4923-9534-1A9A89951730}">
      <dsp:nvSpPr>
        <dsp:cNvPr id="0" name=""/>
        <dsp:cNvSpPr/>
      </dsp:nvSpPr>
      <dsp:spPr>
        <a:xfrm>
          <a:off x="2581778" y="2264"/>
          <a:ext cx="3172641" cy="15863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sp:txBody>
      <dsp:txXfrm>
        <a:off x="2581778" y="2264"/>
        <a:ext cx="3172641" cy="1586320"/>
      </dsp:txXfrm>
    </dsp:sp>
    <dsp:sp modelId="{F22A251B-369D-4614-9AED-59F3B71420FA}">
      <dsp:nvSpPr>
        <dsp:cNvPr id="0" name=""/>
        <dsp:cNvSpPr/>
      </dsp:nvSpPr>
      <dsp:spPr>
        <a:xfrm>
          <a:off x="561567" y="2254839"/>
          <a:ext cx="3172641" cy="15863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61567" y="2254839"/>
        <a:ext cx="3172641" cy="1586320"/>
      </dsp:txXfrm>
    </dsp:sp>
    <dsp:sp modelId="{CE9FA4AB-2421-4338-91D8-8CA8B5FBC92B}">
      <dsp:nvSpPr>
        <dsp:cNvPr id="0" name=""/>
        <dsp:cNvSpPr/>
      </dsp:nvSpPr>
      <dsp:spPr>
        <a:xfrm>
          <a:off x="360041" y="4507414"/>
          <a:ext cx="3575693" cy="15863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</a:t>
          </a: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Warms &amp;  moistens  air</a:t>
          </a:r>
        </a:p>
      </dsp:txBody>
      <dsp:txXfrm>
        <a:off x="360041" y="4507414"/>
        <a:ext cx="3575693" cy="1586320"/>
      </dsp:txXfrm>
    </dsp:sp>
    <dsp:sp modelId="{B496D76C-ACD5-40E5-BE61-D9CE1C30FE98}">
      <dsp:nvSpPr>
        <dsp:cNvPr id="0" name=""/>
        <dsp:cNvSpPr/>
      </dsp:nvSpPr>
      <dsp:spPr>
        <a:xfrm>
          <a:off x="4601989" y="2254839"/>
          <a:ext cx="3172641" cy="15863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portion</a:t>
          </a:r>
        </a:p>
      </dsp:txBody>
      <dsp:txXfrm>
        <a:off x="4601989" y="2254839"/>
        <a:ext cx="3172641" cy="1586320"/>
      </dsp:txXfrm>
    </dsp:sp>
    <dsp:sp modelId="{C2A8B76C-0045-47AA-B51D-7704265A9A7E}">
      <dsp:nvSpPr>
        <dsp:cNvPr id="0" name=""/>
        <dsp:cNvSpPr/>
      </dsp:nvSpPr>
      <dsp:spPr>
        <a:xfrm>
          <a:off x="4601989" y="4507414"/>
          <a:ext cx="3172641" cy="15863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Gas exchange &amp; secretion of surfactant</a:t>
          </a:r>
        </a:p>
      </dsp:txBody>
      <dsp:txXfrm>
        <a:off x="4601989" y="4507414"/>
        <a:ext cx="3172641" cy="158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F0ED-0708-4D66-AAD5-2D5AFA9FCD8D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6EBD8-3A44-42B1-A181-8B2C3B22DD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3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3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7B24-8C34-4B21-82F8-4933C7608E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5B0C-4E21-4A3A-8E3B-06F9B5AB2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7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49B0-825C-43FC-8178-3E572138EA2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F229-BAAA-40A3-A3FE-FC68E561D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5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F4E7-4FE3-48C8-A979-6D33682320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E560D-627A-482B-8536-14C74B5A2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8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2F85-13CF-4FBF-9487-14923CF723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92A26-677D-482F-A2BC-66F568AC1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6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56FD-E76B-41F9-925D-46C5BBBABC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6A80-8509-4333-861F-57476E6B8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2E09-2C99-4DDF-AA7B-7547B0448CB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A412E-A810-4244-A607-816EDBC03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60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666D-0D26-4ED8-8F72-78544F4F7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CA47-2728-4B28-8317-1EB1EB98F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21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5550-9676-4202-A0F8-5EF94B0960D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43FD2-77D7-4308-9A89-C7E3318F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0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0F67-7753-4439-B55B-DEE54CFB798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0C874-3F84-455F-BFF4-4C1E240D5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57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1869-A0F0-4D5E-9AA0-EBA5BCF33B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45E11-A849-4DC7-92BF-4C7887F33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3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6A65-2018-411B-8FF4-23CEDD8BB19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24B04-D779-49B9-B608-ECA7777E2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33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1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0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0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0134-BCBE-43D0-AFA5-F906D79D12BC}" type="datetimeFigureOut">
              <a:rPr lang="en-GB" smtClean="0"/>
              <a:pPr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F234-0F1A-4D2F-B1DB-3B672B0CD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A9AB3-264F-4611-8435-D29CAEC99A0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Prof Dr Hala Elmazar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F39CF-FA6A-4833-919A-8FA0F50F8CB3}" type="slidenum">
              <a:rPr lang="en-US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latin typeface="Arial Black" pitchFamily="34" charset="0"/>
              </a:rPr>
              <a:t>Histology of Respiratory System  </a:t>
            </a:r>
            <a:br>
              <a:rPr lang="en-GB" dirty="0"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085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cs typeface="+mj-cs"/>
              </a:rPr>
              <a:t> </a:t>
            </a:r>
            <a:r>
              <a:rPr lang="en-US" sz="2400" dirty="0">
                <a:cs typeface="+mj-cs"/>
              </a:rPr>
              <a:t>Inspiration of air, gas exchange,  expiration of CO₂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+mj-cs"/>
              </a:rPr>
              <a:t>Chemoreceptors of sense of smell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+mj-cs"/>
              </a:rPr>
              <a:t>Phonation</a:t>
            </a:r>
            <a:endParaRPr lang="ar-JO" sz="2400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204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The olfactory epithelium</a:t>
            </a:r>
            <a:endParaRPr lang="ar-JO" dirty="0">
              <a:latin typeface="Arial Black" pitchFamily="34" charset="0"/>
            </a:endParaRPr>
          </a:p>
        </p:txBody>
      </p:sp>
      <p:pic>
        <p:nvPicPr>
          <p:cNvPr id="2051" name="Picture 3" descr="C:\Users\MCC\Desktop\aa05eec690e06174e60d85e0fb85388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162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dia-3.web.britannica.com/eb-media/59/55759-004-CB892C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316288" cy="4464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1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878497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epithelium is a tissue that lines the respiratory system.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Pseudo-stratified columnar ciliated + goblet cells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respiratory epithelium are: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It serves as a protective barrier and,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It also provides moisture. 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u="sng" dirty="0">
                <a:solidFill>
                  <a:prstClr val="black"/>
                </a:solidFill>
              </a:rPr>
              <a:t>The olfactory epithelium: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Specialized Pseudo stratified columnar + chemoreceptors &amp; NO goblet cells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8381" y="232487"/>
            <a:ext cx="5021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epithelium </a:t>
            </a:r>
          </a:p>
        </p:txBody>
      </p:sp>
    </p:spTree>
    <p:extLst>
      <p:ext uri="{BB962C8B-B14F-4D97-AF65-F5344CB8AC3E}">
        <p14:creationId xmlns:p14="http://schemas.microsoft.com/office/powerpoint/2010/main" val="82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Paranasal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sinuses</a:t>
            </a:r>
            <a:endParaRPr lang="ar-JO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55446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Frontal, </a:t>
            </a:r>
            <a:r>
              <a:rPr lang="en-US" sz="2400" dirty="0" err="1">
                <a:solidFill>
                  <a:prstClr val="black"/>
                </a:solidFill>
                <a:cs typeface="+mj-cs"/>
              </a:rPr>
              <a:t>ethmoidal</a:t>
            </a:r>
            <a:r>
              <a:rPr lang="en-US" sz="2400" dirty="0">
                <a:solidFill>
                  <a:prstClr val="black"/>
                </a:solidFill>
                <a:cs typeface="+mj-cs"/>
              </a:rPr>
              <a:t>, </a:t>
            </a:r>
            <a:r>
              <a:rPr lang="en-US" sz="2400" dirty="0" err="1">
                <a:solidFill>
                  <a:prstClr val="black"/>
                </a:solidFill>
                <a:cs typeface="+mj-cs"/>
              </a:rPr>
              <a:t>sphenoidal</a:t>
            </a:r>
            <a:endParaRPr lang="en-US" sz="2400" dirty="0">
              <a:solidFill>
                <a:prstClr val="black"/>
              </a:solidFill>
              <a:cs typeface="+mj-cs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    maxillary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Skull cavities open in nasal </a:t>
            </a:r>
            <a:r>
              <a:rPr lang="en-US" sz="2400" dirty="0" err="1">
                <a:solidFill>
                  <a:prstClr val="black"/>
                </a:solidFill>
                <a:cs typeface="+mj-cs"/>
              </a:rPr>
              <a:t>cavitiy</a:t>
            </a:r>
            <a:endParaRPr lang="en-US" sz="2400" dirty="0">
              <a:solidFill>
                <a:prstClr val="black"/>
              </a:solidFill>
              <a:cs typeface="+mj-cs"/>
            </a:endParaRPr>
          </a:p>
          <a:p>
            <a:pPr lvl="0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Lined with 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thin</a:t>
            </a:r>
            <a:r>
              <a:rPr lang="en-US" sz="2400" dirty="0">
                <a:solidFill>
                  <a:prstClr val="black"/>
                </a:solidFill>
                <a:cs typeface="+mj-cs"/>
              </a:rPr>
              <a:t> respiratory epithelium with 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few goblet </a:t>
            </a:r>
            <a:r>
              <a:rPr lang="en-US" sz="2400" dirty="0">
                <a:solidFill>
                  <a:prstClr val="black"/>
                </a:solidFill>
                <a:cs typeface="+mj-cs"/>
              </a:rPr>
              <a:t>cells which is </a:t>
            </a:r>
            <a:r>
              <a:rPr lang="en-US" sz="2400" b="1" dirty="0">
                <a:solidFill>
                  <a:prstClr val="black"/>
                </a:solidFill>
                <a:cs typeface="+mj-cs"/>
              </a:rPr>
              <a:t>very adherent to the </a:t>
            </a:r>
            <a:r>
              <a:rPr lang="en-US" sz="2400" b="1" dirty="0" err="1">
                <a:solidFill>
                  <a:prstClr val="black"/>
                </a:solidFill>
                <a:cs typeface="+mj-cs"/>
              </a:rPr>
              <a:t>periosteum</a:t>
            </a:r>
            <a:endParaRPr lang="en-US" sz="2400" b="1" dirty="0">
              <a:solidFill>
                <a:prstClr val="black"/>
              </a:solidFill>
              <a:cs typeface="+mj-cs"/>
            </a:endParaRPr>
          </a:p>
          <a:p>
            <a:pPr lvl="0"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</a:rPr>
              <a:t>Inflammation = sinusitis -------severe pain </a:t>
            </a:r>
          </a:p>
          <a:p>
            <a:pPr>
              <a:buFont typeface="Wingdings" pitchFamily="2" charset="2"/>
              <a:buChar char="q"/>
            </a:pPr>
            <a:endParaRPr lang="ar-JO" dirty="0"/>
          </a:p>
        </p:txBody>
      </p:sp>
      <p:pic>
        <p:nvPicPr>
          <p:cNvPr id="3075" name="Picture 3" descr="C:\Users\MCC\Desktop\istockphoto-1155180939-1024x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0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0"/>
            <a:ext cx="8816975" cy="6597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Arial Black" pitchFamily="34" charset="0"/>
              </a:rPr>
              <a:t>Larynx: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At the beginning of trachea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Its beginning is guarded by epiglottis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Has 2 functions: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production of voice  (vocal cords)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Prevent food from entering the trachea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(epiglottis has </a:t>
            </a:r>
            <a:r>
              <a:rPr lang="en-US" sz="2800" dirty="0">
                <a:solidFill>
                  <a:srgbClr val="FF0000"/>
                </a:solidFill>
              </a:rPr>
              <a:t>elastic</a:t>
            </a:r>
            <a:r>
              <a:rPr lang="en-US" sz="2800" dirty="0"/>
              <a:t> cartilage  in its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lamina  </a:t>
            </a:r>
            <a:r>
              <a:rPr lang="en-US" sz="2800" dirty="0" err="1"/>
              <a:t>propria</a:t>
            </a:r>
            <a:r>
              <a:rPr lang="en-US" sz="28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Lined with  respiratory epithelium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15365" name="Picture 6" descr="http://www.shedlightevents.com/wp-content/uploads/2012/07/Screen-Shot-2013-04-25-at-19.01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703770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  <a:latin typeface="Arial Black" pitchFamily="34" charset="0"/>
              </a:rPr>
              <a:t>Trachea</a:t>
            </a:r>
            <a:endParaRPr lang="ar-JO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48" y="1124744"/>
            <a:ext cx="5000600" cy="5141168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Tube extends from larynx  &amp; ends by dividing into 2 bronchi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prstClr val="black"/>
              </a:solidFill>
              <a:cs typeface="+mj-cs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Kept open by about 20 C- shaped 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     Cartilage rings (hyaline cartilage)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cs typeface="+mj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Its wall is formed of 4 layers:</a:t>
            </a:r>
          </a:p>
          <a:p>
            <a:pPr marL="514350" lvl="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Mucosa</a:t>
            </a:r>
          </a:p>
          <a:p>
            <a:pPr marL="514350" lvl="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solidFill>
                  <a:prstClr val="black"/>
                </a:solidFill>
                <a:cs typeface="+mj-cs"/>
              </a:rPr>
              <a:t>Submucosa</a:t>
            </a:r>
            <a:endParaRPr lang="en-US" sz="2400" dirty="0">
              <a:solidFill>
                <a:prstClr val="black"/>
              </a:solidFill>
              <a:cs typeface="+mj-cs"/>
            </a:endParaRPr>
          </a:p>
          <a:p>
            <a:pPr marL="514350" lvl="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Hyaline cartilage</a:t>
            </a:r>
          </a:p>
          <a:p>
            <a:pPr marL="514350" lvl="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+mj-cs"/>
              </a:rPr>
              <a:t>adventitia</a:t>
            </a:r>
          </a:p>
          <a:p>
            <a:endParaRPr lang="ar-JO" dirty="0"/>
          </a:p>
        </p:txBody>
      </p:sp>
      <p:pic>
        <p:nvPicPr>
          <p:cNvPr id="7" name="Picture 2" descr="C:\Users\MCC\Desktop\07a467ceb1888d1d5de182a0f5756d1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31" y="1600200"/>
            <a:ext cx="3852241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6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913"/>
            <a:ext cx="9036050" cy="6553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Arial Black" pitchFamily="34" charset="0"/>
              </a:rPr>
              <a:t>Trachea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/>
              <a:t>Mucosa</a:t>
            </a:r>
            <a:r>
              <a:rPr lang="en-US" sz="2800" dirty="0"/>
              <a:t>:  </a:t>
            </a:r>
            <a:r>
              <a:rPr lang="en-US" sz="2800" dirty="0">
                <a:solidFill>
                  <a:srgbClr val="FF0000"/>
                </a:solidFill>
              </a:rPr>
              <a:t>respiratory epithelium + lamina </a:t>
            </a:r>
            <a:r>
              <a:rPr lang="en-US" sz="2800" dirty="0" err="1">
                <a:solidFill>
                  <a:srgbClr val="FF0000"/>
                </a:solidFill>
              </a:rPr>
              <a:t>propria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err="1"/>
              <a:t>Submucosa</a:t>
            </a:r>
            <a:r>
              <a:rPr lang="en-US" sz="2800" dirty="0"/>
              <a:t>: loose CT. contain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tracheal glands (mucus gland)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/>
              <a:t>Cartilage layer</a:t>
            </a:r>
            <a:r>
              <a:rPr lang="en-US" sz="2800" dirty="0"/>
              <a:t>: C- shaped cartilage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rings, the gap between cartilage ends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connected by elastic ligament &amp;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</a:t>
            </a:r>
            <a:r>
              <a:rPr lang="en-US" sz="2800" dirty="0" err="1"/>
              <a:t>Trachialis</a:t>
            </a:r>
            <a:r>
              <a:rPr lang="en-US" sz="2800" dirty="0"/>
              <a:t> </a:t>
            </a:r>
            <a:r>
              <a:rPr lang="en-US" sz="2800" dirty="0" err="1"/>
              <a:t>ms</a:t>
            </a:r>
            <a:r>
              <a:rPr lang="en-US" sz="2800" dirty="0"/>
              <a:t> (smooth </a:t>
            </a:r>
            <a:r>
              <a:rPr lang="en-US" sz="2800" dirty="0" err="1"/>
              <a:t>ms</a:t>
            </a:r>
            <a:r>
              <a:rPr lang="en-US" sz="28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/>
              <a:t>Adventitia</a:t>
            </a:r>
            <a:r>
              <a:rPr lang="en-US" sz="2800" dirty="0"/>
              <a:t>: loose CT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4" name="Picture 2" descr="C:\Users\MC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803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  <a:latin typeface="Arial Black" pitchFamily="34" charset="0"/>
              </a:rPr>
              <a:t>Trachea</a:t>
            </a:r>
            <a:endParaRPr lang="ar-JO" dirty="0">
              <a:latin typeface="Arial Black" pitchFamily="34" charset="0"/>
            </a:endParaRPr>
          </a:p>
        </p:txBody>
      </p:sp>
      <p:pic>
        <p:nvPicPr>
          <p:cNvPr id="4099" name="Picture 3" descr="C:\Users\MCC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0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92696"/>
            <a:ext cx="8928100" cy="616530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Primary (Extra pulmonary)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Secondary (Intra-pulmonary)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Bronchioles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Terminal bronchioles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/>
              <a:t>1ry bronchi</a:t>
            </a:r>
            <a:r>
              <a:rPr lang="en-US" sz="2800" dirty="0"/>
              <a:t>: RT &amp; LF→ similar to trachea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(but cartilage is </a:t>
            </a:r>
            <a:r>
              <a:rPr lang="en-US" sz="2800" b="1" dirty="0">
                <a:solidFill>
                  <a:srgbClr val="FF0000"/>
                </a:solidFill>
              </a:rPr>
              <a:t>complete ring</a:t>
            </a:r>
            <a:r>
              <a:rPr lang="en-US" sz="28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/>
              <a:t>2ry bronchi</a:t>
            </a:r>
            <a:r>
              <a:rPr lang="en-US" sz="2800" dirty="0"/>
              <a:t>: within the lung  → divide into 3ry bronchi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Its wall is formed of 4 layers </a:t>
            </a:r>
            <a:r>
              <a:rPr lang="en-US" sz="2800" dirty="0">
                <a:solidFill>
                  <a:srgbClr val="FF0000"/>
                </a:solidFill>
              </a:rPr>
              <a:t>(NO </a:t>
            </a:r>
            <a:r>
              <a:rPr lang="en-US" sz="2800" dirty="0" err="1">
                <a:solidFill>
                  <a:srgbClr val="FF0000"/>
                </a:solidFill>
              </a:rPr>
              <a:t>submucosa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Mucosa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 err="1"/>
              <a:t>Musculosa</a:t>
            </a:r>
            <a:endParaRPr lang="en-US" sz="2800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Cartilage plates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Adventitia</a:t>
            </a:r>
            <a:endParaRPr lang="en-US" sz="2800" dirty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Arial Black" pitchFamily="34" charset="0"/>
              </a:rPr>
              <a:t>Bronchial tree</a:t>
            </a:r>
          </a:p>
        </p:txBody>
      </p:sp>
    </p:spTree>
    <p:extLst>
      <p:ext uri="{BB962C8B-B14F-4D97-AF65-F5344CB8AC3E}">
        <p14:creationId xmlns:p14="http://schemas.microsoft.com/office/powerpoint/2010/main" val="101694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15888"/>
            <a:ext cx="8929688" cy="67421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/>
              <a:t>Structure of 2ry &amp; 3ry bronchi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Mucosa</a:t>
            </a:r>
            <a:r>
              <a:rPr lang="en-US" sz="2800" dirty="0"/>
              <a:t>: respiratory </a:t>
            </a:r>
            <a:r>
              <a:rPr lang="en-US" sz="2800" dirty="0" err="1"/>
              <a:t>epith</a:t>
            </a:r>
            <a:r>
              <a:rPr lang="en-US" sz="2800" dirty="0"/>
              <a:t> +↓goblet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lamina </a:t>
            </a:r>
            <a:r>
              <a:rPr lang="en-US" sz="2800" dirty="0" err="1"/>
              <a:t>propria</a:t>
            </a:r>
            <a:r>
              <a:rPr lang="en-US" sz="2800" dirty="0"/>
              <a:t> has  MALT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  <a:r>
              <a:rPr lang="en-US" sz="2800" b="1" dirty="0">
                <a:solidFill>
                  <a:srgbClr val="FF0000"/>
                </a:solidFill>
              </a:rPr>
              <a:t>(mucosa associated lymphatic tissue)</a:t>
            </a:r>
            <a:endParaRPr lang="en-US" sz="2800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/>
              <a:t>Musculosa</a:t>
            </a:r>
            <a:r>
              <a:rPr lang="en-US" sz="2800" dirty="0"/>
              <a:t>: spiral layers of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smooth </a:t>
            </a:r>
            <a:r>
              <a:rPr lang="en-US" sz="2800" dirty="0" err="1"/>
              <a:t>ms.</a:t>
            </a:r>
            <a:r>
              <a:rPr lang="en-US" sz="2800" dirty="0"/>
              <a:t> encircling the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mucosa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Cartilage plates:</a:t>
            </a:r>
            <a:r>
              <a:rPr lang="en-US" sz="28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adventitia</a:t>
            </a:r>
            <a:r>
              <a:rPr lang="en-US" sz="2800" dirty="0"/>
              <a:t>: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B0F8EF-6CDF-4AC4-A501-478240482F55}" type="slidenum">
              <a:rPr lang="en-US" altLang="en-US" sz="120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5" name="Picture 2" descr="http://classconnection.s3.amazonaws.com/445/flashcards/491445/jpg/pulmonary_vessels_and_bronchiole1317811472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31686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227763" y="6443663"/>
            <a:ext cx="242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cs typeface="Arial" pitchFamily="34" charset="0"/>
              </a:rPr>
              <a:t>Structure of 2ry bronchi</a:t>
            </a:r>
          </a:p>
        </p:txBody>
      </p:sp>
    </p:spTree>
    <p:extLst>
      <p:ext uri="{BB962C8B-B14F-4D97-AF65-F5344CB8AC3E}">
        <p14:creationId xmlns:p14="http://schemas.microsoft.com/office/powerpoint/2010/main" val="243136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44450"/>
            <a:ext cx="8951536" cy="66976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latin typeface="Arial Black" pitchFamily="34" charset="0"/>
              </a:rPr>
              <a:t>Bronchioles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Small airways ↓ 0.5 mm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Its wall has </a:t>
            </a:r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sz="2800" dirty="0"/>
              <a:t> (</a:t>
            </a:r>
            <a:r>
              <a:rPr lang="en-US" sz="2800" dirty="0" err="1">
                <a:solidFill>
                  <a:schemeClr val="tx2"/>
                </a:solidFill>
              </a:rPr>
              <a:t>submucosa</a:t>
            </a:r>
            <a:r>
              <a:rPr lang="en-US" sz="2800" dirty="0">
                <a:solidFill>
                  <a:schemeClr val="tx2"/>
                </a:solidFill>
              </a:rPr>
              <a:t>, cartilage,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       lymphatic nodules</a:t>
            </a:r>
            <a:r>
              <a:rPr lang="en-US" sz="28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Its wall formed of </a:t>
            </a:r>
            <a:r>
              <a:rPr lang="en-US" sz="2800" b="1" dirty="0">
                <a:solidFill>
                  <a:srgbClr val="FF0000"/>
                </a:solidFill>
              </a:rPr>
              <a:t>3 layers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Mucosa</a:t>
            </a:r>
            <a:r>
              <a:rPr lang="en-US" sz="2800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Simple columnar ciliated + </a:t>
            </a:r>
            <a:r>
              <a:rPr lang="en-US" sz="2800" b="1" dirty="0">
                <a:solidFill>
                  <a:srgbClr val="FF0000"/>
                </a:solidFill>
              </a:rPr>
              <a:t>Clara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>
                <a:solidFill>
                  <a:srgbClr val="FF0000"/>
                </a:solidFill>
              </a:rPr>
              <a:t>Musculosa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complete layer of circularly arranged s.ms.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Adventitia: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CT layer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21509" name="Picture 2" descr="http://www.lab.anhb.uwa.edu.au/mb140/CorePages/Respiratory/images/lun12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34" y="200688"/>
            <a:ext cx="2903310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C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66" y="3645024"/>
            <a:ext cx="253365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1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parts of 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686558"/>
            <a:ext cx="8779090" cy="605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system is divided into two parts: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respiratory tract: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: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Nose. mouth, 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beginning of the trachea.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respiratory tract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the trachea, the bronchi,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broncheoli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lungs.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trachea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:It connecting the throat to the bronchi.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bronchi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It divides into two bronchi (tubes).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broncheoli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:the bronchi branches off into smaller tubes called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broncheoli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end in the pulmonary alveolus.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Lungs: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structure of the lungs includes the bronchial tree – air tubes branching off from the bronchi into smaller and smaller air tubes, each one ending in a pulmonary alveolus.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78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Arial Black" pitchFamily="34" charset="0"/>
              </a:rPr>
              <a:t>Clara cells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803275"/>
            <a:ext cx="8229600" cy="543401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z="2800" dirty="0"/>
              <a:t>Secretory cells with Dome shaped apex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 dirty="0"/>
              <a:t>They also present in terminal bronchioles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 dirty="0"/>
              <a:t>Protein Secreting cell  prevent  alveolar collapse </a:t>
            </a:r>
          </a:p>
        </p:txBody>
      </p:sp>
      <p:pic>
        <p:nvPicPr>
          <p:cNvPr id="22534" name="Picture 2" descr="https://classconnection.s3.amazonaws.com/340/flashcards/550340/jpg/clara_cells1307339032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63" y="2636912"/>
            <a:ext cx="5113337" cy="4104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9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5832946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Black" pitchFamily="34" charset="0"/>
              </a:rPr>
              <a:t>Terminal bronchioles: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The smallest &amp; last part of conducting portion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Lining epithelium: </a:t>
            </a:r>
            <a:r>
              <a:rPr lang="en-US" sz="2800" dirty="0">
                <a:solidFill>
                  <a:srgbClr val="FF0000"/>
                </a:solidFill>
              </a:rPr>
              <a:t>simple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cubical p. ciliated + Clara cells</a:t>
            </a:r>
          </a:p>
        </p:txBody>
      </p:sp>
      <p:pic>
        <p:nvPicPr>
          <p:cNvPr id="4" name="Picture 4" descr="C:\Users\MCC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3367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7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Arial Black" pitchFamily="34" charset="0"/>
              </a:rPr>
              <a:t>respiratory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613"/>
            <a:ext cx="8507288" cy="56165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where gas exchange takes place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Includes: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/>
              <a:t>Respiratory bronchioles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/>
              <a:t>Alveolar ducts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/>
              <a:t>Alveolar sacs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/>
              <a:t>Alveoli</a:t>
            </a:r>
          </a:p>
        </p:txBody>
      </p:sp>
      <p:pic>
        <p:nvPicPr>
          <p:cNvPr id="9" name="Picture 2" descr="C:\Users\MCC\Desktop\16438940764_f1cfd4c9a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57600"/>
            <a:ext cx="47525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C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8969"/>
            <a:ext cx="2736304" cy="23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2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854075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latin typeface="Arial Black" pitchFamily="34" charset="0"/>
              </a:rPr>
              <a:t>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765175"/>
            <a:ext cx="5820073" cy="5878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Sac like structures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Responsible for gas exchange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They separated by thin septa called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inter-alveolar septa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Lined with  2 type of cells: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</a:t>
            </a:r>
            <a:r>
              <a:rPr lang="en-US" sz="2800" dirty="0">
                <a:solidFill>
                  <a:srgbClr val="FF0000"/>
                </a:solidFill>
              </a:rPr>
              <a:t>Type 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pneumocyte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           Type II </a:t>
            </a:r>
            <a:r>
              <a:rPr lang="en-US" sz="2800" dirty="0" err="1">
                <a:solidFill>
                  <a:srgbClr val="FF0000"/>
                </a:solidFill>
              </a:rPr>
              <a:t>pneumocyte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25606" name="AutoShape 2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607" name="AutoShape 4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195" name="Picture 3" descr="C:\Users\MCC\Desktop\e6f087f18e3a0fab6d37cbc0e22dfa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960440" cy="27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C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338"/>
            <a:ext cx="3960440" cy="25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6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4040188" cy="503238"/>
          </a:xfrm>
        </p:spPr>
        <p:txBody>
          <a:bodyPr/>
          <a:lstStyle/>
          <a:p>
            <a:pPr eaLnBrk="1" hangingPunct="1"/>
            <a:r>
              <a:rPr lang="en-US" altLang="en-US" dirty="0"/>
              <a:t>     Type I </a:t>
            </a:r>
            <a:r>
              <a:rPr lang="en-US" altLang="en-US" dirty="0" err="1"/>
              <a:t>pneumocytes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789040"/>
            <a:ext cx="4464050" cy="2952328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Most cells (97%)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Flat simple squamous cells e flat nuclei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Function: Gas exchange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3284984"/>
            <a:ext cx="3970338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    Type II </a:t>
            </a:r>
            <a:r>
              <a:rPr lang="en-US" dirty="0" err="1"/>
              <a:t>pneumocytes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538" y="3789040"/>
            <a:ext cx="4608512" cy="2953072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3%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Cuboidal cells e central nuclei &amp; foamy cytoplasm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Function: Secrete surfactant  + stem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147" name="Picture 3" descr="C:\Users\MCC\Desktop\DYhcG1QU8AAzC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591"/>
            <a:ext cx="42839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CC\Desktop\تنزي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37"/>
            <a:ext cx="42385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9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US" sz="2800" dirty="0" err="1">
                <a:latin typeface="Arial Black" pitchFamily="34" charset="0"/>
              </a:rPr>
              <a:t>Interalveolar</a:t>
            </a:r>
            <a:r>
              <a:rPr lang="en-US" sz="2800" dirty="0">
                <a:latin typeface="Arial Black" pitchFamily="34" charset="0"/>
              </a:rPr>
              <a:t> septum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944724"/>
            <a:ext cx="4244280" cy="41044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cs typeface="+mj-cs"/>
              </a:rPr>
              <a:t>Def</a:t>
            </a:r>
            <a:r>
              <a:rPr lang="en-US" sz="2400" b="1" dirty="0">
                <a:cs typeface="+mj-cs"/>
              </a:rPr>
              <a:t> : </a:t>
            </a:r>
            <a:r>
              <a:rPr lang="en-US" sz="2400" dirty="0">
                <a:cs typeface="+mj-cs"/>
              </a:rPr>
              <a:t>The wall between two adjacent alveoli </a:t>
            </a:r>
          </a:p>
          <a:p>
            <a:pPr marL="0" indent="0">
              <a:buNone/>
            </a:pPr>
            <a:r>
              <a:rPr lang="en-US" sz="2400" b="1" dirty="0">
                <a:cs typeface="+mj-cs"/>
              </a:rPr>
              <a:t>Content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+mj-cs"/>
              </a:rPr>
              <a:t>Pores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+mj-cs"/>
              </a:rPr>
              <a:t>Capillary network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+mj-cs"/>
              </a:rPr>
              <a:t>Elastic &amp; reticular fibers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+mj-cs"/>
              </a:rPr>
              <a:t>Cells ( alveolar macrophages- fibroblast = interstitial cells </a:t>
            </a:r>
          </a:p>
          <a:p>
            <a:endParaRPr lang="ar-JO" sz="2400" dirty="0">
              <a:cs typeface="+mj-cs"/>
            </a:endParaRPr>
          </a:p>
        </p:txBody>
      </p:sp>
      <p:pic>
        <p:nvPicPr>
          <p:cNvPr id="7" name="Picture 2" descr="C:\Users\MCC\Desktop\44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31" y="3284984"/>
            <a:ext cx="3888432" cy="34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CC\Desktop\14561-0550x0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31" y="188640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3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1394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system provides beautiful examples of epithelial transitions.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pseudostratified ciliated columnar epithelium of the trachea and bronchi gives way to a simple columnar ciliated epithelium in the bronchioles and then to the simple squamous epithelium of the alveolar ducts and alveoli.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ciliated cells undergo a gradual reduction in height from trachea to terminal and respiratory bronchiole.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9892" y="148936"/>
            <a:ext cx="386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Epithelial transitions</a:t>
            </a:r>
          </a:p>
        </p:txBody>
      </p:sp>
    </p:spTree>
    <p:extLst>
      <p:ext uri="{BB962C8B-B14F-4D97-AF65-F5344CB8AC3E}">
        <p14:creationId xmlns:p14="http://schemas.microsoft.com/office/powerpoint/2010/main" val="34250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al-mustansiriya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5936"/>
            <a:ext cx="1027284" cy="1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0" y="29496"/>
            <a:ext cx="995182" cy="9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" y="44624"/>
            <a:ext cx="9014242" cy="51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174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cs typeface="+mj-cs"/>
              </a:rPr>
              <a:t>Change of airway wall structure at three principal levels in the lung. The epithelium (EP) gradually reduces from pseudostratified to cuboidal and then to squamous, but retains its organization as a mosaic of lining and secretory cells. The smooth-muscle layer (SM) disappears in the alveoli.</a:t>
            </a:r>
          </a:p>
        </p:txBody>
      </p:sp>
    </p:spTree>
    <p:extLst>
      <p:ext uri="{BB962C8B-B14F-4D97-AF65-F5344CB8AC3E}">
        <p14:creationId xmlns:p14="http://schemas.microsoft.com/office/powerpoint/2010/main" val="115824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5494269"/>
              </p:ext>
            </p:extLst>
          </p:nvPr>
        </p:nvGraphicFramePr>
        <p:xfrm>
          <a:off x="395536" y="213320"/>
          <a:ext cx="813467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0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9"/>
    </mc:Choice>
    <mc:Fallback xmlns="">
      <p:transition spd="slow" advTm="366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0779"/>
            <a:ext cx="3351331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855926" cy="43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conducting portion includes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32048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cavity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Trachea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bronchi (RT +LT)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2ry , 3ry bronchi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Bronchioles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bronchioles</a:t>
            </a:r>
          </a:p>
          <a:p>
            <a:pPr>
              <a:buNone/>
            </a:pPr>
            <a:endParaRPr lang="en-US" sz="3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conducting portion</a:t>
            </a:r>
            <a:r>
              <a:rPr lang="en-U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of air </a:t>
            </a:r>
          </a:p>
          <a:p>
            <a:pPr>
              <a:buFont typeface="Wingdings" pitchFamily="2" charset="2"/>
              <a:buChar char="Ø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Conditioning of air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836711"/>
            <a:ext cx="4752528" cy="6021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/ Function of conducting portion: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Conduction of air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Cartilages to prevent collapse,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&amp; smooth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fibers for flexibility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Conditioning of air: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hairs: clean &amp; trap large particles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Capillaries: adjust temperature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mucosa: adjust moisture &amp; filters air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0326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respiratory portion includes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bronchioles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ducts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sacs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Alveoli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respiratory portion: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O₂/CO₂ exchange take place between blood &amp; inspired air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20480" cy="4305077"/>
          </a:xfrm>
        </p:spPr>
      </p:pic>
    </p:spTree>
    <p:extLst>
      <p:ext uri="{BB962C8B-B14F-4D97-AF65-F5344CB8AC3E}">
        <p14:creationId xmlns:p14="http://schemas.microsoft.com/office/powerpoint/2010/main" val="76640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Nasal cavities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8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of: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Vestibule   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area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Olfactory area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Vestibule: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anterior part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of skin + sebaceous gland + hair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Lined with keratinizes stratified squamous epithelium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27584"/>
            <a:ext cx="5248258" cy="3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6"/>
            <a:ext cx="8229600" cy="70609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sz="3200" b="1" dirty="0">
                <a:solidFill>
                  <a:srgbClr val="FF0000"/>
                </a:solidFill>
                <a:latin typeface="Arial Black" pitchFamily="34" charset="0"/>
                <a:ea typeface="+mn-ea"/>
                <a:cs typeface="Times New Roman" panose="02020603050405020304" pitchFamily="18" charset="0"/>
              </a:rPr>
              <a:t>The Nasal Cavities</a:t>
            </a:r>
            <a:endParaRPr lang="en-GB" sz="3200" b="1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30136"/>
            <a:ext cx="4896544" cy="593922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cavities separated by nasal septum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lateral walls contain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 bony projections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(conchae) superior, middle, inferior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conchae increase the surface 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area for  better conditioning of 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inspired air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one covered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Olfactory epithelium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&amp; inferior covered with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epithelium=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ciliated 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pseudostratified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columnar epithelium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2060" y="836712"/>
            <a:ext cx="36004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The olfactory epithelium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968552" cy="561662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  <a:cs typeface="+mj-cs"/>
              </a:rPr>
              <a:t>Site : Covers  the roof of nasal cavities &amp; superior conchae.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  <a:cs typeface="+mj-cs"/>
              </a:rPr>
              <a:t>Contains chemoreceptors of smell</a:t>
            </a: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  <a:cs typeface="+mj-cs"/>
              </a:rPr>
              <a:t>3 cell types are present: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cs typeface="+mj-cs"/>
              </a:rPr>
              <a:t>Olfactory receptor neurons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cs typeface="+mj-cs"/>
              </a:rPr>
              <a:t>Supporting (</a:t>
            </a:r>
            <a:r>
              <a:rPr lang="en-US" dirty="0" err="1">
                <a:solidFill>
                  <a:srgbClr val="FF0000"/>
                </a:solidFill>
                <a:cs typeface="+mj-cs"/>
              </a:rPr>
              <a:t>sustentacular</a:t>
            </a:r>
            <a:r>
              <a:rPr lang="en-US" dirty="0">
                <a:solidFill>
                  <a:srgbClr val="FF0000"/>
                </a:solidFill>
                <a:cs typeface="+mj-cs"/>
              </a:rPr>
              <a:t>) cells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cs typeface="+mj-cs"/>
              </a:rPr>
              <a:t>Basal cells</a:t>
            </a:r>
            <a:endParaRPr lang="en-US" dirty="0">
              <a:solidFill>
                <a:prstClr val="black"/>
              </a:solidFill>
              <a:cs typeface="+mj-cs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cs typeface="+mj-cs"/>
              </a:rPr>
              <a:t>The olfactory mucosa consists of: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   1- The epithelium </a:t>
            </a:r>
            <a:r>
              <a:rPr lang="en-US" dirty="0">
                <a:solidFill>
                  <a:prstClr val="black"/>
                </a:solidFill>
                <a:cs typeface="+mj-cs"/>
              </a:rPr>
              <a:t>rests on 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   2-  lamina </a:t>
            </a:r>
            <a:r>
              <a:rPr lang="en-US" b="1" dirty="0" err="1">
                <a:solidFill>
                  <a:srgbClr val="FF0000"/>
                </a:solidFill>
                <a:cs typeface="+mj-cs"/>
              </a:rPr>
              <a:t>propria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en-US" dirty="0">
                <a:solidFill>
                  <a:prstClr val="black"/>
                </a:solidFill>
                <a:cs typeface="+mj-cs"/>
              </a:rPr>
              <a:t>which contains:</a:t>
            </a:r>
          </a:p>
          <a:p>
            <a:pPr lvl="0">
              <a:buFont typeface="Wingdings" pitchFamily="2" charset="2"/>
              <a:buChar char="ü"/>
            </a:pPr>
            <a:r>
              <a:rPr lang="en-US" b="1" dirty="0">
                <a:solidFill>
                  <a:prstClr val="black"/>
                </a:solidFill>
              </a:rPr>
              <a:t>Bowman’s glands</a:t>
            </a:r>
            <a:r>
              <a:rPr lang="en-US" dirty="0">
                <a:solidFill>
                  <a:prstClr val="black"/>
                </a:solidFill>
              </a:rPr>
              <a:t>, secrete </a:t>
            </a:r>
            <a:r>
              <a:rPr lang="en-US" sz="3300" b="1" dirty="0">
                <a:solidFill>
                  <a:srgbClr val="FF0000"/>
                </a:solidFill>
              </a:rPr>
              <a:t>serous</a:t>
            </a:r>
            <a:r>
              <a:rPr lang="en-US" dirty="0">
                <a:solidFill>
                  <a:prstClr val="black"/>
                </a:solidFill>
              </a:rPr>
              <a:t> fluid  →  surface </a:t>
            </a:r>
            <a:endParaRPr lang="en-US" dirty="0">
              <a:solidFill>
                <a:prstClr val="black"/>
              </a:solidFill>
              <a:cs typeface="+mj-cs"/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prstClr val="black"/>
                </a:solidFill>
                <a:cs typeface="+mj-cs"/>
              </a:rPr>
              <a:t>BV &amp; olfactory nerve fibers</a:t>
            </a:r>
          </a:p>
          <a:p>
            <a:endParaRPr lang="ar-JO" dirty="0"/>
          </a:p>
        </p:txBody>
      </p:sp>
      <p:pic>
        <p:nvPicPr>
          <p:cNvPr id="1026" name="Picture 2" descr="C:\Users\MCC\Desktop\640px-Head_olfactory_ner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884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5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03ce4d-2404-4236-8700-bd01b623a4ab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85BD0D362FE4498F457B21D75D702E" ma:contentTypeVersion="11" ma:contentTypeDescription="إنشاء مستند جديد." ma:contentTypeScope="" ma:versionID="0293e6e03c4b75e174f564264df0f6d5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909c03d8c7c382130eb4a23bdeaae58c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d846ec9-2a61-4a3f-923a-3cec99724f6b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C28F0-74CE-499B-86EC-A13B1892A313}">
  <ds:schemaRefs>
    <ds:schemaRef ds:uri="http://schemas.microsoft.com/office/2006/metadata/properties"/>
    <ds:schemaRef ds:uri="http://www.w3.org/2000/xmlns/"/>
    <ds:schemaRef ds:uri="1f03ce4d-2404-4236-8700-bd01b623a4ab"/>
    <ds:schemaRef ds:uri="http://schemas.microsoft.com/office/infopath/2007/PartnerControls"/>
    <ds:schemaRef ds:uri="a433687a-ae5f-44a0-9b01-062828d2e892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372F1733-2AB6-4D63-BF8C-F6B477FDD6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7F40C-CE50-4A41-A6FD-AE429791F75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  <ds:schemaRef ds:uri="a433687a-ae5f-44a0-9b01-062828d2e8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22281976</TotalTime>
  <Words>1015</Words>
  <Application>Microsoft Office PowerPoint</Application>
  <PresentationFormat>On-screen Show (4:3)</PresentationFormat>
  <Paragraphs>244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Histology of Respiratory System   </vt:lpstr>
      <vt:lpstr>The parts of the respiratory system</vt:lpstr>
      <vt:lpstr>PowerPoint Presentation</vt:lpstr>
      <vt:lpstr>PowerPoint Presentation</vt:lpstr>
      <vt:lpstr>The conducting portion includes: </vt:lpstr>
      <vt:lpstr>The respiratory portion includes: </vt:lpstr>
      <vt:lpstr>Nasal cavities</vt:lpstr>
      <vt:lpstr>The Nasal Cavities</vt:lpstr>
      <vt:lpstr>The olfactory epithelium</vt:lpstr>
      <vt:lpstr>The olfactory epithelium</vt:lpstr>
      <vt:lpstr>PowerPoint Presentation</vt:lpstr>
      <vt:lpstr>Paranasal sinuses</vt:lpstr>
      <vt:lpstr>PowerPoint Presentation</vt:lpstr>
      <vt:lpstr>Trachea</vt:lpstr>
      <vt:lpstr>PowerPoint Presentation</vt:lpstr>
      <vt:lpstr>Trachea</vt:lpstr>
      <vt:lpstr>Bronchial tree</vt:lpstr>
      <vt:lpstr>PowerPoint Presentation</vt:lpstr>
      <vt:lpstr>PowerPoint Presentation</vt:lpstr>
      <vt:lpstr>Clara cells</vt:lpstr>
      <vt:lpstr>PowerPoint Presentation</vt:lpstr>
      <vt:lpstr>respiratory portion</vt:lpstr>
      <vt:lpstr>Alveoli</vt:lpstr>
      <vt:lpstr>PowerPoint Presentation</vt:lpstr>
      <vt:lpstr>Interalveolar septum 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samah</dc:creator>
  <cp:lastModifiedBy>راما جهاد صالح بني يونس</cp:lastModifiedBy>
  <cp:revision>132</cp:revision>
  <dcterms:created xsi:type="dcterms:W3CDTF">2017-02-25T17:36:52Z</dcterms:created>
  <dcterms:modified xsi:type="dcterms:W3CDTF">2022-05-16T18:31:03Z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