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21" r:id="rId3"/>
    <p:sldId id="337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00" r:id="rId12"/>
    <p:sldId id="301" r:id="rId13"/>
    <p:sldId id="303" r:id="rId14"/>
    <p:sldId id="305" r:id="rId15"/>
    <p:sldId id="304" r:id="rId16"/>
    <p:sldId id="307" r:id="rId17"/>
    <p:sldId id="338" r:id="rId18"/>
    <p:sldId id="308" r:id="rId19"/>
    <p:sldId id="309" r:id="rId20"/>
    <p:sldId id="339" r:id="rId21"/>
    <p:sldId id="31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421" autoAdjust="0"/>
    <p:restoredTop sz="94280" autoAdjust="0"/>
  </p:normalViewPr>
  <p:slideViewPr>
    <p:cSldViewPr>
      <p:cViewPr varScale="1">
        <p:scale>
          <a:sx n="65" d="100"/>
          <a:sy n="65" d="100"/>
        </p:scale>
        <p:origin x="-80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83B4EEC-CE15-4DDA-8136-89B861156047}" type="datetimeFigureOut">
              <a:rPr lang="ar-SA" smtClean="0"/>
              <a:pPr/>
              <a:t>14/02/1441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51D70A3-9603-4AF0-A73E-9C6C02C4D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Common airborne /</a:t>
            </a:r>
            <a:r>
              <a:rPr lang="en-US" dirty="0" err="1"/>
              <a:t>dustborne</a:t>
            </a:r>
            <a:r>
              <a:rPr lang="en-US" dirty="0"/>
              <a:t>; usual methods of disinfection/ antisepsis: ineffective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0A3-9603-4AF0-A73E-9C6C02C4DB83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/>
              <a:t>toxins </a:t>
            </a:r>
          </a:p>
          <a:p>
            <a:pPr lvl="2"/>
            <a:r>
              <a:rPr lang="en-US" dirty="0"/>
              <a:t>alpha toxin –causes RBC rupture, edema and tissue destruction</a:t>
            </a:r>
          </a:p>
          <a:p>
            <a:pPr lvl="2"/>
            <a:r>
              <a:rPr lang="en-US" dirty="0"/>
              <a:t>Collagenase</a:t>
            </a:r>
          </a:p>
          <a:p>
            <a:pPr lvl="2"/>
            <a:r>
              <a:rPr lang="en-US" dirty="0"/>
              <a:t>Hyaluronidase</a:t>
            </a:r>
          </a:p>
          <a:p>
            <a:pPr lvl="2"/>
            <a:r>
              <a:rPr lang="en-US" dirty="0" err="1"/>
              <a:t>Dnase</a:t>
            </a:r>
            <a:endParaRPr lang="en-US" dirty="0"/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0A3-9603-4AF0-A73E-9C6C02C4DB83}" type="slidenum">
              <a:rPr lang="ar-SA" smtClean="0"/>
              <a:pPr/>
              <a:t>14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937185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0A3-9603-4AF0-A73E-9C6C02C4DB83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0A3-9603-4AF0-A73E-9C6C02C4DB83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0A3-9603-4AF0-A73E-9C6C02C4DB83}" type="slidenum">
              <a:rPr lang="ar-SA" smtClean="0"/>
              <a:pPr/>
              <a:t>21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5A66F-D163-4156-819D-21229696DFC3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6847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 Orientation to Gram Positive Bacteria of Medical Importance 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/>
              <a:t>Dr. Mohammad Odibate</a:t>
            </a:r>
          </a:p>
          <a:p>
            <a:pPr eaLnBrk="1" hangingPunct="1"/>
            <a:r>
              <a:rPr lang="en-US" dirty="0" smtClean="0"/>
              <a:t>Mutah University</a:t>
            </a:r>
          </a:p>
          <a:p>
            <a:pPr eaLnBrk="1" hangingPunct="1"/>
            <a:r>
              <a:rPr lang="en-US" dirty="0" smtClean="0"/>
              <a:t>Faculty of Medicine</a:t>
            </a:r>
          </a:p>
          <a:p>
            <a:pPr eaLnBrk="1" hangingPunct="1"/>
            <a:r>
              <a:rPr lang="en-US" dirty="0" smtClean="0"/>
              <a:t>Departement of Microbiolgy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32" y="346076"/>
            <a:ext cx="6115064" cy="939784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Gram Positive bacilli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357554" y="1214422"/>
            <a:ext cx="926454" cy="7143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286248" y="1214422"/>
            <a:ext cx="3429024" cy="7143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27214" y="2006734"/>
            <a:ext cx="1716752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Spore-forming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76364" y="2000240"/>
            <a:ext cx="1420582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Nonsporing</a:t>
            </a:r>
            <a:endParaRPr lang="en-US" sz="2000" b="1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2357422" y="2428868"/>
            <a:ext cx="926454" cy="5000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12174" y="4429132"/>
            <a:ext cx="2172518" cy="1015663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n-US" sz="2000" b="1" i="1" dirty="0" smtClean="0">
                <a:solidFill>
                  <a:srgbClr val="002060"/>
                </a:solidFill>
              </a:rPr>
              <a:t>Corynbacterium</a:t>
            </a:r>
          </a:p>
          <a:p>
            <a:pPr algn="just">
              <a:buNone/>
            </a:pPr>
            <a:r>
              <a:rPr lang="en-US" sz="2000" b="1" dirty="0" smtClean="0"/>
              <a:t>Propionibacterium</a:t>
            </a:r>
          </a:p>
          <a:p>
            <a:pPr algn="just">
              <a:buNone/>
            </a:pPr>
            <a:r>
              <a:rPr lang="en-US" sz="2000" b="1" dirty="0" smtClean="0"/>
              <a:t>Listeria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88600" y="3006866"/>
            <a:ext cx="1481688" cy="707886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n-US" sz="2000" b="1" i="1" dirty="0" smtClean="0">
                <a:solidFill>
                  <a:srgbClr val="002060"/>
                </a:solidFill>
              </a:rPr>
              <a:t>Bacillus</a:t>
            </a:r>
          </a:p>
          <a:p>
            <a:pPr algn="just">
              <a:buNone/>
            </a:pPr>
            <a:r>
              <a:rPr lang="en-US" sz="2000" b="1" i="1" dirty="0" smtClean="0">
                <a:solidFill>
                  <a:srgbClr val="002060"/>
                </a:solidFill>
              </a:rPr>
              <a:t>Clostrridium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283876" y="2413338"/>
            <a:ext cx="2073942" cy="1087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82782" y="3071810"/>
            <a:ext cx="2729722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Regular shape</a:t>
            </a:r>
          </a:p>
          <a:p>
            <a:pPr algn="ctr"/>
            <a:r>
              <a:rPr lang="en-US" sz="2000" b="1" dirty="0" smtClean="0"/>
              <a:t>And staining properties </a:t>
            </a:r>
            <a:endParaRPr lang="en-US" sz="2000" b="1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1997198" y="4142586"/>
            <a:ext cx="57150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26884" y="3699221"/>
            <a:ext cx="1796004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Irregular shape</a:t>
            </a:r>
          </a:p>
          <a:p>
            <a:pPr algn="ctr"/>
            <a:r>
              <a:rPr lang="en-US" sz="2000" b="1" dirty="0" smtClean="0"/>
              <a:t>a</a:t>
            </a:r>
            <a:r>
              <a:rPr lang="en-US" sz="2000" b="1" dirty="0" smtClean="0"/>
              <a:t>nd acid </a:t>
            </a:r>
            <a:r>
              <a:rPr lang="en-US" sz="2000" b="1" dirty="0" smtClean="0"/>
              <a:t>fast</a:t>
            </a:r>
          </a:p>
          <a:p>
            <a:pPr algn="ctr"/>
            <a:endParaRPr lang="en-US" sz="2000" b="1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5020968" y="5049494"/>
            <a:ext cx="385708" cy="22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86405" y="5314906"/>
            <a:ext cx="1097801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Acid fast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434895" y="6243600"/>
            <a:ext cx="1635063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Mycobcateria</a:t>
            </a:r>
            <a:endParaRPr lang="en-US" sz="2000" b="1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4997594" y="5957054"/>
            <a:ext cx="428628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7501752" y="2713826"/>
            <a:ext cx="428628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922710"/>
            <a:ext cx="4186808" cy="562074"/>
          </a:xfrm>
        </p:spPr>
        <p:txBody>
          <a:bodyPr>
            <a:noAutofit/>
          </a:bodyPr>
          <a:lstStyle/>
          <a:p>
            <a:r>
              <a:rPr lang="en-US" sz="3600" b="1" i="1" dirty="0">
                <a:solidFill>
                  <a:srgbClr val="00B0F0"/>
                </a:solidFill>
              </a:rPr>
              <a:t>Bacillus anthracis</a:t>
            </a:r>
            <a:endParaRPr lang="ar-SA" sz="3600" b="1" dirty="0">
              <a:solidFill>
                <a:srgbClr val="00B0F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56792"/>
            <a:ext cx="5266928" cy="4525963"/>
          </a:xfrm>
        </p:spPr>
        <p:txBody>
          <a:bodyPr>
            <a:normAutofit/>
          </a:bodyPr>
          <a:lstStyle/>
          <a:p>
            <a:r>
              <a:rPr lang="en-US" sz="2400" dirty="0"/>
              <a:t>Large, block-shaped rods</a:t>
            </a:r>
          </a:p>
          <a:p>
            <a:r>
              <a:rPr lang="en-US" sz="2400" dirty="0"/>
              <a:t>Central spores</a:t>
            </a:r>
          </a:p>
          <a:p>
            <a:r>
              <a:rPr lang="en-US" sz="2400" dirty="0"/>
              <a:t>Virulence factors –polypeptide capsule/</a:t>
            </a:r>
            <a:r>
              <a:rPr lang="en-US" sz="2400" dirty="0" err="1"/>
              <a:t>exotoxins</a:t>
            </a:r>
            <a:endParaRPr lang="en-US" sz="2400" dirty="0"/>
          </a:p>
          <a:p>
            <a:r>
              <a:rPr lang="en-US" sz="2400" dirty="0"/>
              <a:t>3 types of anthrax: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err="1"/>
              <a:t>Cutaneous</a:t>
            </a:r>
            <a:r>
              <a:rPr lang="en-US" sz="2000" dirty="0"/>
              <a:t>–spores enter through skin, black sore; least dangerous.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Pulmonary–inhalation of spores.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Gastrointestinal–ingested spores.</a:t>
            </a:r>
          </a:p>
          <a:p>
            <a:endParaRPr lang="ar-SA" sz="2400" dirty="0"/>
          </a:p>
          <a:p>
            <a:pPr>
              <a:buNone/>
            </a:pPr>
            <a:endParaRPr lang="ar-SA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01008"/>
            <a:ext cx="2952328" cy="235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80728"/>
            <a:ext cx="3024336" cy="227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180528" y="836712"/>
            <a:ext cx="3816424" cy="648072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00B0F0"/>
                </a:solidFill>
              </a:rPr>
              <a:t>Bacillus cereus</a:t>
            </a:r>
            <a:endParaRPr lang="ar-SA" sz="3600" b="1" i="1" dirty="0">
              <a:solidFill>
                <a:srgbClr val="00B0F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8032" y="1484784"/>
            <a:ext cx="8070182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Grows in foods, spores survive cooking/ reheating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Food poisoning. </a:t>
            </a:r>
            <a:endParaRPr lang="en-US" dirty="0"/>
          </a:p>
          <a:p>
            <a:pPr algn="just"/>
            <a:r>
              <a:rPr lang="en-US" dirty="0"/>
              <a:t>Ingestion of toxin-containing food causes nausea, vomiting, abdominal cramps, diarrhea; 24 hour duration.</a:t>
            </a:r>
          </a:p>
          <a:p>
            <a:pPr algn="just"/>
            <a:r>
              <a:rPr lang="en-US" dirty="0"/>
              <a:t>No treatment.</a:t>
            </a:r>
          </a:p>
          <a:p>
            <a:pPr algn="just"/>
            <a:r>
              <a:rPr lang="en-US" dirty="0"/>
              <a:t>Increasingly reported in </a:t>
            </a:r>
            <a:r>
              <a:rPr lang="en-US" dirty="0" err="1"/>
              <a:t>immunosuppressed</a:t>
            </a:r>
            <a:r>
              <a:rPr lang="en-US" dirty="0"/>
              <a:t>.</a:t>
            </a:r>
          </a:p>
          <a:p>
            <a:pPr algn="just"/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600200"/>
            <a:ext cx="8534752" cy="52578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Normal flora colon, in low numbers.</a:t>
            </a:r>
          </a:p>
          <a:p>
            <a:pPr algn="just"/>
            <a:r>
              <a:rPr lang="en-US" dirty="0"/>
              <a:t>Causes antibiotic associated colitis </a:t>
            </a:r>
          </a:p>
          <a:p>
            <a:pPr algn="just"/>
            <a:r>
              <a:rPr lang="en-US" dirty="0"/>
              <a:t>Due to treatment with broad-spectrum antibiotics that kills other bacteria: </a:t>
            </a:r>
            <a:r>
              <a:rPr lang="en-US" i="1" dirty="0"/>
              <a:t>C. difficile overgrowth</a:t>
            </a:r>
          </a:p>
          <a:p>
            <a:pPr algn="just"/>
            <a:r>
              <a:rPr lang="en-US" dirty="0"/>
              <a:t>Enterotoxins that damage intestines.</a:t>
            </a:r>
          </a:p>
          <a:p>
            <a:pPr algn="just"/>
            <a:r>
              <a:rPr lang="en-US" dirty="0"/>
              <a:t>Major cause of diarrhea in hospitals.</a:t>
            </a:r>
          </a:p>
          <a:p>
            <a:pPr algn="just"/>
            <a:r>
              <a:rPr lang="en-US" dirty="0"/>
              <a:t>Treatment: stop antimicrobials/fluid electrolyte replacement.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95536" y="828001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6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Clostridium difficile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600200"/>
            <a:ext cx="5544616" cy="5257800"/>
          </a:xfrm>
        </p:spPr>
        <p:txBody>
          <a:bodyPr>
            <a:normAutofit/>
          </a:bodyPr>
          <a:lstStyle/>
          <a:p>
            <a:r>
              <a:rPr lang="en-US" sz="3000" dirty="0"/>
              <a:t>Soft tissue :wound infections: </a:t>
            </a:r>
            <a:r>
              <a:rPr lang="en-US" sz="3000" dirty="0" smtClean="0"/>
              <a:t>myonecrosis.</a:t>
            </a:r>
            <a:endParaRPr lang="en-US" sz="3000" dirty="0"/>
          </a:p>
          <a:p>
            <a:r>
              <a:rPr lang="en-US" sz="3000" dirty="0"/>
              <a:t>Predisposing factors: infection of all types of wounds.</a:t>
            </a:r>
          </a:p>
          <a:p>
            <a:r>
              <a:rPr lang="en-US" sz="3000" dirty="0"/>
              <a:t>Virulence factors (lytic enzymes)</a:t>
            </a:r>
          </a:p>
          <a:p>
            <a:r>
              <a:rPr lang="en-US" sz="3000" dirty="0"/>
              <a:t>Treatment: antibiotics/amputation</a:t>
            </a:r>
            <a:endParaRPr lang="ar-SA" sz="3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95536" y="828001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6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Clostridium </a:t>
            </a:r>
            <a:r>
              <a:rPr lang="en-US" sz="3600" b="1" i="1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perfringens</a:t>
            </a:r>
            <a:r>
              <a:rPr lang="en-US" sz="36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(Gas Gangrene)</a:t>
            </a:r>
          </a:p>
        </p:txBody>
      </p:sp>
      <p:sp>
        <p:nvSpPr>
          <p:cNvPr id="17410" name="AutoShape 2" descr="Image result for Clostridium perfringens (Gas Gangrene)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16832"/>
            <a:ext cx="328590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567333"/>
            <a:ext cx="504056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3600" dirty="0"/>
              <a:t>Common </a:t>
            </a:r>
            <a:r>
              <a:rPr lang="en-US" sz="3600" dirty="0" smtClean="0"/>
              <a:t>resident: of </a:t>
            </a:r>
            <a:r>
              <a:rPr lang="en-US" sz="3600" dirty="0"/>
              <a:t>soil and GI tracts of animals. </a:t>
            </a:r>
          </a:p>
          <a:p>
            <a:pPr algn="just"/>
            <a:r>
              <a:rPr lang="en-US" sz="3600" dirty="0"/>
              <a:t>Causes tetanus or lockjaw, a neuromuscular disease.</a:t>
            </a:r>
          </a:p>
          <a:p>
            <a:pPr algn="just"/>
            <a:r>
              <a:rPr lang="en-US" sz="3600" dirty="0"/>
              <a:t>Most commonly among IV drug abusers and neonates in developing countries.</a:t>
            </a:r>
          </a:p>
          <a:p>
            <a:pPr algn="just"/>
            <a:endParaRPr lang="ar-SA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95536" y="766445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Clostridium </a:t>
            </a:r>
            <a:r>
              <a:rPr lang="en-US" sz="3600" b="1" i="1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tetani</a:t>
            </a:r>
            <a:r>
              <a:rPr lang="en-US" sz="36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Tetanus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340768"/>
            <a:ext cx="3168352" cy="231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861048"/>
            <a:ext cx="29206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567333"/>
            <a:ext cx="467824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3600" dirty="0"/>
              <a:t>Botulism–intoxication associated with inadequate food preservation</a:t>
            </a:r>
          </a:p>
          <a:p>
            <a:pPr algn="just"/>
            <a:r>
              <a:rPr lang="en-US" sz="3600" dirty="0"/>
              <a:t>Toxin carried to neuromuscular junctions: blocks the release of acetylcholine: necessary for muscle contraction to occur. </a:t>
            </a:r>
          </a:p>
          <a:p>
            <a:pPr algn="just"/>
            <a:r>
              <a:rPr lang="en-US" sz="3600" dirty="0"/>
              <a:t>Clinically</a:t>
            </a:r>
          </a:p>
          <a:p>
            <a:pPr lvl="1" algn="just"/>
            <a:r>
              <a:rPr lang="en-US" dirty="0"/>
              <a:t>Double or blurred vision </a:t>
            </a:r>
            <a:endParaRPr lang="en-US" dirty="0" smtClean="0"/>
          </a:p>
          <a:p>
            <a:pPr lvl="1" algn="just"/>
            <a:r>
              <a:rPr lang="en-US" smtClean="0"/>
              <a:t>Difficulty swallowing</a:t>
            </a:r>
          </a:p>
          <a:p>
            <a:pPr lvl="1" algn="just"/>
            <a:r>
              <a:rPr lang="en-US" smtClean="0"/>
              <a:t>Neuromuscular </a:t>
            </a:r>
            <a:r>
              <a:rPr lang="en-US" dirty="0"/>
              <a:t>symptoms</a:t>
            </a:r>
          </a:p>
          <a:p>
            <a:pPr algn="just"/>
            <a:endParaRPr lang="en-US" sz="3600" dirty="0"/>
          </a:p>
          <a:p>
            <a:pPr algn="just"/>
            <a:endParaRPr lang="ar-SA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95536" y="766445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Clostridium </a:t>
            </a:r>
            <a:r>
              <a:rPr lang="en-US" sz="3600" b="1" i="1" dirty="0" err="1">
                <a:solidFill>
                  <a:srgbClr val="00B0F0"/>
                </a:solidFill>
              </a:rPr>
              <a:t>Botulinum</a:t>
            </a:r>
            <a:r>
              <a:rPr lang="en-US" sz="36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Flaccid paralysis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8143207-0D60-4BB4-89A2-A196D53B1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385" y="1567333"/>
            <a:ext cx="3014572" cy="2489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5629A84-5B40-4769-B275-F9E58E207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104" y="4105675"/>
            <a:ext cx="3020368" cy="2707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32" y="346076"/>
            <a:ext cx="6115064" cy="939784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Gram Positive bacilli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357554" y="1214422"/>
            <a:ext cx="926454" cy="7143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286248" y="1214422"/>
            <a:ext cx="3429024" cy="7143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27214" y="2006734"/>
            <a:ext cx="1716752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Spore-forming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76364" y="2000240"/>
            <a:ext cx="1420582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Nonsporing</a:t>
            </a:r>
            <a:endParaRPr lang="en-US" sz="2000" b="1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2357422" y="2428868"/>
            <a:ext cx="926454" cy="5000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12174" y="4429132"/>
            <a:ext cx="2172518" cy="1015663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n-US" sz="2000" b="1" i="1" dirty="0" smtClean="0">
                <a:solidFill>
                  <a:srgbClr val="002060"/>
                </a:solidFill>
              </a:rPr>
              <a:t>Corynbacterium</a:t>
            </a:r>
          </a:p>
          <a:p>
            <a:pPr algn="just">
              <a:buNone/>
            </a:pPr>
            <a:r>
              <a:rPr lang="en-US" sz="2000" b="1" dirty="0" smtClean="0"/>
              <a:t>Propionibacterium</a:t>
            </a:r>
          </a:p>
          <a:p>
            <a:pPr algn="just">
              <a:buNone/>
            </a:pPr>
            <a:r>
              <a:rPr lang="en-US" sz="2000" b="1" dirty="0" smtClean="0"/>
              <a:t>Listeria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88600" y="3006866"/>
            <a:ext cx="1481688" cy="707886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n-US" sz="2000" b="1" i="1" dirty="0" smtClean="0">
                <a:solidFill>
                  <a:srgbClr val="002060"/>
                </a:solidFill>
              </a:rPr>
              <a:t>Bacillus</a:t>
            </a:r>
          </a:p>
          <a:p>
            <a:pPr algn="just">
              <a:buNone/>
            </a:pPr>
            <a:r>
              <a:rPr lang="en-US" sz="2000" b="1" i="1" dirty="0" smtClean="0">
                <a:solidFill>
                  <a:srgbClr val="002060"/>
                </a:solidFill>
              </a:rPr>
              <a:t>Clostrridium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283876" y="2413338"/>
            <a:ext cx="2073942" cy="1087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82782" y="3071810"/>
            <a:ext cx="2729722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Regular shape</a:t>
            </a:r>
          </a:p>
          <a:p>
            <a:pPr algn="ctr"/>
            <a:r>
              <a:rPr lang="en-US" sz="2000" b="1" dirty="0" smtClean="0"/>
              <a:t>And staining properties </a:t>
            </a:r>
            <a:endParaRPr lang="en-US" sz="2000" b="1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1997198" y="4142586"/>
            <a:ext cx="57150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26884" y="3699221"/>
            <a:ext cx="1796004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Irregular shape</a:t>
            </a:r>
          </a:p>
          <a:p>
            <a:pPr algn="ctr"/>
            <a:r>
              <a:rPr lang="en-US" sz="2000" b="1" dirty="0" smtClean="0"/>
              <a:t>a</a:t>
            </a:r>
            <a:r>
              <a:rPr lang="en-US" sz="2000" b="1" dirty="0" smtClean="0"/>
              <a:t>nd acid </a:t>
            </a:r>
            <a:r>
              <a:rPr lang="en-US" sz="2000" b="1" dirty="0" smtClean="0"/>
              <a:t>fast</a:t>
            </a:r>
          </a:p>
          <a:p>
            <a:pPr algn="ctr"/>
            <a:endParaRPr lang="en-US" sz="2000" b="1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5092406" y="5049494"/>
            <a:ext cx="385708" cy="22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86405" y="5314906"/>
            <a:ext cx="1097801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Acid fast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434895" y="6243600"/>
            <a:ext cx="1635063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Mycobcateria</a:t>
            </a:r>
            <a:endParaRPr lang="en-US" sz="2000" b="1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4997594" y="5957054"/>
            <a:ext cx="428628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7501752" y="2713826"/>
            <a:ext cx="428628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2844" y="785794"/>
            <a:ext cx="6357982" cy="64294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Gram Positive Non-Spore-Formers</a:t>
            </a:r>
            <a:endParaRPr lang="ar-SA" sz="3200" b="1" dirty="0">
              <a:solidFill>
                <a:srgbClr val="00B0F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1600200"/>
            <a:ext cx="471490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i="1" u="sng" dirty="0">
                <a:solidFill>
                  <a:srgbClr val="002060"/>
                </a:solidFill>
              </a:rPr>
              <a:t>Listeria monocytogenes</a:t>
            </a:r>
            <a:r>
              <a:rPr lang="en-US" b="1" u="sng" dirty="0">
                <a:solidFill>
                  <a:srgbClr val="002060"/>
                </a:solidFill>
              </a:rPr>
              <a:t>:</a:t>
            </a:r>
          </a:p>
          <a:p>
            <a:pPr algn="just"/>
            <a:r>
              <a:rPr lang="en-US" dirty="0"/>
              <a:t>Found in soil, water, luncheon meats, </a:t>
            </a:r>
            <a:r>
              <a:rPr lang="en-US" dirty="0" smtClean="0"/>
              <a:t>hot- </a:t>
            </a:r>
            <a:r>
              <a:rPr lang="en-US" dirty="0"/>
              <a:t>dogs, cheese.</a:t>
            </a:r>
          </a:p>
          <a:p>
            <a:pPr algn="just"/>
            <a:r>
              <a:rPr lang="en-US" dirty="0"/>
              <a:t>Resistant to long storage and refrigeration, heat, salt, pH extremes and bile.</a:t>
            </a:r>
            <a:endParaRPr lang="en-US" sz="3600" dirty="0"/>
          </a:p>
          <a:p>
            <a:pPr algn="just"/>
            <a:endParaRPr lang="ar-SA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14488"/>
            <a:ext cx="3950036" cy="381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2844" y="785794"/>
            <a:ext cx="6357982" cy="64294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Gram Positive Non-Spore-Formers</a:t>
            </a:r>
            <a:endParaRPr lang="ar-SA" sz="3200" b="1" dirty="0">
              <a:solidFill>
                <a:srgbClr val="00B0F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06" y="1600200"/>
            <a:ext cx="5572164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600" b="1" i="1" u="sng" dirty="0">
                <a:solidFill>
                  <a:srgbClr val="002060"/>
                </a:solidFill>
              </a:rPr>
              <a:t>Corynbacterium diptheriae:</a:t>
            </a:r>
          </a:p>
          <a:p>
            <a:pPr algn="just"/>
            <a:r>
              <a:rPr lang="en-US" sz="2800" dirty="0"/>
              <a:t>Virulence factors: </a:t>
            </a:r>
            <a:r>
              <a:rPr lang="en-US" sz="2800" dirty="0" err="1"/>
              <a:t>diphtherotoxin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Vaccine (DPT).</a:t>
            </a:r>
          </a:p>
          <a:p>
            <a:pPr algn="just"/>
            <a:r>
              <a:rPr lang="en-US" sz="2800" dirty="0"/>
              <a:t>Causes a pseudomembrane which can cause asphyxiation.</a:t>
            </a:r>
          </a:p>
          <a:p>
            <a:pPr algn="just"/>
            <a:r>
              <a:rPr lang="en-US" sz="2800" dirty="0"/>
              <a:t>Acquired via respiratory droplets from carriers or actively infected individuals.</a:t>
            </a:r>
            <a:endParaRPr lang="ar-SA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3412" y="1643050"/>
            <a:ext cx="327774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351" y="997471"/>
            <a:ext cx="3024336" cy="106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930" y="2060848"/>
            <a:ext cx="771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343" y="2564904"/>
            <a:ext cx="2016224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3815" y="3573016"/>
            <a:ext cx="1552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7303" y="4015333"/>
            <a:ext cx="21240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3815" y="5301208"/>
            <a:ext cx="828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87463" y="5589240"/>
            <a:ext cx="1114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87463" y="5301208"/>
            <a:ext cx="13049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99631" y="3861048"/>
            <a:ext cx="8705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1226" y="3067397"/>
            <a:ext cx="1228725" cy="324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79951" y="2947417"/>
            <a:ext cx="3143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07943" y="4365104"/>
            <a:ext cx="2952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79951" y="5937845"/>
            <a:ext cx="3333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15980" y="2759199"/>
            <a:ext cx="6000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95975" y="4070201"/>
            <a:ext cx="4476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00031" y="3861048"/>
            <a:ext cx="1057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772200" y="4653136"/>
            <a:ext cx="1323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439991" y="6021288"/>
            <a:ext cx="16478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948264" y="2511177"/>
            <a:ext cx="12668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72039" y="3188965"/>
            <a:ext cx="1876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903487" y="3717032"/>
            <a:ext cx="14192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063727" y="4293096"/>
            <a:ext cx="9239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222822" y="454060"/>
            <a:ext cx="2408857" cy="52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143240" y="1500174"/>
            <a:ext cx="72053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32" y="346076"/>
            <a:ext cx="6115064" cy="939784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Gram Positive bacilli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357554" y="1214422"/>
            <a:ext cx="926454" cy="7143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286248" y="1214422"/>
            <a:ext cx="3429024" cy="7143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27214" y="2006734"/>
            <a:ext cx="1716752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Spore-forming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76364" y="2000240"/>
            <a:ext cx="1420582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Nonsporing</a:t>
            </a:r>
            <a:endParaRPr lang="en-US" sz="2000" b="1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2357422" y="2428868"/>
            <a:ext cx="926454" cy="5000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12174" y="4429132"/>
            <a:ext cx="2172518" cy="1015663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n-US" sz="2000" b="1" i="1" dirty="0" smtClean="0">
                <a:solidFill>
                  <a:srgbClr val="002060"/>
                </a:solidFill>
              </a:rPr>
              <a:t>Corynbacterium</a:t>
            </a:r>
          </a:p>
          <a:p>
            <a:pPr algn="just">
              <a:buNone/>
            </a:pPr>
            <a:r>
              <a:rPr lang="en-US" sz="2000" b="1" dirty="0" smtClean="0"/>
              <a:t>Propionibacterium</a:t>
            </a:r>
          </a:p>
          <a:p>
            <a:pPr algn="just">
              <a:buNone/>
            </a:pPr>
            <a:r>
              <a:rPr lang="en-US" sz="2000" b="1" dirty="0" smtClean="0"/>
              <a:t>Listeria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88600" y="3006866"/>
            <a:ext cx="1481688" cy="707886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n-US" sz="2000" b="1" i="1" dirty="0" smtClean="0">
                <a:solidFill>
                  <a:srgbClr val="002060"/>
                </a:solidFill>
              </a:rPr>
              <a:t>Bacillus</a:t>
            </a:r>
          </a:p>
          <a:p>
            <a:pPr algn="just">
              <a:buNone/>
            </a:pPr>
            <a:r>
              <a:rPr lang="en-US" sz="2000" b="1" i="1" dirty="0" smtClean="0">
                <a:solidFill>
                  <a:srgbClr val="002060"/>
                </a:solidFill>
              </a:rPr>
              <a:t>Clostrridium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283876" y="2413338"/>
            <a:ext cx="2073942" cy="1087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82782" y="3071810"/>
            <a:ext cx="2729722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Regular shape</a:t>
            </a:r>
          </a:p>
          <a:p>
            <a:pPr algn="ctr"/>
            <a:r>
              <a:rPr lang="en-US" sz="2000" b="1" dirty="0" smtClean="0"/>
              <a:t>And staining properties </a:t>
            </a:r>
            <a:endParaRPr lang="en-US" sz="2000" b="1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1997198" y="4142586"/>
            <a:ext cx="57150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26884" y="3699221"/>
            <a:ext cx="1796004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Irregular shape</a:t>
            </a:r>
          </a:p>
          <a:p>
            <a:pPr algn="ctr"/>
            <a:r>
              <a:rPr lang="en-US" sz="2000" b="1" dirty="0" smtClean="0"/>
              <a:t>a</a:t>
            </a:r>
            <a:r>
              <a:rPr lang="en-US" sz="2000" b="1" dirty="0" smtClean="0"/>
              <a:t>nd acid </a:t>
            </a:r>
            <a:r>
              <a:rPr lang="en-US" sz="2000" b="1" dirty="0" smtClean="0"/>
              <a:t>fast</a:t>
            </a:r>
          </a:p>
          <a:p>
            <a:pPr algn="ctr"/>
            <a:endParaRPr lang="en-US" sz="2000" b="1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5092406" y="5049494"/>
            <a:ext cx="385708" cy="22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86405" y="5314906"/>
            <a:ext cx="1097801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Acid fast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434895" y="6243600"/>
            <a:ext cx="1635063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Mycobcateria</a:t>
            </a:r>
            <a:endParaRPr lang="en-US" sz="2000" b="1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4997594" y="5957054"/>
            <a:ext cx="428628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7501752" y="2713826"/>
            <a:ext cx="428628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2844" y="785794"/>
            <a:ext cx="6357982" cy="64294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Gram Positive Non-Spore-Formers</a:t>
            </a:r>
            <a:endParaRPr lang="ar-SA" sz="3200" b="1" dirty="0">
              <a:solidFill>
                <a:srgbClr val="00B0F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0836" y="1340768"/>
            <a:ext cx="5653292" cy="504351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b="1" i="1" u="sng" dirty="0">
                <a:solidFill>
                  <a:srgbClr val="002060"/>
                </a:solidFill>
              </a:rPr>
              <a:t>Mycobacterium</a:t>
            </a:r>
            <a:r>
              <a:rPr lang="en-US" sz="2800" b="1" u="sng" dirty="0">
                <a:solidFill>
                  <a:srgbClr val="002060"/>
                </a:solidFill>
              </a:rPr>
              <a:t>:</a:t>
            </a:r>
          </a:p>
          <a:p>
            <a:pPr algn="just"/>
            <a:r>
              <a:rPr lang="en-US" sz="2800" dirty="0"/>
              <a:t>Gram-positive irregular bacilli.</a:t>
            </a:r>
          </a:p>
          <a:p>
            <a:pPr algn="just"/>
            <a:r>
              <a:rPr lang="en-US" sz="2800" dirty="0"/>
              <a:t>Acid-fast staining: </a:t>
            </a:r>
            <a:r>
              <a:rPr lang="en-US" sz="2800" dirty="0" err="1"/>
              <a:t>mycolic</a:t>
            </a:r>
            <a:r>
              <a:rPr lang="en-US" sz="2800" dirty="0"/>
              <a:t> acids. </a:t>
            </a:r>
          </a:p>
          <a:p>
            <a:pPr algn="just"/>
            <a:r>
              <a:rPr lang="en-US" sz="2800" dirty="0"/>
              <a:t>Strict aerobes. </a:t>
            </a:r>
          </a:p>
          <a:p>
            <a:pPr algn="just"/>
            <a:r>
              <a:rPr lang="en-US" sz="2800" dirty="0"/>
              <a:t>Grow slowly.</a:t>
            </a:r>
            <a:endParaRPr lang="ar-OM" sz="2800" dirty="0"/>
          </a:p>
          <a:p>
            <a:pPr algn="just"/>
            <a:r>
              <a:rPr lang="en-US" sz="2800" dirty="0"/>
              <a:t>Virulence factors -contain complex waxes and </a:t>
            </a:r>
            <a:r>
              <a:rPr lang="en-US" sz="2800" dirty="0" smtClean="0"/>
              <a:t>other factor </a:t>
            </a:r>
            <a:r>
              <a:rPr lang="en-US" sz="2800" dirty="0"/>
              <a:t>that prevent destruction by lysosomes or macrophages.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5585" y="2420888"/>
            <a:ext cx="330291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32" y="346076"/>
            <a:ext cx="6115064" cy="939784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Gram Positive bacilli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357554" y="1214422"/>
            <a:ext cx="926454" cy="7143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286248" y="1214422"/>
            <a:ext cx="3429024" cy="7143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27214" y="2006734"/>
            <a:ext cx="1716752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Spore-forming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76364" y="2000240"/>
            <a:ext cx="1420582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Nonsporing</a:t>
            </a:r>
            <a:endParaRPr lang="en-US" sz="2000" b="1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2357422" y="2428868"/>
            <a:ext cx="926454" cy="5000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12174" y="4429132"/>
            <a:ext cx="2172518" cy="1015663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n-US" sz="2000" b="1" i="1" dirty="0" smtClean="0">
                <a:solidFill>
                  <a:srgbClr val="002060"/>
                </a:solidFill>
              </a:rPr>
              <a:t>Corynbacterium</a:t>
            </a:r>
          </a:p>
          <a:p>
            <a:pPr algn="just">
              <a:buNone/>
            </a:pPr>
            <a:r>
              <a:rPr lang="en-US" sz="2000" b="1" dirty="0" smtClean="0"/>
              <a:t>Propionibacterium</a:t>
            </a:r>
          </a:p>
          <a:p>
            <a:pPr algn="just">
              <a:buNone/>
            </a:pPr>
            <a:r>
              <a:rPr lang="en-US" sz="2000" b="1" dirty="0" smtClean="0"/>
              <a:t>Listeria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88600" y="3006866"/>
            <a:ext cx="1481688" cy="707886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en-US" sz="2000" b="1" i="1" dirty="0" smtClean="0">
                <a:solidFill>
                  <a:srgbClr val="002060"/>
                </a:solidFill>
              </a:rPr>
              <a:t>Bacillus</a:t>
            </a:r>
          </a:p>
          <a:p>
            <a:pPr algn="just">
              <a:buNone/>
            </a:pPr>
            <a:r>
              <a:rPr lang="en-US" sz="2000" b="1" i="1" dirty="0" smtClean="0">
                <a:solidFill>
                  <a:srgbClr val="002060"/>
                </a:solidFill>
              </a:rPr>
              <a:t>Clostrridium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283876" y="2413338"/>
            <a:ext cx="2073942" cy="1087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82782" y="3071810"/>
            <a:ext cx="2729722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Regular shape</a:t>
            </a:r>
          </a:p>
          <a:p>
            <a:pPr algn="ctr"/>
            <a:r>
              <a:rPr lang="en-US" sz="2000" b="1" dirty="0" smtClean="0"/>
              <a:t>And staining properties </a:t>
            </a:r>
            <a:endParaRPr lang="en-US" sz="2000" b="1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1997198" y="4142586"/>
            <a:ext cx="57150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26884" y="3699221"/>
            <a:ext cx="1796004" cy="101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Irregular shape</a:t>
            </a:r>
          </a:p>
          <a:p>
            <a:pPr algn="ctr"/>
            <a:r>
              <a:rPr lang="en-US" sz="2000" b="1" dirty="0" smtClean="0"/>
              <a:t>a</a:t>
            </a:r>
            <a:r>
              <a:rPr lang="en-US" sz="2000" b="1" dirty="0" smtClean="0"/>
              <a:t>nd acid </a:t>
            </a:r>
            <a:r>
              <a:rPr lang="en-US" sz="2000" b="1" dirty="0" smtClean="0"/>
              <a:t>fast</a:t>
            </a:r>
          </a:p>
          <a:p>
            <a:pPr algn="ctr"/>
            <a:endParaRPr lang="en-US" sz="2000" b="1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5092406" y="5049494"/>
            <a:ext cx="385708" cy="22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86405" y="5314906"/>
            <a:ext cx="1097801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Acid fast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434895" y="6243600"/>
            <a:ext cx="1635063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Mycobcateria</a:t>
            </a:r>
            <a:endParaRPr lang="en-US" sz="2000" b="1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4997594" y="5957054"/>
            <a:ext cx="428628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7501752" y="2713826"/>
            <a:ext cx="428628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8" grpId="0" animBg="1"/>
      <p:bldP spid="19" grpId="0" animBg="1"/>
      <p:bldP spid="23" grpId="0" animBg="1"/>
      <p:bldP spid="28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64294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Staphylococci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903433"/>
            <a:ext cx="627504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General Characteristics</a:t>
            </a:r>
            <a:endParaRPr lang="en-US" sz="2800" dirty="0" smtClean="0"/>
          </a:p>
          <a:p>
            <a:pPr algn="just"/>
            <a:r>
              <a:rPr lang="en-US" sz="2800" dirty="0" smtClean="0"/>
              <a:t>Common </a:t>
            </a:r>
            <a:r>
              <a:rPr lang="en-US" sz="2800" dirty="0"/>
              <a:t>inhabitant of the skin and mucous membranes. </a:t>
            </a:r>
          </a:p>
          <a:p>
            <a:pPr algn="just"/>
            <a:r>
              <a:rPr lang="en-US" sz="2800" dirty="0"/>
              <a:t>Spherical cells arranged in irregular clusters.</a:t>
            </a:r>
          </a:p>
          <a:p>
            <a:pPr algn="just"/>
            <a:r>
              <a:rPr lang="en-US" sz="2800" dirty="0"/>
              <a:t>Produces many virulence </a:t>
            </a:r>
            <a:r>
              <a:rPr lang="en-US" sz="2800" dirty="0" smtClean="0"/>
              <a:t>factors.</a:t>
            </a:r>
            <a:endParaRPr lang="en-US" sz="2800" dirty="0"/>
          </a:p>
          <a:p>
            <a:pPr algn="just">
              <a:buNone/>
            </a:pP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u="sng" dirty="0">
                <a:latin typeface="Calibri" pitchFamily="34" charset="0"/>
              </a:rPr>
              <a:t> </a:t>
            </a:r>
            <a:endParaRPr lang="en-US" sz="2800" b="1" dirty="0">
              <a:latin typeface="Calibri" pitchFamily="34" charset="0"/>
            </a:endParaRPr>
          </a:p>
          <a:p>
            <a:pPr algn="just"/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285992"/>
            <a:ext cx="2273165" cy="159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6776" y="4005064"/>
            <a:ext cx="2211728" cy="207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8229600" cy="64294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Staphylococci aureus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4762872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Diseases:</a:t>
            </a:r>
          </a:p>
          <a:p>
            <a:pPr lvl="1" algn="just"/>
            <a:r>
              <a:rPr lang="en-US" sz="2400" dirty="0"/>
              <a:t>Food poisoning.</a:t>
            </a:r>
          </a:p>
          <a:p>
            <a:pPr lvl="1" algn="just"/>
            <a:r>
              <a:rPr lang="en-US" sz="2400" dirty="0"/>
              <a:t>Localized infections (Abscess formation).</a:t>
            </a:r>
          </a:p>
          <a:p>
            <a:pPr lvl="1" algn="just"/>
            <a:r>
              <a:rPr lang="en-US" sz="2400" dirty="0"/>
              <a:t>Spreading </a:t>
            </a:r>
            <a:r>
              <a:rPr lang="en-US" sz="2400" dirty="0" smtClean="0"/>
              <a:t>infections (Necrotizing infections).</a:t>
            </a:r>
            <a:endParaRPr lang="en-US" sz="2400" dirty="0"/>
          </a:p>
          <a:p>
            <a:pPr lvl="1" algn="just"/>
            <a:r>
              <a:rPr lang="en-US" sz="2400" dirty="0"/>
              <a:t>Systemic infections (ex. Osteomyelitis</a:t>
            </a:r>
            <a:r>
              <a:rPr lang="en-US" dirty="0">
                <a:latin typeface="Calibri" pitchFamily="34" charset="0"/>
              </a:rPr>
              <a:t>).</a:t>
            </a:r>
            <a:endParaRPr lang="en-US" sz="2800" b="1" dirty="0">
              <a:latin typeface="Calibri" pitchFamily="34" charset="0"/>
            </a:endParaRPr>
          </a:p>
          <a:p>
            <a:pPr algn="just"/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مشاهدة صورة المصد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285992"/>
            <a:ext cx="374087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Frequently involved in nosocomial and opportunistic infections. </a:t>
            </a:r>
          </a:p>
          <a:p>
            <a:pPr algn="just"/>
            <a:r>
              <a:rPr lang="en-US" i="1" dirty="0"/>
              <a:t>S. epidermidis </a:t>
            </a:r>
            <a:r>
              <a:rPr lang="en-US" dirty="0"/>
              <a:t>– lives on skin and mucous membranes; endocarditis, bacteremia, UTI. </a:t>
            </a:r>
          </a:p>
          <a:p>
            <a:pPr algn="just"/>
            <a:r>
              <a:rPr lang="en-US" i="1" dirty="0"/>
              <a:t>S. saprophyticus </a:t>
            </a:r>
            <a:r>
              <a:rPr lang="en-US" dirty="0"/>
              <a:t>– infrequently lives on skin, intestine, vagina; UTI.</a:t>
            </a:r>
          </a:p>
          <a:p>
            <a:pPr algn="just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928670"/>
            <a:ext cx="8229600" cy="64294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Coagulase-negative staphylococcus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056" y="908720"/>
            <a:ext cx="2915816" cy="64294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70C0"/>
                </a:solidFill>
              </a:rPr>
              <a:t>Streptococci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381000" y="1652736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n-US" sz="2400" dirty="0">
                <a:latin typeface="Calibri" pitchFamily="34" charset="0"/>
              </a:rPr>
              <a:t>Gram-positive </a:t>
            </a:r>
            <a:r>
              <a:rPr lang="en-US" sz="2400" dirty="0" err="1">
                <a:latin typeface="Calibri" pitchFamily="34" charset="0"/>
              </a:rPr>
              <a:t>cocci</a:t>
            </a:r>
            <a:r>
              <a:rPr lang="en-US" sz="2400" dirty="0">
                <a:latin typeface="Calibri" pitchFamily="34" charset="0"/>
              </a:rPr>
              <a:t> </a:t>
            </a: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n-US" sz="2400" dirty="0">
                <a:latin typeface="Calibri" pitchFamily="34" charset="0"/>
              </a:rPr>
              <a:t>Catalase  &amp; </a:t>
            </a:r>
            <a:r>
              <a:rPr lang="en-US" sz="2400" dirty="0" err="1">
                <a:latin typeface="Calibri" pitchFamily="34" charset="0"/>
              </a:rPr>
              <a:t>Coagulase</a:t>
            </a:r>
            <a:r>
              <a:rPr lang="en-US" sz="2400" dirty="0">
                <a:latin typeface="Calibri" pitchFamily="34" charset="0"/>
              </a:rPr>
              <a:t> negative</a:t>
            </a: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n-US" sz="2400" dirty="0">
                <a:latin typeface="Calibri" pitchFamily="34" charset="0"/>
              </a:rPr>
              <a:t>Sensitive to drying, heat, and disinfectants</a:t>
            </a: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n-US" sz="2400" dirty="0">
                <a:latin typeface="Calibri" pitchFamily="34" charset="0"/>
              </a:rPr>
              <a:t>Classification</a:t>
            </a: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endParaRPr lang="en-US" sz="2400" dirty="0"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1560" y="3403833"/>
            <a:ext cx="8027987" cy="211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         -hemolytic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: partial </a:t>
            </a:r>
            <a:r>
              <a:rPr lang="en-US" sz="2400" dirty="0" err="1">
                <a:latin typeface="Calibri" pitchFamily="34" charset="0"/>
                <a:sym typeface="Symbol" pitchFamily="18" charset="2"/>
              </a:rPr>
              <a:t>hemolysis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 of RBCs</a:t>
            </a:r>
            <a:r>
              <a:rPr lang="en-US" sz="2400" dirty="0">
                <a:latin typeface="Calibri" pitchFamily="34" charset="0"/>
              </a:rPr>
              <a:t> </a:t>
            </a: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endParaRPr lang="en-US" sz="2400" i="1" dirty="0">
              <a:latin typeface="Calibri" pitchFamily="34" charset="0"/>
            </a:endParaRP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         -hemolytic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: complete </a:t>
            </a:r>
            <a:r>
              <a:rPr lang="en-US" sz="2400" dirty="0" err="1">
                <a:latin typeface="Calibri" pitchFamily="34" charset="0"/>
                <a:sym typeface="Symbol" pitchFamily="18" charset="2"/>
              </a:rPr>
              <a:t>hemolysis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 of RBCs</a:t>
            </a: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endParaRPr lang="en-US" sz="2400" i="1" dirty="0">
              <a:latin typeface="Calibri" pitchFamily="34" charset="0"/>
            </a:endParaRP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         -hemolytic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: no </a:t>
            </a:r>
            <a:r>
              <a:rPr lang="en-US" sz="2400" dirty="0" err="1">
                <a:latin typeface="Calibri" pitchFamily="34" charset="0"/>
                <a:sym typeface="Symbol" pitchFamily="18" charset="2"/>
              </a:rPr>
              <a:t>hemolysis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 of RBCs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1556792"/>
            <a:ext cx="3887787" cy="1066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400" b="1" i="1" spc="-100" dirty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72008" y="1484784"/>
            <a:ext cx="7772400" cy="4114800"/>
          </a:xfrm>
          <a:prstGeom prst="rect">
            <a:avLst/>
          </a:prstGeom>
        </p:spPr>
        <p:txBody>
          <a:bodyPr/>
          <a:lstStyle/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n-US" sz="3200" b="1" i="1" spc="-100" dirty="0">
                <a:solidFill>
                  <a:srgbClr val="00B050"/>
                </a:solidFill>
                <a:latin typeface="Calibri" pitchFamily="34" charset="0"/>
              </a:rPr>
              <a:t>S. </a:t>
            </a:r>
            <a:r>
              <a:rPr lang="en-US" sz="3200" b="1" i="1" spc="-100" dirty="0" err="1">
                <a:solidFill>
                  <a:srgbClr val="00B050"/>
                </a:solidFill>
                <a:latin typeface="Calibri" pitchFamily="34" charset="0"/>
              </a:rPr>
              <a:t>pyogenes</a:t>
            </a:r>
            <a:r>
              <a:rPr lang="en-US" sz="3200" b="1" i="1" spc="-100" dirty="0">
                <a:solidFill>
                  <a:srgbClr val="00B050"/>
                </a:solidFill>
                <a:latin typeface="Calibri" pitchFamily="34" charset="0"/>
              </a:rPr>
              <a:t> (Group A </a:t>
            </a:r>
            <a:r>
              <a:rPr lang="en-US" sz="3200" b="1" i="1" spc="-100" dirty="0" err="1">
                <a:solidFill>
                  <a:srgbClr val="00B050"/>
                </a:solidFill>
                <a:latin typeface="Calibri" pitchFamily="34" charset="0"/>
              </a:rPr>
              <a:t>sterp</a:t>
            </a:r>
            <a:r>
              <a:rPr lang="en-US" sz="3200" b="1" i="1" spc="-100" dirty="0">
                <a:solidFill>
                  <a:srgbClr val="00B050"/>
                </a:solidFill>
                <a:latin typeface="Calibri" pitchFamily="34" charset="0"/>
              </a:rPr>
              <a:t>):</a:t>
            </a:r>
            <a:endParaRPr lang="en-US" sz="3200" spc="-100" dirty="0">
              <a:solidFill>
                <a:srgbClr val="00B050"/>
              </a:solidFill>
              <a:latin typeface="Calibri" pitchFamily="34" charset="0"/>
              <a:cs typeface="Rod" pitchFamily="49" charset="-79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spc="-100" dirty="0">
                <a:latin typeface="Calibri" pitchFamily="34" charset="0"/>
                <a:cs typeface="Rod" pitchFamily="49" charset="-79"/>
              </a:rPr>
              <a:t>Group-A streptococci (GAS).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spc="-100" dirty="0">
                <a:latin typeface="Symbol" pitchFamily="18" charset="2"/>
                <a:cs typeface="+mn-cs"/>
              </a:rPr>
              <a:t>b</a:t>
            </a:r>
            <a:r>
              <a:rPr lang="en-US" sz="2400" spc="-100" dirty="0">
                <a:latin typeface="Calibri" pitchFamily="34" charset="0"/>
                <a:cs typeface="+mn-cs"/>
              </a:rPr>
              <a:t>- hemolytic.</a:t>
            </a:r>
            <a:endParaRPr lang="en-US" sz="2400" dirty="0">
              <a:latin typeface="Calibri" pitchFamily="34" charset="0"/>
              <a:cs typeface="+mn-cs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dirty="0">
                <a:latin typeface="Calibri" pitchFamily="34" charset="0"/>
                <a:cs typeface="+mn-cs"/>
              </a:rPr>
              <a:t>Most serious streptococcal pathogen.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dirty="0">
                <a:latin typeface="Calibri" pitchFamily="34" charset="0"/>
                <a:cs typeface="+mn-cs"/>
              </a:rPr>
              <a:t>Inhabits throat, </a:t>
            </a:r>
            <a:r>
              <a:rPr lang="en-US" sz="2400" dirty="0" err="1">
                <a:latin typeface="Calibri" pitchFamily="34" charset="0"/>
                <a:cs typeface="+mn-cs"/>
              </a:rPr>
              <a:t>nasopharynx</a:t>
            </a:r>
            <a:r>
              <a:rPr lang="en-US" sz="2400" dirty="0">
                <a:latin typeface="Calibri" pitchFamily="34" charset="0"/>
                <a:cs typeface="+mn-cs"/>
              </a:rPr>
              <a:t>, occasionally skin.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dirty="0">
                <a:latin typeface="Calibri" pitchFamily="34" charset="0"/>
              </a:rPr>
              <a:t>Diseases:</a:t>
            </a:r>
          </a:p>
          <a:p>
            <a:pPr marL="1325880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dirty="0">
                <a:latin typeface="Calibri" pitchFamily="34" charset="0"/>
              </a:rPr>
              <a:t>Pharyngitis.</a:t>
            </a:r>
          </a:p>
          <a:p>
            <a:pPr marL="1325880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dirty="0">
                <a:latin typeface="Calibri" pitchFamily="34" charset="0"/>
              </a:rPr>
              <a:t>Skin infections.</a:t>
            </a:r>
          </a:p>
          <a:p>
            <a:pPr marL="1325880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dirty="0">
                <a:latin typeface="Calibri" pitchFamily="34" charset="0"/>
              </a:rPr>
              <a:t>Necrotizing infections.</a:t>
            </a:r>
          </a:p>
          <a:p>
            <a:pPr marL="1325880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dirty="0">
                <a:latin typeface="Calibri" pitchFamily="34" charset="0"/>
              </a:rPr>
              <a:t>Systemic infections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endParaRPr lang="en-US" sz="24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4056" y="908720"/>
            <a:ext cx="2915816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Streptococci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1556792"/>
            <a:ext cx="3887787" cy="1066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400" b="1" i="1" spc="-100" dirty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72008" y="1484784"/>
            <a:ext cx="7772400" cy="4114800"/>
          </a:xfrm>
          <a:prstGeom prst="rect">
            <a:avLst/>
          </a:prstGeom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endParaRPr lang="en-US" sz="24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528" y="764704"/>
            <a:ext cx="5292080" cy="64294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>
              <a:spcBef>
                <a:spcPct val="0"/>
              </a:spcBef>
            </a:pPr>
            <a:r>
              <a:rPr lang="en-US" sz="3600" b="1" dirty="0"/>
              <a:t>Streptococcus pneumoniae</a:t>
            </a:r>
          </a:p>
          <a:p>
            <a:pPr lvl="0">
              <a:spcBef>
                <a:spcPct val="0"/>
              </a:spcBef>
            </a:pPr>
            <a:endParaRPr lang="en-US" sz="3600" b="1" dirty="0"/>
          </a:p>
          <a:p>
            <a:pPr lvl="0">
              <a:spcBef>
                <a:spcPct val="0"/>
              </a:spcBef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95536" y="1340768"/>
            <a:ext cx="4968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Pneumonia: inflammatory </a:t>
            </a:r>
            <a:r>
              <a:rPr lang="en-US" sz="2800" dirty="0"/>
              <a:t>condition of the lung.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/>
              <a:t>Inhabits </a:t>
            </a:r>
            <a:r>
              <a:rPr lang="en-US" sz="2800" dirty="0" err="1"/>
              <a:t>nasopharynx</a:t>
            </a:r>
            <a:r>
              <a:rPr lang="en-US" sz="2800" dirty="0"/>
              <a:t> of healthy people.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/>
              <a:t>May also infect brain: (pneumococcal meningitis) and blood stream (</a:t>
            </a:r>
            <a:r>
              <a:rPr lang="en-US" sz="2800" dirty="0" err="1"/>
              <a:t>pneumococcus</a:t>
            </a:r>
            <a:r>
              <a:rPr lang="en-US" sz="2800" dirty="0"/>
              <a:t> septicemia).</a:t>
            </a:r>
          </a:p>
          <a:p>
            <a:pPr algn="just"/>
            <a:endParaRPr lang="ar-SA" sz="2800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7216" y="1700808"/>
            <a:ext cx="3716784" cy="35753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</TotalTime>
  <Words>748</Words>
  <Application>Microsoft Office PowerPoint</Application>
  <PresentationFormat>On-screen Show (4:3)</PresentationFormat>
  <Paragraphs>182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 Orientation to Gram Positive Bacteria of Medical Importance  </vt:lpstr>
      <vt:lpstr>Slide 2</vt:lpstr>
      <vt:lpstr>Gram Positive bacilli</vt:lpstr>
      <vt:lpstr>Staphylococci</vt:lpstr>
      <vt:lpstr>Staphylococci aureus</vt:lpstr>
      <vt:lpstr>Coagulase-negative staphylococcus</vt:lpstr>
      <vt:lpstr>Streptococci</vt:lpstr>
      <vt:lpstr>Slide 8</vt:lpstr>
      <vt:lpstr>Slide 9</vt:lpstr>
      <vt:lpstr>Gram Positive bacilli</vt:lpstr>
      <vt:lpstr>Bacillus anthracis</vt:lpstr>
      <vt:lpstr>Bacillus cereus</vt:lpstr>
      <vt:lpstr>Slide 13</vt:lpstr>
      <vt:lpstr>Slide 14</vt:lpstr>
      <vt:lpstr>Slide 15</vt:lpstr>
      <vt:lpstr>Slide 16</vt:lpstr>
      <vt:lpstr>Gram Positive bacilli</vt:lpstr>
      <vt:lpstr>Gram Positive Non-Spore-Formers</vt:lpstr>
      <vt:lpstr>Gram Positive Non-Spore-Formers</vt:lpstr>
      <vt:lpstr>Gram Positive bacilli</vt:lpstr>
      <vt:lpstr>Gram Positive Non-Spore-Formers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The Gram Positive Bacilli of Medical Importance </dc:title>
  <dc:creator>frf</dc:creator>
  <cp:lastModifiedBy>frf</cp:lastModifiedBy>
  <cp:revision>186</cp:revision>
  <dcterms:created xsi:type="dcterms:W3CDTF">2018-09-26T05:12:10Z</dcterms:created>
  <dcterms:modified xsi:type="dcterms:W3CDTF">2019-10-13T03:55:18Z</dcterms:modified>
</cp:coreProperties>
</file>