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Default Extension="wmf" ContentType="image/x-wmf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17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179.xml" ContentType="application/vnd.openxmlformats-officedocument.presentationml.slideLayout+xml"/>
  <Override PartName="/ppt/theme/theme13.xml" ContentType="application/vnd.openxmlformats-officedocument.theme+xml"/>
  <Override PartName="/ppt/slideLayouts/slideLayout213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5" r:id="rId2"/>
    <p:sldMasterId id="2147483690" r:id="rId3"/>
    <p:sldMasterId id="2147483705" r:id="rId4"/>
    <p:sldMasterId id="2147483720" r:id="rId5"/>
    <p:sldMasterId id="2147483735" r:id="rId6"/>
    <p:sldMasterId id="2147483750" r:id="rId7"/>
    <p:sldMasterId id="2147483765" r:id="rId8"/>
    <p:sldMasterId id="2147483780" r:id="rId9"/>
    <p:sldMasterId id="2147483795" r:id="rId10"/>
    <p:sldMasterId id="2147483810" r:id="rId11"/>
    <p:sldMasterId id="2147483825" r:id="rId12"/>
    <p:sldMasterId id="2147483840" r:id="rId13"/>
    <p:sldMasterId id="2147483855" r:id="rId14"/>
    <p:sldMasterId id="2147483870" r:id="rId15"/>
    <p:sldMasterId id="2147483885" r:id="rId16"/>
  </p:sldMasterIdLst>
  <p:notesMasterIdLst>
    <p:notesMasterId r:id="rId46"/>
  </p:notesMasterIdLst>
  <p:sldIdLst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5" r:id="rId43"/>
    <p:sldId id="286" r:id="rId44"/>
    <p:sldId id="287" r:id="rId45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44" d="100"/>
          <a:sy n="44" d="100"/>
        </p:scale>
        <p:origin x="-7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34ADFA4-762B-44D8-BFD1-7E6C4CF92729}" type="datetimeFigureOut">
              <a:rPr lang="ar-EG" smtClean="0"/>
              <a:pPr/>
              <a:t>09/04/1441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5D3AF71-62EF-4ECA-99D1-89777833B496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1516663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02756" indent="-270291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081164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513629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1946095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378560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811026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243491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675957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A557BEBC-46F1-4E06-B1C8-976C89A189E0}" type="slidenum">
              <a:rPr lang="ar-SA" sz="11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z="11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02756" indent="-270291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081164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513629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1946095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378560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811026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243491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675957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7EBA8471-3C2F-4FA3-A4FB-77F019714E48}" type="slidenum">
              <a:rPr lang="ar-SA" sz="11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z="11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02756" indent="-270291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081164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513629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1946095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378560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811026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243491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675957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FE69A184-8830-4302-8DC2-21F98A3EFEE8}" type="slidenum">
              <a:rPr lang="ar-SA" sz="11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z="11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02756" indent="-270291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081164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513629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1946095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378560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811026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243491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675957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E31BE368-B382-448B-BE30-F419544E60C7}" type="slidenum">
              <a:rPr lang="ar-SA" sz="11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z="11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02756" indent="-270291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081164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513629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1946095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378560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811026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243491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675957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E853F36F-F37B-4E12-A00C-67BCAD6A937E}" type="slidenum">
              <a:rPr lang="ar-SA" sz="11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z="11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02756" indent="-270291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081164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513629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1946095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378560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811026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243491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675957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63876721-0F93-476A-BCA6-7FE75347E73F}" type="slidenum">
              <a:rPr lang="ar-SA" sz="11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sz="11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02756" indent="-270291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081164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513629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1946095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378560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811026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243491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675957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5D23A91A-3511-48A1-8FB3-A5F91B91E3D5}" type="slidenum">
              <a:rPr lang="ar-SA" sz="11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z="11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02756" indent="-270291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081164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513629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1946095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378560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811026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243491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675957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CFA24C56-4371-41FB-AF3F-8E1FDF65B6B6}" type="slidenum">
              <a:rPr lang="ar-SA" sz="11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22</a:t>
            </a:fld>
            <a:endParaRPr lang="en-US" sz="11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52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50664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34761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016984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67164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420119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95069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642604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612669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932030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735913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0992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965299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15691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71344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99662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467659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420373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54632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69735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69652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14270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207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874627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13960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431866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487809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94746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594526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475298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815009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814596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642681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0281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00135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74390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064398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720175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243776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73695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456378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467529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482436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885932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6320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761815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317074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376049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308848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600024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603081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809134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62852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730178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589997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8840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954953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80742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202538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345208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15964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13116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427563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973592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585710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910989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4655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268506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51760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528914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351748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112725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4129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024890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179443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922651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152190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0278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21946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367202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255586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039344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83029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674864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657224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892719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155426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186329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9992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161244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351233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436886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951921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123985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936989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14010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461329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06299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730337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2035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228339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998605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160299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488647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511092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688613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21111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28584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408614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701712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1902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0169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9132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555279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111687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48401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662370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576238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203813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407764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040482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595738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9392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863732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025849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271699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90483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123151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212817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844832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419720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599114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50382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0014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267609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073444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077153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602560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517182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2941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78498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87220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6332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310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43637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2275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488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8948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3000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37475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94541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70841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33496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37781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47759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95384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76250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2046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93384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15834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76944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55366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78514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41573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75755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27148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37128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16590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744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70555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78706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64860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28923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24789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02228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90435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51503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4757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71374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077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29224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40754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22951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25101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31794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12925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27763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82673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32921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73144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117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32670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52320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64750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11433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6733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4625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68395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94512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9188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86596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6946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29428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3986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33763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9314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69170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92404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2236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93490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97953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03630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3163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1422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3587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01649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02792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94777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02151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155682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15620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90502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4755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8246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slideLayout" Target="../slideLayouts/slideLayout15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slideLayout" Target="../slideLayouts/slideLayout16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slideLayout" Target="../slideLayouts/slideLayout18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13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slideLayout" Target="../slideLayouts/slideLayout194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4.xml"/><Relationship Id="rId13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203.xml"/><Relationship Id="rId12" Type="http://schemas.openxmlformats.org/officeDocument/2006/relationships/slideLayout" Target="../slideLayouts/slideLayout208.xml"/><Relationship Id="rId2" Type="http://schemas.openxmlformats.org/officeDocument/2006/relationships/slideLayout" Target="../slideLayouts/slideLayout198.xml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11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1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5.xml"/><Relationship Id="rId14" Type="http://schemas.openxmlformats.org/officeDocument/2006/relationships/slideLayout" Target="../slideLayouts/slideLayout21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5" Type="http://schemas.openxmlformats.org/officeDocument/2006/relationships/theme" Target="../theme/theme16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Relationship Id="rId14" Type="http://schemas.openxmlformats.org/officeDocument/2006/relationships/slideLayout" Target="../slideLayouts/slideLayout22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261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790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003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92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866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927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7875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143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760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319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839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75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033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481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317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283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295400"/>
            <a:ext cx="7772400" cy="904875"/>
          </a:xfrm>
        </p:spPr>
        <p:txBody>
          <a:bodyPr/>
          <a:lstStyle/>
          <a:p>
            <a:pPr eaLnBrk="1" hangingPunct="1"/>
            <a:r>
              <a:rPr lang="en-US" altLang="zh-CN" sz="5400" i="1" smtClean="0">
                <a:solidFill>
                  <a:srgbClr val="CC0000"/>
                </a:solidFill>
                <a:latin typeface="Times New Roman" pitchFamily="18" charset="0"/>
              </a:rPr>
              <a:t>Mineral metabolism</a:t>
            </a:r>
          </a:p>
        </p:txBody>
      </p:sp>
      <p:pic>
        <p:nvPicPr>
          <p:cNvPr id="2051" name="Picture 3" descr="mineral intera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225" y="3219450"/>
            <a:ext cx="419417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ph02858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52800"/>
            <a:ext cx="265906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0773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4300" y="333375"/>
            <a:ext cx="9029700" cy="492442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CN" sz="3600" b="0" smtClean="0">
                <a:solidFill>
                  <a:srgbClr val="990000"/>
                </a:solidFill>
                <a:latin typeface="Tahoma" pitchFamily="34" charset="0"/>
              </a:rPr>
              <a:t>Plasma calcium</a:t>
            </a:r>
            <a:r>
              <a:rPr lang="en-US" altLang="zh-CN" smtClean="0">
                <a:solidFill>
                  <a:srgbClr val="990000"/>
                </a:solidFill>
                <a:latin typeface="Tahoma" pitchFamily="34" charset="0"/>
              </a:rPr>
              <a:t>:</a:t>
            </a:r>
            <a:r>
              <a:rPr lang="en-US" altLang="zh-CN" smtClean="0">
                <a:solidFill>
                  <a:srgbClr val="990000"/>
                </a:solidFill>
              </a:rPr>
              <a:t> </a:t>
            </a:r>
          </a:p>
          <a:p>
            <a:pPr eaLnBrk="1" hangingPunct="1">
              <a:lnSpc>
                <a:spcPct val="120000"/>
              </a:lnSpc>
              <a:buClr>
                <a:srgbClr val="FF33CC"/>
              </a:buClr>
              <a:buFont typeface="Wingdings" pitchFamily="2" charset="2"/>
              <a:buNone/>
            </a:pPr>
            <a:r>
              <a:rPr lang="en-US" altLang="zh-CN" sz="2800" smtClean="0"/>
              <a:t>         </a:t>
            </a:r>
            <a:r>
              <a:rPr lang="en-US" altLang="zh-CN" sz="2400" smtClean="0"/>
              <a:t>normal range: </a:t>
            </a:r>
            <a:r>
              <a:rPr lang="en-US" altLang="zh-CN" sz="2400" u="sng" smtClean="0">
                <a:solidFill>
                  <a:srgbClr val="CC0099"/>
                </a:solidFill>
              </a:rPr>
              <a:t>9-11 mg%</a:t>
            </a:r>
            <a:r>
              <a:rPr lang="en-US" altLang="zh-CN" sz="2400" smtClean="0"/>
              <a:t> (2.25-2.75 mmol/L)</a:t>
            </a:r>
          </a:p>
          <a:p>
            <a:pPr eaLnBrk="1" hangingPunct="1">
              <a:lnSpc>
                <a:spcPct val="120000"/>
              </a:lnSpc>
              <a:buClr>
                <a:srgbClr val="FF33CC"/>
              </a:buClr>
              <a:buFont typeface="Wingdings" pitchFamily="2" charset="2"/>
              <a:buNone/>
            </a:pPr>
            <a:r>
              <a:rPr lang="en-GB" altLang="zh-CN" sz="2400" b="0" smtClean="0">
                <a:solidFill>
                  <a:srgbClr val="0000CC"/>
                </a:solidFill>
              </a:rPr>
              <a:t>Three forms of plasma calcium:</a:t>
            </a:r>
          </a:p>
          <a:p>
            <a:pPr eaLnBrk="1" hangingPunct="1">
              <a:lnSpc>
                <a:spcPct val="120000"/>
              </a:lnSpc>
              <a:buClr>
                <a:srgbClr val="FF33CC"/>
              </a:buClr>
              <a:buFont typeface="Wingdings" pitchFamily="2" charset="2"/>
              <a:buNone/>
            </a:pPr>
            <a:r>
              <a:rPr lang="en-GB" altLang="zh-CN" sz="2400" b="0" smtClean="0"/>
              <a:t>  ① </a:t>
            </a:r>
            <a:r>
              <a:rPr lang="en-GB" altLang="zh-CN" sz="2400" b="0" u="sng" smtClean="0"/>
              <a:t>Ionized Ca (diffusible):</a:t>
            </a:r>
            <a:r>
              <a:rPr lang="en-GB" altLang="zh-CN" sz="2400" b="0" smtClean="0"/>
              <a:t> </a:t>
            </a:r>
            <a:r>
              <a:rPr lang="en-US" altLang="zh-CN" sz="2400" smtClean="0"/>
              <a:t>about 50% is ionized from </a:t>
            </a:r>
            <a:r>
              <a:rPr lang="en-US" altLang="zh-CN" sz="2400" smtClean="0">
                <a:solidFill>
                  <a:srgbClr val="CC0000"/>
                </a:solidFill>
              </a:rPr>
              <a:t>which functionally the most active</a:t>
            </a:r>
            <a:r>
              <a:rPr lang="en-US" altLang="zh-CN" sz="2400" smtClean="0"/>
              <a:t>. </a:t>
            </a:r>
          </a:p>
          <a:p>
            <a:pPr eaLnBrk="1" hangingPunct="1">
              <a:lnSpc>
                <a:spcPct val="120000"/>
              </a:lnSpc>
              <a:buClr>
                <a:srgbClr val="FF33CC"/>
              </a:buClr>
              <a:buFont typeface="Wingdings" pitchFamily="2" charset="2"/>
              <a:buNone/>
            </a:pPr>
            <a:r>
              <a:rPr lang="en-GB" altLang="zh-CN" sz="2400" b="0" smtClean="0"/>
              <a:t>  ② </a:t>
            </a:r>
            <a:r>
              <a:rPr lang="en-GB" altLang="zh-CN" sz="2400" b="0" u="sng" smtClean="0"/>
              <a:t>Complex Ca with organic acid (diffusible):</a:t>
            </a:r>
            <a:r>
              <a:rPr lang="en-GB" altLang="zh-CN" sz="2400" b="0" smtClean="0"/>
              <a:t> </a:t>
            </a:r>
            <a:r>
              <a:rPr lang="en-US" altLang="zh-CN" sz="2400" smtClean="0"/>
              <a:t>about  10% is found in association with citrate or phosphate.</a:t>
            </a:r>
            <a:endParaRPr lang="en-GB" altLang="zh-CN" sz="2400" b="0" smtClean="0"/>
          </a:p>
          <a:p>
            <a:pPr eaLnBrk="1" hangingPunct="1">
              <a:lnSpc>
                <a:spcPct val="120000"/>
              </a:lnSpc>
              <a:buClr>
                <a:srgbClr val="FF33CC"/>
              </a:buClr>
              <a:buFont typeface="Wingdings" pitchFamily="2" charset="2"/>
              <a:buNone/>
            </a:pPr>
            <a:r>
              <a:rPr lang="en-GB" altLang="zh-CN" sz="2400" b="0" smtClean="0"/>
              <a:t>  ③ </a:t>
            </a:r>
            <a:r>
              <a:rPr lang="en-GB" altLang="zh-CN" sz="2400" b="0" u="sng" smtClean="0"/>
              <a:t>Protein bound Ca (non-diffusible):</a:t>
            </a:r>
            <a:r>
              <a:rPr lang="en-GB" altLang="zh-CN" sz="2400" b="0" smtClean="0"/>
              <a:t> </a:t>
            </a:r>
            <a:r>
              <a:rPr lang="en-US" altLang="zh-CN" sz="2400" smtClean="0"/>
              <a:t>about  40% is found in association with albumin and globulin.</a:t>
            </a:r>
            <a:endParaRPr lang="en-US" altLang="zh-CN" sz="2400" b="0" smtClean="0"/>
          </a:p>
        </p:txBody>
      </p:sp>
    </p:spTree>
    <p:extLst>
      <p:ext uri="{BB962C8B-B14F-4D97-AF65-F5344CB8AC3E}">
        <p14:creationId xmlns:p14="http://schemas.microsoft.com/office/powerpoint/2010/main" xmlns="" val="79614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3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3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3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3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3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3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3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3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3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3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3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3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zh-CN" sz="3200" smtClean="0"/>
              <a:t>Factors Regulating Plasma Ca Level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229600" cy="4913313"/>
          </a:xfrm>
        </p:spPr>
        <p:txBody>
          <a:bodyPr/>
          <a:lstStyle/>
          <a:p>
            <a:pPr eaLnBrk="1" hangingPunct="1"/>
            <a:r>
              <a:rPr lang="en-US" altLang="zh-CN" sz="2800" smtClean="0"/>
              <a:t>Plasma Ca is regulated variable</a:t>
            </a:r>
            <a:endParaRPr lang="en-US" altLang="zh-CN" sz="2800" smtClean="0">
              <a:solidFill>
                <a:srgbClr val="0000CC"/>
              </a:solidFill>
            </a:endParaRPr>
          </a:p>
          <a:p>
            <a:pPr eaLnBrk="1" hangingPunct="1"/>
            <a:r>
              <a:rPr lang="en-US" altLang="zh-CN" sz="2800" i="1" smtClean="0">
                <a:solidFill>
                  <a:srgbClr val="CC0000"/>
                </a:solidFill>
              </a:rPr>
              <a:t>Three hormones</a:t>
            </a:r>
            <a:r>
              <a:rPr lang="en-US" altLang="zh-CN" sz="2800" smtClean="0"/>
              <a:t> involved in regulation</a:t>
            </a:r>
          </a:p>
          <a:p>
            <a:pPr lvl="1" eaLnBrk="1" hangingPunct="1"/>
            <a:r>
              <a:rPr lang="en-US" altLang="zh-CN" sz="2400" smtClean="0">
                <a:solidFill>
                  <a:srgbClr val="0000CC"/>
                </a:solidFill>
              </a:rPr>
              <a:t>Calcitriol (1,25-(OH)</a:t>
            </a:r>
            <a:r>
              <a:rPr lang="en-US" altLang="zh-CN" sz="2400" baseline="-25000" smtClean="0">
                <a:solidFill>
                  <a:srgbClr val="0000CC"/>
                </a:solidFill>
              </a:rPr>
              <a:t>2</a:t>
            </a:r>
            <a:r>
              <a:rPr lang="en-US" altLang="zh-CN" sz="2400" smtClean="0">
                <a:solidFill>
                  <a:srgbClr val="0000CC"/>
                </a:solidFill>
              </a:rPr>
              <a:t> VitD</a:t>
            </a:r>
            <a:r>
              <a:rPr lang="en-US" altLang="zh-CN" sz="2400" baseline="-25000" smtClean="0">
                <a:solidFill>
                  <a:srgbClr val="0000CC"/>
                </a:solidFill>
              </a:rPr>
              <a:t>3</a:t>
            </a:r>
            <a:r>
              <a:rPr lang="en-US" altLang="zh-CN" sz="2400" smtClean="0">
                <a:solidFill>
                  <a:srgbClr val="0000CC"/>
                </a:solidFill>
              </a:rPr>
              <a:t>,</a:t>
            </a:r>
            <a:r>
              <a:rPr lang="en-US" altLang="zh-CN" sz="2400" baseline="-25000" smtClean="0">
                <a:solidFill>
                  <a:srgbClr val="0000CC"/>
                </a:solidFill>
              </a:rPr>
              <a:t> </a:t>
            </a:r>
            <a:r>
              <a:rPr lang="en-US" altLang="zh-CN" sz="2400" smtClean="0">
                <a:solidFill>
                  <a:srgbClr val="0000CC"/>
                </a:solidFill>
              </a:rPr>
              <a:t>or 1,25 DHCC)</a:t>
            </a:r>
            <a:endParaRPr lang="en-US" altLang="zh-CN" sz="2400" baseline="-25000" smtClean="0">
              <a:solidFill>
                <a:srgbClr val="0000CC"/>
              </a:solidFill>
            </a:endParaRPr>
          </a:p>
          <a:p>
            <a:pPr lvl="2" eaLnBrk="1" hangingPunct="1"/>
            <a:r>
              <a:rPr lang="en-US" altLang="zh-CN" sz="2000" smtClean="0"/>
              <a:t>from kidney</a:t>
            </a:r>
          </a:p>
          <a:p>
            <a:pPr lvl="1" eaLnBrk="1" hangingPunct="1"/>
            <a:r>
              <a:rPr lang="en-US" altLang="zh-CN" sz="2400" smtClean="0">
                <a:solidFill>
                  <a:srgbClr val="CC0099"/>
                </a:solidFill>
              </a:rPr>
              <a:t>Parathyroid hormone (PTH)</a:t>
            </a:r>
          </a:p>
          <a:p>
            <a:pPr lvl="2" eaLnBrk="1" hangingPunct="1"/>
            <a:r>
              <a:rPr lang="en-US" altLang="zh-CN" sz="2000" smtClean="0"/>
              <a:t>from parathyroid gland</a:t>
            </a:r>
          </a:p>
          <a:p>
            <a:pPr lvl="1" eaLnBrk="1" hangingPunct="1"/>
            <a:r>
              <a:rPr lang="en-US" altLang="zh-CN" sz="2400" smtClean="0">
                <a:solidFill>
                  <a:srgbClr val="0000CC"/>
                </a:solidFill>
              </a:rPr>
              <a:t>Calcitonin(CT)</a:t>
            </a:r>
          </a:p>
          <a:p>
            <a:pPr lvl="2" eaLnBrk="1" hangingPunct="1"/>
            <a:r>
              <a:rPr lang="en-US" altLang="zh-CN" sz="2000" smtClean="0"/>
              <a:t>from thyroid gland</a:t>
            </a:r>
          </a:p>
          <a:p>
            <a:pPr eaLnBrk="1" hangingPunct="1"/>
            <a:r>
              <a:rPr lang="en-US" altLang="zh-CN" sz="2800" i="1" smtClean="0">
                <a:solidFill>
                  <a:srgbClr val="CC0000"/>
                </a:solidFill>
              </a:rPr>
              <a:t>Vitamin D</a:t>
            </a:r>
            <a:r>
              <a:rPr lang="en-US" altLang="zh-CN" sz="2800" i="1" baseline="-25000" smtClean="0">
                <a:solidFill>
                  <a:srgbClr val="CC0000"/>
                </a:solidFill>
              </a:rPr>
              <a:t>3</a:t>
            </a:r>
            <a:r>
              <a:rPr lang="en-US" altLang="zh-CN" sz="2800" smtClean="0"/>
              <a:t> </a:t>
            </a:r>
            <a:r>
              <a:rPr lang="en-US" altLang="zh-CN" sz="2800" i="1" smtClean="0">
                <a:solidFill>
                  <a:srgbClr val="CC0000"/>
                </a:solidFill>
              </a:rPr>
              <a:t>and PTH </a:t>
            </a:r>
            <a:r>
              <a:rPr lang="en-US" altLang="zh-CN" sz="2800" smtClean="0"/>
              <a:t>: </a:t>
            </a:r>
            <a:r>
              <a:rPr lang="en-US" altLang="zh-CN" sz="2800" i="1" u="sng" smtClean="0">
                <a:solidFill>
                  <a:srgbClr val="CC0000"/>
                </a:solidFill>
              </a:rPr>
              <a:t>increase</a:t>
            </a:r>
            <a:r>
              <a:rPr lang="en-US" altLang="zh-CN" sz="2800" smtClean="0"/>
              <a:t> plasma Ca↑</a:t>
            </a:r>
          </a:p>
          <a:p>
            <a:pPr eaLnBrk="1" hangingPunct="1"/>
            <a:r>
              <a:rPr lang="en-US" altLang="zh-CN" sz="2800" i="1" smtClean="0">
                <a:solidFill>
                  <a:srgbClr val="0000CC"/>
                </a:solidFill>
              </a:rPr>
              <a:t>Calcitonin</a:t>
            </a:r>
            <a:r>
              <a:rPr lang="en-US" altLang="zh-CN" sz="2800" smtClean="0"/>
              <a:t> : </a:t>
            </a:r>
            <a:r>
              <a:rPr lang="en-US" altLang="zh-CN" sz="2800" i="1" u="sng" smtClean="0">
                <a:solidFill>
                  <a:srgbClr val="0000CC"/>
                </a:solidFill>
              </a:rPr>
              <a:t>decrease</a:t>
            </a:r>
            <a:r>
              <a:rPr lang="en-US" altLang="zh-CN" sz="2800" smtClean="0"/>
              <a:t> plasma Ca↓</a:t>
            </a:r>
          </a:p>
        </p:txBody>
      </p:sp>
    </p:spTree>
    <p:extLst>
      <p:ext uri="{BB962C8B-B14F-4D97-AF65-F5344CB8AC3E}">
        <p14:creationId xmlns:p14="http://schemas.microsoft.com/office/powerpoint/2010/main" xmlns="" val="194716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228" name="Picture 4" descr="无标题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88" b="8723"/>
          <a:stretch>
            <a:fillRect/>
          </a:stretch>
        </p:blipFill>
        <p:spPr bwMode="auto">
          <a:xfrm>
            <a:off x="0" y="1131888"/>
            <a:ext cx="9144000" cy="572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zh-CN" sz="2800" smtClean="0"/>
              <a:t>Regulation of Calcium Homeostasis</a:t>
            </a:r>
            <a:endParaRPr lang="zh-CN" altLang="en-US" sz="2800" smtClean="0"/>
          </a:p>
        </p:txBody>
      </p:sp>
    </p:spTree>
    <p:extLst>
      <p:ext uri="{BB962C8B-B14F-4D97-AF65-F5344CB8AC3E}">
        <p14:creationId xmlns:p14="http://schemas.microsoft.com/office/powerpoint/2010/main" xmlns="" val="391436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6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87313"/>
            <a:ext cx="7772400" cy="641350"/>
          </a:xfrm>
        </p:spPr>
        <p:txBody>
          <a:bodyPr/>
          <a:lstStyle/>
          <a:p>
            <a:pPr eaLnBrk="1" hangingPunct="1"/>
            <a:r>
              <a:rPr lang="en-US" altLang="zh-CN" sz="4000" smtClean="0"/>
              <a:t>Calcium Deficiencies</a:t>
            </a:r>
            <a:r>
              <a:rPr lang="en-US" altLang="zh-CN" sz="3600" b="0" i="1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zh-CN" sz="4000" i="1" smtClean="0">
                <a:solidFill>
                  <a:srgbClr val="0000CC"/>
                </a:solidFill>
              </a:rPr>
              <a:t>-Rickets</a:t>
            </a:r>
          </a:p>
        </p:txBody>
      </p:sp>
      <p:pic>
        <p:nvPicPr>
          <p:cNvPr id="26627" name="Picture 3" descr="Children with rick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5713" y="1084263"/>
            <a:ext cx="3001962" cy="379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SIGNS OF RICKE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2525" y="1090613"/>
            <a:ext cx="328136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28600" y="5105400"/>
            <a:ext cx="8686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buChar char="Ø"/>
            </a:pPr>
            <a:r>
              <a:rPr lang="en-US" altLang="zh-CN" sz="2400" b="1">
                <a:solidFill>
                  <a:srgbClr val="000000"/>
                </a:solidFill>
              </a:rPr>
              <a:t>weakness and deformity of the bones that occurs from </a:t>
            </a:r>
            <a:r>
              <a:rPr lang="en-US" altLang="zh-CN" sz="2400" b="1" u="sng">
                <a:solidFill>
                  <a:srgbClr val="CC0099"/>
                </a:solidFill>
              </a:rPr>
              <a:t>vitamin D deficiency</a:t>
            </a:r>
            <a:r>
              <a:rPr lang="en-US" altLang="zh-CN" sz="2400" b="1">
                <a:solidFill>
                  <a:srgbClr val="000000"/>
                </a:solidFill>
              </a:rPr>
              <a:t> or </a:t>
            </a:r>
            <a:r>
              <a:rPr lang="en-US" altLang="zh-CN" sz="2400" b="1" u="sng">
                <a:solidFill>
                  <a:srgbClr val="0000CC"/>
                </a:solidFill>
              </a:rPr>
              <a:t>dietary deficiency of Ca and P</a:t>
            </a:r>
            <a:r>
              <a:rPr lang="en-US" altLang="zh-CN" sz="2400" b="1">
                <a:solidFill>
                  <a:srgbClr val="000000"/>
                </a:solidFill>
              </a:rPr>
              <a:t> in a growing person or animal.</a:t>
            </a:r>
          </a:p>
        </p:txBody>
      </p:sp>
    </p:spTree>
    <p:extLst>
      <p:ext uri="{BB962C8B-B14F-4D97-AF65-F5344CB8AC3E}">
        <p14:creationId xmlns:p14="http://schemas.microsoft.com/office/powerpoint/2010/main" xmlns="" val="400836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3188"/>
            <a:ext cx="8382000" cy="641350"/>
          </a:xfrm>
        </p:spPr>
        <p:txBody>
          <a:bodyPr/>
          <a:lstStyle/>
          <a:p>
            <a:pPr eaLnBrk="1" hangingPunct="1"/>
            <a:r>
              <a:rPr lang="en-US" altLang="zh-CN" sz="3600" smtClean="0"/>
              <a:t>Calcium Deficiencies</a:t>
            </a:r>
            <a:r>
              <a:rPr lang="en-US" altLang="zh-CN" sz="3200" b="0" i="1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zh-CN" sz="3600" i="1" smtClean="0">
                <a:solidFill>
                  <a:srgbClr val="0000CC"/>
                </a:solidFill>
              </a:rPr>
              <a:t>-Osteoporosis</a:t>
            </a:r>
          </a:p>
        </p:txBody>
      </p:sp>
      <p:pic>
        <p:nvPicPr>
          <p:cNvPr id="439299" name="Picture 3" descr="osteoporosis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79513"/>
            <a:ext cx="50038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9300" name="Picture 4" descr="Osteoporo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179513"/>
            <a:ext cx="3529012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9301" name="Rectangle 5"/>
          <p:cNvSpPr>
            <a:spLocks noChangeArrowheads="1"/>
          </p:cNvSpPr>
          <p:nvPr/>
        </p:nvSpPr>
        <p:spPr bwMode="auto">
          <a:xfrm>
            <a:off x="79375" y="5105400"/>
            <a:ext cx="9064625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buChar char="Ø"/>
            </a:pPr>
            <a:r>
              <a:rPr lang="en-US" altLang="zh-CN" sz="2400" b="1">
                <a:solidFill>
                  <a:srgbClr val="000000"/>
                </a:solidFill>
              </a:rPr>
              <a:t>progressive loss of bone density, thinning of bone tissue and increased vulnerability to fractures </a:t>
            </a:r>
            <a:r>
              <a:rPr lang="en-US" altLang="zh-CN" sz="2400" b="1">
                <a:solidFill>
                  <a:srgbClr val="CC0099"/>
                </a:solidFill>
              </a:rPr>
              <a:t>in the elderly people</a:t>
            </a:r>
            <a:r>
              <a:rPr lang="en-US" altLang="zh-CN" sz="2400" b="1">
                <a:solidFill>
                  <a:srgbClr val="000000"/>
                </a:solidFill>
              </a:rPr>
              <a:t> of both sexes.</a:t>
            </a:r>
            <a:endParaRPr lang="zh-CN" altLang="en-US" sz="2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010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3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439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43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Phosphorous (P) 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800" smtClean="0">
                <a:solidFill>
                  <a:srgbClr val="0000CC"/>
                </a:solidFill>
              </a:rPr>
              <a:t>80% of P occurs in combination with Ca in the bone and teeth</a:t>
            </a:r>
            <a:r>
              <a:rPr lang="en-US" altLang="zh-CN" sz="2800" smtClean="0"/>
              <a:t>.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800" smtClean="0"/>
              <a:t>About 10% is found in muscles and blood in association with proteins, carbohydrate and lipids.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800" smtClean="0"/>
              <a:t>The remaining 10% is widely distributed in various chemical compounds.</a:t>
            </a:r>
          </a:p>
        </p:txBody>
      </p:sp>
    </p:spTree>
    <p:extLst>
      <p:ext uri="{BB962C8B-B14F-4D97-AF65-F5344CB8AC3E}">
        <p14:creationId xmlns:p14="http://schemas.microsoft.com/office/powerpoint/2010/main" xmlns="" val="223203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Functions of Phosphorus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z="2800" smtClean="0"/>
              <a:t>Essential for the development of </a:t>
            </a:r>
            <a:r>
              <a:rPr lang="en-US" altLang="zh-CN" sz="2800" smtClean="0">
                <a:solidFill>
                  <a:srgbClr val="0000CC"/>
                </a:solidFill>
              </a:rPr>
              <a:t>bones and teeth</a:t>
            </a:r>
          </a:p>
          <a:p>
            <a:pPr eaLnBrk="1" hangingPunct="1"/>
            <a:r>
              <a:rPr lang="en-US" altLang="zh-CN" sz="2800" smtClean="0"/>
              <a:t>Phospholipids, Phosphoproteins</a:t>
            </a:r>
          </a:p>
          <a:p>
            <a:pPr eaLnBrk="1" hangingPunct="1"/>
            <a:r>
              <a:rPr lang="en-US" altLang="zh-CN" sz="2800" smtClean="0"/>
              <a:t>Component of:</a:t>
            </a:r>
          </a:p>
          <a:p>
            <a:pPr lvl="1" eaLnBrk="1" hangingPunct="1"/>
            <a:r>
              <a:rPr lang="en-US" altLang="zh-CN" smtClean="0"/>
              <a:t>DNA &amp; RNA</a:t>
            </a:r>
          </a:p>
          <a:p>
            <a:pPr lvl="1" eaLnBrk="1" hangingPunct="1"/>
            <a:r>
              <a:rPr lang="en-US" altLang="zh-CN" smtClean="0"/>
              <a:t>ATP, NAD</a:t>
            </a:r>
            <a:r>
              <a:rPr lang="en-US" altLang="zh-CN" baseline="30000" smtClean="0"/>
              <a:t>+</a:t>
            </a:r>
            <a:r>
              <a:rPr lang="en-US" altLang="zh-CN" smtClean="0"/>
              <a:t>, NADP</a:t>
            </a:r>
            <a:r>
              <a:rPr lang="en-US" altLang="zh-CN" baseline="30000" smtClean="0"/>
              <a:t>+</a:t>
            </a:r>
          </a:p>
          <a:p>
            <a:pPr eaLnBrk="1" hangingPunct="1"/>
            <a:r>
              <a:rPr lang="en-US" altLang="zh-CN" sz="2800" smtClean="0"/>
              <a:t>Energy metabolism: ATP, GTP</a:t>
            </a:r>
          </a:p>
          <a:p>
            <a:pPr eaLnBrk="1" hangingPunct="1"/>
            <a:r>
              <a:rPr lang="en-US" altLang="zh-CN" sz="2800" smtClean="0"/>
              <a:t>Maintenance of blood pH: phosphate buffer system</a:t>
            </a:r>
          </a:p>
          <a:p>
            <a:pPr eaLnBrk="1" hangingPunct="1"/>
            <a:endParaRPr lang="en-US" altLang="zh-CN" sz="2800" smtClean="0"/>
          </a:p>
        </p:txBody>
      </p:sp>
    </p:spTree>
    <p:extLst>
      <p:ext uri="{BB962C8B-B14F-4D97-AF65-F5344CB8AC3E}">
        <p14:creationId xmlns:p14="http://schemas.microsoft.com/office/powerpoint/2010/main" xmlns="" val="330863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zh-CN" smtClean="0"/>
              <a:t>Dietary requirements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4449763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zh-CN" sz="2800" smtClean="0"/>
              <a:t>The recommended dietary allowance (RDA) of phosphate is </a:t>
            </a:r>
            <a:r>
              <a:rPr lang="en-US" altLang="zh-CN" sz="2800" i="1" smtClean="0">
                <a:solidFill>
                  <a:srgbClr val="0000CC"/>
                </a:solidFill>
              </a:rPr>
              <a:t>based on the intake of calcium</a:t>
            </a:r>
            <a:r>
              <a:rPr lang="en-US" altLang="zh-CN" sz="2800" smtClean="0"/>
              <a:t>. </a:t>
            </a:r>
          </a:p>
          <a:p>
            <a:pPr lvl="1"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zh-CN" sz="2400" smtClean="0"/>
              <a:t>For </a:t>
            </a:r>
            <a:r>
              <a:rPr lang="en-US" altLang="zh-CN" sz="2400" smtClean="0">
                <a:solidFill>
                  <a:srgbClr val="CC0099"/>
                </a:solidFill>
              </a:rPr>
              <a:t>adult</a:t>
            </a:r>
            <a:r>
              <a:rPr lang="en-US" altLang="zh-CN" sz="2400" smtClean="0"/>
              <a:t>, the ratio of </a:t>
            </a:r>
            <a:r>
              <a:rPr lang="en-US" altLang="zh-CN" sz="2400" smtClean="0">
                <a:solidFill>
                  <a:srgbClr val="CC0000"/>
                </a:solidFill>
              </a:rPr>
              <a:t>Ca:P of 1:1</a:t>
            </a:r>
            <a:r>
              <a:rPr lang="en-US" altLang="zh-CN" sz="2400" smtClean="0"/>
              <a:t> is recommended (800mg/day); </a:t>
            </a:r>
          </a:p>
          <a:p>
            <a:pPr lvl="1"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zh-CN" sz="2400" i="1" smtClean="0"/>
              <a:t>For </a:t>
            </a:r>
            <a:r>
              <a:rPr lang="en-US" altLang="zh-CN" sz="2400" i="1" smtClean="0">
                <a:solidFill>
                  <a:srgbClr val="CC0099"/>
                </a:solidFill>
              </a:rPr>
              <a:t>infant</a:t>
            </a:r>
            <a:r>
              <a:rPr lang="en-US" altLang="zh-CN" sz="2400" smtClean="0"/>
              <a:t>, however, the ratio is around </a:t>
            </a:r>
            <a:r>
              <a:rPr lang="en-US" altLang="zh-CN" sz="2400" smtClean="0">
                <a:solidFill>
                  <a:srgbClr val="0000CC"/>
                </a:solidFill>
              </a:rPr>
              <a:t>2:1</a:t>
            </a:r>
            <a:r>
              <a:rPr lang="en-US" altLang="zh-CN" sz="2400" smtClean="0"/>
              <a:t>, which is ratio found in human milk. </a:t>
            </a:r>
          </a:p>
          <a:p>
            <a:pPr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zh-CN" sz="2800" smtClean="0">
                <a:solidFill>
                  <a:srgbClr val="0000CC"/>
                </a:solidFill>
              </a:rPr>
              <a:t>Sources:</a:t>
            </a:r>
            <a:r>
              <a:rPr lang="en-US" altLang="zh-CN" sz="2800" smtClean="0"/>
              <a:t> </a:t>
            </a:r>
          </a:p>
          <a:p>
            <a:pPr lvl="1"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zh-CN" sz="2600" smtClean="0"/>
              <a:t>milk, cereals, leafy vegetable, meat, eggs.</a:t>
            </a:r>
            <a:endParaRPr lang="zh-CN" altLang="en-US" sz="2600" smtClean="0"/>
          </a:p>
        </p:txBody>
      </p:sp>
    </p:spTree>
    <p:extLst>
      <p:ext uri="{BB962C8B-B14F-4D97-AF65-F5344CB8AC3E}">
        <p14:creationId xmlns:p14="http://schemas.microsoft.com/office/powerpoint/2010/main" xmlns="" val="121031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42888"/>
            <a:ext cx="5487988" cy="579437"/>
          </a:xfrm>
        </p:spPr>
        <p:txBody>
          <a:bodyPr/>
          <a:lstStyle/>
          <a:p>
            <a:pPr eaLnBrk="1" hangingPunct="1"/>
            <a:r>
              <a:rPr lang="en-US" altLang="zh-CN" sz="3600" i="1" smtClean="0">
                <a:latin typeface="Times New Roman" pitchFamily="18" charset="0"/>
              </a:rPr>
              <a:t>Absorption and Excretion</a:t>
            </a:r>
            <a:endParaRPr lang="en-US" altLang="zh-CN" sz="4800" smtClean="0"/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8" y="1066800"/>
            <a:ext cx="9072562" cy="3954463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spcBef>
                <a:spcPct val="15000"/>
              </a:spcBef>
              <a:buFontTx/>
              <a:buNone/>
            </a:pPr>
            <a:r>
              <a:rPr lang="en-US" altLang="zh-CN" sz="2800" smtClean="0">
                <a:solidFill>
                  <a:srgbClr val="0000CC"/>
                </a:solidFill>
              </a:rPr>
              <a:t>Absorption:</a:t>
            </a:r>
            <a:r>
              <a:rPr lang="en-US" altLang="zh-CN" sz="2400" smtClean="0"/>
              <a:t>   </a:t>
            </a:r>
          </a:p>
          <a:p>
            <a:pPr marL="828675" lvl="1" eaLnBrk="1" hangingPunct="1">
              <a:lnSpc>
                <a:spcPct val="105000"/>
              </a:lnSpc>
              <a:spcBef>
                <a:spcPct val="15000"/>
              </a:spcBef>
              <a:buFontTx/>
              <a:buNone/>
            </a:pPr>
            <a:r>
              <a:rPr lang="en-US" altLang="zh-CN" sz="2000" smtClean="0"/>
              <a:t> </a:t>
            </a:r>
            <a:r>
              <a:rPr lang="en-US" altLang="zh-CN" sz="2400" smtClean="0"/>
              <a:t>Phosphate absorption occur from </a:t>
            </a:r>
            <a:r>
              <a:rPr lang="en-US" altLang="zh-CN" sz="2400" smtClean="0">
                <a:solidFill>
                  <a:srgbClr val="0000CC"/>
                </a:solidFill>
              </a:rPr>
              <a:t>jejunum</a:t>
            </a:r>
          </a:p>
          <a:p>
            <a:pPr marL="828675" lvl="1" eaLnBrk="1" hangingPunct="1">
              <a:lnSpc>
                <a:spcPct val="105000"/>
              </a:lnSpc>
              <a:spcBef>
                <a:spcPct val="15000"/>
              </a:spcBef>
              <a:buFontTx/>
              <a:buNone/>
            </a:pPr>
            <a:r>
              <a:rPr lang="en-US" altLang="zh-CN" sz="2400" smtClean="0"/>
              <a:t>1. </a:t>
            </a:r>
            <a:r>
              <a:rPr lang="en-US" altLang="zh-CN" sz="2400" u="sng" smtClean="0">
                <a:solidFill>
                  <a:srgbClr val="CC0099"/>
                </a:solidFill>
              </a:rPr>
              <a:t>Calcitriol </a:t>
            </a:r>
            <a:r>
              <a:rPr lang="en-US" altLang="zh-CN" sz="2400" smtClean="0"/>
              <a:t>promotes phosphate uptake along with calcium.</a:t>
            </a:r>
          </a:p>
          <a:p>
            <a:pPr marL="828675" lvl="1" eaLnBrk="1" hangingPunct="1">
              <a:lnSpc>
                <a:spcPct val="105000"/>
              </a:lnSpc>
              <a:spcBef>
                <a:spcPct val="15000"/>
              </a:spcBef>
              <a:buFontTx/>
              <a:buNone/>
            </a:pPr>
            <a:r>
              <a:rPr lang="en-US" altLang="zh-CN" sz="2400" smtClean="0"/>
              <a:t>2. absorption of P and Ca is optimum when the dietary </a:t>
            </a:r>
            <a:r>
              <a:rPr lang="en-US" altLang="zh-CN" sz="2400" smtClean="0">
                <a:solidFill>
                  <a:srgbClr val="CC0000"/>
                </a:solidFill>
              </a:rPr>
              <a:t>Ca:P is 1:2-2:1</a:t>
            </a:r>
            <a:r>
              <a:rPr lang="en-US" altLang="zh-CN" sz="2400" smtClean="0"/>
              <a:t>.</a:t>
            </a:r>
          </a:p>
          <a:p>
            <a:pPr marL="828675" lvl="1" eaLnBrk="1" hangingPunct="1">
              <a:lnSpc>
                <a:spcPct val="105000"/>
              </a:lnSpc>
              <a:spcBef>
                <a:spcPct val="15000"/>
              </a:spcBef>
              <a:buFontTx/>
              <a:buNone/>
            </a:pPr>
            <a:r>
              <a:rPr lang="en-US" altLang="zh-CN" sz="2400" smtClean="0"/>
              <a:t>3. </a:t>
            </a:r>
            <a:r>
              <a:rPr lang="en-US" altLang="zh-CN" sz="2400" smtClean="0">
                <a:solidFill>
                  <a:srgbClr val="0000CC"/>
                </a:solidFill>
              </a:rPr>
              <a:t>acidity</a:t>
            </a:r>
            <a:r>
              <a:rPr lang="en-US" altLang="zh-CN" sz="2400" smtClean="0"/>
              <a:t> favors while phytate </a:t>
            </a:r>
            <a:r>
              <a:rPr lang="en-US" altLang="zh-CN" sz="2400" smtClean="0">
                <a:solidFill>
                  <a:srgbClr val="0000CC"/>
                </a:solidFill>
              </a:rPr>
              <a:t>decreases</a:t>
            </a:r>
            <a:r>
              <a:rPr lang="en-US" altLang="zh-CN" sz="2400" smtClean="0"/>
              <a:t> phosphate uptake by intestinal cells.</a:t>
            </a:r>
          </a:p>
          <a:p>
            <a:pPr marL="0" indent="0" eaLnBrk="1" hangingPunct="1">
              <a:lnSpc>
                <a:spcPct val="105000"/>
              </a:lnSpc>
              <a:spcBef>
                <a:spcPct val="15000"/>
              </a:spcBef>
              <a:buFontTx/>
              <a:buNone/>
            </a:pPr>
            <a:r>
              <a:rPr lang="en-US" altLang="zh-CN" sz="2800" smtClean="0">
                <a:solidFill>
                  <a:srgbClr val="990000"/>
                </a:solidFill>
              </a:rPr>
              <a:t>Excretion:</a:t>
            </a:r>
          </a:p>
          <a:p>
            <a:pPr marL="0" indent="0" eaLnBrk="1" hangingPunct="1">
              <a:lnSpc>
                <a:spcPct val="105000"/>
              </a:lnSpc>
              <a:spcBef>
                <a:spcPct val="15000"/>
              </a:spcBef>
              <a:buFontTx/>
              <a:buNone/>
            </a:pPr>
            <a:r>
              <a:rPr lang="en-US" altLang="zh-CN" sz="2400" smtClean="0"/>
              <a:t>    About 500 mg phosphate is excreted in urine per day. The reabsorption of phosphate by renal tubules is inhibited by PTH.</a:t>
            </a:r>
          </a:p>
        </p:txBody>
      </p:sp>
    </p:spTree>
    <p:extLst>
      <p:ext uri="{BB962C8B-B14F-4D97-AF65-F5344CB8AC3E}">
        <p14:creationId xmlns:p14="http://schemas.microsoft.com/office/powerpoint/2010/main" xmlns="" val="57953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0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0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0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0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579437"/>
          </a:xfrm>
        </p:spPr>
        <p:txBody>
          <a:bodyPr/>
          <a:lstStyle/>
          <a:p>
            <a:pPr eaLnBrk="1" hangingPunct="1"/>
            <a:r>
              <a:rPr lang="en-US" altLang="zh-CN" sz="3600" i="1" smtClean="0">
                <a:latin typeface="Times New Roman" pitchFamily="18" charset="0"/>
              </a:rPr>
              <a:t>Serum phosphate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71600"/>
            <a:ext cx="8964612" cy="3311525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0"/>
              </a:spcBef>
              <a:buClr>
                <a:srgbClr val="FFCCFF"/>
              </a:buClr>
              <a:buFont typeface="SimSun" pitchFamily="2" charset="-122"/>
              <a:buNone/>
            </a:pPr>
            <a:r>
              <a:rPr lang="en-US" altLang="zh-CN" sz="2800" smtClean="0"/>
              <a:t>     </a:t>
            </a:r>
            <a:r>
              <a:rPr lang="en-US" altLang="zh-CN" sz="2800" smtClean="0">
                <a:solidFill>
                  <a:srgbClr val="0000CC"/>
                </a:solidFill>
              </a:rPr>
              <a:t>blood: 40 mg/dl         serum: 3-4 mg/dl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>
                <a:srgbClr val="FFCCFF"/>
              </a:buClr>
              <a:buFont typeface="SimSun" pitchFamily="2" charset="-122"/>
              <a:buChar char="※"/>
            </a:pPr>
            <a:r>
              <a:rPr lang="en-US" altLang="zh-CN" sz="2800" smtClean="0"/>
              <a:t>  RBC and WBC have very high content of phosphate.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>
                <a:srgbClr val="FFCCFF"/>
              </a:buClr>
              <a:buFont typeface="SimSun" pitchFamily="2" charset="-122"/>
              <a:buChar char="※"/>
            </a:pPr>
            <a:r>
              <a:rPr lang="en-US" altLang="zh-CN" sz="2800" smtClean="0"/>
              <a:t> 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>
                <a:srgbClr val="FFCCFF"/>
              </a:buClr>
              <a:buFont typeface="SimSun" pitchFamily="2" charset="-122"/>
              <a:buChar char="※"/>
            </a:pPr>
            <a:r>
              <a:rPr lang="en-US" altLang="zh-CN" sz="2800" smtClean="0"/>
              <a:t>  The </a:t>
            </a:r>
            <a:r>
              <a:rPr lang="en-US" altLang="zh-CN" sz="2800" smtClean="0">
                <a:solidFill>
                  <a:srgbClr val="CC0000"/>
                </a:solidFill>
              </a:rPr>
              <a:t>serum P</a:t>
            </a:r>
            <a:r>
              <a:rPr lang="en-US" altLang="zh-CN" sz="2800" smtClean="0"/>
              <a:t> may exist as </a:t>
            </a:r>
            <a:r>
              <a:rPr lang="en-US" altLang="zh-CN" sz="2800" i="1" smtClean="0">
                <a:solidFill>
                  <a:srgbClr val="CC0099"/>
                </a:solidFill>
              </a:rPr>
              <a:t>free ions</a:t>
            </a:r>
            <a:r>
              <a:rPr lang="en-US" altLang="zh-CN" sz="2800" smtClean="0"/>
              <a:t> (40%) or in a </a:t>
            </a:r>
            <a:r>
              <a:rPr lang="en-US" altLang="zh-CN" sz="2800" i="1" smtClean="0">
                <a:solidFill>
                  <a:srgbClr val="0000CC"/>
                </a:solidFill>
              </a:rPr>
              <a:t>complex form</a:t>
            </a:r>
            <a:r>
              <a:rPr lang="en-US" altLang="zh-CN" sz="2800" smtClean="0"/>
              <a:t> (50%) with cation as Ca</a:t>
            </a:r>
            <a:r>
              <a:rPr lang="en-US" altLang="zh-CN" sz="2800" baseline="30000" smtClean="0"/>
              <a:t>2+</a:t>
            </a:r>
            <a:r>
              <a:rPr lang="en-US" altLang="zh-CN" sz="2800" smtClean="0"/>
              <a:t>, Mg</a:t>
            </a:r>
            <a:r>
              <a:rPr lang="en-US" altLang="zh-CN" sz="2800" baseline="30000" smtClean="0"/>
              <a:t>2+</a:t>
            </a:r>
            <a:r>
              <a:rPr lang="en-US" altLang="zh-CN" sz="2800" smtClean="0"/>
              <a:t>, Na+, K</a:t>
            </a:r>
            <a:r>
              <a:rPr lang="en-US" altLang="zh-CN" sz="2800" baseline="30000" smtClean="0"/>
              <a:t>+</a:t>
            </a:r>
            <a:r>
              <a:rPr lang="en-US" altLang="zh-CN" sz="2800" smtClean="0"/>
              <a:t>. About 10% is </a:t>
            </a:r>
            <a:r>
              <a:rPr lang="en-US" altLang="zh-CN" sz="2800" i="1" smtClean="0">
                <a:solidFill>
                  <a:srgbClr val="990000"/>
                </a:solidFill>
              </a:rPr>
              <a:t>bound proteins</a:t>
            </a:r>
            <a:r>
              <a:rPr lang="en-US" altLang="zh-CN" sz="2800" smtClean="0"/>
              <a:t>.</a:t>
            </a:r>
            <a:endParaRPr lang="zh-CN" altLang="en-US" sz="2800" smtClean="0"/>
          </a:p>
        </p:txBody>
      </p:sp>
    </p:spTree>
    <p:extLst>
      <p:ext uri="{BB962C8B-B14F-4D97-AF65-F5344CB8AC3E}">
        <p14:creationId xmlns:p14="http://schemas.microsoft.com/office/powerpoint/2010/main" xmlns="" val="299418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8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Functions of Minerals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772400" cy="4419600"/>
          </a:xfrm>
        </p:spPr>
        <p:txBody>
          <a:bodyPr/>
          <a:lstStyle/>
          <a:p>
            <a:pPr eaLnBrk="1" hangingPunct="1"/>
            <a:r>
              <a:rPr lang="en-US" altLang="zh-CN" sz="2800" smtClean="0"/>
              <a:t>Some participate with enzymes in metabolic processes (</a:t>
            </a:r>
            <a:r>
              <a:rPr lang="en-US" altLang="zh-CN" sz="2800" smtClean="0">
                <a:solidFill>
                  <a:srgbClr val="CC0000"/>
                </a:solidFill>
              </a:rPr>
              <a:t>cofactors, </a:t>
            </a:r>
            <a:r>
              <a:rPr lang="en-US" altLang="zh-CN" sz="2800" smtClean="0"/>
              <a:t>e.g. Mg, Mn, Cu, Zn, K)</a:t>
            </a:r>
          </a:p>
          <a:p>
            <a:pPr eaLnBrk="1" hangingPunct="1"/>
            <a:r>
              <a:rPr lang="en-US" altLang="zh-CN" sz="2800" smtClean="0"/>
              <a:t>Some have </a:t>
            </a:r>
            <a:r>
              <a:rPr lang="en-US" altLang="zh-CN" sz="2800" smtClean="0">
                <a:solidFill>
                  <a:srgbClr val="000099"/>
                </a:solidFill>
              </a:rPr>
              <a:t>structural functions</a:t>
            </a:r>
            <a:r>
              <a:rPr lang="en-US" altLang="zh-CN" sz="2800" smtClean="0"/>
              <a:t> (Ca, P in bone; S in keratin)</a:t>
            </a:r>
          </a:p>
          <a:p>
            <a:pPr eaLnBrk="1" hangingPunct="1"/>
            <a:r>
              <a:rPr lang="en-US" altLang="zh-CN" sz="2800" smtClean="0">
                <a:solidFill>
                  <a:srgbClr val="CC0099"/>
                </a:solidFill>
              </a:rPr>
              <a:t>Acid-base and water balance</a:t>
            </a:r>
            <a:r>
              <a:rPr lang="en-US" altLang="zh-CN" sz="2800" smtClean="0"/>
              <a:t> (Na, K, Cl)</a:t>
            </a:r>
          </a:p>
          <a:p>
            <a:pPr eaLnBrk="1" hangingPunct="1"/>
            <a:r>
              <a:rPr lang="en-US" altLang="zh-CN" sz="2800" smtClean="0">
                <a:solidFill>
                  <a:srgbClr val="000099"/>
                </a:solidFill>
              </a:rPr>
              <a:t>Nerve &amp; muscle function</a:t>
            </a:r>
            <a:r>
              <a:rPr lang="en-US" altLang="zh-CN" sz="2800" smtClean="0"/>
              <a:t> (Ca, Na, K)</a:t>
            </a:r>
          </a:p>
          <a:p>
            <a:pPr eaLnBrk="1" hangingPunct="1"/>
            <a:r>
              <a:rPr lang="en-US" altLang="zh-CN" sz="2800" smtClean="0">
                <a:solidFill>
                  <a:srgbClr val="990000"/>
                </a:solidFill>
              </a:rPr>
              <a:t>Unique functions: </a:t>
            </a:r>
            <a:r>
              <a:rPr lang="en-US" altLang="zh-CN" sz="2800" smtClean="0"/>
              <a:t>hemoglobin (Fe), Vitamin B</a:t>
            </a:r>
            <a:r>
              <a:rPr lang="en-US" altLang="zh-CN" sz="2800" baseline="-25000" smtClean="0"/>
              <a:t>12 </a:t>
            </a:r>
            <a:r>
              <a:rPr lang="en-US" altLang="zh-CN" sz="2800" smtClean="0"/>
              <a:t>(Co), thyroxine (I).</a:t>
            </a:r>
          </a:p>
        </p:txBody>
      </p:sp>
    </p:spTree>
    <p:extLst>
      <p:ext uri="{BB962C8B-B14F-4D97-AF65-F5344CB8AC3E}">
        <p14:creationId xmlns:p14="http://schemas.microsoft.com/office/powerpoint/2010/main" xmlns="" val="46294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382000" cy="5105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zh-CN" smtClean="0">
                <a:solidFill>
                  <a:srgbClr val="990000"/>
                </a:solidFill>
              </a:rPr>
              <a:t>Importance of Ca:P ratio</a:t>
            </a:r>
            <a:endParaRPr lang="en-US" altLang="zh-CN" sz="3600" smtClean="0">
              <a:solidFill>
                <a:srgbClr val="990000"/>
              </a:solidFill>
            </a:endParaRPr>
          </a:p>
          <a:p>
            <a:pPr lvl="1"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zh-CN" smtClean="0"/>
              <a:t>The ratio of plasma Ca:P is </a:t>
            </a:r>
            <a:r>
              <a:rPr lang="en-US" altLang="zh-CN" smtClean="0">
                <a:solidFill>
                  <a:srgbClr val="CC0099"/>
                </a:solidFill>
              </a:rPr>
              <a:t>important for calcification of bones</a:t>
            </a:r>
            <a:r>
              <a:rPr lang="en-US" altLang="zh-CN" smtClean="0"/>
              <a:t>. </a:t>
            </a:r>
          </a:p>
          <a:p>
            <a:pPr lvl="2"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zh-CN" smtClean="0"/>
              <a:t>The product of </a:t>
            </a:r>
            <a:r>
              <a:rPr lang="en-US" altLang="zh-CN" smtClean="0">
                <a:solidFill>
                  <a:srgbClr val="0000CC"/>
                </a:solidFill>
              </a:rPr>
              <a:t>Ca×P</a:t>
            </a:r>
            <a:r>
              <a:rPr lang="en-US" altLang="zh-CN" smtClean="0"/>
              <a:t> (in mg/dl) </a:t>
            </a:r>
            <a:r>
              <a:rPr lang="en-US" altLang="zh-CN" u="sng" smtClean="0"/>
              <a:t>in child is around 50</a:t>
            </a:r>
            <a:r>
              <a:rPr lang="en-US" altLang="zh-CN" smtClean="0"/>
              <a:t> and </a:t>
            </a:r>
            <a:r>
              <a:rPr lang="en-US" altLang="zh-CN" u="sng" smtClean="0"/>
              <a:t>in adults around 40</a:t>
            </a:r>
            <a:r>
              <a:rPr lang="en-US" altLang="zh-CN" smtClean="0"/>
              <a:t>. This product is less than 30 in rickets.</a:t>
            </a:r>
          </a:p>
          <a:p>
            <a:pPr eaLnBrk="1" hangingPunct="1"/>
            <a:endParaRPr lang="en-US" altLang="zh-CN" smtClean="0">
              <a:solidFill>
                <a:srgbClr val="0000CC"/>
              </a:solidFill>
            </a:endParaRPr>
          </a:p>
          <a:p>
            <a:pPr eaLnBrk="1" hangingPunct="1"/>
            <a:r>
              <a:rPr lang="en-US" altLang="zh-CN" smtClean="0">
                <a:solidFill>
                  <a:srgbClr val="0000CC"/>
                </a:solidFill>
              </a:rPr>
              <a:t>Phosphorus Deficiency </a:t>
            </a:r>
          </a:p>
          <a:p>
            <a:pPr lvl="1" eaLnBrk="1" hangingPunct="1"/>
            <a:r>
              <a:rPr lang="en-US" altLang="zh-CN" smtClean="0"/>
              <a:t>Rickets, osteomalacia, osteoporosis</a:t>
            </a:r>
          </a:p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92052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4419600" cy="641350"/>
          </a:xfrm>
        </p:spPr>
        <p:txBody>
          <a:bodyPr/>
          <a:lstStyle/>
          <a:p>
            <a:pPr eaLnBrk="1" hangingPunct="1"/>
            <a:r>
              <a:rPr lang="en-US" altLang="zh-CN" sz="4800" smtClean="0">
                <a:latin typeface="Times New Roman" pitchFamily="18" charset="0"/>
              </a:rPr>
              <a:t>Iron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620000" cy="47767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</a:pPr>
            <a:r>
              <a:rPr lang="en-US" altLang="zh-CN" smtClean="0"/>
              <a:t> The total content of iron in an adult body is </a:t>
            </a:r>
            <a:r>
              <a:rPr lang="en-US" altLang="zh-CN" smtClean="0">
                <a:solidFill>
                  <a:srgbClr val="0000CC"/>
                </a:solidFill>
              </a:rPr>
              <a:t>3-5 g</a:t>
            </a:r>
            <a:r>
              <a:rPr lang="en-US" altLang="zh-CN" smtClean="0"/>
              <a:t>. </a:t>
            </a:r>
          </a:p>
          <a:p>
            <a:pPr marL="828675" lvl="1" eaLnBrk="1" hangingPunct="1">
              <a:spcBef>
                <a:spcPct val="0"/>
              </a:spcBef>
              <a:buFontTx/>
              <a:buNone/>
            </a:pPr>
            <a:r>
              <a:rPr lang="en-US" altLang="zh-CN" smtClean="0"/>
              <a:t>1. About </a:t>
            </a:r>
            <a:r>
              <a:rPr lang="en-US" altLang="zh-CN" smtClean="0">
                <a:solidFill>
                  <a:srgbClr val="CC0099"/>
                </a:solidFill>
              </a:rPr>
              <a:t>70%:</a:t>
            </a:r>
            <a:r>
              <a:rPr lang="en-US" altLang="zh-CN" smtClean="0"/>
              <a:t> in the erythrocytes of blood as a constituent of </a:t>
            </a:r>
            <a:r>
              <a:rPr lang="en-US" altLang="zh-CN" smtClean="0">
                <a:solidFill>
                  <a:srgbClr val="CC0099"/>
                </a:solidFill>
              </a:rPr>
              <a:t>Hb</a:t>
            </a:r>
            <a:r>
              <a:rPr lang="en-US" altLang="zh-CN" smtClean="0"/>
              <a:t>. </a:t>
            </a:r>
          </a:p>
          <a:p>
            <a:pPr marL="828675" lvl="1" eaLnBrk="1" hangingPunct="1">
              <a:spcBef>
                <a:spcPct val="0"/>
              </a:spcBef>
              <a:buFontTx/>
              <a:buNone/>
            </a:pPr>
            <a:r>
              <a:rPr lang="en-US" altLang="zh-CN" smtClean="0"/>
              <a:t>2. At least </a:t>
            </a:r>
            <a:r>
              <a:rPr lang="en-US" altLang="zh-CN" smtClean="0">
                <a:solidFill>
                  <a:srgbClr val="0000CC"/>
                </a:solidFill>
              </a:rPr>
              <a:t>5%:</a:t>
            </a:r>
            <a:r>
              <a:rPr lang="en-US" altLang="zh-CN" smtClean="0"/>
              <a:t> in </a:t>
            </a:r>
            <a:r>
              <a:rPr lang="en-US" altLang="zh-CN" smtClean="0">
                <a:solidFill>
                  <a:srgbClr val="0000CC"/>
                </a:solidFill>
              </a:rPr>
              <a:t>Mb</a:t>
            </a:r>
            <a:r>
              <a:rPr lang="en-US" altLang="zh-CN" smtClean="0"/>
              <a:t> of muscle.</a:t>
            </a:r>
          </a:p>
          <a:p>
            <a:pPr marL="828675" lvl="1" eaLnBrk="1" hangingPunct="1">
              <a:spcBef>
                <a:spcPct val="0"/>
              </a:spcBef>
              <a:buFontTx/>
              <a:buNone/>
            </a:pPr>
            <a:r>
              <a:rPr lang="en-US" altLang="zh-CN" smtClean="0"/>
              <a:t>3. </a:t>
            </a:r>
            <a:r>
              <a:rPr lang="en-US" altLang="zh-CN" smtClean="0">
                <a:solidFill>
                  <a:srgbClr val="CC0000"/>
                </a:solidFill>
              </a:rPr>
              <a:t>Heme</a:t>
            </a:r>
            <a:r>
              <a:rPr lang="en-US" altLang="zh-CN" smtClean="0"/>
              <a:t> is the most predominant iron containing substance: e.g. </a:t>
            </a:r>
            <a:r>
              <a:rPr lang="en-US" altLang="zh-CN" u="sng" smtClean="0">
                <a:solidFill>
                  <a:srgbClr val="0000CC"/>
                </a:solidFill>
              </a:rPr>
              <a:t>Hb, Mb, cytochromes</a:t>
            </a:r>
            <a:r>
              <a:rPr lang="en-US" altLang="zh-CN" smtClean="0"/>
              <a:t>.</a:t>
            </a:r>
          </a:p>
          <a:p>
            <a:pPr marL="828675" lvl="1" eaLnBrk="1" hangingPunct="1">
              <a:spcBef>
                <a:spcPct val="0"/>
              </a:spcBef>
              <a:buFontTx/>
              <a:buNone/>
            </a:pPr>
            <a:r>
              <a:rPr lang="en-US" altLang="zh-CN" smtClean="0"/>
              <a:t>4. </a:t>
            </a:r>
            <a:r>
              <a:rPr lang="en-US" altLang="zh-CN" smtClean="0">
                <a:solidFill>
                  <a:srgbClr val="CC0099"/>
                </a:solidFill>
              </a:rPr>
              <a:t>Non-heme iron:</a:t>
            </a:r>
            <a:r>
              <a:rPr lang="en-US" altLang="zh-CN" smtClean="0"/>
              <a:t> e.g. </a:t>
            </a:r>
            <a:r>
              <a:rPr lang="en-US" altLang="zh-CN" u="sng" smtClean="0">
                <a:solidFill>
                  <a:srgbClr val="0000CC"/>
                </a:solidFill>
              </a:rPr>
              <a:t>transferrin, ferritin</a:t>
            </a:r>
            <a:r>
              <a:rPr lang="en-US" altLang="zh-CN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8601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5400" smtClean="0"/>
              <a:t>Functions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5562600" cy="4953000"/>
          </a:xfrm>
        </p:spPr>
        <p:txBody>
          <a:bodyPr/>
          <a:lstStyle/>
          <a:p>
            <a:pPr eaLnBrk="1" hangingPunct="1"/>
            <a:r>
              <a:rPr lang="en-US" altLang="zh-CN" sz="2800" smtClean="0">
                <a:solidFill>
                  <a:srgbClr val="CC0099"/>
                </a:solidFill>
              </a:rPr>
              <a:t>O</a:t>
            </a:r>
            <a:r>
              <a:rPr lang="en-US" altLang="zh-CN" sz="2800" baseline="-25000" smtClean="0">
                <a:solidFill>
                  <a:srgbClr val="CC0099"/>
                </a:solidFill>
              </a:rPr>
              <a:t>2</a:t>
            </a:r>
            <a:r>
              <a:rPr lang="en-US" altLang="zh-CN" sz="2800" smtClean="0">
                <a:solidFill>
                  <a:srgbClr val="CC0099"/>
                </a:solidFill>
              </a:rPr>
              <a:t> and CO</a:t>
            </a:r>
            <a:r>
              <a:rPr lang="en-US" altLang="zh-CN" sz="2800" baseline="-25000" smtClean="0">
                <a:solidFill>
                  <a:srgbClr val="CC0099"/>
                </a:solidFill>
              </a:rPr>
              <a:t>2</a:t>
            </a:r>
            <a:r>
              <a:rPr lang="en-US" altLang="zh-CN" sz="2800" smtClean="0">
                <a:solidFill>
                  <a:srgbClr val="CC0099"/>
                </a:solidFill>
              </a:rPr>
              <a:t> transport</a:t>
            </a:r>
            <a:r>
              <a:rPr lang="en-US" altLang="zh-CN" sz="2800" smtClean="0"/>
              <a:t> via hemoglobin</a:t>
            </a:r>
          </a:p>
          <a:p>
            <a:pPr lvl="1" eaLnBrk="1" hangingPunct="1"/>
            <a:r>
              <a:rPr lang="en-US" altLang="zh-CN" sz="2400" smtClean="0"/>
              <a:t>Thus, necessary for ATP production!</a:t>
            </a:r>
          </a:p>
          <a:p>
            <a:pPr eaLnBrk="1" hangingPunct="1"/>
            <a:r>
              <a:rPr lang="en-US" altLang="zh-CN" sz="2800" smtClean="0"/>
              <a:t>Essential component of many enzymes</a:t>
            </a:r>
          </a:p>
          <a:p>
            <a:pPr eaLnBrk="1" hangingPunct="1"/>
            <a:r>
              <a:rPr lang="en-US" altLang="zh-CN" sz="2800" smtClean="0"/>
              <a:t>Immune function</a:t>
            </a:r>
            <a:endParaRPr lang="zh-CN" altLang="en-US" sz="2800" smtClean="0"/>
          </a:p>
          <a:p>
            <a:pPr eaLnBrk="1" hangingPunct="1"/>
            <a:r>
              <a:rPr lang="en-US" altLang="zh-CN" sz="2800" smtClean="0"/>
              <a:t>Brain function</a:t>
            </a:r>
          </a:p>
          <a:p>
            <a:pPr lvl="1" eaLnBrk="1" hangingPunct="1"/>
            <a:r>
              <a:rPr lang="en-US" altLang="zh-CN" sz="2400" smtClean="0"/>
              <a:t>Iron deficiency/toxicity thought to slow mental development in kids.</a:t>
            </a:r>
          </a:p>
        </p:txBody>
      </p:sp>
      <p:pic>
        <p:nvPicPr>
          <p:cNvPr id="40964" name="Picture 4" descr="C12F0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57863" y="1524000"/>
            <a:ext cx="3068637" cy="4267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021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4800" smtClean="0">
                <a:latin typeface="Times New Roman" pitchFamily="18" charset="0"/>
              </a:rPr>
              <a:t>Dietary requirements</a:t>
            </a:r>
            <a:endParaRPr lang="zh-CN" altLang="en-US" sz="4800" smtClean="0">
              <a:latin typeface="Times New Roman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95400"/>
            <a:ext cx="54864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z="2800" smtClean="0">
                <a:solidFill>
                  <a:srgbClr val="0000CC"/>
                </a:solidFill>
              </a:rPr>
              <a:t>Dietary requirements: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CN" sz="2400" smtClean="0"/>
              <a:t>Adult man: </a:t>
            </a:r>
            <a:r>
              <a:rPr lang="en-US" altLang="zh-CN" sz="2400" smtClean="0">
                <a:solidFill>
                  <a:srgbClr val="CC0099"/>
                </a:solidFill>
              </a:rPr>
              <a:t>10 mg/day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CN" sz="2400" smtClean="0"/>
              <a:t>Menstruating woman: 18 mg/day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CN" sz="2400" smtClean="0"/>
              <a:t>Pregnant and lactating woman: 40 mg/dl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z="2800" smtClean="0">
                <a:solidFill>
                  <a:srgbClr val="0000CC"/>
                </a:solidFill>
              </a:rPr>
              <a:t>Sources:</a:t>
            </a:r>
            <a:r>
              <a:rPr lang="en-US" altLang="zh-CN" sz="2800" smtClean="0"/>
              <a:t> 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CN" sz="2400" u="sng" smtClean="0">
                <a:solidFill>
                  <a:srgbClr val="CC0000"/>
                </a:solidFill>
              </a:rPr>
              <a:t>Rich source</a:t>
            </a:r>
            <a:r>
              <a:rPr lang="en-US" altLang="zh-CN" sz="2400" smtClean="0"/>
              <a:t>: organ meats (liver, heart, kidney).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CN" sz="2400" u="sng" smtClean="0">
                <a:solidFill>
                  <a:srgbClr val="CC0099"/>
                </a:solidFill>
              </a:rPr>
              <a:t>Good source</a:t>
            </a:r>
            <a:r>
              <a:rPr lang="en-US" altLang="zh-CN" sz="2400" u="sng" smtClean="0"/>
              <a:t>:</a:t>
            </a:r>
            <a:r>
              <a:rPr lang="en-US" altLang="zh-CN" sz="2400" smtClean="0"/>
              <a:t> leafy vegetables, pulses, cereals, fish, apple, dried fruits, molasses. 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CN" sz="2400" u="sng" smtClean="0">
                <a:solidFill>
                  <a:srgbClr val="990000"/>
                </a:solidFill>
              </a:rPr>
              <a:t>Poor sources</a:t>
            </a:r>
            <a:r>
              <a:rPr lang="en-US" altLang="zh-CN" sz="2400" u="sng" smtClean="0"/>
              <a:t>:</a:t>
            </a:r>
            <a:r>
              <a:rPr lang="en-US" altLang="zh-CN" sz="2400" smtClean="0"/>
              <a:t> milk, wheat, polished rice.</a:t>
            </a:r>
            <a:endParaRPr lang="zh-CN" altLang="en-US" sz="2400" smtClean="0"/>
          </a:p>
        </p:txBody>
      </p:sp>
      <p:pic>
        <p:nvPicPr>
          <p:cNvPr id="41988" name="Picture 4" descr="ph02858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4238" y="1600200"/>
            <a:ext cx="317976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6940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zh-CN" smtClean="0"/>
              <a:t>Iron absorption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50292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zh-CN" sz="2400" b="0" smtClean="0"/>
              <a:t>Iron is mainly absorbed </a:t>
            </a:r>
            <a:r>
              <a:rPr lang="en-US" altLang="zh-CN" sz="2400" b="0" smtClean="0">
                <a:solidFill>
                  <a:srgbClr val="CC0099"/>
                </a:solidFill>
              </a:rPr>
              <a:t>in the stomach and duodenum</a:t>
            </a:r>
            <a:r>
              <a:rPr lang="en-US" altLang="zh-CN" sz="2400" b="0" smtClean="0"/>
              <a:t>.</a:t>
            </a:r>
            <a:endParaRPr lang="en-US" altLang="zh-CN" sz="2400" smtClean="0"/>
          </a:p>
          <a:p>
            <a:pPr lvl="1" eaLnBrk="1" hangingPunct="1">
              <a:lnSpc>
                <a:spcPct val="110000"/>
              </a:lnSpc>
            </a:pPr>
            <a:r>
              <a:rPr lang="en-US" altLang="zh-CN" sz="2000" smtClean="0"/>
              <a:t>mostly found in the food in </a:t>
            </a:r>
            <a:r>
              <a:rPr lang="en-US" altLang="zh-CN" sz="2000" smtClean="0">
                <a:solidFill>
                  <a:srgbClr val="0000CC"/>
                </a:solidFill>
              </a:rPr>
              <a:t>ferric form (Fe</a:t>
            </a:r>
            <a:r>
              <a:rPr lang="en-US" altLang="zh-CN" sz="2000" baseline="30000" smtClean="0">
                <a:solidFill>
                  <a:srgbClr val="0000CC"/>
                </a:solidFill>
              </a:rPr>
              <a:t>3+</a:t>
            </a:r>
            <a:r>
              <a:rPr lang="en-US" altLang="zh-CN" sz="2000" smtClean="0">
                <a:solidFill>
                  <a:srgbClr val="0000CC"/>
                </a:solidFill>
              </a:rPr>
              <a:t>),</a:t>
            </a:r>
            <a:r>
              <a:rPr lang="en-US" altLang="zh-CN" sz="2000" smtClean="0"/>
              <a:t> bound to protein or organic acid.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000" smtClean="0"/>
              <a:t>In the </a:t>
            </a:r>
            <a:r>
              <a:rPr lang="en-US" altLang="zh-CN" sz="2000" smtClean="0">
                <a:solidFill>
                  <a:srgbClr val="CC0099"/>
                </a:solidFill>
              </a:rPr>
              <a:t>acid</a:t>
            </a:r>
            <a:r>
              <a:rPr lang="en-US" altLang="zh-CN" sz="2000" smtClean="0"/>
              <a:t> </a:t>
            </a:r>
            <a:r>
              <a:rPr lang="en-US" altLang="zh-CN" sz="2000" smtClean="0">
                <a:solidFill>
                  <a:srgbClr val="CC0099"/>
                </a:solidFill>
              </a:rPr>
              <a:t>medium</a:t>
            </a:r>
            <a:r>
              <a:rPr lang="en-US" altLang="zh-CN" sz="2000" smtClean="0"/>
              <a:t> provided by </a:t>
            </a:r>
            <a:r>
              <a:rPr lang="en-US" altLang="zh-CN" sz="2000" smtClean="0">
                <a:solidFill>
                  <a:srgbClr val="CC0099"/>
                </a:solidFill>
              </a:rPr>
              <a:t>gastric HCl</a:t>
            </a:r>
            <a:r>
              <a:rPr lang="en-US" altLang="zh-CN" sz="2000" smtClean="0"/>
              <a:t>, the Fe</a:t>
            </a:r>
            <a:r>
              <a:rPr lang="en-US" altLang="zh-CN" sz="2000" baseline="30000" smtClean="0"/>
              <a:t>3+</a:t>
            </a:r>
            <a:r>
              <a:rPr lang="en-US" altLang="zh-CN" sz="2000" smtClean="0"/>
              <a:t> is released from food.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000" smtClean="0"/>
              <a:t>Reducing substances such as </a:t>
            </a:r>
            <a:r>
              <a:rPr lang="en-US" altLang="zh-CN" sz="2000" i="1" smtClean="0">
                <a:solidFill>
                  <a:srgbClr val="CC0000"/>
                </a:solidFill>
              </a:rPr>
              <a:t>ascorbate (Vitamin C)</a:t>
            </a:r>
            <a:r>
              <a:rPr lang="en-US" altLang="zh-CN" sz="2000" smtClean="0"/>
              <a:t> and </a:t>
            </a:r>
            <a:r>
              <a:rPr lang="en-US" altLang="zh-CN" sz="2000" i="1" smtClean="0">
                <a:solidFill>
                  <a:srgbClr val="CC0000"/>
                </a:solidFill>
              </a:rPr>
              <a:t>cystein</a:t>
            </a:r>
            <a:r>
              <a:rPr lang="en-US" altLang="zh-CN" sz="2000" smtClean="0"/>
              <a:t> </a:t>
            </a:r>
            <a:r>
              <a:rPr lang="en-US" altLang="zh-CN" sz="2000" i="1" smtClean="0">
                <a:solidFill>
                  <a:srgbClr val="0000CC"/>
                </a:solidFill>
              </a:rPr>
              <a:t>reduces ferric form (Fe</a:t>
            </a:r>
            <a:r>
              <a:rPr lang="en-US" altLang="zh-CN" sz="2000" i="1" baseline="30000" smtClean="0">
                <a:solidFill>
                  <a:srgbClr val="0000CC"/>
                </a:solidFill>
              </a:rPr>
              <a:t>3+</a:t>
            </a:r>
            <a:r>
              <a:rPr lang="en-US" altLang="zh-CN" sz="2000" i="1" smtClean="0">
                <a:solidFill>
                  <a:srgbClr val="0000CC"/>
                </a:solidFill>
              </a:rPr>
              <a:t>) to ferrous form (Fe</a:t>
            </a:r>
            <a:r>
              <a:rPr lang="en-US" altLang="zh-CN" sz="2000" i="1" baseline="30000" smtClean="0">
                <a:solidFill>
                  <a:srgbClr val="0000CC"/>
                </a:solidFill>
              </a:rPr>
              <a:t>2+</a:t>
            </a:r>
            <a:r>
              <a:rPr lang="en-US" altLang="zh-CN" sz="2000" i="1" smtClean="0">
                <a:solidFill>
                  <a:srgbClr val="0000CC"/>
                </a:solidFill>
              </a:rPr>
              <a:t>).</a:t>
            </a:r>
            <a:r>
              <a:rPr lang="en-US" altLang="zh-CN" sz="2000" smtClean="0"/>
              <a:t>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000" smtClean="0"/>
              <a:t>Iron in</a:t>
            </a:r>
            <a:r>
              <a:rPr lang="en-US" altLang="zh-CN" sz="2000" smtClean="0">
                <a:solidFill>
                  <a:srgbClr val="CC0000"/>
                </a:solidFill>
              </a:rPr>
              <a:t> </a:t>
            </a:r>
            <a:r>
              <a:rPr lang="en-US" altLang="zh-CN" sz="2000" u="sng" smtClean="0">
                <a:solidFill>
                  <a:srgbClr val="CC0000"/>
                </a:solidFill>
              </a:rPr>
              <a:t>ferrous form (Fe</a:t>
            </a:r>
            <a:r>
              <a:rPr lang="en-US" altLang="zh-CN" sz="2000" u="sng" baseline="30000" smtClean="0">
                <a:solidFill>
                  <a:srgbClr val="CC0000"/>
                </a:solidFill>
              </a:rPr>
              <a:t>2+</a:t>
            </a:r>
            <a:r>
              <a:rPr lang="en-US" altLang="zh-CN" sz="2000" u="sng" smtClean="0">
                <a:solidFill>
                  <a:srgbClr val="CC0000"/>
                </a:solidFill>
              </a:rPr>
              <a:t>) is soluble and readily absorbed</a:t>
            </a:r>
            <a:r>
              <a:rPr lang="en-US" altLang="zh-CN" sz="2000" smtClean="0"/>
              <a:t>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400" smtClean="0">
                <a:solidFill>
                  <a:srgbClr val="CC0099"/>
                </a:solidFill>
              </a:rPr>
              <a:t>How much do we absorb?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200" smtClean="0"/>
              <a:t>We absorb iron from the diet only when we need it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200" smtClean="0"/>
              <a:t>In normal people, about 10% of dietary iron is usually absorbed.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200" smtClean="0"/>
              <a:t>Those with </a:t>
            </a:r>
            <a:r>
              <a:rPr lang="en-US" altLang="zh-CN" sz="2200" smtClean="0">
                <a:solidFill>
                  <a:srgbClr val="0000CC"/>
                </a:solidFill>
              </a:rPr>
              <a:t>LOW stomach acid</a:t>
            </a:r>
            <a:r>
              <a:rPr lang="en-US" altLang="zh-CN" sz="2200" smtClean="0"/>
              <a:t> secretions </a:t>
            </a:r>
            <a:r>
              <a:rPr lang="en-US" altLang="zh-CN" sz="2200" smtClean="0">
                <a:solidFill>
                  <a:srgbClr val="0000CC"/>
                </a:solidFill>
              </a:rPr>
              <a:t>absorb </a:t>
            </a:r>
            <a:r>
              <a:rPr lang="en-US" altLang="zh-CN" sz="2200" u="sng" smtClean="0">
                <a:solidFill>
                  <a:srgbClr val="0000CC"/>
                </a:solidFill>
              </a:rPr>
              <a:t>less.</a:t>
            </a:r>
          </a:p>
        </p:txBody>
      </p:sp>
    </p:spTree>
    <p:extLst>
      <p:ext uri="{BB962C8B-B14F-4D97-AF65-F5344CB8AC3E}">
        <p14:creationId xmlns:p14="http://schemas.microsoft.com/office/powerpoint/2010/main" xmlns="" val="368248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3276600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altLang="zh-CN" sz="3600" smtClean="0">
                <a:solidFill>
                  <a:srgbClr val="990000"/>
                </a:solidFill>
              </a:rPr>
              <a:t>Iron storage</a:t>
            </a:r>
            <a:endParaRPr lang="en-US" altLang="zh-CN" sz="4000" smtClean="0">
              <a:solidFill>
                <a:srgbClr val="990000"/>
              </a:solidFill>
            </a:endParaRPr>
          </a:p>
          <a:p>
            <a:pPr lvl="1" eaLnBrk="1" hangingPunct="1">
              <a:spcBef>
                <a:spcPct val="10000"/>
              </a:spcBef>
            </a:pPr>
            <a:r>
              <a:rPr lang="en-US" altLang="zh-CN" smtClean="0"/>
              <a:t>Iron can be stored by </a:t>
            </a:r>
            <a:r>
              <a:rPr lang="en-US" altLang="zh-CN" smtClean="0">
                <a:solidFill>
                  <a:srgbClr val="0000FF"/>
                </a:solidFill>
              </a:rPr>
              <a:t>ferritin</a:t>
            </a:r>
            <a:r>
              <a:rPr lang="en-US" altLang="zh-CN" smtClean="0"/>
              <a:t> (a protein) or </a:t>
            </a:r>
            <a:r>
              <a:rPr lang="en-US" altLang="zh-CN" smtClean="0">
                <a:solidFill>
                  <a:srgbClr val="0000FF"/>
                </a:solidFill>
              </a:rPr>
              <a:t>hemosiderin</a:t>
            </a:r>
            <a:endParaRPr lang="en-US" altLang="zh-CN" smtClean="0"/>
          </a:p>
          <a:p>
            <a:pPr lvl="2" eaLnBrk="1" hangingPunct="1">
              <a:spcBef>
                <a:spcPct val="10000"/>
              </a:spcBef>
            </a:pPr>
            <a:r>
              <a:rPr lang="en-US" altLang="zh-CN" smtClean="0"/>
              <a:t>Stored in liver, bone marrow (why here?), intestinal mucosa, and spleen</a:t>
            </a:r>
          </a:p>
          <a:p>
            <a:pPr lvl="2" eaLnBrk="1" hangingPunct="1">
              <a:spcBef>
                <a:spcPct val="10000"/>
              </a:spcBef>
            </a:pPr>
            <a:r>
              <a:rPr lang="en-US" altLang="zh-CN" smtClean="0"/>
              <a:t>A apoferritin molecule can combine with 4,000 atoms of iron.</a:t>
            </a:r>
            <a:endParaRPr lang="zh-CN" altLang="en-US" smtClean="0"/>
          </a:p>
        </p:txBody>
      </p:sp>
      <p:pic>
        <p:nvPicPr>
          <p:cNvPr id="44035" name="Picture 4" descr="ferritin_c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14800"/>
            <a:ext cx="297180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5" descr="ferriti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86200"/>
            <a:ext cx="25146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1905000" y="6324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l"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FF"/>
                </a:solidFill>
              </a:rPr>
              <a:t>Ferritin</a:t>
            </a:r>
            <a:endParaRPr lang="zh-CN" altLang="en-US" sz="2400" b="1">
              <a:solidFill>
                <a:srgbClr val="0000FF"/>
              </a:solidFill>
            </a:endParaRPr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5943600" y="6400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l"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FF"/>
                </a:solidFill>
              </a:rPr>
              <a:t>Ferritin</a:t>
            </a:r>
            <a:endParaRPr lang="zh-CN" altLang="en-US" sz="24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210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4038600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altLang="zh-CN" smtClean="0">
                <a:solidFill>
                  <a:srgbClr val="990000"/>
                </a:solidFill>
              </a:rPr>
              <a:t>Iron transport in the plasma</a:t>
            </a:r>
          </a:p>
          <a:p>
            <a:pPr lvl="1" eaLnBrk="1" hangingPunct="1">
              <a:lnSpc>
                <a:spcPct val="120000"/>
              </a:lnSpc>
              <a:spcBef>
                <a:spcPct val="30000"/>
              </a:spcBef>
            </a:pPr>
            <a:r>
              <a:rPr lang="en-US" altLang="zh-CN" sz="2400" smtClean="0"/>
              <a:t>The iron enters the plasma in ferrous state (Fe</a:t>
            </a:r>
            <a:r>
              <a:rPr lang="en-US" altLang="zh-CN" sz="2400" baseline="30000" smtClean="0"/>
              <a:t>2+</a:t>
            </a:r>
            <a:r>
              <a:rPr lang="en-US" altLang="zh-CN" sz="2400" smtClean="0"/>
              <a:t>), then oxidized to ferric form (Fe</a:t>
            </a:r>
            <a:r>
              <a:rPr lang="en-US" altLang="zh-CN" sz="2400" baseline="30000" smtClean="0"/>
              <a:t>3+</a:t>
            </a:r>
            <a:r>
              <a:rPr lang="en-US" altLang="zh-CN" sz="2400" smtClean="0"/>
              <a:t>) by a copper-containing protein, ceruplasmin.</a:t>
            </a:r>
          </a:p>
          <a:p>
            <a:pPr lvl="1" eaLnBrk="1" hangingPunct="1">
              <a:lnSpc>
                <a:spcPct val="120000"/>
              </a:lnSpc>
              <a:spcBef>
                <a:spcPct val="30000"/>
              </a:spcBef>
            </a:pPr>
            <a:r>
              <a:rPr lang="en-US" altLang="zh-CN" sz="2400" u="sng" smtClean="0"/>
              <a:t>Fe</a:t>
            </a:r>
            <a:r>
              <a:rPr lang="en-US" altLang="zh-CN" sz="2400" u="sng" baseline="30000" smtClean="0"/>
              <a:t>3+</a:t>
            </a:r>
            <a:r>
              <a:rPr lang="en-US" altLang="zh-CN" sz="2400" u="sng" smtClean="0"/>
              <a:t> binds with a specific iron binding protein</a:t>
            </a:r>
            <a:r>
              <a:rPr lang="en-US" altLang="zh-CN" sz="2400" smtClean="0"/>
              <a:t>, namely </a:t>
            </a:r>
            <a:r>
              <a:rPr lang="en-US" altLang="zh-CN" sz="2400" smtClean="0">
                <a:solidFill>
                  <a:srgbClr val="CC0000"/>
                </a:solidFill>
              </a:rPr>
              <a:t>transferrin</a:t>
            </a:r>
            <a:r>
              <a:rPr lang="en-US" altLang="zh-CN" sz="2400" smtClean="0"/>
              <a:t>. Each transferrin molecule can bind two atoms of ferric iron.</a:t>
            </a:r>
            <a:endParaRPr lang="zh-CN" altLang="en-US" sz="2400" smtClean="0"/>
          </a:p>
        </p:txBody>
      </p:sp>
      <p:pic>
        <p:nvPicPr>
          <p:cNvPr id="45059" name="Picture 3" descr="ltff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69" t="1978" r="4910" b="7779"/>
          <a:stretch>
            <a:fillRect/>
          </a:stretch>
        </p:blipFill>
        <p:spPr bwMode="auto">
          <a:xfrm>
            <a:off x="5486400" y="4543425"/>
            <a:ext cx="33528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352800" y="6096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l"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</a:rPr>
              <a:t>Transferrin</a:t>
            </a:r>
            <a:endParaRPr lang="zh-CN" altLang="en-US" sz="2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304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nejm%20figure%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256"/>
          <a:stretch>
            <a:fillRect/>
          </a:stretch>
        </p:blipFill>
        <p:spPr bwMode="auto">
          <a:xfrm>
            <a:off x="5080000" y="152400"/>
            <a:ext cx="406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5105400" cy="1143000"/>
          </a:xfrm>
        </p:spPr>
        <p:txBody>
          <a:bodyPr/>
          <a:lstStyle/>
          <a:p>
            <a:pPr eaLnBrk="1" hangingPunct="1"/>
            <a:r>
              <a:rPr lang="en-US" altLang="zh-CN" sz="3200" smtClean="0"/>
              <a:t>A general overview of iron metabolism</a:t>
            </a:r>
          </a:p>
        </p:txBody>
      </p:sp>
    </p:spTree>
    <p:extLst>
      <p:ext uri="{BB962C8B-B14F-4D97-AF65-F5344CB8AC3E}">
        <p14:creationId xmlns:p14="http://schemas.microsoft.com/office/powerpoint/2010/main" xmlns="" val="113854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zh-CN" smtClean="0">
                <a:latin typeface="Times New Roman" pitchFamily="18" charset="0"/>
              </a:rPr>
              <a:t>Disease states</a:t>
            </a:r>
            <a:r>
              <a:rPr lang="en-US" altLang="zh-CN" sz="5400" smtClean="0"/>
              <a:t>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4743450"/>
          </a:xfrm>
        </p:spPr>
        <p:txBody>
          <a:bodyPr/>
          <a:lstStyle/>
          <a:p>
            <a:pPr marL="363538" indent="-363538" eaLnBrk="1" hangingPunct="1">
              <a:spcBef>
                <a:spcPct val="10000"/>
              </a:spcBef>
              <a:buFontTx/>
              <a:buNone/>
            </a:pPr>
            <a:r>
              <a:rPr lang="en-US" altLang="zh-CN" sz="2800" u="sng" smtClean="0">
                <a:solidFill>
                  <a:srgbClr val="0000CC"/>
                </a:solidFill>
              </a:rPr>
              <a:t>1. Iron Deficiency Anemia:</a:t>
            </a:r>
            <a:r>
              <a:rPr lang="en-US" altLang="zh-CN" sz="2400" smtClean="0"/>
              <a:t> </a:t>
            </a:r>
            <a:r>
              <a:rPr lang="en-US" altLang="zh-CN" sz="2400" smtClean="0">
                <a:cs typeface="Arial" pitchFamily="34" charset="0"/>
              </a:rPr>
              <a:t>The most common dietary deficiency worldwide is iron, affecting half a billion persons. However, </a:t>
            </a:r>
            <a:r>
              <a:rPr lang="en-US" altLang="zh-CN" sz="2400" i="1" smtClean="0">
                <a:solidFill>
                  <a:srgbClr val="CC0099"/>
                </a:solidFill>
                <a:cs typeface="Arial" pitchFamily="34" charset="0"/>
              </a:rPr>
              <a:t>this problem affects women and children more</a:t>
            </a:r>
            <a:r>
              <a:rPr lang="en-US" altLang="zh-CN" sz="2400" smtClean="0">
                <a:cs typeface="Arial" pitchFamily="34" charset="0"/>
              </a:rPr>
              <a:t>. </a:t>
            </a:r>
          </a:p>
          <a:p>
            <a:pPr marL="1336675" lvl="1" indent="-533400" eaLnBrk="1" hangingPunct="1">
              <a:spcBef>
                <a:spcPct val="10000"/>
              </a:spcBef>
              <a:buFontTx/>
              <a:buNone/>
            </a:pPr>
            <a:r>
              <a:rPr lang="en-US" altLang="zh-CN" sz="2400" smtClean="0">
                <a:cs typeface="Arial" pitchFamily="34" charset="0"/>
              </a:rPr>
              <a:t>a) </a:t>
            </a:r>
            <a:r>
              <a:rPr lang="en-US" altLang="zh-CN" sz="2400" smtClean="0">
                <a:solidFill>
                  <a:srgbClr val="0000CC"/>
                </a:solidFill>
                <a:cs typeface="Arial" pitchFamily="34" charset="0"/>
              </a:rPr>
              <a:t>A growing child</a:t>
            </a:r>
            <a:r>
              <a:rPr lang="en-US" altLang="zh-CN" sz="2400" smtClean="0">
                <a:cs typeface="Arial" pitchFamily="34" charset="0"/>
              </a:rPr>
              <a:t> is increasing the RBC mass and needs additional iron. </a:t>
            </a:r>
          </a:p>
          <a:p>
            <a:pPr marL="1336675" lvl="1" indent="-533400" eaLnBrk="1" hangingPunct="1">
              <a:spcBef>
                <a:spcPct val="10000"/>
              </a:spcBef>
              <a:buFontTx/>
              <a:buNone/>
            </a:pPr>
            <a:r>
              <a:rPr lang="en-US" altLang="zh-CN" sz="2400" smtClean="0">
                <a:cs typeface="Arial" pitchFamily="34" charset="0"/>
              </a:rPr>
              <a:t>b) </a:t>
            </a:r>
            <a:r>
              <a:rPr lang="en-US" altLang="zh-CN" sz="2400" smtClean="0">
                <a:solidFill>
                  <a:srgbClr val="CC0000"/>
                </a:solidFill>
                <a:cs typeface="Arial" pitchFamily="34" charset="0"/>
              </a:rPr>
              <a:t>Women who are menstruating</a:t>
            </a:r>
            <a:r>
              <a:rPr lang="en-US" altLang="zh-CN" sz="2400" smtClean="0">
                <a:cs typeface="Arial" pitchFamily="34" charset="0"/>
              </a:rPr>
              <a:t> require </a:t>
            </a:r>
            <a:r>
              <a:rPr lang="en-US" altLang="zh-CN" sz="2400" smtClean="0">
                <a:solidFill>
                  <a:srgbClr val="0000CC"/>
                </a:solidFill>
                <a:cs typeface="Arial" pitchFamily="34" charset="0"/>
              </a:rPr>
              <a:t>double the amount of iron</a:t>
            </a:r>
            <a:r>
              <a:rPr lang="en-US" altLang="zh-CN" sz="2400" smtClean="0">
                <a:cs typeface="Arial" pitchFamily="34" charset="0"/>
              </a:rPr>
              <a:t> that men do, but normally the efficiency of iron absorption from the gastrointestinal tract can </a:t>
            </a:r>
            <a:r>
              <a:rPr lang="en-US" altLang="zh-CN" sz="2400" smtClean="0">
                <a:solidFill>
                  <a:srgbClr val="0000CC"/>
                </a:solidFill>
                <a:cs typeface="Arial" pitchFamily="34" charset="0"/>
              </a:rPr>
              <a:t>increase</a:t>
            </a:r>
            <a:r>
              <a:rPr lang="en-US" altLang="zh-CN" sz="2400" smtClean="0">
                <a:cs typeface="Arial" pitchFamily="34" charset="0"/>
              </a:rPr>
              <a:t> to meet this demand.</a:t>
            </a:r>
          </a:p>
          <a:p>
            <a:pPr marL="1336675" lvl="1" indent="-533400" eaLnBrk="1" hangingPunct="1">
              <a:spcBef>
                <a:spcPct val="10000"/>
              </a:spcBef>
              <a:buFontTx/>
              <a:buNone/>
            </a:pPr>
            <a:r>
              <a:rPr lang="en-US" altLang="zh-CN" sz="2400" smtClean="0">
                <a:cs typeface="Arial" pitchFamily="34" charset="0"/>
              </a:rPr>
              <a:t>c)  </a:t>
            </a:r>
            <a:r>
              <a:rPr lang="en-US" altLang="zh-CN" sz="2400" smtClean="0">
                <a:solidFill>
                  <a:srgbClr val="CC0099"/>
                </a:solidFill>
                <a:cs typeface="Arial" pitchFamily="34" charset="0"/>
              </a:rPr>
              <a:t>A developing fetus</a:t>
            </a:r>
            <a:r>
              <a:rPr lang="en-US" altLang="zh-CN" sz="2400" smtClean="0">
                <a:cs typeface="Arial" pitchFamily="34" charset="0"/>
              </a:rPr>
              <a:t> draws iron from the mother, totaling 200-300 mg at term, so extra iron is needed in </a:t>
            </a:r>
            <a:r>
              <a:rPr lang="en-US" altLang="zh-CN" sz="2400" smtClean="0">
                <a:solidFill>
                  <a:srgbClr val="0000CC"/>
                </a:solidFill>
                <a:cs typeface="Arial" pitchFamily="34" charset="0"/>
              </a:rPr>
              <a:t>pregnancy</a:t>
            </a:r>
            <a:r>
              <a:rPr lang="en-US" altLang="zh-CN" sz="2400" smtClean="0">
                <a:cs typeface="Arial" pitchFamily="34" charset="0"/>
              </a:rPr>
              <a:t>. </a:t>
            </a:r>
            <a:endParaRPr lang="en-US" altLang="zh-CN" sz="2400" smtClean="0"/>
          </a:p>
        </p:txBody>
      </p:sp>
    </p:spTree>
    <p:extLst>
      <p:ext uri="{BB962C8B-B14F-4D97-AF65-F5344CB8AC3E}">
        <p14:creationId xmlns:p14="http://schemas.microsoft.com/office/powerpoint/2010/main" xmlns="" val="262475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609600"/>
            <a:ext cx="8964612" cy="5113338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  <a:buFontTx/>
              <a:buNone/>
            </a:pPr>
            <a:r>
              <a:rPr lang="en-US" altLang="zh-CN" sz="2800" smtClean="0">
                <a:solidFill>
                  <a:srgbClr val="CC0099"/>
                </a:solidFill>
              </a:rPr>
              <a:t>2.</a:t>
            </a:r>
            <a:r>
              <a:rPr lang="en-US" altLang="zh-CN" sz="2400" smtClean="0">
                <a:solidFill>
                  <a:srgbClr val="CC0099"/>
                </a:solidFill>
              </a:rPr>
              <a:t> </a:t>
            </a:r>
            <a:r>
              <a:rPr lang="en-US" altLang="zh-CN" sz="2800" u="sng" smtClean="0">
                <a:solidFill>
                  <a:srgbClr val="CC0099"/>
                </a:solidFill>
              </a:rPr>
              <a:t>Hemosiderosis:</a:t>
            </a:r>
            <a:r>
              <a:rPr lang="en-US" altLang="zh-CN" sz="2400" smtClean="0"/>
              <a:t> this is </a:t>
            </a:r>
            <a:r>
              <a:rPr lang="en-US" altLang="zh-CN" sz="2400" smtClean="0">
                <a:solidFill>
                  <a:srgbClr val="0000CC"/>
                </a:solidFill>
              </a:rPr>
              <a:t>less common disorder</a:t>
            </a:r>
            <a:r>
              <a:rPr lang="en-US" altLang="zh-CN" sz="2400" smtClean="0"/>
              <a:t> and due to </a:t>
            </a:r>
            <a:r>
              <a:rPr lang="en-US" altLang="zh-CN" sz="2400" smtClean="0">
                <a:solidFill>
                  <a:srgbClr val="0000CC"/>
                </a:solidFill>
              </a:rPr>
              <a:t>excessive iron</a:t>
            </a:r>
            <a:r>
              <a:rPr lang="en-US" altLang="zh-CN" sz="2400" smtClean="0"/>
              <a:t> in the body. </a:t>
            </a:r>
          </a:p>
          <a:p>
            <a:pPr lvl="1" eaLnBrk="1" hangingPunct="1">
              <a:lnSpc>
                <a:spcPct val="120000"/>
              </a:lnSpc>
              <a:spcBef>
                <a:spcPct val="30000"/>
              </a:spcBef>
            </a:pPr>
            <a:r>
              <a:rPr lang="en-US" altLang="zh-CN" sz="2400" smtClean="0"/>
              <a:t>It is commonly observed in subjects receiving repeated blood transfusions over the years, e.g. patients of hemolytic anemia, hemophilia.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Tx/>
              <a:buNone/>
            </a:pPr>
            <a:r>
              <a:rPr lang="en-US" altLang="zh-CN" sz="2800" smtClean="0">
                <a:solidFill>
                  <a:srgbClr val="990000"/>
                </a:solidFill>
              </a:rPr>
              <a:t>3. </a:t>
            </a:r>
            <a:r>
              <a:rPr lang="en-US" altLang="zh-CN" sz="2800" u="sng" smtClean="0">
                <a:solidFill>
                  <a:srgbClr val="990000"/>
                </a:solidFill>
              </a:rPr>
              <a:t>Hemochromatosis:</a:t>
            </a:r>
            <a:r>
              <a:rPr lang="en-US" altLang="zh-CN" sz="2400" b="0" smtClean="0"/>
              <a:t> </a:t>
            </a:r>
            <a:r>
              <a:rPr lang="en-US" altLang="zh-CN" sz="2400" smtClean="0"/>
              <a:t>this is rare disease in which </a:t>
            </a:r>
            <a:r>
              <a:rPr lang="en-US" altLang="zh-CN" sz="2400" smtClean="0">
                <a:solidFill>
                  <a:srgbClr val="0000CC"/>
                </a:solidFill>
              </a:rPr>
              <a:t>iron is directly deposited in the tissue</a:t>
            </a:r>
            <a:r>
              <a:rPr lang="en-US" altLang="zh-CN" sz="2400" smtClean="0"/>
              <a:t> (liver, spleen, pancreas and skin). </a:t>
            </a:r>
          </a:p>
          <a:p>
            <a:pPr lvl="1" eaLnBrk="1" hangingPunct="1">
              <a:lnSpc>
                <a:spcPct val="120000"/>
              </a:lnSpc>
              <a:spcBef>
                <a:spcPct val="30000"/>
              </a:spcBef>
            </a:pPr>
            <a:r>
              <a:rPr lang="en-US" altLang="zh-CN" sz="2400" smtClean="0"/>
              <a:t>Bronzed-pigmentation of skin, cirrhosis of liver. pancreatic fibrosis are the manifestations of this disorder. </a:t>
            </a:r>
            <a:endParaRPr lang="en-US" altLang="zh-CN" sz="2400" b="0" smtClean="0"/>
          </a:p>
        </p:txBody>
      </p:sp>
    </p:spTree>
    <p:extLst>
      <p:ext uri="{BB962C8B-B14F-4D97-AF65-F5344CB8AC3E}">
        <p14:creationId xmlns:p14="http://schemas.microsoft.com/office/powerpoint/2010/main" xmlns="" val="342168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15963"/>
          </a:xfrm>
        </p:spPr>
        <p:txBody>
          <a:bodyPr/>
          <a:lstStyle/>
          <a:p>
            <a:pPr eaLnBrk="1" hangingPunct="1"/>
            <a:r>
              <a:rPr lang="en-US" altLang="zh-CN" sz="4000" smtClean="0"/>
              <a:t>Classification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43025"/>
            <a:ext cx="4033838" cy="5286375"/>
          </a:xfrm>
        </p:spPr>
        <p:txBody>
          <a:bodyPr/>
          <a:lstStyle/>
          <a:p>
            <a:pPr eaLnBrk="1" hangingPunct="1"/>
            <a:r>
              <a:rPr lang="en-US" altLang="zh-CN" sz="2400" u="sng" smtClean="0">
                <a:solidFill>
                  <a:srgbClr val="0000CC"/>
                </a:solidFill>
              </a:rPr>
              <a:t>Macro or Major minerals</a:t>
            </a:r>
            <a:endParaRPr lang="en-US" altLang="zh-CN" sz="2400" smtClean="0">
              <a:solidFill>
                <a:srgbClr val="0000CC"/>
              </a:solidFill>
            </a:endParaRPr>
          </a:p>
          <a:p>
            <a:pPr lvl="1" eaLnBrk="1" hangingPunct="1"/>
            <a:r>
              <a:rPr lang="en-US" altLang="zh-CN" sz="2200" smtClean="0"/>
              <a:t>Sodium (Na), potassium (K), magnesium (Mg), calcium (Ca), phosphorus (P), sulfur (S), chloride (Cl)</a:t>
            </a:r>
          </a:p>
          <a:p>
            <a:pPr eaLnBrk="1" hangingPunct="1"/>
            <a:r>
              <a:rPr lang="en-US" altLang="zh-CN" sz="2400" smtClean="0"/>
              <a:t>Present in body tissues at concentrations </a:t>
            </a:r>
            <a:r>
              <a:rPr lang="en-US" altLang="zh-CN" sz="2400" smtClean="0">
                <a:solidFill>
                  <a:srgbClr val="CC0000"/>
                </a:solidFill>
              </a:rPr>
              <a:t>&gt;50 mg/kg</a:t>
            </a:r>
            <a:endParaRPr lang="en-US" altLang="zh-CN" sz="2400" smtClean="0"/>
          </a:p>
          <a:p>
            <a:pPr eaLnBrk="1" hangingPunct="1"/>
            <a:r>
              <a:rPr lang="en-US" altLang="zh-CN" sz="2400" smtClean="0"/>
              <a:t>requirement of these is </a:t>
            </a:r>
            <a:r>
              <a:rPr lang="en-US" altLang="zh-CN" sz="2400" smtClean="0">
                <a:solidFill>
                  <a:srgbClr val="CC0099"/>
                </a:solidFill>
              </a:rPr>
              <a:t>&gt;100 mg/d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47800"/>
            <a:ext cx="4343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400" u="sng" dirty="0" smtClean="0">
                <a:solidFill>
                  <a:srgbClr val="CC0099"/>
                </a:solidFill>
              </a:rPr>
              <a:t>Micro or Trace minerals</a:t>
            </a:r>
            <a:r>
              <a:rPr lang="en-US" altLang="zh-CN" sz="2400" dirty="0" smtClean="0"/>
              <a:t> (body needs relatively less)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200" dirty="0" smtClean="0"/>
              <a:t>Manganese(</a:t>
            </a:r>
            <a:r>
              <a:rPr lang="en-US" altLang="zh-CN" sz="2200" dirty="0" err="1" smtClean="0"/>
              <a:t>Mn</a:t>
            </a:r>
            <a:r>
              <a:rPr lang="en-US" altLang="zh-CN" sz="2200" dirty="0" smtClean="0"/>
              <a:t>), </a:t>
            </a:r>
            <a:r>
              <a:rPr lang="en-US" altLang="zh-CN" sz="2200" dirty="0" smtClean="0"/>
              <a:t>iron(Fe), cobalt(Co), </a:t>
            </a:r>
            <a:r>
              <a:rPr lang="en-US" altLang="zh-CN" sz="2100" dirty="0" smtClean="0"/>
              <a:t>chromium(Cr),</a:t>
            </a:r>
            <a:r>
              <a:rPr lang="en-US" altLang="zh-CN" sz="2200" dirty="0" smtClean="0"/>
              <a:t> molybdenum(Mo), copper(Cu), zinc(Zn), fluoride(F), iodine(I), selenium(Se)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 smtClean="0"/>
              <a:t>Present in body tissues at concentrations </a:t>
            </a:r>
            <a:r>
              <a:rPr lang="en-US" altLang="zh-CN" sz="2400" dirty="0" smtClean="0">
                <a:solidFill>
                  <a:srgbClr val="CC0000"/>
                </a:solidFill>
              </a:rPr>
              <a:t>&lt;50 mg/kg</a:t>
            </a:r>
            <a:endParaRPr lang="en-US" altLang="zh-CN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 smtClean="0"/>
              <a:t>requirement of these is </a:t>
            </a:r>
            <a:r>
              <a:rPr lang="en-US" altLang="zh-CN" sz="2400" dirty="0" smtClean="0">
                <a:solidFill>
                  <a:srgbClr val="CC0099"/>
                </a:solidFill>
              </a:rPr>
              <a:t>﹤100 mg/d</a:t>
            </a:r>
          </a:p>
        </p:txBody>
      </p:sp>
    </p:spTree>
    <p:extLst>
      <p:ext uri="{BB962C8B-B14F-4D97-AF65-F5344CB8AC3E}">
        <p14:creationId xmlns:p14="http://schemas.microsoft.com/office/powerpoint/2010/main" xmlns="" val="59076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oxal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164" t="56250"/>
          <a:stretch>
            <a:fillRect/>
          </a:stretch>
        </p:blipFill>
        <p:spPr bwMode="auto">
          <a:xfrm>
            <a:off x="914400" y="1981200"/>
            <a:ext cx="16764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Minerals in Foods</a:t>
            </a:r>
          </a:p>
        </p:txBody>
      </p:sp>
      <p:sp>
        <p:nvSpPr>
          <p:cNvPr id="42394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0" y="1371600"/>
            <a:ext cx="5715000" cy="4525963"/>
          </a:xfrm>
        </p:spPr>
        <p:txBody>
          <a:bodyPr/>
          <a:lstStyle/>
          <a:p>
            <a:pPr eaLnBrk="1" hangingPunct="1"/>
            <a:r>
              <a:rPr lang="en-US" altLang="zh-CN" sz="2800" smtClean="0"/>
              <a:t>Found in all food groups.</a:t>
            </a:r>
          </a:p>
          <a:p>
            <a:pPr eaLnBrk="1" hangingPunct="1"/>
            <a:r>
              <a:rPr lang="en-US" altLang="zh-CN" sz="2800" smtClean="0"/>
              <a:t>More reliably found in animal products.</a:t>
            </a:r>
          </a:p>
          <a:p>
            <a:pPr eaLnBrk="1" hangingPunct="1"/>
            <a:r>
              <a:rPr lang="en-US" altLang="zh-CN" sz="2800" i="1" smtClean="0">
                <a:solidFill>
                  <a:srgbClr val="0000CC"/>
                </a:solidFill>
              </a:rPr>
              <a:t>Often other substances in foods decrease absorption</a:t>
            </a:r>
            <a:r>
              <a:rPr lang="en-US" altLang="zh-CN" sz="2800" smtClean="0"/>
              <a:t> (bioavailability) of minerals</a:t>
            </a:r>
          </a:p>
          <a:p>
            <a:pPr lvl="1" eaLnBrk="1" hangingPunct="1"/>
            <a:r>
              <a:rPr lang="en-US" altLang="zh-CN" sz="2400" i="1" smtClean="0">
                <a:solidFill>
                  <a:srgbClr val="990000"/>
                </a:solidFill>
              </a:rPr>
              <a:t>Oxalate</a:t>
            </a:r>
            <a:r>
              <a:rPr lang="en-US" altLang="zh-CN" sz="2400" smtClean="0">
                <a:solidFill>
                  <a:srgbClr val="990000"/>
                </a:solidFill>
              </a:rPr>
              <a:t>,</a:t>
            </a:r>
            <a:r>
              <a:rPr lang="en-US" altLang="zh-CN" sz="2400" smtClean="0"/>
              <a:t> found in spinach, prevents absorption of most </a:t>
            </a:r>
            <a:r>
              <a:rPr lang="en-US" altLang="zh-CN" sz="2400" smtClean="0">
                <a:solidFill>
                  <a:srgbClr val="0000CC"/>
                </a:solidFill>
              </a:rPr>
              <a:t>calcium </a:t>
            </a:r>
            <a:r>
              <a:rPr lang="en-US" altLang="zh-CN" sz="2400" smtClean="0"/>
              <a:t>in spinach.</a:t>
            </a:r>
          </a:p>
          <a:p>
            <a:pPr lvl="1" eaLnBrk="1" hangingPunct="1"/>
            <a:r>
              <a:rPr lang="en-US" altLang="zh-CN" sz="2400" i="1" smtClean="0">
                <a:solidFill>
                  <a:srgbClr val="CC0099"/>
                </a:solidFill>
              </a:rPr>
              <a:t>Phytate,</a:t>
            </a:r>
            <a:r>
              <a:rPr lang="en-US" altLang="zh-CN" sz="2400" smtClean="0"/>
              <a:t> form of phosphorous in most plants makes it poorly available</a:t>
            </a:r>
          </a:p>
        </p:txBody>
      </p:sp>
      <p:pic>
        <p:nvPicPr>
          <p:cNvPr id="7173" name="Picture 8" descr="Phyt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2133600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1066800" y="3429000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l"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 i="1">
                <a:solidFill>
                  <a:srgbClr val="990000"/>
                </a:solidFill>
              </a:rPr>
              <a:t>Oxalate</a:t>
            </a:r>
            <a:endParaRPr lang="zh-CN" altLang="en-US" sz="2000" b="1" i="1">
              <a:solidFill>
                <a:srgbClr val="990000"/>
              </a:solidFill>
            </a:endParaRPr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1143000" y="63246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l"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 i="1">
                <a:solidFill>
                  <a:srgbClr val="CC0099"/>
                </a:solidFill>
              </a:rPr>
              <a:t>Phytate</a:t>
            </a:r>
            <a:endParaRPr lang="zh-CN" altLang="en-US" sz="2000" b="1" i="1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920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3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3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3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3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3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3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39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39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39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39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4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zh-CN" smtClean="0"/>
              <a:t>Calcium (Ca)</a:t>
            </a:r>
            <a:endParaRPr lang="zh-CN" altLang="en-U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93838"/>
            <a:ext cx="4495800" cy="4525962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altLang="zh-CN" sz="2800" i="1" smtClean="0">
                <a:solidFill>
                  <a:srgbClr val="0000CC"/>
                </a:solidFill>
              </a:rPr>
              <a:t>Most abundant mineral</a:t>
            </a:r>
            <a:r>
              <a:rPr lang="en-US" altLang="zh-CN" sz="2800" smtClean="0"/>
              <a:t> in animal tissues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CN" sz="2600" smtClean="0"/>
              <a:t>99% Ca in skeleton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CN" sz="2600" smtClean="0"/>
              <a:t>1% Present in:</a:t>
            </a:r>
          </a:p>
          <a:p>
            <a:pPr lvl="2" eaLnBrk="1" hangingPunct="1">
              <a:spcBef>
                <a:spcPct val="10000"/>
              </a:spcBef>
            </a:pPr>
            <a:r>
              <a:rPr lang="en-US" altLang="zh-CN" sz="2000" smtClean="0"/>
              <a:t>Blood &amp; other tissues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zh-CN" sz="2800" smtClean="0">
                <a:solidFill>
                  <a:srgbClr val="CC0099"/>
                </a:solidFill>
              </a:rPr>
              <a:t>Lots of functions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CN" sz="2600" smtClean="0"/>
              <a:t>Bone structure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CN" sz="2600" smtClean="0"/>
              <a:t>Nerve function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CN" sz="2600" smtClean="0"/>
              <a:t>Blood clotting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CN" sz="2600" smtClean="0"/>
              <a:t>Muscle contraction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CN" sz="2600" smtClean="0"/>
              <a:t>Cellular metabolism</a:t>
            </a:r>
          </a:p>
        </p:txBody>
      </p:sp>
      <p:pic>
        <p:nvPicPr>
          <p:cNvPr id="11268" name="Picture 7" descr="C11F1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876800" y="1447800"/>
            <a:ext cx="3932238" cy="5105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2878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019800" cy="868362"/>
          </a:xfrm>
        </p:spPr>
        <p:txBody>
          <a:bodyPr/>
          <a:lstStyle/>
          <a:p>
            <a:pPr eaLnBrk="1" hangingPunct="1"/>
            <a:r>
              <a:rPr lang="en-US" altLang="zh-CN" sz="4800" smtClean="0">
                <a:latin typeface="Times New Roman" pitchFamily="18" charset="0"/>
              </a:rPr>
              <a:t>Dietary requirements</a:t>
            </a:r>
            <a:endParaRPr lang="zh-CN" altLang="en-US" sz="4800" smtClean="0">
              <a:latin typeface="Times New Roman" pitchFamily="18" charset="0"/>
            </a:endParaRP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mtClean="0">
                <a:solidFill>
                  <a:srgbClr val="0000CC"/>
                </a:solidFill>
              </a:rPr>
              <a:t>Dietary requirements:</a:t>
            </a:r>
            <a:r>
              <a:rPr lang="en-US" altLang="zh-CN" smtClean="0"/>
              <a:t>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 smtClean="0"/>
              <a:t>Adult : 800 mg/day;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 smtClean="0"/>
              <a:t>Women during pregnancy, lactation and post-menopause: 1.5 g/day;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 smtClean="0"/>
              <a:t>Children (1-18 yrs): 0.8-1.2 g/ day;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 smtClean="0"/>
              <a:t>Infants: (&lt; 1 year): 300-500 mg /day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mtClean="0">
                <a:solidFill>
                  <a:srgbClr val="CC0099"/>
                </a:solidFill>
              </a:rPr>
              <a:t>Food Sources:</a:t>
            </a:r>
            <a:r>
              <a:rPr lang="en-US" altLang="zh-CN" smtClean="0"/>
              <a:t>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 b="0" u="sng" smtClean="0">
                <a:solidFill>
                  <a:srgbClr val="CC0000"/>
                </a:solidFill>
              </a:rPr>
              <a:t>Best</a:t>
            </a:r>
            <a:r>
              <a:rPr lang="en-US" altLang="zh-CN" sz="2400" u="sng" smtClean="0">
                <a:solidFill>
                  <a:srgbClr val="CC0000"/>
                </a:solidFill>
              </a:rPr>
              <a:t> sources</a:t>
            </a:r>
            <a:r>
              <a:rPr lang="en-US" altLang="zh-CN" sz="2400" smtClean="0">
                <a:solidFill>
                  <a:srgbClr val="CC0000"/>
                </a:solidFill>
              </a:rPr>
              <a:t>:</a:t>
            </a:r>
            <a:r>
              <a:rPr lang="en-US" altLang="zh-CN" sz="2400" smtClean="0"/>
              <a:t> milk and milk product;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 b="0" u="sng" smtClean="0">
                <a:solidFill>
                  <a:srgbClr val="0000CC"/>
                </a:solidFill>
              </a:rPr>
              <a:t>Good</a:t>
            </a:r>
            <a:r>
              <a:rPr lang="en-US" altLang="zh-CN" sz="2400" u="sng" smtClean="0">
                <a:solidFill>
                  <a:srgbClr val="0000CC"/>
                </a:solidFill>
              </a:rPr>
              <a:t> sources:</a:t>
            </a:r>
            <a:r>
              <a:rPr lang="en-US" altLang="zh-CN" sz="2400" smtClean="0"/>
              <a:t> beans, leafy vegetables, fish, cabbage, egg yolk.</a:t>
            </a:r>
            <a:endParaRPr lang="zh-CN" altLang="en-US" sz="2400" smtClean="0"/>
          </a:p>
        </p:txBody>
      </p:sp>
      <p:pic>
        <p:nvPicPr>
          <p:cNvPr id="12292" name="Picture 4" descr="bd0887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8600"/>
            <a:ext cx="2590800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8920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685800"/>
            <a:ext cx="8664575" cy="2303463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zh-CN" sz="4000" smtClean="0">
                <a:solidFill>
                  <a:srgbClr val="33CC33"/>
                </a:solidFill>
              </a:rPr>
              <a:t> </a:t>
            </a:r>
            <a:r>
              <a:rPr lang="en-US" altLang="zh-CN" smtClean="0">
                <a:solidFill>
                  <a:srgbClr val="990000"/>
                </a:solidFill>
              </a:rPr>
              <a:t>Absorption of calcium</a:t>
            </a:r>
            <a:r>
              <a:rPr lang="en-US" altLang="zh-CN" sz="2800" b="0" smtClean="0">
                <a:solidFill>
                  <a:srgbClr val="990000"/>
                </a:solidFill>
              </a:rPr>
              <a:t>:</a:t>
            </a:r>
            <a:r>
              <a:rPr lang="en-US" altLang="zh-CN" sz="2800" b="0" smtClean="0"/>
              <a:t> </a:t>
            </a:r>
          </a:p>
          <a:p>
            <a:pPr marL="1255713" lvl="1" indent="-533400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zh-CN" sz="2400" smtClean="0"/>
              <a:t> </a:t>
            </a:r>
            <a:r>
              <a:rPr lang="en-US" altLang="zh-CN" smtClean="0"/>
              <a:t>in small intestine (duodenum), </a:t>
            </a:r>
            <a:r>
              <a:rPr lang="en-GB" altLang="zh-CN" smtClean="0"/>
              <a:t>first half jejunum against electrical and concentration gradient,</a:t>
            </a:r>
            <a:r>
              <a:rPr lang="en-US" altLang="zh-CN" smtClean="0"/>
              <a:t> by an </a:t>
            </a:r>
            <a:r>
              <a:rPr lang="en-US" altLang="zh-CN" smtClean="0">
                <a:solidFill>
                  <a:srgbClr val="0000CC"/>
                </a:solidFill>
              </a:rPr>
              <a:t>energy dependent active process</a:t>
            </a:r>
            <a:r>
              <a:rPr lang="en-US" altLang="zh-CN" smtClean="0"/>
              <a:t>, which influenced by several  factors.</a:t>
            </a:r>
            <a:endParaRPr lang="en-US" altLang="zh-CN" b="0" smtClean="0"/>
          </a:p>
        </p:txBody>
      </p:sp>
      <p:sp>
        <p:nvSpPr>
          <p:cNvPr id="446467" name="AutoShape 3"/>
          <p:cNvSpPr>
            <a:spLocks/>
          </p:cNvSpPr>
          <p:nvPr/>
        </p:nvSpPr>
        <p:spPr bwMode="auto">
          <a:xfrm>
            <a:off x="2749550" y="4237038"/>
            <a:ext cx="144463" cy="841375"/>
          </a:xfrm>
          <a:prstGeom prst="leftBrace">
            <a:avLst>
              <a:gd name="adj1" fmla="val 4853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EG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228600" y="4359275"/>
            <a:ext cx="2386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SzPct val="85000"/>
              <a:buFontTx/>
              <a:buBlip>
                <a:blip r:embed="rId2"/>
              </a:buBlip>
            </a:pPr>
            <a:r>
              <a:rPr lang="en-GB" altLang="zh-CN" sz="2800" b="1">
                <a:solidFill>
                  <a:srgbClr val="0000CC"/>
                </a:solidFill>
              </a:rPr>
              <a:t> Mechanism</a:t>
            </a:r>
          </a:p>
        </p:txBody>
      </p:sp>
      <p:sp>
        <p:nvSpPr>
          <p:cNvPr id="446469" name="Rectangle 5"/>
          <p:cNvSpPr>
            <a:spLocks noChangeArrowheads="1"/>
          </p:cNvSpPr>
          <p:nvPr/>
        </p:nvSpPr>
        <p:spPr bwMode="auto">
          <a:xfrm>
            <a:off x="2965450" y="4021138"/>
            <a:ext cx="3455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GB" altLang="zh-CN" sz="2400" b="1">
                <a:solidFill>
                  <a:srgbClr val="000000"/>
                </a:solidFill>
              </a:rPr>
              <a:t>Simple diffusion</a:t>
            </a: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2894013" y="4724400"/>
            <a:ext cx="5753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l" rtl="0" fontAlgn="base">
              <a:spcBef>
                <a:spcPct val="0"/>
              </a:spcBef>
              <a:spcAft>
                <a:spcPct val="0"/>
              </a:spcAft>
              <a:buSzPct val="85000"/>
            </a:pPr>
            <a:r>
              <a:rPr lang="en-GB" altLang="zh-CN" sz="2400" b="1">
                <a:solidFill>
                  <a:srgbClr val="000000"/>
                </a:solidFill>
              </a:rPr>
              <a:t>An active transport involving Ca pump</a:t>
            </a:r>
            <a:endParaRPr lang="en-US" altLang="zh-CN" sz="2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950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6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6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6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6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446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6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46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46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6" grpId="0" build="p" bldLvl="2"/>
      <p:bldP spid="446467" grpId="0" animBg="1"/>
      <p:bldP spid="446468" grpId="0"/>
      <p:bldP spid="446469" grpId="0"/>
      <p:bldP spid="4464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ChangeArrowheads="1"/>
          </p:cNvSpPr>
          <p:nvPr/>
        </p:nvSpPr>
        <p:spPr bwMode="auto">
          <a:xfrm>
            <a:off x="146050" y="685800"/>
            <a:ext cx="8769350" cy="454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61938" indent="-26193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en-GB" altLang="zh-CN" sz="3200" b="1">
                <a:solidFill>
                  <a:srgbClr val="33CC33"/>
                </a:solidFill>
              </a:rPr>
              <a:t>     </a:t>
            </a:r>
            <a:r>
              <a:rPr lang="en-GB" altLang="zh-CN" sz="3200" b="1">
                <a:solidFill>
                  <a:srgbClr val="990000"/>
                </a:solidFill>
              </a:rPr>
              <a:t>Factor promoting Ca absorption</a:t>
            </a:r>
          </a:p>
          <a:p>
            <a:pPr marL="261938" indent="-26193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5000"/>
              <a:buFont typeface="Wingdings" pitchFamily="2" charset="2"/>
              <a:buNone/>
            </a:pPr>
            <a:r>
              <a:rPr lang="en-US" altLang="zh-CN" sz="2400" b="1">
                <a:solidFill>
                  <a:srgbClr val="0000CC"/>
                </a:solidFill>
              </a:rPr>
              <a:t>1.</a:t>
            </a:r>
            <a:r>
              <a:rPr lang="en-US" altLang="zh-CN" sz="2400" b="1" u="sng">
                <a:solidFill>
                  <a:srgbClr val="0000CC"/>
                </a:solidFill>
              </a:rPr>
              <a:t> Vit.D</a:t>
            </a:r>
            <a:r>
              <a:rPr lang="en-US" altLang="zh-CN" sz="2400" b="1">
                <a:solidFill>
                  <a:srgbClr val="000000"/>
                </a:solidFill>
              </a:rPr>
              <a:t> </a:t>
            </a:r>
            <a:r>
              <a:rPr lang="en-US" altLang="zh-CN" sz="2400" b="1" u="sng">
                <a:solidFill>
                  <a:srgbClr val="CC0000"/>
                </a:solidFill>
              </a:rPr>
              <a:t>induce the synthesis of Ca binding protein</a:t>
            </a:r>
            <a:r>
              <a:rPr lang="en-US" altLang="zh-CN" sz="2400" b="1">
                <a:solidFill>
                  <a:srgbClr val="000000"/>
                </a:solidFill>
              </a:rPr>
              <a:t> in the intestinal epithelial cells and promotes Ca absorption.</a:t>
            </a:r>
          </a:p>
          <a:p>
            <a:pPr marL="261938" indent="-26193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5000"/>
              <a:buFont typeface="Wingdings" pitchFamily="2" charset="2"/>
              <a:buNone/>
            </a:pPr>
            <a:r>
              <a:rPr lang="en-US" altLang="zh-CN" sz="2400" b="1">
                <a:solidFill>
                  <a:srgbClr val="000000"/>
                </a:solidFill>
              </a:rPr>
              <a:t>2.</a:t>
            </a:r>
            <a:r>
              <a:rPr lang="en-US" altLang="zh-CN" sz="2400" b="1" u="sng">
                <a:solidFill>
                  <a:srgbClr val="000000"/>
                </a:solidFill>
              </a:rPr>
              <a:t> </a:t>
            </a:r>
            <a:r>
              <a:rPr lang="en-US" altLang="zh-CN" sz="2400" b="1" u="sng">
                <a:solidFill>
                  <a:srgbClr val="0000CC"/>
                </a:solidFill>
              </a:rPr>
              <a:t>Parathyroid hormone (PTH)</a:t>
            </a:r>
            <a:r>
              <a:rPr lang="en-US" altLang="zh-CN" sz="2400" b="1">
                <a:solidFill>
                  <a:srgbClr val="000000"/>
                </a:solidFill>
              </a:rPr>
              <a:t> enhances Ca absorption through the increased synthesis of calcitriol.</a:t>
            </a:r>
          </a:p>
          <a:p>
            <a:pPr marL="261938" indent="-26193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5000"/>
              <a:buFont typeface="Wingdings" pitchFamily="2" charset="2"/>
              <a:buNone/>
            </a:pPr>
            <a:r>
              <a:rPr lang="en-US" altLang="zh-CN" sz="2400" b="1">
                <a:solidFill>
                  <a:srgbClr val="000000"/>
                </a:solidFill>
              </a:rPr>
              <a:t>3</a:t>
            </a:r>
            <a:r>
              <a:rPr lang="en-US" altLang="zh-CN" sz="2400" b="1">
                <a:solidFill>
                  <a:srgbClr val="0000CC"/>
                </a:solidFill>
              </a:rPr>
              <a:t>. </a:t>
            </a:r>
            <a:r>
              <a:rPr lang="en-US" altLang="zh-CN" sz="2400" b="1" u="sng">
                <a:solidFill>
                  <a:srgbClr val="0000CC"/>
                </a:solidFill>
              </a:rPr>
              <a:t>Acidity (low pH)</a:t>
            </a:r>
            <a:r>
              <a:rPr lang="en-US" altLang="zh-CN" sz="2400" b="1">
                <a:solidFill>
                  <a:srgbClr val="000000"/>
                </a:solidFill>
              </a:rPr>
              <a:t> is more favorable for Ca absorption.</a:t>
            </a:r>
          </a:p>
          <a:p>
            <a:pPr marL="261938" indent="-26193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5000"/>
              <a:buFont typeface="Wingdings" pitchFamily="2" charset="2"/>
              <a:buNone/>
            </a:pPr>
            <a:r>
              <a:rPr lang="en-US" altLang="zh-CN" sz="2400" b="1">
                <a:solidFill>
                  <a:srgbClr val="000000"/>
                </a:solidFill>
              </a:rPr>
              <a:t>4. </a:t>
            </a:r>
            <a:r>
              <a:rPr lang="en-US" altLang="zh-CN" sz="2400" b="1" u="sng">
                <a:solidFill>
                  <a:srgbClr val="0000CC"/>
                </a:solidFill>
              </a:rPr>
              <a:t>Lactose</a:t>
            </a:r>
            <a:r>
              <a:rPr lang="en-US" altLang="zh-CN" sz="2400" b="1">
                <a:solidFill>
                  <a:srgbClr val="000000"/>
                </a:solidFill>
              </a:rPr>
              <a:t> promotes calcium uptake by intestinal cell.</a:t>
            </a:r>
          </a:p>
          <a:p>
            <a:pPr marL="261938" indent="-26193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5000"/>
              <a:buFont typeface="Wingdings" pitchFamily="2" charset="2"/>
              <a:buNone/>
            </a:pPr>
            <a:r>
              <a:rPr lang="en-US" altLang="zh-CN" sz="2400" b="1">
                <a:solidFill>
                  <a:srgbClr val="0000CC"/>
                </a:solidFill>
              </a:rPr>
              <a:t>5.</a:t>
            </a:r>
            <a:r>
              <a:rPr lang="en-US" altLang="zh-CN" sz="2400" b="1" u="sng">
                <a:solidFill>
                  <a:srgbClr val="0000CC"/>
                </a:solidFill>
              </a:rPr>
              <a:t> Lysine and arginine</a:t>
            </a:r>
            <a:r>
              <a:rPr lang="en-US" altLang="zh-CN" sz="2400" b="1">
                <a:solidFill>
                  <a:srgbClr val="000000"/>
                </a:solidFill>
              </a:rPr>
              <a:t> facilitate Ca absorption.</a:t>
            </a:r>
          </a:p>
        </p:txBody>
      </p:sp>
    </p:spTree>
    <p:extLst>
      <p:ext uri="{BB962C8B-B14F-4D97-AF65-F5344CB8AC3E}">
        <p14:creationId xmlns:p14="http://schemas.microsoft.com/office/powerpoint/2010/main" xmlns="" val="132113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7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7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47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7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47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47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ChangeArrowheads="1"/>
          </p:cNvSpPr>
          <p:nvPr/>
        </p:nvSpPr>
        <p:spPr bwMode="auto">
          <a:xfrm>
            <a:off x="304800" y="436563"/>
            <a:ext cx="8640763" cy="545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en-GB" altLang="zh-CN" sz="3200" b="1" dirty="0">
                <a:solidFill>
                  <a:srgbClr val="33CC33"/>
                </a:solidFill>
              </a:rPr>
              <a:t>     </a:t>
            </a:r>
            <a:r>
              <a:rPr lang="en-GB" altLang="zh-CN" sz="3200" b="1" dirty="0">
                <a:solidFill>
                  <a:srgbClr val="990000"/>
                </a:solidFill>
              </a:rPr>
              <a:t>Factor inhibiting </a:t>
            </a:r>
            <a:r>
              <a:rPr lang="en-GB" altLang="zh-CN" sz="3200" b="1" dirty="0" err="1">
                <a:solidFill>
                  <a:srgbClr val="990000"/>
                </a:solidFill>
              </a:rPr>
              <a:t>Ca</a:t>
            </a:r>
            <a:r>
              <a:rPr lang="en-GB" altLang="zh-CN" sz="3200" b="1" dirty="0">
                <a:solidFill>
                  <a:srgbClr val="990000"/>
                </a:solidFill>
              </a:rPr>
              <a:t> absorption</a:t>
            </a:r>
          </a:p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5000"/>
              <a:buFont typeface="Wingdings" pitchFamily="2" charset="2"/>
              <a:buNone/>
            </a:pPr>
            <a:r>
              <a:rPr lang="en-US" altLang="zh-CN" sz="2400" b="1" dirty="0">
                <a:solidFill>
                  <a:srgbClr val="000000"/>
                </a:solidFill>
              </a:rPr>
              <a:t>1</a:t>
            </a:r>
            <a:r>
              <a:rPr lang="en-US" altLang="zh-CN" sz="2400" b="1" dirty="0">
                <a:solidFill>
                  <a:srgbClr val="0000CC"/>
                </a:solidFill>
              </a:rPr>
              <a:t>. </a:t>
            </a:r>
            <a:r>
              <a:rPr lang="en-US" altLang="zh-CN" sz="2400" b="1" u="sng" dirty="0" err="1">
                <a:solidFill>
                  <a:srgbClr val="0000CC"/>
                </a:solidFill>
              </a:rPr>
              <a:t>Phytates</a:t>
            </a:r>
            <a:r>
              <a:rPr lang="en-US" altLang="zh-CN" sz="2400" b="1" u="sng" dirty="0">
                <a:solidFill>
                  <a:srgbClr val="0000CC"/>
                </a:solidFill>
              </a:rPr>
              <a:t> and oxalates</a:t>
            </a:r>
            <a:r>
              <a:rPr lang="en-US" altLang="zh-CN" sz="2400" b="1" dirty="0">
                <a:solidFill>
                  <a:srgbClr val="000000"/>
                </a:solidFill>
              </a:rPr>
              <a:t> </a:t>
            </a:r>
            <a:r>
              <a:rPr lang="en-US" altLang="zh-CN" sz="2400" b="1" u="sng" dirty="0">
                <a:solidFill>
                  <a:srgbClr val="CC0000"/>
                </a:solidFill>
              </a:rPr>
              <a:t>form insoluble salts</a:t>
            </a:r>
            <a:r>
              <a:rPr lang="en-US" altLang="zh-CN" sz="2400" b="1" dirty="0">
                <a:solidFill>
                  <a:srgbClr val="000000"/>
                </a:solidFill>
              </a:rPr>
              <a:t> and interfere with </a:t>
            </a:r>
            <a:r>
              <a:rPr lang="en-US" altLang="zh-CN" sz="2400" b="1" dirty="0" err="1">
                <a:solidFill>
                  <a:srgbClr val="000000"/>
                </a:solidFill>
              </a:rPr>
              <a:t>Ca</a:t>
            </a:r>
            <a:r>
              <a:rPr lang="en-US" altLang="zh-CN" sz="2400" b="1" dirty="0">
                <a:solidFill>
                  <a:srgbClr val="000000"/>
                </a:solidFill>
              </a:rPr>
              <a:t> absorption.</a:t>
            </a:r>
          </a:p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5000"/>
              <a:buFont typeface="Wingdings" pitchFamily="2" charset="2"/>
              <a:buNone/>
            </a:pPr>
            <a:r>
              <a:rPr lang="en-US" altLang="zh-CN" sz="2400" b="1" dirty="0">
                <a:solidFill>
                  <a:srgbClr val="000000"/>
                </a:solidFill>
              </a:rPr>
              <a:t>2. The high content of </a:t>
            </a:r>
            <a:r>
              <a:rPr lang="en-US" altLang="zh-CN" sz="2400" b="1" u="sng" dirty="0">
                <a:solidFill>
                  <a:srgbClr val="0000CC"/>
                </a:solidFill>
              </a:rPr>
              <a:t>dietary phosphate</a:t>
            </a:r>
            <a:r>
              <a:rPr lang="en-US" altLang="zh-CN" sz="2400" b="1" dirty="0">
                <a:solidFill>
                  <a:srgbClr val="000000"/>
                </a:solidFill>
              </a:rPr>
              <a:t> results in the formation of </a:t>
            </a:r>
            <a:r>
              <a:rPr lang="en-US" altLang="zh-CN" sz="2400" b="1" u="sng" dirty="0">
                <a:solidFill>
                  <a:srgbClr val="CC0000"/>
                </a:solidFill>
              </a:rPr>
              <a:t>insoluble </a:t>
            </a:r>
            <a:r>
              <a:rPr lang="en-US" altLang="zh-CN" sz="2400" b="1" u="sng" dirty="0" err="1">
                <a:solidFill>
                  <a:srgbClr val="CC0000"/>
                </a:solidFill>
              </a:rPr>
              <a:t>Ca</a:t>
            </a:r>
            <a:r>
              <a:rPr lang="en-US" altLang="zh-CN" sz="2400" b="1" u="sng" dirty="0">
                <a:solidFill>
                  <a:srgbClr val="CC0000"/>
                </a:solidFill>
              </a:rPr>
              <a:t> phosphate</a:t>
            </a:r>
            <a:r>
              <a:rPr lang="en-US" altLang="zh-CN" sz="2400" b="1" dirty="0">
                <a:solidFill>
                  <a:srgbClr val="000000"/>
                </a:solidFill>
              </a:rPr>
              <a:t> and prevent </a:t>
            </a:r>
            <a:r>
              <a:rPr lang="en-US" altLang="zh-CN" sz="2400" b="1" dirty="0" err="1">
                <a:solidFill>
                  <a:srgbClr val="000000"/>
                </a:solidFill>
              </a:rPr>
              <a:t>Ca</a:t>
            </a:r>
            <a:r>
              <a:rPr lang="en-US" altLang="zh-CN" sz="2400" b="1" dirty="0">
                <a:solidFill>
                  <a:srgbClr val="000000"/>
                </a:solidFill>
              </a:rPr>
              <a:t> uptake. </a:t>
            </a:r>
            <a:r>
              <a:rPr lang="en-US" altLang="zh-CN" sz="2400" b="1" u="sng" dirty="0" smtClean="0">
                <a:solidFill>
                  <a:srgbClr val="000000"/>
                </a:solidFill>
              </a:rPr>
              <a:t> </a:t>
            </a:r>
            <a:endParaRPr lang="en-US" altLang="zh-CN" sz="2400" b="1" u="sng" dirty="0">
              <a:solidFill>
                <a:srgbClr val="000000"/>
              </a:solidFill>
            </a:endParaRPr>
          </a:p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5000"/>
              <a:buFont typeface="Wingdings" pitchFamily="2" charset="2"/>
              <a:buNone/>
            </a:pPr>
            <a:r>
              <a:rPr lang="en-US" altLang="zh-CN" sz="2400" b="1" dirty="0">
                <a:solidFill>
                  <a:srgbClr val="000000"/>
                </a:solidFill>
              </a:rPr>
              <a:t>3. The </a:t>
            </a:r>
            <a:r>
              <a:rPr lang="en-US" altLang="zh-CN" sz="2400" b="1" u="sng" dirty="0">
                <a:solidFill>
                  <a:srgbClr val="0000CC"/>
                </a:solidFill>
              </a:rPr>
              <a:t>free fatty acids</a:t>
            </a:r>
            <a:r>
              <a:rPr lang="en-US" altLang="zh-CN" sz="2400" b="1" dirty="0">
                <a:solidFill>
                  <a:srgbClr val="000000"/>
                </a:solidFill>
              </a:rPr>
              <a:t> are react with </a:t>
            </a:r>
            <a:r>
              <a:rPr lang="en-US" altLang="zh-CN" sz="2400" b="1" dirty="0" err="1">
                <a:solidFill>
                  <a:srgbClr val="000000"/>
                </a:solidFill>
              </a:rPr>
              <a:t>Ca</a:t>
            </a:r>
            <a:r>
              <a:rPr lang="en-US" altLang="zh-CN" sz="2400" b="1" dirty="0">
                <a:solidFill>
                  <a:srgbClr val="000000"/>
                </a:solidFill>
              </a:rPr>
              <a:t> to form insoluble </a:t>
            </a:r>
            <a:r>
              <a:rPr lang="en-US" altLang="zh-CN" sz="2400" b="1" dirty="0" err="1">
                <a:solidFill>
                  <a:srgbClr val="000000"/>
                </a:solidFill>
              </a:rPr>
              <a:t>Ca</a:t>
            </a:r>
            <a:r>
              <a:rPr lang="en-US" altLang="zh-CN" sz="2400" b="1" dirty="0">
                <a:solidFill>
                  <a:srgbClr val="000000"/>
                </a:solidFill>
              </a:rPr>
              <a:t> soaps. </a:t>
            </a:r>
          </a:p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5000"/>
              <a:buFont typeface="Wingdings" pitchFamily="2" charset="2"/>
              <a:buNone/>
            </a:pPr>
            <a:r>
              <a:rPr lang="en-US" altLang="zh-CN" sz="2400" b="1" dirty="0">
                <a:solidFill>
                  <a:srgbClr val="000000"/>
                </a:solidFill>
              </a:rPr>
              <a:t>4. The </a:t>
            </a:r>
            <a:r>
              <a:rPr lang="en-US" altLang="zh-CN" sz="2400" b="1" u="sng" dirty="0">
                <a:solidFill>
                  <a:srgbClr val="0000CC"/>
                </a:solidFill>
              </a:rPr>
              <a:t>alkaline condition (high pH)</a:t>
            </a:r>
            <a:r>
              <a:rPr lang="en-US" altLang="zh-CN" sz="2400" b="1" dirty="0">
                <a:solidFill>
                  <a:srgbClr val="000000"/>
                </a:solidFill>
              </a:rPr>
              <a:t>  is </a:t>
            </a:r>
            <a:r>
              <a:rPr lang="en-US" altLang="zh-CN" sz="2400" b="1" dirty="0">
                <a:solidFill>
                  <a:srgbClr val="CC0000"/>
                </a:solidFill>
              </a:rPr>
              <a:t>unfavorable</a:t>
            </a:r>
            <a:r>
              <a:rPr lang="en-US" altLang="zh-CN" sz="2400" b="1" dirty="0">
                <a:solidFill>
                  <a:srgbClr val="000000"/>
                </a:solidFill>
              </a:rPr>
              <a:t> for </a:t>
            </a:r>
            <a:r>
              <a:rPr lang="en-US" altLang="zh-CN" sz="2400" b="1" dirty="0" err="1">
                <a:solidFill>
                  <a:srgbClr val="000000"/>
                </a:solidFill>
              </a:rPr>
              <a:t>Ca</a:t>
            </a:r>
            <a:r>
              <a:rPr lang="en-US" altLang="zh-CN" sz="2400" b="1" dirty="0">
                <a:solidFill>
                  <a:srgbClr val="000000"/>
                </a:solidFill>
              </a:rPr>
              <a:t> absorption.</a:t>
            </a:r>
          </a:p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5000"/>
              <a:buFont typeface="Wingdings" pitchFamily="2" charset="2"/>
              <a:buNone/>
            </a:pPr>
            <a:r>
              <a:rPr lang="en-US" altLang="zh-CN" sz="2400" b="1" dirty="0">
                <a:solidFill>
                  <a:srgbClr val="000000"/>
                </a:solidFill>
              </a:rPr>
              <a:t>5. High content of </a:t>
            </a:r>
            <a:r>
              <a:rPr lang="en-US" altLang="zh-CN" sz="2400" b="1" u="sng" dirty="0">
                <a:solidFill>
                  <a:srgbClr val="0000CC"/>
                </a:solidFill>
              </a:rPr>
              <a:t>dietary fiber</a:t>
            </a:r>
            <a:r>
              <a:rPr lang="en-US" altLang="zh-CN" sz="2400" b="1" dirty="0">
                <a:solidFill>
                  <a:srgbClr val="000000"/>
                </a:solidFill>
              </a:rPr>
              <a:t> interferes with </a:t>
            </a:r>
            <a:r>
              <a:rPr lang="en-US" altLang="zh-CN" sz="2400" b="1" dirty="0" err="1">
                <a:solidFill>
                  <a:srgbClr val="000000"/>
                </a:solidFill>
              </a:rPr>
              <a:t>Ca</a:t>
            </a:r>
            <a:r>
              <a:rPr lang="en-US" altLang="zh-CN" sz="2400" b="1" dirty="0">
                <a:solidFill>
                  <a:srgbClr val="000000"/>
                </a:solidFill>
              </a:rPr>
              <a:t> absorption.</a:t>
            </a:r>
          </a:p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5000"/>
              <a:buFont typeface="Wingdings" pitchFamily="2" charset="2"/>
              <a:buNone/>
            </a:pPr>
            <a:r>
              <a:rPr lang="en-US" altLang="zh-CN" sz="2400" b="1" dirty="0">
                <a:solidFill>
                  <a:srgbClr val="000000"/>
                </a:solidFill>
              </a:rPr>
              <a:t>6. </a:t>
            </a:r>
            <a:r>
              <a:rPr lang="en-US" altLang="zh-CN" sz="2400" b="1" dirty="0">
                <a:solidFill>
                  <a:srgbClr val="0000CC"/>
                </a:solidFill>
              </a:rPr>
              <a:t>Low estrogen levels</a:t>
            </a:r>
            <a:r>
              <a:rPr lang="en-US" altLang="zh-CN" sz="2400" b="1" dirty="0">
                <a:solidFill>
                  <a:srgbClr val="000000"/>
                </a:solidFill>
              </a:rPr>
              <a:t> (postmenopausal women)</a:t>
            </a:r>
          </a:p>
        </p:txBody>
      </p:sp>
    </p:spTree>
    <p:extLst>
      <p:ext uri="{BB962C8B-B14F-4D97-AF65-F5344CB8AC3E}">
        <p14:creationId xmlns:p14="http://schemas.microsoft.com/office/powerpoint/2010/main" xmlns="" val="207179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8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8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8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8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8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8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8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8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8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8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8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8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8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8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8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8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8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8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8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8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8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4" grpId="0" build="p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2668</TotalTime>
  <Words>1682</Words>
  <Application>Microsoft Office PowerPoint</Application>
  <PresentationFormat>On-screen Show (4:3)</PresentationFormat>
  <Paragraphs>181</Paragraphs>
  <Slides>29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默认设计模板</vt:lpstr>
      <vt:lpstr>1_默认设计模板</vt:lpstr>
      <vt:lpstr>2_默认设计模板</vt:lpstr>
      <vt:lpstr>3_默认设计模板</vt:lpstr>
      <vt:lpstr>4_默认设计模板</vt:lpstr>
      <vt:lpstr>5_默认设计模板</vt:lpstr>
      <vt:lpstr>6_默认设计模板</vt:lpstr>
      <vt:lpstr>7_默认设计模板</vt:lpstr>
      <vt:lpstr>8_默认设计模板</vt:lpstr>
      <vt:lpstr>9_默认设计模板</vt:lpstr>
      <vt:lpstr>10_默认设计模板</vt:lpstr>
      <vt:lpstr>11_默认设计模板</vt:lpstr>
      <vt:lpstr>12_默认设计模板</vt:lpstr>
      <vt:lpstr>13_默认设计模板</vt:lpstr>
      <vt:lpstr>14_默认设计模板</vt:lpstr>
      <vt:lpstr>15_默认设计模板</vt:lpstr>
      <vt:lpstr>Mineral metabolism</vt:lpstr>
      <vt:lpstr>Functions of Minerals</vt:lpstr>
      <vt:lpstr>Classification</vt:lpstr>
      <vt:lpstr>Minerals in Foods</vt:lpstr>
      <vt:lpstr>Calcium (Ca)</vt:lpstr>
      <vt:lpstr>Dietary requirements</vt:lpstr>
      <vt:lpstr>Slide 7</vt:lpstr>
      <vt:lpstr>Slide 8</vt:lpstr>
      <vt:lpstr>Slide 9</vt:lpstr>
      <vt:lpstr>Slide 10</vt:lpstr>
      <vt:lpstr>Factors Regulating Plasma Ca Level</vt:lpstr>
      <vt:lpstr>Regulation of Calcium Homeostasis</vt:lpstr>
      <vt:lpstr>Calcium Deficiencies -Rickets</vt:lpstr>
      <vt:lpstr>Calcium Deficiencies -Osteoporosis</vt:lpstr>
      <vt:lpstr>Phosphorous (P) </vt:lpstr>
      <vt:lpstr>Functions of Phosphorus</vt:lpstr>
      <vt:lpstr>Dietary requirements</vt:lpstr>
      <vt:lpstr>Absorption and Excretion</vt:lpstr>
      <vt:lpstr>Serum phosphate</vt:lpstr>
      <vt:lpstr>Slide 20</vt:lpstr>
      <vt:lpstr>Iron</vt:lpstr>
      <vt:lpstr>Functions</vt:lpstr>
      <vt:lpstr>Dietary requirements</vt:lpstr>
      <vt:lpstr>Iron absorption</vt:lpstr>
      <vt:lpstr>Slide 25</vt:lpstr>
      <vt:lpstr>Slide 26</vt:lpstr>
      <vt:lpstr>A general overview of iron metabolism</vt:lpstr>
      <vt:lpstr>Disease states 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Mineral metabolism</dc:title>
  <dc:creator>hp</dc:creator>
  <cp:lastModifiedBy>INTERNET</cp:lastModifiedBy>
  <cp:revision>9</cp:revision>
  <dcterms:created xsi:type="dcterms:W3CDTF">2018-12-07T16:40:23Z</dcterms:created>
  <dcterms:modified xsi:type="dcterms:W3CDTF">2019-12-06T21:53:39Z</dcterms:modified>
</cp:coreProperties>
</file>