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43.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44.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47"/>
  </p:notesMasterIdLst>
  <p:handoutMasterIdLst>
    <p:handoutMasterId r:id="rId48"/>
  </p:handoutMasterIdLst>
  <p:sldIdLst>
    <p:sldId id="355" r:id="rId2"/>
    <p:sldId id="339" r:id="rId3"/>
    <p:sldId id="342" r:id="rId4"/>
    <p:sldId id="373" r:id="rId5"/>
    <p:sldId id="393" r:id="rId6"/>
    <p:sldId id="381" r:id="rId7"/>
    <p:sldId id="374" r:id="rId8"/>
    <p:sldId id="382" r:id="rId9"/>
    <p:sldId id="343" r:id="rId10"/>
    <p:sldId id="414" r:id="rId11"/>
    <p:sldId id="415" r:id="rId12"/>
    <p:sldId id="345" r:id="rId13"/>
    <p:sldId id="346" r:id="rId14"/>
    <p:sldId id="406" r:id="rId15"/>
    <p:sldId id="407" r:id="rId16"/>
    <p:sldId id="408" r:id="rId17"/>
    <p:sldId id="409" r:id="rId18"/>
    <p:sldId id="347" r:id="rId19"/>
    <p:sldId id="348" r:id="rId20"/>
    <p:sldId id="383" r:id="rId21"/>
    <p:sldId id="416" r:id="rId22"/>
    <p:sldId id="384" r:id="rId23"/>
    <p:sldId id="391" r:id="rId24"/>
    <p:sldId id="418" r:id="rId25"/>
    <p:sldId id="420" r:id="rId26"/>
    <p:sldId id="419" r:id="rId27"/>
    <p:sldId id="421" r:id="rId28"/>
    <p:sldId id="422" r:id="rId29"/>
    <p:sldId id="423" r:id="rId30"/>
    <p:sldId id="394" r:id="rId31"/>
    <p:sldId id="395" r:id="rId32"/>
    <p:sldId id="396" r:id="rId33"/>
    <p:sldId id="397" r:id="rId34"/>
    <p:sldId id="398" r:id="rId35"/>
    <p:sldId id="399" r:id="rId36"/>
    <p:sldId id="400" r:id="rId37"/>
    <p:sldId id="401" r:id="rId38"/>
    <p:sldId id="402" r:id="rId39"/>
    <p:sldId id="403" r:id="rId40"/>
    <p:sldId id="404" r:id="rId41"/>
    <p:sldId id="405" r:id="rId42"/>
    <p:sldId id="410" r:id="rId43"/>
    <p:sldId id="353" r:id="rId44"/>
    <p:sldId id="375" r:id="rId45"/>
    <p:sldId id="417" r:id="rId46"/>
  </p:sldIdLst>
  <p:sldSz cx="9144000" cy="6858000" type="letter"/>
  <p:notesSz cx="6858000" cy="9117013"/>
  <p:defaultTextStyle>
    <a:defPPr>
      <a:defRPr lang="en-US"/>
    </a:defPPr>
    <a:lvl1pPr algn="l" rtl="0" fontAlgn="base">
      <a:spcBef>
        <a:spcPct val="0"/>
      </a:spcBef>
      <a:spcAft>
        <a:spcPct val="0"/>
      </a:spcAft>
      <a:defRPr sz="10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10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10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10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10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0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10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10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1000"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9" autoAdjust="0"/>
    <p:restoredTop sz="94434" autoAdjust="0"/>
  </p:normalViewPr>
  <p:slideViewPr>
    <p:cSldViewPr snapToGrid="0">
      <p:cViewPr>
        <p:scale>
          <a:sx n="90" d="100"/>
          <a:sy n="90" d="100"/>
        </p:scale>
        <p:origin x="-1310" y="226"/>
      </p:cViewPr>
      <p:guideLst>
        <p:guide orient="horz" pos="2160"/>
        <p:guide pos="2880"/>
      </p:guideLst>
    </p:cSldViewPr>
  </p:slideViewPr>
  <p:notesTextViewPr>
    <p:cViewPr>
      <p:scale>
        <a:sx n="1" d="1"/>
        <a:sy n="1" d="1"/>
      </p:scale>
      <p:origin x="0" y="0"/>
    </p:cViewPr>
  </p:notesTextViewPr>
  <p:sorterViewPr>
    <p:cViewPr>
      <p:scale>
        <a:sx n="100" d="100"/>
        <a:sy n="100" d="100"/>
      </p:scale>
      <p:origin x="0" y="-54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A550DA-6361-47FA-85DB-8628DDC98D74}" type="datetimeFigureOut">
              <a:rPr lang="en-US" smtClean="0"/>
              <a:t>4/25/2021</a:t>
            </a:fld>
            <a:endParaRPr lang="en-US"/>
          </a:p>
        </p:txBody>
      </p:sp>
      <p:sp>
        <p:nvSpPr>
          <p:cNvPr id="4" name="Footer Placeholder 3"/>
          <p:cNvSpPr>
            <a:spLocks noGrp="1"/>
          </p:cNvSpPr>
          <p:nvPr>
            <p:ph type="ftr" sz="quarter" idx="2"/>
          </p:nvPr>
        </p:nvSpPr>
        <p:spPr>
          <a:xfrm>
            <a:off x="0" y="86598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59813"/>
            <a:ext cx="2971800" cy="457200"/>
          </a:xfrm>
          <a:prstGeom prst="rect">
            <a:avLst/>
          </a:prstGeom>
        </p:spPr>
        <p:txBody>
          <a:bodyPr vert="horz" lIns="91440" tIns="45720" rIns="91440" bIns="45720" rtlCol="0" anchor="b"/>
          <a:lstStyle>
            <a:lvl1pPr algn="r">
              <a:defRPr sz="1200"/>
            </a:lvl1pPr>
          </a:lstStyle>
          <a:p>
            <a:fld id="{D8058759-543E-4FA5-BB0D-A6D43EF817D4}" type="slidenum">
              <a:rPr lang="en-US" smtClean="0"/>
              <a:t>‹#›</a:t>
            </a:fld>
            <a:endParaRPr lang="en-US"/>
          </a:p>
        </p:txBody>
      </p:sp>
    </p:spTree>
    <p:extLst>
      <p:ext uri="{BB962C8B-B14F-4D97-AF65-F5344CB8AC3E}">
        <p14:creationId xmlns:p14="http://schemas.microsoft.com/office/powerpoint/2010/main" val="949021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07" charset="0"/>
                <a:ea typeface="+mn-ea"/>
                <a:cs typeface="+mn-cs"/>
              </a:defRPr>
            </a:lvl1pPr>
          </a:lstStyle>
          <a:p>
            <a:pPr>
              <a:defRPr/>
            </a:pPr>
            <a:endParaRPr lang="en-US"/>
          </a:p>
        </p:txBody>
      </p:sp>
      <p:sp>
        <p:nvSpPr>
          <p:cNvPr id="79875" name="Rectangle 3"/>
          <p:cNvSpPr>
            <a:spLocks noGrp="1" noChangeArrowheads="1"/>
          </p:cNvSpPr>
          <p:nvPr>
            <p:ph type="dt" idx="1"/>
          </p:nvPr>
        </p:nvSpPr>
        <p:spPr bwMode="auto">
          <a:xfrm>
            <a:off x="388620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07"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50938" y="684213"/>
            <a:ext cx="4557712" cy="3417887"/>
          </a:xfrm>
          <a:prstGeom prst="rect">
            <a:avLst/>
          </a:prstGeom>
          <a:noFill/>
          <a:ln w="9525">
            <a:solidFill>
              <a:srgbClr val="000000"/>
            </a:solidFill>
            <a:miter lim="800000"/>
            <a:headEnd/>
            <a:tailEnd/>
          </a:ln>
        </p:spPr>
      </p:sp>
      <p:sp>
        <p:nvSpPr>
          <p:cNvPr id="79877" name="Rectangle 5"/>
          <p:cNvSpPr>
            <a:spLocks noGrp="1" noChangeArrowheads="1"/>
          </p:cNvSpPr>
          <p:nvPr>
            <p:ph type="body" sz="quarter" idx="3"/>
          </p:nvPr>
        </p:nvSpPr>
        <p:spPr bwMode="auto">
          <a:xfrm>
            <a:off x="914400" y="4330700"/>
            <a:ext cx="5029200" cy="4102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9878" name="Rectangle 6"/>
          <p:cNvSpPr>
            <a:spLocks noGrp="1" noChangeArrowheads="1"/>
          </p:cNvSpPr>
          <p:nvPr>
            <p:ph type="ftr" sz="quarter" idx="4"/>
          </p:nvPr>
        </p:nvSpPr>
        <p:spPr bwMode="auto">
          <a:xfrm>
            <a:off x="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07" charset="0"/>
                <a:ea typeface="+mn-ea"/>
                <a:cs typeface="+mn-cs"/>
              </a:defRPr>
            </a:lvl1pPr>
          </a:lstStyle>
          <a:p>
            <a:pPr>
              <a:defRPr/>
            </a:pPr>
            <a:endParaRPr lang="en-US"/>
          </a:p>
        </p:txBody>
      </p:sp>
      <p:sp>
        <p:nvSpPr>
          <p:cNvPr id="79879" name="Rectangle 7"/>
          <p:cNvSpPr>
            <a:spLocks noGrp="1" noChangeArrowheads="1"/>
          </p:cNvSpPr>
          <p:nvPr>
            <p:ph type="sldNum" sz="quarter" idx="5"/>
          </p:nvPr>
        </p:nvSpPr>
        <p:spPr bwMode="auto">
          <a:xfrm>
            <a:off x="3886200" y="8661400"/>
            <a:ext cx="2971800" cy="4556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4928BAE-8362-49B3-9F62-AF38E414DF2F}" type="slidenum">
              <a:rPr lang="en-US"/>
              <a:pPr/>
              <a:t>‹#›</a:t>
            </a:fld>
            <a:endParaRPr lang="en-US"/>
          </a:p>
        </p:txBody>
      </p:sp>
    </p:spTree>
    <p:extLst>
      <p:ext uri="{BB962C8B-B14F-4D97-AF65-F5344CB8AC3E}">
        <p14:creationId xmlns:p14="http://schemas.microsoft.com/office/powerpoint/2010/main" val="2195707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07" charset="0"/>
        <a:ea typeface="MS PGothic" pitchFamily="34" charset="-128"/>
        <a:cs typeface="ＭＳ Ｐゴシック" pitchFamily="-111" charset="-128"/>
      </a:defRPr>
    </a:lvl1pPr>
    <a:lvl2pPr marL="457200" algn="l" rtl="0" eaLnBrk="0" fontAlgn="base" hangingPunct="0">
      <a:spcBef>
        <a:spcPct val="30000"/>
      </a:spcBef>
      <a:spcAft>
        <a:spcPct val="0"/>
      </a:spcAft>
      <a:defRPr kumimoji="1" sz="1200" kern="1200">
        <a:solidFill>
          <a:schemeClr val="tx1"/>
        </a:solidFill>
        <a:latin typeface="Times New Roman" pitchFamily="-107" charset="0"/>
        <a:ea typeface="MS PGothic" pitchFamily="34"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07" charset="0"/>
        <a:ea typeface="MS PGothic" pitchFamily="34"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07" charset="0"/>
        <a:ea typeface="MS PGothic" pitchFamily="34"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07"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a:noFill/>
        </p:spPr>
        <p:txBody>
          <a:bodyPr/>
          <a:lstStyle/>
          <a:p>
            <a:pPr eaLnBrk="1" hangingPunct="1"/>
            <a:endParaRPr lang="en-GB" smtClean="0"/>
          </a:p>
        </p:txBody>
      </p:sp>
    </p:spTree>
    <p:extLst>
      <p:ext uri="{BB962C8B-B14F-4D97-AF65-F5344CB8AC3E}">
        <p14:creationId xmlns:p14="http://schemas.microsoft.com/office/powerpoint/2010/main" val="2578698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chemeClr val="accent1"/>
          </a:solidFill>
          <a:ln w="9525">
            <a:noFill/>
            <a:miter lim="800000"/>
            <a:headEnd/>
            <a:tailEnd/>
          </a:ln>
        </p:spPr>
        <p:txBody>
          <a:bodyPr wrap="none" anchor="ctr"/>
          <a:lstStyle/>
          <a:p>
            <a:pPr algn="ctr"/>
            <a:endParaRPr kumimoji="1" lang="en-US" sz="2400"/>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p:spPr>
        <p:txBody>
          <a:bodyPr wrap="none" anchor="ctr"/>
          <a:lstStyle/>
          <a:p>
            <a:pPr algn="ctr"/>
            <a:endParaRPr kumimoji="1" lang="en-US" sz="2400"/>
          </a:p>
        </p:txBody>
      </p:sp>
      <p:grpSp>
        <p:nvGrpSpPr>
          <p:cNvPr id="6" name="Group 15"/>
          <p:cNvGrpSpPr>
            <a:grpSpLocks/>
          </p:cNvGrpSpPr>
          <p:nvPr/>
        </p:nvGrpSpPr>
        <p:grpSpPr bwMode="auto">
          <a:xfrm>
            <a:off x="3632200" y="4889500"/>
            <a:ext cx="4876800" cy="319088"/>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chemeClr val="bg2"/>
            </a:solidFill>
            <a:ln w="9525">
              <a:noFill/>
              <a:round/>
              <a:headEnd/>
              <a:tailEnd/>
            </a:ln>
          </p:spPr>
          <p:txBody>
            <a:bodyPr wrap="none" anchor="ctr"/>
            <a:lstStyle/>
            <a:p>
              <a:endParaRPr lang="en-US"/>
            </a:p>
          </p:txBody>
        </p:sp>
        <p:sp>
          <p:nvSpPr>
            <p:cNvPr id="8" name="AutoShape 7"/>
            <p:cNvSpPr>
              <a:spLocks noChangeArrowheads="1"/>
            </p:cNvSpPr>
            <p:nvPr/>
          </p:nvSpPr>
          <p:spPr bwMode="auto">
            <a:xfrm>
              <a:off x="5196" y="3080"/>
              <a:ext cx="164" cy="201"/>
            </a:xfrm>
            <a:prstGeom prst="flowChartDelay">
              <a:avLst/>
            </a:prstGeom>
            <a:solidFill>
              <a:schemeClr val="bg2"/>
            </a:solidFill>
            <a:ln w="9525">
              <a:noFill/>
              <a:miter lim="800000"/>
              <a:headEnd/>
              <a:tailEnd/>
            </a:ln>
          </p:spPr>
          <p:txBody>
            <a:bodyPr wrap="none" anchor="ctr"/>
            <a:lstStyle/>
            <a:p>
              <a:endParaRPr lang="en-US"/>
            </a:p>
          </p:txBody>
        </p:sp>
      </p:grpSp>
      <p:sp>
        <p:nvSpPr>
          <p:cNvPr id="52228" name="Rectangle 4"/>
          <p:cNvSpPr>
            <a:spLocks noGrp="1" noChangeArrowheads="1"/>
          </p:cNvSpPr>
          <p:nvPr>
            <p:ph type="subTitle" idx="1"/>
          </p:nvPr>
        </p:nvSpPr>
        <p:spPr>
          <a:xfrm>
            <a:off x="4673600" y="2927350"/>
            <a:ext cx="3657600" cy="1822450"/>
          </a:xfrm>
        </p:spPr>
        <p:txBody>
          <a:bodyPr anchor="b"/>
          <a:lstStyle>
            <a:lvl1pPr marL="0" indent="0">
              <a:buFont typeface="Wingdings" pitchFamily="-107" charset="2"/>
              <a:buNone/>
              <a:defRPr>
                <a:solidFill>
                  <a:schemeClr val="tx2"/>
                </a:solidFill>
              </a:defRPr>
            </a:lvl1pPr>
          </a:lstStyle>
          <a:p>
            <a:r>
              <a:rPr lang="en-US"/>
              <a:t>Click to edit Master subtitle style</a:t>
            </a:r>
          </a:p>
        </p:txBody>
      </p:sp>
      <p:sp>
        <p:nvSpPr>
          <p:cNvPr id="52235"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en-US"/>
              <a:t>Click to edit Master title style</a:t>
            </a:r>
          </a:p>
        </p:txBody>
      </p:sp>
      <p:sp>
        <p:nvSpPr>
          <p:cNvPr id="9" name="Rectangle 18"/>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fld id="{E3B04613-870C-43C7-B6B9-20376618D961}" type="datetime1">
              <a:rPr lang="en-US" smtClean="0"/>
              <a:pPr>
                <a:defRPr/>
              </a:pPr>
              <a:t>4/25/2021</a:t>
            </a:fld>
            <a:endParaRPr lang="en-US"/>
          </a:p>
        </p:txBody>
      </p:sp>
      <p:sp>
        <p:nvSpPr>
          <p:cNvPr id="10" name="Rectangle 19"/>
          <p:cNvSpPr>
            <a:spLocks noGrp="1" noChangeArrowheads="1"/>
          </p:cNvSpPr>
          <p:nvPr>
            <p:ph type="ftr" sz="quarter" idx="11"/>
          </p:nvPr>
        </p:nvSpPr>
        <p:spPr>
          <a:xfrm>
            <a:off x="5195888" y="6553200"/>
            <a:ext cx="3279775" cy="304800"/>
          </a:xfrm>
        </p:spPr>
        <p:txBody>
          <a:bodyPr/>
          <a:lstStyle>
            <a:lvl1pPr algn="r">
              <a:defRPr/>
            </a:lvl1pPr>
          </a:lstStyle>
          <a:p>
            <a:pPr>
              <a:defRPr/>
            </a:pPr>
            <a:endParaRPr lang="en-US"/>
          </a:p>
        </p:txBody>
      </p:sp>
      <p:sp>
        <p:nvSpPr>
          <p:cNvPr id="11" name="Rectangle 20"/>
          <p:cNvSpPr>
            <a:spLocks noGrp="1" noChangeArrowheads="1"/>
          </p:cNvSpPr>
          <p:nvPr>
            <p:ph type="sldNum" sz="quarter" idx="12"/>
          </p:nvPr>
        </p:nvSpPr>
        <p:spPr>
          <a:xfrm>
            <a:off x="9525" y="6359525"/>
            <a:ext cx="587375" cy="488950"/>
          </a:xfrm>
        </p:spPr>
        <p:txBody>
          <a:bodyPr anchorCtr="0"/>
          <a:lstStyle>
            <a:lvl1pPr>
              <a:defRPr/>
            </a:lvl1pPr>
          </a:lstStyle>
          <a:p>
            <a:fld id="{3A32AC44-8E79-4299-992D-5A75D42C602D}" type="slidenum">
              <a:rPr lang="en-US"/>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64F0C056-334B-4F4D-8E01-36C49BF94BA0}" type="datetime1">
              <a:rPr lang="en-US" smtClean="0"/>
              <a:pPr>
                <a:defRPr/>
              </a:pPr>
              <a:t>4/25/2021</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67EA8159-DA6E-4976-89F5-8F57F3260D0E}" type="slidenum">
              <a:rPr lang="en-US"/>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86C5A1BD-152F-4B71-90A5-EAE4C65ABADB}" type="datetime1">
              <a:rPr lang="en-US" smtClean="0"/>
              <a:pPr>
                <a:defRPr/>
              </a:pPr>
              <a:t>4/25/2021</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AADB0008-8CEB-4E11-8931-04A4E901D852}" type="slidenum">
              <a:rPr lang="en-US"/>
              <a:pPr/>
              <a:t>‹#›</a:t>
            </a:fld>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362200"/>
            <a:ext cx="39243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91100" y="2362200"/>
            <a:ext cx="39243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fld id="{5870BD4E-39ED-4634-B042-910E0A200632}" type="datetime1">
              <a:rPr lang="en-US" smtClean="0"/>
              <a:pPr>
                <a:defRPr/>
              </a:pPr>
              <a:t>4/25/2021</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75AD1FAA-DC6A-46A8-806C-280AFEE6DC23}" type="slidenum">
              <a:rPr lang="en-US"/>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lang="fr-CH"/>
          </a:p>
        </p:txBody>
      </p:sp>
      <p:sp>
        <p:nvSpPr>
          <p:cNvPr id="3" name="Rectangle 17"/>
          <p:cNvSpPr>
            <a:spLocks noGrp="1" noChangeArrowheads="1"/>
          </p:cNvSpPr>
          <p:nvPr>
            <p:ph type="sldNum" sz="quarter" idx="10"/>
          </p:nvPr>
        </p:nvSpPr>
        <p:spPr>
          <a:ln/>
        </p:spPr>
        <p:txBody>
          <a:bodyPr/>
          <a:lstStyle>
            <a:lvl1pPr>
              <a:defRPr/>
            </a:lvl1pPr>
          </a:lstStyle>
          <a:p>
            <a:pPr>
              <a:defRPr/>
            </a:pPr>
            <a:fld id="{704DE146-1CE7-486E-8CF0-4D9093C0EEFD}" type="slidenum">
              <a:rPr lang="en-GB"/>
              <a:pPr>
                <a:defRPr/>
              </a:pPr>
              <a:t>‹#›</a:t>
            </a:fld>
            <a:endParaRPr lang="en-GB"/>
          </a:p>
        </p:txBody>
      </p:sp>
    </p:spTree>
    <p:extLst>
      <p:ext uri="{BB962C8B-B14F-4D97-AF65-F5344CB8AC3E}">
        <p14:creationId xmlns:p14="http://schemas.microsoft.com/office/powerpoint/2010/main" val="288065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fld id="{B35EEC7D-8FF0-4C3A-9B4E-CAEB9A8BB4BC}" type="datetime1">
              <a:rPr lang="en-US" smtClean="0"/>
              <a:pPr>
                <a:defRPr/>
              </a:pPr>
              <a:t>4/25/2021</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5B70BB06-211E-4A3F-BA09-3F8BF5C36554}" type="slidenum">
              <a:rPr lang="en-US"/>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fld id="{8A5BA2B6-3424-4440-A50F-A8F37F87512C}" type="datetime1">
              <a:rPr lang="en-US" smtClean="0"/>
              <a:pPr>
                <a:defRPr/>
              </a:pPr>
              <a:t>4/25/2021</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BEB4D2C8-B9FE-430B-ACE4-A76958A4AEA0}" type="slidenum">
              <a:rPr lang="en-US"/>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fld id="{493A31F3-D7ED-4B15-8F7E-612A55AA55BB}" type="datetime1">
              <a:rPr lang="en-US" smtClean="0"/>
              <a:pPr>
                <a:defRPr/>
              </a:pPr>
              <a:t>4/25/2021</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C5BD720C-F5C0-4202-99AC-039ED10832CC}" type="slidenum">
              <a:rPr lang="en-US"/>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fld id="{BE141058-C2B1-47C3-BEF5-95013AAD78F4}" type="datetime1">
              <a:rPr lang="en-US" smtClean="0"/>
              <a:pPr>
                <a:defRPr/>
              </a:pPr>
              <a:t>4/25/2021</a:t>
            </a:fld>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fld id="{F8E73D91-6F15-4887-BAF5-6C0F0701641F}" type="slidenum">
              <a:rPr lang="en-US"/>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fld id="{0D4EDD2F-87CB-4717-BE4D-65234B44A3A9}" type="datetime1">
              <a:rPr lang="en-US" smtClean="0"/>
              <a:pPr>
                <a:defRPr/>
              </a:pPr>
              <a:t>4/25/2021</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fld id="{BE888AB4-767D-4A53-9320-912A09158F36}" type="slidenum">
              <a:rPr lang="en-US"/>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fld id="{1E9B443C-8D42-4052-B5F4-A59CA469BA31}" type="datetime1">
              <a:rPr lang="en-US" smtClean="0"/>
              <a:pPr>
                <a:defRPr/>
              </a:pPr>
              <a:t>4/25/2021</a:t>
            </a:fld>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fld id="{5F6AA4DA-AFFC-4BEB-B000-CB580C5BFC8A}" type="slidenum">
              <a:rPr lang="en-US"/>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65715612-B977-48D5-ACD1-685D7D669A86}" type="datetime1">
              <a:rPr lang="en-US" smtClean="0"/>
              <a:pPr>
                <a:defRPr/>
              </a:pPr>
              <a:t>4/25/2021</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5164E692-E5D2-40CE-9942-24E3E7139D61}" type="slidenum">
              <a:rPr lang="en-US"/>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fld id="{12310BC4-01E0-476C-9C9C-60BC41F8778F}" type="datetime1">
              <a:rPr lang="en-US" smtClean="0"/>
              <a:pPr>
                <a:defRPr/>
              </a:pPr>
              <a:t>4/25/2021</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71F02A7F-5B81-43E4-9639-8C76AFF306EE}" type="slidenum">
              <a:rPr lang="en-US"/>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3200400" cy="6858000"/>
            <a:chOff x="0" y="0"/>
            <a:chExt cx="2016" cy="4320"/>
          </a:xfrm>
        </p:grpSpPr>
        <p:sp>
          <p:nvSpPr>
            <p:cNvPr id="1036" name="Rectangle 3"/>
            <p:cNvSpPr>
              <a:spLocks noChangeArrowheads="1"/>
            </p:cNvSpPr>
            <p:nvPr/>
          </p:nvSpPr>
          <p:spPr bwMode="auto">
            <a:xfrm>
              <a:off x="0" y="0"/>
              <a:ext cx="480" cy="4320"/>
            </a:xfrm>
            <a:prstGeom prst="rect">
              <a:avLst/>
            </a:prstGeom>
            <a:solidFill>
              <a:schemeClr val="accent1"/>
            </a:solidFill>
            <a:ln w="9525">
              <a:noFill/>
              <a:miter lim="800000"/>
              <a:headEnd/>
              <a:tailEnd/>
            </a:ln>
          </p:spPr>
          <p:txBody>
            <a:bodyPr wrap="none" anchor="ctr"/>
            <a:lstStyle/>
            <a:p>
              <a:endParaRPr lang="en-US"/>
            </a:p>
          </p:txBody>
        </p:sp>
        <p:sp>
          <p:nvSpPr>
            <p:cNvPr id="1037" name="Rectangle 4"/>
            <p:cNvSpPr>
              <a:spLocks noChangeArrowheads="1"/>
            </p:cNvSpPr>
            <p:nvPr/>
          </p:nvSpPr>
          <p:spPr bwMode="auto">
            <a:xfrm>
              <a:off x="432" y="0"/>
              <a:ext cx="1584" cy="672"/>
            </a:xfrm>
            <a:prstGeom prst="rect">
              <a:avLst/>
            </a:prstGeom>
            <a:solidFill>
              <a:schemeClr val="accent1"/>
            </a:solidFill>
            <a:ln w="9525">
              <a:noFill/>
              <a:miter lim="800000"/>
              <a:headEnd/>
              <a:tailEnd/>
            </a:ln>
          </p:spPr>
          <p:txBody>
            <a:bodyPr wrap="none" anchor="ctr"/>
            <a:lstStyle/>
            <a:p>
              <a:endParaRPr lang="en-US"/>
            </a:p>
          </p:txBody>
        </p:sp>
      </p:grpSp>
      <p:sp>
        <p:nvSpPr>
          <p:cNvPr id="1027"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p:spPr>
        <p:txBody>
          <a:bodyPr wrap="none" anchor="ctr"/>
          <a:lstStyle/>
          <a:p>
            <a:pPr algn="ctr"/>
            <a:endParaRPr kumimoji="1" lang="en-US" sz="2400"/>
          </a:p>
        </p:txBody>
      </p:sp>
      <p:sp>
        <p:nvSpPr>
          <p:cNvPr id="1028" name="Rectangle 6"/>
          <p:cNvSpPr>
            <a:spLocks noGrp="1" noChangeArrowheads="1"/>
          </p:cNvSpPr>
          <p:nvPr>
            <p:ph type="title"/>
          </p:nvPr>
        </p:nvSpPr>
        <p:spPr bwMode="auto">
          <a:xfrm>
            <a:off x="914400" y="762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7"/>
          <p:cNvSpPr>
            <a:spLocks noGrp="1" noChangeArrowheads="1"/>
          </p:cNvSpPr>
          <p:nvPr>
            <p:ph type="body" idx="1"/>
          </p:nvPr>
        </p:nvSpPr>
        <p:spPr bwMode="auto">
          <a:xfrm>
            <a:off x="914400" y="236220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8" name="Rectangle 8"/>
          <p:cNvSpPr>
            <a:spLocks noGrp="1" noChangeArrowheads="1"/>
          </p:cNvSpPr>
          <p:nvPr>
            <p:ph type="dt" sz="half" idx="2"/>
          </p:nvPr>
        </p:nvSpPr>
        <p:spPr bwMode="auto">
          <a:xfrm>
            <a:off x="70104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latin typeface="+mn-lt"/>
                <a:ea typeface="+mn-ea"/>
                <a:cs typeface="+mn-cs"/>
              </a:defRPr>
            </a:lvl1pPr>
          </a:lstStyle>
          <a:p>
            <a:pPr>
              <a:defRPr/>
            </a:pPr>
            <a:fld id="{C1C10E75-8D2B-44F9-8DFB-41694F573311}" type="datetime1">
              <a:rPr lang="en-US" smtClean="0"/>
              <a:pPr>
                <a:defRPr/>
              </a:pPr>
              <a:t>4/25/2021</a:t>
            </a:fld>
            <a:endParaRPr lang="en-US"/>
          </a:p>
        </p:txBody>
      </p:sp>
      <p:sp>
        <p:nvSpPr>
          <p:cNvPr id="51209" name="Rectangle 9"/>
          <p:cNvSpPr>
            <a:spLocks noGrp="1" noChangeArrowheads="1"/>
          </p:cNvSpPr>
          <p:nvPr>
            <p:ph type="ftr" sz="quarter" idx="3"/>
          </p:nvPr>
        </p:nvSpPr>
        <p:spPr bwMode="auto">
          <a:xfrm>
            <a:off x="2936875" y="6529388"/>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latin typeface="+mn-lt"/>
                <a:ea typeface="+mn-ea"/>
                <a:cs typeface="+mn-cs"/>
              </a:defRPr>
            </a:lvl1pPr>
          </a:lstStyle>
          <a:p>
            <a:pPr>
              <a:defRPr/>
            </a:pPr>
            <a:endParaRPr lang="en-US"/>
          </a:p>
        </p:txBody>
      </p:sp>
      <p:sp>
        <p:nvSpPr>
          <p:cNvPr id="51210" name="Rectangle 10"/>
          <p:cNvSpPr>
            <a:spLocks noGrp="1" noChangeArrowheads="1"/>
          </p:cNvSpPr>
          <p:nvPr>
            <p:ph type="sldNum" sz="quarter" idx="4"/>
          </p:nvPr>
        </p:nvSpPr>
        <p:spPr bwMode="auto">
          <a:xfrm>
            <a:off x="84138" y="63436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chemeClr val="bg1"/>
                </a:solidFill>
                <a:latin typeface="Arial" pitchFamily="34" charset="0"/>
              </a:defRPr>
            </a:lvl1pPr>
          </a:lstStyle>
          <a:p>
            <a:fld id="{E98117D4-41B1-44C3-8868-04A94EE22B65}" type="slidenum">
              <a:rPr lang="en-US"/>
              <a:pPr/>
              <a:t>‹#›</a:t>
            </a:fld>
            <a:endParaRPr lang="en-US"/>
          </a:p>
        </p:txBody>
      </p:sp>
      <p:grpSp>
        <p:nvGrpSpPr>
          <p:cNvPr id="1033" name="Group 11"/>
          <p:cNvGrpSpPr>
            <a:grpSpLocks/>
          </p:cNvGrpSpPr>
          <p:nvPr/>
        </p:nvGrpSpPr>
        <p:grpSpPr bwMode="auto">
          <a:xfrm>
            <a:off x="228600" y="1981200"/>
            <a:ext cx="7391400" cy="319088"/>
            <a:chOff x="144" y="1248"/>
            <a:chExt cx="4656" cy="201"/>
          </a:xfrm>
        </p:grpSpPr>
        <p:sp>
          <p:nvSpPr>
            <p:cNvPr id="1034" name="AutoShape 12"/>
            <p:cNvSpPr>
              <a:spLocks noChangeArrowheads="1"/>
            </p:cNvSpPr>
            <p:nvPr/>
          </p:nvSpPr>
          <p:spPr bwMode="auto">
            <a:xfrm>
              <a:off x="384" y="1248"/>
              <a:ext cx="4416" cy="200"/>
            </a:xfrm>
            <a:prstGeom prst="roundRect">
              <a:avLst>
                <a:gd name="adj" fmla="val 0"/>
              </a:avLst>
            </a:prstGeom>
            <a:solidFill>
              <a:schemeClr val="bg2"/>
            </a:solidFill>
            <a:ln w="9525">
              <a:noFill/>
              <a:round/>
              <a:headEnd/>
              <a:tailEnd/>
            </a:ln>
          </p:spPr>
          <p:txBody>
            <a:bodyPr wrap="none" anchor="ctr"/>
            <a:lstStyle/>
            <a:p>
              <a:endParaRPr lang="en-US"/>
            </a:p>
          </p:txBody>
        </p:sp>
        <p:sp>
          <p:nvSpPr>
            <p:cNvPr id="1035" name="AutoShape 13"/>
            <p:cNvSpPr>
              <a:spLocks noChangeArrowheads="1"/>
            </p:cNvSpPr>
            <p:nvPr/>
          </p:nvSpPr>
          <p:spPr bwMode="auto">
            <a:xfrm flipH="1">
              <a:off x="144" y="1248"/>
              <a:ext cx="248" cy="201"/>
            </a:xfrm>
            <a:prstGeom prst="flowChartDelay">
              <a:avLst/>
            </a:prstGeom>
            <a:solidFill>
              <a:schemeClr val="bg2"/>
            </a:solidFill>
            <a:ln w="9525">
              <a:noFill/>
              <a:miter lim="800000"/>
              <a:headEnd/>
              <a:tailEnd/>
            </a:ln>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745"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6" r:id="rId13"/>
  </p:sldLayoutIdLst>
  <p:transition>
    <p:random/>
  </p:transition>
  <p:hf hdr="0" ftr="0"/>
  <p:txStyles>
    <p:titleStyle>
      <a:lvl1pPr algn="l" rtl="0" eaLnBrk="0" fontAlgn="base" hangingPunct="0">
        <a:lnSpc>
          <a:spcPct val="90000"/>
        </a:lnSpc>
        <a:spcBef>
          <a:spcPct val="0"/>
        </a:spcBef>
        <a:spcAft>
          <a:spcPct val="0"/>
        </a:spcAft>
        <a:defRPr sz="3600" b="1">
          <a:solidFill>
            <a:schemeClr val="tx2"/>
          </a:solidFill>
          <a:latin typeface="+mj-lt"/>
          <a:ea typeface="MS PGothic" pitchFamily="34" charset="-128"/>
          <a:cs typeface="ＭＳ Ｐゴシック" pitchFamily="-111" charset="-128"/>
        </a:defRPr>
      </a:lvl1pPr>
      <a:lvl2pPr algn="l" rtl="0" eaLnBrk="0" fontAlgn="base" hangingPunct="0">
        <a:lnSpc>
          <a:spcPct val="90000"/>
        </a:lnSpc>
        <a:spcBef>
          <a:spcPct val="0"/>
        </a:spcBef>
        <a:spcAft>
          <a:spcPct val="0"/>
        </a:spcAft>
        <a:defRPr sz="3600" b="1">
          <a:solidFill>
            <a:schemeClr val="tx2"/>
          </a:solidFill>
          <a:latin typeface="Arial" pitchFamily="-107" charset="0"/>
          <a:ea typeface="MS PGothic" pitchFamily="34" charset="-128"/>
          <a:cs typeface="ＭＳ Ｐゴシック" pitchFamily="-111" charset="-128"/>
        </a:defRPr>
      </a:lvl2pPr>
      <a:lvl3pPr algn="l" rtl="0" eaLnBrk="0" fontAlgn="base" hangingPunct="0">
        <a:lnSpc>
          <a:spcPct val="90000"/>
        </a:lnSpc>
        <a:spcBef>
          <a:spcPct val="0"/>
        </a:spcBef>
        <a:spcAft>
          <a:spcPct val="0"/>
        </a:spcAft>
        <a:defRPr sz="3600" b="1">
          <a:solidFill>
            <a:schemeClr val="tx2"/>
          </a:solidFill>
          <a:latin typeface="Arial" pitchFamily="-107" charset="0"/>
          <a:ea typeface="MS PGothic" pitchFamily="34" charset="-128"/>
          <a:cs typeface="ＭＳ Ｐゴシック" pitchFamily="-111" charset="-128"/>
        </a:defRPr>
      </a:lvl3pPr>
      <a:lvl4pPr algn="l" rtl="0" eaLnBrk="0" fontAlgn="base" hangingPunct="0">
        <a:lnSpc>
          <a:spcPct val="90000"/>
        </a:lnSpc>
        <a:spcBef>
          <a:spcPct val="0"/>
        </a:spcBef>
        <a:spcAft>
          <a:spcPct val="0"/>
        </a:spcAft>
        <a:defRPr sz="3600" b="1">
          <a:solidFill>
            <a:schemeClr val="tx2"/>
          </a:solidFill>
          <a:latin typeface="Arial" pitchFamily="-107" charset="0"/>
          <a:ea typeface="MS PGothic" pitchFamily="34" charset="-128"/>
          <a:cs typeface="ＭＳ Ｐゴシック" pitchFamily="-111" charset="-128"/>
        </a:defRPr>
      </a:lvl4pPr>
      <a:lvl5pPr algn="l" rtl="0" eaLnBrk="0" fontAlgn="base" hangingPunct="0">
        <a:lnSpc>
          <a:spcPct val="90000"/>
        </a:lnSpc>
        <a:spcBef>
          <a:spcPct val="0"/>
        </a:spcBef>
        <a:spcAft>
          <a:spcPct val="0"/>
        </a:spcAft>
        <a:defRPr sz="3600" b="1">
          <a:solidFill>
            <a:schemeClr val="tx2"/>
          </a:solidFill>
          <a:latin typeface="Arial" pitchFamily="-107" charset="0"/>
          <a:ea typeface="MS PGothic" pitchFamily="34" charset="-128"/>
          <a:cs typeface="ＭＳ Ｐゴシック" pitchFamily="-111" charset="-128"/>
        </a:defRPr>
      </a:lvl5pPr>
      <a:lvl6pPr marL="457200" algn="l" rtl="0" fontAlgn="base">
        <a:lnSpc>
          <a:spcPct val="90000"/>
        </a:lnSpc>
        <a:spcBef>
          <a:spcPct val="0"/>
        </a:spcBef>
        <a:spcAft>
          <a:spcPct val="0"/>
        </a:spcAft>
        <a:defRPr sz="3600" b="1">
          <a:solidFill>
            <a:schemeClr val="tx2"/>
          </a:solidFill>
          <a:latin typeface="Arial" pitchFamily="-107" charset="0"/>
        </a:defRPr>
      </a:lvl6pPr>
      <a:lvl7pPr marL="914400" algn="l" rtl="0" fontAlgn="base">
        <a:lnSpc>
          <a:spcPct val="90000"/>
        </a:lnSpc>
        <a:spcBef>
          <a:spcPct val="0"/>
        </a:spcBef>
        <a:spcAft>
          <a:spcPct val="0"/>
        </a:spcAft>
        <a:defRPr sz="3600" b="1">
          <a:solidFill>
            <a:schemeClr val="tx2"/>
          </a:solidFill>
          <a:latin typeface="Arial" pitchFamily="-107" charset="0"/>
        </a:defRPr>
      </a:lvl7pPr>
      <a:lvl8pPr marL="1371600" algn="l" rtl="0" fontAlgn="base">
        <a:lnSpc>
          <a:spcPct val="90000"/>
        </a:lnSpc>
        <a:spcBef>
          <a:spcPct val="0"/>
        </a:spcBef>
        <a:spcAft>
          <a:spcPct val="0"/>
        </a:spcAft>
        <a:defRPr sz="3600" b="1">
          <a:solidFill>
            <a:schemeClr val="tx2"/>
          </a:solidFill>
          <a:latin typeface="Arial" pitchFamily="-107" charset="0"/>
        </a:defRPr>
      </a:lvl8pPr>
      <a:lvl9pPr marL="1828800" algn="l" rtl="0" fontAlgn="base">
        <a:lnSpc>
          <a:spcPct val="90000"/>
        </a:lnSpc>
        <a:spcBef>
          <a:spcPct val="0"/>
        </a:spcBef>
        <a:spcAft>
          <a:spcPct val="0"/>
        </a:spcAft>
        <a:defRPr sz="3600" b="1">
          <a:solidFill>
            <a:schemeClr val="tx2"/>
          </a:solidFill>
          <a:latin typeface="Arial" pitchFamily="-107"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S PGothic" pitchFamily="34" charset="-128"/>
          <a:cs typeface="ＭＳ Ｐゴシック" pitchFamily="-111" charset="-128"/>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ea typeface="MS PGothic" pitchFamily="34" charset="-128"/>
        </a:defRPr>
      </a:lvl5pPr>
      <a:lvl6pPr marL="2514600" indent="-228600" algn="l" rtl="0" fontAlgn="base">
        <a:spcBef>
          <a:spcPct val="20000"/>
        </a:spcBef>
        <a:spcAft>
          <a:spcPct val="0"/>
        </a:spcAft>
        <a:buClr>
          <a:schemeClr val="tx1"/>
        </a:buClr>
        <a:buSzPct val="65000"/>
        <a:buFont typeface="Wingdings" pitchFamily="-107" charset="2"/>
        <a:buChar char="l"/>
        <a:defRPr>
          <a:solidFill>
            <a:schemeClr val="tx1"/>
          </a:solidFill>
          <a:latin typeface="+mn-lt"/>
          <a:ea typeface="ＭＳ Ｐゴシック" pitchFamily="-107" charset="-128"/>
        </a:defRPr>
      </a:lvl6pPr>
      <a:lvl7pPr marL="2971800" indent="-228600" algn="l" rtl="0" fontAlgn="base">
        <a:spcBef>
          <a:spcPct val="20000"/>
        </a:spcBef>
        <a:spcAft>
          <a:spcPct val="0"/>
        </a:spcAft>
        <a:buClr>
          <a:schemeClr val="tx1"/>
        </a:buClr>
        <a:buSzPct val="65000"/>
        <a:buFont typeface="Wingdings" pitchFamily="-107" charset="2"/>
        <a:buChar char="l"/>
        <a:defRPr>
          <a:solidFill>
            <a:schemeClr val="tx1"/>
          </a:solidFill>
          <a:latin typeface="+mn-lt"/>
          <a:ea typeface="ＭＳ Ｐゴシック" pitchFamily="-107" charset="-128"/>
        </a:defRPr>
      </a:lvl7pPr>
      <a:lvl8pPr marL="3429000" indent="-228600" algn="l" rtl="0" fontAlgn="base">
        <a:spcBef>
          <a:spcPct val="20000"/>
        </a:spcBef>
        <a:spcAft>
          <a:spcPct val="0"/>
        </a:spcAft>
        <a:buClr>
          <a:schemeClr val="tx1"/>
        </a:buClr>
        <a:buSzPct val="65000"/>
        <a:buFont typeface="Wingdings" pitchFamily="-107" charset="2"/>
        <a:buChar char="l"/>
        <a:defRPr>
          <a:solidFill>
            <a:schemeClr val="tx1"/>
          </a:solidFill>
          <a:latin typeface="+mn-lt"/>
          <a:ea typeface="ＭＳ Ｐゴシック" pitchFamily="-107" charset="-128"/>
        </a:defRPr>
      </a:lvl8pPr>
      <a:lvl9pPr marL="3886200" indent="-228600" algn="l" rtl="0" fontAlgn="base">
        <a:spcBef>
          <a:spcPct val="20000"/>
        </a:spcBef>
        <a:spcAft>
          <a:spcPct val="0"/>
        </a:spcAft>
        <a:buClr>
          <a:schemeClr val="tx1"/>
        </a:buClr>
        <a:buSzPct val="65000"/>
        <a:buFont typeface="Wingdings" pitchFamily="-107" charset="2"/>
        <a:buChar char="l"/>
        <a:defRPr>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hil2100dsu12a.wordpress.com/2012/07/10/abortion-the-solution-is-viability/"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hyperlink" Target="https://www.unicef.org/wash/files/UNICEF-Guidance-menstrual-health-hygiene-2019.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unicef.org/wash/files/UNICEF-Guidance-menstrual-health-hygiene-2019.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mcmaster.ca/museum/Exhibitions_Fierce.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wvi.org/clean-water-sanitation-and-hygiene-wash/menstrual-hygien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unicef.org/wash/files/UNICEF-Guide-menstrual-hygiene-materials-2019.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unicef.org/wash/files/UNICEF-Guide-menstrual-hygiene-materials-2019.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unicef.org/wash/files/UNICEF-Guide-menstrual-hygiene-materials-2019.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unicef.org/wash/files/UNICEF-Guide-menstrual-hygiene-materials-2019.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unicef.org/wash/files/UNICEF-Guide-menstrual-hygiene-materials-2019.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unicef.org/wash/files/UNICEF-Guide-menstrual-hygiene-materials-2019.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wvi.org/clean-water-sanitation-and-hygiene-wash/menstrual-hygien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unicef.org/wash/files/UNICEF-Guide-menstrual-hygiene-materials-2019.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unicef.org/wash/files/UNICEF-Guide-menstrual-hygiene-materials-2019.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unicef.org/wash/files/UNICEF-Guide-menstrual-hygiene-materials-2019.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www.wvi.org/events/clean-water/menstrual-hygiene-day-2019"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wvi.org/clean-water-sanitation-and-hygiene-wash/menstrual-hygien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unicef.org/wash/files/UNICEF-Guide-menstrual-hygiene-materials-2019.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sz="quarter"/>
          </p:nvPr>
        </p:nvSpPr>
        <p:spPr/>
        <p:txBody>
          <a:bodyPr/>
          <a:lstStyle/>
          <a:p>
            <a:r>
              <a:rPr lang="en-US" dirty="0" smtClean="0"/>
              <a:t>Public Health Perspectives </a:t>
            </a:r>
            <a:br>
              <a:rPr lang="en-US" dirty="0" smtClean="0"/>
            </a:br>
            <a:r>
              <a:rPr lang="en-US" dirty="0" smtClean="0"/>
              <a:t>Reproductive Health</a:t>
            </a:r>
            <a:endParaRPr lang="en-US" dirty="0"/>
          </a:p>
        </p:txBody>
      </p:sp>
      <p:sp>
        <p:nvSpPr>
          <p:cNvPr id="4" name="Date Placeholder 3"/>
          <p:cNvSpPr>
            <a:spLocks noGrp="1"/>
          </p:cNvSpPr>
          <p:nvPr>
            <p:ph type="dt" sz="quarter" idx="10"/>
          </p:nvPr>
        </p:nvSpPr>
        <p:spPr/>
        <p:txBody>
          <a:bodyPr/>
          <a:lstStyle/>
          <a:p>
            <a:pPr>
              <a:defRPr/>
            </a:pPr>
            <a:fld id="{E3B04613-870C-43C7-B6B9-20376618D961}"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3A32AC44-8E79-4299-992D-5A75D42C602D}" type="slidenum">
              <a:rPr lang="en-US" smtClean="0"/>
              <a:pPr/>
              <a:t>1</a:t>
            </a:fld>
            <a:endParaRPr lang="en-US"/>
          </a:p>
        </p:txBody>
      </p:sp>
    </p:spTree>
    <p:extLst>
      <p:ext uri="{BB962C8B-B14F-4D97-AF65-F5344CB8AC3E}">
        <p14:creationId xmlns:p14="http://schemas.microsoft.com/office/powerpoint/2010/main" val="2288253214"/>
      </p:ext>
    </p:ext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3200400" y="990600"/>
            <a:ext cx="4572000" cy="533400"/>
          </a:xfrm>
        </p:spPr>
        <p:txBody>
          <a:bodyPr/>
          <a:lstStyle/>
          <a:p>
            <a:r>
              <a:rPr lang="en-US" sz="2400" dirty="0" smtClean="0"/>
              <a:t>Superstitions </a:t>
            </a:r>
            <a:r>
              <a:rPr lang="en-US" sz="2400" dirty="0"/>
              <a:t>about periods from around the world</a:t>
            </a:r>
          </a:p>
        </p:txBody>
      </p:sp>
      <p:sp>
        <p:nvSpPr>
          <p:cNvPr id="8195" name="Rectangle 3"/>
          <p:cNvSpPr>
            <a:spLocks noGrp="1"/>
          </p:cNvSpPr>
          <p:nvPr>
            <p:ph type="body" idx="1"/>
          </p:nvPr>
        </p:nvSpPr>
        <p:spPr>
          <a:xfrm>
            <a:off x="527050" y="2273900"/>
            <a:ext cx="8388350" cy="3695099"/>
          </a:xfrm>
        </p:spPr>
        <p:txBody>
          <a:bodyPr/>
          <a:lstStyle/>
          <a:p>
            <a:pPr lvl="2">
              <a:buFont typeface="Arial" charset="0"/>
              <a:buNone/>
            </a:pPr>
            <a:r>
              <a:rPr lang="en-US" sz="2200" dirty="0"/>
              <a:t>1. You’re clumsy</a:t>
            </a:r>
            <a:r>
              <a:rPr lang="en-US" sz="2200" dirty="0" smtClean="0"/>
              <a:t>.</a:t>
            </a:r>
          </a:p>
          <a:p>
            <a:pPr lvl="2">
              <a:buFont typeface="Arial" charset="0"/>
              <a:buNone/>
            </a:pPr>
            <a:r>
              <a:rPr lang="en-US" sz="2200" dirty="0" smtClean="0"/>
              <a:t>2</a:t>
            </a:r>
            <a:r>
              <a:rPr lang="en-US" sz="2200" dirty="0"/>
              <a:t>. </a:t>
            </a:r>
            <a:r>
              <a:rPr lang="en-US" sz="2200" dirty="0" smtClean="0"/>
              <a:t>Don’t </a:t>
            </a:r>
            <a:r>
              <a:rPr lang="en-US" sz="2200" dirty="0"/>
              <a:t>go camping because the bears can smell it from far away</a:t>
            </a:r>
            <a:r>
              <a:rPr lang="en-US" sz="2200" dirty="0" smtClean="0"/>
              <a:t>.</a:t>
            </a:r>
          </a:p>
          <a:p>
            <a:pPr lvl="2">
              <a:buFont typeface="Arial" charset="0"/>
              <a:buNone/>
            </a:pPr>
            <a:r>
              <a:rPr lang="en-US" sz="2200" dirty="0" smtClean="0"/>
              <a:t>3.</a:t>
            </a:r>
            <a:r>
              <a:rPr lang="en-US" sz="2200" dirty="0"/>
              <a:t> Don’t perm your hair until after you’ve had your first period</a:t>
            </a:r>
            <a:r>
              <a:rPr lang="en-US" sz="2200" dirty="0" smtClean="0"/>
              <a:t>.</a:t>
            </a:r>
          </a:p>
          <a:p>
            <a:pPr lvl="2">
              <a:buFont typeface="Arial" charset="0"/>
              <a:buNone/>
            </a:pPr>
            <a:r>
              <a:rPr lang="en-US" sz="2200" dirty="0" smtClean="0"/>
              <a:t>4.</a:t>
            </a:r>
            <a:r>
              <a:rPr lang="en-US" sz="2200" dirty="0"/>
              <a:t> If you touch any vegetable before or during the pickling process they would not pickle and would go bad</a:t>
            </a:r>
            <a:r>
              <a:rPr lang="en-US" sz="2200" dirty="0" smtClean="0"/>
              <a:t>.</a:t>
            </a:r>
          </a:p>
          <a:p>
            <a:pPr lvl="2">
              <a:buNone/>
            </a:pPr>
            <a:r>
              <a:rPr lang="en-US" sz="2200" dirty="0" smtClean="0"/>
              <a:t>5.</a:t>
            </a:r>
            <a:r>
              <a:rPr lang="en-US" sz="2200" dirty="0"/>
              <a:t> You can’t touch flowers because they’ll die quicker</a:t>
            </a:r>
            <a:r>
              <a:rPr lang="en-US" sz="2200" dirty="0" smtClean="0"/>
              <a:t>.</a:t>
            </a:r>
          </a:p>
          <a:p>
            <a:pPr lvl="2">
              <a:buNone/>
            </a:pPr>
            <a:r>
              <a:rPr lang="en-US" sz="2200" dirty="0" smtClean="0"/>
              <a:t>6. Everything </a:t>
            </a:r>
            <a:r>
              <a:rPr lang="en-US" sz="2200" dirty="0"/>
              <a:t>you cook will be a disaster.</a:t>
            </a:r>
            <a:endParaRPr lang="en-GB" sz="2200" dirty="0">
              <a:latin typeface="Trebuchet MS" pitchFamily="34" charset="0"/>
              <a:cs typeface="Trebuchet MS" pitchFamily="34" charset="0"/>
            </a:endParaRPr>
          </a:p>
          <a:p>
            <a:pPr lvl="2">
              <a:buNone/>
            </a:pPr>
            <a:r>
              <a:rPr lang="en-GB" sz="1050" dirty="0" smtClean="0">
                <a:latin typeface="Trebuchet MS" pitchFamily="34" charset="0"/>
                <a:cs typeface="Trebuchet MS" pitchFamily="34" charset="0"/>
              </a:rPr>
              <a:t>https</a:t>
            </a:r>
            <a:r>
              <a:rPr lang="en-GB" sz="1050" dirty="0">
                <a:latin typeface="Trebuchet MS" pitchFamily="34" charset="0"/>
                <a:cs typeface="Trebuchet MS" pitchFamily="34" charset="0"/>
              </a:rPr>
              <a:t>://helloclue.com/articles/culture/36-superstitions-about-periods-from-around-world</a:t>
            </a:r>
            <a:endParaRPr lang="en-GB" sz="1050" dirty="0" smtClean="0">
              <a:latin typeface="Trebuchet MS" pitchFamily="34" charset="0"/>
              <a:cs typeface="Trebuchet MS" pitchFamily="34" charset="0"/>
            </a:endParaRPr>
          </a:p>
          <a:p>
            <a:endParaRPr lang="en-GB" dirty="0" smtClean="0">
              <a:latin typeface="Trebuchet MS" pitchFamily="34" charset="0"/>
              <a:cs typeface="Trebuchet MS" pitchFamily="34" charset="0"/>
            </a:endParaRPr>
          </a:p>
        </p:txBody>
      </p:sp>
      <p:sp>
        <p:nvSpPr>
          <p:cNvPr id="8196" name="Slide Number Placeholder 4"/>
          <p:cNvSpPr>
            <a:spLocks noGrp="1"/>
          </p:cNvSpPr>
          <p:nvPr>
            <p:ph type="sldNum" sz="quarter" idx="10"/>
          </p:nvPr>
        </p:nvSpPr>
        <p:spPr>
          <a:noFill/>
        </p:spPr>
        <p:txBody>
          <a:bodyPr/>
          <a:lstStyle/>
          <a:p>
            <a:fld id="{D6D7F498-2EA1-479E-B6C3-47DF49130504}" type="slidenum">
              <a:rPr lang="en-GB" smtClean="0"/>
              <a:pPr/>
              <a:t>10</a:t>
            </a:fld>
            <a:endParaRPr lang="en-GB" smtClean="0"/>
          </a:p>
        </p:txBody>
      </p:sp>
      <p:sp>
        <p:nvSpPr>
          <p:cNvPr id="8197" name="Text Box 4"/>
          <p:cNvSpPr txBox="1">
            <a:spLocks noChangeArrowheads="1"/>
          </p:cNvSpPr>
          <p:nvPr/>
        </p:nvSpPr>
        <p:spPr bwMode="auto">
          <a:xfrm>
            <a:off x="107950" y="476250"/>
            <a:ext cx="6948488" cy="430213"/>
          </a:xfrm>
          <a:prstGeom prst="rect">
            <a:avLst/>
          </a:prstGeom>
          <a:noFill/>
          <a:ln w="9525">
            <a:noFill/>
            <a:miter lim="800000"/>
            <a:headEnd/>
            <a:tailEnd/>
          </a:ln>
        </p:spPr>
        <p:txBody>
          <a:bodyPr>
            <a:spAutoFit/>
          </a:bodyPr>
          <a:lstStyle/>
          <a:p>
            <a:pPr>
              <a:spcBef>
                <a:spcPct val="50000"/>
              </a:spcBef>
            </a:pPr>
            <a:r>
              <a:rPr lang="en-GB" sz="2200" b="1" i="1" dirty="0" smtClean="0">
                <a:solidFill>
                  <a:srgbClr val="808080"/>
                </a:solidFill>
              </a:rPr>
              <a:t>Beliefs</a:t>
            </a:r>
            <a:r>
              <a:rPr lang="en-GB" sz="2200" b="1" i="1" dirty="0">
                <a:solidFill>
                  <a:srgbClr val="808080"/>
                </a:solidFill>
              </a:rPr>
              <a:t>, Myths and Taboos</a:t>
            </a:r>
          </a:p>
        </p:txBody>
      </p:sp>
    </p:spTree>
    <p:extLst>
      <p:ext uri="{BB962C8B-B14F-4D97-AF65-F5344CB8AC3E}">
        <p14:creationId xmlns:p14="http://schemas.microsoft.com/office/powerpoint/2010/main" val="3616813093"/>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3200400" y="990600"/>
            <a:ext cx="4572000" cy="533400"/>
          </a:xfrm>
        </p:spPr>
        <p:txBody>
          <a:bodyPr/>
          <a:lstStyle/>
          <a:p>
            <a:r>
              <a:rPr lang="en-US" sz="2400" dirty="0" smtClean="0"/>
              <a:t>Superstitions </a:t>
            </a:r>
            <a:r>
              <a:rPr lang="en-US" sz="2400" dirty="0"/>
              <a:t>about periods from around the world</a:t>
            </a:r>
          </a:p>
        </p:txBody>
      </p:sp>
      <p:sp>
        <p:nvSpPr>
          <p:cNvPr id="8195" name="Rectangle 3"/>
          <p:cNvSpPr>
            <a:spLocks noGrp="1"/>
          </p:cNvSpPr>
          <p:nvPr>
            <p:ph type="body" idx="1"/>
          </p:nvPr>
        </p:nvSpPr>
        <p:spPr>
          <a:xfrm>
            <a:off x="527050" y="2273900"/>
            <a:ext cx="8388350" cy="3695099"/>
          </a:xfrm>
        </p:spPr>
        <p:txBody>
          <a:bodyPr/>
          <a:lstStyle/>
          <a:p>
            <a:pPr lvl="2">
              <a:buNone/>
            </a:pPr>
            <a:r>
              <a:rPr lang="en-US" sz="2400" dirty="0" smtClean="0"/>
              <a:t>7</a:t>
            </a:r>
            <a:r>
              <a:rPr lang="en-US" sz="2400" dirty="0"/>
              <a:t>. When you get your first period you need to wash your face with the first menstrual blood to have clear </a:t>
            </a:r>
            <a:r>
              <a:rPr lang="en-US" sz="2400" dirty="0" smtClean="0"/>
              <a:t>skin.</a:t>
            </a:r>
          </a:p>
          <a:p>
            <a:pPr lvl="2">
              <a:buNone/>
            </a:pPr>
            <a:r>
              <a:rPr lang="en-US" sz="2400" dirty="0" smtClean="0"/>
              <a:t>8.</a:t>
            </a:r>
            <a:r>
              <a:rPr lang="en-US" sz="2400" dirty="0"/>
              <a:t> You can’t wash your </a:t>
            </a:r>
            <a:r>
              <a:rPr lang="en-US" sz="2400" dirty="0" smtClean="0"/>
              <a:t>hair.</a:t>
            </a:r>
          </a:p>
          <a:p>
            <a:pPr lvl="2">
              <a:buNone/>
            </a:pPr>
            <a:r>
              <a:rPr lang="en-US" sz="2400" dirty="0" smtClean="0"/>
              <a:t>9.</a:t>
            </a:r>
            <a:r>
              <a:rPr lang="en-US" sz="2400" dirty="0"/>
              <a:t> You can’t walk barefoot (you might get cramps</a:t>
            </a:r>
            <a:r>
              <a:rPr lang="en-US" sz="2400" dirty="0" smtClean="0"/>
              <a:t>).</a:t>
            </a:r>
          </a:p>
          <a:p>
            <a:pPr lvl="2">
              <a:buNone/>
            </a:pPr>
            <a:r>
              <a:rPr lang="en-US" sz="2400" dirty="0" smtClean="0"/>
              <a:t>10.</a:t>
            </a:r>
            <a:r>
              <a:rPr lang="en-US" sz="2400" dirty="0"/>
              <a:t> You can’t cradle babies or you’ll cause them to get sick.</a:t>
            </a:r>
          </a:p>
          <a:p>
            <a:pPr lvl="2">
              <a:buFont typeface="Arial" charset="0"/>
              <a:buNone/>
            </a:pPr>
            <a:r>
              <a:rPr lang="en-US" sz="2400" dirty="0" smtClean="0"/>
              <a:t>11.</a:t>
            </a:r>
            <a:r>
              <a:rPr lang="en-US" sz="2400" dirty="0"/>
              <a:t> </a:t>
            </a:r>
            <a:r>
              <a:rPr lang="en-US" sz="2400" b="1" dirty="0"/>
              <a:t>You can’t be in homes or have contact with anybody</a:t>
            </a:r>
            <a:r>
              <a:rPr lang="en-US" sz="2400" dirty="0"/>
              <a:t>.</a:t>
            </a:r>
            <a:r>
              <a:rPr lang="en-US" sz="1050" dirty="0"/>
              <a:t/>
            </a:r>
            <a:br>
              <a:rPr lang="en-US" sz="1050" dirty="0"/>
            </a:br>
            <a:r>
              <a:rPr lang="en-GB" sz="1050" dirty="0" smtClean="0">
                <a:latin typeface="Trebuchet MS" pitchFamily="34" charset="0"/>
                <a:cs typeface="Trebuchet MS" pitchFamily="34" charset="0"/>
              </a:rPr>
              <a:t>https</a:t>
            </a:r>
            <a:r>
              <a:rPr lang="en-GB" sz="1050" dirty="0">
                <a:latin typeface="Trebuchet MS" pitchFamily="34" charset="0"/>
                <a:cs typeface="Trebuchet MS" pitchFamily="34" charset="0"/>
              </a:rPr>
              <a:t>://helloclue.com/articles/culture/36-superstitions-about-periods-from-around-world</a:t>
            </a:r>
            <a:endParaRPr lang="en-GB" sz="1050" dirty="0" smtClean="0">
              <a:latin typeface="Trebuchet MS" pitchFamily="34" charset="0"/>
              <a:cs typeface="Trebuchet MS" pitchFamily="34" charset="0"/>
            </a:endParaRPr>
          </a:p>
          <a:p>
            <a:endParaRPr lang="en-GB" dirty="0" smtClean="0">
              <a:latin typeface="Trebuchet MS" pitchFamily="34" charset="0"/>
              <a:cs typeface="Trebuchet MS" pitchFamily="34" charset="0"/>
            </a:endParaRPr>
          </a:p>
        </p:txBody>
      </p:sp>
      <p:sp>
        <p:nvSpPr>
          <p:cNvPr id="8196" name="Slide Number Placeholder 4"/>
          <p:cNvSpPr>
            <a:spLocks noGrp="1"/>
          </p:cNvSpPr>
          <p:nvPr>
            <p:ph type="sldNum" sz="quarter" idx="10"/>
          </p:nvPr>
        </p:nvSpPr>
        <p:spPr>
          <a:noFill/>
        </p:spPr>
        <p:txBody>
          <a:bodyPr/>
          <a:lstStyle/>
          <a:p>
            <a:fld id="{D6D7F498-2EA1-479E-B6C3-47DF49130504}" type="slidenum">
              <a:rPr lang="en-GB" smtClean="0"/>
              <a:pPr/>
              <a:t>11</a:t>
            </a:fld>
            <a:endParaRPr lang="en-GB" smtClean="0"/>
          </a:p>
        </p:txBody>
      </p:sp>
      <p:sp>
        <p:nvSpPr>
          <p:cNvPr id="8197" name="Text Box 4"/>
          <p:cNvSpPr txBox="1">
            <a:spLocks noChangeArrowheads="1"/>
          </p:cNvSpPr>
          <p:nvPr/>
        </p:nvSpPr>
        <p:spPr bwMode="auto">
          <a:xfrm>
            <a:off x="107950" y="476250"/>
            <a:ext cx="6948488" cy="430213"/>
          </a:xfrm>
          <a:prstGeom prst="rect">
            <a:avLst/>
          </a:prstGeom>
          <a:noFill/>
          <a:ln w="9525">
            <a:noFill/>
            <a:miter lim="800000"/>
            <a:headEnd/>
            <a:tailEnd/>
          </a:ln>
        </p:spPr>
        <p:txBody>
          <a:bodyPr>
            <a:spAutoFit/>
          </a:bodyPr>
          <a:lstStyle/>
          <a:p>
            <a:pPr>
              <a:spcBef>
                <a:spcPct val="50000"/>
              </a:spcBef>
            </a:pPr>
            <a:r>
              <a:rPr lang="en-GB" sz="2200" b="1" i="1" dirty="0" smtClean="0">
                <a:solidFill>
                  <a:srgbClr val="808080"/>
                </a:solidFill>
              </a:rPr>
              <a:t>Beliefs</a:t>
            </a:r>
            <a:r>
              <a:rPr lang="en-GB" sz="2200" b="1" i="1" dirty="0">
                <a:solidFill>
                  <a:srgbClr val="808080"/>
                </a:solidFill>
              </a:rPr>
              <a:t>, Myths and Taboos</a:t>
            </a:r>
          </a:p>
        </p:txBody>
      </p:sp>
    </p:spTree>
    <p:extLst>
      <p:ext uri="{BB962C8B-B14F-4D97-AF65-F5344CB8AC3E}">
        <p14:creationId xmlns:p14="http://schemas.microsoft.com/office/powerpoint/2010/main" val="3334603539"/>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r>
              <a:rPr lang="en-GB" smtClean="0">
                <a:latin typeface="Trebuchet MS" pitchFamily="34" charset="0"/>
                <a:cs typeface="Trebuchet MS" pitchFamily="34" charset="0"/>
              </a:rPr>
              <a:t>Relieving restrictions</a:t>
            </a:r>
          </a:p>
        </p:txBody>
      </p:sp>
      <p:sp>
        <p:nvSpPr>
          <p:cNvPr id="10243" name="Rectangle 3"/>
          <p:cNvSpPr>
            <a:spLocks noGrp="1"/>
          </p:cNvSpPr>
          <p:nvPr>
            <p:ph type="body" idx="1"/>
          </p:nvPr>
        </p:nvSpPr>
        <p:spPr/>
        <p:txBody>
          <a:bodyPr/>
          <a:lstStyle/>
          <a:p>
            <a:pPr lvl="2">
              <a:buFont typeface="Arial" charset="0"/>
              <a:buNone/>
            </a:pPr>
            <a:r>
              <a:rPr lang="en-GB" sz="2800" dirty="0" smtClean="0">
                <a:latin typeface="Trebuchet MS" pitchFamily="34" charset="0"/>
                <a:cs typeface="Trebuchet MS" pitchFamily="34" charset="0"/>
              </a:rPr>
              <a:t>Women may appreciate the ‘banishment’ to menstrual huts as they are given a rest period from the normal intensity of daily chores.</a:t>
            </a:r>
            <a:endParaRPr lang="en-US" sz="2800" dirty="0" smtClean="0">
              <a:latin typeface="Trebuchet MS" pitchFamily="34" charset="0"/>
              <a:cs typeface="Trebuchet MS" pitchFamily="34" charset="0"/>
            </a:endParaRPr>
          </a:p>
          <a:p>
            <a:pPr lvl="1">
              <a:buFontTx/>
              <a:buNone/>
            </a:pPr>
            <a:endParaRPr lang="en-GB" sz="2800" dirty="0" smtClean="0">
              <a:latin typeface="Trebuchet MS" pitchFamily="34" charset="0"/>
              <a:cs typeface="Trebuchet MS" pitchFamily="34" charset="0"/>
            </a:endParaRPr>
          </a:p>
          <a:p>
            <a:endParaRPr lang="en-GB" dirty="0" smtClean="0">
              <a:latin typeface="Trebuchet MS" pitchFamily="34" charset="0"/>
              <a:cs typeface="Trebuchet MS" pitchFamily="34" charset="0"/>
            </a:endParaRPr>
          </a:p>
          <a:p>
            <a:endParaRPr lang="en-GB" dirty="0" smtClean="0">
              <a:latin typeface="Trebuchet MS" pitchFamily="34" charset="0"/>
              <a:cs typeface="Trebuchet MS" pitchFamily="34" charset="0"/>
            </a:endParaRPr>
          </a:p>
        </p:txBody>
      </p:sp>
      <p:sp>
        <p:nvSpPr>
          <p:cNvPr id="10244" name="Slide Number Placeholder 4"/>
          <p:cNvSpPr>
            <a:spLocks noGrp="1"/>
          </p:cNvSpPr>
          <p:nvPr>
            <p:ph type="sldNum" sz="quarter" idx="10"/>
          </p:nvPr>
        </p:nvSpPr>
        <p:spPr>
          <a:noFill/>
        </p:spPr>
        <p:txBody>
          <a:bodyPr/>
          <a:lstStyle/>
          <a:p>
            <a:fld id="{0DE14F3A-B520-40A2-9865-0310C7556004}" type="slidenum">
              <a:rPr lang="en-GB" smtClean="0"/>
              <a:pPr/>
              <a:t>12</a:t>
            </a:fld>
            <a:endParaRPr lang="en-GB" smtClean="0"/>
          </a:p>
        </p:txBody>
      </p:sp>
      <p:sp>
        <p:nvSpPr>
          <p:cNvPr id="10245" name="Text Box 4"/>
          <p:cNvSpPr txBox="1">
            <a:spLocks noChangeArrowheads="1"/>
          </p:cNvSpPr>
          <p:nvPr/>
        </p:nvSpPr>
        <p:spPr bwMode="auto">
          <a:xfrm>
            <a:off x="107950" y="476250"/>
            <a:ext cx="6948488" cy="430213"/>
          </a:xfrm>
          <a:prstGeom prst="rect">
            <a:avLst/>
          </a:prstGeom>
          <a:noFill/>
          <a:ln w="9525">
            <a:noFill/>
            <a:miter lim="800000"/>
            <a:headEnd/>
            <a:tailEnd/>
          </a:ln>
        </p:spPr>
        <p:txBody>
          <a:bodyPr>
            <a:spAutoFit/>
          </a:bodyPr>
          <a:lstStyle/>
          <a:p>
            <a:pPr>
              <a:spcBef>
                <a:spcPct val="50000"/>
              </a:spcBef>
            </a:pPr>
            <a:r>
              <a:rPr lang="en-GB" sz="2200" b="1" i="1" dirty="0" smtClean="0">
                <a:solidFill>
                  <a:srgbClr val="808080"/>
                </a:solidFill>
              </a:rPr>
              <a:t> </a:t>
            </a:r>
            <a:r>
              <a:rPr lang="en-GB" sz="2200" b="1" i="1" dirty="0">
                <a:solidFill>
                  <a:srgbClr val="808080"/>
                </a:solidFill>
              </a:rPr>
              <a:t>Beliefs, Myths and Taboos</a:t>
            </a:r>
          </a:p>
        </p:txBody>
      </p:sp>
    </p:spTree>
    <p:extLst>
      <p:ext uri="{BB962C8B-B14F-4D97-AF65-F5344CB8AC3E}">
        <p14:creationId xmlns:p14="http://schemas.microsoft.com/office/powerpoint/2010/main" val="2472188884"/>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r>
              <a:rPr lang="en-GB" smtClean="0">
                <a:latin typeface="Trebuchet MS" pitchFamily="34" charset="0"/>
                <a:cs typeface="Trebuchet MS" pitchFamily="34" charset="0"/>
              </a:rPr>
              <a:t>Parental Education</a:t>
            </a:r>
          </a:p>
        </p:txBody>
      </p:sp>
      <p:sp>
        <p:nvSpPr>
          <p:cNvPr id="11267" name="Rectangle 3"/>
          <p:cNvSpPr>
            <a:spLocks noGrp="1"/>
          </p:cNvSpPr>
          <p:nvPr>
            <p:ph type="body" idx="1"/>
          </p:nvPr>
        </p:nvSpPr>
        <p:spPr>
          <a:xfrm>
            <a:off x="77470" y="2514600"/>
            <a:ext cx="3732530" cy="2514600"/>
          </a:xfrm>
        </p:spPr>
        <p:txBody>
          <a:bodyPr/>
          <a:lstStyle/>
          <a:p>
            <a:pPr lvl="1">
              <a:buFontTx/>
              <a:buNone/>
            </a:pPr>
            <a:r>
              <a:rPr lang="en-GB" sz="1800" dirty="0" smtClean="0">
                <a:latin typeface="Trebuchet MS" pitchFamily="34" charset="0"/>
                <a:cs typeface="Trebuchet MS" pitchFamily="34" charset="0"/>
              </a:rPr>
              <a:t>Education by parents about reproductive health, sexuality and related issues is often a </a:t>
            </a:r>
            <a:r>
              <a:rPr lang="en-GB" sz="1800" b="1" dirty="0" smtClean="0">
                <a:solidFill>
                  <a:srgbClr val="FF0000"/>
                </a:solidFill>
                <a:latin typeface="Trebuchet MS" pitchFamily="34" charset="0"/>
                <a:cs typeface="Trebuchet MS" pitchFamily="34" charset="0"/>
              </a:rPr>
              <a:t>no-go </a:t>
            </a:r>
            <a:r>
              <a:rPr lang="en-GB" sz="1800" dirty="0" smtClean="0">
                <a:latin typeface="Trebuchet MS" pitchFamily="34" charset="0"/>
                <a:cs typeface="Trebuchet MS" pitchFamily="34" charset="0"/>
              </a:rPr>
              <a:t>area leading to a low knowledge and understanding on these issue</a:t>
            </a:r>
          </a:p>
        </p:txBody>
      </p:sp>
      <p:sp>
        <p:nvSpPr>
          <p:cNvPr id="11268" name="Slide Number Placeholder 4"/>
          <p:cNvSpPr>
            <a:spLocks noGrp="1"/>
          </p:cNvSpPr>
          <p:nvPr>
            <p:ph type="sldNum" sz="quarter" idx="10"/>
          </p:nvPr>
        </p:nvSpPr>
        <p:spPr>
          <a:noFill/>
        </p:spPr>
        <p:txBody>
          <a:bodyPr/>
          <a:lstStyle/>
          <a:p>
            <a:fld id="{3C109DA7-A3AF-4C38-9C4E-51E5AF97F287}" type="slidenum">
              <a:rPr lang="en-GB" smtClean="0"/>
              <a:pPr/>
              <a:t>13</a:t>
            </a:fld>
            <a:endParaRPr lang="en-GB" smtClean="0"/>
          </a:p>
        </p:txBody>
      </p:sp>
      <p:sp>
        <p:nvSpPr>
          <p:cNvPr id="11269" name="Text Box 4"/>
          <p:cNvSpPr txBox="1">
            <a:spLocks noChangeArrowheads="1"/>
          </p:cNvSpPr>
          <p:nvPr/>
        </p:nvSpPr>
        <p:spPr bwMode="auto">
          <a:xfrm>
            <a:off x="107950" y="476250"/>
            <a:ext cx="6948488" cy="430213"/>
          </a:xfrm>
          <a:prstGeom prst="rect">
            <a:avLst/>
          </a:prstGeom>
          <a:noFill/>
          <a:ln w="9525">
            <a:noFill/>
            <a:miter lim="800000"/>
            <a:headEnd/>
            <a:tailEnd/>
          </a:ln>
        </p:spPr>
        <p:txBody>
          <a:bodyPr>
            <a:spAutoFit/>
          </a:bodyPr>
          <a:lstStyle/>
          <a:p>
            <a:pPr>
              <a:spcBef>
                <a:spcPct val="50000"/>
              </a:spcBef>
            </a:pPr>
            <a:r>
              <a:rPr lang="en-GB" sz="2200" b="1" i="1" dirty="0" smtClean="0">
                <a:solidFill>
                  <a:srgbClr val="808080"/>
                </a:solidFill>
              </a:rPr>
              <a:t> </a:t>
            </a:r>
            <a:r>
              <a:rPr lang="en-GB" sz="2200" b="1" i="1" dirty="0">
                <a:solidFill>
                  <a:srgbClr val="808080"/>
                </a:solidFill>
              </a:rPr>
              <a:t>Beliefs, Myths and Taboos</a:t>
            </a:r>
          </a:p>
        </p:txBody>
      </p:sp>
      <p:pic>
        <p:nvPicPr>
          <p:cNvPr id="11270" name="Picture 2" descr="http://phil2100dsu12a.files.wordpress.com/2012/07/sex-ed.jpg"/>
          <p:cNvPicPr>
            <a:picLocks noChangeAspect="1" noChangeArrowheads="1"/>
          </p:cNvPicPr>
          <p:nvPr/>
        </p:nvPicPr>
        <p:blipFill>
          <a:blip r:embed="rId2"/>
          <a:srcRect/>
          <a:stretch>
            <a:fillRect/>
          </a:stretch>
        </p:blipFill>
        <p:spPr bwMode="auto">
          <a:xfrm>
            <a:off x="3810000" y="2362200"/>
            <a:ext cx="5016500" cy="3810000"/>
          </a:xfrm>
          <a:prstGeom prst="rect">
            <a:avLst/>
          </a:prstGeom>
          <a:ln>
            <a:headEnd/>
            <a:tailEnd/>
          </a:ln>
        </p:spPr>
        <p:style>
          <a:lnRef idx="1">
            <a:schemeClr val="accent2"/>
          </a:lnRef>
          <a:fillRef idx="3">
            <a:schemeClr val="accent2"/>
          </a:fillRef>
          <a:effectRef idx="2">
            <a:schemeClr val="accent2"/>
          </a:effectRef>
          <a:fontRef idx="minor">
            <a:schemeClr val="lt1"/>
          </a:fontRef>
        </p:style>
      </p:pic>
      <p:sp>
        <p:nvSpPr>
          <p:cNvPr id="11271" name="TextBox 8"/>
          <p:cNvSpPr txBox="1">
            <a:spLocks noChangeArrowheads="1"/>
          </p:cNvSpPr>
          <p:nvPr/>
        </p:nvSpPr>
        <p:spPr bwMode="auto">
          <a:xfrm>
            <a:off x="1979613" y="6308725"/>
            <a:ext cx="5795962" cy="215900"/>
          </a:xfrm>
          <a:prstGeom prst="rect">
            <a:avLst/>
          </a:prstGeom>
          <a:noFill/>
          <a:ln w="9525">
            <a:noFill/>
            <a:miter lim="800000"/>
            <a:headEnd/>
            <a:tailEnd/>
          </a:ln>
        </p:spPr>
        <p:txBody>
          <a:bodyPr>
            <a:spAutoFit/>
          </a:bodyPr>
          <a:lstStyle/>
          <a:p>
            <a:r>
              <a:rPr lang="en-GB" sz="800" i="1"/>
              <a:t>Source: </a:t>
            </a:r>
            <a:r>
              <a:rPr lang="en-US" sz="800">
                <a:hlinkClick r:id="rId3"/>
              </a:rPr>
              <a:t>http://phil2100dsu12a.wordpress.com/2012/07/10/abortion-the-solution-is-viability/</a:t>
            </a:r>
            <a:r>
              <a:rPr lang="en-US" sz="800"/>
              <a:t> [Accessed: 07.08.2013]</a:t>
            </a:r>
            <a:endParaRPr lang="en-US" sz="800" i="1"/>
          </a:p>
        </p:txBody>
      </p:sp>
    </p:spTree>
    <p:extLst>
      <p:ext uri="{BB962C8B-B14F-4D97-AF65-F5344CB8AC3E}">
        <p14:creationId xmlns:p14="http://schemas.microsoft.com/office/powerpoint/2010/main" val="4250392315"/>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r>
              <a:rPr lang="en-GB" smtClean="0">
                <a:latin typeface="Trebuchet MS" pitchFamily="34" charset="0"/>
                <a:cs typeface="Trebuchet MS" pitchFamily="34" charset="0"/>
              </a:rPr>
              <a:t>Health risks</a:t>
            </a:r>
          </a:p>
        </p:txBody>
      </p:sp>
      <p:sp>
        <p:nvSpPr>
          <p:cNvPr id="14339" name="Rectangle 3"/>
          <p:cNvSpPr>
            <a:spLocks noGrp="1"/>
          </p:cNvSpPr>
          <p:nvPr>
            <p:ph type="body" idx="1"/>
          </p:nvPr>
        </p:nvSpPr>
        <p:spPr/>
        <p:txBody>
          <a:bodyPr/>
          <a:lstStyle/>
          <a:p>
            <a:pPr>
              <a:spcAft>
                <a:spcPts val="3000"/>
              </a:spcAft>
            </a:pPr>
            <a:r>
              <a:rPr lang="en-GB" sz="2400" dirty="0">
                <a:latin typeface="Trebuchet MS" pitchFamily="34" charset="0"/>
                <a:cs typeface="Trebuchet MS" pitchFamily="34" charset="0"/>
              </a:rPr>
              <a:t>Risk of </a:t>
            </a:r>
            <a:r>
              <a:rPr lang="en-GB" sz="2400" b="1" dirty="0">
                <a:solidFill>
                  <a:srgbClr val="FF0000"/>
                </a:solidFill>
                <a:latin typeface="Trebuchet MS" pitchFamily="34" charset="0"/>
                <a:cs typeface="Trebuchet MS" pitchFamily="34" charset="0"/>
              </a:rPr>
              <a:t>infection</a:t>
            </a:r>
            <a:r>
              <a:rPr lang="en-GB" sz="2400" dirty="0">
                <a:latin typeface="Trebuchet MS" pitchFamily="34" charset="0"/>
                <a:cs typeface="Trebuchet MS" pitchFamily="34" charset="0"/>
              </a:rPr>
              <a:t> higher than normal during period as the blood forms a pathway into the uterus</a:t>
            </a:r>
            <a:endParaRPr lang="en-US" sz="2400" dirty="0">
              <a:latin typeface="Trebuchet MS" pitchFamily="34" charset="0"/>
              <a:cs typeface="Trebuchet MS" pitchFamily="34" charset="0"/>
            </a:endParaRPr>
          </a:p>
          <a:p>
            <a:pPr>
              <a:spcAft>
                <a:spcPts val="3000"/>
              </a:spcAft>
            </a:pPr>
            <a:r>
              <a:rPr lang="en-GB" sz="2400" dirty="0" smtClean="0">
                <a:latin typeface="Trebuchet MS" pitchFamily="34" charset="0"/>
                <a:cs typeface="Trebuchet MS" pitchFamily="34" charset="0"/>
              </a:rPr>
              <a:t>Poor protection and inadequate washing facilities may increase susceptibility to </a:t>
            </a:r>
            <a:r>
              <a:rPr lang="en-GB" sz="2400" b="1" dirty="0" smtClean="0">
                <a:solidFill>
                  <a:srgbClr val="FF0000"/>
                </a:solidFill>
                <a:latin typeface="Trebuchet MS" pitchFamily="34" charset="0"/>
                <a:cs typeface="Trebuchet MS" pitchFamily="34" charset="0"/>
              </a:rPr>
              <a:t>infection</a:t>
            </a:r>
          </a:p>
          <a:p>
            <a:pPr>
              <a:spcAft>
                <a:spcPts val="3000"/>
              </a:spcAft>
            </a:pPr>
            <a:r>
              <a:rPr lang="en-GB" sz="2400" dirty="0" smtClean="0">
                <a:latin typeface="Trebuchet MS" pitchFamily="34" charset="0"/>
                <a:cs typeface="Trebuchet MS" pitchFamily="34" charset="0"/>
              </a:rPr>
              <a:t>In case of female genital cutting: blockage and build-up of blood clots is created behind the infibulated area: </a:t>
            </a:r>
            <a:r>
              <a:rPr lang="en-GB" sz="2400" dirty="0" smtClean="0">
                <a:solidFill>
                  <a:srgbClr val="FF0000"/>
                </a:solidFill>
                <a:latin typeface="Trebuchet MS" pitchFamily="34" charset="0"/>
                <a:cs typeface="Trebuchet MS" pitchFamily="34" charset="0"/>
              </a:rPr>
              <a:t>pain</a:t>
            </a:r>
            <a:r>
              <a:rPr lang="en-GB" sz="2400" dirty="0" smtClean="0">
                <a:latin typeface="Trebuchet MS" pitchFamily="34" charset="0"/>
                <a:cs typeface="Trebuchet MS" pitchFamily="34" charset="0"/>
              </a:rPr>
              <a:t>, additional infection risk</a:t>
            </a:r>
          </a:p>
          <a:p>
            <a:pPr lvl="1">
              <a:buFontTx/>
              <a:buNone/>
            </a:pPr>
            <a:endParaRPr lang="en-GB" dirty="0" smtClean="0">
              <a:latin typeface="Trebuchet MS" pitchFamily="34" charset="0"/>
              <a:cs typeface="Trebuchet MS" pitchFamily="34" charset="0"/>
            </a:endParaRPr>
          </a:p>
          <a:p>
            <a:pPr lvl="1"/>
            <a:endParaRPr lang="en-US" dirty="0" smtClean="0">
              <a:latin typeface="Trebuchet MS" pitchFamily="34" charset="0"/>
              <a:cs typeface="Trebuchet MS" pitchFamily="34" charset="0"/>
            </a:endParaRPr>
          </a:p>
          <a:p>
            <a:endParaRPr lang="en-GB" dirty="0" smtClean="0">
              <a:latin typeface="Trebuchet MS" pitchFamily="34" charset="0"/>
              <a:cs typeface="Trebuchet MS" pitchFamily="34" charset="0"/>
            </a:endParaRPr>
          </a:p>
          <a:p>
            <a:endParaRPr lang="en-GB" dirty="0" smtClean="0">
              <a:latin typeface="Trebuchet MS" pitchFamily="34" charset="0"/>
              <a:cs typeface="Trebuchet MS" pitchFamily="34" charset="0"/>
            </a:endParaRPr>
          </a:p>
        </p:txBody>
      </p:sp>
      <p:sp>
        <p:nvSpPr>
          <p:cNvPr id="14340" name="Slide Number Placeholder 4"/>
          <p:cNvSpPr>
            <a:spLocks noGrp="1"/>
          </p:cNvSpPr>
          <p:nvPr>
            <p:ph type="sldNum" sz="quarter" idx="10"/>
          </p:nvPr>
        </p:nvSpPr>
        <p:spPr>
          <a:noFill/>
        </p:spPr>
        <p:txBody>
          <a:bodyPr/>
          <a:lstStyle/>
          <a:p>
            <a:fld id="{0C7B655D-0FA9-49A9-90CC-84F3C7FAF308}" type="slidenum">
              <a:rPr lang="en-GB" smtClean="0"/>
              <a:pPr/>
              <a:t>14</a:t>
            </a:fld>
            <a:endParaRPr lang="en-GB" smtClean="0"/>
          </a:p>
        </p:txBody>
      </p:sp>
      <p:sp>
        <p:nvSpPr>
          <p:cNvPr id="14341" name="Text Box 4"/>
          <p:cNvSpPr txBox="1">
            <a:spLocks noChangeArrowheads="1"/>
          </p:cNvSpPr>
          <p:nvPr/>
        </p:nvSpPr>
        <p:spPr bwMode="auto">
          <a:xfrm>
            <a:off x="107950" y="476250"/>
            <a:ext cx="7704138" cy="430213"/>
          </a:xfrm>
          <a:prstGeom prst="rect">
            <a:avLst/>
          </a:prstGeom>
          <a:noFill/>
          <a:ln w="9525">
            <a:noFill/>
            <a:miter lim="800000"/>
            <a:headEnd/>
            <a:tailEnd/>
          </a:ln>
        </p:spPr>
        <p:txBody>
          <a:bodyPr>
            <a:spAutoFit/>
          </a:bodyPr>
          <a:lstStyle/>
          <a:p>
            <a:pPr>
              <a:spcBef>
                <a:spcPct val="50000"/>
              </a:spcBef>
            </a:pPr>
            <a:r>
              <a:rPr lang="en-GB" sz="2200" b="1" i="1" dirty="0" smtClean="0">
                <a:solidFill>
                  <a:srgbClr val="808080"/>
                </a:solidFill>
              </a:rPr>
              <a:t>Health </a:t>
            </a:r>
            <a:r>
              <a:rPr lang="en-GB" sz="2200" b="1" i="1" dirty="0">
                <a:solidFill>
                  <a:srgbClr val="808080"/>
                </a:solidFill>
              </a:rPr>
              <a:t>Risks of Poor Menstrual Hygiene Management</a:t>
            </a:r>
          </a:p>
        </p:txBody>
      </p:sp>
    </p:spTree>
    <p:extLst>
      <p:ext uri="{BB962C8B-B14F-4D97-AF65-F5344CB8AC3E}">
        <p14:creationId xmlns:p14="http://schemas.microsoft.com/office/powerpoint/2010/main" val="2716139182"/>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914400" y="914400"/>
            <a:ext cx="8001000" cy="762000"/>
          </a:xfrm>
        </p:spPr>
        <p:txBody>
          <a:bodyPr/>
          <a:lstStyle/>
          <a:p>
            <a:r>
              <a:rPr lang="en-GB" dirty="0" smtClean="0">
                <a:latin typeface="Trebuchet MS" pitchFamily="34" charset="0"/>
                <a:cs typeface="Trebuchet MS" pitchFamily="34" charset="0"/>
              </a:rPr>
              <a:t>Inappropriate hygiene practices</a:t>
            </a:r>
          </a:p>
        </p:txBody>
      </p:sp>
      <p:sp>
        <p:nvSpPr>
          <p:cNvPr id="15363" name="Rectangle 3"/>
          <p:cNvSpPr>
            <a:spLocks noGrp="1"/>
          </p:cNvSpPr>
          <p:nvPr>
            <p:ph type="body" idx="1"/>
          </p:nvPr>
        </p:nvSpPr>
        <p:spPr>
          <a:xfrm>
            <a:off x="304800" y="2362200"/>
            <a:ext cx="8610600" cy="4267200"/>
          </a:xfrm>
        </p:spPr>
        <p:txBody>
          <a:bodyPr/>
          <a:lstStyle/>
          <a:p>
            <a:pPr lvl="1">
              <a:buFontTx/>
              <a:buNone/>
            </a:pPr>
            <a:r>
              <a:rPr lang="en-GB" sz="2000" dirty="0" smtClean="0">
                <a:latin typeface="Trebuchet MS" pitchFamily="34" charset="0"/>
                <a:cs typeface="Trebuchet MS" pitchFamily="34" charset="0"/>
              </a:rPr>
              <a:t>Certain practices are more likely to increase the risk of infection</a:t>
            </a:r>
            <a:r>
              <a:rPr lang="en-US" sz="2000" dirty="0" smtClean="0">
                <a:latin typeface="Trebuchet MS" pitchFamily="34" charset="0"/>
                <a:cs typeface="Trebuchet MS" pitchFamily="34" charset="0"/>
              </a:rPr>
              <a:t> </a:t>
            </a:r>
            <a:r>
              <a:rPr lang="en-GB" sz="2000" dirty="0" smtClean="0">
                <a:latin typeface="Trebuchet MS" pitchFamily="34" charset="0"/>
                <a:cs typeface="Trebuchet MS" pitchFamily="34" charset="0"/>
              </a:rPr>
              <a:t>e.g. </a:t>
            </a:r>
            <a:r>
              <a:rPr lang="en-GB" sz="2000" dirty="0" smtClean="0">
                <a:solidFill>
                  <a:schemeClr val="tx2"/>
                </a:solidFill>
                <a:latin typeface="Trebuchet MS" pitchFamily="34" charset="0"/>
                <a:cs typeface="Trebuchet MS" pitchFamily="34" charset="0"/>
              </a:rPr>
              <a:t>using unclean rags</a:t>
            </a:r>
            <a:r>
              <a:rPr lang="en-US" sz="2000" dirty="0" smtClean="0">
                <a:latin typeface="Trebuchet MS" pitchFamily="34" charset="0"/>
                <a:cs typeface="Trebuchet MS" pitchFamily="34" charset="0"/>
              </a:rPr>
              <a:t>. Inappropriate practices often due to the non-affordability of sanitary products for poor women.</a:t>
            </a:r>
          </a:p>
          <a:p>
            <a:pPr lvl="1">
              <a:buFontTx/>
              <a:buNone/>
            </a:pPr>
            <a:r>
              <a:rPr lang="en-GB" sz="1600" b="1" dirty="0" smtClean="0">
                <a:latin typeface="Trebuchet MS" pitchFamily="34" charset="0"/>
                <a:cs typeface="Trebuchet MS" pitchFamily="34" charset="0"/>
              </a:rPr>
              <a:t>Findings from Bangladesh</a:t>
            </a:r>
            <a:r>
              <a:rPr lang="en-GB" sz="1600" dirty="0" smtClean="0">
                <a:latin typeface="Trebuchet MS" pitchFamily="34" charset="0"/>
                <a:cs typeface="Trebuchet MS" pitchFamily="34" charset="0"/>
              </a:rPr>
              <a:t>: </a:t>
            </a:r>
          </a:p>
          <a:p>
            <a:pPr>
              <a:buFont typeface="Arial" charset="0"/>
              <a:buChar char="•"/>
            </a:pPr>
            <a:r>
              <a:rPr lang="en-GB" sz="1800" dirty="0" smtClean="0">
                <a:latin typeface="Trebuchet MS" pitchFamily="34" charset="0"/>
                <a:cs typeface="Trebuchet MS" pitchFamily="34" charset="0"/>
              </a:rPr>
              <a:t> </a:t>
            </a:r>
            <a:r>
              <a:rPr lang="en-GB" sz="1600" i="1" dirty="0" smtClean="0">
                <a:latin typeface="Trebuchet MS" pitchFamily="34" charset="0"/>
                <a:cs typeface="Trebuchet MS" pitchFamily="34" charset="0"/>
              </a:rPr>
              <a:t>80% of factory workers are women</a:t>
            </a:r>
          </a:p>
          <a:p>
            <a:pPr>
              <a:buFont typeface="Arial" charset="0"/>
              <a:buChar char="•"/>
            </a:pPr>
            <a:r>
              <a:rPr lang="en-GB" sz="1600" i="1" dirty="0" smtClean="0">
                <a:latin typeface="Trebuchet MS" pitchFamily="34" charset="0"/>
                <a:cs typeface="Trebuchet MS" pitchFamily="34" charset="0"/>
              </a:rPr>
              <a:t> 60% of them were using </a:t>
            </a:r>
            <a:r>
              <a:rPr lang="en-GB" sz="1600" i="1" dirty="0" smtClean="0">
                <a:solidFill>
                  <a:srgbClr val="FF0000"/>
                </a:solidFill>
                <a:latin typeface="Trebuchet MS" pitchFamily="34" charset="0"/>
                <a:cs typeface="Trebuchet MS" pitchFamily="34" charset="0"/>
              </a:rPr>
              <a:t>highly chemically</a:t>
            </a:r>
            <a:r>
              <a:rPr lang="en-GB" sz="1600" i="1" dirty="0" smtClean="0">
                <a:latin typeface="Trebuchet MS" pitchFamily="34" charset="0"/>
                <a:cs typeface="Trebuchet MS" pitchFamily="34" charset="0"/>
              </a:rPr>
              <a:t> charged rags from the factory floor for menstrual cloths</a:t>
            </a:r>
          </a:p>
          <a:p>
            <a:pPr>
              <a:buFont typeface="Arial" charset="0"/>
              <a:buChar char="•"/>
            </a:pPr>
            <a:r>
              <a:rPr lang="en-GB" sz="1600" i="1" dirty="0" smtClean="0">
                <a:latin typeface="Trebuchet MS" pitchFamily="34" charset="0"/>
                <a:cs typeface="Trebuchet MS" pitchFamily="34" charset="0"/>
              </a:rPr>
              <a:t> </a:t>
            </a:r>
            <a:r>
              <a:rPr lang="en-GB" sz="1600" i="1" dirty="0" smtClean="0">
                <a:solidFill>
                  <a:srgbClr val="FF0000"/>
                </a:solidFill>
                <a:latin typeface="Trebuchet MS" pitchFamily="34" charset="0"/>
                <a:cs typeface="Trebuchet MS" pitchFamily="34" charset="0"/>
              </a:rPr>
              <a:t>Infections</a:t>
            </a:r>
            <a:r>
              <a:rPr lang="en-GB" sz="1600" i="1" dirty="0" smtClean="0">
                <a:latin typeface="Trebuchet MS" pitchFamily="34" charset="0"/>
                <a:cs typeface="Trebuchet MS" pitchFamily="34" charset="0"/>
              </a:rPr>
              <a:t> are common, leading to 73% of women missing work for on average six days a month </a:t>
            </a:r>
          </a:p>
          <a:p>
            <a:pPr>
              <a:buFont typeface="Arial" charset="0"/>
              <a:buChar char="•"/>
            </a:pPr>
            <a:r>
              <a:rPr lang="en-GB" sz="1600" i="1" dirty="0" smtClean="0">
                <a:latin typeface="Trebuchet MS" pitchFamily="34" charset="0"/>
                <a:cs typeface="Trebuchet MS" pitchFamily="34" charset="0"/>
              </a:rPr>
              <a:t> Women </a:t>
            </a:r>
            <a:r>
              <a:rPr lang="en-GB" sz="1600" i="1" dirty="0" smtClean="0">
                <a:solidFill>
                  <a:srgbClr val="FF0000"/>
                </a:solidFill>
                <a:latin typeface="Trebuchet MS" pitchFamily="34" charset="0"/>
                <a:cs typeface="Trebuchet MS" pitchFamily="34" charset="0"/>
              </a:rPr>
              <a:t>had no safe place </a:t>
            </a:r>
            <a:r>
              <a:rPr lang="en-GB" sz="1600" i="1" dirty="0" smtClean="0">
                <a:latin typeface="Trebuchet MS" pitchFamily="34" charset="0"/>
                <a:cs typeface="Trebuchet MS" pitchFamily="34" charset="0"/>
              </a:rPr>
              <a:t>either to purchase cloth or pads or to change/dispose of them</a:t>
            </a:r>
          </a:p>
          <a:p>
            <a:pPr>
              <a:buFont typeface="Arial" charset="0"/>
              <a:buChar char="•"/>
            </a:pPr>
            <a:r>
              <a:rPr lang="en-GB" sz="1600" i="1" dirty="0" smtClean="0">
                <a:latin typeface="Trebuchet MS" pitchFamily="34" charset="0"/>
                <a:cs typeface="Trebuchet MS" pitchFamily="34" charset="0"/>
              </a:rPr>
              <a:t> When women are paid by piece, those </a:t>
            </a:r>
            <a:r>
              <a:rPr lang="en-GB" sz="1600" i="1" dirty="0" smtClean="0">
                <a:solidFill>
                  <a:srgbClr val="FF0000"/>
                </a:solidFill>
                <a:latin typeface="Trebuchet MS" pitchFamily="34" charset="0"/>
                <a:cs typeface="Trebuchet MS" pitchFamily="34" charset="0"/>
              </a:rPr>
              <a:t>six days away </a:t>
            </a:r>
            <a:r>
              <a:rPr lang="en-GB" sz="1600" i="1" dirty="0" smtClean="0">
                <a:latin typeface="Trebuchet MS" pitchFamily="34" charset="0"/>
                <a:cs typeface="Trebuchet MS" pitchFamily="34" charset="0"/>
              </a:rPr>
              <a:t>present a huge economic damage to them but also to the business supply chain</a:t>
            </a:r>
          </a:p>
          <a:p>
            <a:endParaRPr lang="en-GB" sz="1800" dirty="0" smtClean="0">
              <a:latin typeface="Trebuchet MS" pitchFamily="34" charset="0"/>
              <a:cs typeface="Trebuchet MS" pitchFamily="34" charset="0"/>
            </a:endParaRPr>
          </a:p>
        </p:txBody>
      </p:sp>
      <p:sp>
        <p:nvSpPr>
          <p:cNvPr id="15364" name="Slide Number Placeholder 4"/>
          <p:cNvSpPr>
            <a:spLocks noGrp="1"/>
          </p:cNvSpPr>
          <p:nvPr>
            <p:ph type="sldNum" sz="quarter" idx="10"/>
          </p:nvPr>
        </p:nvSpPr>
        <p:spPr>
          <a:noFill/>
        </p:spPr>
        <p:txBody>
          <a:bodyPr/>
          <a:lstStyle/>
          <a:p>
            <a:fld id="{263C22FD-7F03-4D15-8223-B0E91C483311}" type="slidenum">
              <a:rPr lang="en-GB" smtClean="0"/>
              <a:pPr/>
              <a:t>15</a:t>
            </a:fld>
            <a:endParaRPr lang="en-GB" smtClean="0"/>
          </a:p>
        </p:txBody>
      </p:sp>
      <p:sp>
        <p:nvSpPr>
          <p:cNvPr id="15365" name="Text Box 4"/>
          <p:cNvSpPr txBox="1">
            <a:spLocks noChangeArrowheads="1"/>
          </p:cNvSpPr>
          <p:nvPr/>
        </p:nvSpPr>
        <p:spPr bwMode="auto">
          <a:xfrm>
            <a:off x="107950" y="476250"/>
            <a:ext cx="7704138" cy="430213"/>
          </a:xfrm>
          <a:prstGeom prst="rect">
            <a:avLst/>
          </a:prstGeom>
          <a:noFill/>
          <a:ln w="9525">
            <a:noFill/>
            <a:miter lim="800000"/>
            <a:headEnd/>
            <a:tailEnd/>
          </a:ln>
        </p:spPr>
        <p:txBody>
          <a:bodyPr>
            <a:spAutoFit/>
          </a:bodyPr>
          <a:lstStyle/>
          <a:p>
            <a:pPr>
              <a:spcBef>
                <a:spcPct val="50000"/>
              </a:spcBef>
            </a:pPr>
            <a:r>
              <a:rPr lang="en-GB" sz="2200" b="1" i="1" dirty="0" smtClean="0">
                <a:solidFill>
                  <a:srgbClr val="808080"/>
                </a:solidFill>
              </a:rPr>
              <a:t>Health </a:t>
            </a:r>
            <a:r>
              <a:rPr lang="en-GB" sz="2200" b="1" i="1" dirty="0">
                <a:solidFill>
                  <a:srgbClr val="808080"/>
                </a:solidFill>
              </a:rPr>
              <a:t>Risks of Poor Menstrual Hygiene Management</a:t>
            </a:r>
          </a:p>
        </p:txBody>
      </p:sp>
    </p:spTree>
    <p:extLst>
      <p:ext uri="{BB962C8B-B14F-4D97-AF65-F5344CB8AC3E}">
        <p14:creationId xmlns:p14="http://schemas.microsoft.com/office/powerpoint/2010/main" val="3197435144"/>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a:xfrm>
            <a:off x="914400" y="1066800"/>
            <a:ext cx="8001000" cy="838200"/>
          </a:xfrm>
        </p:spPr>
        <p:txBody>
          <a:bodyPr/>
          <a:lstStyle/>
          <a:p>
            <a:r>
              <a:rPr lang="en-GB" dirty="0" smtClean="0">
                <a:latin typeface="Trebuchet MS" pitchFamily="34" charset="0"/>
                <a:cs typeface="Trebuchet MS" pitchFamily="34" charset="0"/>
              </a:rPr>
              <a:t>Inappropriate hygiene practices</a:t>
            </a:r>
          </a:p>
        </p:txBody>
      </p:sp>
      <p:sp>
        <p:nvSpPr>
          <p:cNvPr id="16387" name="Slide Number Placeholder 4"/>
          <p:cNvSpPr>
            <a:spLocks noGrp="1"/>
          </p:cNvSpPr>
          <p:nvPr>
            <p:ph type="sldNum" sz="quarter" idx="10"/>
          </p:nvPr>
        </p:nvSpPr>
        <p:spPr>
          <a:noFill/>
        </p:spPr>
        <p:txBody>
          <a:bodyPr/>
          <a:lstStyle/>
          <a:p>
            <a:fld id="{AF522F4F-B43D-476C-9360-6CB909E8A918}" type="slidenum">
              <a:rPr lang="en-GB" smtClean="0"/>
              <a:pPr/>
              <a:t>16</a:t>
            </a:fld>
            <a:endParaRPr lang="en-GB" smtClean="0"/>
          </a:p>
        </p:txBody>
      </p:sp>
      <p:sp>
        <p:nvSpPr>
          <p:cNvPr id="16388" name="Text Box 4"/>
          <p:cNvSpPr txBox="1">
            <a:spLocks noChangeArrowheads="1"/>
          </p:cNvSpPr>
          <p:nvPr/>
        </p:nvSpPr>
        <p:spPr bwMode="auto">
          <a:xfrm>
            <a:off x="107950" y="476250"/>
            <a:ext cx="7704138" cy="430213"/>
          </a:xfrm>
          <a:prstGeom prst="rect">
            <a:avLst/>
          </a:prstGeom>
          <a:noFill/>
          <a:ln w="9525">
            <a:noFill/>
            <a:miter lim="800000"/>
            <a:headEnd/>
            <a:tailEnd/>
          </a:ln>
        </p:spPr>
        <p:txBody>
          <a:bodyPr>
            <a:spAutoFit/>
          </a:bodyPr>
          <a:lstStyle/>
          <a:p>
            <a:pPr>
              <a:spcBef>
                <a:spcPct val="50000"/>
              </a:spcBef>
            </a:pPr>
            <a:r>
              <a:rPr lang="en-GB" sz="2200" b="1" i="1" dirty="0" smtClean="0">
                <a:solidFill>
                  <a:srgbClr val="808080"/>
                </a:solidFill>
              </a:rPr>
              <a:t>Health </a:t>
            </a:r>
            <a:r>
              <a:rPr lang="en-GB" sz="2200" b="1" i="1" dirty="0">
                <a:solidFill>
                  <a:srgbClr val="808080"/>
                </a:solidFill>
              </a:rPr>
              <a:t>Risks of Poor Menstrual Hygiene Management</a:t>
            </a:r>
          </a:p>
        </p:txBody>
      </p:sp>
      <p:sp>
        <p:nvSpPr>
          <p:cNvPr id="16389" name="TextBox 7"/>
          <p:cNvSpPr txBox="1">
            <a:spLocks noChangeArrowheads="1"/>
          </p:cNvSpPr>
          <p:nvPr/>
        </p:nvSpPr>
        <p:spPr bwMode="auto">
          <a:xfrm>
            <a:off x="6156325" y="6216650"/>
            <a:ext cx="1943100" cy="215900"/>
          </a:xfrm>
          <a:prstGeom prst="rect">
            <a:avLst/>
          </a:prstGeom>
          <a:noFill/>
          <a:ln w="9525">
            <a:noFill/>
            <a:miter lim="800000"/>
            <a:headEnd/>
            <a:tailEnd/>
          </a:ln>
        </p:spPr>
        <p:txBody>
          <a:bodyPr>
            <a:spAutoFit/>
          </a:bodyPr>
          <a:lstStyle/>
          <a:p>
            <a:r>
              <a:rPr lang="en-GB" sz="800" i="1"/>
              <a:t>Source: HOUSE ET AL. (2012)</a:t>
            </a:r>
            <a:endParaRPr lang="en-US" sz="800" i="1"/>
          </a:p>
        </p:txBody>
      </p:sp>
      <p:sp>
        <p:nvSpPr>
          <p:cNvPr id="16390" name="Rectangle 3"/>
          <p:cNvSpPr txBox="1">
            <a:spLocks/>
          </p:cNvSpPr>
          <p:nvPr/>
        </p:nvSpPr>
        <p:spPr bwMode="auto">
          <a:xfrm>
            <a:off x="360363" y="2514600"/>
            <a:ext cx="8388350" cy="3506788"/>
          </a:xfrm>
          <a:prstGeom prst="rect">
            <a:avLst/>
          </a:prstGeom>
          <a:noFill/>
          <a:ln w="9525">
            <a:noFill/>
            <a:miter lim="800000"/>
            <a:headEnd/>
            <a:tailEnd/>
          </a:ln>
        </p:spPr>
        <p:txBody>
          <a:bodyPr/>
          <a:lstStyle/>
          <a:p>
            <a:pPr marL="809625" lvl="2" indent="-185738" eaLnBrk="0" hangingPunct="0">
              <a:spcBef>
                <a:spcPct val="20000"/>
              </a:spcBef>
              <a:buFont typeface="Arial" charset="0"/>
              <a:buChar char="•"/>
            </a:pPr>
            <a:r>
              <a:rPr lang="en-GB" sz="2400" dirty="0">
                <a:solidFill>
                  <a:srgbClr val="FF0000"/>
                </a:solidFill>
              </a:rPr>
              <a:t>Unclean</a:t>
            </a:r>
            <a:r>
              <a:rPr lang="en-GB" sz="2400" dirty="0"/>
              <a:t> sanitary pad materials (local infections/bacteria can travel up the vagina and enter uterine cavity)</a:t>
            </a:r>
          </a:p>
          <a:p>
            <a:pPr marL="809625" lvl="2" indent="-185738" eaLnBrk="0" hangingPunct="0">
              <a:spcBef>
                <a:spcPct val="20000"/>
              </a:spcBef>
              <a:buFont typeface="Arial" charset="0"/>
              <a:buChar char="•"/>
            </a:pPr>
            <a:r>
              <a:rPr lang="en-GB" sz="2400" dirty="0"/>
              <a:t>Changing pads </a:t>
            </a:r>
            <a:r>
              <a:rPr lang="en-GB" sz="2400" dirty="0">
                <a:solidFill>
                  <a:srgbClr val="FF0000"/>
                </a:solidFill>
              </a:rPr>
              <a:t>infrequently</a:t>
            </a:r>
            <a:r>
              <a:rPr lang="en-GB" sz="2400" dirty="0"/>
              <a:t> (skin irritation by wet pads)</a:t>
            </a:r>
          </a:p>
          <a:p>
            <a:pPr marL="809625" lvl="2" indent="-185738" eaLnBrk="0" hangingPunct="0">
              <a:spcBef>
                <a:spcPct val="20000"/>
              </a:spcBef>
              <a:buFont typeface="Arial" charset="0"/>
              <a:buChar char="•"/>
            </a:pPr>
            <a:r>
              <a:rPr lang="en-GB" sz="2400" dirty="0">
                <a:solidFill>
                  <a:srgbClr val="FF0000"/>
                </a:solidFill>
              </a:rPr>
              <a:t>Insertion </a:t>
            </a:r>
            <a:r>
              <a:rPr lang="en-GB" sz="2400" dirty="0"/>
              <a:t>of unclean material into vagina (easier infection , also of uterine cavity)</a:t>
            </a:r>
          </a:p>
          <a:p>
            <a:pPr marL="809625" lvl="2" indent="-185738" eaLnBrk="0" hangingPunct="0">
              <a:spcBef>
                <a:spcPct val="20000"/>
              </a:spcBef>
              <a:buFont typeface="Arial" charset="0"/>
              <a:buChar char="•"/>
            </a:pPr>
            <a:r>
              <a:rPr lang="en-GB" sz="2400" dirty="0"/>
              <a:t>Using highly absorbent tampons during light blood loss</a:t>
            </a:r>
            <a:r>
              <a:rPr lang="en-US" sz="2400" dirty="0"/>
              <a:t> or no menstruation (</a:t>
            </a:r>
            <a:r>
              <a:rPr lang="en-US" sz="2400" dirty="0">
                <a:solidFill>
                  <a:srgbClr val="FF0000"/>
                </a:solidFill>
              </a:rPr>
              <a:t>toxic shock </a:t>
            </a:r>
            <a:r>
              <a:rPr lang="en-US" sz="2400" dirty="0"/>
              <a:t>syndrome, vaginal irritation)</a:t>
            </a:r>
          </a:p>
        </p:txBody>
      </p:sp>
    </p:spTree>
    <p:extLst>
      <p:ext uri="{BB962C8B-B14F-4D97-AF65-F5344CB8AC3E}">
        <p14:creationId xmlns:p14="http://schemas.microsoft.com/office/powerpoint/2010/main" val="2854439162"/>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a:xfrm>
            <a:off x="914400" y="1066800"/>
            <a:ext cx="8001000" cy="838200"/>
          </a:xfrm>
        </p:spPr>
        <p:txBody>
          <a:bodyPr/>
          <a:lstStyle/>
          <a:p>
            <a:r>
              <a:rPr lang="en-GB" dirty="0" smtClean="0">
                <a:latin typeface="Trebuchet MS" pitchFamily="34" charset="0"/>
                <a:cs typeface="Trebuchet MS" pitchFamily="34" charset="0"/>
              </a:rPr>
              <a:t>Inappropriate hygiene practices</a:t>
            </a:r>
          </a:p>
        </p:txBody>
      </p:sp>
      <p:sp>
        <p:nvSpPr>
          <p:cNvPr id="17411" name="Slide Number Placeholder 4"/>
          <p:cNvSpPr>
            <a:spLocks noGrp="1"/>
          </p:cNvSpPr>
          <p:nvPr>
            <p:ph type="sldNum" sz="quarter" idx="10"/>
          </p:nvPr>
        </p:nvSpPr>
        <p:spPr>
          <a:noFill/>
        </p:spPr>
        <p:txBody>
          <a:bodyPr/>
          <a:lstStyle/>
          <a:p>
            <a:fld id="{28AA3274-E6C8-46F1-AF11-252802B8AAB8}" type="slidenum">
              <a:rPr lang="en-GB" smtClean="0"/>
              <a:pPr/>
              <a:t>17</a:t>
            </a:fld>
            <a:endParaRPr lang="en-GB" smtClean="0"/>
          </a:p>
        </p:txBody>
      </p:sp>
      <p:sp>
        <p:nvSpPr>
          <p:cNvPr id="17412" name="Text Box 4"/>
          <p:cNvSpPr txBox="1">
            <a:spLocks noChangeArrowheads="1"/>
          </p:cNvSpPr>
          <p:nvPr/>
        </p:nvSpPr>
        <p:spPr bwMode="auto">
          <a:xfrm>
            <a:off x="107950" y="476250"/>
            <a:ext cx="7704138" cy="430213"/>
          </a:xfrm>
          <a:prstGeom prst="rect">
            <a:avLst/>
          </a:prstGeom>
          <a:noFill/>
          <a:ln w="9525">
            <a:noFill/>
            <a:miter lim="800000"/>
            <a:headEnd/>
            <a:tailEnd/>
          </a:ln>
        </p:spPr>
        <p:txBody>
          <a:bodyPr>
            <a:spAutoFit/>
          </a:bodyPr>
          <a:lstStyle/>
          <a:p>
            <a:pPr>
              <a:spcBef>
                <a:spcPct val="50000"/>
              </a:spcBef>
            </a:pPr>
            <a:r>
              <a:rPr lang="en-GB" sz="2200" b="1" i="1" dirty="0" smtClean="0">
                <a:solidFill>
                  <a:srgbClr val="808080"/>
                </a:solidFill>
              </a:rPr>
              <a:t>Health </a:t>
            </a:r>
            <a:r>
              <a:rPr lang="en-GB" sz="2200" b="1" i="1" dirty="0">
                <a:solidFill>
                  <a:srgbClr val="808080"/>
                </a:solidFill>
              </a:rPr>
              <a:t>Risks of Poor Menstrual Hygiene Management</a:t>
            </a:r>
          </a:p>
        </p:txBody>
      </p:sp>
      <p:sp>
        <p:nvSpPr>
          <p:cNvPr id="17413" name="TextBox 7"/>
          <p:cNvSpPr txBox="1">
            <a:spLocks noChangeArrowheads="1"/>
          </p:cNvSpPr>
          <p:nvPr/>
        </p:nvSpPr>
        <p:spPr bwMode="auto">
          <a:xfrm>
            <a:off x="6156325" y="6216650"/>
            <a:ext cx="1943100" cy="215900"/>
          </a:xfrm>
          <a:prstGeom prst="rect">
            <a:avLst/>
          </a:prstGeom>
          <a:noFill/>
          <a:ln w="9525">
            <a:noFill/>
            <a:miter lim="800000"/>
            <a:headEnd/>
            <a:tailEnd/>
          </a:ln>
        </p:spPr>
        <p:txBody>
          <a:bodyPr>
            <a:spAutoFit/>
          </a:bodyPr>
          <a:lstStyle/>
          <a:p>
            <a:r>
              <a:rPr lang="en-GB" sz="800" i="1"/>
              <a:t>Source: HOUSE ET AL. (2012)</a:t>
            </a:r>
            <a:endParaRPr lang="en-US" sz="800" i="1"/>
          </a:p>
        </p:txBody>
      </p:sp>
      <p:sp>
        <p:nvSpPr>
          <p:cNvPr id="17414" name="Rectangle 3"/>
          <p:cNvSpPr txBox="1">
            <a:spLocks/>
          </p:cNvSpPr>
          <p:nvPr/>
        </p:nvSpPr>
        <p:spPr bwMode="auto">
          <a:xfrm>
            <a:off x="360363" y="2438400"/>
            <a:ext cx="8388350" cy="3582988"/>
          </a:xfrm>
          <a:prstGeom prst="rect">
            <a:avLst/>
          </a:prstGeom>
          <a:noFill/>
          <a:ln w="9525">
            <a:noFill/>
            <a:miter lim="800000"/>
            <a:headEnd/>
            <a:tailEnd/>
          </a:ln>
        </p:spPr>
        <p:txBody>
          <a:bodyPr/>
          <a:lstStyle/>
          <a:p>
            <a:pPr marL="809625" lvl="2" indent="-185738" eaLnBrk="0" hangingPunct="0">
              <a:spcBef>
                <a:spcPct val="20000"/>
              </a:spcBef>
              <a:buFont typeface="Arial" charset="0"/>
              <a:buChar char="•"/>
            </a:pPr>
            <a:r>
              <a:rPr lang="en-GB" sz="2000" dirty="0">
                <a:solidFill>
                  <a:srgbClr val="FF0000"/>
                </a:solidFill>
              </a:rPr>
              <a:t>Wiping from back </a:t>
            </a:r>
            <a:r>
              <a:rPr lang="en-GB" sz="2000" dirty="0"/>
              <a:t>to front following urination or defecation (bacteria can travel easier into vagina)</a:t>
            </a:r>
          </a:p>
          <a:p>
            <a:pPr marL="809625" lvl="2" indent="-185738" eaLnBrk="0" hangingPunct="0">
              <a:spcBef>
                <a:spcPct val="20000"/>
              </a:spcBef>
              <a:buFont typeface="Arial" charset="0"/>
              <a:buChar char="•"/>
            </a:pPr>
            <a:r>
              <a:rPr lang="en-GB" sz="2000" dirty="0"/>
              <a:t>Unprotected sex (increased risk of sexually transmitted diseases)</a:t>
            </a:r>
          </a:p>
          <a:p>
            <a:pPr marL="809625" lvl="2" indent="-185738" eaLnBrk="0" hangingPunct="0">
              <a:spcBef>
                <a:spcPct val="20000"/>
              </a:spcBef>
              <a:buFont typeface="Arial" charset="0"/>
              <a:buChar char="•"/>
            </a:pPr>
            <a:r>
              <a:rPr lang="en-GB" sz="2000" dirty="0">
                <a:solidFill>
                  <a:srgbClr val="FF0000"/>
                </a:solidFill>
              </a:rPr>
              <a:t>Unsafe disposal </a:t>
            </a:r>
            <a:r>
              <a:rPr lang="en-GB" sz="2000" dirty="0"/>
              <a:t>of used sanitary materials or blood (risk of infecting others with diseases)</a:t>
            </a:r>
          </a:p>
          <a:p>
            <a:pPr marL="809625" lvl="2" indent="-185738" eaLnBrk="0" hangingPunct="0">
              <a:spcBef>
                <a:spcPct val="20000"/>
              </a:spcBef>
              <a:buFont typeface="Arial" charset="0"/>
              <a:buChar char="•"/>
            </a:pPr>
            <a:r>
              <a:rPr lang="en-GB" sz="2000" dirty="0">
                <a:solidFill>
                  <a:srgbClr val="FF0000"/>
                </a:solidFill>
              </a:rPr>
              <a:t>Frequent douching </a:t>
            </a:r>
            <a:r>
              <a:rPr lang="en-GB" sz="2000" dirty="0"/>
              <a:t>(forcing liquid into vagina can introduce bacteria into uterine cavity)</a:t>
            </a:r>
          </a:p>
          <a:p>
            <a:pPr marL="809625" lvl="2" indent="-185738" eaLnBrk="0" hangingPunct="0">
              <a:spcBef>
                <a:spcPct val="20000"/>
              </a:spcBef>
              <a:buFont typeface="Arial" charset="0"/>
              <a:buChar char="•"/>
            </a:pPr>
            <a:r>
              <a:rPr lang="en-GB" sz="2000" dirty="0"/>
              <a:t>Lack of </a:t>
            </a:r>
            <a:r>
              <a:rPr lang="en-GB" sz="2000" dirty="0">
                <a:solidFill>
                  <a:srgbClr val="FF0000"/>
                </a:solidFill>
              </a:rPr>
              <a:t>hand-washing </a:t>
            </a:r>
            <a:r>
              <a:rPr lang="en-GB" sz="2000" dirty="0"/>
              <a:t>after changing a sanitary towel (can spread infections)</a:t>
            </a:r>
          </a:p>
        </p:txBody>
      </p:sp>
    </p:spTree>
    <p:extLst>
      <p:ext uri="{BB962C8B-B14F-4D97-AF65-F5344CB8AC3E}">
        <p14:creationId xmlns:p14="http://schemas.microsoft.com/office/powerpoint/2010/main" val="2186760307"/>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en-GB" dirty="0" smtClean="0">
                <a:latin typeface="Trebuchet MS" pitchFamily="34" charset="0"/>
                <a:cs typeface="Trebuchet MS" pitchFamily="34" charset="0"/>
              </a:rPr>
              <a:t>Lack of facilities and sanitary products</a:t>
            </a:r>
          </a:p>
        </p:txBody>
      </p:sp>
      <p:sp>
        <p:nvSpPr>
          <p:cNvPr id="12291" name="Rectangle 3"/>
          <p:cNvSpPr>
            <a:spLocks noGrp="1"/>
          </p:cNvSpPr>
          <p:nvPr>
            <p:ph type="body" idx="1"/>
          </p:nvPr>
        </p:nvSpPr>
        <p:spPr>
          <a:xfrm>
            <a:off x="107950" y="2362200"/>
            <a:ext cx="8807450" cy="4343400"/>
          </a:xfrm>
        </p:spPr>
        <p:txBody>
          <a:bodyPr/>
          <a:lstStyle/>
          <a:p>
            <a:r>
              <a:rPr lang="en-GB" sz="1800" dirty="0" smtClean="0">
                <a:latin typeface="Trebuchet MS" pitchFamily="34" charset="0"/>
                <a:cs typeface="Trebuchet MS" pitchFamily="34" charset="0"/>
              </a:rPr>
              <a:t>... Can push many girls out of school. </a:t>
            </a:r>
          </a:p>
          <a:p>
            <a:r>
              <a:rPr lang="en-GB" sz="1800" dirty="0" smtClean="0">
                <a:latin typeface="Trebuchet MS" pitchFamily="34" charset="0"/>
                <a:cs typeface="Trebuchet MS" pitchFamily="34" charset="0"/>
              </a:rPr>
              <a:t>Relationship between menstrual hygiene and school drop-out of girls from the higher forms due </a:t>
            </a:r>
            <a:r>
              <a:rPr lang="en-GB" sz="1800" dirty="0" smtClean="0">
                <a:solidFill>
                  <a:srgbClr val="05627E"/>
                </a:solidFill>
                <a:latin typeface="Trebuchet MS" pitchFamily="34" charset="0"/>
                <a:cs typeface="Trebuchet MS" pitchFamily="34" charset="0"/>
              </a:rPr>
              <a:t>to lack of facilities</a:t>
            </a:r>
            <a:r>
              <a:rPr lang="en-GB" sz="1800" dirty="0" smtClean="0">
                <a:latin typeface="Trebuchet MS" pitchFamily="34" charset="0"/>
                <a:cs typeface="Trebuchet MS" pitchFamily="34" charset="0"/>
              </a:rPr>
              <a:t>, </a:t>
            </a:r>
            <a:r>
              <a:rPr lang="en-GB" sz="1800" dirty="0" smtClean="0">
                <a:solidFill>
                  <a:srgbClr val="05627E"/>
                </a:solidFill>
                <a:latin typeface="Trebuchet MS" pitchFamily="34" charset="0"/>
                <a:cs typeface="Trebuchet MS" pitchFamily="34" charset="0"/>
              </a:rPr>
              <a:t>affordable sanitary products, fear of bloodstains </a:t>
            </a:r>
            <a:r>
              <a:rPr lang="en-GB" sz="1800" dirty="0" smtClean="0">
                <a:latin typeface="Trebuchet MS" pitchFamily="34" charset="0"/>
                <a:cs typeface="Trebuchet MS" pitchFamily="34" charset="0"/>
              </a:rPr>
              <a:t>and more.</a:t>
            </a:r>
          </a:p>
          <a:p>
            <a:endParaRPr lang="en-GB" sz="1800" dirty="0" smtClean="0">
              <a:latin typeface="Trebuchet MS" pitchFamily="34" charset="0"/>
              <a:cs typeface="Trebuchet MS" pitchFamily="34" charset="0"/>
            </a:endParaRPr>
          </a:p>
          <a:p>
            <a:r>
              <a:rPr lang="en-GB" sz="1800" dirty="0" err="1" smtClean="0">
                <a:solidFill>
                  <a:srgbClr val="05627E"/>
                </a:solidFill>
                <a:latin typeface="Trebuchet MS" pitchFamily="34" charset="0"/>
                <a:cs typeface="Trebuchet MS" pitchFamily="34" charset="0"/>
              </a:rPr>
              <a:t>Millenium</a:t>
            </a:r>
            <a:r>
              <a:rPr lang="en-GB" sz="1800" dirty="0" smtClean="0">
                <a:solidFill>
                  <a:srgbClr val="05627E"/>
                </a:solidFill>
                <a:latin typeface="Trebuchet MS" pitchFamily="34" charset="0"/>
                <a:cs typeface="Trebuchet MS" pitchFamily="34" charset="0"/>
              </a:rPr>
              <a:t> Development Goal (MDG) 2: Achieve universal primary education</a:t>
            </a:r>
          </a:p>
          <a:p>
            <a:r>
              <a:rPr lang="en-GB" sz="1800" dirty="0" smtClean="0">
                <a:latin typeface="Trebuchet MS" pitchFamily="34" charset="0"/>
                <a:cs typeface="Trebuchet MS" pitchFamily="34" charset="0"/>
                <a:sym typeface="Wingdings" pitchFamily="2" charset="2"/>
              </a:rPr>
              <a:t> Participation of girls especially in Africa and Asia lags far behind the boys’ in higher forms of primary education </a:t>
            </a:r>
            <a:endParaRPr lang="en-GB" sz="1800" dirty="0" smtClean="0">
              <a:latin typeface="Trebuchet MS" pitchFamily="34" charset="0"/>
              <a:cs typeface="Trebuchet MS" pitchFamily="34" charset="0"/>
            </a:endParaRPr>
          </a:p>
          <a:p>
            <a:endParaRPr lang="en-GB" sz="1800" dirty="0" smtClean="0">
              <a:latin typeface="Trebuchet MS" pitchFamily="34" charset="0"/>
              <a:cs typeface="Trebuchet MS" pitchFamily="34" charset="0"/>
            </a:endParaRPr>
          </a:p>
          <a:p>
            <a:r>
              <a:rPr lang="en-GB" sz="1800" dirty="0" err="1" smtClean="0">
                <a:solidFill>
                  <a:srgbClr val="05627E"/>
                </a:solidFill>
                <a:latin typeface="Trebuchet MS" pitchFamily="34" charset="0"/>
                <a:cs typeface="Trebuchet MS" pitchFamily="34" charset="0"/>
              </a:rPr>
              <a:t>Millenium</a:t>
            </a:r>
            <a:r>
              <a:rPr lang="en-GB" sz="1800" dirty="0" smtClean="0">
                <a:solidFill>
                  <a:srgbClr val="05627E"/>
                </a:solidFill>
                <a:latin typeface="Trebuchet MS" pitchFamily="34" charset="0"/>
                <a:cs typeface="Trebuchet MS" pitchFamily="34" charset="0"/>
              </a:rPr>
              <a:t> Development Goal (MDG) 3: Promote gender equality and promote women </a:t>
            </a:r>
          </a:p>
          <a:p>
            <a:r>
              <a:rPr lang="en-GB" sz="1800" dirty="0" smtClean="0">
                <a:latin typeface="Trebuchet MS" pitchFamily="34" charset="0"/>
                <a:cs typeface="Trebuchet MS" pitchFamily="34" charset="0"/>
                <a:sym typeface="Wingdings" pitchFamily="2" charset="2"/>
              </a:rPr>
              <a:t> The lagging behind in primary education to not providing adequate facilities and sanitary products infringes gender equality and the promotion of women</a:t>
            </a:r>
            <a:endParaRPr lang="en-US" sz="1800" dirty="0" smtClean="0">
              <a:latin typeface="Trebuchet MS" pitchFamily="34" charset="0"/>
              <a:cs typeface="Trebuchet MS" pitchFamily="34" charset="0"/>
            </a:endParaRPr>
          </a:p>
          <a:p>
            <a:pPr lvl="1">
              <a:buFontTx/>
              <a:buNone/>
            </a:pPr>
            <a:endParaRPr lang="en-GB" sz="1800" dirty="0" smtClean="0">
              <a:latin typeface="Trebuchet MS" pitchFamily="34" charset="0"/>
              <a:cs typeface="Trebuchet MS" pitchFamily="34" charset="0"/>
            </a:endParaRPr>
          </a:p>
          <a:p>
            <a:endParaRPr lang="en-GB" sz="2000" dirty="0" smtClean="0">
              <a:latin typeface="Trebuchet MS" pitchFamily="34" charset="0"/>
              <a:cs typeface="Trebuchet MS" pitchFamily="34" charset="0"/>
            </a:endParaRPr>
          </a:p>
          <a:p>
            <a:endParaRPr lang="en-GB" sz="2000" dirty="0" smtClean="0">
              <a:latin typeface="Trebuchet MS" pitchFamily="34" charset="0"/>
              <a:cs typeface="Trebuchet MS" pitchFamily="34" charset="0"/>
            </a:endParaRPr>
          </a:p>
        </p:txBody>
      </p:sp>
      <p:sp>
        <p:nvSpPr>
          <p:cNvPr id="12292" name="Slide Number Placeholder 4"/>
          <p:cNvSpPr>
            <a:spLocks noGrp="1"/>
          </p:cNvSpPr>
          <p:nvPr>
            <p:ph type="sldNum" sz="quarter" idx="10"/>
          </p:nvPr>
        </p:nvSpPr>
        <p:spPr>
          <a:noFill/>
        </p:spPr>
        <p:txBody>
          <a:bodyPr/>
          <a:lstStyle/>
          <a:p>
            <a:fld id="{8BECB5D9-1F29-4097-A9E6-C48DD86AB738}" type="slidenum">
              <a:rPr lang="en-GB" smtClean="0"/>
              <a:pPr/>
              <a:t>18</a:t>
            </a:fld>
            <a:endParaRPr lang="en-GB" smtClean="0"/>
          </a:p>
        </p:txBody>
      </p:sp>
      <p:sp>
        <p:nvSpPr>
          <p:cNvPr id="12293" name="Text Box 4"/>
          <p:cNvSpPr txBox="1">
            <a:spLocks noChangeArrowheads="1"/>
          </p:cNvSpPr>
          <p:nvPr/>
        </p:nvSpPr>
        <p:spPr bwMode="auto">
          <a:xfrm>
            <a:off x="107950" y="476250"/>
            <a:ext cx="6948488" cy="430213"/>
          </a:xfrm>
          <a:prstGeom prst="rect">
            <a:avLst/>
          </a:prstGeom>
          <a:noFill/>
          <a:ln w="9525">
            <a:noFill/>
            <a:miter lim="800000"/>
            <a:headEnd/>
            <a:tailEnd/>
          </a:ln>
        </p:spPr>
        <p:txBody>
          <a:bodyPr>
            <a:spAutoFit/>
          </a:bodyPr>
          <a:lstStyle/>
          <a:p>
            <a:pPr>
              <a:spcBef>
                <a:spcPct val="50000"/>
              </a:spcBef>
            </a:pPr>
            <a:r>
              <a:rPr lang="en-GB" sz="2200" b="1" i="1" dirty="0" smtClean="0">
                <a:solidFill>
                  <a:srgbClr val="808080"/>
                </a:solidFill>
              </a:rPr>
              <a:t>Menstrual </a:t>
            </a:r>
            <a:r>
              <a:rPr lang="en-GB" sz="2200" b="1" i="1" dirty="0">
                <a:solidFill>
                  <a:srgbClr val="808080"/>
                </a:solidFill>
              </a:rPr>
              <a:t>Hygiene, Human Rights and MDGs</a:t>
            </a:r>
          </a:p>
        </p:txBody>
      </p:sp>
    </p:spTree>
    <p:extLst>
      <p:ext uri="{BB962C8B-B14F-4D97-AF65-F5344CB8AC3E}">
        <p14:creationId xmlns:p14="http://schemas.microsoft.com/office/powerpoint/2010/main" val="2261336184"/>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lstStyle/>
          <a:p>
            <a:r>
              <a:rPr lang="en-GB" dirty="0" smtClean="0">
                <a:latin typeface="Trebuchet MS" pitchFamily="34" charset="0"/>
                <a:cs typeface="Trebuchet MS" pitchFamily="34" charset="0"/>
              </a:rPr>
              <a:t>Lack of facilities and sanitary products</a:t>
            </a:r>
          </a:p>
        </p:txBody>
      </p:sp>
      <p:sp>
        <p:nvSpPr>
          <p:cNvPr id="13315" name="Rectangle 3"/>
          <p:cNvSpPr>
            <a:spLocks noGrp="1"/>
          </p:cNvSpPr>
          <p:nvPr>
            <p:ph type="body" idx="1"/>
          </p:nvPr>
        </p:nvSpPr>
        <p:spPr/>
        <p:txBody>
          <a:bodyPr/>
          <a:lstStyle/>
          <a:p>
            <a:pPr lvl="1">
              <a:buFontTx/>
              <a:buNone/>
            </a:pPr>
            <a:r>
              <a:rPr lang="en-GB" sz="2800" dirty="0" smtClean="0">
                <a:latin typeface="Trebuchet MS" pitchFamily="34" charset="0"/>
                <a:cs typeface="Trebuchet MS" pitchFamily="34" charset="0"/>
              </a:rPr>
              <a:t>Stigma around menstruation hurts </a:t>
            </a:r>
            <a:r>
              <a:rPr lang="en-GB" sz="2800" dirty="0" smtClean="0">
                <a:solidFill>
                  <a:srgbClr val="05627E"/>
                </a:solidFill>
                <a:latin typeface="Trebuchet MS" pitchFamily="34" charset="0"/>
                <a:cs typeface="Trebuchet MS" pitchFamily="34" charset="0"/>
              </a:rPr>
              <a:t>human rights</a:t>
            </a:r>
            <a:r>
              <a:rPr lang="en-GB" sz="2800" dirty="0" smtClean="0">
                <a:latin typeface="Trebuchet MS" pitchFamily="34" charset="0"/>
                <a:cs typeface="Trebuchet MS" pitchFamily="34" charset="0"/>
              </a:rPr>
              <a:t>, especially </a:t>
            </a:r>
            <a:r>
              <a:rPr lang="en-GB" sz="2800" dirty="0" smtClean="0">
                <a:solidFill>
                  <a:srgbClr val="05627E"/>
                </a:solidFill>
                <a:latin typeface="Trebuchet MS" pitchFamily="34" charset="0"/>
                <a:cs typeface="Trebuchet MS" pitchFamily="34" charset="0"/>
              </a:rPr>
              <a:t>human dignity</a:t>
            </a:r>
            <a:r>
              <a:rPr lang="en-GB" sz="2800" dirty="0" smtClean="0">
                <a:latin typeface="Trebuchet MS" pitchFamily="34" charset="0"/>
                <a:cs typeface="Trebuchet MS" pitchFamily="34" charset="0"/>
              </a:rPr>
              <a:t> but also the right to </a:t>
            </a:r>
            <a:r>
              <a:rPr lang="en-GB" sz="2800" dirty="0" smtClean="0">
                <a:solidFill>
                  <a:srgbClr val="05627E"/>
                </a:solidFill>
                <a:latin typeface="Trebuchet MS" pitchFamily="34" charset="0"/>
                <a:cs typeface="Trebuchet MS" pitchFamily="34" charset="0"/>
              </a:rPr>
              <a:t>non-discrimination</a:t>
            </a:r>
            <a:r>
              <a:rPr lang="en-GB" sz="2800" dirty="0" smtClean="0">
                <a:latin typeface="Trebuchet MS" pitchFamily="34" charset="0"/>
                <a:cs typeface="Trebuchet MS" pitchFamily="34" charset="0"/>
              </a:rPr>
              <a:t>, </a:t>
            </a:r>
            <a:r>
              <a:rPr lang="en-GB" sz="2800" dirty="0" smtClean="0">
                <a:solidFill>
                  <a:srgbClr val="05627E"/>
                </a:solidFill>
                <a:latin typeface="Trebuchet MS" pitchFamily="34" charset="0"/>
                <a:cs typeface="Trebuchet MS" pitchFamily="34" charset="0"/>
              </a:rPr>
              <a:t>equality, bodily integrity, health, privacy</a:t>
            </a:r>
            <a:r>
              <a:rPr lang="en-GB" sz="2800" dirty="0" smtClean="0">
                <a:latin typeface="Trebuchet MS" pitchFamily="34" charset="0"/>
                <a:cs typeface="Trebuchet MS" pitchFamily="34" charset="0"/>
              </a:rPr>
              <a:t> and the right to </a:t>
            </a:r>
            <a:r>
              <a:rPr lang="en-GB" sz="2800" dirty="0" smtClean="0">
                <a:solidFill>
                  <a:srgbClr val="05627E"/>
                </a:solidFill>
                <a:latin typeface="Trebuchet MS" pitchFamily="34" charset="0"/>
                <a:cs typeface="Trebuchet MS" pitchFamily="34" charset="0"/>
              </a:rPr>
              <a:t>freedom from inhumane and degrading treatment</a:t>
            </a:r>
            <a:r>
              <a:rPr lang="en-GB" sz="2800" dirty="0" smtClean="0">
                <a:latin typeface="Trebuchet MS" pitchFamily="34" charset="0"/>
                <a:cs typeface="Trebuchet MS" pitchFamily="34" charset="0"/>
              </a:rPr>
              <a:t> from </a:t>
            </a:r>
            <a:r>
              <a:rPr lang="en-GB" sz="2800" dirty="0" smtClean="0">
                <a:solidFill>
                  <a:srgbClr val="05627E"/>
                </a:solidFill>
                <a:latin typeface="Trebuchet MS" pitchFamily="34" charset="0"/>
                <a:cs typeface="Trebuchet MS" pitchFamily="34" charset="0"/>
              </a:rPr>
              <a:t>abuse and violence</a:t>
            </a:r>
            <a:r>
              <a:rPr lang="en-GB" sz="2800" dirty="0" smtClean="0">
                <a:latin typeface="Trebuchet MS" pitchFamily="34" charset="0"/>
                <a:cs typeface="Trebuchet MS" pitchFamily="34" charset="0"/>
              </a:rPr>
              <a:t>.</a:t>
            </a:r>
            <a:r>
              <a:rPr lang="en-GB" sz="2800" dirty="0" smtClean="0">
                <a:solidFill>
                  <a:srgbClr val="05627E"/>
                </a:solidFill>
                <a:latin typeface="Trebuchet MS" pitchFamily="34" charset="0"/>
                <a:cs typeface="Trebuchet MS" pitchFamily="34" charset="0"/>
              </a:rPr>
              <a:t> </a:t>
            </a:r>
            <a:endParaRPr lang="en-US" sz="2800" dirty="0" smtClean="0">
              <a:solidFill>
                <a:srgbClr val="05627E"/>
              </a:solidFill>
              <a:latin typeface="Trebuchet MS" pitchFamily="34" charset="0"/>
              <a:cs typeface="Trebuchet MS" pitchFamily="34" charset="0"/>
            </a:endParaRPr>
          </a:p>
          <a:p>
            <a:endParaRPr lang="en-GB" dirty="0" smtClean="0">
              <a:latin typeface="Trebuchet MS" pitchFamily="34" charset="0"/>
              <a:cs typeface="Trebuchet MS" pitchFamily="34" charset="0"/>
            </a:endParaRPr>
          </a:p>
          <a:p>
            <a:endParaRPr lang="en-GB" dirty="0" smtClean="0">
              <a:latin typeface="Trebuchet MS" pitchFamily="34" charset="0"/>
              <a:cs typeface="Trebuchet MS" pitchFamily="34" charset="0"/>
            </a:endParaRPr>
          </a:p>
        </p:txBody>
      </p:sp>
      <p:sp>
        <p:nvSpPr>
          <p:cNvPr id="13316" name="Slide Number Placeholder 4"/>
          <p:cNvSpPr>
            <a:spLocks noGrp="1"/>
          </p:cNvSpPr>
          <p:nvPr>
            <p:ph type="sldNum" sz="quarter" idx="10"/>
          </p:nvPr>
        </p:nvSpPr>
        <p:spPr>
          <a:noFill/>
        </p:spPr>
        <p:txBody>
          <a:bodyPr/>
          <a:lstStyle/>
          <a:p>
            <a:fld id="{8E2BF25F-C45E-44BD-89EB-A633A5D8DFBB}" type="slidenum">
              <a:rPr lang="en-GB" smtClean="0"/>
              <a:pPr/>
              <a:t>19</a:t>
            </a:fld>
            <a:endParaRPr lang="en-GB" smtClean="0"/>
          </a:p>
        </p:txBody>
      </p:sp>
      <p:sp>
        <p:nvSpPr>
          <p:cNvPr id="13317" name="Text Box 4"/>
          <p:cNvSpPr txBox="1">
            <a:spLocks noChangeArrowheads="1"/>
          </p:cNvSpPr>
          <p:nvPr/>
        </p:nvSpPr>
        <p:spPr bwMode="auto">
          <a:xfrm>
            <a:off x="107950" y="476250"/>
            <a:ext cx="6948488" cy="430213"/>
          </a:xfrm>
          <a:prstGeom prst="rect">
            <a:avLst/>
          </a:prstGeom>
          <a:noFill/>
          <a:ln w="9525">
            <a:noFill/>
            <a:miter lim="800000"/>
            <a:headEnd/>
            <a:tailEnd/>
          </a:ln>
        </p:spPr>
        <p:txBody>
          <a:bodyPr>
            <a:spAutoFit/>
          </a:bodyPr>
          <a:lstStyle/>
          <a:p>
            <a:pPr>
              <a:spcBef>
                <a:spcPct val="50000"/>
              </a:spcBef>
            </a:pPr>
            <a:r>
              <a:rPr lang="en-GB" sz="2200" b="1" i="1" dirty="0" smtClean="0">
                <a:solidFill>
                  <a:srgbClr val="808080"/>
                </a:solidFill>
              </a:rPr>
              <a:t>Menstrual </a:t>
            </a:r>
            <a:r>
              <a:rPr lang="en-GB" sz="2200" b="1" i="1" dirty="0">
                <a:solidFill>
                  <a:srgbClr val="808080"/>
                </a:solidFill>
              </a:rPr>
              <a:t>Hygiene, Human Rights and MDGs</a:t>
            </a:r>
          </a:p>
        </p:txBody>
      </p:sp>
    </p:spTree>
    <p:extLst>
      <p:ext uri="{BB962C8B-B14F-4D97-AF65-F5344CB8AC3E}">
        <p14:creationId xmlns:p14="http://schemas.microsoft.com/office/powerpoint/2010/main" val="1062316060"/>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title"/>
          </p:nvPr>
        </p:nvSpPr>
        <p:spPr>
          <a:xfrm>
            <a:off x="1143000" y="2286000"/>
            <a:ext cx="6477000" cy="3276600"/>
          </a:xfrm>
        </p:spPr>
        <p:txBody>
          <a:bodyPr/>
          <a:lstStyle/>
          <a:p>
            <a:pPr algn="ctr"/>
            <a:r>
              <a:rPr lang="en-GB" sz="7200" dirty="0" smtClean="0">
                <a:solidFill>
                  <a:srgbClr val="FF0000"/>
                </a:solidFill>
              </a:rPr>
              <a:t>Menstrual Hygiene Management</a:t>
            </a:r>
          </a:p>
        </p:txBody>
      </p:sp>
      <p:sp>
        <p:nvSpPr>
          <p:cNvPr id="4099" name="Slide Number Placeholder 3"/>
          <p:cNvSpPr>
            <a:spLocks noGrp="1"/>
          </p:cNvSpPr>
          <p:nvPr>
            <p:ph type="sldNum" sz="quarter" idx="10"/>
          </p:nvPr>
        </p:nvSpPr>
        <p:spPr>
          <a:noFill/>
        </p:spPr>
        <p:txBody>
          <a:bodyPr/>
          <a:lstStyle/>
          <a:p>
            <a:fld id="{97DB8572-DB4D-4993-A8EC-B765680991C7}" type="slidenum">
              <a:rPr lang="en-GB" smtClean="0"/>
              <a:pPr/>
              <a:t>2</a:t>
            </a:fld>
            <a:endParaRPr lang="en-GB" smtClean="0"/>
          </a:p>
        </p:txBody>
      </p:sp>
    </p:spTree>
    <p:extLst>
      <p:ext uri="{BB962C8B-B14F-4D97-AF65-F5344CB8AC3E}">
        <p14:creationId xmlns:p14="http://schemas.microsoft.com/office/powerpoint/2010/main" val="1393405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en-GB" i="1" dirty="0" smtClean="0">
                <a:solidFill>
                  <a:srgbClr val="808080"/>
                </a:solidFill>
              </a:rPr>
              <a:t>Menstrual </a:t>
            </a:r>
            <a:r>
              <a:rPr lang="en-GB" i="1" dirty="0">
                <a:solidFill>
                  <a:srgbClr val="808080"/>
                </a:solidFill>
              </a:rPr>
              <a:t>Hygiene, Human Rights and SDGs</a:t>
            </a:r>
            <a:endParaRPr lang="en-GB" dirty="0" smtClean="0">
              <a:latin typeface="Trebuchet MS" pitchFamily="34" charset="0"/>
              <a:cs typeface="Trebuchet MS" pitchFamily="34" charset="0"/>
            </a:endParaRPr>
          </a:p>
        </p:txBody>
      </p:sp>
      <p:sp>
        <p:nvSpPr>
          <p:cNvPr id="12291" name="Rectangle 3"/>
          <p:cNvSpPr>
            <a:spLocks noGrp="1"/>
          </p:cNvSpPr>
          <p:nvPr>
            <p:ph type="body" idx="1"/>
          </p:nvPr>
        </p:nvSpPr>
        <p:spPr>
          <a:xfrm>
            <a:off x="107950" y="2362200"/>
            <a:ext cx="8807450" cy="4343400"/>
          </a:xfrm>
        </p:spPr>
        <p:txBody>
          <a:bodyPr/>
          <a:lstStyle/>
          <a:p>
            <a:r>
              <a:rPr lang="en-US" dirty="0" smtClean="0"/>
              <a:t>MHH (</a:t>
            </a:r>
            <a:r>
              <a:rPr lang="en-US" dirty="0" smtClean="0">
                <a:solidFill>
                  <a:srgbClr val="FF0000"/>
                </a:solidFill>
              </a:rPr>
              <a:t>Menstrual </a:t>
            </a:r>
            <a:r>
              <a:rPr lang="en-US" dirty="0">
                <a:solidFill>
                  <a:srgbClr val="FF0000"/>
                </a:solidFill>
              </a:rPr>
              <a:t>health and </a:t>
            </a:r>
            <a:r>
              <a:rPr lang="en-US" dirty="0" smtClean="0">
                <a:solidFill>
                  <a:srgbClr val="FF0000"/>
                </a:solidFill>
              </a:rPr>
              <a:t>hygiene) </a:t>
            </a:r>
            <a:r>
              <a:rPr lang="en-US" dirty="0" smtClean="0"/>
              <a:t>is </a:t>
            </a:r>
            <a:r>
              <a:rPr lang="en-US" dirty="0"/>
              <a:t>important for the fulfilment of girls’ and women’s rights, a key objective of the Sustainable Development Goals (SDGs). </a:t>
            </a:r>
            <a:endParaRPr lang="en-US" dirty="0" smtClean="0"/>
          </a:p>
          <a:p>
            <a:r>
              <a:rPr lang="en-US" dirty="0" smtClean="0"/>
              <a:t>Women </a:t>
            </a:r>
            <a:r>
              <a:rPr lang="en-US" dirty="0"/>
              <a:t>and girls’ access to MHH is a component of gender-responsive WASH services; </a:t>
            </a:r>
            <a:r>
              <a:rPr lang="en-US" b="1" dirty="0">
                <a:solidFill>
                  <a:srgbClr val="FF0000"/>
                </a:solidFill>
              </a:rPr>
              <a:t>SDG 6.2</a:t>
            </a:r>
            <a:r>
              <a:rPr lang="en-US" dirty="0"/>
              <a:t> acknowledges the right to menstrual health and hygiene, with the explicit aim to</a:t>
            </a:r>
            <a:r>
              <a:rPr lang="en-US" dirty="0" smtClean="0"/>
              <a:t>,</a:t>
            </a:r>
          </a:p>
          <a:p>
            <a:pPr marL="0" indent="0">
              <a:buNone/>
            </a:pPr>
            <a:r>
              <a:rPr lang="en-US" sz="1800" dirty="0" smtClean="0"/>
              <a:t> </a:t>
            </a:r>
            <a:r>
              <a:rPr lang="en-US" sz="1600" dirty="0" smtClean="0"/>
              <a:t>“</a:t>
            </a:r>
            <a:r>
              <a:rPr lang="en-US" sz="1600" dirty="0" smtClean="0">
                <a:hlinkClick r:id="rId2"/>
              </a:rPr>
              <a:t>https</a:t>
            </a:r>
            <a:r>
              <a:rPr lang="en-US" sz="1600" dirty="0">
                <a:hlinkClick r:id="rId2"/>
              </a:rPr>
              <a:t>://www.unicef.org/wash/files/UNICEF-Guidance-menstrual-health-hygiene-2019.pdf</a:t>
            </a:r>
            <a:endParaRPr lang="en-GB" sz="1600" dirty="0" smtClean="0">
              <a:latin typeface="Trebuchet MS" pitchFamily="34" charset="0"/>
              <a:cs typeface="Trebuchet MS" pitchFamily="34" charset="0"/>
            </a:endParaRPr>
          </a:p>
          <a:p>
            <a:endParaRPr lang="en-GB" sz="2000" dirty="0" smtClean="0">
              <a:latin typeface="Trebuchet MS" pitchFamily="34" charset="0"/>
              <a:cs typeface="Trebuchet MS" pitchFamily="34" charset="0"/>
            </a:endParaRPr>
          </a:p>
          <a:p>
            <a:endParaRPr lang="en-GB" sz="2000" dirty="0" smtClean="0">
              <a:latin typeface="Trebuchet MS" pitchFamily="34" charset="0"/>
              <a:cs typeface="Trebuchet MS" pitchFamily="34" charset="0"/>
            </a:endParaRPr>
          </a:p>
        </p:txBody>
      </p:sp>
      <p:sp>
        <p:nvSpPr>
          <p:cNvPr id="12292" name="Slide Number Placeholder 4"/>
          <p:cNvSpPr>
            <a:spLocks noGrp="1"/>
          </p:cNvSpPr>
          <p:nvPr>
            <p:ph type="sldNum" sz="quarter" idx="10"/>
          </p:nvPr>
        </p:nvSpPr>
        <p:spPr>
          <a:noFill/>
        </p:spPr>
        <p:txBody>
          <a:bodyPr/>
          <a:lstStyle/>
          <a:p>
            <a:fld id="{8BECB5D9-1F29-4097-A9E6-C48DD86AB738}" type="slidenum">
              <a:rPr lang="en-GB" smtClean="0"/>
              <a:pPr/>
              <a:t>20</a:t>
            </a:fld>
            <a:endParaRPr lang="en-GB" smtClean="0"/>
          </a:p>
        </p:txBody>
      </p:sp>
    </p:spTree>
    <p:extLst>
      <p:ext uri="{BB962C8B-B14F-4D97-AF65-F5344CB8AC3E}">
        <p14:creationId xmlns:p14="http://schemas.microsoft.com/office/powerpoint/2010/main" val="3032086462"/>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en-GB" i="1" dirty="0" smtClean="0">
                <a:solidFill>
                  <a:srgbClr val="808080"/>
                </a:solidFill>
              </a:rPr>
              <a:t>Menstrual </a:t>
            </a:r>
            <a:r>
              <a:rPr lang="en-GB" i="1" dirty="0">
                <a:solidFill>
                  <a:srgbClr val="808080"/>
                </a:solidFill>
              </a:rPr>
              <a:t>Hygiene, Human Rights and SDGs</a:t>
            </a:r>
            <a:endParaRPr lang="en-GB" dirty="0" smtClean="0">
              <a:latin typeface="Trebuchet MS" pitchFamily="34" charset="0"/>
              <a:cs typeface="Trebuchet MS" pitchFamily="34" charset="0"/>
            </a:endParaRPr>
          </a:p>
        </p:txBody>
      </p:sp>
      <p:sp>
        <p:nvSpPr>
          <p:cNvPr id="12291" name="Rectangle 3"/>
          <p:cNvSpPr>
            <a:spLocks noGrp="1"/>
          </p:cNvSpPr>
          <p:nvPr>
            <p:ph type="body" idx="1"/>
          </p:nvPr>
        </p:nvSpPr>
        <p:spPr>
          <a:xfrm>
            <a:off x="107950" y="2362200"/>
            <a:ext cx="8807450" cy="4343400"/>
          </a:xfrm>
        </p:spPr>
        <p:txBody>
          <a:bodyPr/>
          <a:lstStyle/>
          <a:p>
            <a:pPr marL="0" indent="0">
              <a:buNone/>
            </a:pPr>
            <a:r>
              <a:rPr lang="en-US" sz="1800" dirty="0" smtClean="0"/>
              <a:t> </a:t>
            </a:r>
            <a:r>
              <a:rPr lang="en-US" sz="2400" dirty="0"/>
              <a:t>“</a:t>
            </a:r>
            <a:r>
              <a:rPr lang="en-US" sz="3200" dirty="0"/>
              <a:t>By 2030, achieve access to adequate and equitable </a:t>
            </a:r>
            <a:r>
              <a:rPr lang="en-US" sz="3200" dirty="0">
                <a:solidFill>
                  <a:srgbClr val="FF0000"/>
                </a:solidFill>
              </a:rPr>
              <a:t>sanitation </a:t>
            </a:r>
            <a:r>
              <a:rPr lang="en-US" sz="3200" dirty="0"/>
              <a:t>and hygiene for all and end open defecation, paying special attention to the </a:t>
            </a:r>
            <a:r>
              <a:rPr lang="en-US" sz="3200" dirty="0">
                <a:solidFill>
                  <a:srgbClr val="FF0000"/>
                </a:solidFill>
              </a:rPr>
              <a:t>needs of women and girls</a:t>
            </a:r>
            <a:r>
              <a:rPr lang="en-US" sz="3200" dirty="0"/>
              <a:t> and those in vulnerable situations”. </a:t>
            </a:r>
            <a:endParaRPr lang="en-US" sz="3200" dirty="0" smtClean="0"/>
          </a:p>
          <a:p>
            <a:pPr marL="0" indent="0">
              <a:buNone/>
            </a:pPr>
            <a:r>
              <a:rPr lang="en-US" sz="2400" dirty="0" smtClean="0"/>
              <a:t>Without </a:t>
            </a:r>
            <a:r>
              <a:rPr lang="en-US" sz="2400" dirty="0"/>
              <a:t>considering needs for safe and dignified menstruation, the world cannot achieve the vision for sanitation and hygiene under Goal 6. </a:t>
            </a:r>
            <a:endParaRPr lang="en-US" sz="2400" dirty="0" smtClean="0">
              <a:latin typeface="Trebuchet MS" pitchFamily="34" charset="0"/>
              <a:cs typeface="Trebuchet MS" pitchFamily="34" charset="0"/>
            </a:endParaRPr>
          </a:p>
          <a:p>
            <a:pPr lvl="1">
              <a:buFontTx/>
              <a:buNone/>
            </a:pPr>
            <a:r>
              <a:rPr lang="en-US" sz="1600" dirty="0">
                <a:hlinkClick r:id="rId2"/>
              </a:rPr>
              <a:t>https://www.unicef.org/wash/files/UNICEF-Guidance-menstrual-health-hygiene-2019.pdf</a:t>
            </a:r>
            <a:endParaRPr lang="en-GB" sz="1600" dirty="0" smtClean="0">
              <a:latin typeface="Trebuchet MS" pitchFamily="34" charset="0"/>
              <a:cs typeface="Trebuchet MS" pitchFamily="34" charset="0"/>
            </a:endParaRPr>
          </a:p>
          <a:p>
            <a:endParaRPr lang="en-GB" sz="2000" dirty="0" smtClean="0">
              <a:latin typeface="Trebuchet MS" pitchFamily="34" charset="0"/>
              <a:cs typeface="Trebuchet MS" pitchFamily="34" charset="0"/>
            </a:endParaRPr>
          </a:p>
          <a:p>
            <a:endParaRPr lang="en-GB" sz="2000" dirty="0" smtClean="0">
              <a:latin typeface="Trebuchet MS" pitchFamily="34" charset="0"/>
              <a:cs typeface="Trebuchet MS" pitchFamily="34" charset="0"/>
            </a:endParaRPr>
          </a:p>
        </p:txBody>
      </p:sp>
      <p:sp>
        <p:nvSpPr>
          <p:cNvPr id="12292" name="Slide Number Placeholder 4"/>
          <p:cNvSpPr>
            <a:spLocks noGrp="1"/>
          </p:cNvSpPr>
          <p:nvPr>
            <p:ph type="sldNum" sz="quarter" idx="10"/>
          </p:nvPr>
        </p:nvSpPr>
        <p:spPr>
          <a:noFill/>
        </p:spPr>
        <p:txBody>
          <a:bodyPr/>
          <a:lstStyle/>
          <a:p>
            <a:fld id="{8BECB5D9-1F29-4097-A9E6-C48DD86AB738}" type="slidenum">
              <a:rPr lang="en-GB" smtClean="0"/>
              <a:pPr/>
              <a:t>21</a:t>
            </a:fld>
            <a:endParaRPr lang="en-GB" smtClean="0"/>
          </a:p>
        </p:txBody>
      </p:sp>
    </p:spTree>
    <p:extLst>
      <p:ext uri="{BB962C8B-B14F-4D97-AF65-F5344CB8AC3E}">
        <p14:creationId xmlns:p14="http://schemas.microsoft.com/office/powerpoint/2010/main" val="4046306893"/>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en-GB" i="1" dirty="0" smtClean="0">
                <a:solidFill>
                  <a:srgbClr val="808080"/>
                </a:solidFill>
              </a:rPr>
              <a:t>Menstrual </a:t>
            </a:r>
            <a:r>
              <a:rPr lang="en-GB" i="1" dirty="0">
                <a:solidFill>
                  <a:srgbClr val="808080"/>
                </a:solidFill>
              </a:rPr>
              <a:t>Hygiene, Human Rights and SDGs</a:t>
            </a:r>
            <a:endParaRPr lang="en-GB" dirty="0" smtClean="0">
              <a:latin typeface="Trebuchet MS" pitchFamily="34" charset="0"/>
              <a:cs typeface="Trebuchet MS" pitchFamily="34" charset="0"/>
            </a:endParaRPr>
          </a:p>
        </p:txBody>
      </p:sp>
      <p:sp>
        <p:nvSpPr>
          <p:cNvPr id="12291" name="Rectangle 3"/>
          <p:cNvSpPr>
            <a:spLocks noGrp="1"/>
          </p:cNvSpPr>
          <p:nvPr>
            <p:ph type="body" idx="1"/>
          </p:nvPr>
        </p:nvSpPr>
        <p:spPr>
          <a:xfrm>
            <a:off x="107950" y="2362200"/>
            <a:ext cx="8807450" cy="4343400"/>
          </a:xfrm>
        </p:spPr>
        <p:txBody>
          <a:bodyPr/>
          <a:lstStyle/>
          <a:p>
            <a:r>
              <a:rPr lang="en-US" sz="2400" dirty="0"/>
              <a:t>Women and girls’ access to MHH is also central to achieving other SDGs</a:t>
            </a:r>
            <a:r>
              <a:rPr lang="en-US" sz="2400" dirty="0" smtClean="0"/>
              <a:t>.</a:t>
            </a:r>
          </a:p>
          <a:p>
            <a:r>
              <a:rPr lang="en-US" sz="2400" dirty="0" smtClean="0"/>
              <a:t> </a:t>
            </a:r>
            <a:r>
              <a:rPr lang="en-US" sz="2400" dirty="0"/>
              <a:t>The lack of basic </a:t>
            </a:r>
            <a:r>
              <a:rPr lang="en-US" sz="2400" dirty="0">
                <a:solidFill>
                  <a:srgbClr val="FF0000"/>
                </a:solidFill>
              </a:rPr>
              <a:t>knowledge</a:t>
            </a:r>
            <a:r>
              <a:rPr lang="en-US" sz="2400" dirty="0"/>
              <a:t> about puberty and menstruation may contribute to early and unwanted </a:t>
            </a:r>
            <a:r>
              <a:rPr lang="en-US" sz="2400" b="1" dirty="0">
                <a:solidFill>
                  <a:schemeClr val="bg2">
                    <a:lumMod val="75000"/>
                  </a:schemeClr>
                </a:solidFill>
              </a:rPr>
              <a:t>pregnancy</a:t>
            </a:r>
            <a:r>
              <a:rPr lang="en-US" sz="2400" dirty="0"/>
              <a:t>; </a:t>
            </a:r>
            <a:endParaRPr lang="en-US" sz="2400" dirty="0" smtClean="0"/>
          </a:p>
          <a:p>
            <a:r>
              <a:rPr lang="en-US" sz="2400" dirty="0" smtClean="0"/>
              <a:t>the </a:t>
            </a:r>
            <a:r>
              <a:rPr lang="en-US" sz="2400" dirty="0"/>
              <a:t>stress and shame associated with menstruation can negatively affect </a:t>
            </a:r>
            <a:r>
              <a:rPr lang="en-US" sz="2400" dirty="0">
                <a:solidFill>
                  <a:srgbClr val="FF0000"/>
                </a:solidFill>
              </a:rPr>
              <a:t>mental</a:t>
            </a:r>
            <a:r>
              <a:rPr lang="en-US" sz="2400" dirty="0"/>
              <a:t> health; </a:t>
            </a:r>
            <a:endParaRPr lang="en-US" sz="2400" dirty="0" smtClean="0"/>
          </a:p>
          <a:p>
            <a:r>
              <a:rPr lang="en-US" sz="2400" dirty="0" smtClean="0"/>
              <a:t>and </a:t>
            </a:r>
            <a:r>
              <a:rPr lang="en-US" sz="2400" dirty="0"/>
              <a:t>unhygienic sanitation products may make girls susceptible to </a:t>
            </a:r>
            <a:r>
              <a:rPr lang="en-US" sz="2400" dirty="0">
                <a:solidFill>
                  <a:srgbClr val="FF0000"/>
                </a:solidFill>
              </a:rPr>
              <a:t>reproductive tract infections </a:t>
            </a:r>
            <a:r>
              <a:rPr lang="en-US" sz="2400" dirty="0" smtClean="0"/>
              <a:t>–</a:t>
            </a:r>
          </a:p>
          <a:p>
            <a:pPr marL="0" indent="0">
              <a:buNone/>
            </a:pPr>
            <a:r>
              <a:rPr lang="en-US" sz="2400" dirty="0" smtClean="0"/>
              <a:t> </a:t>
            </a:r>
            <a:r>
              <a:rPr lang="en-US" sz="2400" dirty="0"/>
              <a:t>all affecting </a:t>
            </a:r>
            <a:r>
              <a:rPr lang="en-US" sz="2400" b="1" dirty="0">
                <a:solidFill>
                  <a:srgbClr val="FF0000"/>
                </a:solidFill>
              </a:rPr>
              <a:t>SDG health outcomes (Goal 3)</a:t>
            </a:r>
            <a:r>
              <a:rPr lang="en-US" sz="2400" dirty="0"/>
              <a:t>. </a:t>
            </a:r>
            <a:endParaRPr lang="en-GB" sz="2400" dirty="0" smtClean="0">
              <a:latin typeface="Trebuchet MS" pitchFamily="34" charset="0"/>
              <a:cs typeface="Trebuchet MS" pitchFamily="34" charset="0"/>
            </a:endParaRPr>
          </a:p>
          <a:p>
            <a:endParaRPr lang="en-GB" sz="2000" dirty="0" smtClean="0">
              <a:latin typeface="Trebuchet MS" pitchFamily="34" charset="0"/>
              <a:cs typeface="Trebuchet MS" pitchFamily="34" charset="0"/>
            </a:endParaRPr>
          </a:p>
        </p:txBody>
      </p:sp>
      <p:sp>
        <p:nvSpPr>
          <p:cNvPr id="12292" name="Slide Number Placeholder 4"/>
          <p:cNvSpPr>
            <a:spLocks noGrp="1"/>
          </p:cNvSpPr>
          <p:nvPr>
            <p:ph type="sldNum" sz="quarter" idx="10"/>
          </p:nvPr>
        </p:nvSpPr>
        <p:spPr>
          <a:noFill/>
        </p:spPr>
        <p:txBody>
          <a:bodyPr/>
          <a:lstStyle/>
          <a:p>
            <a:fld id="{8BECB5D9-1F29-4097-A9E6-C48DD86AB738}" type="slidenum">
              <a:rPr lang="en-GB" smtClean="0"/>
              <a:pPr/>
              <a:t>22</a:t>
            </a:fld>
            <a:endParaRPr lang="en-GB" smtClean="0"/>
          </a:p>
        </p:txBody>
      </p:sp>
    </p:spTree>
    <p:extLst>
      <p:ext uri="{BB962C8B-B14F-4D97-AF65-F5344CB8AC3E}">
        <p14:creationId xmlns:p14="http://schemas.microsoft.com/office/powerpoint/2010/main" val="129475046"/>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en-GB" i="1" dirty="0" smtClean="0">
                <a:solidFill>
                  <a:srgbClr val="808080"/>
                </a:solidFill>
              </a:rPr>
              <a:t>Menstrual </a:t>
            </a:r>
            <a:r>
              <a:rPr lang="en-GB" i="1" dirty="0">
                <a:solidFill>
                  <a:srgbClr val="808080"/>
                </a:solidFill>
              </a:rPr>
              <a:t>Hygiene, Human Rights and SDGs</a:t>
            </a:r>
            <a:endParaRPr lang="en-GB" dirty="0" smtClean="0">
              <a:latin typeface="Trebuchet MS" pitchFamily="34" charset="0"/>
              <a:cs typeface="Trebuchet MS" pitchFamily="34" charset="0"/>
            </a:endParaRPr>
          </a:p>
        </p:txBody>
      </p:sp>
      <p:sp>
        <p:nvSpPr>
          <p:cNvPr id="12291" name="Rectangle 3"/>
          <p:cNvSpPr>
            <a:spLocks noGrp="1"/>
          </p:cNvSpPr>
          <p:nvPr>
            <p:ph type="body" idx="1"/>
          </p:nvPr>
        </p:nvSpPr>
        <p:spPr>
          <a:xfrm>
            <a:off x="107950" y="2362200"/>
            <a:ext cx="8807450" cy="4343400"/>
          </a:xfrm>
        </p:spPr>
        <p:txBody>
          <a:bodyPr/>
          <a:lstStyle/>
          <a:p>
            <a:r>
              <a:rPr lang="en-US" sz="2400" dirty="0" smtClean="0"/>
              <a:t>Girls </a:t>
            </a:r>
            <a:r>
              <a:rPr lang="en-US" sz="2400" dirty="0"/>
              <a:t>may be absent or less attentive in school during menstruation due to a lack of WASH facilities or support from the school community, affecting </a:t>
            </a:r>
            <a:r>
              <a:rPr lang="en-US" sz="2400" b="1" dirty="0">
                <a:solidFill>
                  <a:srgbClr val="FF0000"/>
                </a:solidFill>
              </a:rPr>
              <a:t>education (Goal 4</a:t>
            </a:r>
            <a:r>
              <a:rPr lang="en-US" sz="2400" b="1" dirty="0" smtClean="0">
                <a:solidFill>
                  <a:srgbClr val="FF0000"/>
                </a:solidFill>
              </a:rPr>
              <a:t>),</a:t>
            </a:r>
          </a:p>
          <a:p>
            <a:r>
              <a:rPr lang="en-US" sz="2400" dirty="0" smtClean="0"/>
              <a:t> </a:t>
            </a:r>
            <a:r>
              <a:rPr lang="en-US" sz="2400" dirty="0"/>
              <a:t>or at work, affecting economic opportunities </a:t>
            </a:r>
            <a:r>
              <a:rPr lang="en-US" sz="2400" b="1" dirty="0">
                <a:solidFill>
                  <a:srgbClr val="FF0000"/>
                </a:solidFill>
              </a:rPr>
              <a:t>(Goal 8).</a:t>
            </a:r>
            <a:r>
              <a:rPr lang="en-US" sz="2400" dirty="0"/>
              <a:t> </a:t>
            </a:r>
            <a:endParaRPr lang="en-US" sz="2400" dirty="0" smtClean="0"/>
          </a:p>
          <a:p>
            <a:r>
              <a:rPr lang="en-US" sz="2400" dirty="0" smtClean="0"/>
              <a:t>Gender </a:t>
            </a:r>
            <a:r>
              <a:rPr lang="en-US" sz="2400" dirty="0"/>
              <a:t>equality </a:t>
            </a:r>
            <a:r>
              <a:rPr lang="en-US" sz="2400" b="1" dirty="0">
                <a:solidFill>
                  <a:srgbClr val="FF0000"/>
                </a:solidFill>
              </a:rPr>
              <a:t>(Goal 5) </a:t>
            </a:r>
            <a:r>
              <a:rPr lang="en-US" sz="2400" dirty="0"/>
              <a:t>cannot be achieved when taboos and myths prevent menstruating women and girls from full participation in society. </a:t>
            </a:r>
            <a:endParaRPr lang="en-US" sz="2400" dirty="0" smtClean="0"/>
          </a:p>
          <a:p>
            <a:r>
              <a:rPr lang="en-US" sz="2400" dirty="0" smtClean="0"/>
              <a:t>Failure </a:t>
            </a:r>
            <a:r>
              <a:rPr lang="en-US" sz="2400" dirty="0"/>
              <a:t>to develop markets for quality menstrual materials can impact on sustainable consumption and production patterns </a:t>
            </a:r>
            <a:r>
              <a:rPr lang="en-US" sz="2400" b="1" dirty="0">
                <a:solidFill>
                  <a:srgbClr val="FF0000"/>
                </a:solidFill>
              </a:rPr>
              <a:t>(Goal 12).</a:t>
            </a:r>
            <a:endParaRPr lang="en-GB" sz="2400" b="1" dirty="0" smtClean="0">
              <a:solidFill>
                <a:srgbClr val="FF0000"/>
              </a:solidFill>
              <a:latin typeface="Trebuchet MS" pitchFamily="34" charset="0"/>
              <a:cs typeface="Trebuchet MS" pitchFamily="34" charset="0"/>
            </a:endParaRPr>
          </a:p>
          <a:p>
            <a:endParaRPr lang="en-GB" sz="2000" dirty="0" smtClean="0">
              <a:latin typeface="Trebuchet MS" pitchFamily="34" charset="0"/>
              <a:cs typeface="Trebuchet MS" pitchFamily="34" charset="0"/>
            </a:endParaRPr>
          </a:p>
          <a:p>
            <a:endParaRPr lang="en-GB" sz="2000" dirty="0" smtClean="0">
              <a:latin typeface="Trebuchet MS" pitchFamily="34" charset="0"/>
              <a:cs typeface="Trebuchet MS" pitchFamily="34" charset="0"/>
            </a:endParaRPr>
          </a:p>
        </p:txBody>
      </p:sp>
      <p:sp>
        <p:nvSpPr>
          <p:cNvPr id="12292" name="Slide Number Placeholder 4"/>
          <p:cNvSpPr>
            <a:spLocks noGrp="1"/>
          </p:cNvSpPr>
          <p:nvPr>
            <p:ph type="sldNum" sz="quarter" idx="10"/>
          </p:nvPr>
        </p:nvSpPr>
        <p:spPr>
          <a:noFill/>
        </p:spPr>
        <p:txBody>
          <a:bodyPr/>
          <a:lstStyle/>
          <a:p>
            <a:fld id="{8BECB5D9-1F29-4097-A9E6-C48DD86AB738}" type="slidenum">
              <a:rPr lang="en-GB" smtClean="0"/>
              <a:pPr/>
              <a:t>23</a:t>
            </a:fld>
            <a:endParaRPr lang="en-GB" smtClean="0"/>
          </a:p>
        </p:txBody>
      </p:sp>
    </p:spTree>
    <p:extLst>
      <p:ext uri="{BB962C8B-B14F-4D97-AF65-F5344CB8AC3E}">
        <p14:creationId xmlns:p14="http://schemas.microsoft.com/office/powerpoint/2010/main" val="2577564621"/>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FAST FACTS</a:t>
            </a:r>
            <a:br>
              <a:rPr lang="en-US" b="0" dirty="0"/>
            </a:br>
            <a:endParaRPr lang="en-US" dirty="0"/>
          </a:p>
        </p:txBody>
      </p:sp>
      <p:sp>
        <p:nvSpPr>
          <p:cNvPr id="3" name="Content Placeholder 2"/>
          <p:cNvSpPr>
            <a:spLocks noGrp="1"/>
          </p:cNvSpPr>
          <p:nvPr>
            <p:ph idx="1"/>
          </p:nvPr>
        </p:nvSpPr>
        <p:spPr/>
        <p:txBody>
          <a:bodyPr/>
          <a:lstStyle/>
          <a:p>
            <a:r>
              <a:rPr lang="en-US" dirty="0" smtClean="0"/>
              <a:t>On </a:t>
            </a:r>
            <a:r>
              <a:rPr lang="en-US" dirty="0"/>
              <a:t>average a woman menstruates for about 7 years during their lifetime.</a:t>
            </a:r>
          </a:p>
          <a:p>
            <a:r>
              <a:rPr lang="en-US" dirty="0"/>
              <a:t>The first period can be met with either celebration, fear or concern. For every girl, this signifies an important transition to womanhood - a time when they would benefit from the support of family and friends</a:t>
            </a:r>
            <a:r>
              <a:rPr lang="en-US" dirty="0" smtClean="0"/>
              <a:t>.</a:t>
            </a:r>
            <a:endParaRPr lang="en-US" dirty="0"/>
          </a:p>
          <a:p>
            <a:r>
              <a:rPr lang="en-US" sz="1200" dirty="0"/>
              <a:t>https://www.unicef.org/press-releases/fast-facts-nine-things-you-didnt-know-about-menstruation</a:t>
            </a:r>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24</a:t>
            </a:fld>
            <a:endParaRPr lang="en-US"/>
          </a:p>
        </p:txBody>
      </p:sp>
    </p:spTree>
    <p:extLst>
      <p:ext uri="{BB962C8B-B14F-4D97-AF65-F5344CB8AC3E}">
        <p14:creationId xmlns:p14="http://schemas.microsoft.com/office/powerpoint/2010/main" val="24048665"/>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FAST FACTS</a:t>
            </a:r>
            <a:br>
              <a:rPr lang="en-US" b="0" dirty="0"/>
            </a:br>
            <a:endParaRPr lang="en-US" dirty="0"/>
          </a:p>
        </p:txBody>
      </p:sp>
      <p:sp>
        <p:nvSpPr>
          <p:cNvPr id="3" name="Content Placeholder 2"/>
          <p:cNvSpPr>
            <a:spLocks noGrp="1"/>
          </p:cNvSpPr>
          <p:nvPr>
            <p:ph idx="1"/>
          </p:nvPr>
        </p:nvSpPr>
        <p:spPr/>
        <p:txBody>
          <a:bodyPr/>
          <a:lstStyle/>
          <a:p>
            <a:r>
              <a:rPr lang="en-US" sz="2400" dirty="0" smtClean="0"/>
              <a:t>Many </a:t>
            </a:r>
            <a:r>
              <a:rPr lang="en-US" sz="2400" dirty="0"/>
              <a:t>girls do not have complete and accurate understanding of menstruation as a normal biological process. </a:t>
            </a:r>
            <a:r>
              <a:rPr lang="en-US" sz="2400" b="1" dirty="0">
                <a:solidFill>
                  <a:srgbClr val="FF0000"/>
                </a:solidFill>
              </a:rPr>
              <a:t>Educating girls </a:t>
            </a:r>
            <a:r>
              <a:rPr lang="en-US" sz="2400" dirty="0"/>
              <a:t>before their first period -- and, importantly, </a:t>
            </a:r>
            <a:r>
              <a:rPr lang="en-US" sz="2400" b="1" dirty="0">
                <a:solidFill>
                  <a:srgbClr val="FF0000"/>
                </a:solidFill>
              </a:rPr>
              <a:t>boys</a:t>
            </a:r>
            <a:r>
              <a:rPr lang="en-US" sz="2400" dirty="0"/>
              <a:t> -- on menstruation, builds their confidence, contributes to social solidarity and encourages healthy habits. Such information should be provided </a:t>
            </a:r>
            <a:r>
              <a:rPr lang="en-US" sz="2400" b="1" dirty="0">
                <a:solidFill>
                  <a:srgbClr val="FF0000"/>
                </a:solidFill>
              </a:rPr>
              <a:t>at home and at school</a:t>
            </a:r>
            <a:r>
              <a:rPr lang="en-US" sz="2400" dirty="0"/>
              <a:t>.  </a:t>
            </a:r>
          </a:p>
          <a:p>
            <a:endParaRPr lang="en-US" dirty="0"/>
          </a:p>
          <a:p>
            <a:r>
              <a:rPr lang="en-US" sz="1200" dirty="0"/>
              <a:t>https://www.unicef.org/press-releases/fast-facts-nine-things-you-didnt-know-about-menstruation</a:t>
            </a:r>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25</a:t>
            </a:fld>
            <a:endParaRPr lang="en-US"/>
          </a:p>
        </p:txBody>
      </p:sp>
    </p:spTree>
    <p:extLst>
      <p:ext uri="{BB962C8B-B14F-4D97-AF65-F5344CB8AC3E}">
        <p14:creationId xmlns:p14="http://schemas.microsoft.com/office/powerpoint/2010/main" val="4246606401"/>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FAST FACTS</a:t>
            </a:r>
            <a:br>
              <a:rPr lang="en-US" b="0" dirty="0"/>
            </a:br>
            <a:endParaRPr lang="en-US" dirty="0"/>
          </a:p>
        </p:txBody>
      </p:sp>
      <p:sp>
        <p:nvSpPr>
          <p:cNvPr id="3" name="Content Placeholder 2"/>
          <p:cNvSpPr>
            <a:spLocks noGrp="1"/>
          </p:cNvSpPr>
          <p:nvPr>
            <p:ph idx="1"/>
          </p:nvPr>
        </p:nvSpPr>
        <p:spPr>
          <a:xfrm>
            <a:off x="1016000" y="2209800"/>
            <a:ext cx="8001000" cy="3733800"/>
          </a:xfrm>
        </p:spPr>
        <p:txBody>
          <a:bodyPr/>
          <a:lstStyle/>
          <a:p>
            <a:r>
              <a:rPr lang="en-US" dirty="0" smtClean="0"/>
              <a:t>Poor </a:t>
            </a:r>
            <a:r>
              <a:rPr lang="en-US" dirty="0"/>
              <a:t>menstrual hygiene can pose physical </a:t>
            </a:r>
            <a:r>
              <a:rPr lang="en-US" b="1" dirty="0">
                <a:solidFill>
                  <a:srgbClr val="FF0000"/>
                </a:solidFill>
              </a:rPr>
              <a:t>health risks </a:t>
            </a:r>
            <a:r>
              <a:rPr lang="en-US" dirty="0"/>
              <a:t>and has been linked to reproductive and urinary tract infections</a:t>
            </a:r>
            <a:r>
              <a:rPr lang="en-US" dirty="0" smtClean="0"/>
              <a:t>.</a:t>
            </a:r>
            <a:r>
              <a:rPr lang="en-US" dirty="0"/>
              <a:t> Many girls and women have limited options for affordable menstrual materials. Providing access to private facilities with water and safer low-cost menstrual materials could reduce urogenital </a:t>
            </a:r>
            <a:r>
              <a:rPr lang="en-US" dirty="0" smtClean="0"/>
              <a:t>diseases.</a:t>
            </a:r>
            <a:endParaRPr lang="en-US" dirty="0"/>
          </a:p>
          <a:p>
            <a:r>
              <a:rPr lang="en-US" sz="1200" dirty="0"/>
              <a:t>https://www.unicef.org/press-releases/fast-facts-nine-things-you-didnt-know-about-menstruation</a:t>
            </a:r>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26</a:t>
            </a:fld>
            <a:endParaRPr lang="en-US"/>
          </a:p>
        </p:txBody>
      </p:sp>
    </p:spTree>
    <p:extLst>
      <p:ext uri="{BB962C8B-B14F-4D97-AF65-F5344CB8AC3E}">
        <p14:creationId xmlns:p14="http://schemas.microsoft.com/office/powerpoint/2010/main" val="1283419454"/>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FAST FACTS</a:t>
            </a:r>
            <a:br>
              <a:rPr lang="en-US" b="0" dirty="0"/>
            </a:br>
            <a:endParaRPr lang="en-US" dirty="0"/>
          </a:p>
        </p:txBody>
      </p:sp>
      <p:sp>
        <p:nvSpPr>
          <p:cNvPr id="3" name="Content Placeholder 2"/>
          <p:cNvSpPr>
            <a:spLocks noGrp="1"/>
          </p:cNvSpPr>
          <p:nvPr>
            <p:ph idx="1"/>
          </p:nvPr>
        </p:nvSpPr>
        <p:spPr/>
        <p:txBody>
          <a:bodyPr/>
          <a:lstStyle/>
          <a:p>
            <a:r>
              <a:rPr lang="en-US" sz="2600" dirty="0" smtClean="0"/>
              <a:t>Girls </a:t>
            </a:r>
            <a:r>
              <a:rPr lang="en-US" sz="2600" dirty="0"/>
              <a:t>and women with </a:t>
            </a:r>
            <a:r>
              <a:rPr lang="en-US" sz="2600" b="1" dirty="0">
                <a:solidFill>
                  <a:srgbClr val="FF0000"/>
                </a:solidFill>
              </a:rPr>
              <a:t>disabilities</a:t>
            </a:r>
            <a:r>
              <a:rPr lang="en-US" sz="2600" dirty="0"/>
              <a:t> and special needs face additional challenges with menstrual hygiene and are affected disproportionately with lack of access to toilets with water and materials to manage their period.</a:t>
            </a:r>
          </a:p>
          <a:p>
            <a:r>
              <a:rPr lang="en-US" sz="2600" dirty="0"/>
              <a:t>Many women and girls do not have access to </a:t>
            </a:r>
            <a:r>
              <a:rPr lang="en-US" sz="2600" b="1" dirty="0">
                <a:solidFill>
                  <a:srgbClr val="FF0000"/>
                </a:solidFill>
              </a:rPr>
              <a:t>materials</a:t>
            </a:r>
            <a:r>
              <a:rPr lang="en-US" sz="2600" dirty="0"/>
              <a:t> to manage their menstruation, especially in times of </a:t>
            </a:r>
            <a:r>
              <a:rPr lang="en-US" sz="2600" b="1" dirty="0">
                <a:solidFill>
                  <a:srgbClr val="FF0000"/>
                </a:solidFill>
              </a:rPr>
              <a:t>emergency</a:t>
            </a:r>
            <a:r>
              <a:rPr lang="en-US" sz="2600" dirty="0"/>
              <a:t> -- natural disasters and conflicts. </a:t>
            </a:r>
            <a:endParaRPr lang="en-US" dirty="0"/>
          </a:p>
          <a:p>
            <a:r>
              <a:rPr lang="en-US" sz="1200" dirty="0"/>
              <a:t>https://www.unicef.org/press-releases/fast-facts-nine-things-you-didnt-know-about-menstruation</a:t>
            </a:r>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27</a:t>
            </a:fld>
            <a:endParaRPr lang="en-US"/>
          </a:p>
        </p:txBody>
      </p:sp>
    </p:spTree>
    <p:extLst>
      <p:ext uri="{BB962C8B-B14F-4D97-AF65-F5344CB8AC3E}">
        <p14:creationId xmlns:p14="http://schemas.microsoft.com/office/powerpoint/2010/main" val="891862138"/>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FAST FACTS</a:t>
            </a:r>
            <a:br>
              <a:rPr lang="en-US" b="0" dirty="0"/>
            </a:br>
            <a:endParaRPr lang="en-US" dirty="0"/>
          </a:p>
        </p:txBody>
      </p:sp>
      <p:sp>
        <p:nvSpPr>
          <p:cNvPr id="3" name="Content Placeholder 2"/>
          <p:cNvSpPr>
            <a:spLocks noGrp="1"/>
          </p:cNvSpPr>
          <p:nvPr>
            <p:ph idx="1"/>
          </p:nvPr>
        </p:nvSpPr>
        <p:spPr/>
        <p:txBody>
          <a:bodyPr/>
          <a:lstStyle/>
          <a:p>
            <a:r>
              <a:rPr lang="en-US" dirty="0" smtClean="0"/>
              <a:t>Globally</a:t>
            </a:r>
            <a:r>
              <a:rPr lang="en-US" dirty="0"/>
              <a:t>, 2.3 billion people </a:t>
            </a:r>
            <a:r>
              <a:rPr lang="en-US" b="1" dirty="0">
                <a:solidFill>
                  <a:srgbClr val="FF0000"/>
                </a:solidFill>
              </a:rPr>
              <a:t>lack basic sanitation </a:t>
            </a:r>
            <a:r>
              <a:rPr lang="en-US" dirty="0"/>
              <a:t>services and in Least Developed Countries only 27 per cent of the population has a </a:t>
            </a:r>
            <a:r>
              <a:rPr lang="en-US" dirty="0" err="1"/>
              <a:t>handwashing</a:t>
            </a:r>
            <a:r>
              <a:rPr lang="en-US" dirty="0"/>
              <a:t> facility with water and soap at home. Managing periods at home is a major challenge for women and adolescent girls who lack these basic facilities at </a:t>
            </a:r>
            <a:r>
              <a:rPr lang="en-US" dirty="0">
                <a:solidFill>
                  <a:srgbClr val="FF0000"/>
                </a:solidFill>
              </a:rPr>
              <a:t>home</a:t>
            </a:r>
            <a:r>
              <a:rPr lang="en-US" dirty="0" smtClean="0"/>
              <a:t>.</a:t>
            </a:r>
            <a:endParaRPr lang="en-US" dirty="0"/>
          </a:p>
          <a:p>
            <a:r>
              <a:rPr lang="en-US" sz="1200" dirty="0" smtClean="0"/>
              <a:t>https</a:t>
            </a:r>
            <a:r>
              <a:rPr lang="en-US" sz="1200" dirty="0"/>
              <a:t>://www.unicef.org/press-releases/fast-facts-nine-things-you-didnt-know-about-menstruation</a:t>
            </a:r>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28</a:t>
            </a:fld>
            <a:endParaRPr lang="en-US"/>
          </a:p>
        </p:txBody>
      </p:sp>
    </p:spTree>
    <p:extLst>
      <p:ext uri="{BB962C8B-B14F-4D97-AF65-F5344CB8AC3E}">
        <p14:creationId xmlns:p14="http://schemas.microsoft.com/office/powerpoint/2010/main" val="4037041572"/>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FAST FACTS</a:t>
            </a:r>
            <a:br>
              <a:rPr lang="en-US" b="0" dirty="0"/>
            </a:br>
            <a:endParaRPr lang="en-US" dirty="0"/>
          </a:p>
        </p:txBody>
      </p:sp>
      <p:sp>
        <p:nvSpPr>
          <p:cNvPr id="3" name="Content Placeholder 2"/>
          <p:cNvSpPr>
            <a:spLocks noGrp="1"/>
          </p:cNvSpPr>
          <p:nvPr>
            <p:ph idx="1"/>
          </p:nvPr>
        </p:nvSpPr>
        <p:spPr/>
        <p:txBody>
          <a:bodyPr/>
          <a:lstStyle/>
          <a:p>
            <a:r>
              <a:rPr lang="en-US" dirty="0" smtClean="0"/>
              <a:t>About </a:t>
            </a:r>
            <a:r>
              <a:rPr lang="en-US" dirty="0"/>
              <a:t>half of the </a:t>
            </a:r>
            <a:r>
              <a:rPr lang="en-US" b="1" dirty="0">
                <a:solidFill>
                  <a:srgbClr val="FF0000"/>
                </a:solidFill>
              </a:rPr>
              <a:t>schools</a:t>
            </a:r>
            <a:r>
              <a:rPr lang="en-US" dirty="0"/>
              <a:t> in low-income countries lack </a:t>
            </a:r>
            <a:r>
              <a:rPr lang="en-US" dirty="0" smtClean="0"/>
              <a:t>adequate</a:t>
            </a:r>
            <a:r>
              <a:rPr lang="en-US" dirty="0"/>
              <a:t> drinking water, sanitation and hygiene crucial for girls and female teachers to manage their period. Inadequate facilities can affect girls’ experience at school, causing them to miss school during their period. All schools should provide running water, safe and clean toilets for adolescent girls</a:t>
            </a:r>
            <a:r>
              <a:rPr lang="en-US" dirty="0" smtClean="0"/>
              <a:t>.</a:t>
            </a:r>
            <a:endParaRPr lang="en-US" dirty="0"/>
          </a:p>
          <a:p>
            <a:r>
              <a:rPr lang="en-US" sz="1200" dirty="0"/>
              <a:t>https://www.unicef.org/press-releases/fast-facts-nine-things-you-didnt-know-about-menstruation</a:t>
            </a:r>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29</a:t>
            </a:fld>
            <a:endParaRPr lang="en-US"/>
          </a:p>
        </p:txBody>
      </p:sp>
    </p:spTree>
    <p:extLst>
      <p:ext uri="{BB962C8B-B14F-4D97-AF65-F5344CB8AC3E}">
        <p14:creationId xmlns:p14="http://schemas.microsoft.com/office/powerpoint/2010/main" val="794645379"/>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GB" smtClean="0">
                <a:latin typeface="Trebuchet MS" pitchFamily="34" charset="0"/>
                <a:cs typeface="Trebuchet MS" pitchFamily="34" charset="0"/>
              </a:rPr>
              <a:t>Menstruation</a:t>
            </a:r>
          </a:p>
        </p:txBody>
      </p:sp>
      <p:sp>
        <p:nvSpPr>
          <p:cNvPr id="7171" name="Rectangle 3"/>
          <p:cNvSpPr>
            <a:spLocks noGrp="1"/>
          </p:cNvSpPr>
          <p:nvPr>
            <p:ph type="body" idx="1"/>
          </p:nvPr>
        </p:nvSpPr>
        <p:spPr>
          <a:xfrm>
            <a:off x="577850" y="2362200"/>
            <a:ext cx="8337550" cy="4343400"/>
          </a:xfrm>
        </p:spPr>
        <p:txBody>
          <a:bodyPr/>
          <a:lstStyle/>
          <a:p>
            <a:pPr lvl="1">
              <a:buFont typeface="Wingdings" panose="05000000000000000000" pitchFamily="2" charset="2"/>
              <a:buChar char="§"/>
            </a:pPr>
            <a:r>
              <a:rPr lang="en-GB" dirty="0" smtClean="0">
                <a:latin typeface="Trebuchet MS" pitchFamily="34" charset="0"/>
                <a:cs typeface="Trebuchet MS" pitchFamily="34" charset="0"/>
              </a:rPr>
              <a:t>52% of women worldwide are in reproductive age </a:t>
            </a:r>
          </a:p>
          <a:p>
            <a:pPr lvl="1">
              <a:buFont typeface="Wingdings" panose="05000000000000000000" pitchFamily="2" charset="2"/>
              <a:buChar char="§"/>
            </a:pPr>
            <a:r>
              <a:rPr lang="en-GB" dirty="0" smtClean="0">
                <a:latin typeface="Trebuchet MS" pitchFamily="34" charset="0"/>
                <a:cs typeface="Trebuchet MS" pitchFamily="34" charset="0"/>
              </a:rPr>
              <a:t>Most of them are menstruating monthly.</a:t>
            </a:r>
          </a:p>
          <a:p>
            <a:pPr lvl="1">
              <a:buFont typeface="Wingdings" panose="05000000000000000000" pitchFamily="2" charset="2"/>
              <a:buChar char="§"/>
            </a:pPr>
            <a:endParaRPr lang="en-GB" dirty="0" smtClean="0">
              <a:latin typeface="Trebuchet MS" pitchFamily="34" charset="0"/>
              <a:cs typeface="Trebuchet MS" pitchFamily="34" charset="0"/>
            </a:endParaRPr>
          </a:p>
          <a:p>
            <a:pPr lvl="1">
              <a:buFont typeface="Wingdings" panose="05000000000000000000" pitchFamily="2" charset="2"/>
              <a:buChar char="§"/>
            </a:pPr>
            <a:r>
              <a:rPr lang="en-GB" dirty="0" smtClean="0">
                <a:latin typeface="Trebuchet MS" pitchFamily="34" charset="0"/>
                <a:cs typeface="Trebuchet MS" pitchFamily="34" charset="0"/>
              </a:rPr>
              <a:t>Still, the majority of them are not in conditions to take care of their menstruation in a hygienic manner or are impaired by it.</a:t>
            </a:r>
          </a:p>
          <a:p>
            <a:pPr lvl="1">
              <a:buFont typeface="Wingdings" panose="05000000000000000000" pitchFamily="2" charset="2"/>
              <a:buChar char="§"/>
            </a:pPr>
            <a:r>
              <a:rPr lang="en-GB" i="1" dirty="0" smtClean="0">
                <a:solidFill>
                  <a:srgbClr val="FF0000"/>
                </a:solidFill>
                <a:latin typeface="Trebuchet MS" pitchFamily="34" charset="0"/>
                <a:cs typeface="Trebuchet MS" pitchFamily="34" charset="0"/>
              </a:rPr>
              <a:t>Menstruation is supposed to be invisible and silent.</a:t>
            </a:r>
            <a:endParaRPr lang="en-US" i="1" dirty="0" smtClean="0">
              <a:solidFill>
                <a:srgbClr val="FF0000"/>
              </a:solidFill>
              <a:latin typeface="Trebuchet MS" pitchFamily="34" charset="0"/>
              <a:cs typeface="Trebuchet MS" pitchFamily="34" charset="0"/>
            </a:endParaRPr>
          </a:p>
          <a:p>
            <a:endParaRPr lang="en-GB" dirty="0" smtClean="0">
              <a:latin typeface="Trebuchet MS" pitchFamily="34" charset="0"/>
              <a:cs typeface="Trebuchet MS" pitchFamily="34" charset="0"/>
            </a:endParaRPr>
          </a:p>
          <a:p>
            <a:endParaRPr lang="en-GB" dirty="0" smtClean="0">
              <a:latin typeface="Trebuchet MS" pitchFamily="34" charset="0"/>
              <a:cs typeface="Trebuchet MS" pitchFamily="34" charset="0"/>
            </a:endParaRPr>
          </a:p>
        </p:txBody>
      </p:sp>
      <p:sp>
        <p:nvSpPr>
          <p:cNvPr id="7172" name="Slide Number Placeholder 4"/>
          <p:cNvSpPr>
            <a:spLocks noGrp="1"/>
          </p:cNvSpPr>
          <p:nvPr>
            <p:ph type="sldNum" sz="quarter" idx="10"/>
          </p:nvPr>
        </p:nvSpPr>
        <p:spPr>
          <a:noFill/>
        </p:spPr>
        <p:txBody>
          <a:bodyPr/>
          <a:lstStyle/>
          <a:p>
            <a:fld id="{CA4E699A-35A7-4F8D-9363-CA7484CDA675}" type="slidenum">
              <a:rPr lang="en-GB" smtClean="0"/>
              <a:pPr/>
              <a:t>3</a:t>
            </a:fld>
            <a:endParaRPr lang="en-GB" smtClean="0"/>
          </a:p>
        </p:txBody>
      </p:sp>
      <p:sp>
        <p:nvSpPr>
          <p:cNvPr id="7175" name="TextBox 6"/>
          <p:cNvSpPr txBox="1">
            <a:spLocks noChangeArrowheads="1"/>
          </p:cNvSpPr>
          <p:nvPr/>
        </p:nvSpPr>
        <p:spPr bwMode="auto">
          <a:xfrm>
            <a:off x="2605088" y="6291263"/>
            <a:ext cx="1781175" cy="215900"/>
          </a:xfrm>
          <a:prstGeom prst="rect">
            <a:avLst/>
          </a:prstGeom>
          <a:noFill/>
          <a:ln w="9525">
            <a:noFill/>
            <a:miter lim="800000"/>
            <a:headEnd/>
            <a:tailEnd/>
          </a:ln>
        </p:spPr>
        <p:txBody>
          <a:bodyPr>
            <a:spAutoFit/>
          </a:bodyPr>
          <a:lstStyle/>
          <a:p>
            <a:r>
              <a:rPr lang="en-GB" sz="800" i="1"/>
              <a:t>Source: KJELLEN ET AL. (2012)</a:t>
            </a:r>
            <a:endParaRPr lang="en-US" sz="800" i="1"/>
          </a:p>
        </p:txBody>
      </p:sp>
      <p:sp>
        <p:nvSpPr>
          <p:cNvPr id="7177" name="TextBox 6"/>
          <p:cNvSpPr txBox="1">
            <a:spLocks noChangeArrowheads="1"/>
          </p:cNvSpPr>
          <p:nvPr/>
        </p:nvSpPr>
        <p:spPr bwMode="auto">
          <a:xfrm>
            <a:off x="914400" y="5867400"/>
            <a:ext cx="3933825" cy="339725"/>
          </a:xfrm>
          <a:prstGeom prst="rect">
            <a:avLst/>
          </a:prstGeom>
          <a:noFill/>
          <a:ln w="9525">
            <a:noFill/>
            <a:miter lim="800000"/>
            <a:headEnd/>
            <a:tailEnd/>
          </a:ln>
        </p:spPr>
        <p:txBody>
          <a:bodyPr>
            <a:spAutoFit/>
          </a:bodyPr>
          <a:lstStyle/>
          <a:p>
            <a:r>
              <a:rPr lang="en-GB" sz="800" i="1" dirty="0"/>
              <a:t>Source: </a:t>
            </a:r>
            <a:r>
              <a:rPr lang="en-US" sz="800" dirty="0">
                <a:hlinkClick r:id="rId2"/>
              </a:rPr>
              <a:t>http://www.mcmaster.ca/museum/Exhibitions_Fierce.html</a:t>
            </a:r>
            <a:r>
              <a:rPr lang="en-US" sz="800" dirty="0"/>
              <a:t> [Accessed: 07.08.2013]</a:t>
            </a:r>
            <a:endParaRPr lang="en-US" sz="800" i="1" dirty="0"/>
          </a:p>
        </p:txBody>
      </p:sp>
    </p:spTree>
    <p:extLst>
      <p:ext uri="{BB962C8B-B14F-4D97-AF65-F5344CB8AC3E}">
        <p14:creationId xmlns:p14="http://schemas.microsoft.com/office/powerpoint/2010/main" val="538971298"/>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Menstrual Hygiene</a:t>
            </a:r>
          </a:p>
        </p:txBody>
      </p:sp>
      <p:sp>
        <p:nvSpPr>
          <p:cNvPr id="3" name="Content Placeholder 2"/>
          <p:cNvSpPr>
            <a:spLocks noGrp="1"/>
          </p:cNvSpPr>
          <p:nvPr>
            <p:ph idx="1"/>
          </p:nvPr>
        </p:nvSpPr>
        <p:spPr/>
        <p:txBody>
          <a:bodyPr/>
          <a:lstStyle/>
          <a:p>
            <a:r>
              <a:rPr lang="en-US" sz="2400" dirty="0" smtClean="0"/>
              <a:t>Menstrual Hygiene is vital to the empowerment and well-being of women and girls worldwide. It is about more than just access to sanitary pads and appropriate toilets – though those are important. </a:t>
            </a:r>
          </a:p>
          <a:p>
            <a:r>
              <a:rPr lang="en-US" sz="2400" dirty="0" smtClean="0"/>
              <a:t>It is also about ensuring women and girls live in an environment that values and supports their ability to manage their menstruation with dignity.</a:t>
            </a:r>
          </a:p>
          <a:p>
            <a:r>
              <a:rPr lang="en-US" sz="1800" dirty="0">
                <a:hlinkClick r:id="rId2"/>
              </a:rPr>
              <a:t>https://www.wvi.org/clean-water-sanitation-and-hygiene-wash/menstrual-hygiene</a:t>
            </a:r>
            <a:endParaRPr lang="en-US" sz="1800"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30</a:t>
            </a:fld>
            <a:endParaRPr lang="en-US"/>
          </a:p>
        </p:txBody>
      </p:sp>
    </p:spTree>
    <p:extLst>
      <p:ext uri="{BB962C8B-B14F-4D97-AF65-F5344CB8AC3E}">
        <p14:creationId xmlns:p14="http://schemas.microsoft.com/office/powerpoint/2010/main" val="1772966598"/>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Menstrual Hygiene</a:t>
            </a:r>
          </a:p>
        </p:txBody>
      </p:sp>
      <p:sp>
        <p:nvSpPr>
          <p:cNvPr id="3" name="Content Placeholder 2"/>
          <p:cNvSpPr>
            <a:spLocks noGrp="1"/>
          </p:cNvSpPr>
          <p:nvPr>
            <p:ph idx="1"/>
          </p:nvPr>
        </p:nvSpPr>
        <p:spPr/>
        <p:txBody>
          <a:bodyPr/>
          <a:lstStyle/>
          <a:p>
            <a:r>
              <a:rPr lang="en-US" sz="2400" dirty="0"/>
              <a:t>Access to safe and dignified menstruation is a fundamental need for women and girls. </a:t>
            </a:r>
            <a:endParaRPr lang="en-US" sz="2400" dirty="0" smtClean="0"/>
          </a:p>
          <a:p>
            <a:r>
              <a:rPr lang="en-US" sz="2400" dirty="0" smtClean="0"/>
              <a:t>UNICEF </a:t>
            </a:r>
            <a:r>
              <a:rPr lang="en-US" sz="2400" dirty="0"/>
              <a:t>envisions a world where every girl can learn, play, and safeguard her own health without experiencing stress, shame, or unnecessary barriers to information or supplies during menstruation. </a:t>
            </a:r>
            <a:endParaRPr lang="en-US" sz="2400" dirty="0" smtClean="0"/>
          </a:p>
          <a:p>
            <a:r>
              <a:rPr lang="en-US" sz="2400" dirty="0" smtClean="0"/>
              <a:t>Meeting </a:t>
            </a:r>
            <a:r>
              <a:rPr lang="en-US" sz="2400" dirty="0"/>
              <a:t>the hygiene needs of all adolescent girls and women in all settings </a:t>
            </a:r>
            <a:r>
              <a:rPr lang="en-US" sz="2400" dirty="0" smtClean="0"/>
              <a:t>enables </a:t>
            </a:r>
            <a:r>
              <a:rPr lang="en-US" sz="2400" dirty="0"/>
              <a:t>human rights, dignity, and public health. </a:t>
            </a:r>
            <a:endParaRPr lang="en-US" sz="2400" dirty="0" smtClean="0"/>
          </a:p>
          <a:p>
            <a:r>
              <a:rPr lang="en-US" sz="1800" dirty="0" smtClean="0">
                <a:hlinkClick r:id="rId2"/>
              </a:rPr>
              <a:t>https</a:t>
            </a:r>
            <a:r>
              <a:rPr lang="en-US" sz="1800" dirty="0">
                <a:hlinkClick r:id="rId2"/>
              </a:rPr>
              <a:t>://www.unicef.org/wash/files/UNICEF-Guide-menstrual-hygiene-materials-2019.pdf</a:t>
            </a:r>
            <a:endParaRPr lang="en-US" sz="1800"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31</a:t>
            </a:fld>
            <a:endParaRPr lang="en-US"/>
          </a:p>
        </p:txBody>
      </p:sp>
    </p:spTree>
    <p:extLst>
      <p:ext uri="{BB962C8B-B14F-4D97-AF65-F5344CB8AC3E}">
        <p14:creationId xmlns:p14="http://schemas.microsoft.com/office/powerpoint/2010/main" val="1766235950"/>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Menstrual Hygiene</a:t>
            </a:r>
          </a:p>
        </p:txBody>
      </p:sp>
      <p:sp>
        <p:nvSpPr>
          <p:cNvPr id="3" name="Content Placeholder 2"/>
          <p:cNvSpPr>
            <a:spLocks noGrp="1"/>
          </p:cNvSpPr>
          <p:nvPr>
            <p:ph idx="1"/>
          </p:nvPr>
        </p:nvSpPr>
        <p:spPr/>
        <p:txBody>
          <a:bodyPr/>
          <a:lstStyle/>
          <a:p>
            <a:r>
              <a:rPr lang="en-US" sz="3600" dirty="0"/>
              <a:t>Menstrual hygiene management (MHM) refers to management of hygiene associated with the menstrual process. </a:t>
            </a:r>
            <a:endParaRPr lang="en-US" sz="3600" dirty="0" smtClean="0"/>
          </a:p>
          <a:p>
            <a:r>
              <a:rPr lang="en-US" sz="1400" dirty="0">
                <a:hlinkClick r:id="rId2"/>
              </a:rPr>
              <a:t>https://www.unicef.org/wash/files/UNICEF-Guide-menstrual-hygiene-materials-2019.pdf</a:t>
            </a:r>
            <a:endParaRPr lang="en-US" sz="1400" dirty="0" smtClean="0"/>
          </a:p>
          <a:p>
            <a:endParaRPr lang="en-US" dirty="0"/>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32</a:t>
            </a:fld>
            <a:endParaRPr lang="en-US"/>
          </a:p>
        </p:txBody>
      </p:sp>
    </p:spTree>
    <p:extLst>
      <p:ext uri="{BB962C8B-B14F-4D97-AF65-F5344CB8AC3E}">
        <p14:creationId xmlns:p14="http://schemas.microsoft.com/office/powerpoint/2010/main" val="4218040009"/>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Menstrual Hygiene</a:t>
            </a:r>
          </a:p>
        </p:txBody>
      </p:sp>
      <p:sp>
        <p:nvSpPr>
          <p:cNvPr id="3" name="Content Placeholder 2"/>
          <p:cNvSpPr>
            <a:spLocks noGrp="1"/>
          </p:cNvSpPr>
          <p:nvPr>
            <p:ph idx="1"/>
          </p:nvPr>
        </p:nvSpPr>
        <p:spPr/>
        <p:txBody>
          <a:bodyPr/>
          <a:lstStyle/>
          <a:p>
            <a:r>
              <a:rPr lang="en-US" sz="2200" dirty="0" smtClean="0"/>
              <a:t>WHO </a:t>
            </a:r>
            <a:r>
              <a:rPr lang="en-US" sz="2200" dirty="0"/>
              <a:t>and </a:t>
            </a:r>
            <a:r>
              <a:rPr lang="en-US" sz="2200" dirty="0" smtClean="0"/>
              <a:t>UNICEF: has </a:t>
            </a:r>
            <a:r>
              <a:rPr lang="en-US" sz="2200" dirty="0"/>
              <a:t>used the following definition of MHM: ‘</a:t>
            </a:r>
            <a:r>
              <a:rPr lang="en-US" sz="2200" dirty="0">
                <a:solidFill>
                  <a:srgbClr val="FF0000"/>
                </a:solidFill>
              </a:rPr>
              <a:t>Women and adolescent girls are using a clean menstrual management material to absorb or collect menstrual blood, that can be changed in privacy as often as necessary for the duration of a menstrual period, using soap and water for washing the body as required, and having access to safe and convenient facilities to dispose of used menstrual management materials. </a:t>
            </a:r>
            <a:endParaRPr lang="en-US" sz="2200" dirty="0" smtClean="0">
              <a:solidFill>
                <a:srgbClr val="FF0000"/>
              </a:solidFill>
            </a:endParaRPr>
          </a:p>
          <a:p>
            <a:r>
              <a:rPr lang="en-US" sz="2200" dirty="0" smtClean="0"/>
              <a:t>They </a:t>
            </a:r>
            <a:r>
              <a:rPr lang="en-US" sz="2200" dirty="0"/>
              <a:t>understand the basic facts linked to the menstrual cycle and how to manage it with dignity and without discomfort or </a:t>
            </a:r>
            <a:r>
              <a:rPr lang="en-US" sz="2200" dirty="0" smtClean="0"/>
              <a:t>fear.</a:t>
            </a:r>
          </a:p>
          <a:p>
            <a:endParaRPr lang="en-US" dirty="0"/>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33</a:t>
            </a:fld>
            <a:endParaRPr lang="en-US"/>
          </a:p>
        </p:txBody>
      </p:sp>
    </p:spTree>
    <p:extLst>
      <p:ext uri="{BB962C8B-B14F-4D97-AF65-F5344CB8AC3E}">
        <p14:creationId xmlns:p14="http://schemas.microsoft.com/office/powerpoint/2010/main" val="191109377"/>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Menstrual </a:t>
            </a:r>
            <a:r>
              <a:rPr lang="en-US" dirty="0" smtClean="0"/>
              <a:t>Health and Hygiene (MHH)</a:t>
            </a:r>
            <a:endParaRPr lang="en-US" dirty="0"/>
          </a:p>
        </p:txBody>
      </p:sp>
      <p:sp>
        <p:nvSpPr>
          <p:cNvPr id="3" name="Content Placeholder 2"/>
          <p:cNvSpPr>
            <a:spLocks noGrp="1"/>
          </p:cNvSpPr>
          <p:nvPr>
            <p:ph idx="1"/>
          </p:nvPr>
        </p:nvSpPr>
        <p:spPr/>
        <p:txBody>
          <a:bodyPr/>
          <a:lstStyle/>
          <a:p>
            <a:r>
              <a:rPr lang="en-US" sz="3600" dirty="0">
                <a:solidFill>
                  <a:srgbClr val="FF0000"/>
                </a:solidFill>
              </a:rPr>
              <a:t>Menstrual health and hygiene (MHH) </a:t>
            </a:r>
            <a:r>
              <a:rPr lang="en-US" sz="3600" dirty="0"/>
              <a:t>encompasses both MHM and the broader systemic factors that link menstruation with health, well-being, gender equality, education, equity, empowerment, and rights. </a:t>
            </a:r>
            <a:endParaRPr lang="en-US" sz="3600" dirty="0" smtClean="0"/>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34</a:t>
            </a:fld>
            <a:endParaRPr lang="en-US"/>
          </a:p>
        </p:txBody>
      </p:sp>
    </p:spTree>
    <p:extLst>
      <p:ext uri="{BB962C8B-B14F-4D97-AF65-F5344CB8AC3E}">
        <p14:creationId xmlns:p14="http://schemas.microsoft.com/office/powerpoint/2010/main" val="3284046376"/>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Menstrual </a:t>
            </a:r>
            <a:r>
              <a:rPr lang="en-US" dirty="0" smtClean="0"/>
              <a:t>Health and Hygiene (MHH)</a:t>
            </a:r>
            <a:endParaRPr lang="en-US" dirty="0"/>
          </a:p>
        </p:txBody>
      </p:sp>
      <p:sp>
        <p:nvSpPr>
          <p:cNvPr id="3" name="Content Placeholder 2"/>
          <p:cNvSpPr>
            <a:spLocks noGrp="1"/>
          </p:cNvSpPr>
          <p:nvPr>
            <p:ph idx="1"/>
          </p:nvPr>
        </p:nvSpPr>
        <p:spPr/>
        <p:txBody>
          <a:bodyPr/>
          <a:lstStyle/>
          <a:p>
            <a:r>
              <a:rPr lang="en-US" sz="2400" dirty="0" smtClean="0"/>
              <a:t>These </a:t>
            </a:r>
            <a:r>
              <a:rPr lang="en-US" sz="2400" dirty="0"/>
              <a:t>systematic factors have been </a:t>
            </a:r>
            <a:r>
              <a:rPr lang="en-US" sz="2400" dirty="0" err="1"/>
              <a:t>summarised</a:t>
            </a:r>
            <a:r>
              <a:rPr lang="en-US" sz="2400" dirty="0"/>
              <a:t> </a:t>
            </a:r>
            <a:r>
              <a:rPr lang="en-US" sz="2400" dirty="0" smtClean="0"/>
              <a:t>as</a:t>
            </a:r>
          </a:p>
          <a:p>
            <a:pPr lvl="1"/>
            <a:r>
              <a:rPr lang="en-US" sz="2000" dirty="0" smtClean="0"/>
              <a:t> </a:t>
            </a:r>
            <a:r>
              <a:rPr lang="en-US" sz="2000" dirty="0"/>
              <a:t>accurate and timely </a:t>
            </a:r>
            <a:r>
              <a:rPr lang="en-US" sz="2000" b="1" dirty="0">
                <a:solidFill>
                  <a:srgbClr val="FF0000"/>
                </a:solidFill>
              </a:rPr>
              <a:t>knowledge</a:t>
            </a:r>
            <a:r>
              <a:rPr lang="en-US" sz="2000" dirty="0"/>
              <a:t>, </a:t>
            </a:r>
            <a:endParaRPr lang="en-US" sz="2000" dirty="0" smtClean="0"/>
          </a:p>
          <a:p>
            <a:pPr lvl="1"/>
            <a:r>
              <a:rPr lang="en-US" sz="2000" dirty="0" smtClean="0"/>
              <a:t>available</a:t>
            </a:r>
            <a:r>
              <a:rPr lang="en-US" sz="2000" dirty="0"/>
              <a:t>, safe, and affordable </a:t>
            </a:r>
            <a:r>
              <a:rPr lang="en-US" sz="2000" dirty="0">
                <a:solidFill>
                  <a:srgbClr val="FF0000"/>
                </a:solidFill>
              </a:rPr>
              <a:t>materials</a:t>
            </a:r>
            <a:r>
              <a:rPr lang="en-US" sz="2000" dirty="0"/>
              <a:t>, </a:t>
            </a:r>
            <a:endParaRPr lang="en-US" sz="2000" dirty="0" smtClean="0"/>
          </a:p>
          <a:p>
            <a:pPr lvl="1"/>
            <a:r>
              <a:rPr lang="en-US" sz="2000" dirty="0" smtClean="0"/>
              <a:t>informed </a:t>
            </a:r>
            <a:r>
              <a:rPr lang="en-US" sz="2000" dirty="0"/>
              <a:t>and comfortable </a:t>
            </a:r>
            <a:r>
              <a:rPr lang="en-US" sz="2000" dirty="0">
                <a:solidFill>
                  <a:srgbClr val="FF0000"/>
                </a:solidFill>
              </a:rPr>
              <a:t>professionals,</a:t>
            </a:r>
            <a:r>
              <a:rPr lang="en-US" sz="2000" dirty="0"/>
              <a:t> </a:t>
            </a:r>
            <a:endParaRPr lang="en-US" sz="2000" dirty="0" smtClean="0"/>
          </a:p>
          <a:p>
            <a:pPr lvl="1"/>
            <a:r>
              <a:rPr lang="en-US" sz="2000" dirty="0" smtClean="0"/>
              <a:t>referral </a:t>
            </a:r>
            <a:r>
              <a:rPr lang="en-US" sz="2000" dirty="0"/>
              <a:t>and access to </a:t>
            </a:r>
            <a:r>
              <a:rPr lang="en-US" sz="2000" dirty="0">
                <a:solidFill>
                  <a:srgbClr val="FF0000"/>
                </a:solidFill>
              </a:rPr>
              <a:t>health services</a:t>
            </a:r>
            <a:r>
              <a:rPr lang="en-US" sz="2000" dirty="0"/>
              <a:t>, </a:t>
            </a:r>
            <a:endParaRPr lang="en-US" sz="2000" dirty="0" smtClean="0"/>
          </a:p>
          <a:p>
            <a:pPr lvl="1"/>
            <a:r>
              <a:rPr lang="en-US" sz="2000" dirty="0" smtClean="0"/>
              <a:t>sanitation </a:t>
            </a:r>
            <a:r>
              <a:rPr lang="en-US" sz="2000" dirty="0"/>
              <a:t>and washing </a:t>
            </a:r>
            <a:r>
              <a:rPr lang="en-US" sz="2000" dirty="0">
                <a:solidFill>
                  <a:srgbClr val="FF0000"/>
                </a:solidFill>
              </a:rPr>
              <a:t>facilities</a:t>
            </a:r>
            <a:r>
              <a:rPr lang="en-US" sz="2000" dirty="0"/>
              <a:t>, </a:t>
            </a:r>
            <a:endParaRPr lang="en-US" sz="2000" dirty="0" smtClean="0"/>
          </a:p>
          <a:p>
            <a:pPr lvl="1"/>
            <a:r>
              <a:rPr lang="en-US" sz="2000" dirty="0" smtClean="0"/>
              <a:t>positive </a:t>
            </a:r>
            <a:r>
              <a:rPr lang="en-US" sz="2000" dirty="0"/>
              <a:t>social </a:t>
            </a:r>
            <a:r>
              <a:rPr lang="en-US" sz="2000" dirty="0">
                <a:solidFill>
                  <a:srgbClr val="FF0000"/>
                </a:solidFill>
              </a:rPr>
              <a:t>norms</a:t>
            </a:r>
            <a:r>
              <a:rPr lang="en-US" sz="2000" dirty="0"/>
              <a:t>, </a:t>
            </a:r>
            <a:endParaRPr lang="en-US" sz="2000" dirty="0" smtClean="0"/>
          </a:p>
          <a:p>
            <a:pPr lvl="1"/>
            <a:r>
              <a:rPr lang="en-US" sz="2000" dirty="0" smtClean="0"/>
              <a:t>safe </a:t>
            </a:r>
            <a:r>
              <a:rPr lang="en-US" sz="2000" dirty="0"/>
              <a:t>and hygienic </a:t>
            </a:r>
            <a:r>
              <a:rPr lang="en-US" sz="2000" dirty="0">
                <a:solidFill>
                  <a:srgbClr val="FF0000"/>
                </a:solidFill>
              </a:rPr>
              <a:t>disposal</a:t>
            </a:r>
            <a:r>
              <a:rPr lang="en-US" sz="2000" dirty="0"/>
              <a:t> </a:t>
            </a:r>
            <a:r>
              <a:rPr lang="en-US" sz="2000" dirty="0" smtClean="0"/>
              <a:t>and </a:t>
            </a:r>
          </a:p>
          <a:p>
            <a:pPr lvl="1"/>
            <a:r>
              <a:rPr lang="en-US" sz="2000" dirty="0" smtClean="0"/>
              <a:t>advocacy </a:t>
            </a:r>
            <a:r>
              <a:rPr lang="en-US" sz="2000" dirty="0"/>
              <a:t>and </a:t>
            </a:r>
            <a:r>
              <a:rPr lang="en-US" sz="2000" dirty="0" smtClean="0"/>
              <a:t>policy.</a:t>
            </a:r>
            <a:endParaRPr lang="en-US" dirty="0"/>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35</a:t>
            </a:fld>
            <a:endParaRPr lang="en-US"/>
          </a:p>
        </p:txBody>
      </p:sp>
    </p:spTree>
    <p:extLst>
      <p:ext uri="{BB962C8B-B14F-4D97-AF65-F5344CB8AC3E}">
        <p14:creationId xmlns:p14="http://schemas.microsoft.com/office/powerpoint/2010/main" val="2252833842"/>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Menstrual </a:t>
            </a:r>
            <a:r>
              <a:rPr lang="en-US" dirty="0" smtClean="0"/>
              <a:t>Health and Hygiene</a:t>
            </a:r>
            <a:endParaRPr lang="en-US" dirty="0"/>
          </a:p>
        </p:txBody>
      </p:sp>
      <p:sp>
        <p:nvSpPr>
          <p:cNvPr id="3" name="Content Placeholder 2"/>
          <p:cNvSpPr>
            <a:spLocks noGrp="1"/>
          </p:cNvSpPr>
          <p:nvPr>
            <p:ph idx="1"/>
          </p:nvPr>
        </p:nvSpPr>
        <p:spPr/>
        <p:txBody>
          <a:bodyPr/>
          <a:lstStyle/>
          <a:p>
            <a:r>
              <a:rPr lang="en-US" sz="2000" dirty="0" smtClean="0"/>
              <a:t>MHH has been approved by UNICEF’s as one of its  </a:t>
            </a:r>
            <a:r>
              <a:rPr lang="en-US" sz="2000" dirty="0"/>
              <a:t>core priorities for adolescent girls in its Gender Action Plan (</a:t>
            </a:r>
            <a:r>
              <a:rPr lang="en-US" sz="2000" dirty="0" smtClean="0"/>
              <a:t>2018-2021). </a:t>
            </a:r>
          </a:p>
          <a:p>
            <a:r>
              <a:rPr lang="en-US" sz="2000" dirty="0" smtClean="0"/>
              <a:t>Improving </a:t>
            </a:r>
            <a:r>
              <a:rPr lang="en-US" sz="2000" dirty="0"/>
              <a:t>MHH has become a central part of UNICEF’s commitment to ensure that girls grow up healthy and reach their full potential. For both adolescent girls and women, UNICEF commits to programming </a:t>
            </a:r>
            <a:r>
              <a:rPr lang="en-US" sz="2000" dirty="0" smtClean="0"/>
              <a:t>that</a:t>
            </a:r>
          </a:p>
          <a:p>
            <a:pPr lvl="1"/>
            <a:r>
              <a:rPr lang="en-US" sz="1600" dirty="0" smtClean="0"/>
              <a:t> </a:t>
            </a:r>
            <a:r>
              <a:rPr lang="en-US" sz="2200" dirty="0"/>
              <a:t>strives to increase confidence, knowledge, and skills – </a:t>
            </a:r>
            <a:endParaRPr lang="en-US" sz="2200" dirty="0" smtClean="0"/>
          </a:p>
          <a:p>
            <a:pPr lvl="1"/>
            <a:r>
              <a:rPr lang="en-US" sz="2200" dirty="0" smtClean="0"/>
              <a:t>and </a:t>
            </a:r>
            <a:r>
              <a:rPr lang="en-US" sz="2200" dirty="0"/>
              <a:t>improve access to materials and facilities – </a:t>
            </a:r>
            <a:endParaRPr lang="en-US" sz="2200" dirty="0" smtClean="0"/>
          </a:p>
          <a:p>
            <a:pPr lvl="1"/>
            <a:r>
              <a:rPr lang="en-US" sz="2200" dirty="0" smtClean="0"/>
              <a:t>for </a:t>
            </a:r>
            <a:r>
              <a:rPr lang="en-US" sz="2200" dirty="0"/>
              <a:t>them to manage their menstruation safely and with dignity. </a:t>
            </a:r>
            <a:endParaRPr lang="en-US" sz="2200" dirty="0" smtClean="0"/>
          </a:p>
          <a:p>
            <a:r>
              <a:rPr lang="en-US" sz="1400" dirty="0" smtClean="0">
                <a:hlinkClick r:id="rId2"/>
              </a:rPr>
              <a:t>https</a:t>
            </a:r>
            <a:r>
              <a:rPr lang="en-US" sz="1400" dirty="0">
                <a:hlinkClick r:id="rId2"/>
              </a:rPr>
              <a:t>://www.unicef.org/wash/files/UNICEF-Guide-menstrual-hygiene-materials-2019.pdf</a:t>
            </a:r>
            <a:endParaRPr lang="en-US" sz="1400" dirty="0" smtClean="0"/>
          </a:p>
          <a:p>
            <a:endParaRPr lang="en-US" dirty="0"/>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36</a:t>
            </a:fld>
            <a:endParaRPr lang="en-US"/>
          </a:p>
        </p:txBody>
      </p:sp>
    </p:spTree>
    <p:extLst>
      <p:ext uri="{BB962C8B-B14F-4D97-AF65-F5344CB8AC3E}">
        <p14:creationId xmlns:p14="http://schemas.microsoft.com/office/powerpoint/2010/main" val="2013195905"/>
      </p:ext>
    </p:ext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Menstrual </a:t>
            </a:r>
            <a:r>
              <a:rPr lang="en-US" dirty="0" smtClean="0"/>
              <a:t>Health and Hygiene</a:t>
            </a:r>
            <a:endParaRPr lang="en-US" dirty="0"/>
          </a:p>
        </p:txBody>
      </p:sp>
      <p:sp>
        <p:nvSpPr>
          <p:cNvPr id="3" name="Content Placeholder 2"/>
          <p:cNvSpPr>
            <a:spLocks noGrp="1"/>
          </p:cNvSpPr>
          <p:nvPr>
            <p:ph idx="1"/>
          </p:nvPr>
        </p:nvSpPr>
        <p:spPr/>
        <p:txBody>
          <a:bodyPr/>
          <a:lstStyle/>
          <a:p>
            <a:r>
              <a:rPr lang="en-US" sz="2400" dirty="0" smtClean="0"/>
              <a:t>UNICEF </a:t>
            </a:r>
            <a:r>
              <a:rPr lang="en-US" sz="2400" dirty="0"/>
              <a:t>works to improve girls’ and women’s menstrual health and hygiene in four areas: </a:t>
            </a:r>
            <a:endParaRPr lang="en-US" sz="2400" dirty="0" smtClean="0"/>
          </a:p>
          <a:p>
            <a:pPr lvl="1"/>
            <a:r>
              <a:rPr lang="en-US" dirty="0" smtClean="0"/>
              <a:t>social </a:t>
            </a:r>
            <a:r>
              <a:rPr lang="en-US" dirty="0"/>
              <a:t>support, </a:t>
            </a:r>
            <a:endParaRPr lang="en-US" dirty="0" smtClean="0"/>
          </a:p>
          <a:p>
            <a:pPr lvl="1"/>
            <a:r>
              <a:rPr lang="en-US" dirty="0" smtClean="0"/>
              <a:t>knowledge </a:t>
            </a:r>
            <a:r>
              <a:rPr lang="en-US" dirty="0"/>
              <a:t>and skills, </a:t>
            </a:r>
            <a:endParaRPr lang="en-US" dirty="0" smtClean="0"/>
          </a:p>
          <a:p>
            <a:pPr lvl="1"/>
            <a:r>
              <a:rPr lang="en-US" dirty="0" smtClean="0"/>
              <a:t>facilities </a:t>
            </a:r>
            <a:r>
              <a:rPr lang="en-US" dirty="0"/>
              <a:t>and services, </a:t>
            </a:r>
            <a:endParaRPr lang="en-US" dirty="0" smtClean="0"/>
          </a:p>
          <a:p>
            <a:pPr lvl="1"/>
            <a:r>
              <a:rPr lang="en-US" dirty="0" smtClean="0"/>
              <a:t>and </a:t>
            </a:r>
            <a:r>
              <a:rPr lang="en-US" dirty="0"/>
              <a:t>access to absorbent materials and supportive supplies.</a:t>
            </a:r>
            <a:endParaRPr lang="en-US" dirty="0" smtClean="0"/>
          </a:p>
          <a:p>
            <a:r>
              <a:rPr lang="en-US" sz="1400" dirty="0">
                <a:hlinkClick r:id="rId2"/>
              </a:rPr>
              <a:t>https://www.unicef.org/wash/files/UNICEF-Guide-menstrual-hygiene-materials-2019.pdf</a:t>
            </a:r>
            <a:endParaRPr lang="en-US" sz="1400" dirty="0" smtClean="0"/>
          </a:p>
          <a:p>
            <a:endParaRPr lang="en-US" dirty="0"/>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37</a:t>
            </a:fld>
            <a:endParaRPr lang="en-US"/>
          </a:p>
        </p:txBody>
      </p:sp>
    </p:spTree>
    <p:extLst>
      <p:ext uri="{BB962C8B-B14F-4D97-AF65-F5344CB8AC3E}">
        <p14:creationId xmlns:p14="http://schemas.microsoft.com/office/powerpoint/2010/main" val="3348777075"/>
      </p:ext>
    </p:extLst>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Menstrual </a:t>
            </a:r>
            <a:r>
              <a:rPr lang="en-US" dirty="0" smtClean="0"/>
              <a:t>Health and Hygiene</a:t>
            </a:r>
            <a:endParaRPr lang="en-US" dirty="0"/>
          </a:p>
        </p:txBody>
      </p:sp>
      <p:sp>
        <p:nvSpPr>
          <p:cNvPr id="3" name="Content Placeholder 2"/>
          <p:cNvSpPr>
            <a:spLocks noGrp="1"/>
          </p:cNvSpPr>
          <p:nvPr>
            <p:ph idx="1"/>
          </p:nvPr>
        </p:nvSpPr>
        <p:spPr/>
        <p:txBody>
          <a:bodyPr/>
          <a:lstStyle/>
          <a:p>
            <a:r>
              <a:rPr lang="en-US" sz="1800" dirty="0"/>
              <a:t>Social support: Many girls and women face discriminatory attitudes and beliefs around menstruation that lead them to experience their menses with shame and embarrassment. Girls’ experiences in schools reveal common challenges, often due to unsupportive social environments: stress, teasing, and a range of restrictions on everything from school attendance to food choices are common. </a:t>
            </a:r>
            <a:endParaRPr lang="en-US" sz="1800" dirty="0" smtClean="0"/>
          </a:p>
          <a:p>
            <a:r>
              <a:rPr lang="en-US" sz="1800" dirty="0" smtClean="0">
                <a:solidFill>
                  <a:srgbClr val="FF0000"/>
                </a:solidFill>
              </a:rPr>
              <a:t>Girls </a:t>
            </a:r>
            <a:r>
              <a:rPr lang="en-US" sz="1800" dirty="0">
                <a:solidFill>
                  <a:srgbClr val="FF0000"/>
                </a:solidFill>
              </a:rPr>
              <a:t>should be able to participate in daily activities during their period without being subjected to stigma or exclusion from peers, parents, teachers, or community leaders. </a:t>
            </a:r>
            <a:endParaRPr lang="en-US" sz="1800" dirty="0" smtClean="0">
              <a:solidFill>
                <a:srgbClr val="FF0000"/>
              </a:solidFill>
            </a:endParaRPr>
          </a:p>
          <a:p>
            <a:r>
              <a:rPr lang="en-US" sz="1800" dirty="0" smtClean="0">
                <a:solidFill>
                  <a:srgbClr val="0070C0"/>
                </a:solidFill>
              </a:rPr>
              <a:t>Community </a:t>
            </a:r>
            <a:r>
              <a:rPr lang="en-US" sz="1800" dirty="0">
                <a:solidFill>
                  <a:srgbClr val="0070C0"/>
                </a:solidFill>
              </a:rPr>
              <a:t>involvement, which specifically includes boys and men, and traditional and religious leaders, is key to changing perceptions, practices and, ultimately, national policies. </a:t>
            </a:r>
            <a:endParaRPr lang="en-US" sz="1800" dirty="0" smtClean="0">
              <a:solidFill>
                <a:srgbClr val="0070C0"/>
              </a:solidFill>
            </a:endParaRPr>
          </a:p>
          <a:p>
            <a:r>
              <a:rPr lang="en-US" sz="1200" dirty="0" smtClean="0">
                <a:hlinkClick r:id="rId2"/>
              </a:rPr>
              <a:t>https</a:t>
            </a:r>
            <a:r>
              <a:rPr lang="en-US" sz="1200" dirty="0">
                <a:hlinkClick r:id="rId2"/>
              </a:rPr>
              <a:t>://www.unicef.org/wash/files/UNICEF-Guide-menstrual-hygiene-materials-2019.pdf</a:t>
            </a:r>
            <a:endParaRPr lang="en-US" sz="1200" dirty="0" smtClean="0"/>
          </a:p>
          <a:p>
            <a:endParaRPr lang="en-US" dirty="0"/>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38</a:t>
            </a:fld>
            <a:endParaRPr lang="en-US"/>
          </a:p>
        </p:txBody>
      </p:sp>
    </p:spTree>
    <p:extLst>
      <p:ext uri="{BB962C8B-B14F-4D97-AF65-F5344CB8AC3E}">
        <p14:creationId xmlns:p14="http://schemas.microsoft.com/office/powerpoint/2010/main" val="1701359275"/>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Menstrual </a:t>
            </a:r>
            <a:r>
              <a:rPr lang="en-US" dirty="0" smtClean="0"/>
              <a:t>Health and Hygiene</a:t>
            </a:r>
            <a:endParaRPr lang="en-US" dirty="0"/>
          </a:p>
        </p:txBody>
      </p:sp>
      <p:sp>
        <p:nvSpPr>
          <p:cNvPr id="3" name="Content Placeholder 2"/>
          <p:cNvSpPr>
            <a:spLocks noGrp="1"/>
          </p:cNvSpPr>
          <p:nvPr>
            <p:ph idx="1"/>
          </p:nvPr>
        </p:nvSpPr>
        <p:spPr/>
        <p:txBody>
          <a:bodyPr/>
          <a:lstStyle/>
          <a:p>
            <a:r>
              <a:rPr lang="en-US" sz="1800" dirty="0"/>
              <a:t>Knowledge and skills: </a:t>
            </a:r>
            <a:endParaRPr lang="en-US" sz="1800" dirty="0" smtClean="0"/>
          </a:p>
          <a:p>
            <a:pPr lvl="1"/>
            <a:r>
              <a:rPr lang="en-US" sz="1500" dirty="0" smtClean="0"/>
              <a:t>Many </a:t>
            </a:r>
            <a:r>
              <a:rPr lang="en-US" sz="1500" dirty="0"/>
              <a:t>girls reach menarche without critical information about menstruation, resulting in fear and stress. </a:t>
            </a:r>
            <a:endParaRPr lang="en-US" sz="1500" dirty="0" smtClean="0"/>
          </a:p>
          <a:p>
            <a:pPr lvl="1"/>
            <a:r>
              <a:rPr lang="en-US" sz="1500" dirty="0" smtClean="0"/>
              <a:t>This </a:t>
            </a:r>
            <a:r>
              <a:rPr lang="en-US" sz="1500" dirty="0"/>
              <a:t>information may come </a:t>
            </a:r>
            <a:r>
              <a:rPr lang="en-US" sz="1500" dirty="0">
                <a:solidFill>
                  <a:srgbClr val="FF0000"/>
                </a:solidFill>
              </a:rPr>
              <a:t>too late</a:t>
            </a:r>
            <a:r>
              <a:rPr lang="en-US" sz="1500" dirty="0"/>
              <a:t>, after a girl has had her first period, or not at all, due taboos around puberty education linked to sexual and reproductive health. </a:t>
            </a:r>
            <a:endParaRPr lang="en-US" sz="1500" dirty="0" smtClean="0"/>
          </a:p>
          <a:p>
            <a:pPr lvl="1"/>
            <a:r>
              <a:rPr lang="en-US" sz="1500" dirty="0" smtClean="0"/>
              <a:t>Before </a:t>
            </a:r>
            <a:r>
              <a:rPr lang="en-US" sz="1500" dirty="0"/>
              <a:t>they reach menarche, girls need an understanding of the biology of the menstrual cycle and the opportunities to learn the skills to safely and privately manage menstruation – and the pain that they may experience during it. </a:t>
            </a:r>
            <a:endParaRPr lang="en-US" sz="1500" dirty="0" smtClean="0"/>
          </a:p>
          <a:p>
            <a:pPr lvl="1"/>
            <a:r>
              <a:rPr lang="en-US" sz="1500" dirty="0" smtClean="0">
                <a:solidFill>
                  <a:srgbClr val="FF0000"/>
                </a:solidFill>
              </a:rPr>
              <a:t>Boys</a:t>
            </a:r>
            <a:r>
              <a:rPr lang="en-US" sz="1500" dirty="0" smtClean="0"/>
              <a:t> </a:t>
            </a:r>
            <a:r>
              <a:rPr lang="en-US" sz="1500" dirty="0"/>
              <a:t>similarly need an understanding of the changes to their bodies and those of their female peers, delivered in a way that cultivates solidarity and builds social support. </a:t>
            </a:r>
            <a:endParaRPr lang="en-US" sz="1500" dirty="0" smtClean="0"/>
          </a:p>
          <a:p>
            <a:pPr lvl="1"/>
            <a:r>
              <a:rPr lang="en-US" sz="1500" dirty="0" smtClean="0">
                <a:solidFill>
                  <a:srgbClr val="FF0000"/>
                </a:solidFill>
              </a:rPr>
              <a:t>Teachers</a:t>
            </a:r>
            <a:r>
              <a:rPr lang="en-US" sz="1500" dirty="0">
                <a:solidFill>
                  <a:srgbClr val="FF0000"/>
                </a:solidFill>
              </a:rPr>
              <a:t>, parents, and traditional leaders </a:t>
            </a:r>
            <a:r>
              <a:rPr lang="en-US" sz="1500" dirty="0"/>
              <a:t>have a similar need for accurate information, so that they are in a better position to support girls as they approach menarche and during </a:t>
            </a:r>
            <a:r>
              <a:rPr lang="en-US" sz="1500" dirty="0" smtClean="0"/>
              <a:t>menstruation</a:t>
            </a:r>
          </a:p>
          <a:p>
            <a:pPr lvl="1"/>
            <a:r>
              <a:rPr lang="en-US" sz="1400" dirty="0" smtClean="0"/>
              <a:t> </a:t>
            </a:r>
            <a:r>
              <a:rPr lang="en-US" sz="1200" dirty="0" smtClean="0">
                <a:hlinkClick r:id="rId2"/>
              </a:rPr>
              <a:t>https</a:t>
            </a:r>
            <a:r>
              <a:rPr lang="en-US" sz="1200" dirty="0">
                <a:hlinkClick r:id="rId2"/>
              </a:rPr>
              <a:t>://www.unicef.org/wash/files/UNICEF-Guide-menstrual-hygiene-materials-2019.pdf</a:t>
            </a:r>
            <a:endParaRPr lang="en-US" sz="1200" dirty="0" smtClean="0"/>
          </a:p>
          <a:p>
            <a:endParaRPr lang="en-US" dirty="0"/>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39</a:t>
            </a:fld>
            <a:endParaRPr lang="en-US"/>
          </a:p>
        </p:txBody>
      </p:sp>
    </p:spTree>
    <p:extLst>
      <p:ext uri="{BB962C8B-B14F-4D97-AF65-F5344CB8AC3E}">
        <p14:creationId xmlns:p14="http://schemas.microsoft.com/office/powerpoint/2010/main" val="2307363278"/>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Menstrual Hygiene</a:t>
            </a:r>
          </a:p>
        </p:txBody>
      </p:sp>
      <p:sp>
        <p:nvSpPr>
          <p:cNvPr id="3" name="Content Placeholder 2"/>
          <p:cNvSpPr>
            <a:spLocks noGrp="1"/>
          </p:cNvSpPr>
          <p:nvPr>
            <p:ph idx="1"/>
          </p:nvPr>
        </p:nvSpPr>
        <p:spPr/>
        <p:txBody>
          <a:bodyPr/>
          <a:lstStyle/>
          <a:p>
            <a:r>
              <a:rPr lang="en-US" sz="2400" dirty="0"/>
              <a:t>Globally, at least 500 million women and girls lack proper access to menstrual hygiene facilities. </a:t>
            </a:r>
            <a:endParaRPr lang="en-US" sz="2400" dirty="0" smtClean="0"/>
          </a:p>
          <a:p>
            <a:r>
              <a:rPr lang="en-US" sz="2400" dirty="0" smtClean="0"/>
              <a:t>Several</a:t>
            </a:r>
            <a:r>
              <a:rPr lang="en-US" sz="2400" dirty="0"/>
              <a:t> factors influence difficult experiences with menstruation, including </a:t>
            </a:r>
            <a:endParaRPr lang="en-US" sz="2400" dirty="0" smtClean="0"/>
          </a:p>
          <a:p>
            <a:pPr lvl="1"/>
            <a:r>
              <a:rPr lang="en-US" sz="2000" dirty="0" smtClean="0"/>
              <a:t>inadequate </a:t>
            </a:r>
            <a:r>
              <a:rPr lang="en-US" sz="2000" dirty="0"/>
              <a:t>facilities and materials, </a:t>
            </a:r>
            <a:endParaRPr lang="en-US" sz="2000" dirty="0" smtClean="0"/>
          </a:p>
          <a:p>
            <a:pPr lvl="1"/>
            <a:r>
              <a:rPr lang="en-US" sz="2000" dirty="0" smtClean="0"/>
              <a:t>menstrual </a:t>
            </a:r>
            <a:r>
              <a:rPr lang="en-US" sz="2000" dirty="0"/>
              <a:t>pain, </a:t>
            </a:r>
            <a:endParaRPr lang="en-US" sz="2000" dirty="0" smtClean="0"/>
          </a:p>
          <a:p>
            <a:pPr lvl="1"/>
            <a:r>
              <a:rPr lang="en-US" sz="2000" dirty="0" smtClean="0"/>
              <a:t>fear </a:t>
            </a:r>
            <a:r>
              <a:rPr lang="en-US" sz="2000" dirty="0"/>
              <a:t>of disclosure, </a:t>
            </a:r>
            <a:endParaRPr lang="en-US" sz="2000" dirty="0" smtClean="0"/>
          </a:p>
          <a:p>
            <a:pPr lvl="1"/>
            <a:r>
              <a:rPr lang="en-US" sz="2000" dirty="0" smtClean="0"/>
              <a:t>and </a:t>
            </a:r>
            <a:r>
              <a:rPr lang="en-US" sz="2000" dirty="0"/>
              <a:t>inadequate knowledge about the menstrual cycle (World Bank 2018).  </a:t>
            </a:r>
          </a:p>
          <a:p>
            <a:r>
              <a:rPr lang="en-US" sz="1600" dirty="0" smtClean="0">
                <a:hlinkClick r:id="rId2"/>
              </a:rPr>
              <a:t>https</a:t>
            </a:r>
            <a:r>
              <a:rPr lang="en-US" sz="1600" dirty="0">
                <a:hlinkClick r:id="rId2"/>
              </a:rPr>
              <a:t>://www.wvi.org/clean-water-sanitation-and-hygiene-wash/menstrual-hygiene</a:t>
            </a:r>
            <a:endParaRPr lang="en-US" sz="1600"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4</a:t>
            </a:fld>
            <a:endParaRPr lang="en-US"/>
          </a:p>
        </p:txBody>
      </p:sp>
    </p:spTree>
    <p:extLst>
      <p:ext uri="{BB962C8B-B14F-4D97-AF65-F5344CB8AC3E}">
        <p14:creationId xmlns:p14="http://schemas.microsoft.com/office/powerpoint/2010/main" val="2607741067"/>
      </p:ext>
    </p:extLst>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Menstrual </a:t>
            </a:r>
            <a:r>
              <a:rPr lang="en-US" dirty="0" smtClean="0"/>
              <a:t>Health and Hygiene</a:t>
            </a:r>
            <a:endParaRPr lang="en-US" dirty="0"/>
          </a:p>
        </p:txBody>
      </p:sp>
      <p:sp>
        <p:nvSpPr>
          <p:cNvPr id="3" name="Content Placeholder 2"/>
          <p:cNvSpPr>
            <a:spLocks noGrp="1"/>
          </p:cNvSpPr>
          <p:nvPr>
            <p:ph idx="1"/>
          </p:nvPr>
        </p:nvSpPr>
        <p:spPr/>
        <p:txBody>
          <a:bodyPr/>
          <a:lstStyle/>
          <a:p>
            <a:r>
              <a:rPr lang="en-US" sz="1800" dirty="0"/>
              <a:t>Facilities and services: </a:t>
            </a:r>
            <a:endParaRPr lang="en-US" sz="1800" dirty="0" smtClean="0"/>
          </a:p>
          <a:p>
            <a:pPr lvl="1"/>
            <a:r>
              <a:rPr lang="en-US" sz="1800" dirty="0" smtClean="0"/>
              <a:t>Girls </a:t>
            </a:r>
            <a:r>
              <a:rPr lang="en-US" sz="1800" dirty="0"/>
              <a:t>and women frequently lack the water, toilets, and disposal mechanisms to manage their menstruation at school, at home, at work, and in other public institutions such as healthcare facilities or government buildings. In some cases, it can be barrier to school attendance, causing girls to miss out on their education. </a:t>
            </a:r>
            <a:endParaRPr lang="en-US" sz="1800" dirty="0" smtClean="0"/>
          </a:p>
          <a:p>
            <a:pPr lvl="1"/>
            <a:r>
              <a:rPr lang="en-US" sz="1800" dirty="0" smtClean="0"/>
              <a:t>MHH </a:t>
            </a:r>
            <a:r>
              <a:rPr lang="en-US" sz="1800" dirty="0"/>
              <a:t>facilities and services should be established in a sustainable, safe and appropriate manner. Environmentally friendly, culturally-appropriate, safe and efficient hygiene and waste management approaches should be based on the best solution depending on the context. WASH facilities and reliable services must allow women and girls to safely, comfortably, and privately manage menstruation – and must be accessible to girls and women with </a:t>
            </a:r>
            <a:r>
              <a:rPr lang="en-US" sz="1800" b="1" dirty="0">
                <a:solidFill>
                  <a:srgbClr val="FF0000"/>
                </a:solidFill>
              </a:rPr>
              <a:t>disabilities</a:t>
            </a:r>
            <a:r>
              <a:rPr lang="en-US" sz="1800" dirty="0"/>
              <a:t>. </a:t>
            </a:r>
            <a:endParaRPr lang="en-US" sz="1800" dirty="0" smtClean="0"/>
          </a:p>
          <a:p>
            <a:r>
              <a:rPr lang="en-US" sz="1200" dirty="0" smtClean="0">
                <a:hlinkClick r:id="rId2"/>
              </a:rPr>
              <a:t>https</a:t>
            </a:r>
            <a:r>
              <a:rPr lang="en-US" sz="1200" dirty="0">
                <a:hlinkClick r:id="rId2"/>
              </a:rPr>
              <a:t>://www.unicef.org/wash/files/UNICEF-Guide-menstrual-hygiene-materials-2019.pdf</a:t>
            </a:r>
            <a:endParaRPr lang="en-US" sz="1200" dirty="0" smtClean="0"/>
          </a:p>
          <a:p>
            <a:endParaRPr lang="en-US" dirty="0"/>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40</a:t>
            </a:fld>
            <a:endParaRPr lang="en-US"/>
          </a:p>
        </p:txBody>
      </p:sp>
    </p:spTree>
    <p:extLst>
      <p:ext uri="{BB962C8B-B14F-4D97-AF65-F5344CB8AC3E}">
        <p14:creationId xmlns:p14="http://schemas.microsoft.com/office/powerpoint/2010/main" val="116953089"/>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Menstrual </a:t>
            </a:r>
            <a:r>
              <a:rPr lang="en-US" dirty="0" smtClean="0"/>
              <a:t>Health and Hygiene</a:t>
            </a:r>
            <a:endParaRPr lang="en-US" dirty="0"/>
          </a:p>
        </p:txBody>
      </p:sp>
      <p:sp>
        <p:nvSpPr>
          <p:cNvPr id="3" name="Content Placeholder 2"/>
          <p:cNvSpPr>
            <a:spLocks noGrp="1"/>
          </p:cNvSpPr>
          <p:nvPr>
            <p:ph idx="1"/>
          </p:nvPr>
        </p:nvSpPr>
        <p:spPr/>
        <p:txBody>
          <a:bodyPr/>
          <a:lstStyle/>
          <a:p>
            <a:r>
              <a:rPr lang="en-US" sz="1800" dirty="0"/>
              <a:t>Materials: Access to high quality, appropriate hygienic absorbent materials to manage menstruation is lacking for most girls and women in UNICEF </a:t>
            </a:r>
            <a:r>
              <a:rPr lang="en-US" sz="1800" dirty="0" err="1"/>
              <a:t>programme</a:t>
            </a:r>
            <a:r>
              <a:rPr lang="en-US" sz="1800" dirty="0"/>
              <a:t> countries. </a:t>
            </a:r>
            <a:endParaRPr lang="en-US" sz="1800" dirty="0" smtClean="0"/>
          </a:p>
          <a:p>
            <a:r>
              <a:rPr lang="en-US" sz="1800" dirty="0" smtClean="0"/>
              <a:t>UNICEF </a:t>
            </a:r>
            <a:r>
              <a:rPr lang="en-US" sz="1800" dirty="0"/>
              <a:t>works to ensure that girls and women have access to a range of affordable and appropriate </a:t>
            </a:r>
            <a:r>
              <a:rPr lang="en-US" sz="1800" dirty="0">
                <a:solidFill>
                  <a:srgbClr val="FF0000"/>
                </a:solidFill>
              </a:rPr>
              <a:t>options</a:t>
            </a:r>
            <a:r>
              <a:rPr lang="en-US" sz="1800" dirty="0"/>
              <a:t> rather than promoting any one option</a:t>
            </a:r>
            <a:r>
              <a:rPr lang="en-US" sz="1800" dirty="0" smtClean="0"/>
              <a:t>.</a:t>
            </a:r>
          </a:p>
          <a:p>
            <a:r>
              <a:rPr lang="en-US" sz="1800" dirty="0" smtClean="0"/>
              <a:t> </a:t>
            </a:r>
            <a:r>
              <a:rPr lang="en-US" sz="1800" dirty="0"/>
              <a:t>This may involve working with government and the private sector to set standards for products, sharing research findings with the private sector to stimulate innovation to meet demand, or other approaches. </a:t>
            </a:r>
            <a:endParaRPr lang="en-US" sz="1800" dirty="0" smtClean="0"/>
          </a:p>
          <a:p>
            <a:r>
              <a:rPr lang="en-US" sz="1800" dirty="0" smtClean="0"/>
              <a:t>There </a:t>
            </a:r>
            <a:r>
              <a:rPr lang="en-US" sz="1800" dirty="0"/>
              <a:t>is no one menstrual material or product that suits every girl and woman in all settings. </a:t>
            </a:r>
            <a:endParaRPr lang="en-US" sz="1800" dirty="0" smtClean="0"/>
          </a:p>
          <a:p>
            <a:r>
              <a:rPr lang="en-US" sz="1200" dirty="0" smtClean="0">
                <a:hlinkClick r:id="rId2"/>
              </a:rPr>
              <a:t>https</a:t>
            </a:r>
            <a:r>
              <a:rPr lang="en-US" sz="1200" dirty="0">
                <a:hlinkClick r:id="rId2"/>
              </a:rPr>
              <a:t>://www.unicef.org/wash/files/UNICEF-Guide-menstrual-hygiene-materials-2019.pdf</a:t>
            </a:r>
            <a:endParaRPr lang="en-US" sz="1200" dirty="0" smtClean="0"/>
          </a:p>
          <a:p>
            <a:endParaRPr lang="en-US" dirty="0"/>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41</a:t>
            </a:fld>
            <a:endParaRPr lang="en-US"/>
          </a:p>
        </p:txBody>
      </p:sp>
    </p:spTree>
    <p:extLst>
      <p:ext uri="{BB962C8B-B14F-4D97-AF65-F5344CB8AC3E}">
        <p14:creationId xmlns:p14="http://schemas.microsoft.com/office/powerpoint/2010/main" val="1836575616"/>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Menstrual </a:t>
            </a:r>
            <a:r>
              <a:rPr lang="en-US" dirty="0" smtClean="0"/>
              <a:t>Health and Hygiene</a:t>
            </a:r>
            <a:endParaRPr lang="en-US" dirty="0"/>
          </a:p>
        </p:txBody>
      </p:sp>
      <p:sp>
        <p:nvSpPr>
          <p:cNvPr id="3" name="Content Placeholder 2"/>
          <p:cNvSpPr>
            <a:spLocks noGrp="1"/>
          </p:cNvSpPr>
          <p:nvPr>
            <p:ph idx="1"/>
          </p:nvPr>
        </p:nvSpPr>
        <p:spPr/>
        <p:txBody>
          <a:bodyPr/>
          <a:lstStyle/>
          <a:p>
            <a:r>
              <a:rPr lang="en-US" sz="1800" dirty="0"/>
              <a:t>Materials: </a:t>
            </a:r>
            <a:endParaRPr lang="en-US" sz="1800" dirty="0" smtClean="0"/>
          </a:p>
          <a:p>
            <a:r>
              <a:rPr lang="en-US" sz="1800" dirty="0" smtClean="0"/>
              <a:t>Girls </a:t>
            </a:r>
            <a:r>
              <a:rPr lang="en-US" sz="1800" dirty="0"/>
              <a:t>and women have different needs and preferences for MHH materials, and these may change further depending on whether they are at school, at home, at work, or in other public settings</a:t>
            </a:r>
            <a:r>
              <a:rPr lang="en-US" sz="1800" dirty="0" smtClean="0"/>
              <a:t>.</a:t>
            </a:r>
          </a:p>
          <a:p>
            <a:r>
              <a:rPr lang="en-US" sz="1800" dirty="0" smtClean="0"/>
              <a:t> </a:t>
            </a:r>
            <a:r>
              <a:rPr lang="en-US" sz="1800" b="1" dirty="0">
                <a:solidFill>
                  <a:srgbClr val="FF0000"/>
                </a:solidFill>
              </a:rPr>
              <a:t>Girls and women with different types of disabilities may also have specific preferences depending on their situation. </a:t>
            </a:r>
            <a:endParaRPr lang="en-US" sz="1800" b="1" dirty="0" smtClean="0">
              <a:solidFill>
                <a:srgbClr val="FF0000"/>
              </a:solidFill>
            </a:endParaRPr>
          </a:p>
          <a:p>
            <a:r>
              <a:rPr lang="en-US" sz="1800" dirty="0" smtClean="0"/>
              <a:t>There </a:t>
            </a:r>
            <a:r>
              <a:rPr lang="en-US" sz="1800" dirty="0"/>
              <a:t>is need to increase efforts to increase availability and choice of menstrual hygiene materials, considering affordability, sustainability, disposal, and local market considerations. For example, solutions looking at wider market actions, such as the development of manufacturing standards or removing tariffs on sanitary products, should be considered</a:t>
            </a:r>
            <a:r>
              <a:rPr lang="en-US" sz="1800" dirty="0" smtClean="0"/>
              <a:t>.</a:t>
            </a:r>
          </a:p>
          <a:p>
            <a:r>
              <a:rPr lang="en-US" sz="1800" dirty="0" smtClean="0"/>
              <a:t> </a:t>
            </a:r>
            <a:r>
              <a:rPr lang="en-US" sz="1200" dirty="0" smtClean="0">
                <a:hlinkClick r:id="rId2"/>
              </a:rPr>
              <a:t>https</a:t>
            </a:r>
            <a:r>
              <a:rPr lang="en-US" sz="1200" dirty="0">
                <a:hlinkClick r:id="rId2"/>
              </a:rPr>
              <a:t>://www.unicef.org/wash/files/UNICEF-Guide-menstrual-hygiene-materials-2019.pdf</a:t>
            </a:r>
            <a:endParaRPr lang="en-US" sz="1200" dirty="0" smtClean="0"/>
          </a:p>
          <a:p>
            <a:endParaRPr lang="en-US" dirty="0"/>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42</a:t>
            </a:fld>
            <a:endParaRPr lang="en-US"/>
          </a:p>
        </p:txBody>
      </p:sp>
    </p:spTree>
    <p:extLst>
      <p:ext uri="{BB962C8B-B14F-4D97-AF65-F5344CB8AC3E}">
        <p14:creationId xmlns:p14="http://schemas.microsoft.com/office/powerpoint/2010/main" val="1289247897"/>
      </p:ext>
    </p:extLst>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914400" y="762000"/>
            <a:ext cx="7010400" cy="1143000"/>
          </a:xfrm>
        </p:spPr>
        <p:txBody>
          <a:bodyPr/>
          <a:lstStyle/>
          <a:p>
            <a:r>
              <a:rPr lang="en-GB" dirty="0" smtClean="0">
                <a:latin typeface="Trebuchet MS" pitchFamily="34" charset="0"/>
                <a:cs typeface="Trebuchet MS" pitchFamily="34" charset="0"/>
              </a:rPr>
              <a:t>Sanitary protection materials</a:t>
            </a:r>
          </a:p>
        </p:txBody>
      </p:sp>
      <p:sp>
        <p:nvSpPr>
          <p:cNvPr id="18435" name="Rectangle 3"/>
          <p:cNvSpPr>
            <a:spLocks noGrp="1"/>
          </p:cNvSpPr>
          <p:nvPr>
            <p:ph type="body" idx="1"/>
          </p:nvPr>
        </p:nvSpPr>
        <p:spPr/>
        <p:txBody>
          <a:bodyPr/>
          <a:lstStyle/>
          <a:p>
            <a:pPr lvl="2" algn="ctr">
              <a:buFont typeface="Arial" charset="0"/>
              <a:buNone/>
            </a:pPr>
            <a:r>
              <a:rPr lang="en-GB" dirty="0" smtClean="0">
                <a:latin typeface="Trebuchet MS" pitchFamily="34" charset="0"/>
                <a:cs typeface="Trebuchet MS" pitchFamily="34" charset="0"/>
              </a:rPr>
              <a:t>It is critical that any programme aiming to support women or girls with sanitary protection materials </a:t>
            </a:r>
            <a:r>
              <a:rPr lang="en-GB" b="1" dirty="0" smtClean="0">
                <a:solidFill>
                  <a:srgbClr val="FF0000"/>
                </a:solidFill>
                <a:latin typeface="Trebuchet MS" pitchFamily="34" charset="0"/>
                <a:cs typeface="Trebuchet MS" pitchFamily="34" charset="0"/>
              </a:rPr>
              <a:t>involves them </a:t>
            </a:r>
            <a:r>
              <a:rPr lang="en-GB" dirty="0" smtClean="0">
                <a:latin typeface="Trebuchet MS" pitchFamily="34" charset="0"/>
                <a:cs typeface="Trebuchet MS" pitchFamily="34" charset="0"/>
              </a:rPr>
              <a:t>in the planning discussions and decisions about the options to be supported.</a:t>
            </a:r>
            <a:endParaRPr lang="en-US" dirty="0" smtClean="0">
              <a:latin typeface="Trebuchet MS" pitchFamily="34" charset="0"/>
              <a:cs typeface="Trebuchet MS" pitchFamily="34" charset="0"/>
            </a:endParaRPr>
          </a:p>
        </p:txBody>
      </p:sp>
      <p:sp>
        <p:nvSpPr>
          <p:cNvPr id="18436" name="Slide Number Placeholder 4"/>
          <p:cNvSpPr>
            <a:spLocks noGrp="1"/>
          </p:cNvSpPr>
          <p:nvPr>
            <p:ph type="sldNum" sz="quarter" idx="10"/>
          </p:nvPr>
        </p:nvSpPr>
        <p:spPr>
          <a:noFill/>
        </p:spPr>
        <p:txBody>
          <a:bodyPr/>
          <a:lstStyle/>
          <a:p>
            <a:fld id="{EE44D642-9F30-4899-AF3A-FB153C259F42}" type="slidenum">
              <a:rPr lang="en-GB" smtClean="0"/>
              <a:pPr/>
              <a:t>43</a:t>
            </a:fld>
            <a:endParaRPr lang="en-GB" smtClean="0"/>
          </a:p>
        </p:txBody>
      </p:sp>
      <p:sp>
        <p:nvSpPr>
          <p:cNvPr id="18437" name="Text Box 4"/>
          <p:cNvSpPr txBox="1">
            <a:spLocks noChangeArrowheads="1"/>
          </p:cNvSpPr>
          <p:nvPr/>
        </p:nvSpPr>
        <p:spPr bwMode="auto">
          <a:xfrm>
            <a:off x="107950" y="476250"/>
            <a:ext cx="7704138" cy="430213"/>
          </a:xfrm>
          <a:prstGeom prst="rect">
            <a:avLst/>
          </a:prstGeom>
          <a:noFill/>
          <a:ln w="9525">
            <a:noFill/>
            <a:miter lim="800000"/>
            <a:headEnd/>
            <a:tailEnd/>
          </a:ln>
        </p:spPr>
        <p:txBody>
          <a:bodyPr>
            <a:spAutoFit/>
          </a:bodyPr>
          <a:lstStyle/>
          <a:p>
            <a:pPr>
              <a:spcBef>
                <a:spcPct val="50000"/>
              </a:spcBef>
            </a:pPr>
            <a:r>
              <a:rPr lang="en-GB" sz="2200" b="1" i="1" dirty="0" smtClean="0">
                <a:solidFill>
                  <a:srgbClr val="808080"/>
                </a:solidFill>
              </a:rPr>
              <a:t>Menstrual </a:t>
            </a:r>
            <a:r>
              <a:rPr lang="en-GB" sz="2200" b="1" i="1" dirty="0">
                <a:solidFill>
                  <a:srgbClr val="808080"/>
                </a:solidFill>
              </a:rPr>
              <a:t>Hygiene Management: Hardware</a:t>
            </a:r>
          </a:p>
        </p:txBody>
      </p:sp>
      <p:pic>
        <p:nvPicPr>
          <p:cNvPr id="18438" name="Picture 2"/>
          <p:cNvPicPr>
            <a:picLocks noChangeAspect="1" noChangeArrowheads="1"/>
          </p:cNvPicPr>
          <p:nvPr/>
        </p:nvPicPr>
        <p:blipFill>
          <a:blip r:embed="rId2"/>
          <a:srcRect/>
          <a:stretch>
            <a:fillRect/>
          </a:stretch>
        </p:blipFill>
        <p:spPr bwMode="auto">
          <a:xfrm>
            <a:off x="755650" y="3733800"/>
            <a:ext cx="5086350" cy="2819400"/>
          </a:xfrm>
          <a:prstGeom prst="rect">
            <a:avLst/>
          </a:prstGeom>
          <a:noFill/>
          <a:ln w="9525">
            <a:noFill/>
            <a:miter lim="800000"/>
            <a:headEnd/>
            <a:tailEnd/>
          </a:ln>
        </p:spPr>
      </p:pic>
      <p:sp>
        <p:nvSpPr>
          <p:cNvPr id="18439" name="Text Box 6"/>
          <p:cNvSpPr txBox="1">
            <a:spLocks noChangeArrowheads="1"/>
          </p:cNvSpPr>
          <p:nvPr/>
        </p:nvSpPr>
        <p:spPr bwMode="auto">
          <a:xfrm>
            <a:off x="5842000" y="5319713"/>
            <a:ext cx="3240088" cy="708025"/>
          </a:xfrm>
          <a:prstGeom prst="rect">
            <a:avLst/>
          </a:prstGeom>
          <a:noFill/>
          <a:ln w="9525">
            <a:noFill/>
            <a:miter lim="800000"/>
            <a:headEnd/>
            <a:tailEnd/>
          </a:ln>
        </p:spPr>
        <p:txBody>
          <a:bodyPr>
            <a:spAutoFit/>
          </a:bodyPr>
          <a:lstStyle/>
          <a:p>
            <a:pPr defTabSz="914400">
              <a:spcBef>
                <a:spcPct val="50000"/>
              </a:spcBef>
            </a:pPr>
            <a:r>
              <a:rPr lang="en-GB" sz="1400"/>
              <a:t>Schoolgirls participating in a menstrual cup project.</a:t>
            </a:r>
          </a:p>
          <a:p>
            <a:pPr defTabSz="914400">
              <a:spcBef>
                <a:spcPct val="50000"/>
              </a:spcBef>
            </a:pPr>
            <a:r>
              <a:rPr lang="en-GB" sz="800" i="1"/>
              <a:t>Source: APHRC (2010)</a:t>
            </a:r>
          </a:p>
        </p:txBody>
      </p:sp>
    </p:spTree>
    <p:extLst>
      <p:ext uri="{BB962C8B-B14F-4D97-AF65-F5344CB8AC3E}">
        <p14:creationId xmlns:p14="http://schemas.microsoft.com/office/powerpoint/2010/main" val="1363096240"/>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Menstrual Hygiene </a:t>
            </a:r>
            <a:r>
              <a:rPr lang="en-US" dirty="0" smtClean="0"/>
              <a:t>Day</a:t>
            </a:r>
            <a:endParaRPr lang="en-US" dirty="0"/>
          </a:p>
        </p:txBody>
      </p:sp>
      <p:sp>
        <p:nvSpPr>
          <p:cNvPr id="3" name="Content Placeholder 2"/>
          <p:cNvSpPr>
            <a:spLocks noGrp="1"/>
          </p:cNvSpPr>
          <p:nvPr>
            <p:ph idx="1"/>
          </p:nvPr>
        </p:nvSpPr>
        <p:spPr/>
        <p:txBody>
          <a:bodyPr/>
          <a:lstStyle/>
          <a:p>
            <a:r>
              <a:rPr lang="en-US" sz="2400" dirty="0"/>
              <a:t> </a:t>
            </a:r>
            <a:r>
              <a:rPr lang="en-US" sz="2400" dirty="0" smtClean="0"/>
              <a:t>May </a:t>
            </a:r>
            <a:r>
              <a:rPr lang="en-US" sz="2400" dirty="0"/>
              <a:t>28 is </a:t>
            </a:r>
            <a:r>
              <a:rPr lang="en-US" sz="2400" dirty="0">
                <a:hlinkClick r:id="rId2"/>
              </a:rPr>
              <a:t>Menstrual Hygiene Day</a:t>
            </a:r>
            <a:r>
              <a:rPr lang="en-US" sz="2400" dirty="0"/>
              <a:t> (MH Day); a day dedicated to bringing awareness around the vital role that good menstrual hygiene management (MHM) plays in empowering women and adolescent girls worldwide to become all that they can be</a:t>
            </a:r>
            <a:r>
              <a:rPr lang="en-US" sz="2400" dirty="0" smtClean="0"/>
              <a:t>.</a:t>
            </a:r>
          </a:p>
          <a:p>
            <a:r>
              <a:rPr lang="en-US" sz="2400" dirty="0" smtClean="0"/>
              <a:t> </a:t>
            </a:r>
            <a:r>
              <a:rPr lang="en-US" sz="2400" dirty="0"/>
              <a:t>The vision behind MH Day is a world in which every woman and girl is able to manage her menstruation in a hygienic way- in safety, privacy, and with dignity- wherever they are.</a:t>
            </a:r>
          </a:p>
          <a:p>
            <a:endParaRPr lang="en-US" dirty="0"/>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44</a:t>
            </a:fld>
            <a:endParaRPr lang="en-US"/>
          </a:p>
        </p:txBody>
      </p:sp>
    </p:spTree>
    <p:extLst>
      <p:ext uri="{BB962C8B-B14F-4D97-AF65-F5344CB8AC3E}">
        <p14:creationId xmlns:p14="http://schemas.microsoft.com/office/powerpoint/2010/main" val="2943791420"/>
      </p:ext>
    </p:ext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Menstrual Hygiene Day </a:t>
            </a:r>
            <a:r>
              <a:rPr lang="en-US" dirty="0" smtClean="0"/>
              <a:t>2021</a:t>
            </a:r>
            <a:r>
              <a:rPr lang="en-US" dirty="0"/>
              <a:t> </a:t>
            </a:r>
            <a:br>
              <a:rPr lang="en-US" dirty="0"/>
            </a:br>
            <a:endParaRPr lang="en-US" dirty="0"/>
          </a:p>
        </p:txBody>
      </p:sp>
      <p:sp>
        <p:nvSpPr>
          <p:cNvPr id="3" name="Content Placeholder 2"/>
          <p:cNvSpPr>
            <a:spLocks noGrp="1"/>
          </p:cNvSpPr>
          <p:nvPr>
            <p:ph idx="1"/>
          </p:nvPr>
        </p:nvSpPr>
        <p:spPr/>
        <p:txBody>
          <a:bodyPr/>
          <a:lstStyle/>
          <a:p>
            <a:r>
              <a:rPr lang="en-US" sz="3200" b="1" dirty="0"/>
              <a:t>More action &amp; investment in menstrual health &amp; hygiene now!</a:t>
            </a:r>
            <a:endParaRPr lang="en-US" sz="3200" dirty="0"/>
          </a:p>
          <a:p>
            <a:r>
              <a:rPr lang="en-US" sz="2400" dirty="0"/>
              <a:t>A world without period poverty and stigma is possible. But to achieve our joint goal by 2030, we cannot wait for the Covid-19 pandemic to end. </a:t>
            </a:r>
            <a:endParaRPr lang="en-US" sz="2400" dirty="0" smtClean="0"/>
          </a:p>
          <a:p>
            <a:r>
              <a:rPr lang="en-US" sz="2400" dirty="0" smtClean="0"/>
              <a:t>We </a:t>
            </a:r>
            <a:r>
              <a:rPr lang="en-US" sz="2400" dirty="0"/>
              <a:t>need to step up action and investment in menstrual health and hygiene now (MHH), starting with this MH Day.</a:t>
            </a:r>
          </a:p>
          <a:p>
            <a:pPr marL="0" indent="0">
              <a:buNone/>
            </a:pPr>
            <a:r>
              <a:rPr lang="en-US" dirty="0" smtClean="0"/>
              <a:t>https</a:t>
            </a:r>
            <a:r>
              <a:rPr lang="en-US" dirty="0"/>
              <a:t>://menstrualhygieneday.org/</a:t>
            </a:r>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45</a:t>
            </a:fld>
            <a:endParaRPr lang="en-US"/>
          </a:p>
        </p:txBody>
      </p:sp>
    </p:spTree>
    <p:extLst>
      <p:ext uri="{BB962C8B-B14F-4D97-AF65-F5344CB8AC3E}">
        <p14:creationId xmlns:p14="http://schemas.microsoft.com/office/powerpoint/2010/main" val="1852487755"/>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Menstrual Hygiene</a:t>
            </a:r>
          </a:p>
        </p:txBody>
      </p:sp>
      <p:sp>
        <p:nvSpPr>
          <p:cNvPr id="3" name="Content Placeholder 2"/>
          <p:cNvSpPr>
            <a:spLocks noGrp="1"/>
          </p:cNvSpPr>
          <p:nvPr>
            <p:ph idx="1"/>
          </p:nvPr>
        </p:nvSpPr>
        <p:spPr/>
        <p:txBody>
          <a:bodyPr/>
          <a:lstStyle/>
          <a:p>
            <a:r>
              <a:rPr lang="en-US" dirty="0"/>
              <a:t>A growing evidence base from low- and middle-income countries shows that many girls are not able to manage their menses and associated hygiene with ease and dignity</a:t>
            </a:r>
            <a:r>
              <a:rPr lang="en-US" dirty="0" smtClean="0"/>
              <a:t>.</a:t>
            </a:r>
          </a:p>
          <a:p>
            <a:r>
              <a:rPr lang="en-US" b="1" dirty="0" smtClean="0">
                <a:solidFill>
                  <a:srgbClr val="FF0000"/>
                </a:solidFill>
              </a:rPr>
              <a:t>This </a:t>
            </a:r>
            <a:r>
              <a:rPr lang="en-US" b="1" dirty="0">
                <a:solidFill>
                  <a:srgbClr val="FF0000"/>
                </a:solidFill>
              </a:rPr>
              <a:t>deprivation is even more acute for girls and women in emergencies. </a:t>
            </a:r>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5</a:t>
            </a:fld>
            <a:endParaRPr lang="en-US"/>
          </a:p>
        </p:txBody>
      </p:sp>
    </p:spTree>
    <p:extLst>
      <p:ext uri="{BB962C8B-B14F-4D97-AF65-F5344CB8AC3E}">
        <p14:creationId xmlns:p14="http://schemas.microsoft.com/office/powerpoint/2010/main" val="2211011266"/>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Menstrual Hygiene</a:t>
            </a:r>
          </a:p>
        </p:txBody>
      </p:sp>
      <p:sp>
        <p:nvSpPr>
          <p:cNvPr id="3" name="Content Placeholder 2"/>
          <p:cNvSpPr>
            <a:spLocks noGrp="1"/>
          </p:cNvSpPr>
          <p:nvPr>
            <p:ph idx="1"/>
          </p:nvPr>
        </p:nvSpPr>
        <p:spPr/>
        <p:txBody>
          <a:bodyPr/>
          <a:lstStyle/>
          <a:p>
            <a:r>
              <a:rPr lang="en-US" sz="2400" dirty="0" smtClean="0"/>
              <a:t>These </a:t>
            </a:r>
            <a:r>
              <a:rPr lang="en-US" sz="2400" dirty="0"/>
              <a:t>girls and women cannot practice good menstrual health and hygiene at home, at school, at work or in other public settings, due to </a:t>
            </a:r>
            <a:endParaRPr lang="en-US" sz="2400" dirty="0" smtClean="0"/>
          </a:p>
          <a:p>
            <a:pPr lvl="1"/>
            <a:r>
              <a:rPr lang="en-US" sz="2000" dirty="0" smtClean="0"/>
              <a:t>a </a:t>
            </a:r>
            <a:r>
              <a:rPr lang="en-US" sz="2000" dirty="0"/>
              <a:t>combination discriminatory social environments, </a:t>
            </a:r>
            <a:endParaRPr lang="en-US" sz="2000" dirty="0" smtClean="0"/>
          </a:p>
          <a:p>
            <a:pPr lvl="1"/>
            <a:r>
              <a:rPr lang="en-US" sz="2000" dirty="0" smtClean="0"/>
              <a:t>inaccurate </a:t>
            </a:r>
            <a:r>
              <a:rPr lang="en-US" sz="2000" dirty="0"/>
              <a:t>information, </a:t>
            </a:r>
            <a:endParaRPr lang="en-US" sz="2000" dirty="0" smtClean="0"/>
          </a:p>
          <a:p>
            <a:pPr lvl="1"/>
            <a:r>
              <a:rPr lang="en-US" sz="2000" dirty="0" smtClean="0"/>
              <a:t>poor </a:t>
            </a:r>
            <a:r>
              <a:rPr lang="en-US" sz="2000" dirty="0"/>
              <a:t>facilities, </a:t>
            </a:r>
            <a:endParaRPr lang="en-US" sz="2000" dirty="0" smtClean="0"/>
          </a:p>
          <a:p>
            <a:pPr lvl="1"/>
            <a:r>
              <a:rPr lang="en-US" sz="2000" dirty="0" smtClean="0"/>
              <a:t>and </a:t>
            </a:r>
            <a:r>
              <a:rPr lang="en-US" sz="2000" dirty="0"/>
              <a:t>limited choice of absorbent materials. </a:t>
            </a:r>
            <a:endParaRPr lang="en-US" sz="2000" dirty="0" smtClean="0"/>
          </a:p>
          <a:p>
            <a:r>
              <a:rPr lang="en-US" sz="2400" dirty="0" smtClean="0"/>
              <a:t>Public </a:t>
            </a:r>
            <a:r>
              <a:rPr lang="en-US" sz="2400" dirty="0"/>
              <a:t>infrastructure and policies in health, WASH (Water, Sanitation and Hygiene), and education under-</a:t>
            </a:r>
            <a:r>
              <a:rPr lang="en-US" sz="2400" dirty="0" err="1"/>
              <a:t>prioritise</a:t>
            </a:r>
            <a:r>
              <a:rPr lang="en-US" sz="2400" dirty="0"/>
              <a:t> and </a:t>
            </a:r>
            <a:r>
              <a:rPr lang="en-US" sz="2400" dirty="0" err="1"/>
              <a:t>underresource</a:t>
            </a:r>
            <a:r>
              <a:rPr lang="en-US" sz="2400" dirty="0"/>
              <a:t> menstrual hygiene, support, and knowledge. </a:t>
            </a:r>
            <a:endParaRPr lang="en-US" dirty="0" smtClean="0"/>
          </a:p>
          <a:p>
            <a:endParaRPr lang="en-US" dirty="0"/>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6</a:t>
            </a:fld>
            <a:endParaRPr lang="en-US"/>
          </a:p>
        </p:txBody>
      </p:sp>
    </p:spTree>
    <p:extLst>
      <p:ext uri="{BB962C8B-B14F-4D97-AF65-F5344CB8AC3E}">
        <p14:creationId xmlns:p14="http://schemas.microsoft.com/office/powerpoint/2010/main" val="3617375734"/>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Menstrual Hygiene</a:t>
            </a:r>
          </a:p>
        </p:txBody>
      </p:sp>
      <p:sp>
        <p:nvSpPr>
          <p:cNvPr id="3" name="Content Placeholder 2"/>
          <p:cNvSpPr>
            <a:spLocks noGrp="1"/>
          </p:cNvSpPr>
          <p:nvPr>
            <p:ph idx="1"/>
          </p:nvPr>
        </p:nvSpPr>
        <p:spPr/>
        <p:txBody>
          <a:bodyPr/>
          <a:lstStyle/>
          <a:p>
            <a:r>
              <a:rPr lang="en-US" sz="2400" dirty="0" smtClean="0"/>
              <a:t>In </a:t>
            </a:r>
            <a:r>
              <a:rPr lang="en-US" sz="2400" dirty="0"/>
              <a:t>India, only 1 in every 2 girls have </a:t>
            </a:r>
            <a:r>
              <a:rPr lang="en-US" sz="2400" dirty="0">
                <a:solidFill>
                  <a:srgbClr val="FF0000"/>
                </a:solidFill>
              </a:rPr>
              <a:t>knowledge</a:t>
            </a:r>
            <a:r>
              <a:rPr lang="en-US" sz="2400" dirty="0"/>
              <a:t> about menstruation before their first period. In Tanzania and Ethiopia, only 1 in every 4 girls know about it before their first period. </a:t>
            </a:r>
          </a:p>
          <a:p>
            <a:r>
              <a:rPr lang="en-US" sz="2400" dirty="0"/>
              <a:t>In Uganda, 1 out of 2 girls report missing one to three days of </a:t>
            </a:r>
            <a:r>
              <a:rPr lang="en-US" sz="2400" dirty="0">
                <a:solidFill>
                  <a:srgbClr val="FF0000"/>
                </a:solidFill>
              </a:rPr>
              <a:t>school</a:t>
            </a:r>
            <a:r>
              <a:rPr lang="en-US" sz="2400" dirty="0"/>
              <a:t> per month due to menstruation.</a:t>
            </a:r>
          </a:p>
          <a:p>
            <a:r>
              <a:rPr lang="en-US" sz="2400" dirty="0"/>
              <a:t>In India, for 1 out of 2 girls, </a:t>
            </a:r>
            <a:r>
              <a:rPr lang="en-US" sz="2400" dirty="0">
                <a:solidFill>
                  <a:srgbClr val="FF0000"/>
                </a:solidFill>
              </a:rPr>
              <a:t>mothers</a:t>
            </a:r>
            <a:r>
              <a:rPr lang="en-US" sz="2400" dirty="0"/>
              <a:t> are the most important source of information about menstruation, followed by friends. </a:t>
            </a:r>
            <a:r>
              <a:rPr lang="en-US" sz="2400" i="1" dirty="0"/>
              <a:t> </a:t>
            </a:r>
            <a:endParaRPr lang="en-US" sz="2400" dirty="0"/>
          </a:p>
          <a:p>
            <a:r>
              <a:rPr lang="en-US" sz="1800" dirty="0" smtClean="0">
                <a:hlinkClick r:id="rId2"/>
              </a:rPr>
              <a:t>https</a:t>
            </a:r>
            <a:r>
              <a:rPr lang="en-US" sz="1800" dirty="0">
                <a:hlinkClick r:id="rId2"/>
              </a:rPr>
              <a:t>://www.wvi.org/clean-water-sanitation-and-hygiene-wash/menstrual-hygiene</a:t>
            </a:r>
            <a:endParaRPr lang="en-US" sz="1800"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7</a:t>
            </a:fld>
            <a:endParaRPr lang="en-US"/>
          </a:p>
        </p:txBody>
      </p:sp>
    </p:spTree>
    <p:extLst>
      <p:ext uri="{BB962C8B-B14F-4D97-AF65-F5344CB8AC3E}">
        <p14:creationId xmlns:p14="http://schemas.microsoft.com/office/powerpoint/2010/main" val="373074367"/>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Menstrual Hygiene</a:t>
            </a:r>
          </a:p>
        </p:txBody>
      </p:sp>
      <p:sp>
        <p:nvSpPr>
          <p:cNvPr id="3" name="Content Placeholder 2"/>
          <p:cNvSpPr>
            <a:spLocks noGrp="1"/>
          </p:cNvSpPr>
          <p:nvPr>
            <p:ph idx="1"/>
          </p:nvPr>
        </p:nvSpPr>
        <p:spPr/>
        <p:txBody>
          <a:bodyPr/>
          <a:lstStyle/>
          <a:p>
            <a:r>
              <a:rPr lang="en-US" sz="2400" dirty="0" smtClean="0"/>
              <a:t>In </a:t>
            </a:r>
            <a:r>
              <a:rPr lang="en-US" sz="2400" dirty="0"/>
              <a:t>addition, </a:t>
            </a:r>
            <a:r>
              <a:rPr lang="en-US" sz="2400" dirty="0">
                <a:solidFill>
                  <a:srgbClr val="FF0000"/>
                </a:solidFill>
              </a:rPr>
              <a:t>myths and taboos </a:t>
            </a:r>
            <a:r>
              <a:rPr lang="en-US" sz="2400" dirty="0"/>
              <a:t>often promote a high level of secrecy about even the most basic menstruation facts – leading to shame and exclusion for women and girls. </a:t>
            </a:r>
            <a:endParaRPr lang="en-US" sz="2400" dirty="0" smtClean="0"/>
          </a:p>
          <a:p>
            <a:r>
              <a:rPr lang="en-US" sz="2400" dirty="0" smtClean="0"/>
              <a:t>Inaccessible </a:t>
            </a:r>
            <a:r>
              <a:rPr lang="en-US" sz="2400" dirty="0"/>
              <a:t>WASH </a:t>
            </a:r>
            <a:r>
              <a:rPr lang="en-US" sz="2400" dirty="0" smtClean="0"/>
              <a:t>(Water, Sanitation and Hygiene) facilities</a:t>
            </a:r>
            <a:r>
              <a:rPr lang="en-US" sz="2400" dirty="0"/>
              <a:t>, access to information and materials are barriers for women and girls with </a:t>
            </a:r>
            <a:r>
              <a:rPr lang="en-US" sz="2400" b="1" dirty="0">
                <a:solidFill>
                  <a:srgbClr val="FF0000"/>
                </a:solidFill>
              </a:rPr>
              <a:t>disabilities</a:t>
            </a:r>
            <a:r>
              <a:rPr lang="en-US" sz="2400" dirty="0"/>
              <a:t> </a:t>
            </a:r>
            <a:r>
              <a:rPr lang="en-US" sz="2400" dirty="0" smtClean="0"/>
              <a:t>managing </a:t>
            </a:r>
            <a:r>
              <a:rPr lang="en-US" sz="2400" dirty="0"/>
              <a:t>their menstruation hygienically and with dignity</a:t>
            </a:r>
            <a:r>
              <a:rPr lang="en-US" sz="2400" dirty="0" smtClean="0"/>
              <a:t>.</a:t>
            </a:r>
          </a:p>
          <a:p>
            <a:r>
              <a:rPr lang="en-US" sz="1800" dirty="0">
                <a:hlinkClick r:id="rId2"/>
              </a:rPr>
              <a:t>https://www.unicef.org/wash/files/UNICEF-Guide-menstrual-hygiene-materials-2019.pdf</a:t>
            </a:r>
            <a:endParaRPr lang="en-US" dirty="0" smtClean="0"/>
          </a:p>
          <a:p>
            <a:endParaRPr lang="en-US" dirty="0"/>
          </a:p>
        </p:txBody>
      </p:sp>
      <p:sp>
        <p:nvSpPr>
          <p:cNvPr id="4" name="Date Placeholder 3"/>
          <p:cNvSpPr>
            <a:spLocks noGrp="1"/>
          </p:cNvSpPr>
          <p:nvPr>
            <p:ph type="dt" sz="half" idx="10"/>
          </p:nvPr>
        </p:nvSpPr>
        <p:spPr/>
        <p:txBody>
          <a:bodyPr/>
          <a:lstStyle/>
          <a:p>
            <a:pPr>
              <a:defRPr/>
            </a:pPr>
            <a:fld id="{B35EEC7D-8FF0-4C3A-9B4E-CAEB9A8BB4BC}" type="datetime1">
              <a:rPr lang="en-US" smtClean="0"/>
              <a:pPr>
                <a:defRPr/>
              </a:pPr>
              <a:t>4/25/2021</a:t>
            </a:fld>
            <a:endParaRPr lang="en-US"/>
          </a:p>
        </p:txBody>
      </p:sp>
      <p:sp>
        <p:nvSpPr>
          <p:cNvPr id="5" name="Slide Number Placeholder 4"/>
          <p:cNvSpPr>
            <a:spLocks noGrp="1"/>
          </p:cNvSpPr>
          <p:nvPr>
            <p:ph type="sldNum" sz="quarter" idx="12"/>
          </p:nvPr>
        </p:nvSpPr>
        <p:spPr/>
        <p:txBody>
          <a:bodyPr/>
          <a:lstStyle/>
          <a:p>
            <a:fld id="{5B70BB06-211E-4A3F-BA09-3F8BF5C36554}" type="slidenum">
              <a:rPr lang="en-US" smtClean="0"/>
              <a:pPr/>
              <a:t>8</a:t>
            </a:fld>
            <a:endParaRPr lang="en-US"/>
          </a:p>
        </p:txBody>
      </p:sp>
    </p:spTree>
    <p:extLst>
      <p:ext uri="{BB962C8B-B14F-4D97-AF65-F5344CB8AC3E}">
        <p14:creationId xmlns:p14="http://schemas.microsoft.com/office/powerpoint/2010/main" val="1517170196"/>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p:cNvSpPr>
          <p:nvPr>
            <p:ph type="title"/>
          </p:nvPr>
        </p:nvSpPr>
        <p:spPr>
          <a:xfrm>
            <a:off x="3200400" y="990600"/>
            <a:ext cx="4572000" cy="533400"/>
          </a:xfrm>
        </p:spPr>
        <p:txBody>
          <a:bodyPr/>
          <a:lstStyle/>
          <a:p>
            <a:r>
              <a:rPr lang="en-GB" dirty="0" smtClean="0">
                <a:latin typeface="Trebuchet MS" pitchFamily="34" charset="0"/>
                <a:cs typeface="Trebuchet MS" pitchFamily="34" charset="0"/>
              </a:rPr>
              <a:t>Harmful restrictions</a:t>
            </a:r>
          </a:p>
        </p:txBody>
      </p:sp>
      <p:sp>
        <p:nvSpPr>
          <p:cNvPr id="8195" name="Rectangle 3"/>
          <p:cNvSpPr>
            <a:spLocks noGrp="1"/>
          </p:cNvSpPr>
          <p:nvPr>
            <p:ph type="body" idx="1"/>
          </p:nvPr>
        </p:nvSpPr>
        <p:spPr>
          <a:xfrm>
            <a:off x="527050" y="2273901"/>
            <a:ext cx="8388350" cy="2941638"/>
          </a:xfrm>
        </p:spPr>
        <p:txBody>
          <a:bodyPr/>
          <a:lstStyle/>
          <a:p>
            <a:pPr lvl="2">
              <a:buFont typeface="Arial" charset="0"/>
              <a:buNone/>
            </a:pPr>
            <a:endParaRPr lang="en-GB" dirty="0" smtClean="0">
              <a:latin typeface="Trebuchet MS" pitchFamily="34" charset="0"/>
              <a:cs typeface="Trebuchet MS" pitchFamily="34" charset="0"/>
            </a:endParaRPr>
          </a:p>
          <a:p>
            <a:pPr lvl="2">
              <a:buFont typeface="Arial" charset="0"/>
              <a:buNone/>
            </a:pPr>
            <a:r>
              <a:rPr lang="en-GB" sz="2400" dirty="0" smtClean="0">
                <a:latin typeface="Trebuchet MS" pitchFamily="34" charset="0"/>
                <a:cs typeface="Trebuchet MS" pitchFamily="34" charset="0"/>
              </a:rPr>
              <a:t>In some cultures, women and girls are told that </a:t>
            </a:r>
          </a:p>
          <a:p>
            <a:pPr lvl="2">
              <a:buFont typeface="Arial" charset="0"/>
              <a:buChar char="•"/>
            </a:pPr>
            <a:r>
              <a:rPr lang="en-GB" sz="2400" dirty="0" smtClean="0">
                <a:latin typeface="Trebuchet MS" pitchFamily="34" charset="0"/>
                <a:cs typeface="Trebuchet MS" pitchFamily="34" charset="0"/>
              </a:rPr>
              <a:t>During their menstrual cycle they should not bathe (or they will become infertile)</a:t>
            </a:r>
          </a:p>
          <a:p>
            <a:pPr lvl="2">
              <a:buFont typeface="Arial" charset="0"/>
              <a:buChar char="•"/>
            </a:pPr>
            <a:r>
              <a:rPr lang="en-GB" sz="2400" dirty="0" smtClean="0">
                <a:latin typeface="Trebuchet MS" pitchFamily="34" charset="0"/>
                <a:cs typeface="Trebuchet MS" pitchFamily="34" charset="0"/>
              </a:rPr>
              <a:t>Touch a cow (or it will become infertile)</a:t>
            </a:r>
          </a:p>
          <a:p>
            <a:pPr lvl="2">
              <a:buFont typeface="Arial" charset="0"/>
              <a:buChar char="•"/>
            </a:pPr>
            <a:r>
              <a:rPr lang="en-GB" sz="2400" dirty="0" smtClean="0">
                <a:latin typeface="Trebuchet MS" pitchFamily="34" charset="0"/>
                <a:cs typeface="Trebuchet MS" pitchFamily="34" charset="0"/>
              </a:rPr>
              <a:t>Look in a mirror (or it will lose its brightness)</a:t>
            </a:r>
          </a:p>
          <a:p>
            <a:pPr lvl="2">
              <a:buFont typeface="Arial" charset="0"/>
              <a:buChar char="•"/>
            </a:pPr>
            <a:r>
              <a:rPr lang="en-GB" sz="2400" dirty="0" smtClean="0">
                <a:latin typeface="Trebuchet MS" pitchFamily="34" charset="0"/>
                <a:cs typeface="Trebuchet MS" pitchFamily="34" charset="0"/>
              </a:rPr>
              <a:t>Touch a plant (or it will die)</a:t>
            </a:r>
            <a:endParaRPr lang="en-US" sz="2400" dirty="0" smtClean="0">
              <a:latin typeface="Trebuchet MS" pitchFamily="34" charset="0"/>
              <a:cs typeface="Trebuchet MS" pitchFamily="34" charset="0"/>
            </a:endParaRPr>
          </a:p>
          <a:p>
            <a:pPr lvl="1">
              <a:buFontTx/>
              <a:buNone/>
            </a:pPr>
            <a:endParaRPr lang="en-GB" dirty="0" smtClean="0">
              <a:latin typeface="Trebuchet MS" pitchFamily="34" charset="0"/>
              <a:cs typeface="Trebuchet MS" pitchFamily="34" charset="0"/>
            </a:endParaRPr>
          </a:p>
          <a:p>
            <a:endParaRPr lang="en-GB" dirty="0" smtClean="0">
              <a:latin typeface="Trebuchet MS" pitchFamily="34" charset="0"/>
              <a:cs typeface="Trebuchet MS" pitchFamily="34" charset="0"/>
            </a:endParaRPr>
          </a:p>
          <a:p>
            <a:endParaRPr lang="en-GB" dirty="0" smtClean="0">
              <a:latin typeface="Trebuchet MS" pitchFamily="34" charset="0"/>
              <a:cs typeface="Trebuchet MS" pitchFamily="34" charset="0"/>
            </a:endParaRPr>
          </a:p>
        </p:txBody>
      </p:sp>
      <p:sp>
        <p:nvSpPr>
          <p:cNvPr id="8196" name="Slide Number Placeholder 4"/>
          <p:cNvSpPr>
            <a:spLocks noGrp="1"/>
          </p:cNvSpPr>
          <p:nvPr>
            <p:ph type="sldNum" sz="quarter" idx="10"/>
          </p:nvPr>
        </p:nvSpPr>
        <p:spPr>
          <a:noFill/>
        </p:spPr>
        <p:txBody>
          <a:bodyPr/>
          <a:lstStyle/>
          <a:p>
            <a:fld id="{D6D7F498-2EA1-479E-B6C3-47DF49130504}" type="slidenum">
              <a:rPr lang="en-GB" smtClean="0"/>
              <a:pPr/>
              <a:t>9</a:t>
            </a:fld>
            <a:endParaRPr lang="en-GB" smtClean="0"/>
          </a:p>
        </p:txBody>
      </p:sp>
      <p:sp>
        <p:nvSpPr>
          <p:cNvPr id="8197" name="Text Box 4"/>
          <p:cNvSpPr txBox="1">
            <a:spLocks noChangeArrowheads="1"/>
          </p:cNvSpPr>
          <p:nvPr/>
        </p:nvSpPr>
        <p:spPr bwMode="auto">
          <a:xfrm>
            <a:off x="107950" y="476250"/>
            <a:ext cx="6948488" cy="430213"/>
          </a:xfrm>
          <a:prstGeom prst="rect">
            <a:avLst/>
          </a:prstGeom>
          <a:noFill/>
          <a:ln w="9525">
            <a:noFill/>
            <a:miter lim="800000"/>
            <a:headEnd/>
            <a:tailEnd/>
          </a:ln>
        </p:spPr>
        <p:txBody>
          <a:bodyPr>
            <a:spAutoFit/>
          </a:bodyPr>
          <a:lstStyle/>
          <a:p>
            <a:pPr>
              <a:spcBef>
                <a:spcPct val="50000"/>
              </a:spcBef>
            </a:pPr>
            <a:r>
              <a:rPr lang="en-GB" sz="2200" b="1" i="1" dirty="0" smtClean="0">
                <a:solidFill>
                  <a:srgbClr val="808080"/>
                </a:solidFill>
              </a:rPr>
              <a:t>Beliefs</a:t>
            </a:r>
            <a:r>
              <a:rPr lang="en-GB" sz="2200" b="1" i="1" dirty="0">
                <a:solidFill>
                  <a:srgbClr val="808080"/>
                </a:solidFill>
              </a:rPr>
              <a:t>, Myths and Taboos</a:t>
            </a:r>
          </a:p>
        </p:txBody>
      </p:sp>
    </p:spTree>
    <p:extLst>
      <p:ext uri="{BB962C8B-B14F-4D97-AF65-F5344CB8AC3E}">
        <p14:creationId xmlns:p14="http://schemas.microsoft.com/office/powerpoint/2010/main" val="250123667"/>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Capsules">
  <a:themeElements>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2D"/>
        </a:lt1>
        <a:dk2>
          <a:srgbClr val="336699"/>
        </a:dk2>
        <a:lt2>
          <a:srgbClr val="FEF800"/>
        </a:lt2>
        <a:accent1>
          <a:srgbClr val="666699"/>
        </a:accent1>
        <a:accent2>
          <a:srgbClr val="99CCFF"/>
        </a:accent2>
        <a:accent3>
          <a:srgbClr val="ADB8CA"/>
        </a:accent3>
        <a:accent4>
          <a:srgbClr val="DADA25"/>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27F43C3424F14B9B09E11064185262" ma:contentTypeVersion="2" ma:contentTypeDescription="Create a new document." ma:contentTypeScope="" ma:versionID="8778982535be8039c0c0b016c741dd98">
  <xsd:schema xmlns:xsd="http://www.w3.org/2001/XMLSchema" xmlns:xs="http://www.w3.org/2001/XMLSchema" xmlns:p="http://schemas.microsoft.com/office/2006/metadata/properties" xmlns:ns2="cfb739ad-8775-4f5f-a2cf-07c24ded535e" targetNamespace="http://schemas.microsoft.com/office/2006/metadata/properties" ma:root="true" ma:fieldsID="38f23c1e3c74877df0cf7dbc76035582" ns2:_="">
    <xsd:import namespace="cfb739ad-8775-4f5f-a2cf-07c24ded535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b739ad-8775-4f5f-a2cf-07c24ded53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3FD955-9365-46DA-AF0E-21FC41AD5C37}"/>
</file>

<file path=customXml/itemProps2.xml><?xml version="1.0" encoding="utf-8"?>
<ds:datastoreItem xmlns:ds="http://schemas.openxmlformats.org/officeDocument/2006/customXml" ds:itemID="{A0DED026-830A-4E8A-8478-C53AB27AA24E}"/>
</file>

<file path=customXml/itemProps3.xml><?xml version="1.0" encoding="utf-8"?>
<ds:datastoreItem xmlns:ds="http://schemas.openxmlformats.org/officeDocument/2006/customXml" ds:itemID="{CBEDE625-585B-483C-9FC7-DBCFA9741569}"/>
</file>

<file path=docProps/app.xml><?xml version="1.0" encoding="utf-8"?>
<Properties xmlns="http://schemas.openxmlformats.org/officeDocument/2006/extended-properties" xmlns:vt="http://schemas.openxmlformats.org/officeDocument/2006/docPropsVTypes">
  <TotalTime>11940</TotalTime>
  <Words>2970</Words>
  <Application>Microsoft Office PowerPoint</Application>
  <PresentationFormat>Letter Paper (8.5x11 in)</PresentationFormat>
  <Paragraphs>311</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Capsules</vt:lpstr>
      <vt:lpstr>Public Health Perspectives  Reproductive Health</vt:lpstr>
      <vt:lpstr>Menstrual Hygiene Management</vt:lpstr>
      <vt:lpstr>Menstruation</vt:lpstr>
      <vt:lpstr>Menstrual Hygiene</vt:lpstr>
      <vt:lpstr>Menstrual Hygiene</vt:lpstr>
      <vt:lpstr>Menstrual Hygiene</vt:lpstr>
      <vt:lpstr>Menstrual Hygiene</vt:lpstr>
      <vt:lpstr>Menstrual Hygiene</vt:lpstr>
      <vt:lpstr>Harmful restrictions</vt:lpstr>
      <vt:lpstr>Superstitions about periods from around the world</vt:lpstr>
      <vt:lpstr>Superstitions about periods from around the world</vt:lpstr>
      <vt:lpstr>Relieving restrictions</vt:lpstr>
      <vt:lpstr>Parental Education</vt:lpstr>
      <vt:lpstr>Health risks</vt:lpstr>
      <vt:lpstr>Inappropriate hygiene practices</vt:lpstr>
      <vt:lpstr>Inappropriate hygiene practices</vt:lpstr>
      <vt:lpstr>Inappropriate hygiene practices</vt:lpstr>
      <vt:lpstr>Lack of facilities and sanitary products</vt:lpstr>
      <vt:lpstr>Lack of facilities and sanitary products</vt:lpstr>
      <vt:lpstr>Menstrual Hygiene, Human Rights and SDGs</vt:lpstr>
      <vt:lpstr>Menstrual Hygiene, Human Rights and SDGs</vt:lpstr>
      <vt:lpstr>Menstrual Hygiene, Human Rights and SDGs</vt:lpstr>
      <vt:lpstr>Menstrual Hygiene, Human Rights and SDGs</vt:lpstr>
      <vt:lpstr>FAST FACTS </vt:lpstr>
      <vt:lpstr>FAST FACTS </vt:lpstr>
      <vt:lpstr>FAST FACTS </vt:lpstr>
      <vt:lpstr>FAST FACTS </vt:lpstr>
      <vt:lpstr>FAST FACTS </vt:lpstr>
      <vt:lpstr>FAST FACTS </vt:lpstr>
      <vt:lpstr>Menstrual Hygiene</vt:lpstr>
      <vt:lpstr>Menstrual Hygiene</vt:lpstr>
      <vt:lpstr>Menstrual Hygiene</vt:lpstr>
      <vt:lpstr>Menstrual Hygiene</vt:lpstr>
      <vt:lpstr>Menstrual Health and Hygiene (MHH)</vt:lpstr>
      <vt:lpstr>Menstrual Health and Hygiene (MHH)</vt:lpstr>
      <vt:lpstr>Menstrual Health and Hygiene</vt:lpstr>
      <vt:lpstr>Menstrual Health and Hygiene</vt:lpstr>
      <vt:lpstr>Menstrual Health and Hygiene</vt:lpstr>
      <vt:lpstr>Menstrual Health and Hygiene</vt:lpstr>
      <vt:lpstr>Menstrual Health and Hygiene</vt:lpstr>
      <vt:lpstr>Menstrual Health and Hygiene</vt:lpstr>
      <vt:lpstr>Menstrual Health and Hygiene</vt:lpstr>
      <vt:lpstr>Sanitary protection materials</vt:lpstr>
      <vt:lpstr>Menstrual Hygiene Day</vt:lpstr>
      <vt:lpstr>Menstrual Hygiene Day 2021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Menses Key terms and definitions</dc:title>
  <dc:creator>Mutah</dc:creator>
  <cp:lastModifiedBy>Dell-i7</cp:lastModifiedBy>
  <cp:revision>122</cp:revision>
  <dcterms:modified xsi:type="dcterms:W3CDTF">2021-04-25T11:41:03Z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0x0101007B27F43C3424F14B9B09E11064185262</vt:lpwstr>
  </property>
</Properties>
</file>