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330" r:id="rId6"/>
    <p:sldId id="331" r:id="rId7"/>
    <p:sldId id="261" r:id="rId8"/>
    <p:sldId id="268" r:id="rId9"/>
    <p:sldId id="326" r:id="rId10"/>
    <p:sldId id="262" r:id="rId11"/>
    <p:sldId id="332" r:id="rId12"/>
    <p:sldId id="265" r:id="rId13"/>
    <p:sldId id="266" r:id="rId14"/>
    <p:sldId id="264" r:id="rId15"/>
    <p:sldId id="340" r:id="rId16"/>
    <p:sldId id="269" r:id="rId17"/>
    <p:sldId id="333" r:id="rId18"/>
    <p:sldId id="263" r:id="rId19"/>
    <p:sldId id="334" r:id="rId20"/>
    <p:sldId id="335" r:id="rId21"/>
    <p:sldId id="275" r:id="rId22"/>
    <p:sldId id="278" r:id="rId23"/>
    <p:sldId id="336" r:id="rId24"/>
    <p:sldId id="337" r:id="rId25"/>
    <p:sldId id="338" r:id="rId26"/>
    <p:sldId id="33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FB4DA-2F1C-4F35-9107-627A619913DA}" type="datetimeFigureOut">
              <a:rPr lang="en-US" smtClean="0"/>
              <a:t>09/04/2023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DFDC-7C86-4E10-AC2C-C69037CF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5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4016B491-DA81-0F1C-CD62-14895D3219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C404DD1C-58F0-0692-4543-E4892B3040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17693C3B-2CF6-8667-827A-9EF4520AC2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FCA48D-9A78-4491-9505-FA7EB6922BEC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DD0C-770F-4C73-B131-3C734589F5E1}" type="datetime1">
              <a:rPr lang="en-US" smtClean="0"/>
              <a:t>09/04/2023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1913-E94F-4FB2-9C46-80FD68EAF8AB}" type="datetime1">
              <a:rPr lang="en-US" smtClean="0"/>
              <a:t>09/04/2023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2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5D6B-56FC-48C2-A507-DA320A132E37}" type="datetime1">
              <a:rPr lang="en-US" smtClean="0"/>
              <a:t>09/04/2023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2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9D7A-817C-44E0-82BC-846C52E3E173}" type="datetime1">
              <a:rPr lang="en-US" smtClean="0"/>
              <a:t>09/04/2023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6246-2C21-485A-A8C8-1A8895AB44F9}" type="datetime1">
              <a:rPr lang="en-US" smtClean="0"/>
              <a:t>09/04/2023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1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67AE-8961-4DB7-8EF1-FD0C216359ED}" type="datetime1">
              <a:rPr lang="en-US" smtClean="0"/>
              <a:t>09/04/2023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0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E6DC-9840-4A78-B42C-DF34226BC7CB}" type="datetime1">
              <a:rPr lang="en-US" smtClean="0"/>
              <a:t>09/04/2023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7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29AA-E1C1-4436-94C4-1F5E0DBBC845}" type="datetime1">
              <a:rPr lang="en-US" smtClean="0"/>
              <a:t>09/04/2023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7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6180-148C-4C13-AD0F-DA9FFC2A0A26}" type="datetime1">
              <a:rPr lang="en-US" smtClean="0"/>
              <a:t>09/04/2023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7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2CDE-C533-4498-A7FE-530C9DF4A70C}" type="datetime1">
              <a:rPr lang="en-US" smtClean="0"/>
              <a:t>09/04/2023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7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B565-8EEB-4BAF-8880-FB0F3E524C19}" type="datetime1">
              <a:rPr lang="en-US" smtClean="0"/>
              <a:t>09/04/2023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9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BAAB3-4148-4B1F-864A-333FBACCB1A7}" type="datetime1">
              <a:rPr lang="en-US" smtClean="0"/>
              <a:t>09/04/2023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F023-8D6A-459F-B7FB-8D3E211E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8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34" Type="http://schemas.openxmlformats.org/officeDocument/2006/relationships/image" Target="../media/image3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8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6E6B6-E8EB-A36A-529B-727A03F45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831" y="1696188"/>
            <a:ext cx="7772400" cy="2387600"/>
          </a:xfrm>
        </p:spPr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Plasmodium</a:t>
            </a:r>
            <a:r>
              <a:rPr lang="en-US" b="1" dirty="0">
                <a:solidFill>
                  <a:srgbClr val="002060"/>
                </a:solidFill>
              </a:rPr>
              <a:t> and </a:t>
            </a:r>
            <a:r>
              <a:rPr lang="en-US" b="1" i="1" dirty="0">
                <a:solidFill>
                  <a:srgbClr val="002060"/>
                </a:solidFill>
              </a:rPr>
              <a:t>Babesia</a:t>
            </a:r>
          </a:p>
        </p:txBody>
      </p:sp>
      <p:pic>
        <p:nvPicPr>
          <p:cNvPr id="4" name="Picture 3" descr="attack.jpg">
            <a:extLst>
              <a:ext uri="{FF2B5EF4-FFF2-40B4-BE49-F238E27FC236}">
                <a16:creationId xmlns:a16="http://schemas.microsoft.com/office/drawing/2014/main" id="{35CB6405-A09E-3AE7-D0DC-F5CAEB2AF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84" y="130630"/>
            <a:ext cx="2292119" cy="283765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8A3C72-AED1-1B78-F3FF-929129ED6754}"/>
              </a:ext>
            </a:extLst>
          </p:cNvPr>
          <p:cNvSpPr txBox="1"/>
          <p:nvPr/>
        </p:nvSpPr>
        <p:spPr>
          <a:xfrm>
            <a:off x="1649546" y="4533841"/>
            <a:ext cx="56305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Presented by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Associate Professor Dina Abou </a:t>
            </a:r>
            <a:r>
              <a:rPr lang="en-US" sz="2800" b="1" dirty="0" err="1">
                <a:solidFill>
                  <a:srgbClr val="C00000"/>
                </a:solidFill>
              </a:rPr>
              <a:t>Rayia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7" name="Picture 6" descr="No photo description available.">
            <a:extLst>
              <a:ext uri="{FF2B5EF4-FFF2-40B4-BE49-F238E27FC236}">
                <a16:creationId xmlns:a16="http://schemas.microsoft.com/office/drawing/2014/main" id="{BDEE4FCC-965C-94C8-E1DA-42E4FA837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83" y="136524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F1C74F-568B-E40D-6A6F-76486582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2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571480"/>
            <a:ext cx="435771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 of transmission</a:t>
            </a:r>
            <a:endParaRPr lang="ar-EG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287042" y="1356504"/>
            <a:ext cx="285752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142272" y="1500174"/>
            <a:ext cx="440451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595519" y="1501762"/>
            <a:ext cx="3619291" cy="1382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47259" y="1714614"/>
            <a:ext cx="356396" cy="79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2820738" y="1693383"/>
            <a:ext cx="356396" cy="79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261332" y="1673370"/>
            <a:ext cx="35719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8546784" y="1506666"/>
            <a:ext cx="1697" cy="279261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683" y="1958702"/>
            <a:ext cx="185738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Bite of female 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Anopheles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3706" y="1950246"/>
            <a:ext cx="192882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Blood transfusion 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2723793" y="3084060"/>
            <a:ext cx="35719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53706" y="3368201"/>
            <a:ext cx="5497598" cy="1420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causes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erythrocytic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schizogony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cycle only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the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merozoites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that released from RBCs never invade the liver cells 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29167" y="1958702"/>
            <a:ext cx="185738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Congenital transmission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33190" y="1958702"/>
            <a:ext cx="18558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Contaminated syringes</a:t>
            </a:r>
          </a:p>
          <a:p>
            <a:pPr algn="ctr" rtl="0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in addicts</a:t>
            </a:r>
            <a:endParaRPr lang="ar-EG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3E9F-152C-4E6E-97A6-3A0C9E6C3F92}" type="slidenum">
              <a:rPr lang="ar-EG" smtClean="0"/>
              <a:pPr/>
              <a:t>10</a:t>
            </a:fld>
            <a:endParaRPr lang="ar-EG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AD05373-D43D-65F8-2275-4C961FD19AB6}"/>
              </a:ext>
            </a:extLst>
          </p:cNvPr>
          <p:cNvCxnSpPr/>
          <p:nvPr/>
        </p:nvCxnSpPr>
        <p:spPr>
          <a:xfrm rot="5400000">
            <a:off x="6278561" y="1664000"/>
            <a:ext cx="35719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3A4EBD0-B747-CB1B-E2D2-855BE482EAAC}"/>
              </a:ext>
            </a:extLst>
          </p:cNvPr>
          <p:cNvSpPr txBox="1"/>
          <p:nvPr/>
        </p:nvSpPr>
        <p:spPr>
          <a:xfrm>
            <a:off x="7739019" y="1950246"/>
            <a:ext cx="135529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Organ transplant</a:t>
            </a:r>
            <a:endParaRPr lang="ar-EG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32BC90-5D86-0870-F6BB-C264FC23526E}"/>
              </a:ext>
            </a:extLst>
          </p:cNvPr>
          <p:cNvCxnSpPr/>
          <p:nvPr/>
        </p:nvCxnSpPr>
        <p:spPr>
          <a:xfrm rot="5400000">
            <a:off x="4649249" y="3092796"/>
            <a:ext cx="35719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A725A0-1240-A820-365E-BF53ED21F92B}"/>
              </a:ext>
            </a:extLst>
          </p:cNvPr>
          <p:cNvCxnSpPr/>
          <p:nvPr/>
        </p:nvCxnSpPr>
        <p:spPr>
          <a:xfrm rot="5400000">
            <a:off x="6583289" y="3136436"/>
            <a:ext cx="35719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03E026-B192-730C-1F5D-3BE19B40C561}"/>
              </a:ext>
            </a:extLst>
          </p:cNvPr>
          <p:cNvCxnSpPr/>
          <p:nvPr/>
        </p:nvCxnSpPr>
        <p:spPr>
          <a:xfrm rot="5400000">
            <a:off x="8335961" y="2914201"/>
            <a:ext cx="35719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696CA92-1855-A183-AAEB-249D5BED1EB1}"/>
              </a:ext>
            </a:extLst>
          </p:cNvPr>
          <p:cNvSpPr txBox="1"/>
          <p:nvPr/>
        </p:nvSpPr>
        <p:spPr>
          <a:xfrm flipH="1">
            <a:off x="7548074" y="3140686"/>
            <a:ext cx="1557544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????? Hepatic phase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42D00B-8631-BB1D-24F4-A5120B7AB828}"/>
              </a:ext>
            </a:extLst>
          </p:cNvPr>
          <p:cNvSpPr txBox="1"/>
          <p:nvPr/>
        </p:nvSpPr>
        <p:spPr>
          <a:xfrm>
            <a:off x="1453807" y="5515827"/>
            <a:ext cx="5950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Infective stages ???????????????????</a:t>
            </a: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AN-22-MED-MOD-6-LES-2-S3-5">
            <a:extLst>
              <a:ext uri="{FF2B5EF4-FFF2-40B4-BE49-F238E27FC236}">
                <a16:creationId xmlns:a16="http://schemas.microsoft.com/office/drawing/2014/main" id="{6C9874A7-2C6F-75A0-DE5B-1F0ACB272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7"/>
          <a:stretch/>
        </p:blipFill>
        <p:spPr bwMode="auto">
          <a:xfrm>
            <a:off x="434511" y="931984"/>
            <a:ext cx="8070528" cy="562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C2D185-9199-8AA3-263B-100260922454}"/>
              </a:ext>
            </a:extLst>
          </p:cNvPr>
          <p:cNvSpPr txBox="1"/>
          <p:nvPr/>
        </p:nvSpPr>
        <p:spPr>
          <a:xfrm>
            <a:off x="434511" y="302455"/>
            <a:ext cx="2771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Pathogenesis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B1B3B-888A-48F1-2999-9F319C6C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30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285728"/>
            <a:ext cx="307183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Clinical pictures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928670"/>
            <a:ext cx="657229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1) General symptoms in all types of malaria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4036215" y="1607331"/>
            <a:ext cx="214314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43372" y="1714488"/>
            <a:ext cx="292895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571604" y="1714488"/>
            <a:ext cx="257176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429522" y="1856570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930248" y="1856570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4282" y="2071678"/>
            <a:ext cx="3286148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A- Prodromal symptoms </a:t>
            </a:r>
          </a:p>
          <a:p>
            <a:pPr algn="ctr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(Low parasitemia and asynchronous RBCs rupture )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1835" y="3637171"/>
            <a:ext cx="257176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Low grade fever, malaise,   headache and pain in bone and joints.</a:t>
            </a:r>
            <a:endParaRPr lang="ar-EG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4270" y="2310402"/>
            <a:ext cx="250033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B- Malarial paroxysm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0794" y="3436862"/>
            <a:ext cx="457203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Due to </a:t>
            </a:r>
            <a:r>
              <a:rPr lang="en-US" b="1" dirty="0">
                <a:solidFill>
                  <a:srgbClr val="C00000"/>
                </a:solidFill>
              </a:rPr>
              <a:t>synchronous</a:t>
            </a:r>
            <a:r>
              <a:rPr lang="en-US" b="1" dirty="0">
                <a:solidFill>
                  <a:srgbClr val="002060"/>
                </a:solidFill>
              </a:rPr>
              <a:t> rupture of a large number of parasitized RBCs and liberation of merozoites with malarial pigment and toxin into the circulation. </a:t>
            </a:r>
            <a:endParaRPr lang="ar-EG" dirty="0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6250793" y="4607727"/>
            <a:ext cx="214314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357950" y="4714884"/>
            <a:ext cx="171451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3071802" y="4714884"/>
            <a:ext cx="328614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2965439" y="4821247"/>
            <a:ext cx="213520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5037141" y="4821247"/>
            <a:ext cx="213520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7965305" y="4822041"/>
            <a:ext cx="21431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428728" y="4929198"/>
            <a:ext cx="2428892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/>
            <a:r>
              <a:rPr lang="en-US" b="1" dirty="0">
                <a:solidFill>
                  <a:srgbClr val="C00000"/>
                </a:solidFill>
              </a:rPr>
              <a:t>Cold stage (1/2- one hour):</a:t>
            </a:r>
            <a:r>
              <a:rPr lang="en-US" b="1" dirty="0"/>
              <a:t> </a:t>
            </a:r>
            <a:r>
              <a:rPr lang="en-US" b="1" dirty="0">
                <a:solidFill>
                  <a:srgbClr val="002060"/>
                </a:solidFill>
              </a:rPr>
              <a:t>Sensation of cold, shivering and the patient is feverish. The skin is pale and cyanotic.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00496" y="4929198"/>
            <a:ext cx="250033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/>
            <a:r>
              <a:rPr lang="en-US" b="1" dirty="0">
                <a:solidFill>
                  <a:srgbClr val="C00000"/>
                </a:solidFill>
              </a:rPr>
              <a:t>Hot stage (1-4 hours): </a:t>
            </a:r>
            <a:r>
              <a:rPr lang="en-US" b="1" dirty="0">
                <a:solidFill>
                  <a:srgbClr val="002060"/>
                </a:solidFill>
              </a:rPr>
              <a:t>High fever (40 C° or more), hot dry skin, flushed face, headache and pain in limbs and back .</a:t>
            </a:r>
            <a:endParaRPr lang="ar-EG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86546" y="5000636"/>
            <a:ext cx="2214610" cy="1785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/>
            <a:r>
              <a:rPr lang="en-US" b="1" dirty="0">
                <a:solidFill>
                  <a:srgbClr val="C00000"/>
                </a:solidFill>
              </a:rPr>
              <a:t>Sweating stage (1-4 hours): </a:t>
            </a:r>
            <a:r>
              <a:rPr lang="en-US" b="1" dirty="0">
                <a:solidFill>
                  <a:srgbClr val="002060"/>
                </a:solidFill>
              </a:rPr>
              <a:t>Profuse sweating with </a:t>
            </a: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↓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temperature, moist and coal skin).</a:t>
            </a:r>
            <a:endParaRPr lang="ar-EG" b="1" dirty="0">
              <a:solidFill>
                <a:srgbClr val="002060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3E9F-152C-4E6E-97A6-3A0C9E6C3F92}" type="slidenum">
              <a:rPr lang="ar-EG" smtClean="0"/>
              <a:pPr/>
              <a:t>12</a:t>
            </a:fld>
            <a:endParaRPr lang="ar-EG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321571" y="3515747"/>
            <a:ext cx="213520" cy="7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A253C00-AE88-5CC6-29FB-6281C5051427}"/>
              </a:ext>
            </a:extLst>
          </p:cNvPr>
          <p:cNvCxnSpPr/>
          <p:nvPr/>
        </p:nvCxnSpPr>
        <p:spPr>
          <a:xfrm rot="5400000">
            <a:off x="4677072" y="1896559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F7F5D92-7576-E34D-A135-C1CF229565EC}"/>
              </a:ext>
            </a:extLst>
          </p:cNvPr>
          <p:cNvSpPr txBox="1"/>
          <p:nvPr/>
        </p:nvSpPr>
        <p:spPr>
          <a:xfrm>
            <a:off x="6431772" y="1992236"/>
            <a:ext cx="2566999" cy="1231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 -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Repeated paroxysms</a:t>
            </a:r>
          </a:p>
          <a:p>
            <a:pPr rtl="0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(Anemia, jaundice, hepatosplenomegaly)</a:t>
            </a:r>
            <a:endParaRPr lang="ar-EG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F31BE6-356A-B8FA-ADE4-7D70FAC0762C}"/>
              </a:ext>
            </a:extLst>
          </p:cNvPr>
          <p:cNvCxnSpPr/>
          <p:nvPr/>
        </p:nvCxnSpPr>
        <p:spPr>
          <a:xfrm rot="5400000">
            <a:off x="4712791" y="3230616"/>
            <a:ext cx="213520" cy="7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71480"/>
            <a:ext cx="8501122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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N.B.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patient becomes normal and temperature is normal till the second paroxysm occurs. Malaria paroxysms occur for at least 2 weeks or more with decreasing intensity then stop.</a:t>
            </a:r>
            <a:endParaRPr lang="ar-EG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2500306"/>
            <a:ext cx="621510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</a:rPr>
              <a:t>The attacks recur at the following interval</a:t>
            </a:r>
            <a:endParaRPr lang="ar-EG" sz="2400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4322761" y="3178173"/>
            <a:ext cx="214314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29124" y="3286124"/>
            <a:ext cx="3071834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357290" y="3286124"/>
            <a:ext cx="3071834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215208" y="3428206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287042" y="3428206"/>
            <a:ext cx="284958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7358876" y="3428206"/>
            <a:ext cx="284958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4282" y="3643314"/>
            <a:ext cx="2428892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benign tertian malaria </a:t>
            </a:r>
          </a:p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P.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vivax&amp;p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ovale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14678" y="3643314"/>
            <a:ext cx="2428892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benign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quartan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malaria</a:t>
            </a:r>
          </a:p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P.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malariae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5074" y="3643314"/>
            <a:ext cx="2571768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malignant malaria </a:t>
            </a:r>
          </a:p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P.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falciparum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965175" y="5106999"/>
            <a:ext cx="35719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5720" y="5500702"/>
            <a:ext cx="1928826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attack is repeated every 3 days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8992" y="5572140"/>
            <a:ext cx="1928826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attack is repeated every 4 days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43702" y="5643578"/>
            <a:ext cx="178595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attack is irregular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4107653" y="5036355"/>
            <a:ext cx="35719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7322363" y="5036355"/>
            <a:ext cx="35719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3E9F-152C-4E6E-97A6-3A0C9E6C3F92}" type="slidenum">
              <a:rPr lang="ar-EG" smtClean="0"/>
              <a:pPr/>
              <a:t>13</a:t>
            </a:fld>
            <a:endParaRPr lang="ar-EG"/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0012" y="135282"/>
            <a:ext cx="421007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2) Specific symptoms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785876" y="767753"/>
            <a:ext cx="21431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1569405" y="861079"/>
            <a:ext cx="4645667" cy="4044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427323" y="1061983"/>
            <a:ext cx="285752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055280" y="1017786"/>
            <a:ext cx="284958" cy="79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4663" y="1216851"/>
            <a:ext cx="192882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P.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malariae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8911" y="2055045"/>
            <a:ext cx="2500330" cy="29560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Antigen antibody complex is deposited in the kidney glomeruli </a:t>
            </a:r>
            <a:r>
              <a:rPr lang="en-US" b="1" dirty="0">
                <a:solidFill>
                  <a:srgbClr val="C00000"/>
                </a:solidFill>
                <a:sym typeface="Wingdings"/>
              </a:rPr>
              <a:t>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nephrotic syndrome </a:t>
            </a:r>
            <a:r>
              <a:rPr lang="en-US" b="1" dirty="0">
                <a:solidFill>
                  <a:srgbClr val="002060"/>
                </a:solidFill>
              </a:rPr>
              <a:t>with the occurrence of edema and protein and cast in urine. </a:t>
            </a:r>
            <a:endParaRPr lang="ar-EG" dirty="0">
              <a:solidFill>
                <a:srgbClr val="00206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878067" y="1835209"/>
            <a:ext cx="35719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41278" y="1223351"/>
            <a:ext cx="221457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P.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falciparum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26727" y="2078814"/>
            <a:ext cx="3000396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Adhesion phenomena (pernicious syndrome) </a:t>
            </a:r>
            <a:r>
              <a:rPr lang="en-US" b="1" dirty="0">
                <a:solidFill>
                  <a:srgbClr val="002060"/>
                </a:solidFill>
              </a:rPr>
              <a:t>occurs in infected RBCs containing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trophozoites and schizonts. </a:t>
            </a:r>
            <a:r>
              <a:rPr lang="en-US" b="1" dirty="0">
                <a:solidFill>
                  <a:srgbClr val="002060"/>
                </a:solidFill>
              </a:rPr>
              <a:t>RBCs clump together and stick to the endothelium of the blood</a:t>
            </a:r>
            <a:r>
              <a:rPr lang="en-US" b="1" dirty="0"/>
              <a:t> </a:t>
            </a:r>
            <a:r>
              <a:rPr lang="en-US" b="1" dirty="0">
                <a:solidFill>
                  <a:srgbClr val="002060"/>
                </a:solidFill>
              </a:rPr>
              <a:t>vessels </a:t>
            </a:r>
            <a:r>
              <a:rPr lang="en-US" b="1" dirty="0">
                <a:solidFill>
                  <a:srgbClr val="002060"/>
                </a:solidFill>
                <a:sym typeface="Wingdings"/>
              </a:rPr>
              <a:t>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vascular obstruction of small blood vessels of internal organs </a:t>
            </a:r>
            <a:r>
              <a:rPr lang="en-US" b="1" dirty="0">
                <a:solidFill>
                  <a:srgbClr val="002060"/>
                </a:solidFill>
                <a:sym typeface="Wingdings"/>
              </a:rPr>
              <a:t></a:t>
            </a:r>
            <a:r>
              <a:rPr lang="en-US" b="1" dirty="0">
                <a:solidFill>
                  <a:srgbClr val="002060"/>
                </a:solidFill>
              </a:rPr>
              <a:t> tissue anoxia of organs including brain, kidney, GIT, heart, lung, liver and adrenal 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5006058" y="1657408"/>
            <a:ext cx="0" cy="397637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3E9F-152C-4E6E-97A6-3A0C9E6C3F92}" type="slidenum">
              <a:rPr lang="ar-EG" smtClean="0"/>
              <a:pPr/>
              <a:t>14</a:t>
            </a:fld>
            <a:endParaRPr lang="ar-EG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DA4180-7723-E790-9F10-3E023040228E}"/>
              </a:ext>
            </a:extLst>
          </p:cNvPr>
          <p:cNvSpPr txBox="1"/>
          <p:nvPr/>
        </p:nvSpPr>
        <p:spPr>
          <a:xfrm>
            <a:off x="6715140" y="1062380"/>
            <a:ext cx="2361871" cy="4524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Cerebral malaria: </a:t>
            </a:r>
            <a:r>
              <a:rPr lang="en-US" b="1" dirty="0">
                <a:solidFill>
                  <a:srgbClr val="002060"/>
                </a:solidFill>
              </a:rPr>
              <a:t>headache, high fever, convulsion, paralysis, coma and death.</a:t>
            </a:r>
          </a:p>
          <a:p>
            <a:pPr algn="just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Algid malaria :</a:t>
            </a:r>
            <a:r>
              <a:rPr lang="en-US" b="1" dirty="0">
                <a:solidFill>
                  <a:srgbClr val="002060"/>
                </a:solidFill>
              </a:rPr>
              <a:t>shock, collapse , sudden </a:t>
            </a:r>
            <a:r>
              <a:rPr lang="en-US" b="1" dirty="0">
                <a:solidFill>
                  <a:srgbClr val="002060"/>
                </a:solidFill>
                <a:sym typeface="Wingdings"/>
              </a:rPr>
              <a:t></a:t>
            </a:r>
            <a:r>
              <a:rPr lang="en-US" b="1" dirty="0">
                <a:solidFill>
                  <a:srgbClr val="002060"/>
                </a:solidFill>
              </a:rPr>
              <a:t> in blood pressure due to adrenal insufficiency</a:t>
            </a:r>
          </a:p>
          <a:p>
            <a:pPr algn="just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Gastrointestinal malaria: </a:t>
            </a:r>
            <a:r>
              <a:rPr lang="en-US" b="1" dirty="0" err="1">
                <a:solidFill>
                  <a:srgbClr val="002060"/>
                </a:solidFill>
              </a:rPr>
              <a:t>diarrhoea</a:t>
            </a:r>
            <a:r>
              <a:rPr lang="en-US" b="1" dirty="0">
                <a:solidFill>
                  <a:srgbClr val="002060"/>
                </a:solidFill>
              </a:rPr>
              <a:t> or dysentery with bloody loose stool </a:t>
            </a:r>
            <a:r>
              <a:rPr lang="en-US" b="1" dirty="0">
                <a:solidFill>
                  <a:srgbClr val="002060"/>
                </a:solidFill>
                <a:sym typeface="Wingdings"/>
              </a:rPr>
              <a:t>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malabsorption</a:t>
            </a:r>
            <a:r>
              <a:rPr lang="en-US" b="1" dirty="0">
                <a:solidFill>
                  <a:srgbClr val="002060"/>
                </a:solidFill>
              </a:rPr>
              <a:t> and dehydration </a:t>
            </a:r>
          </a:p>
          <a:p>
            <a:pPr algn="just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Congenital malaria</a:t>
            </a:r>
            <a:r>
              <a:rPr lang="en-US" b="1" dirty="0">
                <a:solidFill>
                  <a:srgbClr val="002060"/>
                </a:solidFill>
                <a:sym typeface="Wingdings"/>
              </a:rPr>
              <a:t> </a:t>
            </a:r>
            <a:r>
              <a:rPr lang="en-US" b="1" dirty="0">
                <a:solidFill>
                  <a:srgbClr val="002060"/>
                </a:solidFill>
              </a:rPr>
              <a:t> abortion.</a:t>
            </a:r>
            <a:endParaRPr lang="ar-EG" b="1" dirty="0">
              <a:solidFill>
                <a:srgbClr val="00206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2E070CE-6A39-5170-4607-887DDAEF9DB8}"/>
              </a:ext>
            </a:extLst>
          </p:cNvPr>
          <p:cNvCxnSpPr>
            <a:cxnSpLocks/>
          </p:cNvCxnSpPr>
          <p:nvPr/>
        </p:nvCxnSpPr>
        <p:spPr>
          <a:xfrm>
            <a:off x="6040571" y="4074441"/>
            <a:ext cx="674569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81836E4-18EF-844F-B331-F448204C6968}"/>
              </a:ext>
            </a:extLst>
          </p:cNvPr>
          <p:cNvSpPr txBox="1"/>
          <p:nvPr/>
        </p:nvSpPr>
        <p:spPr>
          <a:xfrm>
            <a:off x="2926726" y="5505982"/>
            <a:ext cx="300039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Black water fever</a:t>
            </a:r>
            <a:endParaRPr lang="ar-EG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12863B-84FF-7D86-5B08-44D09E49F665}"/>
              </a:ext>
            </a:extLst>
          </p:cNvPr>
          <p:cNvSpPr txBox="1"/>
          <p:nvPr/>
        </p:nvSpPr>
        <p:spPr>
          <a:xfrm>
            <a:off x="2926727" y="5868072"/>
            <a:ext cx="5851513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/>
            <a:r>
              <a:rPr lang="en-US" sz="1600" b="1" dirty="0">
                <a:solidFill>
                  <a:srgbClr val="002060"/>
                </a:solidFill>
              </a:rPr>
              <a:t>Acute intravascular </a:t>
            </a:r>
            <a:r>
              <a:rPr lang="en-US" sz="1600" b="1" dirty="0" err="1">
                <a:solidFill>
                  <a:srgbClr val="002060"/>
                </a:solidFill>
              </a:rPr>
              <a:t>haemolysis</a:t>
            </a:r>
            <a:r>
              <a:rPr lang="en-US" sz="1600" b="1" dirty="0">
                <a:solidFill>
                  <a:srgbClr val="002060"/>
                </a:solidFill>
              </a:rPr>
              <a:t> of infected RBCs </a:t>
            </a:r>
            <a:r>
              <a:rPr lang="en-US" sz="1600" b="1" dirty="0">
                <a:solidFill>
                  <a:srgbClr val="002060"/>
                </a:solidFill>
                <a:sym typeface="Wingdings"/>
              </a:rPr>
              <a:t></a:t>
            </a:r>
            <a:r>
              <a:rPr lang="en-US" sz="1600" b="1" dirty="0">
                <a:solidFill>
                  <a:srgbClr val="002060"/>
                </a:solidFill>
              </a:rPr>
              <a:t>severe anaemia, fever, jaundice, </a:t>
            </a:r>
            <a:r>
              <a:rPr lang="en-US" sz="1600" b="1" dirty="0" err="1">
                <a:solidFill>
                  <a:srgbClr val="002060"/>
                </a:solidFill>
              </a:rPr>
              <a:t>haemoglobinuria</a:t>
            </a:r>
            <a:r>
              <a:rPr lang="en-US" sz="1600" b="1" dirty="0">
                <a:solidFill>
                  <a:srgbClr val="002060"/>
                </a:solidFill>
              </a:rPr>
              <a:t> (dark red urine) and acute renal failure due to inadequate quinine treatment.</a:t>
            </a:r>
            <a:endParaRPr lang="ar-EG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2528F-0A16-7389-8DFF-370F257C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82" y="545465"/>
            <a:ext cx="7886700" cy="5503642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4400" b="1" dirty="0">
                <a:solidFill>
                  <a:srgbClr val="C00000"/>
                </a:solidFill>
              </a:rPr>
              <a:t>Why </a:t>
            </a:r>
            <a:r>
              <a:rPr lang="en-US" sz="4400" b="1" i="1" dirty="0">
                <a:solidFill>
                  <a:srgbClr val="C00000"/>
                </a:solidFill>
              </a:rPr>
              <a:t>Plasmodium falciparum </a:t>
            </a:r>
            <a:r>
              <a:rPr lang="en-US" sz="4400" b="1" dirty="0">
                <a:solidFill>
                  <a:srgbClr val="C00000"/>
                </a:solidFill>
              </a:rPr>
              <a:t>causes malignant malaria and is more dangerous ???????????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endParaRPr lang="en-US" sz="4400" b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4400" b="1" dirty="0">
                <a:solidFill>
                  <a:srgbClr val="C00000"/>
                </a:solidFill>
              </a:rPr>
              <a:t>Differences between malarial relapse and recrudescence ?????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A9B88B-C81A-8EDB-A4C8-7521912D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2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428604"/>
            <a:ext cx="407196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Laboratory Diagnosis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287042" y="1213628"/>
            <a:ext cx="28575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29124" y="1357298"/>
            <a:ext cx="242889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643042" y="1357298"/>
            <a:ext cx="285752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465241" y="1535099"/>
            <a:ext cx="35719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6680215" y="1535099"/>
            <a:ext cx="35719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42976" y="1785926"/>
            <a:ext cx="128588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</a:rPr>
              <a:t>Direct</a:t>
            </a:r>
            <a:endParaRPr lang="ar-EG" sz="2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2198" y="1857364"/>
            <a:ext cx="142876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</a:rPr>
              <a:t>Indirect</a:t>
            </a:r>
            <a:endParaRPr lang="ar-EG" sz="24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034" y="2928934"/>
            <a:ext cx="2928958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 rtl="0"/>
            <a:r>
              <a:rPr lang="en-US" b="1" dirty="0">
                <a:solidFill>
                  <a:srgbClr val="C00000"/>
                </a:solidFill>
              </a:rPr>
              <a:t>Microscopic:</a:t>
            </a:r>
            <a:r>
              <a:rPr lang="en-US" b="1" dirty="0"/>
              <a:t> </a:t>
            </a:r>
            <a:r>
              <a:rPr lang="en-US" b="1" dirty="0">
                <a:solidFill>
                  <a:srgbClr val="002060"/>
                </a:solidFill>
              </a:rPr>
              <a:t>Thin and thick blood films stained with </a:t>
            </a:r>
            <a:r>
              <a:rPr lang="en-US" b="1" dirty="0" err="1">
                <a:solidFill>
                  <a:srgbClr val="FF0000"/>
                </a:solidFill>
              </a:rPr>
              <a:t>Giemsa</a:t>
            </a:r>
            <a:r>
              <a:rPr lang="en-US" b="1" dirty="0">
                <a:solidFill>
                  <a:srgbClr val="FF0000"/>
                </a:solidFill>
              </a:rPr>
              <a:t> and </a:t>
            </a:r>
            <a:r>
              <a:rPr lang="en-US" b="1" dirty="0" err="1">
                <a:solidFill>
                  <a:srgbClr val="FF0000"/>
                </a:solidFill>
              </a:rPr>
              <a:t>Leishman</a:t>
            </a:r>
            <a:r>
              <a:rPr lang="en-US" b="1" dirty="0">
                <a:solidFill>
                  <a:srgbClr val="002060"/>
                </a:solidFill>
              </a:rPr>
              <a:t> reveal different stages (rings, </a:t>
            </a:r>
            <a:r>
              <a:rPr lang="en-US" b="1" dirty="0" err="1">
                <a:solidFill>
                  <a:srgbClr val="002060"/>
                </a:solidFill>
              </a:rPr>
              <a:t>trophozoites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schizonts</a:t>
            </a:r>
            <a:r>
              <a:rPr lang="en-US" b="1" dirty="0">
                <a:solidFill>
                  <a:srgbClr val="002060"/>
                </a:solidFill>
              </a:rPr>
              <a:t> and gametocytes) in all types of malaria except in </a:t>
            </a:r>
            <a:r>
              <a:rPr lang="en-US" b="1" i="1" dirty="0">
                <a:solidFill>
                  <a:srgbClr val="002060"/>
                </a:solidFill>
              </a:rPr>
              <a:t>P. falciparum</a:t>
            </a:r>
            <a:r>
              <a:rPr lang="en-US" b="1" dirty="0">
                <a:solidFill>
                  <a:srgbClr val="002060"/>
                </a:solidFill>
              </a:rPr>
              <a:t> only rings and gametocytes are seen in the peripheral blood (due to adhesion phenomena).</a:t>
            </a:r>
          </a:p>
          <a:p>
            <a:pPr algn="justLow" rtl="0"/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72132" y="2928934"/>
            <a:ext cx="33575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ar-EG" dirty="0"/>
          </a:p>
        </p:txBody>
      </p:sp>
      <p:sp>
        <p:nvSpPr>
          <p:cNvPr id="41" name="TextBox 40"/>
          <p:cNvSpPr txBox="1"/>
          <p:nvPr/>
        </p:nvSpPr>
        <p:spPr>
          <a:xfrm>
            <a:off x="5357818" y="3000372"/>
            <a:ext cx="3357618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/>
            <a:r>
              <a:rPr lang="en-US" sz="2000" b="1" dirty="0">
                <a:solidFill>
                  <a:srgbClr val="C00000"/>
                </a:solidFill>
              </a:rPr>
              <a:t>1-Serological tests: </a:t>
            </a:r>
            <a:r>
              <a:rPr lang="en-US" sz="2000" b="1" dirty="0">
                <a:solidFill>
                  <a:srgbClr val="002060"/>
                </a:solidFill>
              </a:rPr>
              <a:t>CFT, IHT, ELISA, FAT, or rapid strip or dip stick test to detect circulating antigens using </a:t>
            </a:r>
            <a:r>
              <a:rPr lang="en-US" sz="2000" b="1">
                <a:solidFill>
                  <a:srgbClr val="002060"/>
                </a:solidFill>
              </a:rPr>
              <a:t>monoclonal antibodies.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 rtl="0"/>
            <a:r>
              <a:rPr lang="en-US" sz="2000" b="1" dirty="0">
                <a:solidFill>
                  <a:srgbClr val="C00000"/>
                </a:solidFill>
              </a:rPr>
              <a:t>2-Molecular diagnosis: </a:t>
            </a:r>
            <a:r>
              <a:rPr lang="en-US" sz="2000" b="1" dirty="0">
                <a:solidFill>
                  <a:srgbClr val="002060"/>
                </a:solidFill>
              </a:rPr>
              <a:t>by PCR.</a:t>
            </a:r>
            <a:endParaRPr lang="ar-EG" sz="2000" dirty="0">
              <a:solidFill>
                <a:srgbClr val="00206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6750859" y="2678901"/>
            <a:ext cx="35719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1465241" y="2606669"/>
            <a:ext cx="35719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3E9F-152C-4E6E-97A6-3A0C9E6C3F92}" type="slidenum">
              <a:rPr lang="ar-EG" smtClean="0"/>
              <a:pPr/>
              <a:t>16</a:t>
            </a:fld>
            <a:endParaRPr lang="ar-EG"/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1008" y="224806"/>
            <a:ext cx="235745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287042" y="1070752"/>
            <a:ext cx="284958" cy="79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285852" y="1214422"/>
            <a:ext cx="300039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86248" y="1214422"/>
            <a:ext cx="321471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143770" y="1356504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322629" y="1392223"/>
            <a:ext cx="35719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393537" y="1393017"/>
            <a:ext cx="35719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7358082" y="1357298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5163" y="1558103"/>
            <a:ext cx="214314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Tissue schizonticide and </a:t>
            </a:r>
            <a:r>
              <a:rPr lang="en-US" sz="1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hypnozoiticides</a:t>
            </a:r>
            <a:endParaRPr lang="ar-EG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6041" y="1622499"/>
            <a:ext cx="213996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Blood schizonticides</a:t>
            </a:r>
            <a:endParaRPr lang="ar-EG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34895" y="1611707"/>
            <a:ext cx="181158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 of complications</a:t>
            </a:r>
            <a:endParaRPr lang="ar-EG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00826" y="1714488"/>
            <a:ext cx="2643174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Chemoprophylaxis</a:t>
            </a:r>
            <a:endParaRPr lang="ar-EG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995" y="2965447"/>
            <a:ext cx="1706202" cy="5062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 Primaquine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46725" y="4310960"/>
            <a:ext cx="2977848" cy="22685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600" b="1" dirty="0" err="1">
                <a:solidFill>
                  <a:srgbClr val="C00000"/>
                </a:solidFill>
              </a:rPr>
              <a:t>Fansidar</a:t>
            </a:r>
            <a:r>
              <a:rPr lang="en-US" sz="1600" b="1" dirty="0">
                <a:solidFill>
                  <a:srgbClr val="C00000"/>
                </a:solidFill>
              </a:rPr>
              <a:t>: </a:t>
            </a:r>
            <a:r>
              <a:rPr lang="en-US" sz="1600" b="1" dirty="0" err="1">
                <a:solidFill>
                  <a:srgbClr val="002060"/>
                </a:solidFill>
              </a:rPr>
              <a:t>Pyrimethamine</a:t>
            </a:r>
            <a:r>
              <a:rPr lang="en-US" sz="1600" b="1" dirty="0">
                <a:solidFill>
                  <a:srgbClr val="002060"/>
                </a:solidFill>
              </a:rPr>
              <a:t> &amp;</a:t>
            </a:r>
            <a:r>
              <a:rPr lang="en-US" sz="1600" b="1" dirty="0" err="1">
                <a:solidFill>
                  <a:srgbClr val="002060"/>
                </a:solidFill>
              </a:rPr>
              <a:t>sulphadoxine</a:t>
            </a:r>
            <a:endParaRPr lang="en-US" sz="1600" b="1" dirty="0">
              <a:solidFill>
                <a:srgbClr val="002060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1600" b="1" dirty="0">
                <a:solidFill>
                  <a:srgbClr val="C00000"/>
                </a:solidFill>
              </a:rPr>
              <a:t>Artemisinin-based: </a:t>
            </a:r>
            <a:r>
              <a:rPr lang="en-US" sz="1600" b="1" dirty="0">
                <a:solidFill>
                  <a:srgbClr val="002060"/>
                </a:solidFill>
              </a:rPr>
              <a:t>Pyrimethamine/</a:t>
            </a:r>
          </a:p>
          <a:p>
            <a:pPr algn="l" rtl="0">
              <a:lnSpc>
                <a:spcPct val="150000"/>
              </a:lnSpc>
            </a:pPr>
            <a:r>
              <a:rPr lang="en-US" sz="1600" b="1" dirty="0" err="1">
                <a:solidFill>
                  <a:srgbClr val="002060"/>
                </a:solidFill>
              </a:rPr>
              <a:t>sulphadoxine</a:t>
            </a:r>
            <a:r>
              <a:rPr lang="en-US" sz="1600" b="1" dirty="0">
                <a:solidFill>
                  <a:srgbClr val="002060"/>
                </a:solidFill>
              </a:rPr>
              <a:t> + artesunate</a:t>
            </a:r>
          </a:p>
          <a:p>
            <a:pPr algn="l" rtl="0">
              <a:lnSpc>
                <a:spcPct val="150000"/>
              </a:lnSpc>
            </a:pPr>
            <a:r>
              <a:rPr lang="en-US" sz="1600" b="1" dirty="0">
                <a:solidFill>
                  <a:srgbClr val="C00000"/>
                </a:solidFill>
              </a:rPr>
              <a:t>Mefloquine:</a:t>
            </a:r>
            <a:endParaRPr lang="ar-EG" sz="1600" b="1" dirty="0">
              <a:solidFill>
                <a:srgbClr val="C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832099" y="3815920"/>
            <a:ext cx="500066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2249338" y="2934629"/>
            <a:ext cx="35719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5419488" y="2429444"/>
            <a:ext cx="4286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275460" y="2679033"/>
            <a:ext cx="1849292" cy="15728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600" b="1" dirty="0">
                <a:solidFill>
                  <a:srgbClr val="C00000"/>
                </a:solidFill>
              </a:rPr>
              <a:t>Blood transfusion </a:t>
            </a:r>
            <a:r>
              <a:rPr lang="en-US" sz="1600" b="1" dirty="0">
                <a:solidFill>
                  <a:srgbClr val="002060"/>
                </a:solidFill>
              </a:rPr>
              <a:t>in severe </a:t>
            </a:r>
            <a:r>
              <a:rPr lang="en-US" sz="1600" b="1" dirty="0" err="1">
                <a:solidFill>
                  <a:srgbClr val="002060"/>
                </a:solidFill>
              </a:rPr>
              <a:t>anaemia</a:t>
            </a:r>
            <a:r>
              <a:rPr lang="en-US" sz="1600" b="1" dirty="0">
                <a:solidFill>
                  <a:srgbClr val="002060"/>
                </a:solidFill>
              </a:rPr>
              <a:t>.</a:t>
            </a:r>
          </a:p>
          <a:p>
            <a:pPr lvl="0"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600" b="1" dirty="0" err="1">
                <a:solidFill>
                  <a:srgbClr val="C00000"/>
                </a:solidFill>
              </a:rPr>
              <a:t>Haemodialysis</a:t>
            </a:r>
            <a:r>
              <a:rPr lang="en-US" sz="1600" b="1" dirty="0">
                <a:solidFill>
                  <a:srgbClr val="002060"/>
                </a:solidFill>
              </a:rPr>
              <a:t> in renal failure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46640" y="2717130"/>
            <a:ext cx="1829106" cy="11605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600" b="1" dirty="0">
                <a:solidFill>
                  <a:srgbClr val="C00000"/>
                </a:solidFill>
              </a:rPr>
              <a:t>Weekly </a:t>
            </a:r>
            <a:r>
              <a:rPr lang="en-US" sz="1600" b="1" dirty="0">
                <a:solidFill>
                  <a:srgbClr val="002060"/>
                </a:solidFill>
              </a:rPr>
              <a:t>mefloquine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600" b="1" dirty="0">
                <a:solidFill>
                  <a:srgbClr val="C00000"/>
                </a:solidFill>
              </a:rPr>
              <a:t>Daily</a:t>
            </a:r>
            <a:r>
              <a:rPr lang="en-US" sz="1600" b="1" dirty="0">
                <a:solidFill>
                  <a:srgbClr val="002060"/>
                </a:solidFill>
              </a:rPr>
              <a:t> doxycycline</a:t>
            </a:r>
            <a:endParaRPr lang="ar-EG" sz="1600" b="1" dirty="0">
              <a:solidFill>
                <a:srgbClr val="00206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7853242" y="2384292"/>
            <a:ext cx="500066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3E9F-152C-4E6E-97A6-3A0C9E6C3F92}" type="slidenum">
              <a:rPr lang="ar-EG" smtClean="0"/>
              <a:pPr/>
              <a:t>17</a:t>
            </a:fld>
            <a:endParaRPr lang="ar-EG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6169ECA-6951-C6BC-1017-C253F9F8D448}"/>
              </a:ext>
            </a:extLst>
          </p:cNvPr>
          <p:cNvCxnSpPr/>
          <p:nvPr/>
        </p:nvCxnSpPr>
        <p:spPr>
          <a:xfrm rot="5400000">
            <a:off x="3280103" y="2653974"/>
            <a:ext cx="284958" cy="79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49309E-6DB4-5683-A05F-F6914FCDD101}"/>
              </a:ext>
            </a:extLst>
          </p:cNvPr>
          <p:cNvCxnSpPr>
            <a:cxnSpLocks/>
          </p:cNvCxnSpPr>
          <p:nvPr/>
        </p:nvCxnSpPr>
        <p:spPr>
          <a:xfrm flipH="1">
            <a:off x="2430448" y="2796850"/>
            <a:ext cx="18558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54481D-3484-5400-A34C-8BABCB6B6535}"/>
              </a:ext>
            </a:extLst>
          </p:cNvPr>
          <p:cNvCxnSpPr/>
          <p:nvPr/>
        </p:nvCxnSpPr>
        <p:spPr>
          <a:xfrm rot="5400000">
            <a:off x="4106859" y="3009178"/>
            <a:ext cx="35719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67C084C-9AD0-EB7E-84DE-B096C7FA1355}"/>
              </a:ext>
            </a:extLst>
          </p:cNvPr>
          <p:cNvSpPr txBox="1"/>
          <p:nvPr/>
        </p:nvSpPr>
        <p:spPr>
          <a:xfrm>
            <a:off x="2035201" y="3173079"/>
            <a:ext cx="144750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Chloroquine-sensitive</a:t>
            </a:r>
            <a:endParaRPr lang="ar-EG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D96A36-1C91-3175-656D-B38564146519}"/>
              </a:ext>
            </a:extLst>
          </p:cNvPr>
          <p:cNvSpPr txBox="1"/>
          <p:nvPr/>
        </p:nvSpPr>
        <p:spPr>
          <a:xfrm>
            <a:off x="3748167" y="3218593"/>
            <a:ext cx="144750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Chloroquine-resistant</a:t>
            </a:r>
            <a:endParaRPr lang="ar-EG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10B41-097B-1940-A709-26C6295B5116}"/>
              </a:ext>
            </a:extLst>
          </p:cNvPr>
          <p:cNvSpPr txBox="1"/>
          <p:nvPr/>
        </p:nvSpPr>
        <p:spPr>
          <a:xfrm>
            <a:off x="1653962" y="4233048"/>
            <a:ext cx="1706202" cy="5062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Chloroquine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2823C8-C124-E2B7-6CCE-DF03C88FC9DA}"/>
              </a:ext>
            </a:extLst>
          </p:cNvPr>
          <p:cNvCxnSpPr>
            <a:cxnSpLocks/>
          </p:cNvCxnSpPr>
          <p:nvPr/>
        </p:nvCxnSpPr>
        <p:spPr>
          <a:xfrm>
            <a:off x="2500044" y="3881170"/>
            <a:ext cx="0" cy="3110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596D645-F3A7-169D-1639-B10FF55B6972}"/>
              </a:ext>
            </a:extLst>
          </p:cNvPr>
          <p:cNvCxnSpPr>
            <a:cxnSpLocks/>
          </p:cNvCxnSpPr>
          <p:nvPr/>
        </p:nvCxnSpPr>
        <p:spPr>
          <a:xfrm>
            <a:off x="4429124" y="3911216"/>
            <a:ext cx="0" cy="3110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054D4B-FF59-ED68-464B-D602C0D94CF6}"/>
              </a:ext>
            </a:extLst>
          </p:cNvPr>
          <p:cNvCxnSpPr/>
          <p:nvPr/>
        </p:nvCxnSpPr>
        <p:spPr>
          <a:xfrm rot="5400000">
            <a:off x="636880" y="3836267"/>
            <a:ext cx="500066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2AAC63-6F95-13F5-44DB-D181E2F31AB0}"/>
              </a:ext>
            </a:extLst>
          </p:cNvPr>
          <p:cNvCxnSpPr/>
          <p:nvPr/>
        </p:nvCxnSpPr>
        <p:spPr>
          <a:xfrm rot="5400000">
            <a:off x="413580" y="3815920"/>
            <a:ext cx="500066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8A4FE4-A6AA-EB85-3030-AFD6968544E5}"/>
              </a:ext>
            </a:extLst>
          </p:cNvPr>
          <p:cNvCxnSpPr/>
          <p:nvPr/>
        </p:nvCxnSpPr>
        <p:spPr>
          <a:xfrm rot="5400000">
            <a:off x="231912" y="3836267"/>
            <a:ext cx="500066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E957995-3406-F4D3-2871-674B6D8194F8}"/>
              </a:ext>
            </a:extLst>
          </p:cNvPr>
          <p:cNvSpPr txBox="1"/>
          <p:nvPr/>
        </p:nvSpPr>
        <p:spPr>
          <a:xfrm>
            <a:off x="80611" y="4087094"/>
            <a:ext cx="138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It is also gametocidal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1CF7B1C-ECAF-CFD4-56C2-1DEF7CA7FA22}"/>
              </a:ext>
            </a:extLst>
          </p:cNvPr>
          <p:cNvCxnSpPr/>
          <p:nvPr/>
        </p:nvCxnSpPr>
        <p:spPr>
          <a:xfrm rot="5400000">
            <a:off x="8088237" y="4304243"/>
            <a:ext cx="500066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3CA39A9-631D-9769-2829-B31B18E0162F}"/>
              </a:ext>
            </a:extLst>
          </p:cNvPr>
          <p:cNvCxnSpPr/>
          <p:nvPr/>
        </p:nvCxnSpPr>
        <p:spPr>
          <a:xfrm rot="5400000">
            <a:off x="7845090" y="4310166"/>
            <a:ext cx="500066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453AFAC-DAB3-9163-E88B-C151E977EBC2}"/>
              </a:ext>
            </a:extLst>
          </p:cNvPr>
          <p:cNvCxnSpPr/>
          <p:nvPr/>
        </p:nvCxnSpPr>
        <p:spPr>
          <a:xfrm rot="5400000">
            <a:off x="7563660" y="4310166"/>
            <a:ext cx="500066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ED8CBAC-16EE-1E9C-34FC-A3B4CEFB2281}"/>
              </a:ext>
            </a:extLst>
          </p:cNvPr>
          <p:cNvSpPr txBox="1"/>
          <p:nvPr/>
        </p:nvSpPr>
        <p:spPr>
          <a:xfrm>
            <a:off x="6272631" y="4803455"/>
            <a:ext cx="309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When and How long?????</a:t>
            </a:r>
          </a:p>
        </p:txBody>
      </p:sp>
    </p:spTree>
    <p:extLst>
      <p:ext uri="{BB962C8B-B14F-4D97-AF65-F5344CB8AC3E}">
        <p14:creationId xmlns:p14="http://schemas.microsoft.com/office/powerpoint/2010/main" val="3237957713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5496" y="836712"/>
            <a:ext cx="6271517" cy="4525963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methods to prevent malaria transmission are: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 lasting insecticide impregnated nets (LLINs)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Indoor residual spraying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Mosquito repellents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Preventative drug treatments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mosquito net Bionnie Gillespie, Voices for a malria free future.JPG"/>
          <p:cNvPicPr>
            <a:picLocks noChangeAspect="1"/>
          </p:cNvPicPr>
          <p:nvPr/>
        </p:nvPicPr>
        <p:blipFill>
          <a:blip r:embed="rId2" cstate="print"/>
          <a:srcRect r="5739"/>
          <a:stretch>
            <a:fillRect/>
          </a:stretch>
        </p:blipFill>
        <p:spPr>
          <a:xfrm>
            <a:off x="6379021" y="1556792"/>
            <a:ext cx="2657475" cy="42481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2382C2-A31E-44F6-930B-3F1470900297}"/>
              </a:ext>
            </a:extLst>
          </p:cNvPr>
          <p:cNvSpPr/>
          <p:nvPr/>
        </p:nvSpPr>
        <p:spPr>
          <a:xfrm>
            <a:off x="0" y="-27384"/>
            <a:ext cx="914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GB" sz="3200" b="1" dirty="0">
                <a:solidFill>
                  <a:srgbClr val="C00000"/>
                </a:solidFill>
              </a:rPr>
              <a:t>Malaria- Prevention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endParaRPr lang="ar-JO" sz="3200" b="1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A9DC64-23A0-7DFF-4125-86D2294C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8572560" cy="42847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ar-SA" sz="2300" b="1" i="1" dirty="0">
                <a:solidFill>
                  <a:srgbClr val="002060"/>
                </a:solidFill>
                <a:cs typeface="Arial" pitchFamily="34" charset="0"/>
              </a:rPr>
              <a:t>Babesia </a:t>
            </a:r>
            <a:r>
              <a:rPr lang="en-US" altLang="ar-SA" sz="2300" b="1" dirty="0">
                <a:solidFill>
                  <a:srgbClr val="002060"/>
                </a:solidFill>
                <a:cs typeface="Arial" pitchFamily="34" charset="0"/>
              </a:rPr>
              <a:t>species cause a disease known as babesiosis. </a:t>
            </a:r>
          </a:p>
          <a:p>
            <a:pPr algn="just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ar-SA" sz="2300" b="1" dirty="0">
                <a:solidFill>
                  <a:srgbClr val="C00000"/>
                </a:solidFill>
              </a:rPr>
              <a:t>Causative organisms:</a:t>
            </a:r>
          </a:p>
          <a:p>
            <a:pPr lvl="2" algn="just" rtl="0">
              <a:lnSpc>
                <a:spcPct val="150000"/>
              </a:lnSpc>
              <a:buFontTx/>
              <a:buChar char="-"/>
            </a:pPr>
            <a:r>
              <a:rPr lang="en-US" altLang="ar-SA" sz="2300" b="1" i="1" dirty="0">
                <a:solidFill>
                  <a:srgbClr val="002060"/>
                </a:solidFill>
              </a:rPr>
              <a:t>Babesia microti</a:t>
            </a:r>
          </a:p>
          <a:p>
            <a:pPr lvl="2" algn="just" rtl="0">
              <a:lnSpc>
                <a:spcPct val="150000"/>
              </a:lnSpc>
              <a:buFontTx/>
              <a:buChar char="-"/>
            </a:pPr>
            <a:r>
              <a:rPr lang="en-US" altLang="ar-SA" sz="2300" b="1" i="1" dirty="0">
                <a:solidFill>
                  <a:srgbClr val="002060"/>
                </a:solidFill>
              </a:rPr>
              <a:t>Babesia </a:t>
            </a:r>
            <a:r>
              <a:rPr lang="en-US" altLang="ar-SA" sz="2300" b="1" i="1" dirty="0" err="1">
                <a:solidFill>
                  <a:srgbClr val="002060"/>
                </a:solidFill>
              </a:rPr>
              <a:t>divergens</a:t>
            </a:r>
            <a:r>
              <a:rPr lang="en-US" altLang="ar-SA" sz="2300" b="1" i="1" dirty="0">
                <a:solidFill>
                  <a:srgbClr val="002060"/>
                </a:solidFill>
              </a:rPr>
              <a:t> (</a:t>
            </a:r>
            <a:r>
              <a:rPr lang="en-US" altLang="ar-SA" sz="2300" b="1" dirty="0">
                <a:solidFill>
                  <a:srgbClr val="002060"/>
                </a:solidFill>
              </a:rPr>
              <a:t>commonly affects </a:t>
            </a:r>
            <a:r>
              <a:rPr lang="en-US" altLang="ar-SA" sz="2300" b="1" dirty="0" err="1">
                <a:solidFill>
                  <a:srgbClr val="002060"/>
                </a:solidFill>
              </a:rPr>
              <a:t>splenectomized</a:t>
            </a:r>
            <a:r>
              <a:rPr lang="en-US" altLang="ar-SA" sz="2300" b="1" dirty="0">
                <a:solidFill>
                  <a:srgbClr val="002060"/>
                </a:solidFill>
              </a:rPr>
              <a:t>- persons)</a:t>
            </a:r>
          </a:p>
          <a:p>
            <a:pPr algn="just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ar-SA" sz="2300" b="1" dirty="0">
                <a:solidFill>
                  <a:srgbClr val="C00000"/>
                </a:solidFill>
              </a:rPr>
              <a:t>Habitat:</a:t>
            </a:r>
            <a:r>
              <a:rPr lang="en-US" altLang="ar-SA" sz="2300" b="1" dirty="0"/>
              <a:t> </a:t>
            </a:r>
            <a:r>
              <a:rPr lang="en-US" altLang="ar-SA" sz="2300" b="1" dirty="0">
                <a:solidFill>
                  <a:srgbClr val="002060"/>
                </a:solidFill>
              </a:rPr>
              <a:t>RBCs.</a:t>
            </a:r>
          </a:p>
          <a:p>
            <a:pPr algn="just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ar-SA" sz="2300" b="1" dirty="0">
                <a:solidFill>
                  <a:srgbClr val="C00000"/>
                </a:solidFill>
              </a:rPr>
              <a:t>D.H and vector of transmission:</a:t>
            </a:r>
            <a:r>
              <a:rPr lang="en-US" altLang="ar-SA" sz="2300" b="1" dirty="0"/>
              <a:t> </a:t>
            </a:r>
            <a:r>
              <a:rPr lang="en-US" altLang="ar-SA" sz="2300" b="1" dirty="0">
                <a:solidFill>
                  <a:srgbClr val="002060"/>
                </a:solidFill>
              </a:rPr>
              <a:t>Hard tick</a:t>
            </a:r>
          </a:p>
          <a:p>
            <a:pPr algn="just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ar-SA" sz="2300" b="1" dirty="0">
                <a:solidFill>
                  <a:srgbClr val="C00000"/>
                </a:solidFill>
              </a:rPr>
              <a:t>I.H:</a:t>
            </a:r>
            <a:r>
              <a:rPr lang="en-US" altLang="ar-SA" sz="2300" b="1" dirty="0"/>
              <a:t> </a:t>
            </a:r>
            <a:r>
              <a:rPr lang="en-US" altLang="ar-SA" sz="2300" b="1" dirty="0">
                <a:solidFill>
                  <a:srgbClr val="002060"/>
                </a:solidFill>
              </a:rPr>
              <a:t>Cattle and rodents and occasionally man.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C2382C2-A31E-44F6-930B-3F1470900297}"/>
              </a:ext>
            </a:extLst>
          </p:cNvPr>
          <p:cNvSpPr/>
          <p:nvPr/>
        </p:nvSpPr>
        <p:spPr>
          <a:xfrm>
            <a:off x="0" y="79974"/>
            <a:ext cx="9143999" cy="510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60413" rtl="0">
              <a:lnSpc>
                <a:spcPct val="85000"/>
              </a:lnSpc>
              <a:spcBef>
                <a:spcPct val="50000"/>
              </a:spcBef>
            </a:pPr>
            <a:r>
              <a:rPr lang="en-US" altLang="ar-SA" sz="3200" b="1" i="1" dirty="0">
                <a:solidFill>
                  <a:srgbClr val="C00000"/>
                </a:solidFill>
                <a:latin typeface="Times New Roman" pitchFamily="18" charset="0"/>
              </a:rPr>
              <a:t>Babesia</a:t>
            </a:r>
            <a:endParaRPr lang="ar-EG" sz="3200" i="1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5CC591-D68B-50F5-888F-86DA873E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E736C-7A33-F9D2-2FBF-1F3820258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384" y="590843"/>
            <a:ext cx="8256966" cy="5586120"/>
          </a:xfrm>
        </p:spPr>
        <p:txBody>
          <a:bodyPr/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 characters:</a:t>
            </a:r>
          </a:p>
          <a:p>
            <a:pPr marL="0" indent="0" algn="l" rtl="0">
              <a:buNone/>
            </a:pP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1- No special organs for locomotion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(move by gliding)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some stages of their life cycle.</a:t>
            </a:r>
          </a:p>
          <a:p>
            <a:pPr algn="just" rtl="0">
              <a:lnSpc>
                <a:spcPct val="150000"/>
              </a:lnSpc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2- Multiply by alternation of sexual and asexual generations.</a:t>
            </a:r>
            <a:endParaRPr lang="en-US" dirty="0"/>
          </a:p>
        </p:txBody>
      </p:sp>
      <p:pic>
        <p:nvPicPr>
          <p:cNvPr id="4" name="Picture 3" descr="No photo description available.">
            <a:extLst>
              <a:ext uri="{FF2B5EF4-FFF2-40B4-BE49-F238E27FC236}">
                <a16:creationId xmlns:a16="http://schemas.microsoft.com/office/drawing/2014/main" id="{F5DD8DF3-72ED-14BE-EC89-CE1C3D3E1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83" y="156917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AAEFA8-36EB-B12B-74A2-F3B477C1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50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0292-550F-5F92-42AE-DF69C65E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Differences between </a:t>
            </a:r>
            <a:r>
              <a:rPr lang="en-US" sz="2800" b="1" i="1" dirty="0">
                <a:solidFill>
                  <a:srgbClr val="C00000"/>
                </a:solidFill>
              </a:rPr>
              <a:t>Babesia</a:t>
            </a:r>
            <a:r>
              <a:rPr lang="en-US" sz="2800" b="1" dirty="0">
                <a:solidFill>
                  <a:srgbClr val="C00000"/>
                </a:solidFill>
              </a:rPr>
              <a:t> and </a:t>
            </a:r>
            <a:r>
              <a:rPr lang="en-US" sz="2800" b="1" i="1" dirty="0">
                <a:solidFill>
                  <a:srgbClr val="C00000"/>
                </a:solidFill>
              </a:rPr>
              <a:t>Plasmodium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155A7-169C-5743-8CE5-727CB6D6338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pPr>
              <a:buFontTx/>
              <a:buChar char="-"/>
            </a:pPr>
            <a:r>
              <a:rPr lang="en-US" b="1" dirty="0">
                <a:solidFill>
                  <a:srgbClr val="002060"/>
                </a:solidFill>
              </a:rPr>
              <a:t>No hepatic stage.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2060"/>
                </a:solidFill>
              </a:rPr>
              <a:t>Merozoites arranged in pairs or Maltese cross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2060"/>
                </a:solidFill>
              </a:rPr>
              <a:t>No pigments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2060"/>
                </a:solidFill>
              </a:rPr>
              <a:t>Vector is the hard tick</a:t>
            </a:r>
          </a:p>
        </p:txBody>
      </p:sp>
      <p:pic>
        <p:nvPicPr>
          <p:cNvPr id="1026" name="Picture 2" descr="Babesia - microbewiki">
            <a:extLst>
              <a:ext uri="{FF2B5EF4-FFF2-40B4-BE49-F238E27FC236}">
                <a16:creationId xmlns:a16="http://schemas.microsoft.com/office/drawing/2014/main" id="{6CAC443D-27CF-A4BF-7E9A-D21D6733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81" y="3429000"/>
            <a:ext cx="4285169" cy="279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F655A-0BD2-4A3D-E454-EF672CD8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77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428604"/>
            <a:ext cx="7592188" cy="16219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8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 of transmission:</a:t>
            </a:r>
          </a:p>
          <a:p>
            <a:pPr algn="l" rtl="0">
              <a:lnSpc>
                <a:spcPct val="8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1- Bite of hard tick (sporozoites)</a:t>
            </a:r>
          </a:p>
          <a:p>
            <a:pPr algn="l" rtl="0">
              <a:lnSpc>
                <a:spcPct val="8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2-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Blood transmission (erythrocytic stages)</a:t>
            </a:r>
            <a:endParaRPr lang="ar-EG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500438"/>
            <a:ext cx="3714776" cy="6955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4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ar-SA" sz="2800" b="1" dirty="0">
                <a:solidFill>
                  <a:srgbClr val="C00000"/>
                </a:solidFill>
                <a:latin typeface="Times New Roman" pitchFamily="18" charset="0"/>
              </a:rPr>
              <a:t>Disease : </a:t>
            </a:r>
            <a:r>
              <a:rPr lang="en-US" altLang="ar-SA" sz="2800" b="1" dirty="0" err="1">
                <a:solidFill>
                  <a:srgbClr val="002060"/>
                </a:solidFill>
                <a:latin typeface="Times New Roman" pitchFamily="18" charset="0"/>
              </a:rPr>
              <a:t>Babesiosis</a:t>
            </a:r>
            <a:r>
              <a:rPr lang="en-US" altLang="ar-SA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4286256"/>
            <a:ext cx="8429684" cy="22398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altLang="ar-SA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parasite invades the RBCs where it multiplies by budding    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altLang="ar-SA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the cell ruptures and the released parasites invade other cells leading to anaemia, jaundice, and hepatosplenomegaly.</a:t>
            </a:r>
            <a:endParaRPr lang="ar-EG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2786058"/>
            <a:ext cx="600079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altLang="ar-SA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Pathogenesis &amp; </a:t>
            </a:r>
            <a:r>
              <a:rPr lang="en-US" altLang="ar-SA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symptomatology</a:t>
            </a:r>
            <a:r>
              <a:rPr lang="en-US" altLang="ar-SA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EG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3E9F-152C-4E6E-97A6-3A0C9E6C3F92}" type="slidenum">
              <a:rPr lang="ar-EG" smtClean="0"/>
              <a:pPr/>
              <a:t>21</a:t>
            </a:fld>
            <a:endParaRPr lang="ar-EG"/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571480"/>
            <a:ext cx="414340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Laboratory diagnosis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964777" y="1393017"/>
            <a:ext cx="35719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357290" y="1643050"/>
            <a:ext cx="278608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43372" y="1643050"/>
            <a:ext cx="314327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179489" y="1821645"/>
            <a:ext cx="356396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108843" y="1820851"/>
            <a:ext cx="35719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7224" y="2143116"/>
            <a:ext cx="121444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43702" y="2143116"/>
            <a:ext cx="135732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Indirect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282" y="2857496"/>
            <a:ext cx="4071966" cy="353628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defTabSz="760413" rtl="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ar-SA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Stained blood film by </a:t>
            </a:r>
            <a:r>
              <a:rPr lang="en-US" altLang="ar-SA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Giemsa</a:t>
            </a:r>
            <a:r>
              <a:rPr lang="en-US" altLang="ar-SA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US" altLang="ar-SA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Leishman</a:t>
            </a:r>
            <a:r>
              <a:rPr lang="en-US" altLang="ar-SA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ar-SA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detect the </a:t>
            </a:r>
            <a:r>
              <a:rPr lang="en-US" altLang="ar-SA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intraerythrocytic</a:t>
            </a:r>
            <a:r>
              <a:rPr lang="en-US" altLang="ar-SA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ar-SA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paraites</a:t>
            </a:r>
            <a:r>
              <a:rPr lang="en-US" altLang="ar-SA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defTabSz="760413" rtl="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ar-SA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Animal inoculation : </a:t>
            </a:r>
            <a:r>
              <a:rPr lang="en-US" altLang="ar-SA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blood sample is injected </a:t>
            </a:r>
            <a:r>
              <a:rPr lang="en-US" altLang="ar-SA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intraperitoneally</a:t>
            </a:r>
            <a:r>
              <a:rPr lang="en-US" altLang="ar-SA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altLang="ar-SA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hamester</a:t>
            </a:r>
            <a:r>
              <a:rPr lang="en-US" altLang="ar-SA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the parasites can be detected in animal blood after 2 weeks in positive cases. 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29256" y="2928934"/>
            <a:ext cx="3286148" cy="1420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ar-SA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Serological tests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ar-SA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PCR to detect </a:t>
            </a:r>
            <a:r>
              <a:rPr lang="en-US" altLang="ar-SA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Babesia</a:t>
            </a:r>
            <a:r>
              <a:rPr lang="en-US" altLang="ar-SA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DNA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3E9F-152C-4E6E-97A6-3A0C9E6C3F92}" type="slidenum">
              <a:rPr lang="ar-EG" smtClean="0"/>
              <a:pPr/>
              <a:t>22</a:t>
            </a:fld>
            <a:endParaRPr lang="ar-EG"/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08720"/>
            <a:ext cx="228601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altLang="ar-SA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ar-EG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857364"/>
            <a:ext cx="8358246" cy="15206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l" defTabSz="760413" rtl="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altLang="ar-SA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Quinine + clindamycin.</a:t>
            </a:r>
          </a:p>
          <a:p>
            <a:pPr marL="514350" indent="-514350" algn="l" defTabSz="760413" rtl="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altLang="ar-SA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Exchange blood transfusion in severe cases</a:t>
            </a:r>
            <a:endParaRPr lang="ar-EG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A86066-8C6A-A71B-0B95-C3CD4F1C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t Ready! Quiz Time - التطبيقات على Google Play">
            <a:extLst>
              <a:ext uri="{FF2B5EF4-FFF2-40B4-BE49-F238E27FC236}">
                <a16:creationId xmlns:a16="http://schemas.microsoft.com/office/drawing/2014/main" id="{27505B1E-AC5C-DB56-6CCC-9ACE5A1D5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F5F52E-74FC-0DCF-BCEE-46B02548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36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95E377-A28A-1383-196A-4A4900D2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Guess the stage?</a:t>
            </a:r>
            <a:endParaRPr lang="ar-EG" b="1" dirty="0">
              <a:solidFill>
                <a:srgbClr val="C00000"/>
              </a:solidFill>
            </a:endParaRPr>
          </a:p>
        </p:txBody>
      </p:sp>
      <p:pic>
        <p:nvPicPr>
          <p:cNvPr id="16387" name="Content Placeholder 3">
            <a:extLst>
              <a:ext uri="{FF2B5EF4-FFF2-40B4-BE49-F238E27FC236}">
                <a16:creationId xmlns:a16="http://schemas.microsoft.com/office/drawing/2014/main" id="{1A00A1C7-AFB5-B54D-420C-B2C01B928F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t="67122" r="57623" b="5186"/>
          <a:stretch>
            <a:fillRect/>
          </a:stretch>
        </p:blipFill>
        <p:spPr bwMode="auto">
          <a:xfrm>
            <a:off x="254000" y="1747838"/>
            <a:ext cx="2052638" cy="1614487"/>
          </a:xfr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3">
            <a:extLst>
              <a:ext uri="{FF2B5EF4-FFF2-40B4-BE49-F238E27FC236}">
                <a16:creationId xmlns:a16="http://schemas.microsoft.com/office/drawing/2014/main" id="{FA1B1787-0442-6C9C-1914-BE13DD9FC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79913"/>
            <a:ext cx="2195513" cy="219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4">
            <a:extLst>
              <a:ext uri="{FF2B5EF4-FFF2-40B4-BE49-F238E27FC236}">
                <a16:creationId xmlns:a16="http://schemas.microsoft.com/office/drawing/2014/main" id="{D7C3A3E8-0657-5218-EB71-B9E480111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51"/>
          <a:stretch>
            <a:fillRect/>
          </a:stretch>
        </p:blipFill>
        <p:spPr bwMode="auto">
          <a:xfrm>
            <a:off x="5457422" y="4695031"/>
            <a:ext cx="3124200" cy="156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5">
            <a:extLst>
              <a:ext uri="{FF2B5EF4-FFF2-40B4-BE49-F238E27FC236}">
                <a16:creationId xmlns:a16="http://schemas.microsoft.com/office/drawing/2014/main" id="{6AB10794-878A-83FC-5012-EA076E254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0" t="52927" b="24890"/>
          <a:stretch>
            <a:fillRect/>
          </a:stretch>
        </p:blipFill>
        <p:spPr bwMode="auto">
          <a:xfrm>
            <a:off x="3048000" y="1690689"/>
            <a:ext cx="2508738" cy="199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9">
            <a:extLst>
              <a:ext uri="{FF2B5EF4-FFF2-40B4-BE49-F238E27FC236}">
                <a16:creationId xmlns:a16="http://schemas.microsoft.com/office/drawing/2014/main" id="{C0A9DE53-9219-7716-06A3-C20047272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6"/>
          <a:stretch>
            <a:fillRect/>
          </a:stretch>
        </p:blipFill>
        <p:spPr bwMode="auto">
          <a:xfrm>
            <a:off x="6700911" y="1317625"/>
            <a:ext cx="161290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83C8D-0C20-BCF8-142F-7A420A16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52E18B-50AD-4857-C2B2-8EBDEDE9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84138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Guess what is this?</a:t>
            </a:r>
            <a:endParaRPr lang="ar-EG" b="1" dirty="0">
              <a:solidFill>
                <a:srgbClr val="C00000"/>
              </a:solidFill>
            </a:endParaRPr>
          </a:p>
        </p:txBody>
      </p:sp>
      <p:pic>
        <p:nvPicPr>
          <p:cNvPr id="17411" name="Picture 7">
            <a:extLst>
              <a:ext uri="{FF2B5EF4-FFF2-40B4-BE49-F238E27FC236}">
                <a16:creationId xmlns:a16="http://schemas.microsoft.com/office/drawing/2014/main" id="{613DE1C0-0845-31E0-9CD5-CED27C88A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4" t="71312" r="23116" b="2460"/>
          <a:stretch>
            <a:fillRect/>
          </a:stretch>
        </p:blipFill>
        <p:spPr bwMode="auto">
          <a:xfrm>
            <a:off x="247650" y="1123950"/>
            <a:ext cx="1247775" cy="194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6">
            <a:extLst>
              <a:ext uri="{FF2B5EF4-FFF2-40B4-BE49-F238E27FC236}">
                <a16:creationId xmlns:a16="http://schemas.microsoft.com/office/drawing/2014/main" id="{C79682CF-A6B6-7E91-ED50-0E7A1E33E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34" y="1405281"/>
            <a:ext cx="1765300" cy="1763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2">
            <a:extLst>
              <a:ext uri="{FF2B5EF4-FFF2-40B4-BE49-F238E27FC236}">
                <a16:creationId xmlns:a16="http://schemas.microsoft.com/office/drawing/2014/main" id="{A1DB3C55-3CFA-0250-E9F1-5084A1A26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8" r="22862"/>
          <a:stretch>
            <a:fillRect/>
          </a:stretch>
        </p:blipFill>
        <p:spPr bwMode="auto">
          <a:xfrm>
            <a:off x="4219176" y="3728627"/>
            <a:ext cx="1795463" cy="237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4">
            <a:extLst>
              <a:ext uri="{FF2B5EF4-FFF2-40B4-BE49-F238E27FC236}">
                <a16:creationId xmlns:a16="http://schemas.microsoft.com/office/drawing/2014/main" id="{C793B627-0729-1B89-9F91-DA3A4E726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91" y="1215231"/>
            <a:ext cx="2590800" cy="1762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5">
            <a:extLst>
              <a:ext uri="{FF2B5EF4-FFF2-40B4-BE49-F238E27FC236}">
                <a16:creationId xmlns:a16="http://schemas.microsoft.com/office/drawing/2014/main" id="{4439D371-530C-AEC0-75FA-A218C82C5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4490137"/>
            <a:ext cx="2232025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6">
            <a:extLst>
              <a:ext uri="{FF2B5EF4-FFF2-40B4-BE49-F238E27FC236}">
                <a16:creationId xmlns:a16="http://schemas.microsoft.com/office/drawing/2014/main" id="{4CB216AD-CB39-AFFA-7B8C-DA3BEFEB0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131" y="1123950"/>
            <a:ext cx="2735263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Pathogens | Free Full-Text | Human Babesiosis in Europe">
            <a:extLst>
              <a:ext uri="{FF2B5EF4-FFF2-40B4-BE49-F238E27FC236}">
                <a16:creationId xmlns:a16="http://schemas.microsoft.com/office/drawing/2014/main" id="{DB925488-6C13-0EDC-3ACF-6AF825B42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7972" r="3942" b="782"/>
          <a:stretch/>
        </p:blipFill>
        <p:spPr bwMode="auto">
          <a:xfrm>
            <a:off x="325437" y="3429000"/>
            <a:ext cx="3388434" cy="297574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D571FA-66F5-EBE8-8389-BC740215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14678" y="285728"/>
            <a:ext cx="2714644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Plasmodia</a:t>
            </a:r>
            <a:endParaRPr lang="ar-EG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1000108"/>
            <a:ext cx="321471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Malaria parasites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286248" y="1857364"/>
            <a:ext cx="28575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29124" y="2000240"/>
            <a:ext cx="321471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214414" y="2000240"/>
            <a:ext cx="321471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179753" y="2178041"/>
            <a:ext cx="35719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036613" y="2178835"/>
            <a:ext cx="356396" cy="79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5537207" y="2178041"/>
            <a:ext cx="35719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7466033" y="2178041"/>
            <a:ext cx="35719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4282" y="2428868"/>
            <a:ext cx="2071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EG" dirty="0"/>
          </a:p>
        </p:txBody>
      </p:sp>
      <p:sp>
        <p:nvSpPr>
          <p:cNvPr id="33" name="TextBox 32"/>
          <p:cNvSpPr txBox="1"/>
          <p:nvPr/>
        </p:nvSpPr>
        <p:spPr>
          <a:xfrm>
            <a:off x="500034" y="2428868"/>
            <a:ext cx="178595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Plasmodium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vivax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71736" y="2428868"/>
            <a:ext cx="185738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Plasmodium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ovale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86314" y="2428868"/>
            <a:ext cx="192882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Plasmodium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malariae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00892" y="2428868"/>
            <a:ext cx="171451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Plasmodium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falciparum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4282" y="5214950"/>
            <a:ext cx="192882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Benign tertian malaria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28860" y="5214950"/>
            <a:ext cx="207170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Benign tertian malaria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14876" y="5214950"/>
            <a:ext cx="221457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Benign quartan malaria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72330" y="5214950"/>
            <a:ext cx="1857388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Malignant malaria</a:t>
            </a:r>
          </a:p>
          <a:p>
            <a:pPr algn="ctr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tertian or sub tertian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1036613" y="3464719"/>
            <a:ext cx="356396" cy="79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3251191" y="3463925"/>
            <a:ext cx="35719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5537207" y="3393281"/>
            <a:ext cx="356396" cy="79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7537471" y="3393281"/>
            <a:ext cx="356396" cy="79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42910" y="3857628"/>
            <a:ext cx="1214446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Causes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86050" y="3857628"/>
            <a:ext cx="1214446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Causes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43504" y="3857628"/>
            <a:ext cx="1214446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Causes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15206" y="3786190"/>
            <a:ext cx="1143008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Causes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5400000">
            <a:off x="965175" y="4678371"/>
            <a:ext cx="356396" cy="79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322629" y="4678371"/>
            <a:ext cx="35719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5608645" y="4678371"/>
            <a:ext cx="35719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7608909" y="4678371"/>
            <a:ext cx="35719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05DA99-CA54-CC85-D36E-3CD405FED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alaria_risk_2003">
            <a:extLst>
              <a:ext uri="{FF2B5EF4-FFF2-40B4-BE49-F238E27FC236}">
                <a16:creationId xmlns:a16="http://schemas.microsoft.com/office/drawing/2014/main" id="{0CCEE52E-2F33-0116-0022-1D3AF015D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9"/>
          <a:stretch/>
        </p:blipFill>
        <p:spPr>
          <a:xfrm>
            <a:off x="470473" y="1209822"/>
            <a:ext cx="8385384" cy="5018254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B82F6D-660A-1A0E-4359-BF636112853F}"/>
              </a:ext>
            </a:extLst>
          </p:cNvPr>
          <p:cNvSpPr txBox="1"/>
          <p:nvPr/>
        </p:nvSpPr>
        <p:spPr>
          <a:xfrm>
            <a:off x="470473" y="337536"/>
            <a:ext cx="471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Malaria endemic areas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8D720-B21B-1876-A2FC-E23C3239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0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midgut.jpg">
            <a:extLst>
              <a:ext uri="{FF2B5EF4-FFF2-40B4-BE49-F238E27FC236}">
                <a16:creationId xmlns:a16="http://schemas.microsoft.com/office/drawing/2014/main" id="{8FC7064E-B606-FD7A-CFBF-2EF5C23D46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317500"/>
            <a:ext cx="52641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7" descr="sal g.jpg">
            <a:extLst>
              <a:ext uri="{FF2B5EF4-FFF2-40B4-BE49-F238E27FC236}">
                <a16:creationId xmlns:a16="http://schemas.microsoft.com/office/drawing/2014/main" id="{62297871-A0E8-B31C-490F-F7BA44ADF7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08063"/>
            <a:ext cx="1579563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oocyst2.jpg">
            <a:extLst>
              <a:ext uri="{FF2B5EF4-FFF2-40B4-BE49-F238E27FC236}">
                <a16:creationId xmlns:a16="http://schemas.microsoft.com/office/drawing/2014/main" id="{BA99E401-8A8F-A8E5-59DA-7CD51B50265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052">
            <a:off x="5149850" y="385763"/>
            <a:ext cx="10795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vessel.jpg">
            <a:extLst>
              <a:ext uri="{FF2B5EF4-FFF2-40B4-BE49-F238E27FC236}">
                <a16:creationId xmlns:a16="http://schemas.microsoft.com/office/drawing/2014/main" id="{DE7F9B64-B28C-8E48-719F-045C2C082F9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2730500"/>
            <a:ext cx="4987925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kin.jpg">
            <a:extLst>
              <a:ext uri="{FF2B5EF4-FFF2-40B4-BE49-F238E27FC236}">
                <a16:creationId xmlns:a16="http://schemas.microsoft.com/office/drawing/2014/main" id="{C6ED42D0-32CC-6263-30FA-2AAD27A2569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4800"/>
            <a:ext cx="9144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uzzMo22.jpg">
            <a:extLst>
              <a:ext uri="{FF2B5EF4-FFF2-40B4-BE49-F238E27FC236}">
                <a16:creationId xmlns:a16="http://schemas.microsoft.com/office/drawing/2014/main" id="{757B60A0-1B4E-624E-F412-4C9BF833F00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487363"/>
            <a:ext cx="2327275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Untitled-3.jpg">
            <a:extLst>
              <a:ext uri="{FF2B5EF4-FFF2-40B4-BE49-F238E27FC236}">
                <a16:creationId xmlns:a16="http://schemas.microsoft.com/office/drawing/2014/main" id="{8C4ADF93-5A78-5156-28BF-46A8040A4CB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714500"/>
            <a:ext cx="16621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1E7663-9F46-8B87-4359-A027DB377A32}"/>
              </a:ext>
            </a:extLst>
          </p:cNvPr>
          <p:cNvCxnSpPr/>
          <p:nvPr/>
        </p:nvCxnSpPr>
        <p:spPr>
          <a:xfrm rot="5400000">
            <a:off x="2258219" y="4825206"/>
            <a:ext cx="3937000" cy="1588"/>
          </a:xfrm>
          <a:prstGeom prst="line">
            <a:avLst/>
          </a:prstGeom>
          <a:ln w="57150">
            <a:prstDash val="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liver.jpg">
            <a:extLst>
              <a:ext uri="{FF2B5EF4-FFF2-40B4-BE49-F238E27FC236}">
                <a16:creationId xmlns:a16="http://schemas.microsoft.com/office/drawing/2014/main" id="{0F675D9E-D89E-C9BD-2138-CE39A2E91F0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92500"/>
            <a:ext cx="41417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ntitled-1 copy.jpg">
            <a:extLst>
              <a:ext uri="{FF2B5EF4-FFF2-40B4-BE49-F238E27FC236}">
                <a16:creationId xmlns:a16="http://schemas.microsoft.com/office/drawing/2014/main" id="{67B6CE36-125E-3FAD-269C-F5FFEA43D67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3429000"/>
            <a:ext cx="240982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Untitled-3.jpg">
            <a:extLst>
              <a:ext uri="{FF2B5EF4-FFF2-40B4-BE49-F238E27FC236}">
                <a16:creationId xmlns:a16="http://schemas.microsoft.com/office/drawing/2014/main" id="{18184A5C-BD00-66B1-257F-CD85538C317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1633538"/>
            <a:ext cx="166211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epatoc.jpg">
            <a:extLst>
              <a:ext uri="{FF2B5EF4-FFF2-40B4-BE49-F238E27FC236}">
                <a16:creationId xmlns:a16="http://schemas.microsoft.com/office/drawing/2014/main" id="{F7328BDB-B41F-0750-0338-3F1BB7D79D9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937000"/>
            <a:ext cx="9969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hepazoite.jpg">
            <a:extLst>
              <a:ext uri="{FF2B5EF4-FFF2-40B4-BE49-F238E27FC236}">
                <a16:creationId xmlns:a16="http://schemas.microsoft.com/office/drawing/2014/main" id="{EDB5060B-1358-B61C-176F-846ED8805BB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5588000"/>
            <a:ext cx="9969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poro.jpg">
            <a:extLst>
              <a:ext uri="{FF2B5EF4-FFF2-40B4-BE49-F238E27FC236}">
                <a16:creationId xmlns:a16="http://schemas.microsoft.com/office/drawing/2014/main" id="{63348E59-232E-AD9C-3B40-6DFE1117190D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0300" flipH="1">
            <a:off x="773113" y="2903538"/>
            <a:ext cx="4159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rophozoite copy.jpg">
            <a:extLst>
              <a:ext uri="{FF2B5EF4-FFF2-40B4-BE49-F238E27FC236}">
                <a16:creationId xmlns:a16="http://schemas.microsoft.com/office/drawing/2014/main" id="{BF661B11-6B1A-4EC2-7D0A-8663DC7E68BD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3611563"/>
            <a:ext cx="9969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Merozoit.jpg">
            <a:extLst>
              <a:ext uri="{FF2B5EF4-FFF2-40B4-BE49-F238E27FC236}">
                <a16:creationId xmlns:a16="http://schemas.microsoft.com/office/drawing/2014/main" id="{309138B8-52B5-8E59-F967-FD79133258D6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4699000"/>
            <a:ext cx="9969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hepatoc.jpg">
            <a:extLst>
              <a:ext uri="{FF2B5EF4-FFF2-40B4-BE49-F238E27FC236}">
                <a16:creationId xmlns:a16="http://schemas.microsoft.com/office/drawing/2014/main" id="{4F092FD9-D060-B07E-1110-0ADCF95D9054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3810000"/>
            <a:ext cx="9969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RBC.jpg">
            <a:extLst>
              <a:ext uri="{FF2B5EF4-FFF2-40B4-BE49-F238E27FC236}">
                <a16:creationId xmlns:a16="http://schemas.microsoft.com/office/drawing/2014/main" id="{3116C2FD-C690-0EC9-8C87-9388F2224C57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22600"/>
            <a:ext cx="8318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ame.jpg">
            <a:extLst>
              <a:ext uri="{FF2B5EF4-FFF2-40B4-BE49-F238E27FC236}">
                <a16:creationId xmlns:a16="http://schemas.microsoft.com/office/drawing/2014/main" id="{649FC4FC-FD44-71AB-CDBD-DD9DBC0196E7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5143500"/>
            <a:ext cx="8302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ring.jpg">
            <a:extLst>
              <a:ext uri="{FF2B5EF4-FFF2-40B4-BE49-F238E27FC236}">
                <a16:creationId xmlns:a16="http://schemas.microsoft.com/office/drawing/2014/main" id="{4A941E39-5ACE-8A07-0C6A-750CBBF36DE6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4127500"/>
            <a:ext cx="8318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mero.jpg">
            <a:extLst>
              <a:ext uri="{FF2B5EF4-FFF2-40B4-BE49-F238E27FC236}">
                <a16:creationId xmlns:a16="http://schemas.microsoft.com/office/drawing/2014/main" id="{9E1BBDCA-56FC-6A70-0CB7-B8B2F4E4CE6B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5616575"/>
            <a:ext cx="9144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R mero.jpg">
            <a:extLst>
              <a:ext uri="{FF2B5EF4-FFF2-40B4-BE49-F238E27FC236}">
                <a16:creationId xmlns:a16="http://schemas.microsoft.com/office/drawing/2014/main" id="{7BA379DC-52C7-4FBE-A2A7-51C90577B5E5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4381500"/>
            <a:ext cx="10668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RBC.jpg">
            <a:extLst>
              <a:ext uri="{FF2B5EF4-FFF2-40B4-BE49-F238E27FC236}">
                <a16:creationId xmlns:a16="http://schemas.microsoft.com/office/drawing/2014/main" id="{74337084-9387-5B7C-BC39-DA4947F578EA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3619500"/>
            <a:ext cx="8302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RBC.jpg">
            <a:extLst>
              <a:ext uri="{FF2B5EF4-FFF2-40B4-BE49-F238E27FC236}">
                <a16:creationId xmlns:a16="http://schemas.microsoft.com/office/drawing/2014/main" id="{24DEC378-C1B5-D6D0-76E8-5D59877B1FAA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3937000"/>
            <a:ext cx="8318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RBC.jpg">
            <a:extLst>
              <a:ext uri="{FF2B5EF4-FFF2-40B4-BE49-F238E27FC236}">
                <a16:creationId xmlns:a16="http://schemas.microsoft.com/office/drawing/2014/main" id="{5B105C79-59F4-279A-7A55-6F3DAFE79D53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5207000"/>
            <a:ext cx="8318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Merozoit1.jpg">
            <a:extLst>
              <a:ext uri="{FF2B5EF4-FFF2-40B4-BE49-F238E27FC236}">
                <a16:creationId xmlns:a16="http://schemas.microsoft.com/office/drawing/2014/main" id="{37294CFE-F9B9-E6E0-F52B-D05D92B54101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635500"/>
            <a:ext cx="415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hepatoc.jpg">
            <a:extLst>
              <a:ext uri="{FF2B5EF4-FFF2-40B4-BE49-F238E27FC236}">
                <a16:creationId xmlns:a16="http://schemas.microsoft.com/office/drawing/2014/main" id="{6EA6A866-A874-AEE3-883C-08D5C94D8BE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72000"/>
            <a:ext cx="998537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Merozoits.jpg">
            <a:extLst>
              <a:ext uri="{FF2B5EF4-FFF2-40B4-BE49-F238E27FC236}">
                <a16:creationId xmlns:a16="http://schemas.microsoft.com/office/drawing/2014/main" id="{9BF700F7-2F49-6606-7AC6-7123923EF6C2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456">
            <a:off x="3400425" y="3965575"/>
            <a:ext cx="1081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Merozoit1.jpg">
            <a:extLst>
              <a:ext uri="{FF2B5EF4-FFF2-40B4-BE49-F238E27FC236}">
                <a16:creationId xmlns:a16="http://schemas.microsoft.com/office/drawing/2014/main" id="{7781E539-C4BD-17B2-1A1D-3BC160AB1258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4000500"/>
            <a:ext cx="415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Merozoit1.jpg">
            <a:extLst>
              <a:ext uri="{FF2B5EF4-FFF2-40B4-BE49-F238E27FC236}">
                <a16:creationId xmlns:a16="http://schemas.microsoft.com/office/drawing/2014/main" id="{A4B0AB34-C813-0DF9-78F3-0BF171903A22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4530725"/>
            <a:ext cx="4143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Merozoit1.jpg">
            <a:extLst>
              <a:ext uri="{FF2B5EF4-FFF2-40B4-BE49-F238E27FC236}">
                <a16:creationId xmlns:a16="http://schemas.microsoft.com/office/drawing/2014/main" id="{B89A6433-51D6-BFAA-29A7-C0A5F8691D42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4826000"/>
            <a:ext cx="415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Up Arrow 39">
            <a:extLst>
              <a:ext uri="{FF2B5EF4-FFF2-40B4-BE49-F238E27FC236}">
                <a16:creationId xmlns:a16="http://schemas.microsoft.com/office/drawing/2014/main" id="{2AFEF603-2308-93D4-B1A1-CC26E6BD84E1}"/>
              </a:ext>
            </a:extLst>
          </p:cNvPr>
          <p:cNvSpPr/>
          <p:nvPr/>
        </p:nvSpPr>
        <p:spPr>
          <a:xfrm rot="10800000">
            <a:off x="2216728" y="4381500"/>
            <a:ext cx="166255" cy="381000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80010" tIns="40005" rIns="80010" bIns="4000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" name="Up Arrow 40">
            <a:extLst>
              <a:ext uri="{FF2B5EF4-FFF2-40B4-BE49-F238E27FC236}">
                <a16:creationId xmlns:a16="http://schemas.microsoft.com/office/drawing/2014/main" id="{86874292-2991-C524-5E8C-694D2324E982}"/>
              </a:ext>
            </a:extLst>
          </p:cNvPr>
          <p:cNvSpPr/>
          <p:nvPr/>
        </p:nvSpPr>
        <p:spPr>
          <a:xfrm rot="5400000">
            <a:off x="1503218" y="3849255"/>
            <a:ext cx="152400" cy="581891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80010" tIns="40005" rIns="80010" bIns="4000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2" name="Up Arrow 41">
            <a:extLst>
              <a:ext uri="{FF2B5EF4-FFF2-40B4-BE49-F238E27FC236}">
                <a16:creationId xmlns:a16="http://schemas.microsoft.com/office/drawing/2014/main" id="{F4C31257-A86F-7C84-36F8-F84F2A6F69E7}"/>
              </a:ext>
            </a:extLst>
          </p:cNvPr>
          <p:cNvSpPr/>
          <p:nvPr/>
        </p:nvSpPr>
        <p:spPr>
          <a:xfrm rot="3280831">
            <a:off x="2930970" y="4381919"/>
            <a:ext cx="152400" cy="83127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80010" tIns="40005" rIns="80010" bIns="4000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Up Arrow 42">
            <a:extLst>
              <a:ext uri="{FF2B5EF4-FFF2-40B4-BE49-F238E27FC236}">
                <a16:creationId xmlns:a16="http://schemas.microsoft.com/office/drawing/2014/main" id="{A977F41B-6EDB-CF93-F064-38283B77372C}"/>
              </a:ext>
            </a:extLst>
          </p:cNvPr>
          <p:cNvSpPr/>
          <p:nvPr/>
        </p:nvSpPr>
        <p:spPr>
          <a:xfrm rot="10800000">
            <a:off x="623454" y="5334000"/>
            <a:ext cx="166255" cy="304800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80010" tIns="40005" rIns="80010" bIns="4000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Up Arrow 43">
            <a:extLst>
              <a:ext uri="{FF2B5EF4-FFF2-40B4-BE49-F238E27FC236}">
                <a16:creationId xmlns:a16="http://schemas.microsoft.com/office/drawing/2014/main" id="{F47CA6B4-B4D0-B8E7-698C-B90164DB8B4D}"/>
              </a:ext>
            </a:extLst>
          </p:cNvPr>
          <p:cNvSpPr/>
          <p:nvPr/>
        </p:nvSpPr>
        <p:spPr>
          <a:xfrm rot="3318898">
            <a:off x="1439261" y="5217719"/>
            <a:ext cx="152400" cy="748145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0010" tIns="40005" rIns="80010" bIns="40005"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80AFE56-82E3-83FE-D515-98080369F30B}"/>
              </a:ext>
            </a:extLst>
          </p:cNvPr>
          <p:cNvCxnSpPr/>
          <p:nvPr/>
        </p:nvCxnSpPr>
        <p:spPr>
          <a:xfrm rot="16200000" flipH="1">
            <a:off x="4728369" y="5015706"/>
            <a:ext cx="381000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FB442A8-D434-15B0-C42E-1539904B9D9D}"/>
              </a:ext>
            </a:extLst>
          </p:cNvPr>
          <p:cNvCxnSpPr/>
          <p:nvPr/>
        </p:nvCxnSpPr>
        <p:spPr>
          <a:xfrm rot="16200000" flipH="1">
            <a:off x="4728369" y="3936206"/>
            <a:ext cx="381000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8DB2556-C1C5-2748-F7A9-9DF3ACD9BD8E}"/>
              </a:ext>
            </a:extLst>
          </p:cNvPr>
          <p:cNvCxnSpPr/>
          <p:nvPr/>
        </p:nvCxnSpPr>
        <p:spPr>
          <a:xfrm>
            <a:off x="5403850" y="5651500"/>
            <a:ext cx="692150" cy="3175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7B8866D-C4B1-9D9B-4B5F-C54DCDD6140A}"/>
              </a:ext>
            </a:extLst>
          </p:cNvPr>
          <p:cNvCxnSpPr/>
          <p:nvPr/>
        </p:nvCxnSpPr>
        <p:spPr>
          <a:xfrm rot="5400000" flipH="1" flipV="1">
            <a:off x="6183313" y="5397500"/>
            <a:ext cx="381000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66DAD9E-1322-E58F-83C3-3673DC8FBA0E}"/>
              </a:ext>
            </a:extLst>
          </p:cNvPr>
          <p:cNvCxnSpPr/>
          <p:nvPr/>
        </p:nvCxnSpPr>
        <p:spPr>
          <a:xfrm rot="5400000">
            <a:off x="5137944" y="4450556"/>
            <a:ext cx="1016000" cy="6238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C5827F19-CFC6-27E6-34C1-74B86544E0F2}"/>
              </a:ext>
            </a:extLst>
          </p:cNvPr>
          <p:cNvSpPr/>
          <p:nvPr/>
        </p:nvSpPr>
        <p:spPr>
          <a:xfrm>
            <a:off x="4219194" y="317500"/>
            <a:ext cx="679353" cy="403957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eaLnBrk="1" hangingPunct="1">
              <a:defRPr/>
            </a:pPr>
            <a:r>
              <a:rPr lang="en-GB" sz="2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D.H</a:t>
            </a:r>
            <a:endParaRPr lang="en-US" sz="2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120EBF5-CAB2-60F9-FA9C-AE8310D76AFA}"/>
              </a:ext>
            </a:extLst>
          </p:cNvPr>
          <p:cNvSpPr/>
          <p:nvPr/>
        </p:nvSpPr>
        <p:spPr>
          <a:xfrm>
            <a:off x="4243968" y="6223000"/>
            <a:ext cx="632866" cy="403957"/>
          </a:xfrm>
          <a:prstGeom prst="rect">
            <a:avLst/>
          </a:prstGeom>
          <a:ln>
            <a:noFill/>
          </a:ln>
        </p:spPr>
        <p:txBody>
          <a:bodyPr wrap="none" lIns="80010" tIns="40005" rIns="80010" bIns="40005">
            <a:spAutoFit/>
          </a:bodyPr>
          <a:lstStyle/>
          <a:p>
            <a:pPr eaLnBrk="1" hangingPunct="1">
              <a:defRPr/>
            </a:pPr>
            <a:r>
              <a:rPr lang="en-GB" sz="2100" b="1" cap="all" dirty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I.H</a:t>
            </a:r>
            <a:endParaRPr lang="en-US" sz="2100" b="1" cap="all" dirty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817559A-DB2D-8DE8-3C3E-84709CC84844}"/>
              </a:ext>
            </a:extLst>
          </p:cNvPr>
          <p:cNvSpPr/>
          <p:nvPr/>
        </p:nvSpPr>
        <p:spPr>
          <a:xfrm>
            <a:off x="1398588" y="6321425"/>
            <a:ext cx="2119312" cy="358775"/>
          </a:xfrm>
          <a:prstGeom prst="rect">
            <a:avLst/>
          </a:prstGeom>
        </p:spPr>
        <p:txBody>
          <a:bodyPr wrap="none" lIns="80010" tIns="40005" rIns="80010" bIns="40005" anchor="ctr">
            <a:sp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HEPATIC PHASE </a:t>
            </a:r>
          </a:p>
        </p:txBody>
      </p:sp>
      <p:pic>
        <p:nvPicPr>
          <p:cNvPr id="12" name="Picture 11" descr="sporo.jpg">
            <a:extLst>
              <a:ext uri="{FF2B5EF4-FFF2-40B4-BE49-F238E27FC236}">
                <a16:creationId xmlns:a16="http://schemas.microsoft.com/office/drawing/2014/main" id="{5383B140-72FF-F957-826A-CA230C0A4FF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900363"/>
            <a:ext cx="4159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3C8B7922-5F26-E823-EB81-4BE54D63A5DC}"/>
              </a:ext>
            </a:extLst>
          </p:cNvPr>
          <p:cNvSpPr/>
          <p:nvPr/>
        </p:nvSpPr>
        <p:spPr>
          <a:xfrm>
            <a:off x="5491163" y="6400800"/>
            <a:ext cx="2892425" cy="358775"/>
          </a:xfrm>
          <a:prstGeom prst="rect">
            <a:avLst/>
          </a:prstGeom>
        </p:spPr>
        <p:txBody>
          <a:bodyPr wrap="none" lIns="80010" tIns="40005" rIns="80010" bIns="40005" anchor="ctr">
            <a:sp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ERYTHROCYTIC PHASE </a:t>
            </a:r>
            <a:endParaRPr lang="en-US" b="1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6197FF4C-5A3B-AF7B-F492-D0C9D2950AC5}"/>
              </a:ext>
            </a:extLst>
          </p:cNvPr>
          <p:cNvSpPr/>
          <p:nvPr/>
        </p:nvSpPr>
        <p:spPr>
          <a:xfrm rot="19509105" flipV="1">
            <a:off x="7439025" y="4038600"/>
            <a:ext cx="914400" cy="127000"/>
          </a:xfrm>
          <a:prstGeom prst="arc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80010" tIns="40005" rIns="80010" bIns="4000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AF30269E-F96E-40F1-EDD3-2B90CDB2C48B}"/>
              </a:ext>
            </a:extLst>
          </p:cNvPr>
          <p:cNvSpPr/>
          <p:nvPr/>
        </p:nvSpPr>
        <p:spPr>
          <a:xfrm rot="20264009" flipV="1">
            <a:off x="7335838" y="5487988"/>
            <a:ext cx="914400" cy="127000"/>
          </a:xfrm>
          <a:prstGeom prst="arc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80010" tIns="40005" rIns="80010" bIns="40005"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9" name="Picture 38" descr="F gamet.jpg">
            <a:extLst>
              <a:ext uri="{FF2B5EF4-FFF2-40B4-BE49-F238E27FC236}">
                <a16:creationId xmlns:a16="http://schemas.microsoft.com/office/drawing/2014/main" id="{01878C56-C653-9B05-D404-3843B1BDA43A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4826000"/>
            <a:ext cx="8318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m GAM.jpg">
            <a:extLst>
              <a:ext uri="{FF2B5EF4-FFF2-40B4-BE49-F238E27FC236}">
                <a16:creationId xmlns:a16="http://schemas.microsoft.com/office/drawing/2014/main" id="{3A018B92-F6D4-0991-361D-1916E8161D90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2222500"/>
            <a:ext cx="5826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M gamet.jpg">
            <a:extLst>
              <a:ext uri="{FF2B5EF4-FFF2-40B4-BE49-F238E27FC236}">
                <a16:creationId xmlns:a16="http://schemas.microsoft.com/office/drawing/2014/main" id="{95F093FA-6D79-41D2-F968-6BB4A4961B36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3421063"/>
            <a:ext cx="6651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F gam.jpg">
            <a:extLst>
              <a:ext uri="{FF2B5EF4-FFF2-40B4-BE49-F238E27FC236}">
                <a16:creationId xmlns:a16="http://schemas.microsoft.com/office/drawing/2014/main" id="{F8E9A403-02C4-864E-E68F-4F90A70DA0A2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1905000"/>
            <a:ext cx="4984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 descr="sperm.jpg">
            <a:extLst>
              <a:ext uri="{FF2B5EF4-FFF2-40B4-BE49-F238E27FC236}">
                <a16:creationId xmlns:a16="http://schemas.microsoft.com/office/drawing/2014/main" id="{B6CC96E6-1B85-7D86-4B70-53AE27BDFFB5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1077">
            <a:off x="6699250" y="2292350"/>
            <a:ext cx="33178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 descr="ookin.jpg">
            <a:extLst>
              <a:ext uri="{FF2B5EF4-FFF2-40B4-BE49-F238E27FC236}">
                <a16:creationId xmlns:a16="http://schemas.microsoft.com/office/drawing/2014/main" id="{EFA9F84F-0D72-5142-48D1-0750AE6EC632}"/>
              </a:ext>
            </a:extLst>
          </p:cNvPr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891">
            <a:off x="3635375" y="1968500"/>
            <a:ext cx="6651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zygot.jpg">
            <a:extLst>
              <a:ext uri="{FF2B5EF4-FFF2-40B4-BE49-F238E27FC236}">
                <a16:creationId xmlns:a16="http://schemas.microsoft.com/office/drawing/2014/main" id="{8466DB58-45B5-2F40-300B-468537DF085E}"/>
              </a:ext>
            </a:extLst>
          </p:cNvPr>
          <p:cNvPicPr>
            <a:picLocks noChangeAspect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2095500"/>
            <a:ext cx="7477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61D831D-F8D1-EEE0-12F3-67EF9230081F}"/>
              </a:ext>
            </a:extLst>
          </p:cNvPr>
          <p:cNvCxnSpPr>
            <a:stCxn id="53" idx="1"/>
          </p:cNvCxnSpPr>
          <p:nvPr/>
        </p:nvCxnSpPr>
        <p:spPr>
          <a:xfrm rot="10800000" flipV="1">
            <a:off x="5264150" y="2154238"/>
            <a:ext cx="623888" cy="131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3CB51C3-0935-B51E-F6A6-E9D147AD6DC2}"/>
              </a:ext>
            </a:extLst>
          </p:cNvPr>
          <p:cNvCxnSpPr/>
          <p:nvPr/>
        </p:nvCxnSpPr>
        <p:spPr>
          <a:xfrm rot="10800000" flipV="1">
            <a:off x="4156075" y="2413000"/>
            <a:ext cx="4984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4" name="Picture 63" descr="oocyst.jpg">
            <a:extLst>
              <a:ext uri="{FF2B5EF4-FFF2-40B4-BE49-F238E27FC236}">
                <a16:creationId xmlns:a16="http://schemas.microsoft.com/office/drawing/2014/main" id="{0F757E97-9EDC-4BE5-B7CE-1D5841586B0D}"/>
              </a:ext>
            </a:extLst>
          </p:cNvPr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273">
            <a:off x="6165850" y="846138"/>
            <a:ext cx="13049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Freeform 68">
            <a:extLst>
              <a:ext uri="{FF2B5EF4-FFF2-40B4-BE49-F238E27FC236}">
                <a16:creationId xmlns:a16="http://schemas.microsoft.com/office/drawing/2014/main" id="{D7B556D0-322F-1CDF-E3AF-EBEA4169ECFE}"/>
              </a:ext>
            </a:extLst>
          </p:cNvPr>
          <p:cNvSpPr/>
          <p:nvPr/>
        </p:nvSpPr>
        <p:spPr>
          <a:xfrm rot="20174428">
            <a:off x="3332163" y="285750"/>
            <a:ext cx="693737" cy="98425"/>
          </a:xfrm>
          <a:custGeom>
            <a:avLst/>
            <a:gdLst>
              <a:gd name="connsiteX0" fmla="*/ 762000 w 762000"/>
              <a:gd name="connsiteY0" fmla="*/ 118533 h 118533"/>
              <a:gd name="connsiteX1" fmla="*/ 491066 w 762000"/>
              <a:gd name="connsiteY1" fmla="*/ 33866 h 118533"/>
              <a:gd name="connsiteX2" fmla="*/ 0 w 762000"/>
              <a:gd name="connsiteY2" fmla="*/ 0 h 11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118533">
                <a:moveTo>
                  <a:pt x="762000" y="118533"/>
                </a:moveTo>
                <a:cubicBezTo>
                  <a:pt x="690033" y="86077"/>
                  <a:pt x="618066" y="53621"/>
                  <a:pt x="491066" y="33866"/>
                </a:cubicBezTo>
                <a:cubicBezTo>
                  <a:pt x="364066" y="14111"/>
                  <a:pt x="182033" y="7055"/>
                  <a:pt x="0" y="0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80010" tIns="40005" rIns="80010" bIns="4000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EBC3808C-2B63-CB96-DFF9-A374A17CEC3E}"/>
              </a:ext>
            </a:extLst>
          </p:cNvPr>
          <p:cNvSpPr/>
          <p:nvPr/>
        </p:nvSpPr>
        <p:spPr>
          <a:xfrm rot="982962">
            <a:off x="6165850" y="658813"/>
            <a:ext cx="693738" cy="98425"/>
          </a:xfrm>
          <a:custGeom>
            <a:avLst/>
            <a:gdLst>
              <a:gd name="connsiteX0" fmla="*/ 762000 w 762000"/>
              <a:gd name="connsiteY0" fmla="*/ 118533 h 118533"/>
              <a:gd name="connsiteX1" fmla="*/ 491066 w 762000"/>
              <a:gd name="connsiteY1" fmla="*/ 33866 h 118533"/>
              <a:gd name="connsiteX2" fmla="*/ 0 w 762000"/>
              <a:gd name="connsiteY2" fmla="*/ 0 h 11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118533">
                <a:moveTo>
                  <a:pt x="762000" y="118533"/>
                </a:moveTo>
                <a:cubicBezTo>
                  <a:pt x="690033" y="86077"/>
                  <a:pt x="618066" y="53621"/>
                  <a:pt x="491066" y="33866"/>
                </a:cubicBezTo>
                <a:cubicBezTo>
                  <a:pt x="364066" y="14111"/>
                  <a:pt x="182033" y="7055"/>
                  <a:pt x="0" y="0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80010" tIns="40005" rIns="80010" bIns="4000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0974DB90-0FF7-10DE-91CE-EA151C698B73}"/>
              </a:ext>
            </a:extLst>
          </p:cNvPr>
          <p:cNvSpPr/>
          <p:nvPr/>
        </p:nvSpPr>
        <p:spPr>
          <a:xfrm>
            <a:off x="4849813" y="381000"/>
            <a:ext cx="692150" cy="98425"/>
          </a:xfrm>
          <a:custGeom>
            <a:avLst/>
            <a:gdLst>
              <a:gd name="connsiteX0" fmla="*/ 762000 w 762000"/>
              <a:gd name="connsiteY0" fmla="*/ 118533 h 118533"/>
              <a:gd name="connsiteX1" fmla="*/ 491066 w 762000"/>
              <a:gd name="connsiteY1" fmla="*/ 33866 h 118533"/>
              <a:gd name="connsiteX2" fmla="*/ 0 w 762000"/>
              <a:gd name="connsiteY2" fmla="*/ 0 h 11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118533">
                <a:moveTo>
                  <a:pt x="762000" y="118533"/>
                </a:moveTo>
                <a:cubicBezTo>
                  <a:pt x="690033" y="86077"/>
                  <a:pt x="618066" y="53621"/>
                  <a:pt x="491066" y="33866"/>
                </a:cubicBezTo>
                <a:cubicBezTo>
                  <a:pt x="364066" y="14111"/>
                  <a:pt x="182033" y="7055"/>
                  <a:pt x="0" y="0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80010" tIns="40005" rIns="80010" bIns="40005"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6" name="Picture 75" descr="sporocyst.jpg">
            <a:extLst>
              <a:ext uri="{FF2B5EF4-FFF2-40B4-BE49-F238E27FC236}">
                <a16:creationId xmlns:a16="http://schemas.microsoft.com/office/drawing/2014/main" id="{95C695BB-443A-F095-6F4D-9393FDEE1E25}"/>
              </a:ext>
            </a:extLst>
          </p:cNvPr>
          <p:cNvPicPr>
            <a:picLocks noChangeAspect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7156">
            <a:off x="3898900" y="161925"/>
            <a:ext cx="13049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 descr="sporocyst2.jpg">
            <a:extLst>
              <a:ext uri="{FF2B5EF4-FFF2-40B4-BE49-F238E27FC236}">
                <a16:creationId xmlns:a16="http://schemas.microsoft.com/office/drawing/2014/main" id="{68708025-D2AF-D303-3BE8-C595C8C4D60C}"/>
              </a:ext>
            </a:extLst>
          </p:cNvPr>
          <p:cNvPicPr>
            <a:picLocks noChangeAspect="1"/>
          </p:cNvPicPr>
          <p:nvPr/>
        </p:nvPicPr>
        <p:blipFill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8564">
            <a:off x="1736725" y="466725"/>
            <a:ext cx="2244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BFF20570-8791-115C-6A49-793618826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74613"/>
            <a:ext cx="3048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10" tIns="40005" rIns="80010" bIns="40005" anchor="ctr"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rgbClr val="726056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4C5A6A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79463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9463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9463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9463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9463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100" b="1">
                <a:solidFill>
                  <a:schemeClr val="tx1"/>
                </a:solidFill>
                <a:latin typeface="Comic Sans MS" panose="030F0702030302020204" pitchFamily="66" charset="0"/>
              </a:rPr>
              <a:t>Life Cycle of Human </a:t>
            </a:r>
            <a:r>
              <a:rPr lang="en-GB" altLang="en-US" sz="2100" b="1" i="1">
                <a:solidFill>
                  <a:schemeClr val="tx1"/>
                </a:solidFill>
                <a:latin typeface="Comic Sans MS" panose="030F0702030302020204" pitchFamily="66" charset="0"/>
              </a:rPr>
              <a:t>Plasmodia</a:t>
            </a:r>
            <a:endParaRPr lang="en-US" altLang="en-US" sz="21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09D504-7FF7-5F3B-319D-902D6118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2121E-6 -1.60494E-6 C 0.00773 0.01331 0.01547 0.02681 0.01847 0.04321 C 0.02147 0.05961 0.02241 0.07986 0.01847 0.09877 C 0.01452 0.11767 0.00474 0.13696 -0.00505 0.15625 " pathEditMode="relative" ptsTypes="aaaA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15 0.00212 C 0.00711 0.00444 -0.00852 0.00752 -0.01594 0.01659 C -0.02367 0.02566 -0.01688 0.04456 -0.02193 0.05671 C -0.02699 0.06906 -0.03803 0.07658 -0.04498 0.09066 C -0.05192 0.10455 -0.05934 0.12404 -0.06234 0.13985 C -0.06455 0.15548 -0.06865 0.16782 -0.05824 0.18615 C -0.04719 0.20409 -0.0213 0.22705 0.00442 0.25019 " pathEditMode="relative" rAng="265904" ptsTypes="aaaaaaA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120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6162E-6 -2.65432E-6 C 0.00536 -0.00328 0.0109 -0.00656 0.02526 -0.0083 C 0.03962 -0.01003 0.07213 -0.00386 0.08586 -0.01042 C 0.0996 -0.01698 0.10512 -0.03299 0.10764 -0.04745 C 0.11017 -0.06192 0.09486 -0.08314 0.10102 -0.09684 C 0.10717 -0.11053 0.12595 -0.12018 0.14473 -0.12963 " pathEditMode="relative" ptsTypes="aaaaaA">
                                      <p:cBhvr>
                                        <p:cTn id="1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18 -0.01331 C -0.05366 -0.01254 -0.03899 -0.01157 -0.03109 -0.01736 C -0.0232 -0.02315 -0.02068 -0.03665 -0.02099 -0.04822 C -0.02131 -0.0598 -0.02667 -0.07581 -0.03283 -0.08738 C -0.03899 -0.09896 -0.04861 -0.1086 -0.05808 -0.11825 " pathEditMode="relative" rAng="0" ptsTypes="aaaaA">
                                      <p:cBhvr>
                                        <p:cTn id="1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-5200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05051E-7 -3.58025E-6 C 0.009 -3.58025E-6 0.01799 -3.58025E-6 0.03204 -3.58025E-6 C 0.04609 -3.58025E-6 0.07229 0.00579 0.08412 -3.58025E-6 C 0.09596 -0.00578 0.09549 -0.01813 0.10275 -0.03491 C 0.11001 -0.05169 0.119 -0.07619 0.128 -0.10069 " pathEditMode="relative" ptsTypes="aaaaA">
                                      <p:cBhvr>
                                        <p:cTn id="20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284E-6 C 0.01988 -0.00849 0.03993 -0.01678 0.05555 -0.01447 C 0.07118 -0.01215 0.08838 0.00193 0.09422 0.01428 C 0.10006 0.02662 0.09296 0.04823 0.0909 0.05961 C 0.08885 0.07099 0.0857 0.07195 0.08238 0.08218 C 0.07907 0.0924 0.06707 0.11285 0.0707 0.12134 C 0.07433 0.12982 0.09596 0.13195 0.10432 0.13368 C 0.11269 0.13542 0.11837 0.13195 0.12121 0.13156 " pathEditMode="relative" ptsTypes="aaaaaaaA">
                                      <p:cBhvr>
                                        <p:cTn id="2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8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5657E-6 -3.7037E-7 C 0.01926 -0.09279 0.03868 -0.18557 0.03694 -0.24692 C 0.0352 -0.30826 0.00553 -0.33391 -0.01009 -0.36825 C -0.02572 -0.40259 -0.01751 -0.44078 -0.05728 -0.45255 C -0.09706 -0.46432 -0.17313 -0.45139 -0.2492 -0.43827 " pathEditMode="relative" ptsTypes="aaaaA">
                                      <p:cBhvr>
                                        <p:cTn id="2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4949E-6 2.96296E-6 C 0.00299 -0.06019 0.00631 -0.11999 -0.00379 -0.16571 C -0.01342 -0.21142 -0.04688 -0.25714 -0.05872 -0.27508 C -0.07087 -0.29263 -0.05667 -0.28916 -0.07608 -0.27257 C -0.09518 -0.25598 -0.13511 -0.21567 -0.17472 -0.17516 " pathEditMode="relative" rAng="0" ptsTypes="aaaaA">
                                      <p:cBhvr>
                                        <p:cTn id="2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12346E-6 C -0.0243 0.00829 -0.04861 0.01658 -0.06234 0.02276 C -0.07607 0.02893 -0.07023 0.03664 -0.08254 0.03703 C -0.09485 0.03742 -0.12705 0.03838 -0.13636 0.02468 C -0.14567 0.01099 -0.14741 -0.03241 -0.1381 -0.04515 C -0.12879 -0.05788 -0.1048 -0.0546 -0.08081 -0.05132 " pathEditMode="relative" ptsTypes="aaaaaA">
                                      <p:cBhvr>
                                        <p:cTn id="29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7 4.75309E-6 C 0.01121 -0.02161 0.0221 -0.04321 0.04261 -0.05556 C 0.06313 -0.06791 0.08759 -0.06926 0.12342 -0.07408 C 0.15925 -0.0789 0.23138 -0.07909 0.25805 -0.0845 C 0.28472 -0.0899 0.27462 -0.09568 0.2833 -0.10706 C 0.29198 -0.11845 0.30114 -0.13542 0.31029 -0.1524 " pathEditMode="relative" ptsTypes="aaaaaA">
                                      <p:cBhvr>
                                        <p:cTn id="31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 nodeType="clickPar">
                      <p:stCondLst>
                        <p:cond delay="indefinite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3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4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40" y="428604"/>
            <a:ext cx="214314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Life cycle</a:t>
            </a:r>
            <a:endParaRPr lang="ar-EG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1285860"/>
            <a:ext cx="635798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life cycle of malaria passes in 2 alternate hosts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4071934" y="2000240"/>
            <a:ext cx="428628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86248" y="2214554"/>
            <a:ext cx="2786082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1428728" y="2214554"/>
            <a:ext cx="285752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250133" y="2393149"/>
            <a:ext cx="35719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894529" y="2392355"/>
            <a:ext cx="356396" cy="79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5786" y="2714620"/>
            <a:ext cx="164307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 (I.H)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250927" y="3535363"/>
            <a:ext cx="35719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7158" y="3857628"/>
            <a:ext cx="2928958" cy="28238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asexual cycle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Schizogony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takes place ends by the formation of male and female gametocytes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Gametogony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ar-EG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7752" y="2714620"/>
            <a:ext cx="392909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Female 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Anopheles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(D.H)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6893735" y="3536157"/>
            <a:ext cx="35719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00694" y="3857628"/>
            <a:ext cx="3286148" cy="9771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sexual cycle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Sporogony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takes place.</a:t>
            </a:r>
            <a:endParaRPr lang="ar-EG" dirty="0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5072074"/>
            <a:ext cx="3214710" cy="1571636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3E9F-152C-4E6E-97A6-3A0C9E6C3F92}" type="slidenum">
              <a:rPr lang="ar-EG" smtClean="0"/>
              <a:pPr/>
              <a:t>6</a:t>
            </a:fld>
            <a:endParaRPr lang="ar-EG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357166"/>
            <a:ext cx="657229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Life cycle of malaria parasites in man</a:t>
            </a:r>
            <a:endParaRPr lang="ar-EG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179885" y="1677975"/>
            <a:ext cx="35719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57686" y="1857364"/>
            <a:ext cx="3286148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357290" y="1857364"/>
            <a:ext cx="300039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179092" y="2035562"/>
            <a:ext cx="357190" cy="79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7465636" y="2035562"/>
            <a:ext cx="357190" cy="79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43240" y="1000108"/>
            <a:ext cx="250033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Intrinsic cycle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179885" y="2035165"/>
            <a:ext cx="35719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0034" y="2357430"/>
            <a:ext cx="192882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Asexual cycle </a:t>
            </a:r>
          </a:p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the liver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596" y="4000504"/>
            <a:ext cx="2214578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Exo-erythrocytic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schizogonoy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(liver phase)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1072332" y="3428206"/>
            <a:ext cx="571504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57554" y="2357430"/>
            <a:ext cx="214314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Asexual cycle</a:t>
            </a:r>
          </a:p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RBCs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4001290" y="3499644"/>
            <a:ext cx="571504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14678" y="4000504"/>
            <a:ext cx="214314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Erythrocytic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schizogony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(blood phase)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43702" y="2428868"/>
            <a:ext cx="192882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Gametogony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7287438" y="3285330"/>
            <a:ext cx="571504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857884" y="4000504"/>
            <a:ext cx="3071834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Formation of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male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female gametocytes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infected RBCs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286646" y="5357826"/>
            <a:ext cx="427834" cy="79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500166" y="5572140"/>
            <a:ext cx="1000132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714348" y="5572140"/>
            <a:ext cx="785818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571472" y="5715016"/>
            <a:ext cx="285752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2357422" y="5715016"/>
            <a:ext cx="285752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43108" y="5929330"/>
            <a:ext cx="171451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C00000"/>
                </a:solidFill>
              </a:rPr>
              <a:t>Secondary tissue phase</a:t>
            </a:r>
            <a:endParaRPr lang="ar-EG" sz="2000" b="1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4282" y="5929330"/>
            <a:ext cx="178595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C00000"/>
                </a:solidFill>
              </a:rPr>
              <a:t>Primary tissue phase</a:t>
            </a:r>
            <a:endParaRPr lang="ar-EG" sz="2000" b="1" dirty="0">
              <a:solidFill>
                <a:srgbClr val="C0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000496" y="6286520"/>
            <a:ext cx="35719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29124" y="5857892"/>
            <a:ext cx="442915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Relapse occurs with 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P.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vivax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pPr algn="l" rtl="0"/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P.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ovale</a:t>
            </a:r>
            <a:endParaRPr lang="ar-EG" sz="20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3E9F-152C-4E6E-97A6-3A0C9E6C3F92}" type="slidenum">
              <a:rPr lang="ar-EG" smtClean="0"/>
              <a:pPr/>
              <a:t>7</a:t>
            </a:fld>
            <a:endParaRPr lang="ar-EG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428604"/>
            <a:ext cx="542928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Life cycle of malaria parasites</a:t>
            </a:r>
          </a:p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mosquito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1571612"/>
            <a:ext cx="464347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Extrinsic cycle or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Sporogony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214554"/>
            <a:ext cx="8429684" cy="37471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Start when female 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Anopheles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bites infected person for blood meal that containing all stages of malaria parasite. All the stages are digested in the stomach of the mosquito except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gametocytes (I.S to mosquito)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End by Fertilization  between microgamete &amp; the macrogamete forming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zygote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elongated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ookinete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spherical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oocyst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sporocyst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containing a large number of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sickle- shaped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sporozoites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(I.S to man)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ar-E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3E9F-152C-4E6E-97A6-3A0C9E6C3F92}" type="slidenum">
              <a:rPr lang="ar-EG" smtClean="0"/>
              <a:pPr/>
              <a:t>8</a:t>
            </a:fld>
            <a:endParaRPr lang="ar-EG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B52462-1A38-C386-A6E5-9BA2403EB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728856"/>
              </p:ext>
            </p:extLst>
          </p:nvPr>
        </p:nvGraphicFramePr>
        <p:xfrm>
          <a:off x="57150" y="428625"/>
          <a:ext cx="9029700" cy="599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05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5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5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771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i="1" dirty="0"/>
                        <a:t>Plasmodium falciparum</a:t>
                      </a:r>
                      <a:endParaRPr lang="ar-EG" sz="1800" i="1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i="1" dirty="0"/>
                        <a:t>Plasmodium</a:t>
                      </a:r>
                    </a:p>
                    <a:p>
                      <a:pPr algn="ctr" rtl="1"/>
                      <a:r>
                        <a:rPr lang="en-US" sz="1800" i="1" dirty="0" err="1"/>
                        <a:t>malariae</a:t>
                      </a:r>
                      <a:endParaRPr lang="ar-EG" sz="1800" i="1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i="1" dirty="0"/>
                        <a:t>Plasmodium</a:t>
                      </a:r>
                    </a:p>
                    <a:p>
                      <a:pPr algn="ctr" rtl="1"/>
                      <a:r>
                        <a:rPr lang="en-US" sz="1800" i="1" dirty="0" err="1"/>
                        <a:t>ovale</a:t>
                      </a:r>
                      <a:endParaRPr lang="ar-EG" sz="1800" i="1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i="1" dirty="0"/>
                        <a:t>Plasmodium</a:t>
                      </a:r>
                    </a:p>
                    <a:p>
                      <a:pPr algn="ctr" rtl="1"/>
                      <a:r>
                        <a:rPr lang="en-US" sz="1800" i="1" dirty="0" err="1"/>
                        <a:t>vivax</a:t>
                      </a:r>
                      <a:endParaRPr lang="ar-EG" sz="1800" i="1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9183"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T="45709" marB="4570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T="45709" marB="45709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8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en-US" sz="1800" b="1" kern="120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Trophozoite</a:t>
                      </a:r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(ring stage</a:t>
                      </a:r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ar-EG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8990"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T="45709" marB="4570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T="45709" marB="4570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T="45709" marB="45709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Mature </a:t>
                      </a:r>
                      <a:r>
                        <a:rPr lang="en-US" sz="1800" b="1" kern="120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trophozoite</a:t>
                      </a:r>
                      <a:endParaRPr lang="ar-EG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8797"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T="45709" marB="4570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T="45709" marB="45709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8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rtl="1"/>
                      <a:r>
                        <a:rPr lang="en-US" sz="1800" b="1" kern="120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Schizont</a:t>
                      </a:r>
                      <a:endParaRPr lang="en-US" sz="18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rtl="1"/>
                      <a:endParaRPr lang="ar-EG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9714"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T="45709" marB="4570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T="45709" marB="4570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T="45709" marB="45709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8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1" eaLnBrk="1" latinLnBrk="0" hangingPunct="1"/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Gametocyte</a:t>
                      </a:r>
                    </a:p>
                    <a:p>
                      <a:pPr marL="0" algn="ctr" defTabSz="914400" rtl="1" eaLnBrk="1" latinLnBrk="0" hangingPunct="1"/>
                      <a:endParaRPr lang="en-US" sz="18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1" eaLnBrk="1" latinLnBrk="0" hangingPunct="1"/>
                      <a:endParaRPr lang="ar-EG" sz="18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346" name="Picture 34">
            <a:extLst>
              <a:ext uri="{FF2B5EF4-FFF2-40B4-BE49-F238E27FC236}">
                <a16:creationId xmlns:a16="http://schemas.microsoft.com/office/drawing/2014/main" id="{F0874B8C-79B1-DEC7-D4EF-345DE2BEA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51074" y="1352548"/>
            <a:ext cx="876300" cy="8572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347" name="Picture 35">
            <a:extLst>
              <a:ext uri="{FF2B5EF4-FFF2-40B4-BE49-F238E27FC236}">
                <a16:creationId xmlns:a16="http://schemas.microsoft.com/office/drawing/2014/main" id="{5009EAEC-AEC7-5888-2FA4-7FDCA929B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78286" y="1366836"/>
            <a:ext cx="781050" cy="7429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348" name="Picture 36">
            <a:extLst>
              <a:ext uri="{FF2B5EF4-FFF2-40B4-BE49-F238E27FC236}">
                <a16:creationId xmlns:a16="http://schemas.microsoft.com/office/drawing/2014/main" id="{76A124E6-B412-8D49-14A8-467821962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02336" y="1352548"/>
            <a:ext cx="685800" cy="6762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349" name="Picture 37">
            <a:extLst>
              <a:ext uri="{FF2B5EF4-FFF2-40B4-BE49-F238E27FC236}">
                <a16:creationId xmlns:a16="http://schemas.microsoft.com/office/drawing/2014/main" id="{C446C664-2C40-24DC-363A-EA73A89E3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26360" y="1385885"/>
            <a:ext cx="619125" cy="609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350" name="Picture 38">
            <a:extLst>
              <a:ext uri="{FF2B5EF4-FFF2-40B4-BE49-F238E27FC236}">
                <a16:creationId xmlns:a16="http://schemas.microsoft.com/office/drawing/2014/main" id="{3491B34F-B0B7-EBC8-9F58-DD6920FAA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28850" y="2686050"/>
            <a:ext cx="942975" cy="8953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405" name="Picture 39">
            <a:extLst>
              <a:ext uri="{FF2B5EF4-FFF2-40B4-BE49-F238E27FC236}">
                <a16:creationId xmlns:a16="http://schemas.microsoft.com/office/drawing/2014/main" id="{A1E699A5-82E7-954F-CB4C-39E619D9B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2727325"/>
            <a:ext cx="876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2" name="Picture 40">
            <a:extLst>
              <a:ext uri="{FF2B5EF4-FFF2-40B4-BE49-F238E27FC236}">
                <a16:creationId xmlns:a16="http://schemas.microsoft.com/office/drawing/2014/main" id="{A98624A9-9AB0-4A8C-8E45-DE44ED41E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72161" y="2724150"/>
            <a:ext cx="857250" cy="8572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353" name="Picture 41">
            <a:extLst>
              <a:ext uri="{FF2B5EF4-FFF2-40B4-BE49-F238E27FC236}">
                <a16:creationId xmlns:a16="http://schemas.microsoft.com/office/drawing/2014/main" id="{BB4650BD-CF55-83C8-10E9-C90A1F1FF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58112" y="2824162"/>
            <a:ext cx="676275" cy="6572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354" name="Picture 42">
            <a:extLst>
              <a:ext uri="{FF2B5EF4-FFF2-40B4-BE49-F238E27FC236}">
                <a16:creationId xmlns:a16="http://schemas.microsoft.com/office/drawing/2014/main" id="{D96BA2F9-0094-E96A-09DC-4018E5560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03449" y="3917949"/>
            <a:ext cx="923925" cy="8477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355" name="Picture 43">
            <a:extLst>
              <a:ext uri="{FF2B5EF4-FFF2-40B4-BE49-F238E27FC236}">
                <a16:creationId xmlns:a16="http://schemas.microsoft.com/office/drawing/2014/main" id="{26B37199-14CF-159C-9503-0068B282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90987" y="3917949"/>
            <a:ext cx="885825" cy="10001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356" name="Picture 44">
            <a:extLst>
              <a:ext uri="{FF2B5EF4-FFF2-40B4-BE49-F238E27FC236}">
                <a16:creationId xmlns:a16="http://schemas.microsoft.com/office/drawing/2014/main" id="{5FF6F69B-51E3-B193-608C-980E15416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76936" y="4037011"/>
            <a:ext cx="752475" cy="762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Picture 45">
            <a:extLst>
              <a:ext uri="{FF2B5EF4-FFF2-40B4-BE49-F238E27FC236}">
                <a16:creationId xmlns:a16="http://schemas.microsoft.com/office/drawing/2014/main" id="{4E88F8B6-5FA7-8B46-A571-6AED6D107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51749" y="4098924"/>
            <a:ext cx="723900" cy="6667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358" name="Picture 46">
            <a:extLst>
              <a:ext uri="{FF2B5EF4-FFF2-40B4-BE49-F238E27FC236}">
                <a16:creationId xmlns:a16="http://schemas.microsoft.com/office/drawing/2014/main" id="{9C54CAA6-9A80-A68C-E2C5-84725CE35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55774" y="5238750"/>
            <a:ext cx="1914525" cy="8001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359" name="Picture 47">
            <a:extLst>
              <a:ext uri="{FF2B5EF4-FFF2-40B4-BE49-F238E27FC236}">
                <a16:creationId xmlns:a16="http://schemas.microsoft.com/office/drawing/2014/main" id="{7F202D5D-7B6A-F1EE-554F-39835CB2D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51259" y="5229225"/>
            <a:ext cx="1647825" cy="10477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Picture 46">
            <a:extLst>
              <a:ext uri="{FF2B5EF4-FFF2-40B4-BE49-F238E27FC236}">
                <a16:creationId xmlns:a16="http://schemas.microsoft.com/office/drawing/2014/main" id="{0019E2FE-91FC-B6EA-E04F-3D820ECF5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18123" y="5216525"/>
            <a:ext cx="1914525" cy="8001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415" name="Picture 48">
            <a:extLst>
              <a:ext uri="{FF2B5EF4-FFF2-40B4-BE49-F238E27FC236}">
                <a16:creationId xmlns:a16="http://schemas.microsoft.com/office/drawing/2014/main" id="{9D9C3622-36B1-CDB9-E55B-543FEED97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76825"/>
            <a:ext cx="15144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6386CE-68C5-E57E-A8EB-B9BC90BAAEBE}"/>
              </a:ext>
            </a:extLst>
          </p:cNvPr>
          <p:cNvSpPr txBox="1"/>
          <p:nvPr/>
        </p:nvSpPr>
        <p:spPr>
          <a:xfrm>
            <a:off x="1883702" y="6423024"/>
            <a:ext cx="357319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Infect young RBCs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23CE27-2A6C-442C-10D7-3701DF438428}"/>
              </a:ext>
            </a:extLst>
          </p:cNvPr>
          <p:cNvSpPr txBox="1"/>
          <p:nvPr/>
        </p:nvSpPr>
        <p:spPr>
          <a:xfrm>
            <a:off x="5520016" y="6426106"/>
            <a:ext cx="17126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Old RBCs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DDB53-02AE-D44F-8B23-D9A307A2C0B9}"/>
              </a:ext>
            </a:extLst>
          </p:cNvPr>
          <p:cNvSpPr txBox="1"/>
          <p:nvPr/>
        </p:nvSpPr>
        <p:spPr>
          <a:xfrm>
            <a:off x="7318936" y="6426268"/>
            <a:ext cx="17335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All RBCs 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5375E-0EEF-808E-2580-3FE4B9936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F023-8D6A-459F-B7FB-8D3E211E987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801</TotalTime>
  <Words>1175</Words>
  <Application>Microsoft Office PowerPoint</Application>
  <PresentationFormat>On-screen Show (4:3)</PresentationFormat>
  <Paragraphs>210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MV Boli</vt:lpstr>
      <vt:lpstr>Times New Roman</vt:lpstr>
      <vt:lpstr>Wingdings</vt:lpstr>
      <vt:lpstr>Office Theme</vt:lpstr>
      <vt:lpstr>Plasmodium and Babesia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Differences between Babesia and Plasmodium</vt:lpstr>
      <vt:lpstr>PowerPoint Presentation</vt:lpstr>
      <vt:lpstr>PowerPoint Presentation</vt:lpstr>
      <vt:lpstr>PowerPoint Presentation</vt:lpstr>
      <vt:lpstr>PowerPoint Presentation</vt:lpstr>
      <vt:lpstr>Guess the stage?</vt:lpstr>
      <vt:lpstr>Guess what is this?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Plasmodium and Babesia</dc:title>
  <dc:creator>Dina M. Abouraya</dc:creator>
  <cp:lastModifiedBy>Dina M. Abouraya</cp:lastModifiedBy>
  <cp:revision>87</cp:revision>
  <dcterms:created xsi:type="dcterms:W3CDTF">2023-04-02T21:42:24Z</dcterms:created>
  <dcterms:modified xsi:type="dcterms:W3CDTF">2023-04-09T21:18:03Z</dcterms:modified>
</cp:coreProperties>
</file>