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18" r:id="rId3"/>
    <p:sldId id="258" r:id="rId4"/>
    <p:sldId id="264" r:id="rId5"/>
    <p:sldId id="265" r:id="rId6"/>
    <p:sldId id="387" r:id="rId7"/>
    <p:sldId id="266" r:id="rId8"/>
    <p:sldId id="391" r:id="rId9"/>
    <p:sldId id="312" r:id="rId10"/>
    <p:sldId id="257" r:id="rId11"/>
    <p:sldId id="268" r:id="rId12"/>
    <p:sldId id="269" r:id="rId13"/>
    <p:sldId id="280" r:id="rId14"/>
    <p:sldId id="281" r:id="rId15"/>
    <p:sldId id="392" r:id="rId16"/>
    <p:sldId id="283" r:id="rId17"/>
    <p:sldId id="284" r:id="rId18"/>
    <p:sldId id="285" r:id="rId19"/>
    <p:sldId id="286" r:id="rId20"/>
    <p:sldId id="393" r:id="rId21"/>
    <p:sldId id="287" r:id="rId22"/>
    <p:sldId id="288" r:id="rId23"/>
    <p:sldId id="289" r:id="rId24"/>
    <p:sldId id="290" r:id="rId25"/>
    <p:sldId id="313" r:id="rId26"/>
    <p:sldId id="314" r:id="rId27"/>
    <p:sldId id="315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11" r:id="rId37"/>
    <p:sldId id="316" r:id="rId38"/>
    <p:sldId id="276" r:id="rId39"/>
    <p:sldId id="31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F6F375-B73C-4154-A44E-84E3B14E226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6CE78A0-D052-48F9-92E5-3DC0E92A586A}">
      <dgm:prSet custT="1"/>
      <dgm:spPr/>
      <dgm:t>
        <a:bodyPr/>
        <a:lstStyle/>
        <a:p>
          <a:pPr>
            <a:defRPr cap="all"/>
          </a:pPr>
          <a:r>
            <a:rPr lang="en-US" sz="2800" b="1"/>
            <a:t>Person First Language:</a:t>
          </a:r>
          <a:endParaRPr lang="en-US" sz="2800" b="1" dirty="0"/>
        </a:p>
      </dgm:t>
    </dgm:pt>
    <dgm:pt modelId="{3A84B62F-7DB3-4AB5-9820-724DFC7E46A5}" type="parTrans" cxnId="{FDC545C0-3BB0-4128-9874-51FDFD7A6A14}">
      <dgm:prSet/>
      <dgm:spPr/>
      <dgm:t>
        <a:bodyPr/>
        <a:lstStyle/>
        <a:p>
          <a:endParaRPr lang="en-US"/>
        </a:p>
      </dgm:t>
    </dgm:pt>
    <dgm:pt modelId="{580289DA-05E3-46F8-A277-F746EA01F90F}" type="sibTrans" cxnId="{FDC545C0-3BB0-4128-9874-51FDFD7A6A14}">
      <dgm:prSet/>
      <dgm:spPr/>
      <dgm:t>
        <a:bodyPr/>
        <a:lstStyle/>
        <a:p>
          <a:endParaRPr lang="en-US"/>
        </a:p>
      </dgm:t>
    </dgm:pt>
    <dgm:pt modelId="{A56E773C-8000-4BE6-8587-5687992DCD69}">
      <dgm:prSet/>
      <dgm:spPr/>
      <dgm:t>
        <a:bodyPr/>
        <a:lstStyle/>
        <a:p>
          <a:pPr>
            <a:defRPr cap="all"/>
          </a:pPr>
          <a:r>
            <a:rPr lang="en-US"/>
            <a:t>Describe the person, not the disability</a:t>
          </a:r>
        </a:p>
      </dgm:t>
    </dgm:pt>
    <dgm:pt modelId="{55A435B4-9A5D-4F3A-9F91-5D67C1F98709}" type="parTrans" cxnId="{E0EA7828-C05D-4156-91CA-3F078D2B2FEB}">
      <dgm:prSet/>
      <dgm:spPr/>
      <dgm:t>
        <a:bodyPr/>
        <a:lstStyle/>
        <a:p>
          <a:endParaRPr lang="en-US"/>
        </a:p>
      </dgm:t>
    </dgm:pt>
    <dgm:pt modelId="{A1E4B179-2747-472E-AE77-8245BCE9285C}" type="sibTrans" cxnId="{E0EA7828-C05D-4156-91CA-3F078D2B2FEB}">
      <dgm:prSet/>
      <dgm:spPr/>
      <dgm:t>
        <a:bodyPr/>
        <a:lstStyle/>
        <a:p>
          <a:endParaRPr lang="en-US"/>
        </a:p>
      </dgm:t>
    </dgm:pt>
    <dgm:pt modelId="{B64064FB-DA55-498E-A886-A99C6EDB5E9C}">
      <dgm:prSet/>
      <dgm:spPr/>
      <dgm:t>
        <a:bodyPr/>
        <a:lstStyle/>
        <a:p>
          <a:pPr>
            <a:defRPr cap="all"/>
          </a:pPr>
          <a:r>
            <a:rPr lang="en-US"/>
            <a:t>Refer to a person’s disability only when it is relevant</a:t>
          </a:r>
        </a:p>
      </dgm:t>
    </dgm:pt>
    <dgm:pt modelId="{72021CD3-6830-4430-99AA-147F2C8842A0}" type="parTrans" cxnId="{62146D27-CEDD-4BE5-926A-85834A66DA62}">
      <dgm:prSet/>
      <dgm:spPr/>
      <dgm:t>
        <a:bodyPr/>
        <a:lstStyle/>
        <a:p>
          <a:endParaRPr lang="en-US"/>
        </a:p>
      </dgm:t>
    </dgm:pt>
    <dgm:pt modelId="{C6E45131-12E6-4FB9-B6D1-F341893CA444}" type="sibTrans" cxnId="{62146D27-CEDD-4BE5-926A-85834A66DA62}">
      <dgm:prSet/>
      <dgm:spPr/>
      <dgm:t>
        <a:bodyPr/>
        <a:lstStyle/>
        <a:p>
          <a:endParaRPr lang="en-US"/>
        </a:p>
      </dgm:t>
    </dgm:pt>
    <dgm:pt modelId="{1F5B5BFE-B17F-4008-BB6E-FEAC24140D02}">
      <dgm:prSet/>
      <dgm:spPr/>
      <dgm:t>
        <a:bodyPr/>
        <a:lstStyle/>
        <a:p>
          <a:pPr>
            <a:defRPr cap="all"/>
          </a:pPr>
          <a:r>
            <a:rPr lang="en-US"/>
            <a:t>Avoid images designed to evoke pity or guilt.</a:t>
          </a:r>
        </a:p>
      </dgm:t>
    </dgm:pt>
    <dgm:pt modelId="{0BCA4305-356E-4A13-ABCA-E1D5F4278BEF}" type="parTrans" cxnId="{FF478B55-01B2-4CDD-BA69-0CEC953665F6}">
      <dgm:prSet/>
      <dgm:spPr/>
      <dgm:t>
        <a:bodyPr/>
        <a:lstStyle/>
        <a:p>
          <a:endParaRPr lang="en-US"/>
        </a:p>
      </dgm:t>
    </dgm:pt>
    <dgm:pt modelId="{2DE3C9E0-0DC1-4AEB-9A1D-D37BEBBD4719}" type="sibTrans" cxnId="{FF478B55-01B2-4CDD-BA69-0CEC953665F6}">
      <dgm:prSet/>
      <dgm:spPr/>
      <dgm:t>
        <a:bodyPr/>
        <a:lstStyle/>
        <a:p>
          <a:endParaRPr lang="en-US"/>
        </a:p>
      </dgm:t>
    </dgm:pt>
    <dgm:pt modelId="{B3144EC5-7C30-4DF5-A699-DB1FAE658BF4}" type="pres">
      <dgm:prSet presAssocID="{07F6F375-B73C-4154-A44E-84E3B14E2267}" presName="root" presStyleCnt="0">
        <dgm:presLayoutVars>
          <dgm:dir/>
          <dgm:resizeHandles val="exact"/>
        </dgm:presLayoutVars>
      </dgm:prSet>
      <dgm:spPr/>
    </dgm:pt>
    <dgm:pt modelId="{7ABA138C-ABE9-410C-BC2F-38BC12D9F7EB}" type="pres">
      <dgm:prSet presAssocID="{C6CE78A0-D052-48F9-92E5-3DC0E92A586A}" presName="compNode" presStyleCnt="0"/>
      <dgm:spPr/>
    </dgm:pt>
    <dgm:pt modelId="{384FF43F-7B33-4CF4-9ECB-481D46E009A2}" type="pres">
      <dgm:prSet presAssocID="{C6CE78A0-D052-48F9-92E5-3DC0E92A586A}" presName="iconBgRect" presStyleLbl="bgShp" presStyleIdx="0" presStyleCnt="4"/>
      <dgm:spPr/>
    </dgm:pt>
    <dgm:pt modelId="{0D3BB190-E657-4E2B-AFC6-F7E4D4DDC0BC}" type="pres">
      <dgm:prSet presAssocID="{C6CE78A0-D052-48F9-92E5-3DC0E92A586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8C219C6A-E436-4113-804C-27B155CEF08C}" type="pres">
      <dgm:prSet presAssocID="{C6CE78A0-D052-48F9-92E5-3DC0E92A586A}" presName="spaceRect" presStyleCnt="0"/>
      <dgm:spPr/>
    </dgm:pt>
    <dgm:pt modelId="{34CBB9B0-28C9-45CB-ABC3-6E80E9E35DC5}" type="pres">
      <dgm:prSet presAssocID="{C6CE78A0-D052-48F9-92E5-3DC0E92A586A}" presName="textRect" presStyleLbl="revTx" presStyleIdx="0" presStyleCnt="4">
        <dgm:presLayoutVars>
          <dgm:chMax val="1"/>
          <dgm:chPref val="1"/>
        </dgm:presLayoutVars>
      </dgm:prSet>
      <dgm:spPr/>
    </dgm:pt>
    <dgm:pt modelId="{8A8A88D5-C3C1-48A2-8AA1-7B0CB1B841FF}" type="pres">
      <dgm:prSet presAssocID="{580289DA-05E3-46F8-A277-F746EA01F90F}" presName="sibTrans" presStyleCnt="0"/>
      <dgm:spPr/>
    </dgm:pt>
    <dgm:pt modelId="{897C0EDA-4F24-4B54-9607-E0665E359797}" type="pres">
      <dgm:prSet presAssocID="{A56E773C-8000-4BE6-8587-5687992DCD69}" presName="compNode" presStyleCnt="0"/>
      <dgm:spPr/>
    </dgm:pt>
    <dgm:pt modelId="{99CE4A5A-C4EB-42D1-85FD-1B1EC7D24A30}" type="pres">
      <dgm:prSet presAssocID="{A56E773C-8000-4BE6-8587-5687992DCD69}" presName="iconBgRect" presStyleLbl="bgShp" presStyleIdx="1" presStyleCnt="4"/>
      <dgm:spPr/>
    </dgm:pt>
    <dgm:pt modelId="{D39436EB-2C16-4522-8E7A-057C1C126B3C}" type="pres">
      <dgm:prSet presAssocID="{A56E773C-8000-4BE6-8587-5687992DCD6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heelchair Access"/>
        </a:ext>
      </dgm:extLst>
    </dgm:pt>
    <dgm:pt modelId="{E206FE0E-6648-4623-A64A-B44BEF4FFF3F}" type="pres">
      <dgm:prSet presAssocID="{A56E773C-8000-4BE6-8587-5687992DCD69}" presName="spaceRect" presStyleCnt="0"/>
      <dgm:spPr/>
    </dgm:pt>
    <dgm:pt modelId="{C03216B5-D11B-4169-8D52-563CB50061EF}" type="pres">
      <dgm:prSet presAssocID="{A56E773C-8000-4BE6-8587-5687992DCD69}" presName="textRect" presStyleLbl="revTx" presStyleIdx="1" presStyleCnt="4">
        <dgm:presLayoutVars>
          <dgm:chMax val="1"/>
          <dgm:chPref val="1"/>
        </dgm:presLayoutVars>
      </dgm:prSet>
      <dgm:spPr/>
    </dgm:pt>
    <dgm:pt modelId="{05185029-B11F-42B3-88CA-A4B9B07C9355}" type="pres">
      <dgm:prSet presAssocID="{A1E4B179-2747-472E-AE77-8245BCE9285C}" presName="sibTrans" presStyleCnt="0"/>
      <dgm:spPr/>
    </dgm:pt>
    <dgm:pt modelId="{34E9754E-7C90-4F7B-9F73-AFCDA0346F7C}" type="pres">
      <dgm:prSet presAssocID="{B64064FB-DA55-498E-A886-A99C6EDB5E9C}" presName="compNode" presStyleCnt="0"/>
      <dgm:spPr/>
    </dgm:pt>
    <dgm:pt modelId="{DD026813-9A64-4B96-A433-13C65459D1D3}" type="pres">
      <dgm:prSet presAssocID="{B64064FB-DA55-498E-A886-A99C6EDB5E9C}" presName="iconBgRect" presStyleLbl="bgShp" presStyleIdx="2" presStyleCnt="4"/>
      <dgm:spPr/>
    </dgm:pt>
    <dgm:pt modelId="{28A35C71-9BC4-457F-B22C-35597743607F}" type="pres">
      <dgm:prSet presAssocID="{B64064FB-DA55-498E-A886-A99C6EDB5E9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 Wheelchair"/>
        </a:ext>
      </dgm:extLst>
    </dgm:pt>
    <dgm:pt modelId="{66F1B69F-7505-49EF-942F-04868F8B7C57}" type="pres">
      <dgm:prSet presAssocID="{B64064FB-DA55-498E-A886-A99C6EDB5E9C}" presName="spaceRect" presStyleCnt="0"/>
      <dgm:spPr/>
    </dgm:pt>
    <dgm:pt modelId="{CD858782-38C5-4527-8167-954235AA9C70}" type="pres">
      <dgm:prSet presAssocID="{B64064FB-DA55-498E-A886-A99C6EDB5E9C}" presName="textRect" presStyleLbl="revTx" presStyleIdx="2" presStyleCnt="4">
        <dgm:presLayoutVars>
          <dgm:chMax val="1"/>
          <dgm:chPref val="1"/>
        </dgm:presLayoutVars>
      </dgm:prSet>
      <dgm:spPr/>
    </dgm:pt>
    <dgm:pt modelId="{0D402FAA-80F3-44B5-AEDB-E37656103E12}" type="pres">
      <dgm:prSet presAssocID="{C6E45131-12E6-4FB9-B6D1-F341893CA444}" presName="sibTrans" presStyleCnt="0"/>
      <dgm:spPr/>
    </dgm:pt>
    <dgm:pt modelId="{1F35564F-ED50-4AC4-B158-7A00B1B689C7}" type="pres">
      <dgm:prSet presAssocID="{1F5B5BFE-B17F-4008-BB6E-FEAC24140D02}" presName="compNode" presStyleCnt="0"/>
      <dgm:spPr/>
    </dgm:pt>
    <dgm:pt modelId="{C9D05229-B00B-473F-AB55-84AE82B0012A}" type="pres">
      <dgm:prSet presAssocID="{1F5B5BFE-B17F-4008-BB6E-FEAC24140D02}" presName="iconBgRect" presStyleLbl="bgShp" presStyleIdx="3" presStyleCnt="4"/>
      <dgm:spPr/>
    </dgm:pt>
    <dgm:pt modelId="{9AEE1A8A-43C9-41FC-9291-4BE8813043F0}" type="pres">
      <dgm:prSet presAssocID="{1F5B5BFE-B17F-4008-BB6E-FEAC24140D0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8AF59E37-08F9-4EDD-BC95-9620B877E753}" type="pres">
      <dgm:prSet presAssocID="{1F5B5BFE-B17F-4008-BB6E-FEAC24140D02}" presName="spaceRect" presStyleCnt="0"/>
      <dgm:spPr/>
    </dgm:pt>
    <dgm:pt modelId="{D71C12A9-EED3-47F8-BA5C-6DE033D67627}" type="pres">
      <dgm:prSet presAssocID="{1F5B5BFE-B17F-4008-BB6E-FEAC24140D0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2146D27-CEDD-4BE5-926A-85834A66DA62}" srcId="{07F6F375-B73C-4154-A44E-84E3B14E2267}" destId="{B64064FB-DA55-498E-A886-A99C6EDB5E9C}" srcOrd="2" destOrd="0" parTransId="{72021CD3-6830-4430-99AA-147F2C8842A0}" sibTransId="{C6E45131-12E6-4FB9-B6D1-F341893CA444}"/>
    <dgm:cxn modelId="{E0EA7828-C05D-4156-91CA-3F078D2B2FEB}" srcId="{07F6F375-B73C-4154-A44E-84E3B14E2267}" destId="{A56E773C-8000-4BE6-8587-5687992DCD69}" srcOrd="1" destOrd="0" parTransId="{55A435B4-9A5D-4F3A-9F91-5D67C1F98709}" sibTransId="{A1E4B179-2747-472E-AE77-8245BCE9285C}"/>
    <dgm:cxn modelId="{CB140229-C62C-4862-9694-226D35BD461D}" type="presOf" srcId="{07F6F375-B73C-4154-A44E-84E3B14E2267}" destId="{B3144EC5-7C30-4DF5-A699-DB1FAE658BF4}" srcOrd="0" destOrd="0" presId="urn:microsoft.com/office/officeart/2018/5/layout/IconCircleLabelList"/>
    <dgm:cxn modelId="{1689642D-C605-4FB8-8B08-B29CFC6B4A95}" type="presOf" srcId="{1F5B5BFE-B17F-4008-BB6E-FEAC24140D02}" destId="{D71C12A9-EED3-47F8-BA5C-6DE033D67627}" srcOrd="0" destOrd="0" presId="urn:microsoft.com/office/officeart/2018/5/layout/IconCircleLabelList"/>
    <dgm:cxn modelId="{D7358E5D-A07B-434A-B4D2-7B658DB23A8C}" type="presOf" srcId="{C6CE78A0-D052-48F9-92E5-3DC0E92A586A}" destId="{34CBB9B0-28C9-45CB-ABC3-6E80E9E35DC5}" srcOrd="0" destOrd="0" presId="urn:microsoft.com/office/officeart/2018/5/layout/IconCircleLabelList"/>
    <dgm:cxn modelId="{FF478B55-01B2-4CDD-BA69-0CEC953665F6}" srcId="{07F6F375-B73C-4154-A44E-84E3B14E2267}" destId="{1F5B5BFE-B17F-4008-BB6E-FEAC24140D02}" srcOrd="3" destOrd="0" parTransId="{0BCA4305-356E-4A13-ABCA-E1D5F4278BEF}" sibTransId="{2DE3C9E0-0DC1-4AEB-9A1D-D37BEBBD4719}"/>
    <dgm:cxn modelId="{53B266A5-AA45-41BB-AD81-9773C42EC45F}" type="presOf" srcId="{A56E773C-8000-4BE6-8587-5687992DCD69}" destId="{C03216B5-D11B-4169-8D52-563CB50061EF}" srcOrd="0" destOrd="0" presId="urn:microsoft.com/office/officeart/2018/5/layout/IconCircleLabelList"/>
    <dgm:cxn modelId="{2F4160A9-4A2B-4AFA-BFE5-8902C81793C0}" type="presOf" srcId="{B64064FB-DA55-498E-A886-A99C6EDB5E9C}" destId="{CD858782-38C5-4527-8167-954235AA9C70}" srcOrd="0" destOrd="0" presId="urn:microsoft.com/office/officeart/2018/5/layout/IconCircleLabelList"/>
    <dgm:cxn modelId="{FDC545C0-3BB0-4128-9874-51FDFD7A6A14}" srcId="{07F6F375-B73C-4154-A44E-84E3B14E2267}" destId="{C6CE78A0-D052-48F9-92E5-3DC0E92A586A}" srcOrd="0" destOrd="0" parTransId="{3A84B62F-7DB3-4AB5-9820-724DFC7E46A5}" sibTransId="{580289DA-05E3-46F8-A277-F746EA01F90F}"/>
    <dgm:cxn modelId="{A79A9BF5-4119-4E46-8B0C-EF96C6849107}" type="presParOf" srcId="{B3144EC5-7C30-4DF5-A699-DB1FAE658BF4}" destId="{7ABA138C-ABE9-410C-BC2F-38BC12D9F7EB}" srcOrd="0" destOrd="0" presId="urn:microsoft.com/office/officeart/2018/5/layout/IconCircleLabelList"/>
    <dgm:cxn modelId="{A9AAD8D1-CAA1-40DC-B8BC-EA0B9B2686AF}" type="presParOf" srcId="{7ABA138C-ABE9-410C-BC2F-38BC12D9F7EB}" destId="{384FF43F-7B33-4CF4-9ECB-481D46E009A2}" srcOrd="0" destOrd="0" presId="urn:microsoft.com/office/officeart/2018/5/layout/IconCircleLabelList"/>
    <dgm:cxn modelId="{308D8618-9B23-4393-86EF-5D954914978E}" type="presParOf" srcId="{7ABA138C-ABE9-410C-BC2F-38BC12D9F7EB}" destId="{0D3BB190-E657-4E2B-AFC6-F7E4D4DDC0BC}" srcOrd="1" destOrd="0" presId="urn:microsoft.com/office/officeart/2018/5/layout/IconCircleLabelList"/>
    <dgm:cxn modelId="{94E00606-1ABD-410A-A513-10F4A472D423}" type="presParOf" srcId="{7ABA138C-ABE9-410C-BC2F-38BC12D9F7EB}" destId="{8C219C6A-E436-4113-804C-27B155CEF08C}" srcOrd="2" destOrd="0" presId="urn:microsoft.com/office/officeart/2018/5/layout/IconCircleLabelList"/>
    <dgm:cxn modelId="{36F954C4-E0BC-4B42-ABF9-B2097C112B44}" type="presParOf" srcId="{7ABA138C-ABE9-410C-BC2F-38BC12D9F7EB}" destId="{34CBB9B0-28C9-45CB-ABC3-6E80E9E35DC5}" srcOrd="3" destOrd="0" presId="urn:microsoft.com/office/officeart/2018/5/layout/IconCircleLabelList"/>
    <dgm:cxn modelId="{E5D47C7E-C2F9-44B4-BFD9-DDF8129ABD6F}" type="presParOf" srcId="{B3144EC5-7C30-4DF5-A699-DB1FAE658BF4}" destId="{8A8A88D5-C3C1-48A2-8AA1-7B0CB1B841FF}" srcOrd="1" destOrd="0" presId="urn:microsoft.com/office/officeart/2018/5/layout/IconCircleLabelList"/>
    <dgm:cxn modelId="{420A05C6-C02D-47A9-AA48-0C5BF49077D7}" type="presParOf" srcId="{B3144EC5-7C30-4DF5-A699-DB1FAE658BF4}" destId="{897C0EDA-4F24-4B54-9607-E0665E359797}" srcOrd="2" destOrd="0" presId="urn:microsoft.com/office/officeart/2018/5/layout/IconCircleLabelList"/>
    <dgm:cxn modelId="{0C07A860-AFE1-4380-853B-C17494DF6A43}" type="presParOf" srcId="{897C0EDA-4F24-4B54-9607-E0665E359797}" destId="{99CE4A5A-C4EB-42D1-85FD-1B1EC7D24A30}" srcOrd="0" destOrd="0" presId="urn:microsoft.com/office/officeart/2018/5/layout/IconCircleLabelList"/>
    <dgm:cxn modelId="{6E9C118B-CF20-45A8-8055-29CC7AA78266}" type="presParOf" srcId="{897C0EDA-4F24-4B54-9607-E0665E359797}" destId="{D39436EB-2C16-4522-8E7A-057C1C126B3C}" srcOrd="1" destOrd="0" presId="urn:microsoft.com/office/officeart/2018/5/layout/IconCircleLabelList"/>
    <dgm:cxn modelId="{CBFCB846-61CA-4E43-9CF7-527BADBCC17D}" type="presParOf" srcId="{897C0EDA-4F24-4B54-9607-E0665E359797}" destId="{E206FE0E-6648-4623-A64A-B44BEF4FFF3F}" srcOrd="2" destOrd="0" presId="urn:microsoft.com/office/officeart/2018/5/layout/IconCircleLabelList"/>
    <dgm:cxn modelId="{C83689F4-D0EF-4D7B-82D7-2E6EA45568E7}" type="presParOf" srcId="{897C0EDA-4F24-4B54-9607-E0665E359797}" destId="{C03216B5-D11B-4169-8D52-563CB50061EF}" srcOrd="3" destOrd="0" presId="urn:microsoft.com/office/officeart/2018/5/layout/IconCircleLabelList"/>
    <dgm:cxn modelId="{42754349-BBA5-4FBA-866B-96D7296EA2AE}" type="presParOf" srcId="{B3144EC5-7C30-4DF5-A699-DB1FAE658BF4}" destId="{05185029-B11F-42B3-88CA-A4B9B07C9355}" srcOrd="3" destOrd="0" presId="urn:microsoft.com/office/officeart/2018/5/layout/IconCircleLabelList"/>
    <dgm:cxn modelId="{5DB152D9-0627-468A-9606-3BAABE9393D3}" type="presParOf" srcId="{B3144EC5-7C30-4DF5-A699-DB1FAE658BF4}" destId="{34E9754E-7C90-4F7B-9F73-AFCDA0346F7C}" srcOrd="4" destOrd="0" presId="urn:microsoft.com/office/officeart/2018/5/layout/IconCircleLabelList"/>
    <dgm:cxn modelId="{ABC2DB4D-3989-4C28-A0E1-4240854625EE}" type="presParOf" srcId="{34E9754E-7C90-4F7B-9F73-AFCDA0346F7C}" destId="{DD026813-9A64-4B96-A433-13C65459D1D3}" srcOrd="0" destOrd="0" presId="urn:microsoft.com/office/officeart/2018/5/layout/IconCircleLabelList"/>
    <dgm:cxn modelId="{5501D829-3ED7-4253-917E-CD902997C403}" type="presParOf" srcId="{34E9754E-7C90-4F7B-9F73-AFCDA0346F7C}" destId="{28A35C71-9BC4-457F-B22C-35597743607F}" srcOrd="1" destOrd="0" presId="urn:microsoft.com/office/officeart/2018/5/layout/IconCircleLabelList"/>
    <dgm:cxn modelId="{539E2C0C-79E3-4E99-9B0E-9F37225BC4C6}" type="presParOf" srcId="{34E9754E-7C90-4F7B-9F73-AFCDA0346F7C}" destId="{66F1B69F-7505-49EF-942F-04868F8B7C57}" srcOrd="2" destOrd="0" presId="urn:microsoft.com/office/officeart/2018/5/layout/IconCircleLabelList"/>
    <dgm:cxn modelId="{2909AE76-3243-4D0D-A143-A9053DB70124}" type="presParOf" srcId="{34E9754E-7C90-4F7B-9F73-AFCDA0346F7C}" destId="{CD858782-38C5-4527-8167-954235AA9C70}" srcOrd="3" destOrd="0" presId="urn:microsoft.com/office/officeart/2018/5/layout/IconCircleLabelList"/>
    <dgm:cxn modelId="{A6FDC511-4087-4E9C-A01F-E9B79F66E576}" type="presParOf" srcId="{B3144EC5-7C30-4DF5-A699-DB1FAE658BF4}" destId="{0D402FAA-80F3-44B5-AEDB-E37656103E12}" srcOrd="5" destOrd="0" presId="urn:microsoft.com/office/officeart/2018/5/layout/IconCircleLabelList"/>
    <dgm:cxn modelId="{215FDC7F-A0E5-4777-9B98-5B2B8B63D355}" type="presParOf" srcId="{B3144EC5-7C30-4DF5-A699-DB1FAE658BF4}" destId="{1F35564F-ED50-4AC4-B158-7A00B1B689C7}" srcOrd="6" destOrd="0" presId="urn:microsoft.com/office/officeart/2018/5/layout/IconCircleLabelList"/>
    <dgm:cxn modelId="{EBC3C737-4812-4FCC-95DF-0388DAD77429}" type="presParOf" srcId="{1F35564F-ED50-4AC4-B158-7A00B1B689C7}" destId="{C9D05229-B00B-473F-AB55-84AE82B0012A}" srcOrd="0" destOrd="0" presId="urn:microsoft.com/office/officeart/2018/5/layout/IconCircleLabelList"/>
    <dgm:cxn modelId="{32AC013C-7CEC-49E4-9115-F5D8B193BE8B}" type="presParOf" srcId="{1F35564F-ED50-4AC4-B158-7A00B1B689C7}" destId="{9AEE1A8A-43C9-41FC-9291-4BE8813043F0}" srcOrd="1" destOrd="0" presId="urn:microsoft.com/office/officeart/2018/5/layout/IconCircleLabelList"/>
    <dgm:cxn modelId="{DDF93151-6690-4F85-9A9A-C1CED715BE2A}" type="presParOf" srcId="{1F35564F-ED50-4AC4-B158-7A00B1B689C7}" destId="{8AF59E37-08F9-4EDD-BC95-9620B877E753}" srcOrd="2" destOrd="0" presId="urn:microsoft.com/office/officeart/2018/5/layout/IconCircleLabelList"/>
    <dgm:cxn modelId="{01C891A9-6C86-4AF0-BA9E-9A47223B0D9A}" type="presParOf" srcId="{1F35564F-ED50-4AC4-B158-7A00B1B689C7}" destId="{D71C12A9-EED3-47F8-BA5C-6DE033D6762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6DD289-2C8E-4339-A323-AFD7D666682E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GB"/>
        </a:p>
      </dgm:t>
    </dgm:pt>
    <dgm:pt modelId="{A161CC15-5282-46B0-8451-212A7F66BE4A}">
      <dgm:prSet/>
      <dgm:spPr/>
      <dgm:t>
        <a:bodyPr/>
        <a:lstStyle/>
        <a:p>
          <a:r>
            <a:rPr lang="en-GB"/>
            <a:t>Disease or disorder</a:t>
          </a:r>
        </a:p>
      </dgm:t>
    </dgm:pt>
    <dgm:pt modelId="{7CB445CC-BB86-4760-96D6-23981980F8BF}" type="parTrans" cxnId="{50D72EB6-8AA9-4FBA-B6F0-AA707FBEF47E}">
      <dgm:prSet/>
      <dgm:spPr/>
      <dgm:t>
        <a:bodyPr/>
        <a:lstStyle/>
        <a:p>
          <a:endParaRPr lang="en-GB"/>
        </a:p>
      </dgm:t>
    </dgm:pt>
    <dgm:pt modelId="{8252AE00-47EA-4C96-BFE9-B4BF78D68C94}" type="sibTrans" cxnId="{50D72EB6-8AA9-4FBA-B6F0-AA707FBEF47E}">
      <dgm:prSet/>
      <dgm:spPr/>
      <dgm:t>
        <a:bodyPr/>
        <a:lstStyle/>
        <a:p>
          <a:endParaRPr lang="en-GB"/>
        </a:p>
      </dgm:t>
    </dgm:pt>
    <dgm:pt modelId="{682A0C49-40ED-48CA-9A2C-C648713CA150}">
      <dgm:prSet/>
      <dgm:spPr/>
      <dgm:t>
        <a:bodyPr/>
        <a:lstStyle/>
        <a:p>
          <a:r>
            <a:rPr lang="en-GB"/>
            <a:t>Impairment</a:t>
          </a:r>
        </a:p>
      </dgm:t>
    </dgm:pt>
    <dgm:pt modelId="{EEE45656-0179-4D6D-86D9-826CCC5350CC}" type="parTrans" cxnId="{C2C2329A-476D-45D5-B736-6C29C89E11FA}">
      <dgm:prSet/>
      <dgm:spPr/>
      <dgm:t>
        <a:bodyPr/>
        <a:lstStyle/>
        <a:p>
          <a:endParaRPr lang="en-GB"/>
        </a:p>
      </dgm:t>
    </dgm:pt>
    <dgm:pt modelId="{7D788327-6DA0-4466-BA69-089CC9CABD87}" type="sibTrans" cxnId="{C2C2329A-476D-45D5-B736-6C29C89E11FA}">
      <dgm:prSet/>
      <dgm:spPr/>
      <dgm:t>
        <a:bodyPr/>
        <a:lstStyle/>
        <a:p>
          <a:endParaRPr lang="en-GB"/>
        </a:p>
      </dgm:t>
    </dgm:pt>
    <dgm:pt modelId="{A2608484-0247-4AF5-99FD-22E24903072D}">
      <dgm:prSet/>
      <dgm:spPr/>
      <dgm:t>
        <a:bodyPr/>
        <a:lstStyle/>
        <a:p>
          <a:r>
            <a:rPr lang="en-GB"/>
            <a:t>Disability</a:t>
          </a:r>
        </a:p>
      </dgm:t>
    </dgm:pt>
    <dgm:pt modelId="{21DB517B-DEC2-46C7-8EC1-F342DD9FA0A3}" type="parTrans" cxnId="{9D950615-8BF6-4E38-8817-C0439FB5D337}">
      <dgm:prSet/>
      <dgm:spPr/>
      <dgm:t>
        <a:bodyPr/>
        <a:lstStyle/>
        <a:p>
          <a:endParaRPr lang="en-GB"/>
        </a:p>
      </dgm:t>
    </dgm:pt>
    <dgm:pt modelId="{1DD91428-F149-45AD-B404-6692D5EF6402}" type="sibTrans" cxnId="{9D950615-8BF6-4E38-8817-C0439FB5D337}">
      <dgm:prSet/>
      <dgm:spPr/>
      <dgm:t>
        <a:bodyPr/>
        <a:lstStyle/>
        <a:p>
          <a:endParaRPr lang="en-GB"/>
        </a:p>
      </dgm:t>
    </dgm:pt>
    <dgm:pt modelId="{E001E131-C07A-4BC6-8D92-3A88D33371C3}">
      <dgm:prSet/>
      <dgm:spPr/>
      <dgm:t>
        <a:bodyPr/>
        <a:lstStyle/>
        <a:p>
          <a:r>
            <a:rPr lang="en-GB"/>
            <a:t>Handicap</a:t>
          </a:r>
        </a:p>
      </dgm:t>
    </dgm:pt>
    <dgm:pt modelId="{C8B9C854-3CD5-417C-9B20-F3565316EC91}" type="parTrans" cxnId="{E33B7EBA-EF80-47DE-87CD-E4B9D5963A70}">
      <dgm:prSet/>
      <dgm:spPr/>
      <dgm:t>
        <a:bodyPr/>
        <a:lstStyle/>
        <a:p>
          <a:endParaRPr lang="en-GB"/>
        </a:p>
      </dgm:t>
    </dgm:pt>
    <dgm:pt modelId="{86217177-12A9-496D-9058-7969D7F23832}" type="sibTrans" cxnId="{E33B7EBA-EF80-47DE-87CD-E4B9D5963A70}">
      <dgm:prSet/>
      <dgm:spPr/>
      <dgm:t>
        <a:bodyPr/>
        <a:lstStyle/>
        <a:p>
          <a:endParaRPr lang="en-GB"/>
        </a:p>
      </dgm:t>
    </dgm:pt>
    <dgm:pt modelId="{D7A8222F-608C-433E-B431-52FEC281AEBC}" type="pres">
      <dgm:prSet presAssocID="{9E6DD289-2C8E-4339-A323-AFD7D666682E}" presName="Name0" presStyleCnt="0">
        <dgm:presLayoutVars>
          <dgm:dir/>
          <dgm:resizeHandles val="exact"/>
        </dgm:presLayoutVars>
      </dgm:prSet>
      <dgm:spPr/>
    </dgm:pt>
    <dgm:pt modelId="{C5C45356-5785-47D3-82EE-376A30500F53}" type="pres">
      <dgm:prSet presAssocID="{A161CC15-5282-46B0-8451-212A7F66BE4A}" presName="node" presStyleLbl="node1" presStyleIdx="0" presStyleCnt="4">
        <dgm:presLayoutVars>
          <dgm:bulletEnabled val="1"/>
        </dgm:presLayoutVars>
      </dgm:prSet>
      <dgm:spPr/>
    </dgm:pt>
    <dgm:pt modelId="{6CFF1F60-A9BC-440B-B05B-21EACB9A5DCD}" type="pres">
      <dgm:prSet presAssocID="{8252AE00-47EA-4C96-BFE9-B4BF78D68C94}" presName="sibTrans" presStyleLbl="sibTrans2D1" presStyleIdx="0" presStyleCnt="3"/>
      <dgm:spPr/>
    </dgm:pt>
    <dgm:pt modelId="{01555FF7-41BB-4B93-B795-2109F60DFA0D}" type="pres">
      <dgm:prSet presAssocID="{8252AE00-47EA-4C96-BFE9-B4BF78D68C94}" presName="connectorText" presStyleLbl="sibTrans2D1" presStyleIdx="0" presStyleCnt="3"/>
      <dgm:spPr/>
    </dgm:pt>
    <dgm:pt modelId="{529A4E6D-7407-4379-94F4-336E678D6D79}" type="pres">
      <dgm:prSet presAssocID="{682A0C49-40ED-48CA-9A2C-C648713CA150}" presName="node" presStyleLbl="node1" presStyleIdx="1" presStyleCnt="4">
        <dgm:presLayoutVars>
          <dgm:bulletEnabled val="1"/>
        </dgm:presLayoutVars>
      </dgm:prSet>
      <dgm:spPr/>
    </dgm:pt>
    <dgm:pt modelId="{F4A19B92-5B55-4FB3-9A8C-A93768284407}" type="pres">
      <dgm:prSet presAssocID="{7D788327-6DA0-4466-BA69-089CC9CABD87}" presName="sibTrans" presStyleLbl="sibTrans2D1" presStyleIdx="1" presStyleCnt="3"/>
      <dgm:spPr/>
    </dgm:pt>
    <dgm:pt modelId="{355B9349-1E38-477E-8E8C-A20D52563965}" type="pres">
      <dgm:prSet presAssocID="{7D788327-6DA0-4466-BA69-089CC9CABD87}" presName="connectorText" presStyleLbl="sibTrans2D1" presStyleIdx="1" presStyleCnt="3"/>
      <dgm:spPr/>
    </dgm:pt>
    <dgm:pt modelId="{E104240A-120D-4581-8E1D-63A1D36D799E}" type="pres">
      <dgm:prSet presAssocID="{A2608484-0247-4AF5-99FD-22E24903072D}" presName="node" presStyleLbl="node1" presStyleIdx="2" presStyleCnt="4">
        <dgm:presLayoutVars>
          <dgm:bulletEnabled val="1"/>
        </dgm:presLayoutVars>
      </dgm:prSet>
      <dgm:spPr/>
    </dgm:pt>
    <dgm:pt modelId="{C1C3B704-21FD-4562-BB81-CADE0B878792}" type="pres">
      <dgm:prSet presAssocID="{1DD91428-F149-45AD-B404-6692D5EF6402}" presName="sibTrans" presStyleLbl="sibTrans2D1" presStyleIdx="2" presStyleCnt="3"/>
      <dgm:spPr/>
    </dgm:pt>
    <dgm:pt modelId="{3FED9250-5617-4DF5-9862-AD3F5287C9B7}" type="pres">
      <dgm:prSet presAssocID="{1DD91428-F149-45AD-B404-6692D5EF6402}" presName="connectorText" presStyleLbl="sibTrans2D1" presStyleIdx="2" presStyleCnt="3"/>
      <dgm:spPr/>
    </dgm:pt>
    <dgm:pt modelId="{002F81C2-40B2-4D08-8384-0C3EF66BCE0D}" type="pres">
      <dgm:prSet presAssocID="{E001E131-C07A-4BC6-8D92-3A88D33371C3}" presName="node" presStyleLbl="node1" presStyleIdx="3" presStyleCnt="4">
        <dgm:presLayoutVars>
          <dgm:bulletEnabled val="1"/>
        </dgm:presLayoutVars>
      </dgm:prSet>
      <dgm:spPr/>
    </dgm:pt>
  </dgm:ptLst>
  <dgm:cxnLst>
    <dgm:cxn modelId="{1EAA5113-B2F0-4147-9593-B401097603AB}" type="presOf" srcId="{A2608484-0247-4AF5-99FD-22E24903072D}" destId="{E104240A-120D-4581-8E1D-63A1D36D799E}" srcOrd="0" destOrd="0" presId="urn:microsoft.com/office/officeart/2005/8/layout/process1"/>
    <dgm:cxn modelId="{9D950615-8BF6-4E38-8817-C0439FB5D337}" srcId="{9E6DD289-2C8E-4339-A323-AFD7D666682E}" destId="{A2608484-0247-4AF5-99FD-22E24903072D}" srcOrd="2" destOrd="0" parTransId="{21DB517B-DEC2-46C7-8EC1-F342DD9FA0A3}" sibTransId="{1DD91428-F149-45AD-B404-6692D5EF6402}"/>
    <dgm:cxn modelId="{DEC73047-3EAB-46A1-ABD4-F1581FCEF0AB}" type="presOf" srcId="{7D788327-6DA0-4466-BA69-089CC9CABD87}" destId="{355B9349-1E38-477E-8E8C-A20D52563965}" srcOrd="1" destOrd="0" presId="urn:microsoft.com/office/officeart/2005/8/layout/process1"/>
    <dgm:cxn modelId="{C9C02873-051D-4FD2-9E61-17AC0DDE7ECE}" type="presOf" srcId="{8252AE00-47EA-4C96-BFE9-B4BF78D68C94}" destId="{01555FF7-41BB-4B93-B795-2109F60DFA0D}" srcOrd="1" destOrd="0" presId="urn:microsoft.com/office/officeart/2005/8/layout/process1"/>
    <dgm:cxn modelId="{D530F954-AD05-462E-B903-4EFF0F48DDFB}" type="presOf" srcId="{1DD91428-F149-45AD-B404-6692D5EF6402}" destId="{3FED9250-5617-4DF5-9862-AD3F5287C9B7}" srcOrd="1" destOrd="0" presId="urn:microsoft.com/office/officeart/2005/8/layout/process1"/>
    <dgm:cxn modelId="{CBBBEA7C-3BFE-430D-9B01-2F0C456E61BA}" type="presOf" srcId="{9E6DD289-2C8E-4339-A323-AFD7D666682E}" destId="{D7A8222F-608C-433E-B431-52FEC281AEBC}" srcOrd="0" destOrd="0" presId="urn:microsoft.com/office/officeart/2005/8/layout/process1"/>
    <dgm:cxn modelId="{5A5D5F8E-1714-447C-9E53-EB8A067E243B}" type="presOf" srcId="{8252AE00-47EA-4C96-BFE9-B4BF78D68C94}" destId="{6CFF1F60-A9BC-440B-B05B-21EACB9A5DCD}" srcOrd="0" destOrd="0" presId="urn:microsoft.com/office/officeart/2005/8/layout/process1"/>
    <dgm:cxn modelId="{C2C2329A-476D-45D5-B736-6C29C89E11FA}" srcId="{9E6DD289-2C8E-4339-A323-AFD7D666682E}" destId="{682A0C49-40ED-48CA-9A2C-C648713CA150}" srcOrd="1" destOrd="0" parTransId="{EEE45656-0179-4D6D-86D9-826CCC5350CC}" sibTransId="{7D788327-6DA0-4466-BA69-089CC9CABD87}"/>
    <dgm:cxn modelId="{7135ABA1-D258-4F3A-B90F-AA5016041962}" type="presOf" srcId="{1DD91428-F149-45AD-B404-6692D5EF6402}" destId="{C1C3B704-21FD-4562-BB81-CADE0B878792}" srcOrd="0" destOrd="0" presId="urn:microsoft.com/office/officeart/2005/8/layout/process1"/>
    <dgm:cxn modelId="{50D72EB6-8AA9-4FBA-B6F0-AA707FBEF47E}" srcId="{9E6DD289-2C8E-4339-A323-AFD7D666682E}" destId="{A161CC15-5282-46B0-8451-212A7F66BE4A}" srcOrd="0" destOrd="0" parTransId="{7CB445CC-BB86-4760-96D6-23981980F8BF}" sibTransId="{8252AE00-47EA-4C96-BFE9-B4BF78D68C94}"/>
    <dgm:cxn modelId="{E33B7EBA-EF80-47DE-87CD-E4B9D5963A70}" srcId="{9E6DD289-2C8E-4339-A323-AFD7D666682E}" destId="{E001E131-C07A-4BC6-8D92-3A88D33371C3}" srcOrd="3" destOrd="0" parTransId="{C8B9C854-3CD5-417C-9B20-F3565316EC91}" sibTransId="{86217177-12A9-496D-9058-7969D7F23832}"/>
    <dgm:cxn modelId="{B3C172C2-D36A-4B97-875A-E4852D57C49E}" type="presOf" srcId="{A161CC15-5282-46B0-8451-212A7F66BE4A}" destId="{C5C45356-5785-47D3-82EE-376A30500F53}" srcOrd="0" destOrd="0" presId="urn:microsoft.com/office/officeart/2005/8/layout/process1"/>
    <dgm:cxn modelId="{0D01A3CB-3634-497F-9D91-96D2E1E7D292}" type="presOf" srcId="{E001E131-C07A-4BC6-8D92-3A88D33371C3}" destId="{002F81C2-40B2-4D08-8384-0C3EF66BCE0D}" srcOrd="0" destOrd="0" presId="urn:microsoft.com/office/officeart/2005/8/layout/process1"/>
    <dgm:cxn modelId="{FDA6C8DD-807B-4239-8265-9D835EEEACD0}" type="presOf" srcId="{7D788327-6DA0-4466-BA69-089CC9CABD87}" destId="{F4A19B92-5B55-4FB3-9A8C-A93768284407}" srcOrd="0" destOrd="0" presId="urn:microsoft.com/office/officeart/2005/8/layout/process1"/>
    <dgm:cxn modelId="{7119ECFC-0598-4DE9-B3C9-74ACFEB09EB0}" type="presOf" srcId="{682A0C49-40ED-48CA-9A2C-C648713CA150}" destId="{529A4E6D-7407-4379-94F4-336E678D6D79}" srcOrd="0" destOrd="0" presId="urn:microsoft.com/office/officeart/2005/8/layout/process1"/>
    <dgm:cxn modelId="{CB0AC539-8F95-4FFA-AED3-20240AD7416A}" type="presParOf" srcId="{D7A8222F-608C-433E-B431-52FEC281AEBC}" destId="{C5C45356-5785-47D3-82EE-376A30500F53}" srcOrd="0" destOrd="0" presId="urn:microsoft.com/office/officeart/2005/8/layout/process1"/>
    <dgm:cxn modelId="{94DF2550-8AE0-4DCD-9DD8-4FF90FC002F8}" type="presParOf" srcId="{D7A8222F-608C-433E-B431-52FEC281AEBC}" destId="{6CFF1F60-A9BC-440B-B05B-21EACB9A5DCD}" srcOrd="1" destOrd="0" presId="urn:microsoft.com/office/officeart/2005/8/layout/process1"/>
    <dgm:cxn modelId="{0F4397CA-AADF-4325-958F-18F83852D5D3}" type="presParOf" srcId="{6CFF1F60-A9BC-440B-B05B-21EACB9A5DCD}" destId="{01555FF7-41BB-4B93-B795-2109F60DFA0D}" srcOrd="0" destOrd="0" presId="urn:microsoft.com/office/officeart/2005/8/layout/process1"/>
    <dgm:cxn modelId="{017AA87F-136A-4A15-B2E3-F628FDAA7838}" type="presParOf" srcId="{D7A8222F-608C-433E-B431-52FEC281AEBC}" destId="{529A4E6D-7407-4379-94F4-336E678D6D79}" srcOrd="2" destOrd="0" presId="urn:microsoft.com/office/officeart/2005/8/layout/process1"/>
    <dgm:cxn modelId="{6EA5C954-3C74-4508-B72A-FAB06E3A63A3}" type="presParOf" srcId="{D7A8222F-608C-433E-B431-52FEC281AEBC}" destId="{F4A19B92-5B55-4FB3-9A8C-A93768284407}" srcOrd="3" destOrd="0" presId="urn:microsoft.com/office/officeart/2005/8/layout/process1"/>
    <dgm:cxn modelId="{7AEFFCD7-6F96-4D9B-BD4B-47E3618DDEFB}" type="presParOf" srcId="{F4A19B92-5B55-4FB3-9A8C-A93768284407}" destId="{355B9349-1E38-477E-8E8C-A20D52563965}" srcOrd="0" destOrd="0" presId="urn:microsoft.com/office/officeart/2005/8/layout/process1"/>
    <dgm:cxn modelId="{F43C038C-511F-46A2-BF29-1E7C795414E3}" type="presParOf" srcId="{D7A8222F-608C-433E-B431-52FEC281AEBC}" destId="{E104240A-120D-4581-8E1D-63A1D36D799E}" srcOrd="4" destOrd="0" presId="urn:microsoft.com/office/officeart/2005/8/layout/process1"/>
    <dgm:cxn modelId="{BE28BEBF-0FCD-4334-A6B5-CC52EBB9CF1A}" type="presParOf" srcId="{D7A8222F-608C-433E-B431-52FEC281AEBC}" destId="{C1C3B704-21FD-4562-BB81-CADE0B878792}" srcOrd="5" destOrd="0" presId="urn:microsoft.com/office/officeart/2005/8/layout/process1"/>
    <dgm:cxn modelId="{1BE3071E-8683-48D8-8AC0-D05F49D3FF3E}" type="presParOf" srcId="{C1C3B704-21FD-4562-BB81-CADE0B878792}" destId="{3FED9250-5617-4DF5-9862-AD3F5287C9B7}" srcOrd="0" destOrd="0" presId="urn:microsoft.com/office/officeart/2005/8/layout/process1"/>
    <dgm:cxn modelId="{DE7E1CA5-A49F-4DE4-9B6A-74866AAE6224}" type="presParOf" srcId="{D7A8222F-608C-433E-B431-52FEC281AEBC}" destId="{002F81C2-40B2-4D08-8384-0C3EF66BCE0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C51EF5-0B59-4CFC-86F8-E75E221798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7F4A16FA-3127-4E77-B904-4E41533CB419}">
      <dgm:prSet/>
      <dgm:spPr/>
      <dgm:t>
        <a:bodyPr/>
        <a:lstStyle/>
        <a:p>
          <a:r>
            <a:rPr lang="en-US" b="1" u="sng"/>
            <a:t>Causes of disabilities</a:t>
          </a:r>
          <a:endParaRPr lang="en-GB"/>
        </a:p>
      </dgm:t>
    </dgm:pt>
    <dgm:pt modelId="{1EB351F8-2630-4CC6-9FF1-686BD0984A5E}" type="parTrans" cxnId="{E41CB54B-486E-4EFB-A022-BE93F054983F}">
      <dgm:prSet/>
      <dgm:spPr/>
      <dgm:t>
        <a:bodyPr/>
        <a:lstStyle/>
        <a:p>
          <a:endParaRPr lang="en-GB"/>
        </a:p>
      </dgm:t>
    </dgm:pt>
    <dgm:pt modelId="{3C529CE5-F3EA-4960-9344-807CA4D5B13E}" type="sibTrans" cxnId="{E41CB54B-486E-4EFB-A022-BE93F054983F}">
      <dgm:prSet/>
      <dgm:spPr/>
      <dgm:t>
        <a:bodyPr/>
        <a:lstStyle/>
        <a:p>
          <a:endParaRPr lang="en-GB"/>
        </a:p>
      </dgm:t>
    </dgm:pt>
    <dgm:pt modelId="{7E761C86-8366-48F7-ABEE-AED820308C06}" type="pres">
      <dgm:prSet presAssocID="{72C51EF5-0B59-4CFC-86F8-E75E22179818}" presName="linear" presStyleCnt="0">
        <dgm:presLayoutVars>
          <dgm:animLvl val="lvl"/>
          <dgm:resizeHandles val="exact"/>
        </dgm:presLayoutVars>
      </dgm:prSet>
      <dgm:spPr/>
    </dgm:pt>
    <dgm:pt modelId="{C8315B7F-D685-462B-B7EA-13814CCE5E73}" type="pres">
      <dgm:prSet presAssocID="{7F4A16FA-3127-4E77-B904-4E41533CB41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307B10D-4016-44FA-8AB3-FB36944B4E4B}" type="presOf" srcId="{72C51EF5-0B59-4CFC-86F8-E75E22179818}" destId="{7E761C86-8366-48F7-ABEE-AED820308C06}" srcOrd="0" destOrd="0" presId="urn:microsoft.com/office/officeart/2005/8/layout/vList2"/>
    <dgm:cxn modelId="{9219E210-AE64-439F-B9CA-0B37ABAD39BA}" type="presOf" srcId="{7F4A16FA-3127-4E77-B904-4E41533CB419}" destId="{C8315B7F-D685-462B-B7EA-13814CCE5E73}" srcOrd="0" destOrd="0" presId="urn:microsoft.com/office/officeart/2005/8/layout/vList2"/>
    <dgm:cxn modelId="{E41CB54B-486E-4EFB-A022-BE93F054983F}" srcId="{72C51EF5-0B59-4CFC-86F8-E75E22179818}" destId="{7F4A16FA-3127-4E77-B904-4E41533CB419}" srcOrd="0" destOrd="0" parTransId="{1EB351F8-2630-4CC6-9FF1-686BD0984A5E}" sibTransId="{3C529CE5-F3EA-4960-9344-807CA4D5B13E}"/>
    <dgm:cxn modelId="{5D2C396E-B0C6-4F4A-B570-698381997296}" type="presParOf" srcId="{7E761C86-8366-48F7-ABEE-AED820308C06}" destId="{C8315B7F-D685-462B-B7EA-13814CCE5E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178028-C716-4E7D-A758-D6CD27623F8C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6CE81AE-7037-4F94-BD8E-AAEEA73A5BEB}">
      <dgm:prSet/>
      <dgm:spPr/>
      <dgm:t>
        <a:bodyPr/>
        <a:lstStyle/>
        <a:p>
          <a:r>
            <a:rPr lang="en-US" b="1" dirty="0"/>
            <a:t>Prenatal Causes</a:t>
          </a:r>
          <a:endParaRPr lang="en-GB" dirty="0"/>
        </a:p>
      </dgm:t>
    </dgm:pt>
    <dgm:pt modelId="{D83092A5-BE60-437A-A7E1-5B91BE96E610}" type="parTrans" cxnId="{700A59FB-44AD-469A-BB55-A36DE7FA15F8}">
      <dgm:prSet/>
      <dgm:spPr/>
      <dgm:t>
        <a:bodyPr/>
        <a:lstStyle/>
        <a:p>
          <a:endParaRPr lang="en-GB"/>
        </a:p>
      </dgm:t>
    </dgm:pt>
    <dgm:pt modelId="{3331D99A-E808-4A33-8122-CABE0C2B45D3}" type="sibTrans" cxnId="{700A59FB-44AD-469A-BB55-A36DE7FA15F8}">
      <dgm:prSet/>
      <dgm:spPr/>
      <dgm:t>
        <a:bodyPr/>
        <a:lstStyle/>
        <a:p>
          <a:endParaRPr lang="en-GB"/>
        </a:p>
      </dgm:t>
    </dgm:pt>
    <dgm:pt modelId="{204724DF-71E8-4E20-A531-306FE4274803}">
      <dgm:prSet/>
      <dgm:spPr/>
      <dgm:t>
        <a:bodyPr/>
        <a:lstStyle/>
        <a:p>
          <a:r>
            <a:rPr lang="en-US" b="1"/>
            <a:t>Peri natal causes</a:t>
          </a:r>
          <a:endParaRPr lang="en-GB"/>
        </a:p>
      </dgm:t>
    </dgm:pt>
    <dgm:pt modelId="{8DF29E5D-B0AE-4750-B4B3-C501181E88DC}" type="parTrans" cxnId="{0706367C-0C2C-401A-9AFD-FBABE62BBD1A}">
      <dgm:prSet/>
      <dgm:spPr/>
      <dgm:t>
        <a:bodyPr/>
        <a:lstStyle/>
        <a:p>
          <a:endParaRPr lang="en-GB"/>
        </a:p>
      </dgm:t>
    </dgm:pt>
    <dgm:pt modelId="{A331B83A-9485-48A4-9582-1F2E5D2460B9}" type="sibTrans" cxnId="{0706367C-0C2C-401A-9AFD-FBABE62BBD1A}">
      <dgm:prSet/>
      <dgm:spPr/>
      <dgm:t>
        <a:bodyPr/>
        <a:lstStyle/>
        <a:p>
          <a:endParaRPr lang="en-GB"/>
        </a:p>
      </dgm:t>
    </dgm:pt>
    <dgm:pt modelId="{CEC47245-CA00-431D-AC64-625ACBD7F685}">
      <dgm:prSet/>
      <dgm:spPr/>
      <dgm:t>
        <a:bodyPr/>
        <a:lstStyle/>
        <a:p>
          <a:r>
            <a:rPr lang="en-US" b="1"/>
            <a:t>Childhood Causes </a:t>
          </a:r>
          <a:endParaRPr lang="en-GB"/>
        </a:p>
      </dgm:t>
    </dgm:pt>
    <dgm:pt modelId="{69C4542E-3ED7-40B6-8218-C4D6ACB6CA27}" type="parTrans" cxnId="{B92FD972-935B-4AC8-8975-7432B177D837}">
      <dgm:prSet/>
      <dgm:spPr/>
      <dgm:t>
        <a:bodyPr/>
        <a:lstStyle/>
        <a:p>
          <a:endParaRPr lang="en-GB"/>
        </a:p>
      </dgm:t>
    </dgm:pt>
    <dgm:pt modelId="{A4FD9E29-AD7C-4776-BEC8-899EAC3DE6A3}" type="sibTrans" cxnId="{B92FD972-935B-4AC8-8975-7432B177D837}">
      <dgm:prSet/>
      <dgm:spPr/>
      <dgm:t>
        <a:bodyPr/>
        <a:lstStyle/>
        <a:p>
          <a:endParaRPr lang="en-GB"/>
        </a:p>
      </dgm:t>
    </dgm:pt>
    <dgm:pt modelId="{A67A79D7-E5C9-422D-A8A2-BEABEDCBB6DE}" type="pres">
      <dgm:prSet presAssocID="{10178028-C716-4E7D-A758-D6CD27623F8C}" presName="linear" presStyleCnt="0">
        <dgm:presLayoutVars>
          <dgm:animLvl val="lvl"/>
          <dgm:resizeHandles val="exact"/>
        </dgm:presLayoutVars>
      </dgm:prSet>
      <dgm:spPr/>
    </dgm:pt>
    <dgm:pt modelId="{05737766-1234-4607-9365-2A939FFEE8AF}" type="pres">
      <dgm:prSet presAssocID="{76CE81AE-7037-4F94-BD8E-AAEEA73A5BE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1053F3-0013-4A22-BA42-D55215CA1294}" type="pres">
      <dgm:prSet presAssocID="{3331D99A-E808-4A33-8122-CABE0C2B45D3}" presName="spacer" presStyleCnt="0"/>
      <dgm:spPr/>
    </dgm:pt>
    <dgm:pt modelId="{6566966C-087C-4B0F-8602-60F0EB7C0CCF}" type="pres">
      <dgm:prSet presAssocID="{204724DF-71E8-4E20-A531-306FE427480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AFB4181-5676-4131-8B81-E0F3F6A05B1F}" type="pres">
      <dgm:prSet presAssocID="{A331B83A-9485-48A4-9582-1F2E5D2460B9}" presName="spacer" presStyleCnt="0"/>
      <dgm:spPr/>
    </dgm:pt>
    <dgm:pt modelId="{6B8815AE-DE31-426A-A866-13E970B9C675}" type="pres">
      <dgm:prSet presAssocID="{CEC47245-CA00-431D-AC64-625ACBD7F68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3715261-9A30-4E8F-BE2E-0D5CE943D56B}" type="presOf" srcId="{76CE81AE-7037-4F94-BD8E-AAEEA73A5BEB}" destId="{05737766-1234-4607-9365-2A939FFEE8AF}" srcOrd="0" destOrd="0" presId="urn:microsoft.com/office/officeart/2005/8/layout/vList2"/>
    <dgm:cxn modelId="{84E9896B-3542-40D6-ABBA-61A71519334E}" type="presOf" srcId="{204724DF-71E8-4E20-A531-306FE4274803}" destId="{6566966C-087C-4B0F-8602-60F0EB7C0CCF}" srcOrd="0" destOrd="0" presId="urn:microsoft.com/office/officeart/2005/8/layout/vList2"/>
    <dgm:cxn modelId="{B92FD972-935B-4AC8-8975-7432B177D837}" srcId="{10178028-C716-4E7D-A758-D6CD27623F8C}" destId="{CEC47245-CA00-431D-AC64-625ACBD7F685}" srcOrd="2" destOrd="0" parTransId="{69C4542E-3ED7-40B6-8218-C4D6ACB6CA27}" sibTransId="{A4FD9E29-AD7C-4776-BEC8-899EAC3DE6A3}"/>
    <dgm:cxn modelId="{0706367C-0C2C-401A-9AFD-FBABE62BBD1A}" srcId="{10178028-C716-4E7D-A758-D6CD27623F8C}" destId="{204724DF-71E8-4E20-A531-306FE4274803}" srcOrd="1" destOrd="0" parTransId="{8DF29E5D-B0AE-4750-B4B3-C501181E88DC}" sibTransId="{A331B83A-9485-48A4-9582-1F2E5D2460B9}"/>
    <dgm:cxn modelId="{6961FF96-FB5E-4D4B-97B7-939D5421DCC2}" type="presOf" srcId="{CEC47245-CA00-431D-AC64-625ACBD7F685}" destId="{6B8815AE-DE31-426A-A866-13E970B9C675}" srcOrd="0" destOrd="0" presId="urn:microsoft.com/office/officeart/2005/8/layout/vList2"/>
    <dgm:cxn modelId="{AD49F7DC-DEAB-4DAA-89F1-5FEC7EE228F7}" type="presOf" srcId="{10178028-C716-4E7D-A758-D6CD27623F8C}" destId="{A67A79D7-E5C9-422D-A8A2-BEABEDCBB6DE}" srcOrd="0" destOrd="0" presId="urn:microsoft.com/office/officeart/2005/8/layout/vList2"/>
    <dgm:cxn modelId="{700A59FB-44AD-469A-BB55-A36DE7FA15F8}" srcId="{10178028-C716-4E7D-A758-D6CD27623F8C}" destId="{76CE81AE-7037-4F94-BD8E-AAEEA73A5BEB}" srcOrd="0" destOrd="0" parTransId="{D83092A5-BE60-437A-A7E1-5B91BE96E610}" sibTransId="{3331D99A-E808-4A33-8122-CABE0C2B45D3}"/>
    <dgm:cxn modelId="{295A84D9-F5AF-4290-A6F9-97BC776C18CC}" type="presParOf" srcId="{A67A79D7-E5C9-422D-A8A2-BEABEDCBB6DE}" destId="{05737766-1234-4607-9365-2A939FFEE8AF}" srcOrd="0" destOrd="0" presId="urn:microsoft.com/office/officeart/2005/8/layout/vList2"/>
    <dgm:cxn modelId="{FD5D12DE-6923-4D62-B714-F61328BA1844}" type="presParOf" srcId="{A67A79D7-E5C9-422D-A8A2-BEABEDCBB6DE}" destId="{7F1053F3-0013-4A22-BA42-D55215CA1294}" srcOrd="1" destOrd="0" presId="urn:microsoft.com/office/officeart/2005/8/layout/vList2"/>
    <dgm:cxn modelId="{8037FCEB-D383-49D8-9F7D-A26A5923FF64}" type="presParOf" srcId="{A67A79D7-E5C9-422D-A8A2-BEABEDCBB6DE}" destId="{6566966C-087C-4B0F-8602-60F0EB7C0CCF}" srcOrd="2" destOrd="0" presId="urn:microsoft.com/office/officeart/2005/8/layout/vList2"/>
    <dgm:cxn modelId="{3BF484AB-AD01-44A7-AFE2-FD0D6CA2A3BB}" type="presParOf" srcId="{A67A79D7-E5C9-422D-A8A2-BEABEDCBB6DE}" destId="{5AFB4181-5676-4131-8B81-E0F3F6A05B1F}" srcOrd="3" destOrd="0" presId="urn:microsoft.com/office/officeart/2005/8/layout/vList2"/>
    <dgm:cxn modelId="{B8D62A8F-25BD-42CE-BD19-26FED3714439}" type="presParOf" srcId="{A67A79D7-E5C9-422D-A8A2-BEABEDCBB6DE}" destId="{6B8815AE-DE31-426A-A866-13E970B9C67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FF43F-7B33-4CF4-9ECB-481D46E009A2}">
      <dsp:nvSpPr>
        <dsp:cNvPr id="0" name=""/>
        <dsp:cNvSpPr/>
      </dsp:nvSpPr>
      <dsp:spPr>
        <a:xfrm>
          <a:off x="491908" y="133486"/>
          <a:ext cx="1333246" cy="133324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BB190-E657-4E2B-AFC6-F7E4D4DDC0BC}">
      <dsp:nvSpPr>
        <dsp:cNvPr id="0" name=""/>
        <dsp:cNvSpPr/>
      </dsp:nvSpPr>
      <dsp:spPr>
        <a:xfrm>
          <a:off x="776043" y="417620"/>
          <a:ext cx="764977" cy="7649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CBB9B0-28C9-45CB-ABC3-6E80E9E35DC5}">
      <dsp:nvSpPr>
        <dsp:cNvPr id="0" name=""/>
        <dsp:cNvSpPr/>
      </dsp:nvSpPr>
      <dsp:spPr>
        <a:xfrm>
          <a:off x="65706" y="1882006"/>
          <a:ext cx="218565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b="1" kern="1200"/>
            <a:t>Person First Language:</a:t>
          </a:r>
          <a:endParaRPr lang="en-US" sz="2800" b="1" kern="1200" dirty="0"/>
        </a:p>
      </dsp:txBody>
      <dsp:txXfrm>
        <a:off x="65706" y="1882006"/>
        <a:ext cx="2185650" cy="787500"/>
      </dsp:txXfrm>
    </dsp:sp>
    <dsp:sp modelId="{99CE4A5A-C4EB-42D1-85FD-1B1EC7D24A30}">
      <dsp:nvSpPr>
        <dsp:cNvPr id="0" name=""/>
        <dsp:cNvSpPr/>
      </dsp:nvSpPr>
      <dsp:spPr>
        <a:xfrm>
          <a:off x="3060047" y="133486"/>
          <a:ext cx="1333246" cy="133324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436EB-2C16-4522-8E7A-057C1C126B3C}">
      <dsp:nvSpPr>
        <dsp:cNvPr id="0" name=""/>
        <dsp:cNvSpPr/>
      </dsp:nvSpPr>
      <dsp:spPr>
        <a:xfrm>
          <a:off x="3344182" y="417620"/>
          <a:ext cx="764977" cy="7649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216B5-D11B-4169-8D52-563CB50061EF}">
      <dsp:nvSpPr>
        <dsp:cNvPr id="0" name=""/>
        <dsp:cNvSpPr/>
      </dsp:nvSpPr>
      <dsp:spPr>
        <a:xfrm>
          <a:off x="2633845" y="1882006"/>
          <a:ext cx="218565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Describe the person, not the disability</a:t>
          </a:r>
        </a:p>
      </dsp:txBody>
      <dsp:txXfrm>
        <a:off x="2633845" y="1882006"/>
        <a:ext cx="2185650" cy="787500"/>
      </dsp:txXfrm>
    </dsp:sp>
    <dsp:sp modelId="{DD026813-9A64-4B96-A433-13C65459D1D3}">
      <dsp:nvSpPr>
        <dsp:cNvPr id="0" name=""/>
        <dsp:cNvSpPr/>
      </dsp:nvSpPr>
      <dsp:spPr>
        <a:xfrm>
          <a:off x="491908" y="3215919"/>
          <a:ext cx="1333246" cy="133324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35C71-9BC4-457F-B22C-35597743607F}">
      <dsp:nvSpPr>
        <dsp:cNvPr id="0" name=""/>
        <dsp:cNvSpPr/>
      </dsp:nvSpPr>
      <dsp:spPr>
        <a:xfrm>
          <a:off x="776043" y="3500053"/>
          <a:ext cx="764977" cy="7649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58782-38C5-4527-8167-954235AA9C70}">
      <dsp:nvSpPr>
        <dsp:cNvPr id="0" name=""/>
        <dsp:cNvSpPr/>
      </dsp:nvSpPr>
      <dsp:spPr>
        <a:xfrm>
          <a:off x="65706" y="4964439"/>
          <a:ext cx="218565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Refer to a person’s disability only when it is relevant</a:t>
          </a:r>
        </a:p>
      </dsp:txBody>
      <dsp:txXfrm>
        <a:off x="65706" y="4964439"/>
        <a:ext cx="2185650" cy="787500"/>
      </dsp:txXfrm>
    </dsp:sp>
    <dsp:sp modelId="{C9D05229-B00B-473F-AB55-84AE82B0012A}">
      <dsp:nvSpPr>
        <dsp:cNvPr id="0" name=""/>
        <dsp:cNvSpPr/>
      </dsp:nvSpPr>
      <dsp:spPr>
        <a:xfrm>
          <a:off x="3060047" y="3215919"/>
          <a:ext cx="1333246" cy="133324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E1A8A-43C9-41FC-9291-4BE8813043F0}">
      <dsp:nvSpPr>
        <dsp:cNvPr id="0" name=""/>
        <dsp:cNvSpPr/>
      </dsp:nvSpPr>
      <dsp:spPr>
        <a:xfrm>
          <a:off x="3344182" y="3500053"/>
          <a:ext cx="764977" cy="7649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C12A9-EED3-47F8-BA5C-6DE033D67627}">
      <dsp:nvSpPr>
        <dsp:cNvPr id="0" name=""/>
        <dsp:cNvSpPr/>
      </dsp:nvSpPr>
      <dsp:spPr>
        <a:xfrm>
          <a:off x="2633845" y="4964439"/>
          <a:ext cx="218565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Avoid images designed to evoke pity or guilt.</a:t>
          </a:r>
        </a:p>
      </dsp:txBody>
      <dsp:txXfrm>
        <a:off x="2633845" y="4964439"/>
        <a:ext cx="2185650" cy="787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45356-5785-47D3-82EE-376A30500F53}">
      <dsp:nvSpPr>
        <dsp:cNvPr id="0" name=""/>
        <dsp:cNvSpPr/>
      </dsp:nvSpPr>
      <dsp:spPr>
        <a:xfrm>
          <a:off x="3706" y="428176"/>
          <a:ext cx="1620743" cy="9724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Disease or disorder</a:t>
          </a:r>
        </a:p>
      </dsp:txBody>
      <dsp:txXfrm>
        <a:off x="32188" y="456658"/>
        <a:ext cx="1563779" cy="915482"/>
      </dsp:txXfrm>
    </dsp:sp>
    <dsp:sp modelId="{6CFF1F60-A9BC-440B-B05B-21EACB9A5DCD}">
      <dsp:nvSpPr>
        <dsp:cNvPr id="0" name=""/>
        <dsp:cNvSpPr/>
      </dsp:nvSpPr>
      <dsp:spPr>
        <a:xfrm>
          <a:off x="1786524" y="713427"/>
          <a:ext cx="343597" cy="401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1786524" y="793816"/>
        <a:ext cx="240518" cy="241166"/>
      </dsp:txXfrm>
    </dsp:sp>
    <dsp:sp modelId="{529A4E6D-7407-4379-94F4-336E678D6D79}">
      <dsp:nvSpPr>
        <dsp:cNvPr id="0" name=""/>
        <dsp:cNvSpPr/>
      </dsp:nvSpPr>
      <dsp:spPr>
        <a:xfrm>
          <a:off x="2272747" y="428176"/>
          <a:ext cx="1620743" cy="972446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Impairment</a:t>
          </a:r>
        </a:p>
      </dsp:txBody>
      <dsp:txXfrm>
        <a:off x="2301229" y="456658"/>
        <a:ext cx="1563779" cy="915482"/>
      </dsp:txXfrm>
    </dsp:sp>
    <dsp:sp modelId="{F4A19B92-5B55-4FB3-9A8C-A93768284407}">
      <dsp:nvSpPr>
        <dsp:cNvPr id="0" name=""/>
        <dsp:cNvSpPr/>
      </dsp:nvSpPr>
      <dsp:spPr>
        <a:xfrm>
          <a:off x="4055565" y="713427"/>
          <a:ext cx="343597" cy="401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4055565" y="793816"/>
        <a:ext cx="240518" cy="241166"/>
      </dsp:txXfrm>
    </dsp:sp>
    <dsp:sp modelId="{E104240A-120D-4581-8E1D-63A1D36D799E}">
      <dsp:nvSpPr>
        <dsp:cNvPr id="0" name=""/>
        <dsp:cNvSpPr/>
      </dsp:nvSpPr>
      <dsp:spPr>
        <a:xfrm>
          <a:off x="4541788" y="428176"/>
          <a:ext cx="1620743" cy="972446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Disability</a:t>
          </a:r>
        </a:p>
      </dsp:txBody>
      <dsp:txXfrm>
        <a:off x="4570270" y="456658"/>
        <a:ext cx="1563779" cy="915482"/>
      </dsp:txXfrm>
    </dsp:sp>
    <dsp:sp modelId="{C1C3B704-21FD-4562-BB81-CADE0B878792}">
      <dsp:nvSpPr>
        <dsp:cNvPr id="0" name=""/>
        <dsp:cNvSpPr/>
      </dsp:nvSpPr>
      <dsp:spPr>
        <a:xfrm>
          <a:off x="6324606" y="713427"/>
          <a:ext cx="343597" cy="401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6324606" y="793816"/>
        <a:ext cx="240518" cy="241166"/>
      </dsp:txXfrm>
    </dsp:sp>
    <dsp:sp modelId="{002F81C2-40B2-4D08-8384-0C3EF66BCE0D}">
      <dsp:nvSpPr>
        <dsp:cNvPr id="0" name=""/>
        <dsp:cNvSpPr/>
      </dsp:nvSpPr>
      <dsp:spPr>
        <a:xfrm>
          <a:off x="6810829" y="428176"/>
          <a:ext cx="1620743" cy="972446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Handicap</a:t>
          </a:r>
        </a:p>
      </dsp:txBody>
      <dsp:txXfrm>
        <a:off x="6839311" y="456658"/>
        <a:ext cx="1563779" cy="915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15B7F-D685-462B-B7EA-13814CCE5E7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u="sng" kern="1200"/>
            <a:t>Causes of disabilities</a:t>
          </a:r>
          <a:endParaRPr lang="en-GB" sz="4700" kern="1200"/>
        </a:p>
      </dsp:txBody>
      <dsp:txXfrm>
        <a:off x="55030" y="62882"/>
        <a:ext cx="8119540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37766-1234-4607-9365-2A939FFEE8AF}">
      <dsp:nvSpPr>
        <dsp:cNvPr id="0" name=""/>
        <dsp:cNvSpPr/>
      </dsp:nvSpPr>
      <dsp:spPr>
        <a:xfrm>
          <a:off x="0" y="9246"/>
          <a:ext cx="8229600" cy="13911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b="1" kern="1200" dirty="0"/>
            <a:t>Prenatal Causes</a:t>
          </a:r>
          <a:endParaRPr lang="en-GB" sz="5800" kern="1200" dirty="0"/>
        </a:p>
      </dsp:txBody>
      <dsp:txXfrm>
        <a:off x="67909" y="77155"/>
        <a:ext cx="8093782" cy="1255312"/>
      </dsp:txXfrm>
    </dsp:sp>
    <dsp:sp modelId="{6566966C-087C-4B0F-8602-60F0EB7C0CCF}">
      <dsp:nvSpPr>
        <dsp:cNvPr id="0" name=""/>
        <dsp:cNvSpPr/>
      </dsp:nvSpPr>
      <dsp:spPr>
        <a:xfrm>
          <a:off x="0" y="1567416"/>
          <a:ext cx="8229600" cy="13911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b="1" kern="1200"/>
            <a:t>Peri natal causes</a:t>
          </a:r>
          <a:endParaRPr lang="en-GB" sz="5800" kern="1200"/>
        </a:p>
      </dsp:txBody>
      <dsp:txXfrm>
        <a:off x="67909" y="1635325"/>
        <a:ext cx="8093782" cy="1255312"/>
      </dsp:txXfrm>
    </dsp:sp>
    <dsp:sp modelId="{6B8815AE-DE31-426A-A866-13E970B9C675}">
      <dsp:nvSpPr>
        <dsp:cNvPr id="0" name=""/>
        <dsp:cNvSpPr/>
      </dsp:nvSpPr>
      <dsp:spPr>
        <a:xfrm>
          <a:off x="0" y="3125586"/>
          <a:ext cx="8229600" cy="13911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b="1" kern="1200"/>
            <a:t>Childhood Causes </a:t>
          </a:r>
          <a:endParaRPr lang="en-GB" sz="5800" kern="1200"/>
        </a:p>
      </dsp:txBody>
      <dsp:txXfrm>
        <a:off x="67909" y="3193495"/>
        <a:ext cx="8093782" cy="1255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F5254-627F-4FBB-9A84-53215AC36B54}" type="datetimeFigureOut">
              <a:rPr lang="en-US" smtClean="0"/>
              <a:t>12/8/2019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37E94-7151-4F3E-AC71-86702BB87CA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3EFBE82-F775-4421-AF12-75A728FD0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C045B-90C7-4792-BF43-8EE3F204325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91170" name="Rectangle 2">
            <a:extLst>
              <a:ext uri="{FF2B5EF4-FFF2-40B4-BE49-F238E27FC236}">
                <a16:creationId xmlns:a16="http://schemas.microsoft.com/office/drawing/2014/main" id="{981B510D-1B2D-496A-9CD0-472EA49D97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>
            <a:extLst>
              <a:ext uri="{FF2B5EF4-FFF2-40B4-BE49-F238E27FC236}">
                <a16:creationId xmlns:a16="http://schemas.microsoft.com/office/drawing/2014/main" id="{829F868D-B1FB-408A-992D-EB5EA2A45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37E94-7151-4F3E-AC71-86702BB87CA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65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C408-BDE9-4211-AE9F-B95AC399101E}" type="datetimeFigureOut">
              <a:rPr lang="en-US" smtClean="0"/>
              <a:pPr/>
              <a:t>12/8/2019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EAE6-E3D5-4564-ACAF-D25AC2C05D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C408-BDE9-4211-AE9F-B95AC399101E}" type="datetimeFigureOut">
              <a:rPr lang="en-US" smtClean="0"/>
              <a:pPr/>
              <a:t>12/8/2019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EAE6-E3D5-4564-ACAF-D25AC2C05D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C408-BDE9-4211-AE9F-B95AC399101E}" type="datetimeFigureOut">
              <a:rPr lang="en-US" smtClean="0"/>
              <a:pPr/>
              <a:t>12/8/2019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EAE6-E3D5-4564-ACAF-D25AC2C05D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1BA38-2159-4E1B-982A-3E46C5E69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C8221-20D4-46C0-BC97-0B66D8FFDFC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A35A1F-7FB5-4D2B-B438-309221051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19495-A108-4C21-9BDA-13933F3A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353E8-926D-4DB9-8932-D4318CC78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5147A-26ED-43BE-8351-E06F1F6C5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A3580F9-10DE-401E-8074-4FA1EFC269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78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C408-BDE9-4211-AE9F-B95AC399101E}" type="datetimeFigureOut">
              <a:rPr lang="en-US" smtClean="0"/>
              <a:pPr/>
              <a:t>12/8/2019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EAE6-E3D5-4564-ACAF-D25AC2C05D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C408-BDE9-4211-AE9F-B95AC399101E}" type="datetimeFigureOut">
              <a:rPr lang="en-US" smtClean="0"/>
              <a:pPr/>
              <a:t>12/8/2019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EAE6-E3D5-4564-ACAF-D25AC2C05D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C408-BDE9-4211-AE9F-B95AC399101E}" type="datetimeFigureOut">
              <a:rPr lang="en-US" smtClean="0"/>
              <a:pPr/>
              <a:t>12/8/2019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EAE6-E3D5-4564-ACAF-D25AC2C05D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C408-BDE9-4211-AE9F-B95AC399101E}" type="datetimeFigureOut">
              <a:rPr lang="en-US" smtClean="0"/>
              <a:pPr/>
              <a:t>12/8/2019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EAE6-E3D5-4564-ACAF-D25AC2C05D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C408-BDE9-4211-AE9F-B95AC399101E}" type="datetimeFigureOut">
              <a:rPr lang="en-US" smtClean="0"/>
              <a:pPr/>
              <a:t>12/8/2019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EAE6-E3D5-4564-ACAF-D25AC2C05D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C408-BDE9-4211-AE9F-B95AC399101E}" type="datetimeFigureOut">
              <a:rPr lang="en-US" smtClean="0"/>
              <a:pPr/>
              <a:t>12/8/2019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EAE6-E3D5-4564-ACAF-D25AC2C05D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C408-BDE9-4211-AE9F-B95AC399101E}" type="datetimeFigureOut">
              <a:rPr lang="en-US" smtClean="0"/>
              <a:pPr/>
              <a:t>12/8/2019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EAE6-E3D5-4564-ACAF-D25AC2C05D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C408-BDE9-4211-AE9F-B95AC399101E}" type="datetimeFigureOut">
              <a:rPr lang="en-US" smtClean="0"/>
              <a:pPr/>
              <a:t>12/8/2019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EAE6-E3D5-4564-ACAF-D25AC2C05D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EC408-BDE9-4211-AE9F-B95AC399101E}" type="datetimeFigureOut">
              <a:rPr lang="en-US" smtClean="0"/>
              <a:pPr/>
              <a:t>12/8/2019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BEAE6-E3D5-4564-ACAF-D25AC2C05D1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2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795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14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46" y="4760132"/>
            <a:ext cx="4723207" cy="17778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6600" b="1" dirty="0"/>
              <a:t>Persons with disabilities </a:t>
            </a:r>
            <a:r>
              <a:rPr lang="en-US" sz="3200" b="1" dirty="0"/>
              <a:t>(PWD)</a:t>
            </a:r>
          </a:p>
        </p:txBody>
      </p:sp>
      <p:pic>
        <p:nvPicPr>
          <p:cNvPr id="8" name="Picture 7" descr="A picture containing grass, lot, red, room&#10;&#10;Description automatically generated">
            <a:extLst>
              <a:ext uri="{FF2B5EF4-FFF2-40B4-BE49-F238E27FC236}">
                <a16:creationId xmlns:a16="http://schemas.microsoft.com/office/drawing/2014/main" id="{639DDA09-9EE8-4F99-99C0-C301F7E48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3" b="6430"/>
          <a:stretch/>
        </p:blipFill>
        <p:spPr>
          <a:xfrm>
            <a:off x="20" y="2872"/>
            <a:ext cx="9143980" cy="4595954"/>
          </a:xfrm>
          <a:custGeom>
            <a:avLst/>
            <a:gdLst>
              <a:gd name="connsiteX0" fmla="*/ 0 w 12192000"/>
              <a:gd name="connsiteY0" fmla="*/ 0 h 4621300"/>
              <a:gd name="connsiteX1" fmla="*/ 12192000 w 12192000"/>
              <a:gd name="connsiteY1" fmla="*/ 0 h 4621300"/>
              <a:gd name="connsiteX2" fmla="*/ 12192000 w 12192000"/>
              <a:gd name="connsiteY2" fmla="*/ 3104412 h 4621300"/>
              <a:gd name="connsiteX3" fmla="*/ 12192000 w 12192000"/>
              <a:gd name="connsiteY3" fmla="*/ 3296537 h 4621300"/>
              <a:gd name="connsiteX4" fmla="*/ 12192000 w 12192000"/>
              <a:gd name="connsiteY4" fmla="*/ 4272355 h 4621300"/>
              <a:gd name="connsiteX5" fmla="*/ 12113803 w 12192000"/>
              <a:gd name="connsiteY5" fmla="*/ 4280638 h 4621300"/>
              <a:gd name="connsiteX6" fmla="*/ 6753597 w 12192000"/>
              <a:gd name="connsiteY6" fmla="*/ 4604195 h 4621300"/>
              <a:gd name="connsiteX7" fmla="*/ 400746 w 12192000"/>
              <a:gd name="connsiteY7" fmla="*/ 4432852 h 4621300"/>
              <a:gd name="connsiteX8" fmla="*/ 0 w 12192000"/>
              <a:gd name="connsiteY8" fmla="*/ 4395876 h 4621300"/>
              <a:gd name="connsiteX9" fmla="*/ 0 w 12192000"/>
              <a:gd name="connsiteY9" fmla="*/ 3296537 h 4621300"/>
              <a:gd name="connsiteX10" fmla="*/ 0 w 12192000"/>
              <a:gd name="connsiteY10" fmla="*/ 3104412 h 46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A19F30F-A2D1-4EA6-846E-45DA0787812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949419" y="4929214"/>
            <a:ext cx="3600819" cy="1608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en-US" sz="1600" b="1" dirty="0"/>
              <a:t>Dr. </a:t>
            </a:r>
            <a:r>
              <a:rPr lang="en-US" sz="1600" b="1" dirty="0" err="1"/>
              <a:t>Israa</a:t>
            </a:r>
            <a:r>
              <a:rPr lang="en-US" sz="1600" b="1" dirty="0"/>
              <a:t> Al-</a:t>
            </a:r>
            <a:r>
              <a:rPr lang="en-US" sz="1600" b="1" dirty="0" err="1"/>
              <a:t>Rawashdeh</a:t>
            </a:r>
            <a:r>
              <a:rPr lang="en-US" sz="1600" b="1" dirty="0"/>
              <a:t> MD, MPH ,PhD</a:t>
            </a:r>
          </a:p>
          <a:p>
            <a:pPr algn="l">
              <a:spcBef>
                <a:spcPts val="0"/>
              </a:spcBef>
              <a:defRPr/>
            </a:pPr>
            <a:r>
              <a:rPr lang="en-US" sz="1600" b="1" dirty="0"/>
              <a:t>Faculty of Medicine/</a:t>
            </a:r>
            <a:r>
              <a:rPr lang="en-US" sz="1600" b="1" dirty="0" err="1"/>
              <a:t>Mutah</a:t>
            </a:r>
            <a:r>
              <a:rPr lang="en-US" sz="1600" b="1" dirty="0"/>
              <a:t> University</a:t>
            </a:r>
          </a:p>
          <a:p>
            <a:pPr algn="l">
              <a:spcBef>
                <a:spcPts val="0"/>
              </a:spcBef>
              <a:defRPr/>
            </a:pPr>
            <a:r>
              <a:rPr lang="en-US" sz="1600" b="1" dirty="0"/>
              <a:t>2019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05629" cy="994172"/>
          </a:xfrm>
        </p:spPr>
        <p:txBody>
          <a:bodyPr>
            <a:normAutofit/>
          </a:bodyPr>
          <a:lstStyle/>
          <a:p>
            <a:pPr algn="l"/>
            <a:r>
              <a:rPr lang="en-GB" sz="3850" dirty="0"/>
              <a:t>In figures: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88" y="980728"/>
            <a:ext cx="6045709" cy="560268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300" dirty="0"/>
              <a:t>People with disabilities comprise approximately </a:t>
            </a:r>
            <a:r>
              <a:rPr lang="en-GB" sz="2400" b="1" dirty="0">
                <a:solidFill>
                  <a:srgbClr val="FF0000"/>
                </a:solidFill>
              </a:rPr>
              <a:t>15% </a:t>
            </a:r>
            <a:r>
              <a:rPr lang="en-GB" sz="2300" dirty="0"/>
              <a:t>of the world’s population.</a:t>
            </a:r>
          </a:p>
          <a:p>
            <a:pPr>
              <a:lnSpc>
                <a:spcPct val="90000"/>
              </a:lnSpc>
            </a:pPr>
            <a:r>
              <a:rPr lang="en-GB" sz="2300" dirty="0"/>
              <a:t>Over 1 billion people in the world have some form of disability, that’s 1 in 7</a:t>
            </a:r>
          </a:p>
          <a:p>
            <a:pPr>
              <a:lnSpc>
                <a:spcPct val="90000"/>
              </a:lnSpc>
            </a:pPr>
            <a:r>
              <a:rPr lang="en-GB" sz="2300" dirty="0"/>
              <a:t>80% of all people with disabilities live in a </a:t>
            </a:r>
            <a:r>
              <a:rPr lang="en-GB" sz="2300" b="1" i="1" dirty="0">
                <a:solidFill>
                  <a:srgbClr val="FF0000"/>
                </a:solidFill>
              </a:rPr>
              <a:t>developing country</a:t>
            </a:r>
          </a:p>
          <a:p>
            <a:pPr>
              <a:lnSpc>
                <a:spcPct val="90000"/>
              </a:lnSpc>
            </a:pPr>
            <a:r>
              <a:rPr lang="en-GB" sz="2300" dirty="0"/>
              <a:t>50% of disabled persons cannot afford health care.</a:t>
            </a:r>
          </a:p>
          <a:p>
            <a:pPr>
              <a:lnSpc>
                <a:spcPct val="90000"/>
              </a:lnSpc>
            </a:pPr>
            <a:r>
              <a:rPr lang="en-GB" sz="2300" dirty="0"/>
              <a:t>People with disabilities constitute </a:t>
            </a:r>
            <a:r>
              <a:rPr lang="en-GB" sz="2300" b="1" dirty="0">
                <a:solidFill>
                  <a:srgbClr val="FF0000"/>
                </a:solidFill>
              </a:rPr>
              <a:t>13 % of the </a:t>
            </a:r>
            <a:r>
              <a:rPr lang="en-GB" sz="2300" b="1" i="1" dirty="0">
                <a:solidFill>
                  <a:srgbClr val="FF0000"/>
                </a:solidFill>
              </a:rPr>
              <a:t>Jordanian </a:t>
            </a:r>
            <a:r>
              <a:rPr lang="en-GB" sz="2300" b="1" dirty="0">
                <a:solidFill>
                  <a:srgbClr val="FF0000"/>
                </a:solidFill>
              </a:rPr>
              <a:t>community that is  1,100,000 people</a:t>
            </a:r>
          </a:p>
          <a:p>
            <a:pPr>
              <a:lnSpc>
                <a:spcPct val="90000"/>
              </a:lnSpc>
            </a:pPr>
            <a:endParaRPr lang="en-GB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Family">
            <a:extLst>
              <a:ext uri="{FF2B5EF4-FFF2-40B4-BE49-F238E27FC236}">
                <a16:creationId xmlns:a16="http://schemas.microsoft.com/office/drawing/2014/main" id="{203FF042-0447-48CA-A9A4-C887DCD93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71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Disability models:</a:t>
            </a:r>
            <a:endParaRPr lang="ar-EG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616575"/>
          </a:xfrm>
        </p:spPr>
        <p:txBody>
          <a:bodyPr rtlCol="1">
            <a:normAutofit/>
          </a:bodyPr>
          <a:lstStyle/>
          <a:p>
            <a:pPr marL="514350" indent="-514350" algn="l" rtl="0" eaLnBrk="1" fontAlgn="auto" hangingPunct="1">
              <a:spcAft>
                <a:spcPts val="0"/>
              </a:spcAft>
              <a:buAutoNum type="arabicPeriod"/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medical model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dirty="0"/>
              <a:t>An individual with a disability has a physical or mental impairment</a:t>
            </a:r>
          </a:p>
          <a:p>
            <a:r>
              <a:rPr lang="en-US" altLang="en-US" dirty="0"/>
              <a:t>The disability is within a person and seen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 result of an individual’s inability to function only. </a:t>
            </a:r>
            <a:endParaRPr lang="en-US" altLang="en-US" dirty="0"/>
          </a:p>
          <a:p>
            <a:r>
              <a:rPr lang="en-US" altLang="en-US" dirty="0"/>
              <a:t>Focus is on minimizing or eliminating the impairment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rehabilitation).</a:t>
            </a:r>
          </a:p>
          <a:p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role of society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provision of social assistance.</a:t>
            </a:r>
            <a:endParaRPr lang="en-US" altLang="en-US" dirty="0"/>
          </a:p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ar-E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definition and classification: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616575"/>
          </a:xfrm>
        </p:spPr>
        <p:txBody>
          <a:bodyPr rtlCol="1">
            <a:normAutofit fontScale="85000" lnSpcReduction="20000"/>
          </a:bodyPr>
          <a:lstStyle/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The </a:t>
            </a:r>
            <a:r>
              <a:rPr lang="en-US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model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disability:</a:t>
            </a:r>
          </a:p>
          <a:p>
            <a:r>
              <a:rPr lang="en-US" altLang="en-US" dirty="0"/>
              <a:t>Instead of disability originates within the person, disability originates from society</a:t>
            </a:r>
          </a:p>
          <a:p>
            <a:r>
              <a:rPr lang="en-US" altLang="en-US" dirty="0"/>
              <a:t>Disability results from barriers in society and the environment</a:t>
            </a:r>
          </a:p>
          <a:p>
            <a:pPr lvl="1"/>
            <a:r>
              <a:rPr lang="en-US" altLang="en-US" dirty="0"/>
              <a:t>Physical barriers</a:t>
            </a:r>
          </a:p>
          <a:p>
            <a:pPr lvl="1"/>
            <a:r>
              <a:rPr lang="en-US" altLang="en-US" dirty="0"/>
              <a:t>Attitudinal barriers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environment is designed for the full range of human functioning and incorporates appropriate accommodations and supports, then; People with functional limitations would not be “disabled” in the sense that they would be able to fully participate in society.</a:t>
            </a:r>
          </a:p>
          <a:p>
            <a:pPr algn="ctr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EG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660400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Categories of disabilities</a:t>
            </a:r>
            <a:endParaRPr lang="ar-EG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08050"/>
            <a:ext cx="8642350" cy="5689600"/>
          </a:xfrm>
        </p:spPr>
        <p:txBody>
          <a:bodyPr rtlCol="1">
            <a:normAutofit/>
          </a:bodyPr>
          <a:lstStyle/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AutoNum type="alphaUcParenR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 disabilities: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disabilities (partial sight or with blindness)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Hearing disabilities (lack or reduction in the ability to hear clearly)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Speech or language impairment (which has an impact and an adverse effect on the child educational performance).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AutoNum type="alphaUcParenR"/>
              <a:defRPr/>
            </a:pP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Categories of disabilities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472112"/>
          </a:xfrm>
        </p:spPr>
        <p:txBody>
          <a:bodyPr rtlCol="1">
            <a:noAutofit/>
          </a:bodyPr>
          <a:lstStyle/>
          <a:p>
            <a:pPr marL="742950" indent="-742950" algn="l" rtl="0" eaLnBrk="1" fontAlgn="auto" hangingPunct="1">
              <a:spcAft>
                <a:spcPts val="0"/>
              </a:spcAft>
              <a:buFont typeface="Arial" pitchFamily="34" charset="0"/>
              <a:buAutoNum type="alphaUcParenR" startAt="2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(motor) disabilities</a:t>
            </a:r>
          </a:p>
          <a:p>
            <a:pPr marL="742950" indent="-742950" algn="l" rtl="0" eaLnBrk="1" fontAlgn="auto" hangingPunct="1">
              <a:spcAft>
                <a:spcPts val="0"/>
              </a:spcAft>
              <a:buFont typeface="Arial" pitchFamily="34" charset="0"/>
              <a:buAutoNum type="alphaUcParenR" startAt="2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 disabilities.</a:t>
            </a:r>
          </a:p>
          <a:p>
            <a:pPr marL="742950" indent="-742950" algn="l" rtl="0" eaLnBrk="1" fontAlgn="auto" hangingPunct="1">
              <a:spcAft>
                <a:spcPts val="0"/>
              </a:spcAft>
              <a:buFont typeface="Arial" pitchFamily="34" charset="0"/>
              <a:buAutoNum type="alphaUcParenR" startAt="2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Emotional disturbance.</a:t>
            </a:r>
          </a:p>
          <a:p>
            <a:pPr marL="742950" indent="-742950" algn="l" rtl="0" eaLnBrk="1" fontAlgn="auto" hangingPunct="1">
              <a:spcAft>
                <a:spcPts val="0"/>
              </a:spcAft>
              <a:buFont typeface="Arial" pitchFamily="34" charset="0"/>
              <a:buAutoNum type="alphaUcParenR" startAt="2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learning disability.</a:t>
            </a:r>
          </a:p>
          <a:p>
            <a:pPr marL="742950" indent="-742950" algn="l" rtl="0" eaLnBrk="1" fontAlgn="auto" hangingPunct="1">
              <a:spcAft>
                <a:spcPts val="0"/>
              </a:spcAft>
              <a:buFont typeface="Arial" pitchFamily="34" charset="0"/>
              <a:buAutoNum type="alphaUcParenR" startAt="2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Traumatic brain injury</a:t>
            </a:r>
          </a:p>
          <a:p>
            <a:pPr marL="742950" indent="-742950" algn="l" rtl="0" eaLnBrk="1" fontAlgn="auto" hangingPunct="1">
              <a:spcAft>
                <a:spcPts val="0"/>
              </a:spcAft>
              <a:buFont typeface="Arial" pitchFamily="34" charset="0"/>
              <a:buAutoNum type="alphaUcParenR" startAt="2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health impaired conditions, e.g. chronic diseases such as DM, epilepsy.</a:t>
            </a:r>
            <a:endParaRPr lang="ar-E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EFB1711-D6CD-4420-B855-F84CBDAF299B}"/>
              </a:ext>
            </a:extLst>
          </p:cNvPr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9922762-DBFD-4871-8B9C-5CF2B18859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4480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41523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0" y="0"/>
            <a:ext cx="6720800" cy="994172"/>
          </a:xfrm>
        </p:spPr>
        <p:txBody>
          <a:bodyPr>
            <a:normAutofit/>
          </a:bodyPr>
          <a:lstStyle/>
          <a:p>
            <a:pPr marL="857250" indent="-857250" rtl="0" eaLnBrk="1" hangingPunct="1">
              <a:lnSpc>
                <a:spcPct val="90000"/>
              </a:lnSpc>
              <a:buFont typeface="Calibri" pitchFamily="34" charset="0"/>
              <a:buAutoNum type="romanUcPeriod"/>
              <a:defRPr/>
            </a:pPr>
            <a:r>
              <a:rPr 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Prenatal causes of disabilities</a:t>
            </a:r>
            <a:endParaRPr lang="ar-EG" sz="3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79914" y="836712"/>
            <a:ext cx="6014824" cy="5760639"/>
          </a:xfrm>
        </p:spPr>
        <p:txBody>
          <a:bodyPr anchor="ctr">
            <a:noAutofit/>
          </a:bodyPr>
          <a:lstStyle/>
          <a:p>
            <a:pPr marL="0" indent="0">
              <a:buNone/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Chromosomal cause: </a:t>
            </a:r>
          </a:p>
          <a:p>
            <a:pPr rtl="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Chromosomal abnormality can involve the loss, gain or exchange of genetic material from chromosome pair, e.g. Down syndrome.</a:t>
            </a:r>
          </a:p>
          <a:p>
            <a:pPr marL="0" indent="0">
              <a:buNone/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Genetic causes:</a:t>
            </a:r>
          </a:p>
          <a:p>
            <a:pPr rtl="0" eaLnBrk="1" hangingPunct="1">
              <a:buFont typeface="Arial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e.g. genetic defect as sickle cell disease.</a:t>
            </a:r>
          </a:p>
          <a:p>
            <a:pPr marL="0" indent="0" rtl="0" eaLnBrk="1" hangingPunct="1">
              <a:buNone/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Rh. Factor:</a:t>
            </a:r>
          </a:p>
          <a:p>
            <a:pPr rtl="0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an Rh +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 and an Rh -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woman have children with Rh incompatibility, the mother’s blood may begin to form antibodies against the foreign positive Rh factor. </a:t>
            </a:r>
            <a:endParaRPr lang="ar-EG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1" name="Graphic 70" descr="DNA">
            <a:extLst>
              <a:ext uri="{FF2B5EF4-FFF2-40B4-BE49-F238E27FC236}">
                <a16:creationId xmlns:a16="http://schemas.microsoft.com/office/drawing/2014/main" id="{33B786B2-022E-47C0-BF88-5AB6A6895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marL="857250" indent="-857250" algn="l" rtl="0" eaLnBrk="1" hangingPunct="1">
              <a:buFont typeface="Calibri" pitchFamily="34" charset="0"/>
              <a:buAutoNum type="romanUcPeriod"/>
              <a:defRPr/>
            </a:pPr>
            <a:r>
              <a:rPr 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Prenatal causes of disabilities</a:t>
            </a:r>
            <a:endParaRPr lang="ar-EG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981075"/>
            <a:ext cx="8229600" cy="5400675"/>
          </a:xfrm>
        </p:spPr>
        <p:txBody>
          <a:bodyPr/>
          <a:lstStyle/>
          <a:p>
            <a:pPr algn="l" rtl="0" eaLnBrk="1" hangingPunct="1">
              <a:buFont typeface="Arial" pitchFamily="34" charset="0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resulting destruction of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incompatibility may be: 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causing only anemia,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Excessive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causing cerebral palsy, deafness, mental disability or even death.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 rtl="0" eaLnBrk="1" hangingPunct="1">
              <a:buClr>
                <a:srgbClr val="C00000"/>
              </a:buClr>
              <a:buNone/>
              <a:defRPr/>
            </a:pP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Maternal stress:</a:t>
            </a:r>
          </a:p>
          <a:p>
            <a:pPr marL="514350" indent="-514350" algn="l" rtl="0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Prolonged emotional stress during pregnancy may have a consequence on the child as low birth weight, hyperactivity and irritability.</a:t>
            </a:r>
            <a:endParaRPr lang="ar-E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marL="857250" indent="-857250" algn="l" rtl="0" eaLnBrk="1" hangingPunct="1">
              <a:buFont typeface="Calibri" pitchFamily="34" charset="0"/>
              <a:buAutoNum type="romanUcPeriod"/>
              <a:defRPr/>
            </a:pPr>
            <a:r>
              <a:rPr 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Prenatal causes of disabilities</a:t>
            </a:r>
            <a:endParaRPr lang="ar-EG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836613"/>
            <a:ext cx="8713787" cy="5688012"/>
          </a:xfrm>
        </p:spPr>
        <p:txBody>
          <a:bodyPr/>
          <a:lstStyle/>
          <a:p>
            <a:pPr marL="0" indent="0" algn="l" rtl="0" eaLnBrk="1" hangingPunct="1">
              <a:buNone/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Environmental causes:</a:t>
            </a:r>
          </a:p>
          <a:p>
            <a:pPr marL="514350" indent="-514350" algn="l" rtl="0" eaLnBrk="1" hangingPunct="1">
              <a:buFont typeface="Arial" pitchFamily="34" charset="0"/>
              <a:buAutoNum type="alphaLcParenR"/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agents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exposure to irradiation such as X ray, the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danger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malformation comes between the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and sixth weeks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conception.</a:t>
            </a:r>
          </a:p>
          <a:p>
            <a:pPr marL="514350" indent="-514350" algn="l" rtl="0" eaLnBrk="1" hangingPunct="1">
              <a:buFont typeface="Arial" pitchFamily="34" charset="0"/>
              <a:buNone/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l" rtl="0" eaLnBrk="1" hangingPunct="1">
              <a:buFont typeface="Wingdings" pitchFamily="2" charset="2"/>
              <a:buAutoNum type="alphaLcParenR" startAt="2"/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Teratogens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drugs producing birth defects as </a:t>
            </a:r>
          </a:p>
          <a:p>
            <a:pPr marL="514350" indent="-514350" algn="l" rtl="0" eaLnBrk="1" hangingPunct="1">
              <a:buFont typeface="Wingdings" pitchFamily="2" charset="2"/>
              <a:buChar char="Ø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drugs (nicotine, caffeine), </a:t>
            </a:r>
          </a:p>
          <a:p>
            <a:pPr marL="514350" indent="-514350" algn="l" rtl="0" eaLnBrk="1" hangingPunct="1">
              <a:buFont typeface="Wingdings" pitchFamily="2" charset="2"/>
              <a:buChar char="Ø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Prescription drugs (some antibiotics, hormones, steroid, and tranquilizers)</a:t>
            </a:r>
          </a:p>
          <a:p>
            <a:pPr marL="514350" indent="-514350" algn="l" rtl="0" eaLnBrk="1" hangingPunct="1">
              <a:buFont typeface="Wingdings" pitchFamily="2" charset="2"/>
              <a:buChar char="Ø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Illegal drugs (Cocaine, heroin, marijuana and environmental pollutants (lead, methyl mercury)</a:t>
            </a:r>
          </a:p>
          <a:p>
            <a:pPr marL="514350" indent="-514350" algn="l" rtl="0" eaLnBrk="1" hangingPunct="1">
              <a:buFont typeface="Wingdings" pitchFamily="2" charset="2"/>
              <a:buChar char="Ø"/>
              <a:defRPr/>
            </a:pPr>
            <a:endParaRPr lang="ar-E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marL="857250" indent="-857250" algn="l" rtl="0" eaLnBrk="1" hangingPunct="1">
              <a:buFont typeface="Calibri" pitchFamily="34" charset="0"/>
              <a:buAutoNum type="romanUcPeriod"/>
              <a:defRPr/>
            </a:pPr>
            <a:r>
              <a:rPr 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Prenatal causes of disabilities</a:t>
            </a:r>
            <a:endParaRPr lang="ar-EG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marL="514350" indent="-514350" algn="l" rtl="0" eaLnBrk="1" hangingPunct="1">
              <a:buFont typeface="Arial" pitchFamily="34" charset="0"/>
              <a:buAutoNum type="alphaLcParenR" startAt="3"/>
              <a:defRPr/>
            </a:pPr>
            <a:r>
              <a:rPr lang="en-US" sz="3600" b="1" u="sng" dirty="0"/>
              <a:t>Maternal nutrition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Example deficiency of 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folic acid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risk factor for having a baby with 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 bifida.</a:t>
            </a:r>
          </a:p>
          <a:p>
            <a:pPr algn="l" rtl="0" eaLnBrk="1" hangingPunct="1">
              <a:buFont typeface="Arial" pitchFamily="34" charset="0"/>
              <a:buNone/>
              <a:defRPr/>
            </a:pPr>
            <a:endParaRPr lang="ar-E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4E649-9DCB-4627-90B5-2216AE8DE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39" y="3429000"/>
            <a:ext cx="4251862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3DF84F8B-D375-46C8-8075-8397A80E1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altLang="en-US" sz="3700">
                <a:solidFill>
                  <a:srgbClr val="FFFFFF"/>
                </a:solidFill>
              </a:rPr>
              <a:t>Introduction - disability</a:t>
            </a:r>
            <a:br>
              <a:rPr lang="en-US" altLang="en-US" sz="3700">
                <a:solidFill>
                  <a:srgbClr val="FFFFFF"/>
                </a:solidFill>
              </a:rPr>
            </a:br>
            <a:endParaRPr lang="en-US" altLang="en-US" sz="3700" dirty="0">
              <a:solidFill>
                <a:srgbClr val="FFFFFF"/>
              </a:solidFill>
            </a:endParaRPr>
          </a:p>
        </p:txBody>
      </p:sp>
      <p:sp>
        <p:nvSpPr>
          <p:cNvPr id="4099" name="Slide Number Placeholder 5">
            <a:extLst>
              <a:ext uri="{FF2B5EF4-FFF2-40B4-BE49-F238E27FC236}">
                <a16:creationId xmlns:a16="http://schemas.microsoft.com/office/drawing/2014/main" id="{5CED9D98-1456-4F81-8456-95C539868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4665" y="6356350"/>
            <a:ext cx="47068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0D438861-401A-48A9-82B4-FBED2F392918}" type="slidenum">
              <a:rPr lang="en-US" altLang="en-US" sz="1000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altLang="en-US" sz="100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103" name="Rectangle 3">
            <a:extLst>
              <a:ext uri="{FF2B5EF4-FFF2-40B4-BE49-F238E27FC236}">
                <a16:creationId xmlns:a16="http://schemas.microsoft.com/office/drawing/2014/main" id="{8039AFC6-2438-4BBA-B412-41AF841988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4321073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8396C-2421-47B5-982A-B2C45695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A8887-7D3A-481D-A079-6919E5B31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Maternal infections: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viral diseases such as cytomegalovirus, rubella and chicken pox are particularly dangerous during the early fetal periods.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064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marL="857250" indent="-857250" algn="l" rtl="0" eaLnBrk="1" hangingPunct="1">
              <a:buFont typeface="Calibri" pitchFamily="34" charset="0"/>
              <a:buAutoNum type="romanUcPeriod"/>
              <a:defRPr/>
            </a:pPr>
            <a:r>
              <a:rPr 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Prenatal causes of disabilities</a:t>
            </a:r>
            <a:endParaRPr lang="ar-EG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545137"/>
          </a:xfrm>
        </p:spPr>
        <p:txBody>
          <a:bodyPr/>
          <a:lstStyle/>
          <a:p>
            <a:pPr marL="514350" indent="-514350" algn="l" rtl="0" eaLnBrk="1" hangingPunct="1">
              <a:buClr>
                <a:srgbClr val="C00000"/>
              </a:buClr>
              <a:buNone/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of the mother:</a:t>
            </a:r>
          </a:p>
          <a:p>
            <a:pPr marL="514350" indent="-514350" algn="l" rtl="0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Teenage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mothers have a greater risk to have babies with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birth weight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neurological defects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indent="-514350" algn="l" rtl="0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Mothers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40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an increased risk of having children with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chromosomal abnormality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E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marL="857250" indent="-857250" algn="l" rtl="0" eaLnBrk="1" hangingPunct="1">
              <a:buFont typeface="Calibri" pitchFamily="34" charset="0"/>
              <a:buAutoNum type="romanUcPeriod" startAt="2"/>
            </a:pPr>
            <a:r>
              <a:rPr lang="en-US" sz="3600" b="1">
                <a:solidFill>
                  <a:srgbClr val="002060"/>
                </a:solidFill>
                <a:cs typeface="Times New Roman" pitchFamily="18" charset="0"/>
              </a:rPr>
              <a:t>Peri natal causes of disabilities</a:t>
            </a:r>
            <a:endParaRPr lang="ar-EG" sz="3600" b="1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543550"/>
          </a:xfrm>
        </p:spPr>
        <p:txBody>
          <a:bodyPr/>
          <a:lstStyle/>
          <a:p>
            <a:pPr marL="514350" indent="-514350" algn="l" rtl="0" eaLnBrk="1" hangingPunct="1">
              <a:buFont typeface="+mj-lt"/>
              <a:buAutoNum type="arabicPeriod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taken during labor and delivery as some 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painkillers.</a:t>
            </a:r>
          </a:p>
          <a:p>
            <a:pPr marL="514350" indent="-514350" algn="l" rtl="0" eaLnBrk="1" hangingPunct="1">
              <a:buFont typeface="+mj-lt"/>
              <a:buAutoNum type="arabicPeriod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Premature infants: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more common among: </a:t>
            </a:r>
          </a:p>
          <a:p>
            <a:pPr marL="914400" lvl="1" indent="-514350" algn="l" rtl="0" eaLnBrk="1" hangingPunct="1">
              <a:buFont typeface="Arial" pitchFamily="34" charset="0"/>
              <a:buChar char="–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Economically deprived mothers.  </a:t>
            </a:r>
          </a:p>
          <a:p>
            <a:pPr marL="914400" lvl="1" indent="-514350" algn="l" rtl="0" eaLnBrk="1" hangingPunct="1">
              <a:buFont typeface="Arial" pitchFamily="34" charset="0"/>
              <a:buChar char="–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Smoking</a:t>
            </a:r>
          </a:p>
          <a:p>
            <a:pPr marL="914400" lvl="1" indent="-514350" algn="l" rtl="0" eaLnBrk="1" hangingPunct="1">
              <a:buFont typeface="Arial" pitchFamily="34" charset="0"/>
              <a:buChar char="–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 </a:t>
            </a:r>
          </a:p>
          <a:p>
            <a:pPr marL="914400" lvl="1" indent="-514350" algn="l" rtl="0" eaLnBrk="1" hangingPunct="1">
              <a:buFont typeface="Arial" pitchFamily="34" charset="0"/>
              <a:buChar char="–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 drugs increase the likelihood that the baby will be premature.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 rtl="0" eaLnBrk="1" hangingPunct="1"/>
            <a:r>
              <a:rPr lang="en-US" sz="3600" b="1">
                <a:solidFill>
                  <a:srgbClr val="002060"/>
                </a:solidFill>
                <a:cs typeface="Times New Roman" pitchFamily="18" charset="0"/>
              </a:rPr>
              <a:t>Peri natal causes of disabilities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 marL="742950" indent="-742950" algn="l" rtl="0" eaLnBrk="1" hangingPunct="1">
              <a:buFont typeface="Calibri" pitchFamily="34" charset="0"/>
              <a:buAutoNum type="arabicPeriod" startAt="3"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Oxygen deprivation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: </a:t>
            </a:r>
          </a:p>
          <a:p>
            <a:pPr marL="1143000" lvl="1" indent="-742950" algn="l" rtl="0" eaLnBrk="1" hangingPunct="1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brain hemorrhage </a:t>
            </a:r>
          </a:p>
          <a:p>
            <a:pPr marL="1143000" lvl="1" indent="-742950" algn="l" rtl="0" eaLnBrk="1" hangingPunct="1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failure to breath  </a:t>
            </a:r>
          </a:p>
          <a:p>
            <a:pPr marL="1143000" lvl="1" indent="-742950" algn="l" rtl="0" eaLnBrk="1" hangingPunct="1">
              <a:buFont typeface="Arial" charset="0"/>
              <a:buNone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more likely to occur with </a:t>
            </a:r>
            <a:r>
              <a:rPr lang="en-US" sz="320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prolonged labor and BIRTH ASPHYXIA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resulting in motor defect </a:t>
            </a:r>
          </a:p>
          <a:p>
            <a:pPr marL="1143000" lvl="1" indent="-742950" algn="l" rtl="0" eaLnBrk="1" hangingPunct="1">
              <a:buFont typeface="Arial" charset="0"/>
              <a:buNone/>
            </a:pPr>
            <a:endParaRPr lang="en-US" sz="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742950" indent="-742950" algn="l" rtl="0" eaLnBrk="1" hangingPunct="1">
              <a:buFont typeface="Calibri" pitchFamily="34" charset="0"/>
              <a:buAutoNum type="arabicPeriod" startAt="3"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Infections: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sexually transmitted diseases can affect the baby (example; </a:t>
            </a:r>
            <a:r>
              <a:rPr lang="en-US" sz="360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AIDS, Gonorrhea, Syphilis and herpes)</a:t>
            </a:r>
            <a:endParaRPr lang="ar-EG" sz="3600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490538"/>
          </a:xfrm>
        </p:spPr>
        <p:txBody>
          <a:bodyPr>
            <a:normAutofit fontScale="90000"/>
          </a:bodyPr>
          <a:lstStyle/>
          <a:p>
            <a:pPr marL="857250" indent="-857250" algn="l" rtl="0" eaLnBrk="1" hangingPunct="1">
              <a:buFont typeface="+mj-lt"/>
              <a:buAutoNum type="romanUcPeriod" startAt="3"/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Childhood causes of disabilities</a:t>
            </a:r>
            <a:endParaRPr lang="ar-EG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765175"/>
            <a:ext cx="8642350" cy="6092825"/>
          </a:xfrm>
        </p:spPr>
        <p:txBody>
          <a:bodyPr/>
          <a:lstStyle/>
          <a:p>
            <a:pPr marL="514350" indent="-514350" algn="l" rtl="0" eaLnBrk="1" hangingPunct="1">
              <a:buFont typeface="Calibri" pitchFamily="34" charset="0"/>
              <a:buAutoNum type="arabicParenR"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Injuries.</a:t>
            </a:r>
          </a:p>
          <a:p>
            <a:pPr marL="514350" indent="-514350" algn="l" rtl="0" eaLnBrk="1" hangingPunct="1">
              <a:buFont typeface="Calibri" pitchFamily="34" charset="0"/>
              <a:buAutoNum type="arabicParenR"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Childhood diseases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: Meningitis and encephalitis.</a:t>
            </a:r>
          </a:p>
          <a:p>
            <a:pPr marL="514350" indent="-514350" algn="l" rtl="0" eaLnBrk="1" hangingPunct="1">
              <a:buFont typeface="Calibri" pitchFamily="34" charset="0"/>
              <a:buAutoNum type="arabicParenR"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Environmental causes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: for some children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environmental deprivation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has a debilitating effect on the development of abilities such as </a:t>
            </a:r>
            <a:r>
              <a:rPr lang="en-US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language use, adaptive behavior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, and </a:t>
            </a:r>
            <a:r>
              <a:rPr lang="en-US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cognition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. </a:t>
            </a:r>
          </a:p>
          <a:p>
            <a:pPr marL="514350" indent="-514350" algn="l" rtl="0" eaLnBrk="1" hangingPunct="1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Deprivation can include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poor nutrition, poor housing, lack of social interaction and limited opportunity for varied experiences.</a:t>
            </a:r>
            <a:endParaRPr lang="ar-EG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0EEFAF-633B-4681-8B43-5A870421C9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rtl="0"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</a:t>
            </a:r>
            <a:endParaRPr lang="ar-EG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514350" indent="-514350" rtl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prevention</a:t>
            </a:r>
            <a:r>
              <a:rPr lang="en-US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514350" indent="-514350" rtl="0" eaLnBrk="1" hangingPunct="1">
              <a:lnSpc>
                <a:spcPct val="90000"/>
              </a:lnSpc>
              <a:buFont typeface="Arial" pitchFamily="34" charset="0"/>
              <a:buAutoNum type="alphaUcParenR"/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counseling:</a:t>
            </a:r>
          </a:p>
          <a:p>
            <a:pPr rtl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screening and counseling prior to conception is important for the control of genetically determined disabilities </a:t>
            </a:r>
          </a:p>
          <a:p>
            <a:pPr rtl="0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 Pre-pregnancy planning: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checking medical conditions of women, Rh factor, infections such as venereal diseases and rubella immunization</a:t>
            </a:r>
            <a:endParaRPr lang="ar-EG" sz="3000" dirty="0"/>
          </a:p>
          <a:p>
            <a:pPr marL="514350" indent="-514350" rtl="0" eaLnBrk="1" hangingPunct="1">
              <a:lnSpc>
                <a:spcPct val="90000"/>
              </a:lnSpc>
              <a:buNone/>
              <a:defRPr/>
            </a:pPr>
            <a:endParaRPr lang="ar-EG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l" rtl="0"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514350" indent="-514350" algn="l" rtl="0" eaLnBrk="1" hangingPunct="1">
              <a:buFont typeface="Arial" pitchFamily="34" charset="0"/>
              <a:buAutoNum type="alphaLcParenR" startAt="3"/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prenatal, natal and postnatal care.</a:t>
            </a:r>
          </a:p>
          <a:p>
            <a:pPr marL="514350" indent="-514350" algn="l" rtl="0" eaLnBrk="1" hangingPunct="1">
              <a:buFont typeface="Arial" pitchFamily="34" charset="0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aspect of prevention concentrates on:</a:t>
            </a:r>
          </a:p>
          <a:p>
            <a:pPr marL="514350" indent="-514350" algn="l" rtl="0" eaLnBrk="1" hangingPunct="1">
              <a:buFont typeface="Arial" pitchFamily="34" charset="0"/>
              <a:buNone/>
              <a:defRPr/>
            </a:pPr>
            <a:endParaRPr 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l" rtl="0" eaLnBrk="1" hangingPunct="1">
              <a:buFont typeface="Wingdings" pitchFamily="2" charset="2"/>
              <a:buChar char="Ø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management of maternal risk factors at the time of delivery</a:t>
            </a:r>
          </a:p>
          <a:p>
            <a:pPr marL="514350" indent="-514350" algn="l" rtl="0" eaLnBrk="1" hangingPunct="1">
              <a:buFont typeface="Arial" pitchFamily="34" charset="0"/>
              <a:buNone/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l" rtl="0" eaLnBrk="1" hangingPunct="1">
              <a:buFont typeface="Wingdings" pitchFamily="2" charset="2"/>
              <a:buChar char="Ø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for the premature or compromised neonates</a:t>
            </a:r>
          </a:p>
          <a:p>
            <a:pPr marL="514350" indent="-514350" algn="l" rtl="0" eaLnBrk="1" hangingPunct="1">
              <a:buFont typeface="Arial" pitchFamily="34" charset="0"/>
              <a:buNone/>
              <a:defRPr/>
            </a:pP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algn="l" rtl="0" eaLnBrk="1" hangingPunct="1"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8435975" cy="5761037"/>
          </a:xfrm>
        </p:spPr>
        <p:txBody>
          <a:bodyPr/>
          <a:lstStyle/>
          <a:p>
            <a:pPr algn="l" rtl="0" eaLnBrk="1" hangingPunct="1">
              <a:buFont typeface="Arial" charset="0"/>
              <a:buNone/>
            </a:pPr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D)  Immunization programs: </a:t>
            </a: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Programs of general immunization during infancy have led to a remarkable decrease in, or in a few cases complete absence of several infectious diseases that used to be a major cause of disability</a:t>
            </a:r>
          </a:p>
          <a:p>
            <a:pPr algn="l" rtl="0" eaLnBrk="1" hangingPunct="1"/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These include </a:t>
            </a:r>
            <a:r>
              <a:rPr lang="en-US" sz="36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Poliomyelitis, Tuberculosis, Meningitis, Encephalitis and Measles.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7"/>
          <p:cNvSpPr>
            <a:spLocks noChangeArrowheads="1"/>
          </p:cNvSpPr>
          <p:nvPr/>
        </p:nvSpPr>
        <p:spPr bwMode="auto">
          <a:xfrm>
            <a:off x="630936" y="256032"/>
            <a:ext cx="7879842" cy="1014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Table 1. Tests used in early identification of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disabilities or diseases that may lead to disabilities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Group 9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91813249"/>
              </p:ext>
            </p:extLst>
          </p:nvPr>
        </p:nvGraphicFramePr>
        <p:xfrm>
          <a:off x="649465" y="1739972"/>
          <a:ext cx="7838694" cy="455906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253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7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7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Stage 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64081" marR="64081" marT="32041" marB="3204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Test 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64081" marR="64081" marT="32041" marB="3204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Diagnosis 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64081" marR="64081" marT="32041" marB="3204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0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Prenatal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64081" marR="64081" marT="32041" marB="3204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Maternal </a:t>
                      </a:r>
                      <a:r>
                        <a:rPr kumimoji="0" lang="el-GR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ά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-fetoprotein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Elevation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Decrease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600" b="1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600" b="1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Maternal un-conjugated </a:t>
                      </a:r>
                      <a:r>
                        <a:rPr kumimoji="0" lang="en-US" sz="1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estral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decrease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600" b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Maternal human chorionic </a:t>
                      </a:r>
                      <a:r>
                        <a:rPr kumimoji="0" lang="en-US" sz="1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gonadotropine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elevation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600" b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Ultra-sonography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600" b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DNA analysis of amniotic fluid, chorionic villi or fetal blood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600" b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Cytogenetic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64081" marR="64081" marT="32041" marB="3204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Neural tube defect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Trisomy 21, trisomy 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Trisomy 21, trisomy 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0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Down syndrome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7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Down syndrome and other physical defects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Several inborn errors of metabolism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Numeric and structural anomalies of the chromosomes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64081" marR="64081" marT="32041" marB="3204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68" name="Rectangle 87"/>
          <p:cNvSpPr>
            <a:spLocks noChangeArrowheads="1"/>
          </p:cNvSpPr>
          <p:nvPr/>
        </p:nvSpPr>
        <p:spPr bwMode="auto">
          <a:xfrm>
            <a:off x="630936" y="251312"/>
            <a:ext cx="7879842" cy="101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latin typeface="+mj-lt"/>
                <a:ea typeface="+mj-ea"/>
                <a:cs typeface="+mj-cs"/>
              </a:rPr>
              <a:t>Table 1. Tests used in early identification of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latin typeface="+mj-lt"/>
                <a:ea typeface="+mj-ea"/>
                <a:cs typeface="+mj-cs"/>
              </a:rPr>
              <a:t>disabilities or diseases that may lead to disabilities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96012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380864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Group 4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7804248"/>
              </p:ext>
            </p:extLst>
          </p:nvPr>
        </p:nvGraphicFramePr>
        <p:xfrm>
          <a:off x="717470" y="1650222"/>
          <a:ext cx="7958985" cy="4956466"/>
        </p:xfrm>
        <a:graphic>
          <a:graphicData uri="http://schemas.openxmlformats.org/drawingml/2006/table">
            <a:tbl>
              <a:tblPr/>
              <a:tblGrid>
                <a:gridCol w="1522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1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stage</a:t>
                      </a:r>
                    </a:p>
                  </a:txBody>
                  <a:tcPr marL="54324" marR="54324" marT="27162" marB="271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test</a:t>
                      </a:r>
                    </a:p>
                  </a:txBody>
                  <a:tcPr marL="54324" marR="54324" marT="27162" marB="271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Diagnosis</a:t>
                      </a:r>
                    </a:p>
                  </a:txBody>
                  <a:tcPr marL="54324" marR="54324" marT="27162" marB="271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9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Neonatal</a:t>
                      </a:r>
                    </a:p>
                  </a:txBody>
                  <a:tcPr marL="54324" marR="54324" marT="27162" marB="2716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Estimation of phenylalanine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Estimation of other amino-acids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Estimation of thyroid hormone level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DNA analysis</a:t>
                      </a:r>
                    </a:p>
                  </a:txBody>
                  <a:tcPr marL="54324" marR="54324" marT="27162" marB="271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Phenyl-ketonuria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Amino aciduria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Hypothyroidism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- Several inborn errors of metabolism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- Cystic fibrosis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-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Thalassaemia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- Other haemoglobinopathies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- Duchenne muscular dystrophy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- Hemophilia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54324" marR="54324" marT="27162" marB="271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59BE8B8E-A1C0-4ABE-9CE5-34073FAE9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504" y="1412489"/>
            <a:ext cx="2153321" cy="2156621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3100">
                <a:solidFill>
                  <a:srgbClr val="FFFFFF"/>
                </a:solidFill>
              </a:rPr>
              <a:t>Words are important</a:t>
            </a:r>
            <a:endParaRPr lang="en-US" altLang="en-US" sz="3100" dirty="0">
              <a:solidFill>
                <a:srgbClr val="FFFFFF"/>
              </a:solidFill>
            </a:endParaRPr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01E5FCA5-99AB-4307-AEA0-C1766B90DE5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777675" y="320876"/>
            <a:ext cx="2419199" cy="598844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Instead of …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16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/>
              <a:t>Crippled, afflicted, suffer from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600" dirty="0"/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Confined, bound, restricted, Cripple or dependent  on a wheelchair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1600" dirty="0"/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1600" dirty="0"/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1600" dirty="0"/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Deaf and dumb, deaf mute</a:t>
            </a:r>
          </a:p>
          <a:p>
            <a:pPr lvl="1">
              <a:lnSpc>
                <a:spcPct val="90000"/>
              </a:lnSpc>
            </a:pPr>
            <a:endParaRPr lang="en-US" altLang="en-US" sz="1600" dirty="0"/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Blind</a:t>
            </a:r>
          </a:p>
          <a:p>
            <a:pPr lvl="1">
              <a:lnSpc>
                <a:spcPct val="90000"/>
              </a:lnSpc>
              <a:buNone/>
            </a:pPr>
            <a:endParaRPr lang="en-US" altLang="en-US" sz="1600" dirty="0"/>
          </a:p>
          <a:p>
            <a:pPr lvl="1">
              <a:lnSpc>
                <a:spcPct val="90000"/>
              </a:lnSpc>
              <a:buNone/>
            </a:pPr>
            <a:endParaRPr lang="en-US" altLang="en-US" sz="1600" dirty="0"/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Retarded, mentally retarded</a:t>
            </a:r>
          </a:p>
          <a:p>
            <a:pPr lvl="1">
              <a:lnSpc>
                <a:spcPct val="90000"/>
              </a:lnSpc>
              <a:buNone/>
            </a:pPr>
            <a:endParaRPr lang="en-US" altLang="en-US" sz="1600" dirty="0"/>
          </a:p>
          <a:p>
            <a:pPr lvl="1">
              <a:lnSpc>
                <a:spcPct val="90000"/>
              </a:lnSpc>
              <a:buNone/>
            </a:pPr>
            <a:endParaRPr lang="en-US" altLang="en-US" sz="1600" dirty="0"/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spastic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1600" dirty="0"/>
          </a:p>
        </p:txBody>
      </p:sp>
      <p:sp>
        <p:nvSpPr>
          <p:cNvPr id="5126" name="Rectangle 5">
            <a:extLst>
              <a:ext uri="{FF2B5EF4-FFF2-40B4-BE49-F238E27FC236}">
                <a16:creationId xmlns:a16="http://schemas.microsoft.com/office/drawing/2014/main" id="{FFF478AD-AC98-48E6-BAA0-21DC4ADC5A5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96874" y="320876"/>
            <a:ext cx="2409385" cy="585112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Use …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6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/>
              <a:t>Person who has…; person with...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6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/>
              <a:t>Wheelchair user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600" dirty="0"/>
          </a:p>
          <a:p>
            <a:pPr lvl="1">
              <a:lnSpc>
                <a:spcPct val="90000"/>
              </a:lnSpc>
            </a:pPr>
            <a:endParaRPr lang="en-US" altLang="en-US" sz="1600" dirty="0"/>
          </a:p>
          <a:p>
            <a:pPr lvl="1">
              <a:lnSpc>
                <a:spcPct val="90000"/>
              </a:lnSpc>
            </a:pPr>
            <a:endParaRPr lang="en-US" altLang="en-US" sz="1600" dirty="0"/>
          </a:p>
          <a:p>
            <a:pPr lvl="1">
              <a:lnSpc>
                <a:spcPct val="90000"/>
              </a:lnSpc>
            </a:pPr>
            <a:endParaRPr lang="en-US" altLang="en-US" sz="1600" dirty="0"/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1600" dirty="0"/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Person with a hearing impairment; 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Person with visual impairment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1600" dirty="0"/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Person with intellectual disability/mental disability</a:t>
            </a:r>
          </a:p>
          <a:p>
            <a:pPr lvl="1">
              <a:lnSpc>
                <a:spcPct val="90000"/>
              </a:lnSpc>
              <a:buNone/>
            </a:pPr>
            <a:endParaRPr lang="en-US" altLang="en-US" sz="1600" dirty="0"/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Person with cerebral palsy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600" dirty="0"/>
          </a:p>
          <a:p>
            <a:pPr lvl="1" eaLnBrk="1" hangingPunct="1">
              <a:lnSpc>
                <a:spcPct val="90000"/>
              </a:lnSpc>
            </a:pPr>
            <a:endParaRPr lang="en-US" altLang="en-US" sz="1600" dirty="0"/>
          </a:p>
        </p:txBody>
      </p:sp>
      <p:sp>
        <p:nvSpPr>
          <p:cNvPr id="5122" name="Footer Placeholder 5">
            <a:extLst>
              <a:ext uri="{FF2B5EF4-FFF2-40B4-BE49-F238E27FC236}">
                <a16:creationId xmlns:a16="http://schemas.microsoft.com/office/drawing/2014/main" id="{F94361D5-128A-49D6-8F63-3672488E9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399" y="6171998"/>
            <a:ext cx="4987184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altLang="en-US" sz="1000" dirty="0">
                <a:solidFill>
                  <a:schemeClr val="tx1">
                    <a:alpha val="80000"/>
                  </a:schemeClr>
                </a:solidFill>
              </a:rPr>
              <a:t>introduction - disability</a:t>
            </a:r>
          </a:p>
        </p:txBody>
      </p:sp>
      <p:sp>
        <p:nvSpPr>
          <p:cNvPr id="5123" name="Slide Number Placeholder 6">
            <a:extLst>
              <a:ext uri="{FF2B5EF4-FFF2-40B4-BE49-F238E27FC236}">
                <a16:creationId xmlns:a16="http://schemas.microsoft.com/office/drawing/2014/main" id="{7420AF1D-DB92-4E65-98D0-6898F039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7095" y="6080241"/>
            <a:ext cx="411480" cy="548640"/>
          </a:xfrm>
          <a:prstGeom prst="ellipse">
            <a:avLst/>
          </a:prstGeom>
          <a:solidFill>
            <a:srgbClr val="7F7F7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fld id="{54AB062E-AB6E-4CA4-A974-4004AB3CBA4F}" type="slidenum">
              <a:rPr lang="en-US" altLang="en-US" sz="1000" smtClean="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3</a:t>
            </a:fld>
            <a:endParaRPr lang="en-US" alt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>
            <a:normAutofit fontScale="90000"/>
          </a:bodyPr>
          <a:lstStyle/>
          <a:p>
            <a:pPr algn="l" rtl="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 </a:t>
            </a:r>
            <a:b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prevention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327650"/>
          </a:xfrm>
        </p:spPr>
        <p:txBody>
          <a:bodyPr/>
          <a:lstStyle/>
          <a:p>
            <a:pPr algn="l" rtl="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Neonatal screening :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examination of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neonates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order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diagnose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disorders so that they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treated </a:t>
            </a:r>
          </a:p>
          <a:p>
            <a:pPr algn="l" rtl="0">
              <a:buFont typeface="Arial" pitchFamily="34" charset="0"/>
              <a:buNone/>
              <a:defRPr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established preventive approach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includes both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and biochemical screening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have been successful in reducing disability</a:t>
            </a:r>
          </a:p>
          <a:p>
            <a:pPr algn="l" rtl="0">
              <a:buFont typeface="Arial" pitchFamily="34" charset="0"/>
              <a:buNone/>
              <a:defRPr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the usefulness of such action are shown in table 2 </a:t>
            </a:r>
          </a:p>
          <a:p>
            <a:pPr algn="l" rtl="0">
              <a:buFont typeface="Arial" pitchFamily="34" charset="0"/>
              <a:buChar char="•"/>
              <a:defRPr/>
            </a:pP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title"/>
          </p:nvPr>
        </p:nvSpPr>
        <p:spPr>
          <a:xfrm>
            <a:off x="628650" y="238438"/>
            <a:ext cx="7882128" cy="1076914"/>
          </a:xfrm>
        </p:spPr>
        <p:txBody>
          <a:bodyPr anchor="ctr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2. Usefulness of early detection and intervention programs</a:t>
            </a:r>
            <a:endParaRPr lang="en-US" sz="35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079" y="0"/>
            <a:ext cx="7879842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512994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Group 4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90482593"/>
              </p:ext>
            </p:extLst>
          </p:nvPr>
        </p:nvGraphicFramePr>
        <p:xfrm>
          <a:off x="249234" y="1235151"/>
          <a:ext cx="8640960" cy="5599817"/>
        </p:xfrm>
        <a:graphic>
          <a:graphicData uri="http://schemas.openxmlformats.org/drawingml/2006/table">
            <a:tbl>
              <a:tblPr/>
              <a:tblGrid>
                <a:gridCol w="2583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6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1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Disorder </a:t>
                      </a:r>
                    </a:p>
                  </a:txBody>
                  <a:tcPr marL="65667" marR="65667" marT="32834" marB="328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intervention</a:t>
                      </a:r>
                    </a:p>
                  </a:txBody>
                  <a:tcPr marL="65667" marR="65667" marT="32834" marB="328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Benefit</a:t>
                      </a:r>
                    </a:p>
                  </a:txBody>
                  <a:tcPr marL="65667" marR="65667" marT="32834" marB="328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7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rial" pitchFamily="34" charset="0"/>
                        </a:rPr>
                        <a:t>Hypothyroidism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rial" pitchFamily="34" charset="0"/>
                        </a:rPr>
                        <a:t>Phenyl-ketonuria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rial" pitchFamily="34" charset="0"/>
                        </a:rPr>
                        <a:t>Congenital heart diseases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rial" pitchFamily="34" charset="0"/>
                        </a:rPr>
                        <a:t>Familial growth hormone deficiency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rial" pitchFamily="34" charset="0"/>
                        </a:rPr>
                        <a:t>Familial Hypercholesterolemia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rial" pitchFamily="34" charset="0"/>
                        </a:rPr>
                        <a:t>Hemophilia 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</a:txBody>
                  <a:tcPr marL="65667" marR="65667" marT="32834" marB="328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rial" pitchFamily="34" charset="0"/>
                        </a:rPr>
                        <a:t>Hormone replacement therapy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rial" pitchFamily="34" charset="0"/>
                        </a:rPr>
                        <a:t>Low phenylalanine diet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rial" pitchFamily="34" charset="0"/>
                        </a:rPr>
                        <a:t>Surgical correction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rial" pitchFamily="34" charset="0"/>
                        </a:rPr>
                        <a:t>Hormone replacement therapy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rial" pitchFamily="34" charset="0"/>
                        </a:rPr>
                        <a:t>Lowering plasma low density lipoprotein level by drugs and diet restriction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rial" pitchFamily="34" charset="0"/>
                        </a:rPr>
                        <a:t>Factor VIII replacement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</a:txBody>
                  <a:tcPr marL="65667" marR="65667" marT="32834" marB="328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rial" pitchFamily="34" charset="0"/>
                        </a:rPr>
                        <a:t>Prevention of mental retardation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rial" pitchFamily="34" charset="0"/>
                        </a:rPr>
                        <a:t>Prevention of mental retardation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rial" pitchFamily="34" charset="0"/>
                        </a:rPr>
                        <a:t>Normal growth and development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rial" pitchFamily="34" charset="0"/>
                        </a:rPr>
                        <a:t>Normal growth and development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rial" pitchFamily="34" charset="0"/>
                        </a:rPr>
                        <a:t>Prevention of heart diseases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rial" pitchFamily="34" charset="0"/>
                        </a:rPr>
                        <a:t>Avoidance of hemorrhage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</a:txBody>
                  <a:tcPr marL="65667" marR="65667" marT="32834" marB="328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Group 5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938738015"/>
              </p:ext>
            </p:extLst>
          </p:nvPr>
        </p:nvGraphicFramePr>
        <p:xfrm>
          <a:off x="482600" y="838235"/>
          <a:ext cx="8178799" cy="5266550"/>
        </p:xfrm>
        <a:graphic>
          <a:graphicData uri="http://schemas.openxmlformats.org/drawingml/2006/table">
            <a:tbl>
              <a:tblPr firstRow="1" bandRow="1"/>
              <a:tblGrid>
                <a:gridCol w="2804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1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2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4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disorder</a:t>
                      </a:r>
                    </a:p>
                  </a:txBody>
                  <a:tcPr marL="71590" marR="71590" marT="35796" marB="357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Intervention</a:t>
                      </a:r>
                    </a:p>
                  </a:txBody>
                  <a:tcPr marL="71590" marR="71590" marT="35796" marB="35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Benefit </a:t>
                      </a:r>
                    </a:p>
                  </a:txBody>
                  <a:tcPr marL="71590" marR="71590" marT="35796" marB="35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Infectious diseases: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Polio myelitis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Meningitis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Sickle-cell disease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Thalassthaemia major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Congenital dislocation of the hip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Cleft lip and cleft palate</a:t>
                      </a:r>
                    </a:p>
                  </a:txBody>
                  <a:tcPr marL="71590" marR="71590" marT="35796" marB="357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Vaccination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Vaccination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Proper care and management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Blood transfusion and iron chelation therapy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Surgical or physical correction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Surgical correction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71590" marR="71590" marT="35796" marB="35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Avoidance of skeletal disability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Avoidance of mental disability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Normal growth and decrease crisis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Normal growth and development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Normal movement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Normal facial appearance</a:t>
                      </a:r>
                    </a:p>
                  </a:txBody>
                  <a:tcPr marL="71590" marR="71590" marT="35796" marB="35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 fontScale="90000"/>
          </a:bodyPr>
          <a:lstStyle/>
          <a:p>
            <a:pPr algn="l" rtl="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disability: </a:t>
            </a:r>
            <a:b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prevention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algn="l" rtl="0">
              <a:buFont typeface="Arial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forms of secondary prevention, such as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or surgical manipulation of an affected fetus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eradicate the biochemical or anatomical abnormality are being tried, some of them gave a high degree of success</a:t>
            </a:r>
          </a:p>
          <a:p>
            <a:pPr algn="l" rtl="0">
              <a:buFont typeface="Arial" pitchFamily="34" charset="0"/>
              <a:buNone/>
              <a:defRPr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true for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congenital heart disease, cleft lip and cleft palate, congenital dislocation of the hip and others</a:t>
            </a:r>
          </a:p>
          <a:p>
            <a:pPr algn="l" rtl="0">
              <a:buFont typeface="Arial" pitchFamily="34" charset="0"/>
              <a:buChar char="•"/>
              <a:defRPr/>
            </a:pP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algn="l" rtl="0"/>
            <a:br>
              <a:rPr lang="en-US" sz="3600" b="1" dirty="0">
                <a:cs typeface="Times New Roman" pitchFamily="18" charset="0"/>
              </a:rPr>
            </a:b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Tertiary prevention (rehabilitation)</a:t>
            </a:r>
            <a:br>
              <a:rPr lang="en-US" sz="3600" b="1" dirty="0">
                <a:solidFill>
                  <a:srgbClr val="FF00FF"/>
                </a:solidFill>
                <a:cs typeface="Times New Roman" pitchFamily="18" charset="0"/>
              </a:rPr>
            </a:br>
            <a:endParaRPr lang="en-US" sz="3600" b="1" dirty="0">
              <a:solidFill>
                <a:srgbClr val="FF00FF"/>
              </a:solidFill>
              <a:cs typeface="Times New Roman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 algn="l" rtl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Rehabilitation is the process aiming at enabling an impaired person to reach an optimal (mental, physical and / or social) functional level, thus providing him with the tools to change his own life</a:t>
            </a:r>
          </a:p>
          <a:p>
            <a:pPr algn="l" rtl="0">
              <a:lnSpc>
                <a:spcPct val="90000"/>
              </a:lnSpc>
              <a:buFontTx/>
              <a:buNone/>
              <a:defRPr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includes all the services provided to enable the PWD to make maximum use of their 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pPr algn="l" rtl="0">
              <a:defRPr/>
            </a:pPr>
            <a:br>
              <a:rPr lang="en-US" sz="3600" b="1" dirty="0">
                <a:solidFill>
                  <a:srgbClr val="FF00FF"/>
                </a:solidFill>
              </a:rPr>
            </a:b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Tertiary prevention (rehabilitation)</a:t>
            </a:r>
            <a:br>
              <a:rPr lang="en-US" sz="3600" b="1" dirty="0">
                <a:solidFill>
                  <a:srgbClr val="FF00FF"/>
                </a:solidFill>
              </a:rPr>
            </a:br>
            <a:endParaRPr lang="en-US" sz="3600" b="1" dirty="0">
              <a:solidFill>
                <a:srgbClr val="FF00FF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 algn="l" rtl="0">
              <a:lnSpc>
                <a:spcPct val="90000"/>
              </a:lnSpc>
              <a:buFontTx/>
              <a:buNone/>
              <a:defRPr/>
            </a:pPr>
            <a:r>
              <a:rPr lang="en-US" sz="2800" b="1" dirty="0"/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includes the following measures: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Measures to compensate for the limitation or loss of function (e.g. by technical aid)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Measures to facilitate social adjustment or readjustment</a:t>
            </a:r>
          </a:p>
          <a:p>
            <a:pPr algn="l" rtl="0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these measures the highest possible degree of “independence” can be achieved which usually includes engagement in suitable work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Tertiary prevention (rehabilitation)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86350"/>
          </a:xfrm>
        </p:spPr>
        <p:txBody>
          <a:bodyPr/>
          <a:lstStyle/>
          <a:p>
            <a:pPr algn="l" rtl="0"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success of rehabilitation depends on:  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of home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Belief implicitly in the success (that further progress is possible)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element (prolonged or short-term rehabilitation)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factors which motivate the patient and family towards overcoming the effects of disability (self-pity-overprotection)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rtlCol="1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interventions </a:t>
            </a:r>
            <a:endParaRPr lang="ar-EG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2492901"/>
            <a:ext cx="3917646" cy="4104449"/>
          </a:xfrm>
        </p:spPr>
        <p:txBody>
          <a:bodyPr rtlCol="1">
            <a:normAutofit/>
          </a:bodyPr>
          <a:lstStyle/>
          <a:p>
            <a:pPr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Equalization of opportunities:</a:t>
            </a:r>
          </a:p>
          <a:p>
            <a:pPr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process through which the general system of society are made accessible to all such as: </a:t>
            </a:r>
          </a:p>
          <a:p>
            <a:pPr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physical and cultural environment, </a:t>
            </a:r>
          </a:p>
          <a:p>
            <a:pPr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Housing and transportation, </a:t>
            </a:r>
          </a:p>
          <a:p>
            <a:pPr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aid health services, </a:t>
            </a:r>
          </a:p>
          <a:p>
            <a:pPr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Educational and work opportunities, </a:t>
            </a:r>
          </a:p>
          <a:p>
            <a:pPr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and social life, including sports and recreational facilities, are made accessible to all. </a:t>
            </a:r>
          </a:p>
          <a:p>
            <a:pPr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ar-EG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0D7E3-25BA-4090-A144-5F0E68E752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57" r="32957" b="-1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79388" y="0"/>
            <a:ext cx="8785225" cy="6858000"/>
          </a:xfrm>
        </p:spPr>
        <p:txBody>
          <a:bodyPr/>
          <a:lstStyle/>
          <a:p>
            <a:pPr algn="l" rtl="0" eaLnBrk="1" hangingPunct="1">
              <a:buFont typeface="Arial" charset="0"/>
              <a:buNone/>
            </a:pPr>
            <a:endParaRPr lang="ar-SA"/>
          </a:p>
        </p:txBody>
      </p:sp>
      <p:sp>
        <p:nvSpPr>
          <p:cNvPr id="4" name="Rectangle 3"/>
          <p:cNvSpPr/>
          <p:nvPr/>
        </p:nvSpPr>
        <p:spPr>
          <a:xfrm>
            <a:off x="468313" y="0"/>
            <a:ext cx="2879725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Disablement process</a:t>
            </a:r>
            <a:endParaRPr lang="ar-EG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5738" y="0"/>
            <a:ext cx="3671887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Levels of prevention </a:t>
            </a:r>
            <a:endParaRPr lang="ar-EG" sz="24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27088" y="549275"/>
            <a:ext cx="2305050" cy="5762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Risk factors </a:t>
            </a:r>
            <a:endParaRPr lang="ar-EG" sz="24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1188" y="1484313"/>
            <a:ext cx="3024187" cy="9366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Subclinical stage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(Occult disease)</a:t>
            </a:r>
            <a:endParaRPr lang="ar-EG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188" y="2781300"/>
            <a:ext cx="3240087" cy="7921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Clinical stage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Apparent disease</a:t>
            </a:r>
            <a:endParaRPr lang="ar-EG" sz="20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7088" y="3933825"/>
            <a:ext cx="2449512" cy="7191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Impairment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ar-EG" sz="20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4213" y="4941888"/>
            <a:ext cx="2447925" cy="7191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Disability </a:t>
            </a:r>
            <a:endParaRPr lang="ar-EG" sz="24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9750" y="5949950"/>
            <a:ext cx="2303463" cy="7191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Handicap </a:t>
            </a:r>
            <a:endParaRPr lang="ar-EG" sz="2400" b="1" dirty="0">
              <a:solidFill>
                <a:schemeClr val="tx1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3276600" y="476250"/>
            <a:ext cx="3311525" cy="1081088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prevention</a:t>
            </a:r>
            <a:endParaRPr lang="ar-EG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3419475" y="1989138"/>
            <a:ext cx="3313113" cy="1152525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prevention</a:t>
            </a:r>
            <a:endParaRPr lang="ar-EG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40200" y="2997200"/>
            <a:ext cx="2303463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detection </a:t>
            </a:r>
            <a:endParaRPr lang="ar-EG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3348038" y="3357563"/>
            <a:ext cx="3240087" cy="1008062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prevention</a:t>
            </a:r>
            <a:endParaRPr lang="ar-EG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51275" y="4149725"/>
            <a:ext cx="2520950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intervention </a:t>
            </a:r>
            <a:endParaRPr lang="ar-EG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3059113" y="4437063"/>
            <a:ext cx="5616575" cy="86360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Tertiary </a:t>
            </a:r>
            <a:r>
              <a:rPr lang="en-US" sz="2400" b="1" dirty="0">
                <a:solidFill>
                  <a:srgbClr val="C00000"/>
                </a:solidFill>
              </a:rPr>
              <a:t>prevention</a:t>
            </a:r>
            <a:r>
              <a:rPr lang="en-US" b="1" dirty="0">
                <a:solidFill>
                  <a:srgbClr val="C00000"/>
                </a:solidFill>
              </a:rPr>
              <a:t>             </a:t>
            </a:r>
            <a:r>
              <a:rPr lang="en-US" sz="2400" b="1" dirty="0">
                <a:solidFill>
                  <a:srgbClr val="C00000"/>
                </a:solidFill>
              </a:rPr>
              <a:t> Rehabilitation </a:t>
            </a:r>
            <a:endParaRPr lang="ar-EG" sz="2400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92500" y="5229225"/>
            <a:ext cx="5400675" cy="503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disability or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Minimizing its degree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67175" y="1341438"/>
            <a:ext cx="3097213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Identification and prevention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Minimizing risk factors</a:t>
            </a:r>
            <a:endParaRPr lang="ar-EG" b="1" dirty="0">
              <a:solidFill>
                <a:schemeClr val="tx1"/>
              </a:solidFill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2771775" y="5661025"/>
            <a:ext cx="6121400" cy="720725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Tertiary prevention          Equalization of opportunities</a:t>
            </a:r>
            <a:endParaRPr lang="ar-EG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6600" y="6237288"/>
            <a:ext cx="5616575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Preventing the development of disability into handicap</a:t>
            </a:r>
            <a:endParaRPr lang="ar-EG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1979613" y="1196975"/>
            <a:ext cx="46037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 dirty="0"/>
          </a:p>
        </p:txBody>
      </p:sp>
      <p:sp>
        <p:nvSpPr>
          <p:cNvPr id="26" name="Down Arrow 25"/>
          <p:cNvSpPr/>
          <p:nvPr/>
        </p:nvSpPr>
        <p:spPr>
          <a:xfrm>
            <a:off x="1979613" y="2492375"/>
            <a:ext cx="46037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 dirty="0"/>
          </a:p>
        </p:txBody>
      </p:sp>
      <p:sp>
        <p:nvSpPr>
          <p:cNvPr id="27" name="Down Arrow 26"/>
          <p:cNvSpPr/>
          <p:nvPr/>
        </p:nvSpPr>
        <p:spPr>
          <a:xfrm>
            <a:off x="1979613" y="3573463"/>
            <a:ext cx="71437" cy="287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 dirty="0"/>
          </a:p>
        </p:txBody>
      </p:sp>
      <p:sp>
        <p:nvSpPr>
          <p:cNvPr id="28" name="Down Arrow 27"/>
          <p:cNvSpPr/>
          <p:nvPr/>
        </p:nvSpPr>
        <p:spPr>
          <a:xfrm>
            <a:off x="1908175" y="5661025"/>
            <a:ext cx="46038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 dirty="0"/>
          </a:p>
        </p:txBody>
      </p:sp>
      <p:sp>
        <p:nvSpPr>
          <p:cNvPr id="29" name="Down Arrow 28"/>
          <p:cNvSpPr/>
          <p:nvPr/>
        </p:nvSpPr>
        <p:spPr>
          <a:xfrm>
            <a:off x="1908175" y="4652963"/>
            <a:ext cx="71438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 dirty="0"/>
          </a:p>
        </p:txBody>
      </p:sp>
      <p:sp>
        <p:nvSpPr>
          <p:cNvPr id="30" name="Rectangle 29"/>
          <p:cNvSpPr/>
          <p:nvPr/>
        </p:nvSpPr>
        <p:spPr>
          <a:xfrm>
            <a:off x="7019925" y="1628775"/>
            <a:ext cx="1800225" cy="237648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Disablement process and levels of intervention </a:t>
            </a:r>
            <a:endParaRPr lang="ar-EG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/>
          </a:p>
        </p:txBody>
      </p:sp>
      <p:pic>
        <p:nvPicPr>
          <p:cNvPr id="1026" name="Picture 2" descr="Image result for end of seme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14290"/>
            <a:ext cx="4572032" cy="3667119"/>
          </a:xfrm>
          <a:prstGeom prst="rect">
            <a:avLst/>
          </a:prstGeom>
          <a:noFill/>
        </p:spPr>
      </p:pic>
      <p:pic>
        <p:nvPicPr>
          <p:cNvPr id="1028" name="Picture 4" descr="Image result for end of semes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14290"/>
            <a:ext cx="3929090" cy="3714776"/>
          </a:xfrm>
          <a:prstGeom prst="rect">
            <a:avLst/>
          </a:prstGeom>
          <a:noFill/>
        </p:spPr>
      </p:pic>
      <p:pic>
        <p:nvPicPr>
          <p:cNvPr id="1030" name="Picture 6" descr="Image result for end of semester motiva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071942"/>
            <a:ext cx="8643998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90394"/>
            <a:ext cx="5605629" cy="994172"/>
          </a:xfrm>
        </p:spPr>
        <p:txBody>
          <a:bodyPr rtlCol="1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38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 </a:t>
            </a:r>
            <a:endParaRPr lang="ar-EG" sz="38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913" y="1484784"/>
            <a:ext cx="5605629" cy="4968551"/>
          </a:xfrm>
        </p:spPr>
        <p:txBody>
          <a:bodyPr rtlCol="1" anchor="ctr">
            <a:noAutofit/>
          </a:bodyPr>
          <a:lstStyle/>
          <a:p>
            <a:pPr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Impairment: </a:t>
            </a:r>
          </a:p>
          <a:p>
            <a:pPr>
              <a:defRPr/>
            </a:pPr>
            <a:r>
              <a:rPr lang="en-US" altLang="en-US" sz="2800" dirty="0"/>
              <a:t>Any loss or abnormality of psychology, physiological, or anatomical structure or function. (Represents a </a:t>
            </a:r>
            <a:r>
              <a:rPr lang="en-US" altLang="en-US" sz="2800" i="1" u="sng" dirty="0"/>
              <a:t>deviation</a:t>
            </a:r>
            <a:r>
              <a:rPr lang="en-US" altLang="en-US" sz="2800" dirty="0"/>
              <a:t> from the person's </a:t>
            </a:r>
            <a:r>
              <a:rPr lang="en-US" altLang="en-US" sz="2800" i="1" u="sng" dirty="0"/>
              <a:t>usual biomedical state</a:t>
            </a:r>
            <a:r>
              <a:rPr lang="en-US" altLang="en-US" sz="2800" dirty="0"/>
              <a:t>.)</a:t>
            </a:r>
          </a:p>
          <a:p>
            <a:pPr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refers to an underlying molecular, cellular, psychological or structural disorders within an individual.</a:t>
            </a:r>
            <a:endParaRPr lang="ar-E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Skeleton">
            <a:extLst>
              <a:ext uri="{FF2B5EF4-FFF2-40B4-BE49-F238E27FC236}">
                <a16:creationId xmlns:a16="http://schemas.microsoft.com/office/drawing/2014/main" id="{FDCB48FD-6C14-4685-A26A-41CE4BF56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32407"/>
            <a:ext cx="5605629" cy="994172"/>
          </a:xfrm>
        </p:spPr>
        <p:txBody>
          <a:bodyPr rtlCol="1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38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ar-EG" sz="38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914" y="1484784"/>
            <a:ext cx="5605629" cy="5112567"/>
          </a:xfrm>
        </p:spPr>
        <p:txBody>
          <a:bodyPr rtlCol="1" anchor="ctr">
            <a:normAutofit/>
          </a:bodyPr>
          <a:lstStyle/>
          <a:p>
            <a:pPr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Disability </a:t>
            </a:r>
          </a:p>
          <a:p>
            <a:pPr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context of health experience, Disability is any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restriction or lack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ability to perform an activity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manner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within the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considered normal for a human being.</a:t>
            </a:r>
          </a:p>
          <a:p>
            <a:pPr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refers to a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stable and persistent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 in function, often the consequence of impairment and also confined to the individual. </a:t>
            </a:r>
            <a:endParaRPr lang="ar-E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D06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4A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1746" name="Picture 2" descr="Image result for Disability">
            <a:extLst>
              <a:ext uri="{FF2B5EF4-FFF2-40B4-BE49-F238E27FC236}">
                <a16:creationId xmlns:a16="http://schemas.microsoft.com/office/drawing/2014/main" id="{B330BCA3-992D-4640-94D6-2DA59300D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5485" y="2773264"/>
            <a:ext cx="3085818" cy="131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>
            <a:extLst>
              <a:ext uri="{FF2B5EF4-FFF2-40B4-BE49-F238E27FC236}">
                <a16:creationId xmlns:a16="http://schemas.microsoft.com/office/drawing/2014/main" id="{5FCC5FF0-3B46-4031-B2B4-819D088906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/>
              <a:t>Disability</a:t>
            </a:r>
          </a:p>
        </p:txBody>
      </p:sp>
      <p:pic>
        <p:nvPicPr>
          <p:cNvPr id="390149" name="Picture 390148">
            <a:extLst>
              <a:ext uri="{FF2B5EF4-FFF2-40B4-BE49-F238E27FC236}">
                <a16:creationId xmlns:a16="http://schemas.microsoft.com/office/drawing/2014/main" id="{36FA28F0-D7BF-44E9-ACE0-C4744AC4E5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22" r="33339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6083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147" name="Rectangle 3">
            <a:extLst>
              <a:ext uri="{FF2B5EF4-FFF2-40B4-BE49-F238E27FC236}">
                <a16:creationId xmlns:a16="http://schemas.microsoft.com/office/drawing/2014/main" id="{F3E29B5B-E363-4F70-8AD8-777D34021FF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724073" y="2438400"/>
            <a:ext cx="4939867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228600">
              <a:lnSpc>
                <a:spcPct val="90000"/>
              </a:lnSpc>
            </a:pPr>
            <a:r>
              <a:rPr lang="en-US" altLang="en-US" sz="2400" dirty="0"/>
              <a:t>ADA (Americans with Disabilities Act):  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 (1) has a physical or mental </a:t>
            </a:r>
            <a:r>
              <a:rPr lang="en-US" altLang="en-US" sz="2400" i="1" u="sng" dirty="0"/>
              <a:t>impairment</a:t>
            </a:r>
            <a:r>
              <a:rPr lang="en-US" altLang="en-US" sz="2400" dirty="0"/>
              <a:t> that substantially limits a major life activity,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 (2) has a </a:t>
            </a:r>
            <a:r>
              <a:rPr lang="en-US" altLang="en-US" sz="2400" i="1" u="sng" dirty="0"/>
              <a:t>record</a:t>
            </a:r>
            <a:r>
              <a:rPr lang="en-US" altLang="en-US" sz="2400" dirty="0"/>
              <a:t> of such an impairment, or 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(3) is </a:t>
            </a:r>
            <a:r>
              <a:rPr lang="en-US" altLang="en-US" sz="2400" i="1" u="sng" dirty="0"/>
              <a:t>regarded</a:t>
            </a:r>
            <a:r>
              <a:rPr lang="en-US" altLang="en-US" sz="2400" dirty="0"/>
              <a:t> as having such an impairment. 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6A41ED0A-9180-4C66-98F3-CB1AE177D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5281" y="6356350"/>
            <a:ext cx="89006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95F4B2D-1FFE-4C18-983F-CF67A7B8184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05629" cy="994172"/>
          </a:xfrm>
        </p:spPr>
        <p:txBody>
          <a:bodyPr rtlCol="1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6181295" cy="5832648"/>
          </a:xfrm>
        </p:spPr>
        <p:txBody>
          <a:bodyPr rtlCol="1" anchor="ctr">
            <a:normAutofit/>
          </a:bodyPr>
          <a:lstStyle/>
          <a:p>
            <a:pPr rtl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Handicap: </a:t>
            </a:r>
          </a:p>
          <a:p>
            <a:pPr rtl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context of health experience, A handicap is a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disadvantage for a given individual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resulting from an impairment or a disability, that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fulfillment of a role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is normal (depending on age, sex, and social and cultural factors) for that individual. 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refers to the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 on carrying out social roles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defined as appropriate for an individual of certain age, gender or class</a:t>
            </a:r>
            <a:r>
              <a:rPr lang="en-US" altLang="en-US" sz="2400" dirty="0"/>
              <a:t> (e.g., participation in community activities, obtaining a driver’s license, getting a job, etc.)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ar-EG" sz="18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7138" y="2357641"/>
            <a:ext cx="2167815" cy="2167815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D9D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3794" name="Picture 2" descr="Image result for handicap">
            <a:extLst>
              <a:ext uri="{FF2B5EF4-FFF2-40B4-BE49-F238E27FC236}">
                <a16:creationId xmlns:a16="http://schemas.microsoft.com/office/drawing/2014/main" id="{039B84F0-70D3-4332-AD2B-551587219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60"/>
          <a:stretch/>
        </p:blipFill>
        <p:spPr bwMode="auto">
          <a:xfrm>
            <a:off x="6598028" y="2461923"/>
            <a:ext cx="1937263" cy="1934153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12424-A325-4647-B6C3-1181AA17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Sequence of Concepts</a:t>
            </a:r>
            <a:br>
              <a:rPr lang="en-US" altLang="en-US" dirty="0"/>
            </a:br>
            <a:r>
              <a:rPr lang="en-US" altLang="en-US" dirty="0"/>
              <a:t>WHO 1980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7A58465-8D6A-405F-B502-0FC4B63AD8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43528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Box 13">
            <a:extLst>
              <a:ext uri="{FF2B5EF4-FFF2-40B4-BE49-F238E27FC236}">
                <a16:creationId xmlns:a16="http://schemas.microsoft.com/office/drawing/2014/main" id="{EC2B3079-BBDA-4585-B75E-5968A04B9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65528"/>
            <a:ext cx="8534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Eras Bold ITC" panose="020B0907030504020204" pitchFamily="34" charset="0"/>
              </a:rPr>
              <a:t>----------------------------------------------------------------------------------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Eras Bold ITC" panose="020B0907030504020204" pitchFamily="34" charset="0"/>
              </a:rPr>
              <a:t>	Impairment at the organ level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Eras Bold ITC" panose="020B0907030504020204" pitchFamily="34" charset="0"/>
              </a:rPr>
              <a:t>		Disability at the person level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Eras Bold ITC" panose="020B0907030504020204" pitchFamily="34" charset="0"/>
              </a:rPr>
              <a:t>			Handicap at the societal level</a:t>
            </a:r>
            <a:r>
              <a:rPr lang="en-US" altLang="en-US" dirty="0">
                <a:latin typeface="Eras Bold ITC" panose="020B0907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7442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To simplify,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person who is born blind </a:t>
            </a:r>
            <a:r>
              <a:rPr lang="en-GB" dirty="0">
                <a:solidFill>
                  <a:srgbClr val="FF0000"/>
                </a:solidFill>
              </a:rPr>
              <a:t>(the impairment) </a:t>
            </a:r>
            <a:r>
              <a:rPr lang="en-GB" dirty="0"/>
              <a:t>is unable to read printed material, which is how most information is widely disseminated </a:t>
            </a:r>
            <a:r>
              <a:rPr lang="en-GB" dirty="0">
                <a:solidFill>
                  <a:srgbClr val="FF0000"/>
                </a:solidFill>
              </a:rPr>
              <a:t>(the disability). </a:t>
            </a:r>
            <a:r>
              <a:rPr lang="en-GB" dirty="0"/>
              <a:t>If this person is prevented from attending school or applying for a job because of this impairment and disability, this is a </a:t>
            </a:r>
            <a:r>
              <a:rPr lang="en-GB" dirty="0">
                <a:solidFill>
                  <a:srgbClr val="FF0000"/>
                </a:solidFill>
              </a:rPr>
              <a:t>handicap</a:t>
            </a:r>
            <a:r>
              <a:rPr lang="en-GB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2096</Words>
  <Application>Microsoft Office PowerPoint</Application>
  <PresentationFormat>On-screen Show (4:3)</PresentationFormat>
  <Paragraphs>416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Arial Black</vt:lpstr>
      <vt:lpstr>Calibri</vt:lpstr>
      <vt:lpstr>Eras Bold ITC</vt:lpstr>
      <vt:lpstr>Garamond</vt:lpstr>
      <vt:lpstr>Verdana</vt:lpstr>
      <vt:lpstr>Wingdings</vt:lpstr>
      <vt:lpstr>Office Theme</vt:lpstr>
      <vt:lpstr>Persons with disabilities (PWD)</vt:lpstr>
      <vt:lpstr>Introduction - disability </vt:lpstr>
      <vt:lpstr>Words are important</vt:lpstr>
      <vt:lpstr>Definitions </vt:lpstr>
      <vt:lpstr>Definitions</vt:lpstr>
      <vt:lpstr>Disability</vt:lpstr>
      <vt:lpstr>Definitions</vt:lpstr>
      <vt:lpstr>Sequence of Concepts WHO 1980</vt:lpstr>
      <vt:lpstr>To simplify,</vt:lpstr>
      <vt:lpstr>In figures:</vt:lpstr>
      <vt:lpstr>Disability models:</vt:lpstr>
      <vt:lpstr>New definition and classification:</vt:lpstr>
      <vt:lpstr>Categories of disabilities</vt:lpstr>
      <vt:lpstr>Categories of disabilities</vt:lpstr>
      <vt:lpstr>PowerPoint Presentation</vt:lpstr>
      <vt:lpstr>Prenatal causes of disabilities</vt:lpstr>
      <vt:lpstr>Prenatal causes of disabilities</vt:lpstr>
      <vt:lpstr>Prenatal causes of disabilities</vt:lpstr>
      <vt:lpstr>Prenatal causes of disabilities</vt:lpstr>
      <vt:lpstr>PowerPoint Presentation</vt:lpstr>
      <vt:lpstr>Prenatal causes of disabilities</vt:lpstr>
      <vt:lpstr>Peri natal causes of disabilities</vt:lpstr>
      <vt:lpstr>Peri natal causes of disabilities</vt:lpstr>
      <vt:lpstr>Childhood causes of disabilities</vt:lpstr>
      <vt:lpstr>Prevention of disability:</vt:lpstr>
      <vt:lpstr>Prevention of disability:</vt:lpstr>
      <vt:lpstr>Prevention of disability:</vt:lpstr>
      <vt:lpstr>PowerPoint Presentation</vt:lpstr>
      <vt:lpstr>PowerPoint Presentation</vt:lpstr>
      <vt:lpstr>Prevention of disability:  Secondary prevention</vt:lpstr>
      <vt:lpstr>Table 2. Usefulness of early detection and intervention programs</vt:lpstr>
      <vt:lpstr>PowerPoint Presentation</vt:lpstr>
      <vt:lpstr>Prevention of disability:  Secondary prevention</vt:lpstr>
      <vt:lpstr> Tertiary prevention (rehabilitation) </vt:lpstr>
      <vt:lpstr> Tertiary prevention (rehabilitation) </vt:lpstr>
      <vt:lpstr>Tertiary prevention (rehabilitation)</vt:lpstr>
      <vt:lpstr>Required interventions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Persons with disabilities</dc:title>
  <dc:creator>Judah, Hassan</dc:creator>
  <cp:lastModifiedBy>Judah, Hassan</cp:lastModifiedBy>
  <cp:revision>10</cp:revision>
  <dcterms:created xsi:type="dcterms:W3CDTF">2019-12-07T19:22:01Z</dcterms:created>
  <dcterms:modified xsi:type="dcterms:W3CDTF">2019-12-08T05:47:13Z</dcterms:modified>
</cp:coreProperties>
</file>