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30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1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86" y="-7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5643E63-7CF5-4A05-B89E-0F448D6AFA1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688D46-4CF2-40D9-92FA-F43434AF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1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54D6-3376-4D68-AF2B-B2E7BFBDBD58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2744-B040-4565-A8F8-E06480A6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2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AF16-1E92-4E94-9126-A57D5EF8573B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2744-B040-4565-A8F8-E06480A6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1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E71A-4673-40BE-950C-69C9CE832EA3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2744-B040-4565-A8F8-E06480A6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5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FE3-D8E3-4BAF-B6D7-40D712A067E1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2744-B040-4565-A8F8-E06480A6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5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AD7D-F34E-4961-AECB-7896A3826BC7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2744-B040-4565-A8F8-E06480A6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0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0260-BC52-4F1D-A966-85E9E2D9CD38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2744-B040-4565-A8F8-E06480A6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4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6468-52A4-4F5D-ACDC-90FC57EFC6AA}" type="datetime1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2744-B040-4565-A8F8-E06480A6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3AA1-C2E3-4EE1-98CC-3DC09CD1B32E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2744-B040-4565-A8F8-E06480A6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5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9E40-EB13-422F-8D8A-C9E32F20F7E3}" type="datetime1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2744-B040-4565-A8F8-E06480A6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8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172A-EDE3-49D0-9787-5913CB5C4107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2744-B040-4565-A8F8-E06480A6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52B3-18F0-45F7-8FDF-FD5E46FC8E94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2744-B040-4565-A8F8-E06480A6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0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B0075-98EE-451F-B07A-AC56D905C890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2744-B040-4565-A8F8-E06480A6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9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4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ar-SA" sz="13500" b="1" dirty="0">
              <a:solidFill>
                <a:prstClr val="black"/>
              </a:solidFill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ar-EG" sz="13500" b="1" dirty="0">
                <a:solidFill>
                  <a:srgbClr val="FF0000"/>
                </a:solidFill>
              </a:rPr>
              <a:t>الأستاذ </a:t>
            </a:r>
            <a:r>
              <a:rPr lang="ar-SA" sz="13500" b="1" dirty="0">
                <a:solidFill>
                  <a:srgbClr val="FF0000"/>
                </a:solidFill>
              </a:rPr>
              <a:t>الدكتور</a:t>
            </a:r>
            <a:r>
              <a:rPr lang="ar-EG" sz="13500" b="1" dirty="0">
                <a:solidFill>
                  <a:srgbClr val="FF0000"/>
                </a:solidFill>
              </a:rPr>
              <a:t>/ يوسف حسين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ar-EG" sz="5100" b="1" dirty="0">
              <a:solidFill>
                <a:srgbClr val="FF0000"/>
              </a:solidFill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ar-EG" sz="8600" b="1" dirty="0">
                <a:solidFill>
                  <a:prstClr val="black"/>
                </a:solidFill>
              </a:rPr>
              <a:t>أستاذ</a:t>
            </a:r>
            <a:r>
              <a:rPr lang="ar-EG" sz="8600" b="1" dirty="0">
                <a:solidFill>
                  <a:srgbClr val="FF0000"/>
                </a:solidFill>
              </a:rPr>
              <a:t> </a:t>
            </a:r>
            <a:r>
              <a:rPr lang="ar-EG" sz="8600" b="1" dirty="0">
                <a:solidFill>
                  <a:prstClr val="black"/>
                </a:solidFill>
              </a:rPr>
              <a:t>التشريح وعلم الأجنة</a:t>
            </a:r>
            <a:r>
              <a:rPr lang="ar-EG" sz="8600" dirty="0">
                <a:solidFill>
                  <a:prstClr val="black"/>
                </a:solidFill>
              </a:rPr>
              <a:t> </a:t>
            </a:r>
            <a:endParaRPr lang="en-US" sz="8600" dirty="0">
              <a:solidFill>
                <a:prstClr val="black"/>
              </a:solidFill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ar-EG" sz="8600" dirty="0">
              <a:solidFill>
                <a:srgbClr val="FF0000"/>
              </a:solidFill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ar-EG" sz="8600" b="1" dirty="0">
                <a:solidFill>
                  <a:srgbClr val="002060"/>
                </a:solidFill>
              </a:rPr>
              <a:t>كلية الطب – </a:t>
            </a:r>
            <a:r>
              <a:rPr lang="ar-EG" sz="8600" b="1" i="1" dirty="0">
                <a:solidFill>
                  <a:srgbClr val="002060"/>
                </a:solidFill>
              </a:rPr>
              <a:t>جامعة </a:t>
            </a:r>
            <a:r>
              <a:rPr lang="ar-EG" sz="8600" b="1" dirty="0">
                <a:solidFill>
                  <a:srgbClr val="002060"/>
                </a:solidFill>
              </a:rPr>
              <a:t>الزقازيق- مصر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ar-EG" sz="8600" b="1" dirty="0">
                <a:solidFill>
                  <a:srgbClr val="FF0000"/>
                </a:solidFill>
              </a:rPr>
              <a:t>دكتوراة</a:t>
            </a:r>
            <a:r>
              <a:rPr lang="ar-EG" sz="8600" dirty="0">
                <a:solidFill>
                  <a:srgbClr val="FF0000"/>
                </a:solidFill>
              </a:rPr>
              <a:t> </a:t>
            </a:r>
            <a:r>
              <a:rPr lang="ar-EG" sz="8600" b="1" dirty="0">
                <a:solidFill>
                  <a:srgbClr val="FF0000"/>
                </a:solidFill>
              </a:rPr>
              <a:t>من جامعة كولونيا المانيا</a:t>
            </a:r>
          </a:p>
          <a:p>
            <a:pPr marL="0" indent="0" algn="ctr" rtl="1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ar-EG" sz="8600" b="1" dirty="0">
                <a:solidFill>
                  <a:srgbClr val="FF0000"/>
                </a:solidFill>
              </a:rPr>
              <a:t>جروب الفيس </a:t>
            </a:r>
          </a:p>
          <a:p>
            <a:pPr marL="0" indent="0" algn="ctr" rtl="1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ar-EG" sz="8600" b="1" dirty="0">
                <a:solidFill>
                  <a:srgbClr val="FF0000"/>
                </a:solidFill>
              </a:rPr>
              <a:t>د. يوسف حسين (استاذ التشريح)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ar-EG" sz="3100" b="1" dirty="0">
              <a:solidFill>
                <a:srgbClr val="002060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877050" y="0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ar-EG" altLang="en-US" sz="5400" b="1">
                <a:solidFill>
                  <a:srgbClr val="FF0000"/>
                </a:solidFill>
              </a:rPr>
              <a:t>أهلا</a:t>
            </a:r>
            <a:endParaRPr lang="en-US" altLang="en-US" sz="5400" b="1">
              <a:solidFill>
                <a:srgbClr val="FF0000"/>
              </a:solidFill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79388" y="0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ar-EG" altLang="en-US" sz="4800" b="1">
                <a:solidFill>
                  <a:srgbClr val="FF0000"/>
                </a:solidFill>
              </a:rPr>
              <a:t>وسهلا</a:t>
            </a:r>
            <a:endParaRPr lang="en-US" altLang="en-US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69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872" y="228600"/>
            <a:ext cx="90099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       • </a:t>
            </a:r>
            <a:r>
              <a:rPr lang="en-US" sz="4000" b="1" dirty="0"/>
              <a:t>Blood supply of </a:t>
            </a:r>
            <a:r>
              <a:rPr lang="en-US" sz="4000" b="1" dirty="0" smtClean="0"/>
              <a:t>pleura</a:t>
            </a:r>
          </a:p>
          <a:p>
            <a:r>
              <a:rPr lang="en-US" sz="4000" b="1" dirty="0" smtClean="0"/>
              <a:t>A</a:t>
            </a:r>
            <a:r>
              <a:rPr lang="en-US" sz="4000" b="1" dirty="0"/>
              <a:t>) Parietal pleura: </a:t>
            </a:r>
            <a:endParaRPr lang="en-US" sz="4000" b="1" dirty="0" smtClean="0"/>
          </a:p>
          <a:p>
            <a:r>
              <a:rPr lang="en-US" sz="4000" b="1" dirty="0" smtClean="0"/>
              <a:t>1) Costal </a:t>
            </a:r>
            <a:r>
              <a:rPr lang="en-US" sz="4000" b="1" dirty="0"/>
              <a:t>pleura</a:t>
            </a:r>
            <a:r>
              <a:rPr lang="en-US" sz="4000" dirty="0"/>
              <a:t>: by intercostal vessels</a:t>
            </a:r>
            <a:r>
              <a:rPr lang="en-US" sz="4000" dirty="0" smtClean="0"/>
              <a:t>.</a:t>
            </a:r>
          </a:p>
          <a:p>
            <a:r>
              <a:rPr lang="en-US" sz="4000" b="1" dirty="0" smtClean="0"/>
              <a:t>2) </a:t>
            </a:r>
            <a:r>
              <a:rPr lang="en-US" sz="4000" b="1" dirty="0" err="1" smtClean="0"/>
              <a:t>Mediastinal</a:t>
            </a:r>
            <a:r>
              <a:rPr lang="en-US" sz="4000" b="1" dirty="0" smtClean="0"/>
              <a:t> </a:t>
            </a:r>
            <a:r>
              <a:rPr lang="en-US" sz="4000" b="1" dirty="0"/>
              <a:t>pleura</a:t>
            </a:r>
            <a:r>
              <a:rPr lang="en-US" sz="4000" dirty="0"/>
              <a:t>: by </a:t>
            </a:r>
            <a:r>
              <a:rPr lang="en-US" sz="4000" dirty="0" err="1"/>
              <a:t>pericardio</a:t>
            </a:r>
            <a:r>
              <a:rPr lang="en-US" sz="4000" dirty="0"/>
              <a:t>- phrenic vessels</a:t>
            </a:r>
            <a:r>
              <a:rPr lang="en-US" sz="4000" dirty="0" smtClean="0"/>
              <a:t>.</a:t>
            </a:r>
          </a:p>
          <a:p>
            <a:r>
              <a:rPr lang="en-US" sz="4000" b="1" dirty="0" smtClean="0"/>
              <a:t>3</a:t>
            </a:r>
            <a:r>
              <a:rPr lang="en-US" sz="4000" b="1" dirty="0"/>
              <a:t>) Diaphragmatic pleura</a:t>
            </a:r>
            <a:r>
              <a:rPr lang="en-US" sz="4000" dirty="0"/>
              <a:t>: by </a:t>
            </a:r>
            <a:r>
              <a:rPr lang="en-US" sz="4000" dirty="0" err="1"/>
              <a:t>pericardio</a:t>
            </a:r>
            <a:r>
              <a:rPr lang="en-US" sz="4000" dirty="0"/>
              <a:t>- phrenic and </a:t>
            </a:r>
            <a:r>
              <a:rPr lang="en-US" sz="4000" dirty="0" err="1"/>
              <a:t>intercostals</a:t>
            </a:r>
            <a:r>
              <a:rPr lang="en-US" sz="4000" dirty="0"/>
              <a:t> vessels. </a:t>
            </a:r>
            <a:endParaRPr lang="en-US" sz="4000" dirty="0" smtClean="0"/>
          </a:p>
          <a:p>
            <a:r>
              <a:rPr lang="en-US" sz="4000" b="1" dirty="0" smtClean="0"/>
              <a:t>B) </a:t>
            </a:r>
            <a:r>
              <a:rPr lang="en-US" sz="4000" b="1" dirty="0"/>
              <a:t>Visceral pleura</a:t>
            </a:r>
            <a:r>
              <a:rPr lang="en-US" sz="4000" dirty="0"/>
              <a:t>: by bronchial vessels.</a:t>
            </a:r>
          </a:p>
        </p:txBody>
      </p:sp>
    </p:spTree>
    <p:extLst>
      <p:ext uri="{BB962C8B-B14F-4D97-AF65-F5344CB8AC3E}">
        <p14:creationId xmlns:p14="http://schemas.microsoft.com/office/powerpoint/2010/main" val="129290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               </a:t>
            </a:r>
            <a:r>
              <a:rPr lang="en-US" sz="3200" b="1" dirty="0" smtClean="0"/>
              <a:t>Clinical </a:t>
            </a:r>
            <a:r>
              <a:rPr lang="en-US" sz="3200" b="1" dirty="0"/>
              <a:t>anatomy </a:t>
            </a:r>
            <a:endParaRPr lang="en-US" sz="3200" b="1" dirty="0" smtClean="0"/>
          </a:p>
          <a:p>
            <a:r>
              <a:rPr lang="en-US" sz="3200" dirty="0" smtClean="0"/>
              <a:t>•  </a:t>
            </a:r>
            <a:r>
              <a:rPr lang="en-US" sz="3200" b="1" dirty="0" smtClean="0"/>
              <a:t>The </a:t>
            </a:r>
            <a:r>
              <a:rPr lang="en-US" sz="3200" b="1" dirty="0"/>
              <a:t>pleurisy </a:t>
            </a:r>
            <a:r>
              <a:rPr lang="en-US" sz="3200" dirty="0"/>
              <a:t>(inflammation of the pleura) → causes </a:t>
            </a:r>
            <a:r>
              <a:rPr lang="en-US" sz="3200" b="1" dirty="0"/>
              <a:t>roughness of </a:t>
            </a:r>
            <a:r>
              <a:rPr lang="en-US" sz="3200" dirty="0"/>
              <a:t>the pleural surfaces which causes friction during </a:t>
            </a:r>
            <a:r>
              <a:rPr lang="en-US" sz="3200" dirty="0" smtClean="0"/>
              <a:t>respiration → </a:t>
            </a:r>
            <a:r>
              <a:rPr lang="en-US" sz="3200" dirty="0"/>
              <a:t>creates </a:t>
            </a:r>
            <a:r>
              <a:rPr lang="en-US" sz="3200" b="1" u="sng" dirty="0"/>
              <a:t>severe pain </a:t>
            </a:r>
            <a:r>
              <a:rPr lang="en-US" sz="3200" dirty="0"/>
              <a:t>on inspiration. a </a:t>
            </a:r>
            <a:r>
              <a:rPr lang="en-US" sz="3200" b="1" u="sng" dirty="0"/>
              <a:t>pleural </a:t>
            </a:r>
            <a:r>
              <a:rPr lang="en-US" sz="3200" b="1" u="sng" dirty="0" smtClean="0"/>
              <a:t>rub </a:t>
            </a:r>
            <a:r>
              <a:rPr lang="en-US" sz="3200" dirty="0" smtClean="0"/>
              <a:t>(a friction sound) can be heard with the stethoscope </a:t>
            </a:r>
            <a:r>
              <a:rPr lang="en-US" sz="3200" dirty="0"/>
              <a:t>on respiration. </a:t>
            </a:r>
            <a:endParaRPr lang="en-US" sz="3200" dirty="0" smtClean="0"/>
          </a:p>
          <a:p>
            <a:r>
              <a:rPr lang="en-US" sz="3200" dirty="0" smtClean="0"/>
              <a:t>•  Irritation </a:t>
            </a:r>
            <a:r>
              <a:rPr lang="en-US" sz="3200" dirty="0"/>
              <a:t>of the costal and peripheral part of the </a:t>
            </a:r>
            <a:r>
              <a:rPr lang="en-US" sz="3200" dirty="0" err="1"/>
              <a:t>diaphgramatic</a:t>
            </a:r>
            <a:r>
              <a:rPr lang="en-US" sz="3200" dirty="0"/>
              <a:t> pleura </a:t>
            </a:r>
            <a:r>
              <a:rPr lang="en-US" sz="3200" b="1" dirty="0"/>
              <a:t>(pleurisy) </a:t>
            </a:r>
            <a:r>
              <a:rPr lang="en-US" sz="3200" dirty="0"/>
              <a:t>leading to </a:t>
            </a:r>
            <a:r>
              <a:rPr lang="en-US" sz="3200" b="1" dirty="0"/>
              <a:t>referred pain</a:t>
            </a:r>
            <a:r>
              <a:rPr lang="en-US" sz="3200" dirty="0"/>
              <a:t> to the thorax wall and anterior abdominal as </a:t>
            </a:r>
            <a:r>
              <a:rPr lang="en-US" sz="3200" dirty="0" err="1"/>
              <a:t>intercostals</a:t>
            </a:r>
            <a:r>
              <a:rPr lang="en-US" sz="3200" dirty="0"/>
              <a:t> nerves supplied them, </a:t>
            </a:r>
            <a:r>
              <a:rPr lang="en-US" sz="3200" b="1" dirty="0"/>
              <a:t>So</a:t>
            </a:r>
            <a:r>
              <a:rPr lang="en-US" sz="3200" dirty="0"/>
              <a:t> it can mistaken with acute abdominal pain </a:t>
            </a:r>
            <a:endParaRPr lang="en-US" sz="3200" dirty="0" smtClean="0"/>
          </a:p>
          <a:p>
            <a:r>
              <a:rPr lang="en-US" sz="3200" dirty="0" smtClean="0"/>
              <a:t>•  </a:t>
            </a:r>
            <a:r>
              <a:rPr lang="en-US" sz="3200" dirty="0"/>
              <a:t>Irritation of the </a:t>
            </a:r>
            <a:r>
              <a:rPr lang="en-US" sz="3200" dirty="0" err="1"/>
              <a:t>mediastinal</a:t>
            </a:r>
            <a:r>
              <a:rPr lang="en-US" sz="3200" dirty="0"/>
              <a:t> and central part of the </a:t>
            </a:r>
            <a:r>
              <a:rPr lang="en-US" sz="3200" dirty="0" err="1"/>
              <a:t>diaphgramatic</a:t>
            </a:r>
            <a:r>
              <a:rPr lang="en-US" sz="3200" dirty="0"/>
              <a:t> pleura leading to </a:t>
            </a:r>
            <a:r>
              <a:rPr lang="en-US" sz="3200" b="1" dirty="0"/>
              <a:t>referred pain</a:t>
            </a:r>
            <a:r>
              <a:rPr lang="en-US" sz="3200" dirty="0"/>
              <a:t> to the shoulder as they supplied by C 3,4, and 5.</a:t>
            </a:r>
          </a:p>
        </p:txBody>
      </p:sp>
    </p:spTree>
    <p:extLst>
      <p:ext uri="{BB962C8B-B14F-4D97-AF65-F5344CB8AC3E}">
        <p14:creationId xmlns:p14="http://schemas.microsoft.com/office/powerpoint/2010/main" val="1387078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3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           • </a:t>
            </a:r>
            <a:r>
              <a:rPr lang="en-US" sz="2800" b="1" dirty="0"/>
              <a:t>Pleural </a:t>
            </a:r>
            <a:r>
              <a:rPr lang="en-US" sz="2800" b="1" dirty="0" smtClean="0"/>
              <a:t>Recesses</a:t>
            </a:r>
          </a:p>
          <a:p>
            <a:r>
              <a:rPr lang="en-US" sz="2800" dirty="0" smtClean="0"/>
              <a:t> </a:t>
            </a:r>
            <a:r>
              <a:rPr lang="en-US" sz="2700" dirty="0"/>
              <a:t>-These are narrow space inside the pleural cavity contain serous </a:t>
            </a:r>
            <a:r>
              <a:rPr lang="en-US" sz="2700" dirty="0" smtClean="0"/>
              <a:t>fluid</a:t>
            </a:r>
          </a:p>
          <a:p>
            <a:r>
              <a:rPr lang="en-US" sz="2700" dirty="0" smtClean="0"/>
              <a:t> </a:t>
            </a:r>
            <a:r>
              <a:rPr lang="en-US" sz="2700" b="1" dirty="0" smtClean="0"/>
              <a:t>-Importance</a:t>
            </a:r>
            <a:r>
              <a:rPr lang="en-US" sz="2700" dirty="0"/>
              <a:t>: They allow distension of the lungs during full </a:t>
            </a:r>
            <a:r>
              <a:rPr lang="en-US" sz="2700" dirty="0" smtClean="0"/>
              <a:t>inspiration</a:t>
            </a:r>
          </a:p>
          <a:p>
            <a:r>
              <a:rPr lang="en-US" sz="2700" b="1" dirty="0" smtClean="0"/>
              <a:t> </a:t>
            </a:r>
            <a:r>
              <a:rPr lang="en-US" sz="2700" b="1" dirty="0"/>
              <a:t>I- </a:t>
            </a:r>
            <a:r>
              <a:rPr lang="en-US" sz="2700" b="1" dirty="0" err="1"/>
              <a:t>Costo_diaphragmatic</a:t>
            </a:r>
            <a:r>
              <a:rPr lang="en-US" sz="2700" b="1" dirty="0"/>
              <a:t> recess</a:t>
            </a:r>
            <a:r>
              <a:rPr lang="en-US" sz="2700" dirty="0"/>
              <a:t>: between thoracic wall and diaphragm along the </a:t>
            </a:r>
            <a:r>
              <a:rPr lang="en-US" sz="2700" b="1" dirty="0"/>
              <a:t>inferior</a:t>
            </a:r>
            <a:r>
              <a:rPr lang="en-US" sz="2700" dirty="0"/>
              <a:t> border of the lung</a:t>
            </a:r>
            <a:r>
              <a:rPr lang="en-US" sz="2700" dirty="0" smtClean="0"/>
              <a:t>.</a:t>
            </a:r>
          </a:p>
          <a:p>
            <a:r>
              <a:rPr lang="en-US" sz="2700" b="1" dirty="0" smtClean="0"/>
              <a:t> </a:t>
            </a:r>
            <a:r>
              <a:rPr lang="en-US" sz="2700" b="1" dirty="0"/>
              <a:t>2- </a:t>
            </a:r>
            <a:r>
              <a:rPr lang="en-US" sz="2700" b="1" dirty="0" err="1"/>
              <a:t>Costo-mediastinal</a:t>
            </a:r>
            <a:r>
              <a:rPr lang="en-US" sz="2700" b="1" dirty="0"/>
              <a:t> recess</a:t>
            </a:r>
            <a:r>
              <a:rPr lang="en-US" sz="2700" dirty="0"/>
              <a:t>: between the thoracic wall and mediastinum along the</a:t>
            </a:r>
            <a:r>
              <a:rPr lang="en-US" sz="2700" b="1" dirty="0"/>
              <a:t> anterior </a:t>
            </a:r>
            <a:r>
              <a:rPr lang="en-US" sz="2700" dirty="0"/>
              <a:t>border of the lung</a:t>
            </a:r>
            <a:r>
              <a:rPr lang="en-US" sz="2700" dirty="0" smtClean="0"/>
              <a:t>.</a:t>
            </a:r>
          </a:p>
          <a:p>
            <a:r>
              <a:rPr lang="en-US" sz="2700" dirty="0" smtClean="0"/>
              <a:t> </a:t>
            </a:r>
            <a:r>
              <a:rPr lang="en-US" sz="2700" b="1" dirty="0"/>
              <a:t>• An accumulation of fluid (serous fluid) in the pleural cavity → </a:t>
            </a:r>
            <a:r>
              <a:rPr lang="en-US" sz="2700" b="1" dirty="0" smtClean="0"/>
              <a:t>hydrothorax</a:t>
            </a:r>
          </a:p>
          <a:p>
            <a:r>
              <a:rPr lang="en-US" sz="2700" b="1" dirty="0"/>
              <a:t> • </a:t>
            </a:r>
            <a:r>
              <a:rPr lang="en-US" sz="2700" b="1" dirty="0" smtClean="0"/>
              <a:t>An </a:t>
            </a:r>
            <a:r>
              <a:rPr lang="en-US" sz="2700" b="1" dirty="0"/>
              <a:t>accumulation of (lymph) in the pleural cavity → </a:t>
            </a:r>
            <a:r>
              <a:rPr lang="en-US" sz="2700" b="1" dirty="0" err="1" smtClean="0"/>
              <a:t>chylothorax</a:t>
            </a:r>
            <a:endParaRPr lang="en-US" sz="2700" b="1" dirty="0" smtClean="0"/>
          </a:p>
          <a:p>
            <a:r>
              <a:rPr lang="en-US" sz="2700" b="1" dirty="0" smtClean="0"/>
              <a:t> </a:t>
            </a:r>
            <a:r>
              <a:rPr lang="en-US" sz="2700" b="1" dirty="0"/>
              <a:t>• An accumulation of (blood) in the pleural </a:t>
            </a:r>
            <a:r>
              <a:rPr lang="en-US" sz="2700" b="1" dirty="0" smtClean="0"/>
              <a:t>cavity → (</a:t>
            </a:r>
            <a:r>
              <a:rPr lang="en-US" sz="2700" b="1" dirty="0" err="1" smtClean="0"/>
              <a:t>hemothorax</a:t>
            </a:r>
            <a:r>
              <a:rPr lang="en-US" sz="2700" b="1" dirty="0" smtClean="0"/>
              <a:t>)</a:t>
            </a:r>
          </a:p>
          <a:p>
            <a:r>
              <a:rPr lang="en-US" sz="2700" b="1" dirty="0" smtClean="0"/>
              <a:t> </a:t>
            </a:r>
            <a:r>
              <a:rPr lang="en-US" sz="2700" b="1" dirty="0"/>
              <a:t>• An accumulation of (pus) in the pleural cavity → </a:t>
            </a:r>
            <a:r>
              <a:rPr lang="en-US" sz="2700" b="1" dirty="0" err="1"/>
              <a:t>pyothorax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4031327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93726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85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667000"/>
            <a:ext cx="7787208" cy="1758613"/>
          </a:xfrm>
          <a:prstGeom prst="bevel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+mn-cs"/>
              </a:rPr>
              <a:t>Lungs</a:t>
            </a:r>
            <a:endParaRPr lang="en-US" sz="8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096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052000-1619-48D5-9C60-35428F235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0" t="12195" r="36771" b="26146"/>
          <a:stretch>
            <a:fillRect/>
          </a:stretch>
        </p:blipFill>
        <p:spPr bwMode="auto">
          <a:xfrm>
            <a:off x="1665287" y="49213"/>
            <a:ext cx="5832475" cy="678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>
            <a:extLst>
              <a:ext uri="{FF2B5EF4-FFF2-40B4-BE49-F238E27FC236}">
                <a16:creationId xmlns="" xmlns:a16="http://schemas.microsoft.com/office/drawing/2014/main" id="{B923B1DC-0804-409E-B4FA-9D9F64BD912B}"/>
              </a:ext>
            </a:extLst>
          </p:cNvPr>
          <p:cNvSpPr>
            <a:spLocks/>
          </p:cNvSpPr>
          <p:nvPr/>
        </p:nvSpPr>
        <p:spPr bwMode="auto">
          <a:xfrm>
            <a:off x="152400" y="1916113"/>
            <a:ext cx="1800225" cy="685800"/>
          </a:xfrm>
          <a:prstGeom prst="borderCallout2">
            <a:avLst>
              <a:gd name="adj1" fmla="val 8707"/>
              <a:gd name="adj2" fmla="val 101957"/>
              <a:gd name="adj3" fmla="val 16667"/>
              <a:gd name="adj4" fmla="val 147972"/>
              <a:gd name="adj5" fmla="val 90046"/>
              <a:gd name="adj6" fmla="val 191889"/>
            </a:avLst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Pleura   </a:t>
            </a:r>
          </a:p>
        </p:txBody>
      </p:sp>
      <p:sp>
        <p:nvSpPr>
          <p:cNvPr id="9" name="Callout: Bent Line with No Border 1">
            <a:extLst>
              <a:ext uri="{FF2B5EF4-FFF2-40B4-BE49-F238E27FC236}">
                <a16:creationId xmlns="" xmlns:a16="http://schemas.microsoft.com/office/drawing/2014/main" id="{96C33F20-9F90-4603-A52C-4D2C0E5D5DF1}"/>
              </a:ext>
            </a:extLst>
          </p:cNvPr>
          <p:cNvSpPr/>
          <p:nvPr/>
        </p:nvSpPr>
        <p:spPr>
          <a:xfrm>
            <a:off x="3392487" y="5949951"/>
            <a:ext cx="2665413" cy="836613"/>
          </a:xfrm>
          <a:prstGeom prst="callout2">
            <a:avLst>
              <a:gd name="adj1" fmla="val -226093"/>
              <a:gd name="adj2" fmla="val 113970"/>
              <a:gd name="adj3" fmla="val 8181"/>
              <a:gd name="adj4" fmla="val 45868"/>
              <a:gd name="adj5" fmla="val -236269"/>
              <a:gd name="adj6" fmla="val -14569"/>
            </a:avLst>
          </a:prstGeom>
          <a:solidFill>
            <a:srgbClr val="00FF00"/>
          </a:solidFill>
          <a:ln w="76200" cap="flat" cmpd="sng" algn="ctr">
            <a:solidFill>
              <a:srgbClr val="2A01C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A01C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49021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Position</a:t>
            </a:r>
            <a:endParaRPr lang="en-US" sz="3200" b="1" dirty="0"/>
          </a:p>
        </p:txBody>
      </p:sp>
      <p:sp>
        <p:nvSpPr>
          <p:cNvPr id="12" name="Callout: Bent Line with No Border 1">
            <a:extLst>
              <a:ext uri="{FF2B5EF4-FFF2-40B4-BE49-F238E27FC236}">
                <a16:creationId xmlns="" xmlns:a16="http://schemas.microsoft.com/office/drawing/2014/main" id="{96C33F20-9F90-4603-A52C-4D2C0E5D5DF1}"/>
              </a:ext>
            </a:extLst>
          </p:cNvPr>
          <p:cNvSpPr/>
          <p:nvPr/>
        </p:nvSpPr>
        <p:spPr>
          <a:xfrm>
            <a:off x="5867401" y="1109401"/>
            <a:ext cx="3276599" cy="836613"/>
          </a:xfrm>
          <a:prstGeom prst="callout2">
            <a:avLst>
              <a:gd name="adj1" fmla="val 339765"/>
              <a:gd name="adj2" fmla="val -37222"/>
              <a:gd name="adj3" fmla="val 6797"/>
              <a:gd name="adj4" fmla="val -761"/>
              <a:gd name="adj5" fmla="val 159416"/>
              <a:gd name="adj6" fmla="val -45656"/>
            </a:avLst>
          </a:prstGeom>
          <a:solidFill>
            <a:srgbClr val="00FF00"/>
          </a:solidFill>
          <a:ln w="76200" cap="flat" cmpd="sng" algn="ctr">
            <a:solidFill>
              <a:srgbClr val="2A01C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A01C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mediastinum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2A01C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455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="" xmlns:a16="http://schemas.microsoft.com/office/drawing/2014/main" id="{2A6E1D97-764B-477A-A435-E3929763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"/>
            <a:ext cx="8229600" cy="836613"/>
          </a:xfrm>
        </p:spPr>
        <p:txBody>
          <a:bodyPr/>
          <a:lstStyle/>
          <a:p>
            <a:pPr rtl="0" eaLnBrk="1" hangingPunct="1"/>
            <a:r>
              <a:rPr lang="en-US" altLang="en-US" b="1">
                <a:solidFill>
                  <a:srgbClr val="C00000"/>
                </a:solidFill>
                <a:cs typeface="Times New Roman" panose="02020603050405020304" pitchFamily="18" charset="0"/>
              </a:rPr>
              <a:t>Lungs</a:t>
            </a:r>
            <a:endParaRPr lang="ar-EG" altLang="en-US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2" descr="D:\جامعة مؤتة\Integrated Modules\1- Respiratory system\Images Resp system\Pleura lung\6.jpg">
            <a:extLst>
              <a:ext uri="{FF2B5EF4-FFF2-40B4-BE49-F238E27FC236}">
                <a16:creationId xmlns="" xmlns:a16="http://schemas.microsoft.com/office/drawing/2014/main" id="{BE3BA95C-88AF-4BFB-8623-944A15777F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4" y="681039"/>
            <a:ext cx="8816975" cy="5437187"/>
          </a:xfrm>
        </p:spPr>
      </p:pic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1706F78F-2AEE-42AB-A217-D60E4BF07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6" y="2154238"/>
            <a:ext cx="180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Upper lobe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0F4383BB-0A74-464A-91AE-617225163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850" y="3030538"/>
            <a:ext cx="179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Upper lobe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E53E8952-BA5C-4AA3-BC37-5C087AB2F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4" y="3933826"/>
            <a:ext cx="1476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Middle lobe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BDD68643-9024-4F19-A9A1-822E39C32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1" y="4710113"/>
            <a:ext cx="190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Lower lobe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D7AEE5A5-1918-48E8-BF89-F8D38840E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710113"/>
            <a:ext cx="190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Lower lobe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="" xmlns:a16="http://schemas.microsoft.com/office/drawing/2014/main" id="{C5F66267-73B1-4515-9AC6-898B927CC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575"/>
            <a:ext cx="390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C00000"/>
                </a:solidFill>
                <a:latin typeface="Arial" panose="020B0604020202020204" pitchFamily="34" charset="0"/>
              </a:rPr>
              <a:t>Lobes and borders</a:t>
            </a:r>
          </a:p>
        </p:txBody>
      </p:sp>
      <p:sp>
        <p:nvSpPr>
          <p:cNvPr id="12" name="Callout: Bent Line with No Border 3">
            <a:extLst>
              <a:ext uri="{FF2B5EF4-FFF2-40B4-BE49-F238E27FC236}">
                <a16:creationId xmlns="" xmlns:a16="http://schemas.microsoft.com/office/drawing/2014/main" id="{DD145300-8477-48E4-89D6-2849B160D66A}"/>
              </a:ext>
            </a:extLst>
          </p:cNvPr>
          <p:cNvSpPr/>
          <p:nvPr/>
        </p:nvSpPr>
        <p:spPr>
          <a:xfrm>
            <a:off x="7361238" y="6118226"/>
            <a:ext cx="1306512" cy="646113"/>
          </a:xfrm>
          <a:prstGeom prst="callout2">
            <a:avLst>
              <a:gd name="adj1" fmla="val -90816"/>
              <a:gd name="adj2" fmla="val -117832"/>
              <a:gd name="adj3" fmla="val 18750"/>
              <a:gd name="adj4" fmla="val -16667"/>
              <a:gd name="adj5" fmla="val -88371"/>
              <a:gd name="adj6" fmla="val -117785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2A01C1"/>
                </a:solidFill>
                <a:latin typeface="Calibri"/>
              </a:rPr>
              <a:t>Base</a:t>
            </a:r>
          </a:p>
        </p:txBody>
      </p:sp>
      <p:sp>
        <p:nvSpPr>
          <p:cNvPr id="13" name="Callout: Line with No Border 1">
            <a:extLst>
              <a:ext uri="{FF2B5EF4-FFF2-40B4-BE49-F238E27FC236}">
                <a16:creationId xmlns="" xmlns:a16="http://schemas.microsoft.com/office/drawing/2014/main" id="{D97ECD05-437B-4FD5-AA40-5B147988CC36}"/>
              </a:ext>
            </a:extLst>
          </p:cNvPr>
          <p:cNvSpPr/>
          <p:nvPr/>
        </p:nvSpPr>
        <p:spPr>
          <a:xfrm>
            <a:off x="6137275" y="1125539"/>
            <a:ext cx="1790700" cy="460375"/>
          </a:xfrm>
          <a:prstGeom prst="callout1">
            <a:avLst>
              <a:gd name="adj1" fmla="val 28334"/>
              <a:gd name="adj2" fmla="val 1549"/>
              <a:gd name="adj3" fmla="val 29440"/>
              <a:gd name="adj4" fmla="val -52333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2A0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2A01C1"/>
                </a:solidFill>
                <a:latin typeface="Calibri"/>
              </a:rPr>
              <a:t>Apex</a:t>
            </a:r>
          </a:p>
        </p:txBody>
      </p:sp>
      <p:sp>
        <p:nvSpPr>
          <p:cNvPr id="14" name="Callout: Line with No Border 12">
            <a:extLst>
              <a:ext uri="{FF2B5EF4-FFF2-40B4-BE49-F238E27FC236}">
                <a16:creationId xmlns="" xmlns:a16="http://schemas.microsoft.com/office/drawing/2014/main" id="{A47D78B0-7585-412E-8326-877CD3FDC1AA}"/>
              </a:ext>
            </a:extLst>
          </p:cNvPr>
          <p:cNvSpPr/>
          <p:nvPr/>
        </p:nvSpPr>
        <p:spPr>
          <a:xfrm>
            <a:off x="6940550" y="2800351"/>
            <a:ext cx="2135188" cy="460375"/>
          </a:xfrm>
          <a:prstGeom prst="callout1">
            <a:avLst>
              <a:gd name="adj1" fmla="val 34723"/>
              <a:gd name="adj2" fmla="val 11217"/>
              <a:gd name="adj3" fmla="val 26246"/>
              <a:gd name="adj4" fmla="val -19687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2A0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2A01C1"/>
                </a:solidFill>
                <a:latin typeface="Calibri"/>
              </a:rPr>
              <a:t>Post. border</a:t>
            </a:r>
          </a:p>
        </p:txBody>
      </p:sp>
      <p:sp>
        <p:nvSpPr>
          <p:cNvPr id="15" name="Callout: Bent Line with No Border 14">
            <a:extLst>
              <a:ext uri="{FF2B5EF4-FFF2-40B4-BE49-F238E27FC236}">
                <a16:creationId xmlns="" xmlns:a16="http://schemas.microsoft.com/office/drawing/2014/main" id="{7770C598-4E4E-4277-AC62-6DC89E8FC364}"/>
              </a:ext>
            </a:extLst>
          </p:cNvPr>
          <p:cNvSpPr/>
          <p:nvPr/>
        </p:nvSpPr>
        <p:spPr>
          <a:xfrm>
            <a:off x="3040063" y="6172201"/>
            <a:ext cx="3384550" cy="646113"/>
          </a:xfrm>
          <a:prstGeom prst="callout2">
            <a:avLst>
              <a:gd name="adj1" fmla="val -401254"/>
              <a:gd name="adj2" fmla="val 51713"/>
              <a:gd name="adj3" fmla="val 11902"/>
              <a:gd name="adj4" fmla="val 45224"/>
              <a:gd name="adj5" fmla="val -273265"/>
              <a:gd name="adj6" fmla="val 35985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2A01C1"/>
                </a:solidFill>
                <a:latin typeface="Calibri"/>
              </a:rPr>
              <a:t>Anterior border</a:t>
            </a:r>
          </a:p>
        </p:txBody>
      </p:sp>
      <p:sp>
        <p:nvSpPr>
          <p:cNvPr id="16" name="Callout: Line with No Border 15">
            <a:extLst>
              <a:ext uri="{FF2B5EF4-FFF2-40B4-BE49-F238E27FC236}">
                <a16:creationId xmlns="" xmlns:a16="http://schemas.microsoft.com/office/drawing/2014/main" id="{3705BF49-ED6A-4063-AEB3-7CD9088E440A}"/>
              </a:ext>
            </a:extLst>
          </p:cNvPr>
          <p:cNvSpPr/>
          <p:nvPr/>
        </p:nvSpPr>
        <p:spPr>
          <a:xfrm>
            <a:off x="7227888" y="5380038"/>
            <a:ext cx="1733550" cy="622300"/>
          </a:xfrm>
          <a:prstGeom prst="callout1">
            <a:avLst>
              <a:gd name="adj1" fmla="val 18861"/>
              <a:gd name="adj2" fmla="val 20705"/>
              <a:gd name="adj3" fmla="val 22335"/>
              <a:gd name="adj4" fmla="val -34466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2A0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2A01C1"/>
                </a:solidFill>
                <a:latin typeface="Calibri"/>
              </a:rPr>
              <a:t>Inferior border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3367040-785B-4ED6-AA29-430AAD350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14" y="4979988"/>
            <a:ext cx="115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2A01C1"/>
                </a:solidFill>
                <a:latin typeface="Arial" panose="020B0604020202020204" pitchFamily="34" charset="0"/>
              </a:rPr>
              <a:t>Lingula</a:t>
            </a:r>
          </a:p>
        </p:txBody>
      </p:sp>
      <p:sp>
        <p:nvSpPr>
          <p:cNvPr id="18" name="Callout: Line with No Border 17">
            <a:extLst>
              <a:ext uri="{FF2B5EF4-FFF2-40B4-BE49-F238E27FC236}">
                <a16:creationId xmlns="" xmlns:a16="http://schemas.microsoft.com/office/drawing/2014/main" id="{A2C51F4F-F8A5-4C46-BDED-CCEB5C5222ED}"/>
              </a:ext>
            </a:extLst>
          </p:cNvPr>
          <p:cNvSpPr/>
          <p:nvPr/>
        </p:nvSpPr>
        <p:spPr>
          <a:xfrm>
            <a:off x="7113588" y="4303714"/>
            <a:ext cx="1790700" cy="460375"/>
          </a:xfrm>
          <a:prstGeom prst="callout1">
            <a:avLst>
              <a:gd name="adj1" fmla="val 76253"/>
              <a:gd name="adj2" fmla="val 4843"/>
              <a:gd name="adj3" fmla="val 77359"/>
              <a:gd name="adj4" fmla="val -91039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2A0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2A01C1"/>
                </a:solidFill>
                <a:latin typeface="Calibri"/>
              </a:rPr>
              <a:t>Cardiac notch</a:t>
            </a:r>
          </a:p>
        </p:txBody>
      </p:sp>
      <p:sp>
        <p:nvSpPr>
          <p:cNvPr id="19" name="Callout: Line with No Border 18">
            <a:extLst>
              <a:ext uri="{FF2B5EF4-FFF2-40B4-BE49-F238E27FC236}">
                <a16:creationId xmlns="" xmlns:a16="http://schemas.microsoft.com/office/drawing/2014/main" id="{95B74A6B-754D-4556-A2C4-3C83D9317514}"/>
              </a:ext>
            </a:extLst>
          </p:cNvPr>
          <p:cNvSpPr/>
          <p:nvPr/>
        </p:nvSpPr>
        <p:spPr>
          <a:xfrm>
            <a:off x="7100888" y="3709988"/>
            <a:ext cx="1860550" cy="481012"/>
          </a:xfrm>
          <a:prstGeom prst="callout1">
            <a:avLst>
              <a:gd name="adj1" fmla="val 80484"/>
              <a:gd name="adj2" fmla="val 5512"/>
              <a:gd name="adj3" fmla="val 78522"/>
              <a:gd name="adj4" fmla="val -21421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2A0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2A01C1"/>
                </a:solidFill>
                <a:latin typeface="Calibri"/>
              </a:rPr>
              <a:t>Oblique fissure</a:t>
            </a:r>
          </a:p>
        </p:txBody>
      </p:sp>
      <p:sp>
        <p:nvSpPr>
          <p:cNvPr id="20" name="Callout: Line with No Border 19">
            <a:extLst>
              <a:ext uri="{FF2B5EF4-FFF2-40B4-BE49-F238E27FC236}">
                <a16:creationId xmlns="" xmlns:a16="http://schemas.microsoft.com/office/drawing/2014/main" id="{2663F80F-94E1-4D32-ADB0-12D4D7061CEA}"/>
              </a:ext>
            </a:extLst>
          </p:cNvPr>
          <p:cNvSpPr/>
          <p:nvPr/>
        </p:nvSpPr>
        <p:spPr>
          <a:xfrm>
            <a:off x="179389" y="4256089"/>
            <a:ext cx="1862137" cy="479425"/>
          </a:xfrm>
          <a:prstGeom prst="callout1">
            <a:avLst>
              <a:gd name="adj1" fmla="val 52875"/>
              <a:gd name="adj2" fmla="val 122818"/>
              <a:gd name="adj3" fmla="val 57048"/>
              <a:gd name="adj4" fmla="val 93507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2A0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2A01C1"/>
                </a:solidFill>
                <a:latin typeface="Calibri"/>
              </a:rPr>
              <a:t>Oblique fissure</a:t>
            </a:r>
          </a:p>
        </p:txBody>
      </p:sp>
      <p:sp>
        <p:nvSpPr>
          <p:cNvPr id="21" name="Callout: Line with No Border 20">
            <a:extLst>
              <a:ext uri="{FF2B5EF4-FFF2-40B4-BE49-F238E27FC236}">
                <a16:creationId xmlns="" xmlns:a16="http://schemas.microsoft.com/office/drawing/2014/main" id="{0C4B4DC2-83ED-4AE8-9E6F-91C5B7CB5B2A}"/>
              </a:ext>
            </a:extLst>
          </p:cNvPr>
          <p:cNvSpPr/>
          <p:nvPr/>
        </p:nvSpPr>
        <p:spPr>
          <a:xfrm>
            <a:off x="30163" y="3579813"/>
            <a:ext cx="1860550" cy="481012"/>
          </a:xfrm>
          <a:prstGeom prst="callout1">
            <a:avLst>
              <a:gd name="adj1" fmla="val 40605"/>
              <a:gd name="adj2" fmla="val 157692"/>
              <a:gd name="adj3" fmla="val 47846"/>
              <a:gd name="adj4" fmla="val 94299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2A0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2A01C1"/>
                </a:solidFill>
                <a:latin typeface="Calibri"/>
              </a:rPr>
              <a:t>Horizontal fissure</a:t>
            </a:r>
          </a:p>
        </p:txBody>
      </p:sp>
    </p:spTree>
    <p:extLst>
      <p:ext uri="{BB962C8B-B14F-4D97-AF65-F5344CB8AC3E}">
        <p14:creationId xmlns:p14="http://schemas.microsoft.com/office/powerpoint/2010/main" val="3823051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623722"/>
              </p:ext>
            </p:extLst>
          </p:nvPr>
        </p:nvGraphicFramePr>
        <p:xfrm>
          <a:off x="533400" y="457200"/>
          <a:ext cx="8229600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Right lung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Left lung 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1-Size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Larger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Smaller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2- Length  and Breadth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Shorter and wider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Longer</a:t>
                      </a:r>
                      <a:r>
                        <a:rPr lang="en-US" sz="2800" baseline="0" dirty="0" smtClean="0"/>
                        <a:t> and narrower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3- Anterior  border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Straight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cardiac notch and </a:t>
                      </a:r>
                      <a:r>
                        <a:rPr lang="en-US" sz="2800" dirty="0" err="1" smtClean="0"/>
                        <a:t>lingula</a:t>
                      </a:r>
                      <a:r>
                        <a:rPr lang="en-US" sz="2800" dirty="0" smtClean="0"/>
                        <a:t> below notch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4- Fissures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 (oblique &amp; horizontal)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 (oblique)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5- Lobes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3 (upper, middle &amp; lower)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 (upper &amp; lower)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294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92964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7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791580" y="620688"/>
            <a:ext cx="7560840" cy="5616624"/>
          </a:xfrm>
          <a:prstGeom prst="bevel">
            <a:avLst>
              <a:gd name="adj" fmla="val 16801"/>
            </a:avLst>
          </a:prstGeom>
          <a:solidFill>
            <a:srgbClr val="0000FF"/>
          </a:solidFill>
          <a:ln w="28575"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Pleura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Lungs</a:t>
            </a:r>
          </a:p>
        </p:txBody>
      </p:sp>
    </p:spTree>
    <p:extLst>
      <p:ext uri="{BB962C8B-B14F-4D97-AF65-F5344CB8AC3E}">
        <p14:creationId xmlns:p14="http://schemas.microsoft.com/office/powerpoint/2010/main" val="1576472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93726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18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                      </a:t>
            </a:r>
            <a:r>
              <a:rPr lang="en-US" sz="2800" b="1" dirty="0" smtClean="0"/>
              <a:t>• </a:t>
            </a:r>
            <a:r>
              <a:rPr lang="en-US" sz="2800" b="1" dirty="0"/>
              <a:t>Surface anatomy of the Pleura and </a:t>
            </a:r>
            <a:r>
              <a:rPr lang="en-US" sz="2800" b="1" dirty="0" smtClean="0"/>
              <a:t>lung</a:t>
            </a:r>
          </a:p>
          <a:p>
            <a:r>
              <a:rPr lang="en-US" sz="2200" b="1" dirty="0" smtClean="0"/>
              <a:t> </a:t>
            </a:r>
            <a:r>
              <a:rPr lang="en-US" sz="2200" b="1" dirty="0"/>
              <a:t>1- Apex</a:t>
            </a:r>
            <a:r>
              <a:rPr lang="en-US" sz="2200" dirty="0"/>
              <a:t>:- one inch above the middle of the medial 1/3 of the </a:t>
            </a:r>
            <a:r>
              <a:rPr lang="en-US" sz="2200" dirty="0" smtClean="0"/>
              <a:t>clavicle</a:t>
            </a:r>
          </a:p>
          <a:p>
            <a:r>
              <a:rPr lang="en-US" sz="2200" dirty="0" smtClean="0"/>
              <a:t> </a:t>
            </a:r>
            <a:r>
              <a:rPr lang="en-US" sz="2200" b="1" dirty="0"/>
              <a:t>2- The anterior border</a:t>
            </a:r>
            <a:r>
              <a:rPr lang="en-US" sz="2200" dirty="0" smtClean="0"/>
              <a:t>:-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- From the apex draws a line downward and medially passing behind </a:t>
            </a:r>
            <a:r>
              <a:rPr lang="en-US" sz="2200" dirty="0" err="1"/>
              <a:t>sterno</a:t>
            </a:r>
            <a:r>
              <a:rPr lang="en-US" sz="2200" dirty="0"/>
              <a:t>- </a:t>
            </a:r>
            <a:r>
              <a:rPr lang="en-US" sz="2200" dirty="0" err="1"/>
              <a:t>clavicular</a:t>
            </a:r>
            <a:r>
              <a:rPr lang="en-US" sz="2200" dirty="0"/>
              <a:t> joint to the level of the 2nd C.C. The 2 borders meet each other</a:t>
            </a:r>
            <a:r>
              <a:rPr lang="en-US" sz="2200" dirty="0" smtClean="0"/>
              <a:t>.</a:t>
            </a:r>
          </a:p>
          <a:p>
            <a:r>
              <a:rPr lang="en-US" sz="2200" b="1" dirty="0" smtClean="0"/>
              <a:t>- </a:t>
            </a:r>
            <a:r>
              <a:rPr lang="en-US" sz="2200" b="1" dirty="0"/>
              <a:t>On the right side</a:t>
            </a:r>
            <a:r>
              <a:rPr lang="en-US" sz="2200" dirty="0" smtClean="0"/>
              <a:t>,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It descends vertically downward to the level of </a:t>
            </a:r>
            <a:r>
              <a:rPr lang="en-US" sz="2200" b="1" dirty="0"/>
              <a:t>6th</a:t>
            </a:r>
            <a:r>
              <a:rPr lang="en-US" sz="2200" dirty="0"/>
              <a:t> costal cartilage</a:t>
            </a:r>
            <a:r>
              <a:rPr lang="en-US" sz="2200" dirty="0" smtClean="0"/>
              <a:t>.</a:t>
            </a:r>
          </a:p>
          <a:p>
            <a:r>
              <a:rPr lang="en-US" sz="2200" b="1" dirty="0" smtClean="0"/>
              <a:t> -On </a:t>
            </a:r>
            <a:r>
              <a:rPr lang="en-US" sz="2200" b="1" dirty="0"/>
              <a:t>the left side</a:t>
            </a:r>
            <a:r>
              <a:rPr lang="en-US" sz="2200" dirty="0" smtClean="0"/>
              <a:t>,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- It descends vertically to the level of the </a:t>
            </a:r>
            <a:r>
              <a:rPr lang="en-US" sz="2200" b="1" dirty="0"/>
              <a:t>4th</a:t>
            </a:r>
            <a:r>
              <a:rPr lang="en-US" sz="2200" dirty="0"/>
              <a:t> costal cartilage. - Then, the anterior border deviates laterally to the left side of the sternum to reach the left </a:t>
            </a:r>
            <a:r>
              <a:rPr lang="en-US" sz="2200" b="1" dirty="0"/>
              <a:t>6th </a:t>
            </a:r>
            <a:r>
              <a:rPr lang="en-US" sz="2200" b="1" dirty="0" err="1"/>
              <a:t>sterno</a:t>
            </a:r>
            <a:r>
              <a:rPr lang="en-US" sz="2200" b="1" dirty="0"/>
              <a:t>-costal junction</a:t>
            </a:r>
            <a:r>
              <a:rPr lang="en-US" sz="2200" dirty="0" smtClean="0"/>
              <a:t>.</a:t>
            </a:r>
          </a:p>
          <a:p>
            <a:r>
              <a:rPr lang="en-US" sz="2200" b="1" dirty="0" smtClean="0"/>
              <a:t> </a:t>
            </a:r>
            <a:r>
              <a:rPr lang="en-US" sz="2200" b="1" dirty="0"/>
              <a:t>3- The inferior border (on both sides</a:t>
            </a:r>
            <a:r>
              <a:rPr lang="en-US" sz="2200" b="1" dirty="0" smtClean="0"/>
              <a:t>):-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From the last point, draw a line reaching</a:t>
            </a:r>
            <a:r>
              <a:rPr lang="en-US" sz="2200" dirty="0" smtClean="0"/>
              <a:t>;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* The </a:t>
            </a:r>
            <a:r>
              <a:rPr lang="en-US" sz="2200" b="1" dirty="0"/>
              <a:t>8th rib </a:t>
            </a:r>
            <a:r>
              <a:rPr lang="en-US" sz="2200" dirty="0"/>
              <a:t>in the mid-</a:t>
            </a:r>
            <a:r>
              <a:rPr lang="en-US" sz="2200" dirty="0" err="1"/>
              <a:t>clavicular</a:t>
            </a:r>
            <a:r>
              <a:rPr lang="en-US" sz="2200" dirty="0"/>
              <a:t> line </a:t>
            </a:r>
            <a:r>
              <a:rPr lang="en-US" sz="2200" b="1" dirty="0"/>
              <a:t>(Lung at 6th rib</a:t>
            </a:r>
            <a:r>
              <a:rPr lang="en-US" sz="2200" b="1" dirty="0" smtClean="0"/>
              <a:t>).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* The </a:t>
            </a:r>
            <a:r>
              <a:rPr lang="en-US" sz="2200" b="1" dirty="0"/>
              <a:t>10th rib </a:t>
            </a:r>
            <a:r>
              <a:rPr lang="en-US" sz="2200" dirty="0"/>
              <a:t>in the mid- axillary line </a:t>
            </a:r>
            <a:r>
              <a:rPr lang="en-US" sz="2200" b="1" dirty="0"/>
              <a:t>(Lung at 8th rib</a:t>
            </a:r>
            <a:r>
              <a:rPr lang="en-US" sz="2200" b="1" dirty="0" smtClean="0"/>
              <a:t>).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* The </a:t>
            </a:r>
            <a:r>
              <a:rPr lang="en-US" sz="2200" b="1" dirty="0"/>
              <a:t>12th thoracic spine </a:t>
            </a:r>
            <a:r>
              <a:rPr lang="en-US" sz="2200" dirty="0"/>
              <a:t>one inch lateral to midline </a:t>
            </a:r>
            <a:r>
              <a:rPr lang="en-US" sz="2200" b="1" dirty="0"/>
              <a:t>(Lung at 10th thoracic spine</a:t>
            </a:r>
            <a:r>
              <a:rPr lang="en-US" sz="2200" b="1" dirty="0" smtClean="0"/>
              <a:t>).</a:t>
            </a:r>
          </a:p>
          <a:p>
            <a:r>
              <a:rPr lang="en-US" sz="2200" dirty="0" smtClean="0"/>
              <a:t> </a:t>
            </a:r>
            <a:r>
              <a:rPr lang="en-US" sz="2200" b="1" dirty="0"/>
              <a:t>4- The posterior border (on both sides):- </a:t>
            </a:r>
            <a:r>
              <a:rPr lang="en-US" sz="2200" dirty="0"/>
              <a:t>a line upward from last point to apex.</a:t>
            </a:r>
          </a:p>
        </p:txBody>
      </p:sp>
    </p:spTree>
    <p:extLst>
      <p:ext uri="{BB962C8B-B14F-4D97-AF65-F5344CB8AC3E}">
        <p14:creationId xmlns:p14="http://schemas.microsoft.com/office/powerpoint/2010/main" val="722463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92202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89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</a:t>
            </a:r>
            <a:r>
              <a:rPr lang="en-US" sz="2800" b="1" dirty="0" smtClean="0"/>
              <a:t>** </a:t>
            </a:r>
            <a:r>
              <a:rPr lang="en-US" sz="2800" b="1" dirty="0"/>
              <a:t>B- Surface anatomy of the fissures of the </a:t>
            </a:r>
            <a:r>
              <a:rPr lang="en-US" sz="2800" b="1" dirty="0" smtClean="0"/>
              <a:t>lungs</a:t>
            </a:r>
          </a:p>
          <a:p>
            <a:r>
              <a:rPr lang="en-US" sz="2800" dirty="0" smtClean="0"/>
              <a:t> </a:t>
            </a:r>
            <a:r>
              <a:rPr lang="en-US" sz="2800" b="1" dirty="0"/>
              <a:t>1- The oblique fissure</a:t>
            </a:r>
            <a:r>
              <a:rPr lang="en-US" sz="2800" dirty="0"/>
              <a:t>: (in both right and left lungs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- Draw </a:t>
            </a:r>
            <a:r>
              <a:rPr lang="en-US" sz="2800" dirty="0"/>
              <a:t>a line extends from the posterior border at;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- A </a:t>
            </a:r>
            <a:r>
              <a:rPr lang="en-US" sz="2800" dirty="0"/>
              <a:t>point at the level of the </a:t>
            </a:r>
            <a:r>
              <a:rPr lang="en-US" sz="2800" b="1" dirty="0"/>
              <a:t>3rd thoracic spine </a:t>
            </a:r>
            <a:r>
              <a:rPr lang="en-US" sz="2800" dirty="0"/>
              <a:t>(Opposite the root of the spine of the scapula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- The line directed downward and forward to the inferior border at the </a:t>
            </a:r>
            <a:r>
              <a:rPr lang="en-US" sz="2800" b="1" dirty="0"/>
              <a:t>6th </a:t>
            </a:r>
            <a:r>
              <a:rPr lang="en-US" sz="2800" b="1" dirty="0" err="1"/>
              <a:t>costo-chondral</a:t>
            </a:r>
            <a:r>
              <a:rPr lang="en-US" sz="2800" b="1" dirty="0"/>
              <a:t> junction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- </a:t>
            </a:r>
            <a:r>
              <a:rPr lang="en-US" sz="2800" b="1" dirty="0" smtClean="0"/>
              <a:t>Roughly</a:t>
            </a:r>
            <a:r>
              <a:rPr lang="en-US" sz="2800" dirty="0"/>
              <a:t>, the oblique fissure corresponds to the medial border of the scapula by placing the hand on the back of the head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b="1" dirty="0"/>
              <a:t>2- The horizontal fissure </a:t>
            </a:r>
            <a:r>
              <a:rPr lang="en-US" sz="2800" dirty="0"/>
              <a:t>(only in the right lung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- From a point at median plane opposite the </a:t>
            </a:r>
            <a:r>
              <a:rPr lang="en-US" sz="2800" b="1" dirty="0"/>
              <a:t>4th costal cartilage</a:t>
            </a:r>
            <a:r>
              <a:rPr lang="en-US" sz="2800" dirty="0"/>
              <a:t> draws a line horizontally backward to meet the oblique fissure at the </a:t>
            </a:r>
            <a:r>
              <a:rPr lang="en-US" sz="2800" b="1" dirty="0"/>
              <a:t>right 5th rib </a:t>
            </a:r>
            <a:r>
              <a:rPr lang="en-US" sz="2800" dirty="0"/>
              <a:t>in the </a:t>
            </a:r>
            <a:r>
              <a:rPr lang="en-US" sz="2800" b="1" dirty="0"/>
              <a:t>mid-axillary line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450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1DC879E0-150B-4760-97C7-F79399252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3" t="12195" r="38666" b="24806"/>
          <a:stretch>
            <a:fillRect/>
          </a:stretch>
        </p:blipFill>
        <p:spPr bwMode="auto">
          <a:xfrm>
            <a:off x="2211388" y="44450"/>
            <a:ext cx="4937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6489701" y="311151"/>
            <a:ext cx="2592387" cy="1173163"/>
          </a:xfrm>
          <a:prstGeom prst="borderCallout2">
            <a:avLst>
              <a:gd name="adj1" fmla="val 9741"/>
              <a:gd name="adj2" fmla="val -2940"/>
              <a:gd name="adj3" fmla="val 9741"/>
              <a:gd name="adj4" fmla="val -66995"/>
              <a:gd name="adj5" fmla="val 277537"/>
              <a:gd name="adj6" fmla="val -98042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 charset="0"/>
                <a:cs typeface="Arial" charset="0"/>
              </a:rPr>
              <a:t>mediastinal surface </a:t>
            </a:r>
          </a:p>
        </p:txBody>
      </p:sp>
      <p:sp>
        <p:nvSpPr>
          <p:cNvPr id="23" name="AutoShape 7">
            <a:extLst>
              <a:ext uri="{FF2B5EF4-FFF2-40B4-BE49-F238E27FC236}">
                <a16:creationId xmlns="" xmlns:a16="http://schemas.microsoft.com/office/drawing/2014/main" id="{4F0CAA2F-D92F-476B-99A6-5A075BC45F6C}"/>
              </a:ext>
            </a:extLst>
          </p:cNvPr>
          <p:cNvSpPr>
            <a:spLocks/>
          </p:cNvSpPr>
          <p:nvPr/>
        </p:nvSpPr>
        <p:spPr bwMode="auto">
          <a:xfrm>
            <a:off x="6883400" y="2106613"/>
            <a:ext cx="2184400" cy="1173162"/>
          </a:xfrm>
          <a:prstGeom prst="borderCallout2">
            <a:avLst>
              <a:gd name="adj1" fmla="val 9741"/>
              <a:gd name="adj2" fmla="val -3486"/>
              <a:gd name="adj3" fmla="val 9741"/>
              <a:gd name="adj4" fmla="val -19912"/>
              <a:gd name="adj5" fmla="val 78617"/>
              <a:gd name="adj6" fmla="val -33017"/>
            </a:avLst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Vertebral  surface</a:t>
            </a:r>
          </a:p>
        </p:txBody>
      </p:sp>
      <p:sp>
        <p:nvSpPr>
          <p:cNvPr id="24" name="AutoShape 8">
            <a:extLst>
              <a:ext uri="{FF2B5EF4-FFF2-40B4-BE49-F238E27FC236}">
                <a16:creationId xmlns="" xmlns:a16="http://schemas.microsoft.com/office/drawing/2014/main" id="{AF2F9C64-5378-48F3-8657-499C6382D388}"/>
              </a:ext>
            </a:extLst>
          </p:cNvPr>
          <p:cNvSpPr>
            <a:spLocks/>
          </p:cNvSpPr>
          <p:nvPr/>
        </p:nvSpPr>
        <p:spPr bwMode="auto">
          <a:xfrm>
            <a:off x="7175501" y="4941888"/>
            <a:ext cx="1781175" cy="925512"/>
          </a:xfrm>
          <a:prstGeom prst="borderCallout2">
            <a:avLst>
              <a:gd name="adj1" fmla="val 12352"/>
              <a:gd name="adj2" fmla="val -4278"/>
              <a:gd name="adj3" fmla="val 12352"/>
              <a:gd name="adj4" fmla="val -54458"/>
              <a:gd name="adj5" fmla="val -151116"/>
              <a:gd name="adj6" fmla="val -131370"/>
            </a:avLst>
          </a:prstGeom>
          <a:solidFill>
            <a:srgbClr val="CCFF99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Hilum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 of lung 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="" xmlns:a16="http://schemas.microsoft.com/office/drawing/2014/main" id="{23461D3C-3C5C-48CB-8CA2-7AD892B97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64" y="235744"/>
            <a:ext cx="2121041" cy="1323975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  <a:latin typeface="Arial" charset="0"/>
                <a:cs typeface="Arial" charset="0"/>
              </a:rPr>
              <a:t>Medial  surface </a:t>
            </a:r>
          </a:p>
        </p:txBody>
      </p:sp>
      <p:sp>
        <p:nvSpPr>
          <p:cNvPr id="26" name="Oval 12">
            <a:extLst>
              <a:ext uri="{FF2B5EF4-FFF2-40B4-BE49-F238E27FC236}">
                <a16:creationId xmlns="" xmlns:a16="http://schemas.microsoft.com/office/drawing/2014/main" id="{9FB5D593-54F5-453F-9A9B-219980216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6027" y="765177"/>
            <a:ext cx="503237" cy="50482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7" name="Oval 13">
            <a:extLst>
              <a:ext uri="{FF2B5EF4-FFF2-40B4-BE49-F238E27FC236}">
                <a16:creationId xmlns="" xmlns:a16="http://schemas.microsoft.com/office/drawing/2014/main" id="{6C3B070E-F327-4478-B94E-04B2F3AA4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863" y="1700214"/>
            <a:ext cx="576263" cy="504825"/>
          </a:xfrm>
          <a:prstGeom prst="ellipse">
            <a:avLst/>
          </a:prstGeom>
          <a:solidFill>
            <a:srgbClr val="FF3300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FF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8" name="AutoShape 14">
            <a:extLst>
              <a:ext uri="{FF2B5EF4-FFF2-40B4-BE49-F238E27FC236}">
                <a16:creationId xmlns="" xmlns:a16="http://schemas.microsoft.com/office/drawing/2014/main" id="{4E4037AD-E20C-4CF6-BD13-4DB8F7DB2972}"/>
              </a:ext>
            </a:extLst>
          </p:cNvPr>
          <p:cNvSpPr>
            <a:spLocks/>
          </p:cNvSpPr>
          <p:nvPr/>
        </p:nvSpPr>
        <p:spPr bwMode="auto">
          <a:xfrm>
            <a:off x="385762" y="2001838"/>
            <a:ext cx="1854200" cy="1046162"/>
          </a:xfrm>
          <a:prstGeom prst="borderCallout2">
            <a:avLst>
              <a:gd name="adj1" fmla="val 10926"/>
              <a:gd name="adj2" fmla="val 104111"/>
              <a:gd name="adj3" fmla="val 10926"/>
              <a:gd name="adj4" fmla="val 113185"/>
              <a:gd name="adj5" fmla="val 95296"/>
              <a:gd name="adj6" fmla="val 133218"/>
            </a:avLst>
          </a:prstGeom>
          <a:solidFill>
            <a:srgbClr val="9900FF"/>
          </a:solidFill>
          <a:ln w="57150">
            <a:solidFill>
              <a:srgbClr val="333399"/>
            </a:solidFill>
            <a:miter lim="800000"/>
            <a:headEnd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cs typeface="Arial" charset="0"/>
              </a:rPr>
              <a:t>Anterior   border</a:t>
            </a:r>
          </a:p>
        </p:txBody>
      </p:sp>
      <p:sp>
        <p:nvSpPr>
          <p:cNvPr id="29" name="AutoShape 17">
            <a:extLst>
              <a:ext uri="{FF2B5EF4-FFF2-40B4-BE49-F238E27FC236}">
                <a16:creationId xmlns="" xmlns:a16="http://schemas.microsoft.com/office/drawing/2014/main" id="{D19FE668-1292-482E-B9B8-22785B8CA968}"/>
              </a:ext>
            </a:extLst>
          </p:cNvPr>
          <p:cNvSpPr>
            <a:spLocks/>
          </p:cNvSpPr>
          <p:nvPr/>
        </p:nvSpPr>
        <p:spPr bwMode="auto">
          <a:xfrm>
            <a:off x="7162800" y="3841750"/>
            <a:ext cx="1938338" cy="958850"/>
          </a:xfrm>
          <a:prstGeom prst="borderCallout2">
            <a:avLst>
              <a:gd name="adj1" fmla="val 11921"/>
              <a:gd name="adj2" fmla="val -3931"/>
              <a:gd name="adj3" fmla="val 11921"/>
              <a:gd name="adj4" fmla="val -3931"/>
              <a:gd name="adj5" fmla="val -17457"/>
              <a:gd name="adj6" fmla="val -11961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Posterior  border</a:t>
            </a:r>
          </a:p>
        </p:txBody>
      </p:sp>
      <p:sp>
        <p:nvSpPr>
          <p:cNvPr id="30" name="AutoShape 8">
            <a:extLst>
              <a:ext uri="{FF2B5EF4-FFF2-40B4-BE49-F238E27FC236}">
                <a16:creationId xmlns="" xmlns:a16="http://schemas.microsoft.com/office/drawing/2014/main" id="{14B49DA1-3FFA-46F7-9D44-12819189DF0E}"/>
              </a:ext>
            </a:extLst>
          </p:cNvPr>
          <p:cNvSpPr>
            <a:spLocks/>
          </p:cNvSpPr>
          <p:nvPr/>
        </p:nvSpPr>
        <p:spPr bwMode="auto">
          <a:xfrm>
            <a:off x="7391401" y="5943600"/>
            <a:ext cx="1781175" cy="925513"/>
          </a:xfrm>
          <a:prstGeom prst="borderCallout2">
            <a:avLst>
              <a:gd name="adj1" fmla="val 12352"/>
              <a:gd name="adj2" fmla="val -4278"/>
              <a:gd name="adj3" fmla="val 12352"/>
              <a:gd name="adj4" fmla="val -54458"/>
              <a:gd name="adj5" fmla="val -12720"/>
              <a:gd name="adj6" fmla="val -173243"/>
            </a:avLst>
          </a:prstGeom>
          <a:solidFill>
            <a:srgbClr val="CCFF99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Base of lung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89B0C8E-BCDC-445A-BE2C-26A1B60E8947}"/>
              </a:ext>
            </a:extLst>
          </p:cNvPr>
          <p:cNvSpPr txBox="1"/>
          <p:nvPr/>
        </p:nvSpPr>
        <p:spPr>
          <a:xfrm>
            <a:off x="123965" y="5712510"/>
            <a:ext cx="212363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Right lung</a:t>
            </a:r>
          </a:p>
        </p:txBody>
      </p:sp>
      <p:sp>
        <p:nvSpPr>
          <p:cNvPr id="32" name="AutoShape 14">
            <a:extLst>
              <a:ext uri="{FF2B5EF4-FFF2-40B4-BE49-F238E27FC236}">
                <a16:creationId xmlns="" xmlns:a16="http://schemas.microsoft.com/office/drawing/2014/main" id="{B178EB98-66A6-426B-96E1-A217C260C35E}"/>
              </a:ext>
            </a:extLst>
          </p:cNvPr>
          <p:cNvSpPr>
            <a:spLocks/>
          </p:cNvSpPr>
          <p:nvPr/>
        </p:nvSpPr>
        <p:spPr bwMode="auto">
          <a:xfrm>
            <a:off x="2298528" y="235743"/>
            <a:ext cx="1368011" cy="661987"/>
          </a:xfrm>
          <a:prstGeom prst="borderCallout2">
            <a:avLst>
              <a:gd name="adj1" fmla="val 10926"/>
              <a:gd name="adj2" fmla="val 104111"/>
              <a:gd name="adj3" fmla="val 10926"/>
              <a:gd name="adj4" fmla="val 113185"/>
              <a:gd name="adj5" fmla="val 63577"/>
              <a:gd name="adj6" fmla="val 152592"/>
            </a:avLst>
          </a:prstGeom>
          <a:solidFill>
            <a:srgbClr val="9900FF"/>
          </a:solidFill>
          <a:ln w="57150">
            <a:solidFill>
              <a:srgbClr val="333399"/>
            </a:solidFill>
            <a:miter lim="800000"/>
            <a:headEnd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cs typeface="Arial" charset="0"/>
              </a:rPr>
              <a:t>Apex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7765E1A-7D64-4894-9D4F-963525E35666}"/>
              </a:ext>
            </a:extLst>
          </p:cNvPr>
          <p:cNvSpPr txBox="1"/>
          <p:nvPr/>
        </p:nvSpPr>
        <p:spPr>
          <a:xfrm>
            <a:off x="3426033" y="2221251"/>
            <a:ext cx="48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BA253B6-5DBF-4F2D-A130-8193D644B4B2}"/>
              </a:ext>
            </a:extLst>
          </p:cNvPr>
          <p:cNvSpPr txBox="1"/>
          <p:nvPr/>
        </p:nvSpPr>
        <p:spPr>
          <a:xfrm>
            <a:off x="3426033" y="4003054"/>
            <a:ext cx="48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51E9429-F6EF-4EDD-869E-4F53E93EB1B7}"/>
              </a:ext>
            </a:extLst>
          </p:cNvPr>
          <p:cNvSpPr txBox="1"/>
          <p:nvPr/>
        </p:nvSpPr>
        <p:spPr>
          <a:xfrm>
            <a:off x="4442791" y="4495731"/>
            <a:ext cx="48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B303630-C8C9-41A9-A1EC-83FB4AA33E87}"/>
              </a:ext>
            </a:extLst>
          </p:cNvPr>
          <p:cNvSpPr txBox="1"/>
          <p:nvPr/>
        </p:nvSpPr>
        <p:spPr>
          <a:xfrm>
            <a:off x="1826762" y="4172565"/>
            <a:ext cx="79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CCEA332-66DD-42FC-AD84-15A3A05F175E}"/>
              </a:ext>
            </a:extLst>
          </p:cNvPr>
          <p:cNvSpPr txBox="1"/>
          <p:nvPr/>
        </p:nvSpPr>
        <p:spPr>
          <a:xfrm>
            <a:off x="2982533" y="6146458"/>
            <a:ext cx="1368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1390082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53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                     • </a:t>
            </a:r>
            <a:r>
              <a:rPr lang="en-US" sz="2400" b="1" dirty="0"/>
              <a:t>Relations of the </a:t>
            </a:r>
            <a:r>
              <a:rPr lang="en-US" sz="2400" b="1" dirty="0" smtClean="0"/>
              <a:t>lungs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1- Apex: It is covered by </a:t>
            </a:r>
            <a:r>
              <a:rPr lang="en-US" sz="2400" b="1" dirty="0" err="1"/>
              <a:t>suprapleural</a:t>
            </a:r>
            <a:r>
              <a:rPr lang="en-US" sz="2400" b="1" dirty="0"/>
              <a:t> </a:t>
            </a:r>
            <a:r>
              <a:rPr lang="en-US" sz="2400" b="1" dirty="0" smtClean="0"/>
              <a:t>membrane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2- Base: is related to</a:t>
            </a:r>
            <a:r>
              <a:rPr lang="en-US" sz="2400" b="1" dirty="0" smtClean="0"/>
              <a:t>:</a:t>
            </a:r>
          </a:p>
          <a:p>
            <a:r>
              <a:rPr lang="en-US" sz="2400" b="1" dirty="0" smtClean="0"/>
              <a:t>*Right lung :right </a:t>
            </a:r>
            <a:r>
              <a:rPr lang="en-US" sz="2400" b="1" dirty="0"/>
              <a:t>cupola of diaphragm and right lobe </a:t>
            </a:r>
            <a:r>
              <a:rPr lang="en-US" sz="2400" b="1" dirty="0" smtClean="0"/>
              <a:t>of liver</a:t>
            </a:r>
            <a:r>
              <a:rPr lang="en-US" sz="2400" b="1" dirty="0"/>
              <a:t>. </a:t>
            </a:r>
            <a:r>
              <a:rPr lang="en-US" sz="2400" b="1" dirty="0" smtClean="0"/>
              <a:t>  </a:t>
            </a:r>
          </a:p>
          <a:p>
            <a:r>
              <a:rPr lang="en-US" sz="2400" b="1" dirty="0" smtClean="0"/>
              <a:t>* </a:t>
            </a:r>
            <a:r>
              <a:rPr lang="en-US" sz="2400" b="1" dirty="0"/>
              <a:t>Left lung: left cupola of diaphragm, left lobe of the liver, spleen and fundus of the stomach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3- Costal surface: smooth and convex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- It is related to a- the ribs and their costal cartilages</a:t>
            </a:r>
            <a:r>
              <a:rPr lang="en-US" sz="2400" b="1" dirty="0" smtClean="0"/>
              <a:t>.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     </a:t>
            </a:r>
            <a:r>
              <a:rPr lang="en-US" sz="2400" b="1" dirty="0"/>
              <a:t>b- The intercostal muscles, nerve and vessels. </a:t>
            </a:r>
            <a:endParaRPr lang="en-US" sz="2400" b="1" dirty="0" smtClean="0"/>
          </a:p>
          <a:p>
            <a:r>
              <a:rPr lang="en-US" sz="2400" b="1" dirty="0" smtClean="0"/>
              <a:t>4- </a:t>
            </a:r>
            <a:r>
              <a:rPr lang="en-US" sz="2400" b="1" dirty="0"/>
              <a:t>Medial surface: It contains the hilum and is divided into two parts</a:t>
            </a:r>
            <a:r>
              <a:rPr lang="en-US" sz="2400" b="1" dirty="0" smtClean="0"/>
              <a:t>: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I- Posterior part (vertebral surface) is related to</a:t>
            </a:r>
            <a:r>
              <a:rPr lang="en-US" sz="2400" b="1" dirty="0" smtClean="0"/>
              <a:t>,</a:t>
            </a:r>
          </a:p>
          <a:p>
            <a:r>
              <a:rPr lang="en-US" sz="2400" b="1" dirty="0" smtClean="0"/>
              <a:t>                              a</a:t>
            </a:r>
            <a:r>
              <a:rPr lang="en-US" sz="2400" b="1" dirty="0"/>
              <a:t>) Vertebral column and intervertebral discs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                              b</a:t>
            </a:r>
            <a:r>
              <a:rPr lang="en-US" sz="2400" b="1" dirty="0"/>
              <a:t>) Sympathetic chains and </a:t>
            </a:r>
            <a:r>
              <a:rPr lang="en-US" sz="2400" b="1" dirty="0" err="1"/>
              <a:t>spalchnic</a:t>
            </a:r>
            <a:r>
              <a:rPr lang="en-US" sz="2400" b="1" dirty="0"/>
              <a:t> nerves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                              c</a:t>
            </a:r>
            <a:r>
              <a:rPr lang="en-US" sz="2400" b="1" dirty="0"/>
              <a:t>) Posterior intercostal nerve and vessels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2. Anterior part (</a:t>
            </a:r>
            <a:r>
              <a:rPr lang="en-US" sz="2400" b="1" dirty="0" err="1"/>
              <a:t>mediastinal</a:t>
            </a:r>
            <a:r>
              <a:rPr lang="en-US" sz="2400" b="1" dirty="0"/>
              <a:t> surface)</a:t>
            </a:r>
          </a:p>
        </p:txBody>
      </p:sp>
    </p:spTree>
    <p:extLst>
      <p:ext uri="{BB962C8B-B14F-4D97-AF65-F5344CB8AC3E}">
        <p14:creationId xmlns:p14="http://schemas.microsoft.com/office/powerpoint/2010/main" val="1307849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828800"/>
            <a:ext cx="5105400" cy="28956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Relations of </a:t>
            </a:r>
            <a:r>
              <a:rPr lang="en-US" sz="5400" b="1" dirty="0" err="1" smtClean="0"/>
              <a:t>mediastinal</a:t>
            </a:r>
            <a:r>
              <a:rPr lang="en-US" sz="5400" b="1" dirty="0" smtClean="0"/>
              <a:t> surface of the lungs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11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1DC879E0-150B-4760-97C7-F79399252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3" t="12195" r="38666" b="24806"/>
          <a:stretch>
            <a:fillRect/>
          </a:stretch>
        </p:blipFill>
        <p:spPr bwMode="auto">
          <a:xfrm>
            <a:off x="1920875" y="0"/>
            <a:ext cx="4937125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6172201" y="311151"/>
            <a:ext cx="2909888" cy="1173163"/>
          </a:xfrm>
          <a:prstGeom prst="borderCallout2">
            <a:avLst>
              <a:gd name="adj1" fmla="val 9741"/>
              <a:gd name="adj2" fmla="val -2940"/>
              <a:gd name="adj3" fmla="val 43286"/>
              <a:gd name="adj4" fmla="val -32615"/>
              <a:gd name="adj5" fmla="val 101919"/>
              <a:gd name="adj6" fmla="val -83957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Groove for </a:t>
            </a:r>
            <a:r>
              <a:rPr lang="en-US" sz="24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R.brachiocephalic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vein</a:t>
            </a:r>
            <a:endParaRPr lang="en-US" sz="2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6567489" y="1600200"/>
            <a:ext cx="2514600" cy="1173163"/>
          </a:xfrm>
          <a:prstGeom prst="borderCallout2">
            <a:avLst>
              <a:gd name="adj1" fmla="val 9741"/>
              <a:gd name="adj2" fmla="val -2940"/>
              <a:gd name="adj3" fmla="val -28737"/>
              <a:gd name="adj4" fmla="val -68376"/>
              <a:gd name="adj5" fmla="val 11149"/>
              <a:gd name="adj6" fmla="val -88836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Groove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for trachea &amp; </a:t>
            </a:r>
            <a:r>
              <a:rPr lang="en-US" sz="24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R.vagus</a:t>
            </a:r>
            <a:endParaRPr lang="en-US" sz="2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6705600" y="2979517"/>
            <a:ext cx="2376489" cy="898966"/>
          </a:xfrm>
          <a:prstGeom prst="borderCallout2">
            <a:avLst>
              <a:gd name="adj1" fmla="val 9741"/>
              <a:gd name="adj2" fmla="val -2940"/>
              <a:gd name="adj3" fmla="val -134317"/>
              <a:gd name="adj4" fmla="val -42562"/>
              <a:gd name="adj5" fmla="val -147220"/>
              <a:gd name="adj6" fmla="val -74711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Groove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for esophagus</a:t>
            </a:r>
            <a:endParaRPr lang="en-US" sz="2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6858000" y="4015581"/>
            <a:ext cx="2224090" cy="861219"/>
          </a:xfrm>
          <a:prstGeom prst="borderCallout2">
            <a:avLst>
              <a:gd name="adj1" fmla="val 9741"/>
              <a:gd name="adj2" fmla="val -2940"/>
              <a:gd name="adj3" fmla="val -115560"/>
              <a:gd name="adj4" fmla="val -44957"/>
              <a:gd name="adj5" fmla="val -212310"/>
              <a:gd name="adj6" fmla="val -91438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Groove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for </a:t>
            </a:r>
            <a:r>
              <a:rPr lang="en-US" sz="24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azygos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vein</a:t>
            </a:r>
            <a:endParaRPr lang="en-US" sz="2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6784873" y="4976149"/>
            <a:ext cx="2376489" cy="898966"/>
          </a:xfrm>
          <a:prstGeom prst="borderCallout2">
            <a:avLst>
              <a:gd name="adj1" fmla="val 9741"/>
              <a:gd name="adj2" fmla="val -2940"/>
              <a:gd name="adj3" fmla="val -28737"/>
              <a:gd name="adj4" fmla="val -24054"/>
              <a:gd name="adj5" fmla="val -121469"/>
              <a:gd name="adj6" fmla="val -65944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Groove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for esophagus</a:t>
            </a:r>
            <a:endParaRPr lang="en-US" sz="2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76200" y="685800"/>
            <a:ext cx="2833688" cy="1173163"/>
          </a:xfrm>
          <a:prstGeom prst="borderCallout2">
            <a:avLst>
              <a:gd name="adj1" fmla="val -5058"/>
              <a:gd name="adj2" fmla="val 100480"/>
              <a:gd name="adj3" fmla="val 32433"/>
              <a:gd name="adj4" fmla="val 102626"/>
              <a:gd name="adj5" fmla="val 152237"/>
              <a:gd name="adj6" fmla="val 107768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Groove for ascending aorta &amp; thymus gland</a:t>
            </a:r>
            <a:endParaRPr lang="en-US" sz="2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76200" y="2159773"/>
            <a:ext cx="1981201" cy="898966"/>
          </a:xfrm>
          <a:prstGeom prst="borderCallout2">
            <a:avLst>
              <a:gd name="adj1" fmla="val 5878"/>
              <a:gd name="adj2" fmla="val 99827"/>
              <a:gd name="adj3" fmla="val 8602"/>
              <a:gd name="adj4" fmla="val 108910"/>
              <a:gd name="adj5" fmla="val 75527"/>
              <a:gd name="adj6" fmla="val 178545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Groove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for SVC</a:t>
            </a:r>
            <a:endParaRPr lang="en-US" sz="2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76200" y="3581400"/>
            <a:ext cx="1844675" cy="898966"/>
          </a:xfrm>
          <a:prstGeom prst="borderCallout2">
            <a:avLst>
              <a:gd name="adj1" fmla="val -559"/>
              <a:gd name="adj2" fmla="val 100592"/>
              <a:gd name="adj3" fmla="val 26627"/>
              <a:gd name="adj4" fmla="val 141285"/>
              <a:gd name="adj5" fmla="val 57501"/>
              <a:gd name="adj6" fmla="val 199491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Cardiac impression</a:t>
            </a:r>
            <a:endParaRPr lang="en-US" sz="2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54981" y="5638800"/>
            <a:ext cx="1981201" cy="898966"/>
          </a:xfrm>
          <a:prstGeom prst="borderCallout2">
            <a:avLst>
              <a:gd name="adj1" fmla="val 5878"/>
              <a:gd name="adj2" fmla="val 99827"/>
              <a:gd name="adj3" fmla="val -2986"/>
              <a:gd name="adj4" fmla="val 108910"/>
              <a:gd name="adj5" fmla="val -63529"/>
              <a:gd name="adj6" fmla="val 232878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Groove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for IVC</a:t>
            </a:r>
            <a:endParaRPr lang="en-US" sz="2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244" y="33359"/>
            <a:ext cx="2164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Right lung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87380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79" y="0"/>
            <a:ext cx="4517529" cy="6858000"/>
          </a:xfrm>
          <a:prstGeom prst="rect">
            <a:avLst/>
          </a:prstGeom>
        </p:spPr>
      </p:pic>
      <p:sp>
        <p:nvSpPr>
          <p:cNvPr id="5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441465" y="533400"/>
            <a:ext cx="2376489" cy="762000"/>
          </a:xfrm>
          <a:prstGeom prst="borderCallout2">
            <a:avLst>
              <a:gd name="adj1" fmla="val -2411"/>
              <a:gd name="adj2" fmla="val 97392"/>
              <a:gd name="adj3" fmla="val 6949"/>
              <a:gd name="adj4" fmla="val 100143"/>
              <a:gd name="adj5" fmla="val 104932"/>
              <a:gd name="adj6" fmla="val 181477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 charset="0"/>
                <a:cs typeface="Arial" charset="0"/>
              </a:rPr>
              <a:t>E</a:t>
            </a:r>
            <a:r>
              <a:rPr lang="en-US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sophagus</a:t>
            </a:r>
            <a:endParaRPr lang="en-US" sz="32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237764" y="1543291"/>
            <a:ext cx="2224090" cy="861219"/>
          </a:xfrm>
          <a:prstGeom prst="borderCallout2">
            <a:avLst>
              <a:gd name="adj1" fmla="val -1011"/>
              <a:gd name="adj2" fmla="val 101665"/>
              <a:gd name="adj3" fmla="val 23"/>
              <a:gd name="adj4" fmla="val 148640"/>
              <a:gd name="adj5" fmla="val 18856"/>
              <a:gd name="adj6" fmla="val 201560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arch of </a:t>
            </a:r>
            <a:r>
              <a:rPr lang="en-US" sz="24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azygos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vein</a:t>
            </a:r>
            <a:endParaRPr lang="en-US" sz="2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233727" y="2743200"/>
            <a:ext cx="1909037" cy="838199"/>
          </a:xfrm>
          <a:prstGeom prst="borderCallout2">
            <a:avLst>
              <a:gd name="adj1" fmla="val -1011"/>
              <a:gd name="adj2" fmla="val 101665"/>
              <a:gd name="adj3" fmla="val -26620"/>
              <a:gd name="adj4" fmla="val 146821"/>
              <a:gd name="adj5" fmla="val -61421"/>
              <a:gd name="adj6" fmla="val 218006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azygos</a:t>
            </a:r>
            <a:r>
              <a:rPr lang="en-US" sz="28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vein</a:t>
            </a:r>
            <a:endParaRPr lang="en-US" sz="28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>
            <a:off x="118767" y="3810000"/>
            <a:ext cx="2362200" cy="1152128"/>
          </a:xfrm>
          <a:prstGeom prst="callout2">
            <a:avLst>
              <a:gd name="adj1" fmla="val 1915"/>
              <a:gd name="adj2" fmla="val 98575"/>
              <a:gd name="adj3" fmla="val -60704"/>
              <a:gd name="adj4" fmla="val 144858"/>
              <a:gd name="adj5" fmla="val -125718"/>
              <a:gd name="adj6" fmla="val 198191"/>
            </a:avLst>
          </a:prstGeom>
          <a:solidFill>
            <a:srgbClr val="FF33CC"/>
          </a:solidFill>
          <a:ln w="38100">
            <a:solidFill>
              <a:srgbClr val="FF33CC"/>
            </a:solidFill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prstClr val="white"/>
                </a:solidFill>
                <a:latin typeface="Calibri"/>
              </a:rPr>
              <a:t>Hilum (root) of lung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Calibri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0" y="5334000"/>
            <a:ext cx="2376489" cy="762000"/>
          </a:xfrm>
          <a:prstGeom prst="borderCallout2">
            <a:avLst>
              <a:gd name="adj1" fmla="val -2411"/>
              <a:gd name="adj2" fmla="val 97392"/>
              <a:gd name="adj3" fmla="val 6949"/>
              <a:gd name="adj4" fmla="val 100143"/>
              <a:gd name="adj5" fmla="val -302157"/>
              <a:gd name="adj6" fmla="val 199985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 charset="0"/>
                <a:cs typeface="Arial" charset="0"/>
              </a:rPr>
              <a:t>E</a:t>
            </a:r>
            <a:r>
              <a:rPr lang="en-US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sophagus</a:t>
            </a:r>
            <a:endParaRPr lang="en-US" sz="32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3590564" y="4419823"/>
            <a:ext cx="1219200" cy="680977"/>
          </a:xfrm>
          <a:prstGeom prst="borderCallout2">
            <a:avLst>
              <a:gd name="adj1" fmla="val 5878"/>
              <a:gd name="adj2" fmla="val 99827"/>
              <a:gd name="adj3" fmla="val -2986"/>
              <a:gd name="adj4" fmla="val 108910"/>
              <a:gd name="adj5" fmla="val -128118"/>
              <a:gd name="adj6" fmla="val 119903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IVC</a:t>
            </a:r>
            <a:endParaRPr lang="en-US" sz="32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6400318" y="76200"/>
            <a:ext cx="2376489" cy="1066800"/>
          </a:xfrm>
          <a:prstGeom prst="borderCallout2">
            <a:avLst>
              <a:gd name="adj1" fmla="val -2411"/>
              <a:gd name="adj2" fmla="val 97392"/>
              <a:gd name="adj3" fmla="val 2609"/>
              <a:gd name="adj4" fmla="val -189"/>
              <a:gd name="adj5" fmla="val 122292"/>
              <a:gd name="adj6" fmla="val -60100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Trachea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Rt.vagus</a:t>
            </a:r>
            <a:endParaRPr lang="en-US" sz="32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6934200" y="1500303"/>
            <a:ext cx="2209800" cy="861219"/>
          </a:xfrm>
          <a:prstGeom prst="borderCallout2">
            <a:avLst>
              <a:gd name="adj1" fmla="val -1011"/>
              <a:gd name="adj2" fmla="val -3093"/>
              <a:gd name="adj3" fmla="val -4009"/>
              <a:gd name="adj4" fmla="val -38353"/>
              <a:gd name="adj5" fmla="val 2728"/>
              <a:gd name="adj6" fmla="val -82334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Rt.brachio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-cephalic vein</a:t>
            </a:r>
            <a:endParaRPr lang="en-US" sz="2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7588562" y="4116952"/>
            <a:ext cx="1219200" cy="680977"/>
          </a:xfrm>
          <a:prstGeom prst="borderCallout2">
            <a:avLst>
              <a:gd name="adj1" fmla="val -34915"/>
              <a:gd name="adj2" fmla="val -30236"/>
              <a:gd name="adj3" fmla="val -6385"/>
              <a:gd name="adj4" fmla="val -11660"/>
              <a:gd name="adj5" fmla="val -265795"/>
              <a:gd name="adj6" fmla="val -203831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 charset="0"/>
                <a:cs typeface="Arial" charset="0"/>
              </a:rPr>
              <a:t>S</a:t>
            </a:r>
            <a:r>
              <a:rPr lang="en-US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VC</a:t>
            </a:r>
            <a:endParaRPr lang="en-US" sz="32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7239000" y="2501228"/>
            <a:ext cx="1981200" cy="661072"/>
          </a:xfrm>
          <a:prstGeom prst="borderCallout2">
            <a:avLst>
              <a:gd name="adj1" fmla="val -1011"/>
              <a:gd name="adj2" fmla="val -3093"/>
              <a:gd name="adj3" fmla="val -25513"/>
              <a:gd name="adj4" fmla="val -39521"/>
              <a:gd name="adj5" fmla="val -3992"/>
              <a:gd name="adj6" fmla="val -70649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Pericardium</a:t>
            </a:r>
            <a:endParaRPr lang="en-US" sz="2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6767511" y="5100800"/>
            <a:ext cx="2376489" cy="1066800"/>
          </a:xfrm>
          <a:prstGeom prst="borderCallout2">
            <a:avLst>
              <a:gd name="adj1" fmla="val -2411"/>
              <a:gd name="adj2" fmla="val 97392"/>
              <a:gd name="adj3" fmla="val 2609"/>
              <a:gd name="adj4" fmla="val -189"/>
              <a:gd name="adj5" fmla="val -207546"/>
              <a:gd name="adj6" fmla="val -63022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/>
              <a:t>Phrenic nerve and </a:t>
            </a:r>
            <a:r>
              <a:rPr lang="en-US" sz="2000" b="1" dirty="0" err="1"/>
              <a:t>pericardiacophrenic</a:t>
            </a:r>
            <a:r>
              <a:rPr lang="en-US" sz="2000" b="1" dirty="0"/>
              <a:t> artery and vein*</a:t>
            </a:r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76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0"/>
            <a:ext cx="868680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                            • </a:t>
            </a:r>
            <a:r>
              <a:rPr lang="en-US" sz="2300" b="1" dirty="0" err="1"/>
              <a:t>Mediastinal</a:t>
            </a:r>
            <a:r>
              <a:rPr lang="en-US" sz="2300" b="1" dirty="0"/>
              <a:t> surface of the right </a:t>
            </a:r>
            <a:r>
              <a:rPr lang="en-US" sz="2300" b="1" dirty="0" smtClean="0"/>
              <a:t>lung</a:t>
            </a:r>
          </a:p>
          <a:p>
            <a:r>
              <a:rPr lang="en-US" sz="2300" dirty="0" smtClean="0"/>
              <a:t> </a:t>
            </a:r>
            <a:r>
              <a:rPr lang="en-US" sz="2300" b="1" dirty="0" smtClean="0"/>
              <a:t>• In </a:t>
            </a:r>
            <a:r>
              <a:rPr lang="en-US" sz="2300" b="1" dirty="0"/>
              <a:t>front the hilum</a:t>
            </a:r>
            <a:r>
              <a:rPr lang="en-US" sz="2300" b="1" dirty="0" smtClean="0"/>
              <a:t>;</a:t>
            </a:r>
          </a:p>
          <a:p>
            <a:r>
              <a:rPr lang="en-US" sz="2300" dirty="0" smtClean="0"/>
              <a:t> </a:t>
            </a:r>
            <a:r>
              <a:rPr lang="en-US" sz="2300" b="1" dirty="0"/>
              <a:t>a) Pericardial impression</a:t>
            </a:r>
            <a:r>
              <a:rPr lang="en-US" sz="2300" dirty="0"/>
              <a:t>: related to pericardium and right atrium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 </a:t>
            </a:r>
            <a:r>
              <a:rPr lang="en-US" sz="2300" b="1" dirty="0" smtClean="0"/>
              <a:t>b) </a:t>
            </a:r>
            <a:r>
              <a:rPr lang="en-US" sz="2300" b="1" dirty="0"/>
              <a:t>Groove for (SVC): </a:t>
            </a:r>
            <a:r>
              <a:rPr lang="en-US" sz="2300" dirty="0"/>
              <a:t>vertical groove in front of upper part of the hilum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-It is continuous above with right brachiocephalic vein.</a:t>
            </a:r>
          </a:p>
          <a:p>
            <a:r>
              <a:rPr lang="en-US" sz="2300" dirty="0" smtClean="0"/>
              <a:t> </a:t>
            </a:r>
            <a:r>
              <a:rPr lang="en-US" sz="2300" b="1" dirty="0" smtClean="0"/>
              <a:t>c) Ascending aorta and thymus gland</a:t>
            </a:r>
            <a:r>
              <a:rPr lang="en-US" sz="2300" dirty="0" smtClean="0"/>
              <a:t>, related to the anterior border in front of the groove of S.V.C.</a:t>
            </a:r>
          </a:p>
          <a:p>
            <a:r>
              <a:rPr lang="en-US" sz="2300" b="1" dirty="0" smtClean="0"/>
              <a:t>• Above the hilum;</a:t>
            </a:r>
          </a:p>
          <a:p>
            <a:r>
              <a:rPr lang="en-US" sz="2300" dirty="0" smtClean="0"/>
              <a:t>  </a:t>
            </a:r>
            <a:r>
              <a:rPr lang="en-US" sz="2300" b="1" dirty="0" smtClean="0"/>
              <a:t>a) Groove for arch of </a:t>
            </a:r>
            <a:r>
              <a:rPr lang="en-US" sz="2300" b="1" dirty="0" err="1" smtClean="0"/>
              <a:t>azygos</a:t>
            </a:r>
            <a:r>
              <a:rPr lang="en-US" sz="2300" b="1" dirty="0" smtClean="0"/>
              <a:t> vein</a:t>
            </a:r>
            <a:r>
              <a:rPr lang="en-US" sz="2300" dirty="0" smtClean="0"/>
              <a:t>: direct above the hilum. </a:t>
            </a:r>
          </a:p>
          <a:p>
            <a:r>
              <a:rPr lang="en-US" sz="2300" dirty="0" smtClean="0"/>
              <a:t>  </a:t>
            </a:r>
            <a:r>
              <a:rPr lang="en-US" sz="2300" b="1" dirty="0" smtClean="0"/>
              <a:t>b) Above arch</a:t>
            </a:r>
            <a:r>
              <a:rPr lang="en-US" sz="2300" dirty="0" smtClean="0"/>
              <a:t>; 3 vertical impressions arranged from anterior to posterior;</a:t>
            </a:r>
          </a:p>
          <a:p>
            <a:r>
              <a:rPr lang="en-US" sz="2300" b="1" dirty="0" smtClean="0"/>
              <a:t>    1- Groove for right brachiocephalic vein and right phrenic nerve.</a:t>
            </a:r>
          </a:p>
          <a:p>
            <a:r>
              <a:rPr lang="en-US" sz="2300" b="1" dirty="0" smtClean="0"/>
              <a:t>    2- Groove for the trachea and right </a:t>
            </a:r>
            <a:r>
              <a:rPr lang="en-US" sz="2300" b="1" dirty="0" err="1" smtClean="0"/>
              <a:t>vagus</a:t>
            </a:r>
            <a:r>
              <a:rPr lang="en-US" sz="2300" b="1" dirty="0" smtClean="0"/>
              <a:t> nerve.</a:t>
            </a:r>
          </a:p>
          <a:p>
            <a:r>
              <a:rPr lang="en-US" sz="2300" b="1" dirty="0" smtClean="0"/>
              <a:t>    3- Groove for the </a:t>
            </a:r>
            <a:r>
              <a:rPr lang="en-US" sz="2300" b="1" dirty="0" err="1" smtClean="0"/>
              <a:t>oesophagus</a:t>
            </a:r>
            <a:r>
              <a:rPr lang="en-US" sz="2300" b="1" dirty="0" smtClean="0"/>
              <a:t>. </a:t>
            </a:r>
          </a:p>
          <a:p>
            <a:r>
              <a:rPr lang="en-US" sz="2300" b="1" dirty="0" smtClean="0"/>
              <a:t>• Behind the hilum;</a:t>
            </a:r>
          </a:p>
          <a:p>
            <a:r>
              <a:rPr lang="en-US" sz="2300" dirty="0" smtClean="0"/>
              <a:t>    </a:t>
            </a:r>
            <a:r>
              <a:rPr lang="en-US" sz="2300" b="1" dirty="0" smtClean="0"/>
              <a:t>a) Groove for </a:t>
            </a:r>
            <a:r>
              <a:rPr lang="en-US" sz="2300" b="1" dirty="0" err="1" smtClean="0"/>
              <a:t>azygos</a:t>
            </a:r>
            <a:r>
              <a:rPr lang="en-US" sz="2300" b="1" dirty="0" smtClean="0"/>
              <a:t> vein</a:t>
            </a:r>
            <a:r>
              <a:rPr lang="en-US" sz="2300" dirty="0" smtClean="0"/>
              <a:t>: behind the upper part</a:t>
            </a:r>
          </a:p>
          <a:p>
            <a:r>
              <a:rPr lang="en-US" sz="2300" dirty="0" smtClean="0"/>
              <a:t>    </a:t>
            </a:r>
            <a:r>
              <a:rPr lang="en-US" sz="2300" b="1" dirty="0" smtClean="0"/>
              <a:t>b) </a:t>
            </a:r>
            <a:r>
              <a:rPr lang="en-US" sz="2300" b="1" dirty="0" err="1" smtClean="0"/>
              <a:t>Oesophagus</a:t>
            </a:r>
            <a:r>
              <a:rPr lang="en-US" sz="2300" b="1" dirty="0" smtClean="0"/>
              <a:t> </a:t>
            </a:r>
            <a:r>
              <a:rPr lang="en-US" sz="2300" dirty="0" smtClean="0"/>
              <a:t>behind the lower part.</a:t>
            </a:r>
          </a:p>
          <a:p>
            <a:r>
              <a:rPr lang="en-US" sz="2300" b="1" dirty="0" smtClean="0"/>
              <a:t> • Below the hilum; Groove for inferior vena cava and right phrenic nerve.</a:t>
            </a:r>
          </a:p>
        </p:txBody>
      </p:sp>
    </p:spTree>
    <p:extLst>
      <p:ext uri="{BB962C8B-B14F-4D97-AF65-F5344CB8AC3E}">
        <p14:creationId xmlns:p14="http://schemas.microsoft.com/office/powerpoint/2010/main" val="268056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D1EBFB43-1F1B-6947-A49D-E06B9AEFE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"/>
            <a:ext cx="8839200" cy="6675120"/>
          </a:xfrm>
        </p:spPr>
      </p:pic>
    </p:spTree>
    <p:extLst>
      <p:ext uri="{BB962C8B-B14F-4D97-AF65-F5344CB8AC3E}">
        <p14:creationId xmlns:p14="http://schemas.microsoft.com/office/powerpoint/2010/main" val="457920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A35275BF-52BC-4F79-B44D-6ED3D9B23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10945" r="34875" b="23528"/>
          <a:stretch>
            <a:fillRect/>
          </a:stretch>
        </p:blipFill>
        <p:spPr bwMode="auto">
          <a:xfrm>
            <a:off x="1905000" y="0"/>
            <a:ext cx="5408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AAA419-F9B4-4C42-A9FA-CA50AD985BA2}"/>
              </a:ext>
            </a:extLst>
          </p:cNvPr>
          <p:cNvSpPr txBox="1"/>
          <p:nvPr/>
        </p:nvSpPr>
        <p:spPr>
          <a:xfrm>
            <a:off x="1447800" y="0"/>
            <a:ext cx="251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Left lung</a:t>
            </a:r>
          </a:p>
        </p:txBody>
      </p:sp>
      <p:sp>
        <p:nvSpPr>
          <p:cNvPr id="6" name="AutoShape 14">
            <a:extLst>
              <a:ext uri="{FF2B5EF4-FFF2-40B4-BE49-F238E27FC236}">
                <a16:creationId xmlns="" xmlns:a16="http://schemas.microsoft.com/office/drawing/2014/main" id="{DB512C78-4A73-4A8C-9E4F-3B9F4A326407}"/>
              </a:ext>
            </a:extLst>
          </p:cNvPr>
          <p:cNvSpPr>
            <a:spLocks/>
          </p:cNvSpPr>
          <p:nvPr/>
        </p:nvSpPr>
        <p:spPr bwMode="auto">
          <a:xfrm>
            <a:off x="6740318" y="5105400"/>
            <a:ext cx="2403681" cy="1046162"/>
          </a:xfrm>
          <a:prstGeom prst="borderCallout2">
            <a:avLst>
              <a:gd name="adj1" fmla="val 33727"/>
              <a:gd name="adj2" fmla="val -3096"/>
              <a:gd name="adj3" fmla="val 34867"/>
              <a:gd name="adj4" fmla="val -19827"/>
              <a:gd name="adj5" fmla="val -98009"/>
              <a:gd name="adj6" fmla="val -53300"/>
            </a:avLst>
          </a:prstGeom>
          <a:solidFill>
            <a:srgbClr val="9900FF"/>
          </a:solidFill>
          <a:ln w="57150">
            <a:solidFill>
              <a:schemeClr val="accent2"/>
            </a:solidFill>
            <a:miter lim="800000"/>
            <a:headEnd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Cardiac impression</a:t>
            </a:r>
            <a:endParaRPr lang="en-US" sz="32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14">
            <a:extLst>
              <a:ext uri="{FF2B5EF4-FFF2-40B4-BE49-F238E27FC236}">
                <a16:creationId xmlns="" xmlns:a16="http://schemas.microsoft.com/office/drawing/2014/main" id="{820A61F6-856A-4201-9341-80E6C38E84E0}"/>
              </a:ext>
            </a:extLst>
          </p:cNvPr>
          <p:cNvSpPr>
            <a:spLocks/>
          </p:cNvSpPr>
          <p:nvPr/>
        </p:nvSpPr>
        <p:spPr bwMode="auto">
          <a:xfrm>
            <a:off x="6188902" y="123250"/>
            <a:ext cx="2955098" cy="1046162"/>
          </a:xfrm>
          <a:prstGeom prst="borderCallout2">
            <a:avLst>
              <a:gd name="adj1" fmla="val 33727"/>
              <a:gd name="adj2" fmla="val -3096"/>
              <a:gd name="adj3" fmla="val 36261"/>
              <a:gd name="adj4" fmla="val -10544"/>
              <a:gd name="adj5" fmla="val 85669"/>
              <a:gd name="adj6" fmla="val -47085"/>
            </a:avLst>
          </a:prstGeom>
          <a:solidFill>
            <a:srgbClr val="9900FF"/>
          </a:solidFill>
          <a:ln w="57150">
            <a:solidFill>
              <a:schemeClr val="accent2"/>
            </a:solidFill>
            <a:miter lim="800000"/>
            <a:headEnd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Groove for left </a:t>
            </a:r>
            <a:r>
              <a:rPr lang="en-US" sz="25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subclavian</a:t>
            </a:r>
            <a:r>
              <a:rPr lang="en-US" sz="25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artery</a:t>
            </a:r>
            <a:endParaRPr lang="en-US" sz="25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AutoShape 14">
            <a:extLst>
              <a:ext uri="{FF2B5EF4-FFF2-40B4-BE49-F238E27FC236}">
                <a16:creationId xmlns="" xmlns:a16="http://schemas.microsoft.com/office/drawing/2014/main" id="{820A61F6-856A-4201-9341-80E6C38E84E0}"/>
              </a:ext>
            </a:extLst>
          </p:cNvPr>
          <p:cNvSpPr>
            <a:spLocks/>
          </p:cNvSpPr>
          <p:nvPr/>
        </p:nvSpPr>
        <p:spPr bwMode="auto">
          <a:xfrm>
            <a:off x="6355080" y="1447800"/>
            <a:ext cx="2788919" cy="1046162"/>
          </a:xfrm>
          <a:prstGeom prst="borderCallout2">
            <a:avLst>
              <a:gd name="adj1" fmla="val 33727"/>
              <a:gd name="adj2" fmla="val -3096"/>
              <a:gd name="adj3" fmla="val 36261"/>
              <a:gd name="adj4" fmla="val -10544"/>
              <a:gd name="adj5" fmla="val -14847"/>
              <a:gd name="adj6" fmla="val -41621"/>
            </a:avLst>
          </a:prstGeom>
          <a:solidFill>
            <a:srgbClr val="9900FF"/>
          </a:solidFill>
          <a:ln w="57150">
            <a:solidFill>
              <a:schemeClr val="accent2"/>
            </a:solidFill>
            <a:miter lim="800000"/>
            <a:headEnd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Groove for left common carotid a</a:t>
            </a:r>
            <a:endParaRPr lang="en-US" sz="2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AutoShape 14">
            <a:extLst>
              <a:ext uri="{FF2B5EF4-FFF2-40B4-BE49-F238E27FC236}">
                <a16:creationId xmlns="" xmlns:a16="http://schemas.microsoft.com/office/drawing/2014/main" id="{820A61F6-856A-4201-9341-80E6C38E84E0}"/>
              </a:ext>
            </a:extLst>
          </p:cNvPr>
          <p:cNvSpPr>
            <a:spLocks/>
          </p:cNvSpPr>
          <p:nvPr/>
        </p:nvSpPr>
        <p:spPr bwMode="auto">
          <a:xfrm>
            <a:off x="6740319" y="2905918"/>
            <a:ext cx="2403682" cy="1513682"/>
          </a:xfrm>
          <a:prstGeom prst="borderCallout2">
            <a:avLst>
              <a:gd name="adj1" fmla="val 33727"/>
              <a:gd name="adj2" fmla="val -3096"/>
              <a:gd name="adj3" fmla="val 36261"/>
              <a:gd name="adj4" fmla="val -10544"/>
              <a:gd name="adj5" fmla="val -14847"/>
              <a:gd name="adj6" fmla="val -41621"/>
            </a:avLst>
          </a:prstGeom>
          <a:solidFill>
            <a:srgbClr val="9900FF"/>
          </a:solidFill>
          <a:ln w="57150">
            <a:solidFill>
              <a:schemeClr val="accent2"/>
            </a:solidFill>
            <a:miter lim="800000"/>
            <a:headEnd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Groove for pulmonary trunk &amp; thymus gland</a:t>
            </a:r>
            <a:endParaRPr lang="en-US" sz="2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0" y="646332"/>
            <a:ext cx="2590800" cy="1182468"/>
          </a:xfrm>
          <a:prstGeom prst="borderCallout2">
            <a:avLst>
              <a:gd name="adj1" fmla="val -1011"/>
              <a:gd name="adj2" fmla="val 101665"/>
              <a:gd name="adj3" fmla="val 23"/>
              <a:gd name="adj4" fmla="val 148640"/>
              <a:gd name="adj5" fmla="val 47210"/>
              <a:gd name="adj6" fmla="val 166854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Groove for esophagus,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thoracic duc</a:t>
            </a:r>
            <a:r>
              <a:rPr lang="en-US" sz="2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</a:t>
            </a:r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0" y="3429000"/>
            <a:ext cx="2209800" cy="1182468"/>
          </a:xfrm>
          <a:prstGeom prst="borderCallout2">
            <a:avLst>
              <a:gd name="adj1" fmla="val -1011"/>
              <a:gd name="adj2" fmla="val 101665"/>
              <a:gd name="adj3" fmla="val -30909"/>
              <a:gd name="adj4" fmla="val 123812"/>
              <a:gd name="adj5" fmla="val -23676"/>
              <a:gd name="adj6" fmla="val 148923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Groove for descending thoracic aorta</a:t>
            </a:r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0" y="1970881"/>
            <a:ext cx="2209800" cy="935037"/>
          </a:xfrm>
          <a:prstGeom prst="borderCallout2">
            <a:avLst>
              <a:gd name="adj1" fmla="val -1011"/>
              <a:gd name="adj2" fmla="val 101665"/>
              <a:gd name="adj3" fmla="val -37464"/>
              <a:gd name="adj4" fmla="val 147261"/>
              <a:gd name="adj5" fmla="val -12223"/>
              <a:gd name="adj6" fmla="val 200647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Groove for arch of aorta</a:t>
            </a:r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76200" y="5105400"/>
            <a:ext cx="2057400" cy="914400"/>
          </a:xfrm>
          <a:prstGeom prst="borderCallout2">
            <a:avLst>
              <a:gd name="adj1" fmla="val -1011"/>
              <a:gd name="adj2" fmla="val 101665"/>
              <a:gd name="adj3" fmla="val -52819"/>
              <a:gd name="adj4" fmla="val 142714"/>
              <a:gd name="adj5" fmla="val -46875"/>
              <a:gd name="adj6" fmla="val 180188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Groove for esophagus</a:t>
            </a:r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31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4724400" cy="6858000"/>
          </a:xfrm>
          <a:prstGeom prst="rect">
            <a:avLst/>
          </a:prstGeom>
        </p:spPr>
      </p:pic>
      <p:sp>
        <p:nvSpPr>
          <p:cNvPr id="4" name="AutoShape 14">
            <a:extLst>
              <a:ext uri="{FF2B5EF4-FFF2-40B4-BE49-F238E27FC236}">
                <a16:creationId xmlns="" xmlns:a16="http://schemas.microsoft.com/office/drawing/2014/main" id="{820A61F6-856A-4201-9341-80E6C38E84E0}"/>
              </a:ext>
            </a:extLst>
          </p:cNvPr>
          <p:cNvSpPr>
            <a:spLocks/>
          </p:cNvSpPr>
          <p:nvPr/>
        </p:nvSpPr>
        <p:spPr bwMode="auto">
          <a:xfrm>
            <a:off x="6188902" y="123250"/>
            <a:ext cx="2955098" cy="943550"/>
          </a:xfrm>
          <a:prstGeom prst="borderCallout2">
            <a:avLst>
              <a:gd name="adj1" fmla="val 33727"/>
              <a:gd name="adj2" fmla="val -3096"/>
              <a:gd name="adj3" fmla="val 36261"/>
              <a:gd name="adj4" fmla="val -10544"/>
              <a:gd name="adj5" fmla="val 157842"/>
              <a:gd name="adj6" fmla="val -61009"/>
            </a:avLst>
          </a:prstGeom>
          <a:solidFill>
            <a:srgbClr val="9900FF"/>
          </a:solidFill>
          <a:ln w="57150">
            <a:solidFill>
              <a:schemeClr val="accent2"/>
            </a:solidFill>
            <a:miter lim="800000"/>
            <a:headEnd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left </a:t>
            </a:r>
            <a:r>
              <a:rPr lang="en-US" sz="25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subclavian</a:t>
            </a:r>
            <a:r>
              <a:rPr lang="en-US" sz="25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artery</a:t>
            </a:r>
            <a:endParaRPr lang="en-US" sz="25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utoShape 14">
            <a:extLst>
              <a:ext uri="{FF2B5EF4-FFF2-40B4-BE49-F238E27FC236}">
                <a16:creationId xmlns="" xmlns:a16="http://schemas.microsoft.com/office/drawing/2014/main" id="{820A61F6-856A-4201-9341-80E6C38E84E0}"/>
              </a:ext>
            </a:extLst>
          </p:cNvPr>
          <p:cNvSpPr>
            <a:spLocks/>
          </p:cNvSpPr>
          <p:nvPr/>
        </p:nvSpPr>
        <p:spPr bwMode="auto">
          <a:xfrm>
            <a:off x="6705600" y="1524000"/>
            <a:ext cx="2438400" cy="1046162"/>
          </a:xfrm>
          <a:prstGeom prst="borderCallout2">
            <a:avLst>
              <a:gd name="adj1" fmla="val 33727"/>
              <a:gd name="adj2" fmla="val -3096"/>
              <a:gd name="adj3" fmla="val 21693"/>
              <a:gd name="adj4" fmla="val -11169"/>
              <a:gd name="adj5" fmla="val 9918"/>
              <a:gd name="adj6" fmla="val -82710"/>
            </a:avLst>
          </a:prstGeom>
          <a:solidFill>
            <a:srgbClr val="9900FF"/>
          </a:solidFill>
          <a:ln w="57150">
            <a:solidFill>
              <a:schemeClr val="accent2"/>
            </a:solidFill>
            <a:miter lim="800000"/>
            <a:headEnd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Esophagus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Thoracic duct</a:t>
            </a:r>
            <a:endParaRPr lang="en-US" sz="25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AutoShape 14">
            <a:extLst>
              <a:ext uri="{FF2B5EF4-FFF2-40B4-BE49-F238E27FC236}">
                <a16:creationId xmlns="" xmlns:a16="http://schemas.microsoft.com/office/drawing/2014/main" id="{820A61F6-856A-4201-9341-80E6C38E84E0}"/>
              </a:ext>
            </a:extLst>
          </p:cNvPr>
          <p:cNvSpPr>
            <a:spLocks/>
          </p:cNvSpPr>
          <p:nvPr/>
        </p:nvSpPr>
        <p:spPr bwMode="auto">
          <a:xfrm>
            <a:off x="6781800" y="2905919"/>
            <a:ext cx="2362200" cy="1046162"/>
          </a:xfrm>
          <a:prstGeom prst="borderCallout2">
            <a:avLst>
              <a:gd name="adj1" fmla="val 33727"/>
              <a:gd name="adj2" fmla="val -3096"/>
              <a:gd name="adj3" fmla="val 36261"/>
              <a:gd name="adj4" fmla="val -10544"/>
              <a:gd name="adj5" fmla="val -102252"/>
              <a:gd name="adj6" fmla="val -89020"/>
            </a:avLst>
          </a:prstGeom>
          <a:solidFill>
            <a:srgbClr val="9900FF"/>
          </a:solidFill>
          <a:ln w="57150">
            <a:solidFill>
              <a:schemeClr val="accent2"/>
            </a:solidFill>
            <a:miter lim="800000"/>
            <a:headEnd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left superior intercostal v.</a:t>
            </a:r>
            <a:endParaRPr lang="en-US" sz="25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14">
            <a:extLst>
              <a:ext uri="{FF2B5EF4-FFF2-40B4-BE49-F238E27FC236}">
                <a16:creationId xmlns="" xmlns:a16="http://schemas.microsoft.com/office/drawing/2014/main" id="{820A61F6-856A-4201-9341-80E6C38E84E0}"/>
              </a:ext>
            </a:extLst>
          </p:cNvPr>
          <p:cNvSpPr>
            <a:spLocks/>
          </p:cNvSpPr>
          <p:nvPr/>
        </p:nvSpPr>
        <p:spPr bwMode="auto">
          <a:xfrm>
            <a:off x="6781800" y="4267200"/>
            <a:ext cx="2362200" cy="914400"/>
          </a:xfrm>
          <a:prstGeom prst="borderCallout2">
            <a:avLst>
              <a:gd name="adj1" fmla="val 33727"/>
              <a:gd name="adj2" fmla="val -3096"/>
              <a:gd name="adj3" fmla="val -62072"/>
              <a:gd name="adj4" fmla="val -19576"/>
              <a:gd name="adj5" fmla="val -232252"/>
              <a:gd name="adj6" fmla="val -94182"/>
            </a:avLst>
          </a:prstGeom>
          <a:solidFill>
            <a:srgbClr val="9900FF"/>
          </a:solidFill>
          <a:ln w="57150">
            <a:solidFill>
              <a:schemeClr val="accent2"/>
            </a:solidFill>
            <a:miter lim="800000"/>
            <a:headEnd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left </a:t>
            </a:r>
            <a:r>
              <a:rPr lang="en-US" sz="25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vagus</a:t>
            </a:r>
            <a:r>
              <a:rPr lang="en-US" sz="25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nerve</a:t>
            </a:r>
            <a:endParaRPr lang="en-US" sz="25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AutoShape 14">
            <a:extLst>
              <a:ext uri="{FF2B5EF4-FFF2-40B4-BE49-F238E27FC236}">
                <a16:creationId xmlns="" xmlns:a16="http://schemas.microsoft.com/office/drawing/2014/main" id="{820A61F6-856A-4201-9341-80E6C38E84E0}"/>
              </a:ext>
            </a:extLst>
          </p:cNvPr>
          <p:cNvSpPr>
            <a:spLocks/>
          </p:cNvSpPr>
          <p:nvPr/>
        </p:nvSpPr>
        <p:spPr bwMode="auto">
          <a:xfrm>
            <a:off x="6705600" y="5410200"/>
            <a:ext cx="2438400" cy="685800"/>
          </a:xfrm>
          <a:prstGeom prst="borderCallout2">
            <a:avLst>
              <a:gd name="adj1" fmla="val 33727"/>
              <a:gd name="adj2" fmla="val -3096"/>
              <a:gd name="adj3" fmla="val 21693"/>
              <a:gd name="adj4" fmla="val -11169"/>
              <a:gd name="adj5" fmla="val -252304"/>
              <a:gd name="adj6" fmla="val -78960"/>
            </a:avLst>
          </a:prstGeom>
          <a:solidFill>
            <a:srgbClr val="9900FF"/>
          </a:solidFill>
          <a:ln w="57150">
            <a:solidFill>
              <a:schemeClr val="accent2"/>
            </a:solidFill>
            <a:miter lim="800000"/>
            <a:headEnd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Esophagus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152400" y="304800"/>
            <a:ext cx="2209800" cy="935037"/>
          </a:xfrm>
          <a:prstGeom prst="borderCallout2">
            <a:avLst>
              <a:gd name="adj1" fmla="val -1011"/>
              <a:gd name="adj2" fmla="val 101665"/>
              <a:gd name="adj3" fmla="val 48920"/>
              <a:gd name="adj4" fmla="val 131399"/>
              <a:gd name="adj5" fmla="val 152395"/>
              <a:gd name="adj6" fmla="val 185475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Left common carotid a</a:t>
            </a:r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76200" y="1955643"/>
            <a:ext cx="2209800" cy="787558"/>
          </a:xfrm>
          <a:prstGeom prst="borderCallout2">
            <a:avLst>
              <a:gd name="adj1" fmla="val -1011"/>
              <a:gd name="adj2" fmla="val 101665"/>
              <a:gd name="adj3" fmla="val -13003"/>
              <a:gd name="adj4" fmla="val 131399"/>
              <a:gd name="adj5" fmla="val 3393"/>
              <a:gd name="adj6" fmla="val 192372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Arch of aorta</a:t>
            </a:r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="" xmlns:a16="http://schemas.microsoft.com/office/drawing/2014/main" id="{5276689C-B8E4-42DC-87E7-3B9D431E988E}"/>
              </a:ext>
            </a:extLst>
          </p:cNvPr>
          <p:cNvSpPr>
            <a:spLocks/>
          </p:cNvSpPr>
          <p:nvPr/>
        </p:nvSpPr>
        <p:spPr bwMode="auto">
          <a:xfrm>
            <a:off x="0" y="3068161"/>
            <a:ext cx="2286000" cy="1275239"/>
          </a:xfrm>
          <a:prstGeom prst="borderCallout2">
            <a:avLst>
              <a:gd name="adj1" fmla="val -1011"/>
              <a:gd name="adj2" fmla="val 101665"/>
              <a:gd name="adj3" fmla="val -35930"/>
              <a:gd name="adj4" fmla="val 129330"/>
              <a:gd name="adj5" fmla="val -53157"/>
              <a:gd name="adj6" fmla="val 169613"/>
            </a:avLst>
          </a:prstGeo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/>
              <a:t>Left phrenic </a:t>
            </a:r>
            <a:r>
              <a:rPr lang="en-US" sz="2000" b="1" dirty="0" smtClean="0"/>
              <a:t>nerve &amp; </a:t>
            </a:r>
            <a:r>
              <a:rPr lang="en-US" sz="2000" b="1" dirty="0" err="1" smtClean="0"/>
              <a:t>pericardiacophrenic</a:t>
            </a:r>
            <a:r>
              <a:rPr lang="en-US" sz="2000" b="1" dirty="0" smtClean="0"/>
              <a:t> A &amp; V</a:t>
            </a:r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73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</a:t>
            </a:r>
            <a:r>
              <a:rPr lang="en-US" sz="2400" b="1" dirty="0" smtClean="0"/>
              <a:t>• </a:t>
            </a:r>
            <a:r>
              <a:rPr lang="en-US" sz="2400" b="1" dirty="0" err="1"/>
              <a:t>Mediastinal</a:t>
            </a:r>
            <a:r>
              <a:rPr lang="en-US" sz="2400" b="1" dirty="0"/>
              <a:t> surface of the left </a:t>
            </a:r>
            <a:r>
              <a:rPr lang="en-US" sz="2400" b="1" dirty="0" smtClean="0"/>
              <a:t>lung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• In </a:t>
            </a:r>
            <a:r>
              <a:rPr lang="en-US" sz="2400" b="1" dirty="0"/>
              <a:t>front the hilum</a:t>
            </a:r>
            <a:r>
              <a:rPr lang="en-US" sz="2400" b="1" dirty="0" smtClean="0"/>
              <a:t>;</a:t>
            </a:r>
          </a:p>
          <a:p>
            <a:r>
              <a:rPr lang="en-US" sz="2400" dirty="0" smtClean="0"/>
              <a:t> </a:t>
            </a:r>
            <a:r>
              <a:rPr lang="en-US" sz="2400" b="1" dirty="0"/>
              <a:t>a) Pericardial impression</a:t>
            </a:r>
            <a:r>
              <a:rPr lang="en-US" sz="2400" dirty="0"/>
              <a:t>: related to pericardium and left ventricle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b="1" dirty="0"/>
              <a:t>b) Pulmonary trunk and thymus gland</a:t>
            </a:r>
            <a:r>
              <a:rPr lang="en-US" sz="2400" dirty="0"/>
              <a:t>, related to the anterior border of the lung above the pericardial impression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• Above the hilum</a:t>
            </a:r>
            <a:r>
              <a:rPr lang="en-US" sz="2400" b="1" dirty="0" smtClean="0"/>
              <a:t>;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a) </a:t>
            </a:r>
            <a:r>
              <a:rPr lang="en-US" sz="2400" b="1" dirty="0"/>
              <a:t>Groove for arch of aorta</a:t>
            </a:r>
            <a:r>
              <a:rPr lang="en-US" sz="2400" dirty="0"/>
              <a:t> directly above the hilum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b) Above arch;</a:t>
            </a:r>
            <a:r>
              <a:rPr lang="en-US" sz="2400" dirty="0"/>
              <a:t> 3 vertical impressions arranged from anterior to posterior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 </a:t>
            </a:r>
            <a:r>
              <a:rPr lang="en-US" sz="2400" b="1" dirty="0"/>
              <a:t>1- Left common carotid artery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2- Left </a:t>
            </a:r>
            <a:r>
              <a:rPr lang="en-US" sz="2400" b="1" dirty="0" err="1"/>
              <a:t>subclavian</a:t>
            </a:r>
            <a:r>
              <a:rPr lang="en-US" sz="2400" b="1" dirty="0"/>
              <a:t> artery</a:t>
            </a:r>
            <a:r>
              <a:rPr lang="en-US" sz="2400" b="1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- The left phrenic and left </a:t>
            </a:r>
            <a:r>
              <a:rPr lang="en-US" sz="2400" dirty="0" err="1"/>
              <a:t>vagus</a:t>
            </a:r>
            <a:r>
              <a:rPr lang="en-US" sz="2400" dirty="0"/>
              <a:t> nerves descend between </a:t>
            </a:r>
            <a:r>
              <a:rPr lang="en-US" sz="2400" dirty="0" smtClean="0"/>
              <a:t>them</a:t>
            </a:r>
          </a:p>
          <a:p>
            <a:r>
              <a:rPr lang="en-US" sz="2400" b="1" dirty="0" smtClean="0"/>
              <a:t>. </a:t>
            </a:r>
            <a:r>
              <a:rPr lang="en-US" sz="2400" b="1" dirty="0"/>
              <a:t>3- Groove for </a:t>
            </a:r>
            <a:r>
              <a:rPr lang="en-US" sz="2400" b="1" dirty="0" err="1"/>
              <a:t>oesophagus</a:t>
            </a:r>
            <a:r>
              <a:rPr lang="en-US" sz="2400" b="1" dirty="0"/>
              <a:t> and thoracic duct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• </a:t>
            </a:r>
            <a:r>
              <a:rPr lang="en-US" sz="2400" b="1" dirty="0"/>
              <a:t>Behind the hilum</a:t>
            </a:r>
            <a:r>
              <a:rPr lang="en-US" sz="2400" b="1" dirty="0" smtClean="0"/>
              <a:t>;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a- </a:t>
            </a:r>
            <a:r>
              <a:rPr lang="en-US" sz="2400" b="1" dirty="0" err="1"/>
              <a:t>Oesophagus</a:t>
            </a:r>
            <a:r>
              <a:rPr lang="en-US" sz="2400" b="1" dirty="0"/>
              <a:t> </a:t>
            </a:r>
            <a:r>
              <a:rPr lang="en-US" sz="2400" dirty="0"/>
              <a:t>behind the lower part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b="1" dirty="0"/>
              <a:t>b- Groove for descending aorta</a:t>
            </a:r>
            <a:r>
              <a:rPr lang="en-US" sz="2400" dirty="0"/>
              <a:t>: behind the hilum and </a:t>
            </a:r>
            <a:r>
              <a:rPr lang="en-US" sz="2400" dirty="0" err="1"/>
              <a:t>oesophagus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731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EE5186B1-DB9B-7949-8616-804B73842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38864"/>
            <a:ext cx="9629599" cy="6912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8600" y="381000"/>
            <a:ext cx="2057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370582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Eparterial</a:t>
            </a:r>
            <a:r>
              <a:rPr lang="en-US" sz="3200" b="1" dirty="0" smtClean="0">
                <a:solidFill>
                  <a:schemeClr val="bg1"/>
                </a:solidFill>
              </a:rPr>
              <a:t> bronchus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67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682398"/>
              </p:ext>
            </p:extLst>
          </p:nvPr>
        </p:nvGraphicFramePr>
        <p:xfrm>
          <a:off x="609600" y="533400"/>
          <a:ext cx="8153401" cy="573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674"/>
                <a:gridCol w="2288674"/>
                <a:gridCol w="3576053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Hilum of Right lung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Hilum of Left lung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Bronchus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bronchi;</a:t>
                      </a:r>
                    </a:p>
                    <a:p>
                      <a:r>
                        <a:rPr lang="en-US" sz="2000" dirty="0" smtClean="0"/>
                        <a:t>a) </a:t>
                      </a:r>
                      <a:r>
                        <a:rPr lang="en-US" sz="2000" dirty="0" err="1" smtClean="0"/>
                        <a:t>Eparterial</a:t>
                      </a:r>
                      <a:r>
                        <a:rPr lang="en-US" sz="2000" dirty="0" smtClean="0"/>
                        <a:t> (above and behind pulmonary artery)</a:t>
                      </a:r>
                    </a:p>
                    <a:p>
                      <a:r>
                        <a:rPr lang="en-US" sz="2000" dirty="0" smtClean="0"/>
                        <a:t>b) </a:t>
                      </a:r>
                      <a:r>
                        <a:rPr lang="en-US" sz="2000" dirty="0" err="1" smtClean="0"/>
                        <a:t>Hyparterial</a:t>
                      </a:r>
                      <a:r>
                        <a:rPr lang="en-US" sz="2000" dirty="0" smtClean="0"/>
                        <a:t> (below &amp; behind pulmonary artery)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Only one bronchus (below &amp;</a:t>
                      </a:r>
                      <a:r>
                        <a:rPr lang="en-US" sz="2000" baseline="0" dirty="0" smtClean="0"/>
                        <a:t> behind pulmonary artery).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pulmonary artery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 front &amp; between 2 bronchi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pulmonary veins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-Superior in front of</a:t>
                      </a:r>
                      <a:r>
                        <a:rPr lang="en-US" sz="2000" baseline="0" dirty="0" smtClean="0"/>
                        <a:t> pulmonary artery</a:t>
                      </a:r>
                    </a:p>
                    <a:p>
                      <a:r>
                        <a:rPr lang="en-US" sz="2000" baseline="0" dirty="0" smtClean="0"/>
                        <a:t>-Inferior (lower)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-Superior in front of</a:t>
                      </a:r>
                      <a:r>
                        <a:rPr lang="en-US" sz="2000" baseline="0" dirty="0" smtClean="0"/>
                        <a:t> pulmonary artery</a:t>
                      </a:r>
                    </a:p>
                    <a:p>
                      <a:r>
                        <a:rPr lang="en-US" sz="2000" baseline="0" dirty="0" smtClean="0"/>
                        <a:t>-Inferior (lower)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Bronchial vessels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Posterior to bronchi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Posterior to bronchi</a:t>
                      </a:r>
                      <a:endParaRPr lang="en-US" sz="20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Lymph</a:t>
                      </a:r>
                      <a:r>
                        <a:rPr lang="en-US" sz="2000" baseline="0" dirty="0" smtClean="0"/>
                        <a:t> nodes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Broncho</a:t>
                      </a:r>
                      <a:r>
                        <a:rPr lang="en-US" sz="2000" dirty="0" smtClean="0"/>
                        <a:t>-pulmonary lymph nodes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Broncho</a:t>
                      </a:r>
                      <a:r>
                        <a:rPr lang="en-US" sz="2000" dirty="0" smtClean="0"/>
                        <a:t>-pulmonary lymph nodes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30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1219200"/>
            <a:ext cx="9144000" cy="4572000"/>
          </a:xfrm>
          <a:prstGeom prst="bevel">
            <a:avLst>
              <a:gd name="adj" fmla="val 16801"/>
            </a:avLst>
          </a:prstGeom>
          <a:solidFill>
            <a:srgbClr val="0000FF"/>
          </a:solidFill>
          <a:ln w="28575"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Segmental</a:t>
            </a:r>
            <a:r>
              <a:rPr kumimoji="0" lang="en-US" sz="7200" b="1" i="0" u="none" strike="noStrike" kern="1200" cap="none" spc="0" normalizeH="0" noProof="0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branches of right bronchus</a:t>
            </a:r>
            <a:endParaRPr kumimoji="0" lang="en-US" sz="7200" b="1" i="0" u="none" strike="noStrike" kern="1200" cap="none" spc="0" normalizeH="0" baseline="0" noProof="0" dirty="0" smtClean="0">
              <a:ln w="11430"/>
              <a:solidFill>
                <a:prstClr val="whit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586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505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6261D95-FF6C-A747-953F-AF8F7CB87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88642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Apical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87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1219200"/>
            <a:ext cx="9144000" cy="4572000"/>
          </a:xfrm>
          <a:prstGeom prst="bevel">
            <a:avLst>
              <a:gd name="adj" fmla="val 16801"/>
            </a:avLst>
          </a:prstGeom>
          <a:solidFill>
            <a:srgbClr val="0000FF"/>
          </a:solidFill>
          <a:ln w="28575"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Segmental</a:t>
            </a:r>
            <a:r>
              <a:rPr kumimoji="0" lang="en-US" sz="7200" b="1" i="0" u="none" strike="noStrike" kern="1200" cap="none" spc="0" normalizeH="0" noProof="0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branches of left bronchus</a:t>
            </a:r>
            <a:endParaRPr kumimoji="0" lang="en-US" sz="7200" b="1" i="0" u="none" strike="noStrike" kern="1200" cap="none" spc="0" normalizeH="0" baseline="0" noProof="0" dirty="0" smtClean="0">
              <a:ln w="11430"/>
              <a:solidFill>
                <a:prstClr val="whit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084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8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1DC879E0-150B-4760-97C7-F79399252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3" t="12195" r="38666" b="24806"/>
          <a:stretch>
            <a:fillRect/>
          </a:stretch>
        </p:blipFill>
        <p:spPr bwMode="auto">
          <a:xfrm>
            <a:off x="3352800" y="0"/>
            <a:ext cx="4937125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13"/>
          <p:cNvSpPr>
            <a:spLocks/>
          </p:cNvSpPr>
          <p:nvPr/>
        </p:nvSpPr>
        <p:spPr bwMode="auto">
          <a:xfrm>
            <a:off x="609600" y="685800"/>
            <a:ext cx="2362200" cy="1152128"/>
          </a:xfrm>
          <a:prstGeom prst="callout2">
            <a:avLst>
              <a:gd name="adj1" fmla="val 1915"/>
              <a:gd name="adj2" fmla="val 98575"/>
              <a:gd name="adj3" fmla="val -9468"/>
              <a:gd name="adj4" fmla="val 158578"/>
              <a:gd name="adj5" fmla="val 226909"/>
              <a:gd name="adj6" fmla="val 229061"/>
            </a:avLst>
          </a:prstGeom>
          <a:solidFill>
            <a:srgbClr val="FF33CC"/>
          </a:solidFill>
          <a:ln w="38100">
            <a:solidFill>
              <a:srgbClr val="FF33CC"/>
            </a:solidFill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prstClr val="white"/>
                </a:solidFill>
                <a:latin typeface="Calibri"/>
              </a:rPr>
              <a:t>Hilum (root) of lung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Calibri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6" y="2057400"/>
            <a:ext cx="2109774" cy="1295400"/>
          </a:xfrm>
          <a:prstGeom prst="rect">
            <a:avLst/>
          </a:prstGeom>
        </p:spPr>
      </p:pic>
      <p:sp>
        <p:nvSpPr>
          <p:cNvPr id="29" name="AutoShape 13"/>
          <p:cNvSpPr>
            <a:spLocks/>
          </p:cNvSpPr>
          <p:nvPr/>
        </p:nvSpPr>
        <p:spPr bwMode="auto">
          <a:xfrm>
            <a:off x="228600" y="3733800"/>
            <a:ext cx="2362200" cy="1152128"/>
          </a:xfrm>
          <a:prstGeom prst="callout2">
            <a:avLst>
              <a:gd name="adj1" fmla="val 1915"/>
              <a:gd name="adj2" fmla="val 98575"/>
              <a:gd name="adj3" fmla="val -13487"/>
              <a:gd name="adj4" fmla="val 165197"/>
              <a:gd name="adj5" fmla="val 65163"/>
              <a:gd name="adj6" fmla="val 262181"/>
            </a:avLst>
          </a:prstGeom>
          <a:solidFill>
            <a:srgbClr val="FF33CC"/>
          </a:solidFill>
          <a:ln w="38100">
            <a:solidFill>
              <a:srgbClr val="FF33CC"/>
            </a:solidFill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prstClr val="white"/>
                </a:solidFill>
                <a:latin typeface="Calibri"/>
              </a:rPr>
              <a:t>Pulmonary ligament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50292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It is the thickened part of the pleura below the root of the lung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41664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• </a:t>
            </a:r>
            <a:r>
              <a:rPr lang="en-US" sz="3600" b="1" dirty="0" err="1" smtClean="0"/>
              <a:t>Broncho</a:t>
            </a:r>
            <a:r>
              <a:rPr lang="en-US" sz="3600" b="1" dirty="0" smtClean="0"/>
              <a:t>-pulmonary segments</a:t>
            </a:r>
          </a:p>
          <a:p>
            <a:r>
              <a:rPr lang="en-US" sz="3600" dirty="0" smtClean="0"/>
              <a:t> </a:t>
            </a:r>
            <a:r>
              <a:rPr lang="en-US" sz="3600" b="1" dirty="0"/>
              <a:t>• Definition</a:t>
            </a:r>
            <a:r>
              <a:rPr lang="en-US" sz="3600" dirty="0"/>
              <a:t>: the </a:t>
            </a:r>
            <a:r>
              <a:rPr lang="en-US" sz="3600" dirty="0" smtClean="0"/>
              <a:t>anatomical</a:t>
            </a:r>
            <a:r>
              <a:rPr lang="en-US" sz="3600" dirty="0"/>
              <a:t>, functional and Surgical units of the lungs</a:t>
            </a:r>
            <a:r>
              <a:rPr lang="en-US" sz="3600" dirty="0" smtClean="0"/>
              <a:t>,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• The </a:t>
            </a:r>
            <a:r>
              <a:rPr lang="en-US" sz="3600" b="1" dirty="0"/>
              <a:t>right</a:t>
            </a:r>
            <a:r>
              <a:rPr lang="en-US" sz="3600" dirty="0"/>
              <a:t> lung is divided 10 segments while </a:t>
            </a:r>
            <a:r>
              <a:rPr lang="en-US" sz="3600" b="1" dirty="0"/>
              <a:t>the left </a:t>
            </a:r>
            <a:r>
              <a:rPr lang="en-US" sz="3600" dirty="0"/>
              <a:t>divided </a:t>
            </a:r>
            <a:r>
              <a:rPr lang="en-US" sz="3600" dirty="0" smtClean="0"/>
              <a:t>into 9 </a:t>
            </a:r>
            <a:r>
              <a:rPr lang="en-US" sz="3600" dirty="0"/>
              <a:t>segments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 </a:t>
            </a:r>
            <a:r>
              <a:rPr lang="en-US" sz="3600" b="1" dirty="0"/>
              <a:t>• </a:t>
            </a:r>
            <a:r>
              <a:rPr lang="en-US" sz="3600" b="1" dirty="0" smtClean="0"/>
              <a:t>Each segment </a:t>
            </a:r>
            <a:r>
              <a:rPr lang="en-US" sz="3600" dirty="0"/>
              <a:t>is </a:t>
            </a:r>
            <a:r>
              <a:rPr lang="en-US" sz="3600" b="1" dirty="0"/>
              <a:t>pyramidal</a:t>
            </a:r>
            <a:r>
              <a:rPr lang="en-US" sz="3600" dirty="0"/>
              <a:t> shaped with its </a:t>
            </a:r>
            <a:r>
              <a:rPr lang="en-US" sz="3600" b="1" dirty="0" smtClean="0"/>
              <a:t>apex </a:t>
            </a:r>
            <a:r>
              <a:rPr lang="en-US" sz="3600" b="1" dirty="0"/>
              <a:t>at the hilum </a:t>
            </a:r>
            <a:r>
              <a:rPr lang="en-US" sz="3600" dirty="0"/>
              <a:t>and base at the lung outer surface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• </a:t>
            </a:r>
            <a:r>
              <a:rPr lang="en-US" sz="3600" b="1" dirty="0"/>
              <a:t>Each segment </a:t>
            </a:r>
            <a:r>
              <a:rPr lang="en-US" sz="3600" dirty="0"/>
              <a:t>is separated </a:t>
            </a:r>
            <a:r>
              <a:rPr lang="en-US" sz="3600" dirty="0" smtClean="0"/>
              <a:t>from each </a:t>
            </a:r>
            <a:r>
              <a:rPr lang="en-US" sz="3600" dirty="0"/>
              <a:t>other by </a:t>
            </a:r>
            <a:r>
              <a:rPr lang="en-US" sz="3600" dirty="0" smtClean="0"/>
              <a:t>fibrous </a:t>
            </a:r>
            <a:r>
              <a:rPr lang="en-US" sz="3600" dirty="0"/>
              <a:t>septa and supplied by </a:t>
            </a:r>
            <a:r>
              <a:rPr lang="en-US" sz="3600" b="1" dirty="0"/>
              <a:t>VAB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• </a:t>
            </a:r>
            <a:r>
              <a:rPr lang="en-US" sz="3600" b="1" dirty="0"/>
              <a:t>The clinical Importance</a:t>
            </a:r>
            <a:r>
              <a:rPr lang="en-US" sz="3600" dirty="0"/>
              <a:t>, </a:t>
            </a:r>
            <a:r>
              <a:rPr lang="en-US" sz="3600" dirty="0" smtClean="0"/>
              <a:t>each </a:t>
            </a:r>
            <a:r>
              <a:rPr lang="en-US" sz="3600" dirty="0"/>
              <a:t>segment can be removed without Interruption of the other.</a:t>
            </a:r>
          </a:p>
        </p:txBody>
      </p:sp>
    </p:spTree>
    <p:extLst>
      <p:ext uri="{BB962C8B-B14F-4D97-AF65-F5344CB8AC3E}">
        <p14:creationId xmlns:p14="http://schemas.microsoft.com/office/powerpoint/2010/main" val="4180924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         **Blood </a:t>
            </a:r>
            <a:r>
              <a:rPr lang="en-US" sz="3200" b="1" dirty="0"/>
              <a:t>supply of the </a:t>
            </a:r>
            <a:r>
              <a:rPr lang="en-US" sz="3200" b="1" dirty="0" smtClean="0"/>
              <a:t>lung</a:t>
            </a:r>
          </a:p>
          <a:p>
            <a:r>
              <a:rPr lang="en-US" sz="3200" b="1" dirty="0" smtClean="0"/>
              <a:t> **Arterial </a:t>
            </a:r>
            <a:r>
              <a:rPr lang="en-US" sz="3200" b="1" dirty="0"/>
              <a:t>supply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/>
              <a:t> </a:t>
            </a:r>
            <a:r>
              <a:rPr lang="en-US" sz="3200" b="1" dirty="0"/>
              <a:t>a- </a:t>
            </a:r>
            <a:r>
              <a:rPr lang="en-US" sz="3200" b="1" dirty="0" smtClean="0"/>
              <a:t>Left </a:t>
            </a:r>
            <a:r>
              <a:rPr lang="en-US" sz="3200" b="1" dirty="0"/>
              <a:t>lung: upper and lower </a:t>
            </a:r>
            <a:r>
              <a:rPr lang="en-US" sz="3200" dirty="0"/>
              <a:t>left bronchial arteries from the descending thoracic aorta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  <a:r>
              <a:rPr lang="en-US" sz="3200" b="1" dirty="0"/>
              <a:t>b- Right lung: Right </a:t>
            </a:r>
            <a:r>
              <a:rPr lang="en-US" sz="3200" dirty="0"/>
              <a:t>bronchial artery </a:t>
            </a:r>
            <a:r>
              <a:rPr lang="en-US" sz="3200" b="1" dirty="0"/>
              <a:t>arises either </a:t>
            </a:r>
            <a:r>
              <a:rPr lang="en-US" sz="3200" dirty="0"/>
              <a:t>from</a:t>
            </a:r>
            <a:r>
              <a:rPr lang="en-US" sz="3200" dirty="0" smtClean="0"/>
              <a:t>: </a:t>
            </a:r>
            <a:r>
              <a:rPr lang="en-US" sz="3200" dirty="0"/>
              <a:t>- The right 3rd posterior intercostal artery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</a:t>
            </a:r>
            <a:r>
              <a:rPr lang="en-US" sz="3200" dirty="0"/>
              <a:t>- </a:t>
            </a:r>
            <a:r>
              <a:rPr lang="en-US" sz="3200" b="1" dirty="0"/>
              <a:t>Or</a:t>
            </a:r>
            <a:r>
              <a:rPr lang="en-US" sz="3200" dirty="0"/>
              <a:t> from the </a:t>
            </a:r>
            <a:r>
              <a:rPr lang="en-US" sz="3200" b="1" dirty="0"/>
              <a:t>upper</a:t>
            </a:r>
            <a:r>
              <a:rPr lang="en-US" sz="3200" dirty="0"/>
              <a:t> left bronchial artery. </a:t>
            </a:r>
            <a:endParaRPr lang="en-US" sz="3200" dirty="0" smtClean="0"/>
          </a:p>
          <a:p>
            <a:r>
              <a:rPr lang="en-US" sz="3200" b="1" dirty="0" smtClean="0"/>
              <a:t>** </a:t>
            </a:r>
            <a:r>
              <a:rPr lang="en-US" sz="3200" b="1" dirty="0"/>
              <a:t>Venous drainage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/>
              <a:t> </a:t>
            </a:r>
            <a:r>
              <a:rPr lang="en-US" sz="3200" b="1" dirty="0"/>
              <a:t>- Right bronchial veins end </a:t>
            </a:r>
            <a:r>
              <a:rPr lang="en-US" sz="3200" dirty="0"/>
              <a:t>into the arch of </a:t>
            </a:r>
            <a:r>
              <a:rPr lang="en-US" sz="3200" dirty="0" err="1"/>
              <a:t>azygos</a:t>
            </a:r>
            <a:r>
              <a:rPr lang="en-US" sz="3200" dirty="0"/>
              <a:t> vein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  <a:r>
              <a:rPr lang="en-US" sz="3200" b="1" dirty="0"/>
              <a:t>- Left bronchial veins end </a:t>
            </a:r>
            <a:r>
              <a:rPr lang="en-US" sz="3200" dirty="0"/>
              <a:t>into </a:t>
            </a:r>
            <a:r>
              <a:rPr lang="en-US" sz="3200" dirty="0" smtClean="0"/>
              <a:t>accessory </a:t>
            </a:r>
            <a:r>
              <a:rPr lang="en-US" sz="3200" dirty="0" err="1" smtClean="0"/>
              <a:t>hemiazygos</a:t>
            </a:r>
            <a:r>
              <a:rPr lang="en-US" sz="3200" dirty="0" smtClean="0"/>
              <a:t> </a:t>
            </a:r>
            <a:r>
              <a:rPr lang="en-US" sz="3200" dirty="0"/>
              <a:t>vein.</a:t>
            </a:r>
          </a:p>
        </p:txBody>
      </p:sp>
    </p:spTree>
    <p:extLst>
      <p:ext uri="{BB962C8B-B14F-4D97-AF65-F5344CB8AC3E}">
        <p14:creationId xmlns:p14="http://schemas.microsoft.com/office/powerpoint/2010/main" val="36186828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9069FF1B-FB4C-A141-84EF-2D36561BF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" y="228600"/>
            <a:ext cx="8915400" cy="653638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533" y="228600"/>
            <a:ext cx="2707539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0831CCA-58DE-0243-B428-8E3D58E8DB7C}"/>
              </a:ext>
            </a:extLst>
          </p:cNvPr>
          <p:cNvSpPr txBox="1"/>
          <p:nvPr/>
        </p:nvSpPr>
        <p:spPr>
          <a:xfrm>
            <a:off x="7533" y="253425"/>
            <a:ext cx="3259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Lymphatic</a:t>
            </a:r>
            <a:endParaRPr lang="x-none" sz="3200" b="1" dirty="0">
              <a:solidFill>
                <a:schemeClr val="bg1"/>
              </a:solidFill>
            </a:endParaRPr>
          </a:p>
        </p:txBody>
      </p:sp>
      <p:sp>
        <p:nvSpPr>
          <p:cNvPr id="5" name="AutoShape 18"/>
          <p:cNvSpPr>
            <a:spLocks/>
          </p:cNvSpPr>
          <p:nvPr/>
        </p:nvSpPr>
        <p:spPr bwMode="auto">
          <a:xfrm>
            <a:off x="5105226" y="228600"/>
            <a:ext cx="4038774" cy="1143000"/>
          </a:xfrm>
          <a:prstGeom prst="borderCallout2">
            <a:avLst>
              <a:gd name="adj1" fmla="val 9463"/>
              <a:gd name="adj2" fmla="val -3602"/>
              <a:gd name="adj3" fmla="val 16334"/>
              <a:gd name="adj4" fmla="val -46959"/>
              <a:gd name="adj5" fmla="val 159380"/>
              <a:gd name="adj6" fmla="val -64441"/>
            </a:avLst>
          </a:prstGeom>
          <a:solidFill>
            <a:srgbClr val="FF33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 eaLnBrk="1" hangingPunct="1"/>
            <a:r>
              <a:rPr lang="en-US" altLang="en-US" sz="3200" b="1" dirty="0" smtClean="0">
                <a:solidFill>
                  <a:srgbClr val="FFFF00"/>
                </a:solidFill>
              </a:rPr>
              <a:t>5-Bronchomediastinal </a:t>
            </a:r>
            <a:r>
              <a:rPr lang="en-US" altLang="en-US" sz="3200" b="1" dirty="0" err="1" smtClean="0">
                <a:solidFill>
                  <a:srgbClr val="FFFF00"/>
                </a:solidFill>
              </a:rPr>
              <a:t>trunck</a:t>
            </a:r>
            <a:endParaRPr lang="en-US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99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D928467A-A645-8C42-9054-99A57CDB0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0500"/>
            <a:ext cx="8960193" cy="630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821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E2C84EF9-F4AE-2442-8665-490455E23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6" t="28830" r="31038" b="22535"/>
          <a:stretch/>
        </p:blipFill>
        <p:spPr>
          <a:xfrm>
            <a:off x="990600" y="0"/>
            <a:ext cx="746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236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>
            <a:extLst>
              <a:ext uri="{FF2B5EF4-FFF2-40B4-BE49-F238E27FC236}">
                <a16:creationId xmlns="" xmlns:a16="http://schemas.microsoft.com/office/drawing/2014/main" id="{D26304A6-9F41-4598-B744-6BF5E1240F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494608"/>
              </p:ext>
            </p:extLst>
          </p:nvPr>
        </p:nvGraphicFramePr>
        <p:xfrm>
          <a:off x="37528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Clip" r:id="rId3" imgW="3467100" imgH="5018088" progId="MS_ClipArt_Gallery.2">
                  <p:embed/>
                </p:oleObj>
              </mc:Choice>
              <mc:Fallback>
                <p:oleObj name="Clip" r:id="rId3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>
            <a:extLst>
              <a:ext uri="{FF2B5EF4-FFF2-40B4-BE49-F238E27FC236}">
                <a16:creationId xmlns="" xmlns:a16="http://schemas.microsoft.com/office/drawing/2014/main" id="{3B328D72-5315-415D-ADB1-612CCB2B9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567164"/>
              </p:ext>
            </p:extLst>
          </p:nvPr>
        </p:nvGraphicFramePr>
        <p:xfrm>
          <a:off x="39052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Clip" r:id="rId5" imgW="3467100" imgH="5018088" progId="MS_ClipArt_Gallery.2">
                  <p:embed/>
                </p:oleObj>
              </mc:Choice>
              <mc:Fallback>
                <p:oleObj name="Clip" r:id="rId5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="" xmlns:a16="http://schemas.microsoft.com/office/drawing/2014/main" id="{699AAC19-E98F-4F06-BC8F-21269608F6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64912"/>
              </p:ext>
            </p:extLst>
          </p:nvPr>
        </p:nvGraphicFramePr>
        <p:xfrm>
          <a:off x="40576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>
            <a:extLst>
              <a:ext uri="{FF2B5EF4-FFF2-40B4-BE49-F238E27FC236}">
                <a16:creationId xmlns="" xmlns:a16="http://schemas.microsoft.com/office/drawing/2014/main" id="{CEF9B645-EEF7-4F23-82BF-9859B18E7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651365"/>
              </p:ext>
            </p:extLst>
          </p:nvPr>
        </p:nvGraphicFramePr>
        <p:xfrm>
          <a:off x="35814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="" xmlns:a16="http://schemas.microsoft.com/office/drawing/2014/main" id="{441094A4-888E-45F2-95E5-1E88436AE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543980"/>
              </p:ext>
            </p:extLst>
          </p:nvPr>
        </p:nvGraphicFramePr>
        <p:xfrm>
          <a:off x="47244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>
            <a:extLst>
              <a:ext uri="{FF2B5EF4-FFF2-40B4-BE49-F238E27FC236}">
                <a16:creationId xmlns="" xmlns:a16="http://schemas.microsoft.com/office/drawing/2014/main" id="{E87F6512-5707-444E-8F2E-6F9572D78B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629956"/>
              </p:ext>
            </p:extLst>
          </p:nvPr>
        </p:nvGraphicFramePr>
        <p:xfrm>
          <a:off x="12192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9">
            <a:extLst>
              <a:ext uri="{FF2B5EF4-FFF2-40B4-BE49-F238E27FC236}">
                <a16:creationId xmlns="" xmlns:a16="http://schemas.microsoft.com/office/drawing/2014/main" id="{8CFBC2E5-EFB9-4A5D-A21E-BF95A3997C6D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1896798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5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6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3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             </a:t>
            </a:r>
            <a:r>
              <a:rPr lang="en-US" sz="3600" b="1" u="sng" dirty="0" smtClean="0"/>
              <a:t>Functions </a:t>
            </a:r>
            <a:r>
              <a:rPr lang="en-US" sz="3600" b="1" u="sng" dirty="0"/>
              <a:t>of pulmonary ligament </a:t>
            </a:r>
            <a:endParaRPr lang="en-US" sz="3600" b="1" u="sng" dirty="0" smtClean="0"/>
          </a:p>
          <a:p>
            <a:pPr marL="0" indent="0">
              <a:buNone/>
            </a:pPr>
            <a:r>
              <a:rPr lang="en-US" sz="3600" b="1" dirty="0" smtClean="0"/>
              <a:t>1. Acts </a:t>
            </a:r>
            <a:r>
              <a:rPr lang="en-US" sz="3600" b="1" dirty="0"/>
              <a:t>as dead space for distention of pulmonary veins during increased blood return from lung</a:t>
            </a:r>
            <a:r>
              <a:rPr lang="en-US" sz="3600" b="1" dirty="0" smtClean="0"/>
              <a:t>.</a:t>
            </a:r>
          </a:p>
          <a:p>
            <a:pPr marL="0" indent="0">
              <a:buNone/>
            </a:pPr>
            <a:r>
              <a:rPr lang="en-US" sz="3600" b="1" dirty="0" smtClean="0"/>
              <a:t>2. Allows </a:t>
            </a:r>
            <a:r>
              <a:rPr lang="en-US" sz="3600" b="1" dirty="0"/>
              <a:t>free movement of the root of the lung during deep </a:t>
            </a:r>
            <a:r>
              <a:rPr lang="en-US" sz="3600" b="1" dirty="0" smtClean="0"/>
              <a:t>inspiration</a:t>
            </a:r>
          </a:p>
          <a:p>
            <a:pPr marL="0" indent="0">
              <a:buNone/>
            </a:pPr>
            <a:r>
              <a:rPr lang="en-US" sz="3600" b="1" dirty="0" smtClean="0"/>
              <a:t> </a:t>
            </a:r>
          </a:p>
          <a:p>
            <a:pPr marL="0" indent="0">
              <a:buNone/>
            </a:pPr>
            <a:r>
              <a:rPr lang="en-US" sz="3600" dirty="0" smtClean="0"/>
              <a:t>                       • </a:t>
            </a:r>
            <a:r>
              <a:rPr lang="en-US" sz="3600" b="1" dirty="0"/>
              <a:t>Bare area of the </a:t>
            </a:r>
            <a:r>
              <a:rPr lang="en-US" sz="3600" b="1" dirty="0" smtClean="0"/>
              <a:t>lung</a:t>
            </a:r>
          </a:p>
          <a:p>
            <a:pPr marL="0" indent="0">
              <a:buNone/>
            </a:pPr>
            <a:r>
              <a:rPr lang="en-US" sz="3600" dirty="0" smtClean="0"/>
              <a:t> </a:t>
            </a:r>
            <a:r>
              <a:rPr lang="en-US" dirty="0"/>
              <a:t>- These are areas of the lungs not covered by pleura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1)The root (hilum) of the lung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2)The area deep to the pulmonary ligament.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0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7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>
            <a:extLst>
              <a:ext uri="{FF2B5EF4-FFF2-40B4-BE49-F238E27FC236}">
                <a16:creationId xmlns="" xmlns:a16="http://schemas.microsoft.com/office/drawing/2014/main" id="{E9052000-1619-48D5-9C60-35428F235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0" t="12195" r="36771" b="26146"/>
          <a:stretch>
            <a:fillRect/>
          </a:stretch>
        </p:blipFill>
        <p:spPr bwMode="auto">
          <a:xfrm>
            <a:off x="2835276" y="49213"/>
            <a:ext cx="5832475" cy="678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1">
            <a:extLst>
              <a:ext uri="{FF2B5EF4-FFF2-40B4-BE49-F238E27FC236}">
                <a16:creationId xmlns="" xmlns:a16="http://schemas.microsoft.com/office/drawing/2014/main" id="{B923B1DC-0804-409E-B4FA-9D9F64BD912B}"/>
              </a:ext>
            </a:extLst>
          </p:cNvPr>
          <p:cNvSpPr>
            <a:spLocks/>
          </p:cNvSpPr>
          <p:nvPr/>
        </p:nvSpPr>
        <p:spPr bwMode="auto">
          <a:xfrm>
            <a:off x="0" y="3733800"/>
            <a:ext cx="2667000" cy="1055687"/>
          </a:xfrm>
          <a:prstGeom prst="borderCallout2">
            <a:avLst>
              <a:gd name="adj1" fmla="val 8707"/>
              <a:gd name="adj2" fmla="val 101957"/>
              <a:gd name="adj3" fmla="val 8992"/>
              <a:gd name="adj4" fmla="val 149274"/>
              <a:gd name="adj5" fmla="val -21788"/>
              <a:gd name="adj6" fmla="val 187115"/>
            </a:avLst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Phrenic  nerve  </a:t>
            </a:r>
            <a:endParaRPr lang="en-US" sz="3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11">
            <a:extLst>
              <a:ext uri="{FF2B5EF4-FFF2-40B4-BE49-F238E27FC236}">
                <a16:creationId xmlns="" xmlns:a16="http://schemas.microsoft.com/office/drawing/2014/main" id="{B923B1DC-0804-409E-B4FA-9D9F64BD912B}"/>
              </a:ext>
            </a:extLst>
          </p:cNvPr>
          <p:cNvSpPr>
            <a:spLocks/>
          </p:cNvSpPr>
          <p:nvPr/>
        </p:nvSpPr>
        <p:spPr bwMode="auto">
          <a:xfrm>
            <a:off x="168276" y="1600200"/>
            <a:ext cx="2191395" cy="1055687"/>
          </a:xfrm>
          <a:prstGeom prst="borderCallout2">
            <a:avLst>
              <a:gd name="adj1" fmla="val 8707"/>
              <a:gd name="adj2" fmla="val 101957"/>
              <a:gd name="adj3" fmla="val 8992"/>
              <a:gd name="adj4" fmla="val 149274"/>
              <a:gd name="adj5" fmla="val 158023"/>
              <a:gd name="adj6" fmla="val 166747"/>
            </a:avLst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Costal pleura   </a:t>
            </a:r>
            <a:endParaRPr lang="en-US" sz="3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794" y="2895600"/>
            <a:ext cx="160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C3,4,5</a:t>
            </a:r>
            <a:endParaRPr lang="en-US" sz="4000" b="1" dirty="0"/>
          </a:p>
        </p:txBody>
      </p:sp>
      <p:sp>
        <p:nvSpPr>
          <p:cNvPr id="9" name="AutoShape 11">
            <a:extLst>
              <a:ext uri="{FF2B5EF4-FFF2-40B4-BE49-F238E27FC236}">
                <a16:creationId xmlns="" xmlns:a16="http://schemas.microsoft.com/office/drawing/2014/main" id="{B923B1DC-0804-409E-B4FA-9D9F64BD912B}"/>
              </a:ext>
            </a:extLst>
          </p:cNvPr>
          <p:cNvSpPr>
            <a:spLocks/>
          </p:cNvSpPr>
          <p:nvPr/>
        </p:nvSpPr>
        <p:spPr bwMode="auto">
          <a:xfrm>
            <a:off x="320676" y="457200"/>
            <a:ext cx="2667000" cy="1055687"/>
          </a:xfrm>
          <a:prstGeom prst="borderCallout2">
            <a:avLst>
              <a:gd name="adj1" fmla="val 8707"/>
              <a:gd name="adj2" fmla="val 101957"/>
              <a:gd name="adj3" fmla="val 8992"/>
              <a:gd name="adj4" fmla="val 149274"/>
              <a:gd name="adj5" fmla="val 209555"/>
              <a:gd name="adj6" fmla="val 171057"/>
            </a:avLst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Cervical pleura   </a:t>
            </a:r>
            <a:endParaRPr lang="en-US" sz="3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11">
            <a:extLst>
              <a:ext uri="{FF2B5EF4-FFF2-40B4-BE49-F238E27FC236}">
                <a16:creationId xmlns="" xmlns:a16="http://schemas.microsoft.com/office/drawing/2014/main" id="{B923B1DC-0804-409E-B4FA-9D9F64BD912B}"/>
              </a:ext>
            </a:extLst>
          </p:cNvPr>
          <p:cNvSpPr>
            <a:spLocks/>
          </p:cNvSpPr>
          <p:nvPr/>
        </p:nvSpPr>
        <p:spPr bwMode="auto">
          <a:xfrm>
            <a:off x="6557059" y="27993"/>
            <a:ext cx="2514600" cy="712787"/>
          </a:xfrm>
          <a:prstGeom prst="borderCallout2">
            <a:avLst>
              <a:gd name="adj1" fmla="val 7083"/>
              <a:gd name="adj2" fmla="val 230"/>
              <a:gd name="adj3" fmla="val 4120"/>
              <a:gd name="adj4" fmla="val -12291"/>
              <a:gd name="adj5" fmla="val 508346"/>
              <a:gd name="adj6" fmla="val -30554"/>
            </a:avLst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pericardium</a:t>
            </a:r>
            <a:endParaRPr lang="en-US" sz="3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11">
            <a:extLst>
              <a:ext uri="{FF2B5EF4-FFF2-40B4-BE49-F238E27FC236}">
                <a16:creationId xmlns="" xmlns:a16="http://schemas.microsoft.com/office/drawing/2014/main" id="{B923B1DC-0804-409E-B4FA-9D9F64BD912B}"/>
              </a:ext>
            </a:extLst>
          </p:cNvPr>
          <p:cNvSpPr>
            <a:spLocks/>
          </p:cNvSpPr>
          <p:nvPr/>
        </p:nvSpPr>
        <p:spPr bwMode="auto">
          <a:xfrm>
            <a:off x="5791200" y="5486400"/>
            <a:ext cx="3276600" cy="1055687"/>
          </a:xfrm>
          <a:prstGeom prst="borderCallout2">
            <a:avLst>
              <a:gd name="adj1" fmla="val -3353"/>
              <a:gd name="adj2" fmla="val -133"/>
              <a:gd name="adj3" fmla="val -876"/>
              <a:gd name="adj4" fmla="val 201"/>
              <a:gd name="adj5" fmla="val -83188"/>
              <a:gd name="adj6" fmla="val -42661"/>
            </a:avLst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diaphragmatic pleura   </a:t>
            </a:r>
            <a:endParaRPr lang="en-US" sz="3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AutoShape 11">
            <a:extLst>
              <a:ext uri="{FF2B5EF4-FFF2-40B4-BE49-F238E27FC236}">
                <a16:creationId xmlns="" xmlns:a16="http://schemas.microsoft.com/office/drawing/2014/main" id="{B923B1DC-0804-409E-B4FA-9D9F64BD912B}"/>
              </a:ext>
            </a:extLst>
          </p:cNvPr>
          <p:cNvSpPr>
            <a:spLocks/>
          </p:cNvSpPr>
          <p:nvPr/>
        </p:nvSpPr>
        <p:spPr bwMode="auto">
          <a:xfrm>
            <a:off x="6357396" y="4107084"/>
            <a:ext cx="2667000" cy="1055687"/>
          </a:xfrm>
          <a:prstGeom prst="borderCallout2">
            <a:avLst>
              <a:gd name="adj1" fmla="val 15285"/>
              <a:gd name="adj2" fmla="val -900"/>
              <a:gd name="adj3" fmla="val 13378"/>
              <a:gd name="adj4" fmla="val -1757"/>
              <a:gd name="adj5" fmla="val -16306"/>
              <a:gd name="adj6" fmla="val -62433"/>
            </a:avLst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mediastinal</a:t>
            </a:r>
            <a:r>
              <a:rPr lang="en-US" sz="3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pleura   </a:t>
            </a:r>
            <a:endParaRPr lang="en-US" sz="3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2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681" y="149071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                  -Cervical </a:t>
            </a:r>
            <a:r>
              <a:rPr lang="en-US" sz="4000" b="1" dirty="0"/>
              <a:t>pleura: </a:t>
            </a:r>
            <a:endParaRPr lang="en-US" sz="4000" b="1" dirty="0" smtClean="0"/>
          </a:p>
          <a:p>
            <a:r>
              <a:rPr lang="en-US" sz="3200" dirty="0" smtClean="0"/>
              <a:t> </a:t>
            </a:r>
            <a:r>
              <a:rPr lang="en-US" sz="3400" dirty="0" smtClean="0"/>
              <a:t>-It </a:t>
            </a:r>
            <a:r>
              <a:rPr lang="en-US" sz="3400" dirty="0"/>
              <a:t>covers the apex of the lung</a:t>
            </a:r>
            <a:r>
              <a:rPr lang="en-US" sz="3400" dirty="0" smtClean="0"/>
              <a:t>.</a:t>
            </a:r>
          </a:p>
          <a:p>
            <a:r>
              <a:rPr lang="en-US" sz="3400" dirty="0" smtClean="0"/>
              <a:t> </a:t>
            </a:r>
            <a:r>
              <a:rPr lang="en-US" sz="3400" dirty="0"/>
              <a:t>- It bulges through the thoracic inlet to the neck</a:t>
            </a:r>
            <a:r>
              <a:rPr lang="en-US" sz="3400" dirty="0" smtClean="0"/>
              <a:t>.</a:t>
            </a:r>
          </a:p>
          <a:p>
            <a:r>
              <a:rPr lang="en-US" sz="3400" dirty="0" smtClean="0"/>
              <a:t> </a:t>
            </a:r>
            <a:r>
              <a:rPr lang="en-US" sz="3400" dirty="0"/>
              <a:t>- It is covered by </a:t>
            </a:r>
            <a:r>
              <a:rPr lang="en-US" sz="3400" b="1" dirty="0"/>
              <a:t>supra-pleural membrane </a:t>
            </a:r>
            <a:r>
              <a:rPr lang="en-US" sz="3400" b="1" i="1" dirty="0"/>
              <a:t>(Sibson's fascia)</a:t>
            </a:r>
            <a:r>
              <a:rPr lang="en-US" sz="3400" dirty="0"/>
              <a:t>. </a:t>
            </a:r>
            <a:endParaRPr lang="en-US" sz="3400" dirty="0" smtClean="0"/>
          </a:p>
          <a:p>
            <a:r>
              <a:rPr lang="en-US" sz="3400" dirty="0"/>
              <a:t> </a:t>
            </a:r>
            <a:r>
              <a:rPr lang="en-US" sz="3400" dirty="0" smtClean="0"/>
              <a:t>- </a:t>
            </a:r>
            <a:r>
              <a:rPr lang="en-US" sz="3400" dirty="0"/>
              <a:t>It is related to:- </a:t>
            </a:r>
            <a:endParaRPr lang="en-US" sz="3400" dirty="0" smtClean="0"/>
          </a:p>
          <a:p>
            <a:r>
              <a:rPr lang="en-US" sz="3400" dirty="0" smtClean="0"/>
              <a:t>1- </a:t>
            </a:r>
            <a:r>
              <a:rPr lang="en-US" sz="3400" dirty="0"/>
              <a:t>Anteriorly: </a:t>
            </a:r>
            <a:r>
              <a:rPr lang="en-US" sz="3400" dirty="0" err="1"/>
              <a:t>subclavian</a:t>
            </a:r>
            <a:r>
              <a:rPr lang="en-US" sz="3400" dirty="0"/>
              <a:t> artery</a:t>
            </a:r>
            <a:r>
              <a:rPr lang="en-US" sz="3400" dirty="0" smtClean="0"/>
              <a:t>.</a:t>
            </a:r>
          </a:p>
          <a:p>
            <a:r>
              <a:rPr lang="en-US" sz="3400" dirty="0" smtClean="0"/>
              <a:t>2- </a:t>
            </a:r>
            <a:r>
              <a:rPr lang="en-US" sz="3400" dirty="0"/>
              <a:t>Posteriorly</a:t>
            </a:r>
            <a:r>
              <a:rPr lang="en-US" sz="3400" dirty="0" smtClean="0"/>
              <a:t>:</a:t>
            </a:r>
          </a:p>
          <a:p>
            <a:r>
              <a:rPr lang="en-US" sz="3400" dirty="0" smtClean="0"/>
              <a:t> - Neck </a:t>
            </a:r>
            <a:r>
              <a:rPr lang="en-US" sz="3400" dirty="0"/>
              <a:t>of the 1st rib separated from it by; </a:t>
            </a:r>
            <a:endParaRPr lang="en-US" sz="3400" dirty="0" smtClean="0"/>
          </a:p>
          <a:p>
            <a:r>
              <a:rPr lang="en-US" sz="3400" dirty="0" smtClean="0"/>
              <a:t>     *1st </a:t>
            </a:r>
            <a:r>
              <a:rPr lang="en-US" sz="3400" dirty="0"/>
              <a:t>intercostal nerve. </a:t>
            </a:r>
            <a:endParaRPr lang="en-US" sz="3400" dirty="0" smtClean="0"/>
          </a:p>
          <a:p>
            <a:r>
              <a:rPr lang="en-US" sz="3400" dirty="0" smtClean="0"/>
              <a:t>     * </a:t>
            </a:r>
            <a:r>
              <a:rPr lang="en-US" sz="3400" dirty="0"/>
              <a:t>Sympathetic trunk. </a:t>
            </a:r>
            <a:endParaRPr lang="en-US" sz="3400" dirty="0" smtClean="0"/>
          </a:p>
          <a:p>
            <a:r>
              <a:rPr lang="en-US" sz="3400" dirty="0" smtClean="0"/>
              <a:t>     * </a:t>
            </a:r>
            <a:r>
              <a:rPr lang="en-US" sz="3400" dirty="0"/>
              <a:t>Superior intercostal artery.</a:t>
            </a:r>
          </a:p>
        </p:txBody>
      </p:sp>
    </p:spTree>
    <p:extLst>
      <p:ext uri="{BB962C8B-B14F-4D97-AF65-F5344CB8AC3E}">
        <p14:creationId xmlns:p14="http://schemas.microsoft.com/office/powerpoint/2010/main" val="412532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408" y="125392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      </a:t>
            </a:r>
            <a:r>
              <a:rPr lang="en-US" sz="3600" b="1" dirty="0" smtClean="0"/>
              <a:t>• </a:t>
            </a:r>
            <a:r>
              <a:rPr lang="en-US" sz="3600" b="1" dirty="0"/>
              <a:t>Nerve supply of </a:t>
            </a:r>
            <a:r>
              <a:rPr lang="en-US" sz="3600" b="1" dirty="0" smtClean="0"/>
              <a:t>pleura</a:t>
            </a:r>
          </a:p>
          <a:p>
            <a:r>
              <a:rPr lang="en-US" sz="3600" dirty="0" smtClean="0"/>
              <a:t> </a:t>
            </a:r>
            <a:r>
              <a:rPr lang="en-US" sz="3600" b="1" dirty="0"/>
              <a:t>A) Parietal pleura: </a:t>
            </a:r>
            <a:endParaRPr lang="en-US" sz="3600" b="1" dirty="0" smtClean="0"/>
          </a:p>
          <a:p>
            <a:r>
              <a:rPr lang="en-US" sz="3600" b="1" dirty="0" smtClean="0"/>
              <a:t>1) Costal </a:t>
            </a:r>
            <a:r>
              <a:rPr lang="en-US" sz="3600" b="1" dirty="0"/>
              <a:t>pleura:</a:t>
            </a:r>
            <a:r>
              <a:rPr lang="en-US" sz="3600" dirty="0"/>
              <a:t> by intercostal nerves</a:t>
            </a:r>
            <a:r>
              <a:rPr lang="en-US" sz="3600" dirty="0" smtClean="0"/>
              <a:t>.</a:t>
            </a:r>
          </a:p>
          <a:p>
            <a:r>
              <a:rPr lang="en-US" sz="3600" b="1" dirty="0" smtClean="0"/>
              <a:t>2) </a:t>
            </a:r>
            <a:r>
              <a:rPr lang="en-US" sz="3600" b="1" dirty="0" err="1" smtClean="0"/>
              <a:t>Mediastinal</a:t>
            </a:r>
            <a:r>
              <a:rPr lang="en-US" sz="3600" b="1" dirty="0" smtClean="0"/>
              <a:t> </a:t>
            </a:r>
            <a:r>
              <a:rPr lang="en-US" sz="3600" b="1" dirty="0"/>
              <a:t>pleura: </a:t>
            </a:r>
            <a:r>
              <a:rPr lang="en-US" sz="3600" dirty="0"/>
              <a:t>by phrenic nerves</a:t>
            </a:r>
            <a:r>
              <a:rPr lang="en-US" sz="3600" dirty="0" smtClean="0"/>
              <a:t>.</a:t>
            </a:r>
          </a:p>
          <a:p>
            <a:r>
              <a:rPr lang="en-US" sz="3600" b="1" dirty="0" smtClean="0"/>
              <a:t>3) Diaphragmatic </a:t>
            </a:r>
            <a:r>
              <a:rPr lang="en-US" sz="3600" b="1" dirty="0"/>
              <a:t>pleura: </a:t>
            </a:r>
            <a:r>
              <a:rPr lang="en-US" sz="3600" dirty="0"/>
              <a:t>by phrenic and </a:t>
            </a:r>
            <a:r>
              <a:rPr lang="en-US" sz="3600" dirty="0" err="1"/>
              <a:t>intercostals</a:t>
            </a:r>
            <a:r>
              <a:rPr lang="en-US" sz="3600" dirty="0"/>
              <a:t> nerves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en-US" sz="3600" b="1" dirty="0" smtClean="0"/>
              <a:t>B)Visceral </a:t>
            </a:r>
            <a:r>
              <a:rPr lang="en-US" sz="3600" b="1" dirty="0"/>
              <a:t>pleura</a:t>
            </a:r>
            <a:r>
              <a:rPr lang="en-US" sz="3600" dirty="0"/>
              <a:t>: by autonomic (anterior and posterior pulmonary plexus).</a:t>
            </a:r>
          </a:p>
        </p:txBody>
      </p:sp>
    </p:spTree>
    <p:extLst>
      <p:ext uri="{BB962C8B-B14F-4D97-AF65-F5344CB8AC3E}">
        <p14:creationId xmlns:p14="http://schemas.microsoft.com/office/powerpoint/2010/main" val="2373064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1977</Words>
  <Application>Microsoft Office PowerPoint</Application>
  <PresentationFormat>On-screen Show (4:3)</PresentationFormat>
  <Paragraphs>275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Relations of mediastinal surface of the lungs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42</cp:revision>
  <cp:lastPrinted>2020-10-14T14:23:22Z</cp:lastPrinted>
  <dcterms:created xsi:type="dcterms:W3CDTF">2020-10-14T07:30:12Z</dcterms:created>
  <dcterms:modified xsi:type="dcterms:W3CDTF">2020-10-14T19:08:12Z</dcterms:modified>
</cp:coreProperties>
</file>