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4"/>
    <p:sldMasterId id="2147483751" r:id="rId5"/>
  </p:sldMasterIdLst>
  <p:notesMasterIdLst>
    <p:notesMasterId r:id="rId31"/>
  </p:notesMasterIdLst>
  <p:sldIdLst>
    <p:sldId id="296" r:id="rId6"/>
    <p:sldId id="298" r:id="rId7"/>
    <p:sldId id="320" r:id="rId8"/>
    <p:sldId id="321" r:id="rId9"/>
    <p:sldId id="299" r:id="rId10"/>
    <p:sldId id="319" r:id="rId11"/>
    <p:sldId id="322" r:id="rId12"/>
    <p:sldId id="302" r:id="rId13"/>
    <p:sldId id="303" r:id="rId14"/>
    <p:sldId id="304" r:id="rId15"/>
    <p:sldId id="305" r:id="rId16"/>
    <p:sldId id="306" r:id="rId17"/>
    <p:sldId id="323" r:id="rId18"/>
    <p:sldId id="301" r:id="rId19"/>
    <p:sldId id="324" r:id="rId20"/>
    <p:sldId id="312" r:id="rId21"/>
    <p:sldId id="325" r:id="rId22"/>
    <p:sldId id="326" r:id="rId23"/>
    <p:sldId id="311" r:id="rId24"/>
    <p:sldId id="314" r:id="rId25"/>
    <p:sldId id="327" r:id="rId26"/>
    <p:sldId id="313" r:id="rId27"/>
    <p:sldId id="318" r:id="rId28"/>
    <p:sldId id="317" r:id="rId29"/>
    <p:sldId id="328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CC00"/>
    <a:srgbClr val="FF3399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6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 /><Relationship Id="rId13" Type="http://schemas.openxmlformats.org/officeDocument/2006/relationships/slide" Target="slides/slide8.xml" /><Relationship Id="rId18" Type="http://schemas.openxmlformats.org/officeDocument/2006/relationships/slide" Target="slides/slide13.xml" /><Relationship Id="rId26" Type="http://schemas.openxmlformats.org/officeDocument/2006/relationships/slide" Target="slides/slide21.xml" /><Relationship Id="rId3" Type="http://schemas.openxmlformats.org/officeDocument/2006/relationships/customXml" Target="../customXml/item3.xml" /><Relationship Id="rId21" Type="http://schemas.openxmlformats.org/officeDocument/2006/relationships/slide" Target="slides/slide16.xml" /><Relationship Id="rId34" Type="http://schemas.openxmlformats.org/officeDocument/2006/relationships/theme" Target="theme/theme1.xml" /><Relationship Id="rId7" Type="http://schemas.openxmlformats.org/officeDocument/2006/relationships/slide" Target="slides/slide2.xml" /><Relationship Id="rId12" Type="http://schemas.openxmlformats.org/officeDocument/2006/relationships/slide" Target="slides/slide7.xml" /><Relationship Id="rId17" Type="http://schemas.openxmlformats.org/officeDocument/2006/relationships/slide" Target="slides/slide12.xml" /><Relationship Id="rId25" Type="http://schemas.openxmlformats.org/officeDocument/2006/relationships/slide" Target="slides/slide20.xml" /><Relationship Id="rId33" Type="http://schemas.openxmlformats.org/officeDocument/2006/relationships/viewProps" Target="viewProps.xml" /><Relationship Id="rId2" Type="http://schemas.openxmlformats.org/officeDocument/2006/relationships/customXml" Target="../customXml/item2.xml" /><Relationship Id="rId16" Type="http://schemas.openxmlformats.org/officeDocument/2006/relationships/slide" Target="slides/slide11.xml" /><Relationship Id="rId20" Type="http://schemas.openxmlformats.org/officeDocument/2006/relationships/slide" Target="slides/slide15.xml" /><Relationship Id="rId29" Type="http://schemas.openxmlformats.org/officeDocument/2006/relationships/slide" Target="slides/slide24.xml" /><Relationship Id="rId1" Type="http://schemas.openxmlformats.org/officeDocument/2006/relationships/customXml" Target="../customXml/item1.xml" /><Relationship Id="rId6" Type="http://schemas.openxmlformats.org/officeDocument/2006/relationships/slide" Target="slides/slide1.xml" /><Relationship Id="rId11" Type="http://schemas.openxmlformats.org/officeDocument/2006/relationships/slide" Target="slides/slide6.xml" /><Relationship Id="rId24" Type="http://schemas.openxmlformats.org/officeDocument/2006/relationships/slide" Target="slides/slide19.xml" /><Relationship Id="rId32" Type="http://schemas.openxmlformats.org/officeDocument/2006/relationships/presProps" Target="presProps.xml" /><Relationship Id="rId5" Type="http://schemas.openxmlformats.org/officeDocument/2006/relationships/slideMaster" Target="slideMasters/slideMaster2.xml" /><Relationship Id="rId15" Type="http://schemas.openxmlformats.org/officeDocument/2006/relationships/slide" Target="slides/slide10.xml" /><Relationship Id="rId23" Type="http://schemas.openxmlformats.org/officeDocument/2006/relationships/slide" Target="slides/slide18.xml" /><Relationship Id="rId28" Type="http://schemas.openxmlformats.org/officeDocument/2006/relationships/slide" Target="slides/slide23.xml" /><Relationship Id="rId10" Type="http://schemas.openxmlformats.org/officeDocument/2006/relationships/slide" Target="slides/slide5.xml" /><Relationship Id="rId19" Type="http://schemas.openxmlformats.org/officeDocument/2006/relationships/slide" Target="slides/slide14.xml" /><Relationship Id="rId31" Type="http://schemas.openxmlformats.org/officeDocument/2006/relationships/notesMaster" Target="notesMasters/notesMaster1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4.xml" /><Relationship Id="rId14" Type="http://schemas.openxmlformats.org/officeDocument/2006/relationships/slide" Target="slides/slide9.xml" /><Relationship Id="rId22" Type="http://schemas.openxmlformats.org/officeDocument/2006/relationships/slide" Target="slides/slide17.xml" /><Relationship Id="rId27" Type="http://schemas.openxmlformats.org/officeDocument/2006/relationships/slide" Target="slides/slide22.xml" /><Relationship Id="rId30" Type="http://schemas.openxmlformats.org/officeDocument/2006/relationships/slide" Target="slides/slide25.xml" /><Relationship Id="rId35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52FC8C1-211D-48C3-886C-DA877CEAC4B1}" type="datetimeFigureOut">
              <a:rPr lang="ar-JO" smtClean="0"/>
              <a:pPr/>
              <a:t>17/10/1443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A687EF0-A819-4E48-A0B2-ED44E1D45DD2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928330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1764-774D-4562-96DF-6373574A3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40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289E-7186-4CF7-BCC5-E36E52AC2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1421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289E-7186-4CF7-BCC5-E36E52AC2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9796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289E-7186-4CF7-BCC5-E36E52AC23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922321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289E-7186-4CF7-BCC5-E36E52AC2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8377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289E-7186-4CF7-BCC5-E36E52AC2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1731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289E-7186-4CF7-BCC5-E36E52AC2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9377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42F2-B822-40EE-988D-4CDB13CD91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65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F01A-0B70-4C6B-8B3A-FEA528922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59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1764-774D-4562-96DF-6373574A3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77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1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09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FB7D-8955-40A4-A8B8-07F6260950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38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B08C2-0405-4D43-BD4E-141BF03CBB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1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0F5D-2C4C-4EAD-8E48-8C03871BFE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24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679F7-6259-42CA-B3C5-7A2C0860E3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54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C58-560A-4B8A-BEC4-473241E418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92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0F3E7-DEBA-4860-A86E-F390B7EF45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70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E5AB-BCDB-430F-AF9D-D2A84D6442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05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42F2-B822-40EE-988D-4CDB13CD91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34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F01A-0B70-4C6B-8B3A-FEA528922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91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FB7D-8955-40A4-A8B8-07F6260950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71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B08C2-0405-4D43-BD4E-141BF03CBB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42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0F5D-2C4C-4EAD-8E48-8C03871BFE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46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679F7-6259-42CA-B3C5-7A2C0860E3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33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C58-560A-4B8A-BEC4-473241E418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5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0F3E7-DEBA-4860-A86E-F390B7EF45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39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E5AB-BCDB-430F-AF9D-D2A84D6442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94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1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 /><Relationship Id="rId3" Type="http://schemas.openxmlformats.org/officeDocument/2006/relationships/slideLayout" Target="../slideLayouts/slideLayout20.xml" /><Relationship Id="rId7" Type="http://schemas.openxmlformats.org/officeDocument/2006/relationships/slideLayout" Target="../slideLayouts/slideLayout24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9.xml" /><Relationship Id="rId1" Type="http://schemas.openxmlformats.org/officeDocument/2006/relationships/slideLayout" Target="../slideLayouts/slideLayout18.xml" /><Relationship Id="rId6" Type="http://schemas.openxmlformats.org/officeDocument/2006/relationships/slideLayout" Target="../slideLayouts/slideLayout23.xml" /><Relationship Id="rId11" Type="http://schemas.openxmlformats.org/officeDocument/2006/relationships/slideLayout" Target="../slideLayouts/slideLayout28.xml" /><Relationship Id="rId5" Type="http://schemas.openxmlformats.org/officeDocument/2006/relationships/slideLayout" Target="../slideLayouts/slideLayout22.xml" /><Relationship Id="rId10" Type="http://schemas.openxmlformats.org/officeDocument/2006/relationships/slideLayout" Target="../slideLayouts/slideLayout27.xml" /><Relationship Id="rId4" Type="http://schemas.openxmlformats.org/officeDocument/2006/relationships/slideLayout" Target="../slideLayouts/slideLayout21.xml" /><Relationship Id="rId9" Type="http://schemas.openxmlformats.org/officeDocument/2006/relationships/slideLayout" Target="../slideLayouts/slideLayout26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4FE289E-7186-4CF7-BCC5-E36E52AC2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2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E289E-7186-4CF7-BCC5-E36E52AC2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4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19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9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9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19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4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19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9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9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300786"/>
            <a:ext cx="7543800" cy="2509213"/>
          </a:xfrm>
        </p:spPr>
        <p:txBody>
          <a:bodyPr>
            <a:normAutofit fontScale="90000"/>
          </a:bodyPr>
          <a:lstStyle/>
          <a:p>
            <a:r>
              <a:rPr lang="en-US" dirty="0"/>
              <a:t>Sexually transmitted infections</a:t>
            </a:r>
            <a:br>
              <a:rPr lang="en-US" dirty="0"/>
            </a:br>
            <a:r>
              <a:rPr lang="en-US" dirty="0"/>
              <a:t>(Public Health Perspective)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4135272"/>
            <a:ext cx="5239941" cy="1768476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>
                <a:solidFill>
                  <a:schemeClr val="tx1"/>
                </a:solidFill>
                <a:latin typeface="Arial Nova" panose="020B0504020202020204" pitchFamily="34" charset="0"/>
              </a:rPr>
              <a:t>Dr. Israa Al-Rawashdeh </a:t>
            </a:r>
            <a:r>
              <a:rPr lang="en-US" sz="1400" b="1" dirty="0" err="1">
                <a:solidFill>
                  <a:schemeClr val="tx1"/>
                </a:solidFill>
                <a:latin typeface="Arial Nova" panose="020B0504020202020204" pitchFamily="34" charset="0"/>
              </a:rPr>
              <a:t>MD,MPH,PhD</a:t>
            </a:r>
            <a:endParaRPr lang="en-US" sz="1400" b="1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US" sz="1400" b="1" dirty="0">
                <a:solidFill>
                  <a:schemeClr val="tx1"/>
                </a:solidFill>
                <a:latin typeface="Arial Nova" panose="020B0504020202020204" pitchFamily="34" charset="0"/>
              </a:rPr>
              <a:t>Faculty of Medicine</a:t>
            </a:r>
          </a:p>
          <a:p>
            <a:pPr fontAlgn="auto">
              <a:spcAft>
                <a:spcPts val="0"/>
              </a:spcAft>
            </a:pPr>
            <a:r>
              <a:rPr lang="en-US" sz="1400" b="1" dirty="0">
                <a:solidFill>
                  <a:schemeClr val="tx1"/>
                </a:solidFill>
                <a:latin typeface="Arial Nova" panose="020B0504020202020204" pitchFamily="34" charset="0"/>
              </a:rPr>
              <a:t>Mutah University</a:t>
            </a:r>
          </a:p>
          <a:p>
            <a:pPr fontAlgn="auto">
              <a:spcAft>
                <a:spcPts val="0"/>
              </a:spcAft>
            </a:pPr>
            <a:r>
              <a:rPr lang="en-US" sz="1400" b="1" dirty="0">
                <a:solidFill>
                  <a:schemeClr val="tx1"/>
                </a:solidFill>
                <a:latin typeface="Arial Nova" panose="020B0504020202020204" pitchFamily="34" charset="0"/>
              </a:rPr>
              <a:t>2022</a:t>
            </a:r>
            <a:endParaRPr lang="en-US" sz="1400" dirty="0">
              <a:latin typeface="Arial Nova" panose="020B0504020202020204" pitchFamily="34" charset="0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1764-774D-4562-96DF-6373574A35D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13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73074"/>
          </a:xfrm>
        </p:spPr>
        <p:txBody>
          <a:bodyPr>
            <a:normAutofit fontScale="90000"/>
          </a:bodyPr>
          <a:lstStyle/>
          <a:p>
            <a:r>
              <a:rPr lang="en-US" dirty="0"/>
              <a:t>Sexually Transmitted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0600"/>
            <a:ext cx="7886700" cy="5186363"/>
          </a:xfrm>
        </p:spPr>
        <p:txBody>
          <a:bodyPr>
            <a:normAutofit/>
          </a:bodyPr>
          <a:lstStyle/>
          <a:p>
            <a:r>
              <a:rPr lang="en-US" sz="3200" dirty="0"/>
              <a:t>Impact: STIs can have serious consequences beyond the immediate impact of the infection itself.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3200" dirty="0">
                <a:solidFill>
                  <a:srgbClr val="FF0000"/>
                </a:solidFill>
              </a:rPr>
              <a:t>HIV risk </a:t>
            </a:r>
            <a:r>
              <a:rPr lang="en-GB" sz="3200" dirty="0"/>
              <a:t>– the presence of a sexually transmitted infection, such as syphilis, gonorrhoea, or HSV, increases the risk of acquiring or transmitting HIV infection (by </a:t>
            </a:r>
            <a:r>
              <a:rPr lang="en-GB" sz="3200" u="sng" dirty="0"/>
              <a:t>two to three times</a:t>
            </a:r>
            <a:r>
              <a:rPr lang="en-GB" sz="3200" dirty="0"/>
              <a:t>, in some populations)</a:t>
            </a:r>
          </a:p>
          <a:p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14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522" y="152400"/>
            <a:ext cx="7886700" cy="625475"/>
          </a:xfrm>
        </p:spPr>
        <p:txBody>
          <a:bodyPr/>
          <a:lstStyle/>
          <a:p>
            <a:r>
              <a:rPr lang="en-US" dirty="0"/>
              <a:t>Sexually Transmitted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5715605" cy="554538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FF0000"/>
                </a:solidFill>
              </a:rPr>
              <a:t>Mother-to-child transmission of STIs can result in </a:t>
            </a:r>
            <a:r>
              <a:rPr lang="en-GB" sz="2800" b="1" dirty="0" err="1">
                <a:solidFill>
                  <a:srgbClr val="FF0000"/>
                </a:solidFill>
              </a:rPr>
              <a:t>Fetal</a:t>
            </a:r>
            <a:r>
              <a:rPr lang="en-GB" sz="2800" b="1" dirty="0">
                <a:solidFill>
                  <a:srgbClr val="FF0000"/>
                </a:solidFill>
              </a:rPr>
              <a:t> and neonatal impact:</a:t>
            </a:r>
            <a:endParaRPr lang="en-US" sz="2800" dirty="0">
              <a:solidFill>
                <a:srgbClr val="FF0000"/>
              </a:solidFill>
            </a:endParaRP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Stillbirth, neonatal death, 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Low-birth-weight and prematurity, 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Sepsis, pneumonia, neonatal conjunctivitis, and congenital deformities. </a:t>
            </a:r>
          </a:p>
          <a:p>
            <a:pPr marL="342900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dirty="0"/>
              <a:t>Syphilis in pregnancy leads to over 300 000 </a:t>
            </a:r>
            <a:r>
              <a:rPr lang="en-GB" sz="2400" dirty="0" err="1"/>
              <a:t>fetal</a:t>
            </a:r>
            <a:r>
              <a:rPr lang="en-GB" sz="2400" dirty="0"/>
              <a:t> and neonatal deaths each year, and places an additional 215 000 infants at increased risk of early death</a:t>
            </a:r>
          </a:p>
          <a:p>
            <a:pPr marL="0" indent="0">
              <a:buNone/>
            </a:pPr>
            <a:r>
              <a:rPr lang="en-GB" sz="2400" dirty="0"/>
              <a:t>Worldwide, up to 4 000 newborn babies become </a:t>
            </a:r>
            <a:r>
              <a:rPr lang="en-GB" sz="2400" u="sng" dirty="0"/>
              <a:t>blind </a:t>
            </a:r>
            <a:r>
              <a:rPr lang="en-GB" sz="2400" dirty="0"/>
              <a:t>every year because of eye infections attributable to </a:t>
            </a:r>
            <a:r>
              <a:rPr lang="en-GB" sz="2400" u="sng" dirty="0"/>
              <a:t>untreated maternal </a:t>
            </a:r>
            <a:r>
              <a:rPr lang="en-GB" sz="2400" u="sng" dirty="0" err="1"/>
              <a:t>gonococcal</a:t>
            </a:r>
            <a:r>
              <a:rPr lang="en-GB" sz="2400" u="sng" dirty="0"/>
              <a:t> </a:t>
            </a:r>
            <a:r>
              <a:rPr lang="en-GB" sz="2400" dirty="0"/>
              <a:t>and </a:t>
            </a:r>
            <a:r>
              <a:rPr lang="en-GB" sz="2400" u="sng" dirty="0"/>
              <a:t>chlamydial infections. </a:t>
            </a:r>
          </a:p>
          <a:p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752600"/>
            <a:ext cx="3177976" cy="3738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049" y="104775"/>
            <a:ext cx="209550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9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551596"/>
          </a:xfrm>
        </p:spPr>
        <p:txBody>
          <a:bodyPr>
            <a:normAutofit/>
          </a:bodyPr>
          <a:lstStyle/>
          <a:p>
            <a:r>
              <a:rPr lang="en-US" dirty="0"/>
              <a:t>Sexually Transmitted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1"/>
            <a:ext cx="8686799" cy="305524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Impact: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3100" b="1" dirty="0">
                <a:solidFill>
                  <a:srgbClr val="FF0000"/>
                </a:solidFill>
              </a:rPr>
              <a:t>Cervical cancer – </a:t>
            </a:r>
            <a:r>
              <a:rPr lang="en-GB" sz="3200" dirty="0"/>
              <a:t>the </a:t>
            </a:r>
            <a:r>
              <a:rPr lang="en-GB" sz="3200" u="sng" dirty="0"/>
              <a:t>human papillomavirus HPV </a:t>
            </a:r>
            <a:r>
              <a:rPr lang="en-GB" sz="2800" dirty="0"/>
              <a:t>(16 and 18) </a:t>
            </a:r>
            <a:r>
              <a:rPr lang="en-GB" sz="3200" dirty="0"/>
              <a:t>infection is responsible for an estimated 530 000 cases of cervical cancer and 264 000 cervical cancer deaths each year</a:t>
            </a:r>
            <a:endParaRPr lang="en-US" sz="32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STIs such as </a:t>
            </a:r>
            <a:r>
              <a:rPr lang="en-US" sz="3200" u="sng" dirty="0" err="1"/>
              <a:t>gonorrhoea</a:t>
            </a:r>
            <a:r>
              <a:rPr lang="en-US" sz="3200" u="sng" dirty="0"/>
              <a:t> and chlamydia </a:t>
            </a:r>
            <a:r>
              <a:rPr lang="en-US" sz="3200" dirty="0"/>
              <a:t>are major causes of </a:t>
            </a:r>
            <a:r>
              <a:rPr lang="en-US" sz="3200" b="1" dirty="0">
                <a:solidFill>
                  <a:srgbClr val="FF0000"/>
                </a:solidFill>
              </a:rPr>
              <a:t>pelvic inflammatory disease </a:t>
            </a:r>
            <a:r>
              <a:rPr lang="en-US" sz="3200" dirty="0"/>
              <a:t>(PID) and </a:t>
            </a:r>
            <a:r>
              <a:rPr lang="en-US" sz="3200" b="1" dirty="0">
                <a:solidFill>
                  <a:srgbClr val="FF0000"/>
                </a:solidFill>
              </a:rPr>
              <a:t>infertility</a:t>
            </a:r>
            <a:r>
              <a:rPr lang="en-US" sz="3200" dirty="0"/>
              <a:t> in women. </a:t>
            </a:r>
          </a:p>
          <a:p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733800"/>
            <a:ext cx="9067800" cy="31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00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STI: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sz="2400" b="1" dirty="0">
                <a:solidFill>
                  <a:srgbClr val="FF0000"/>
                </a:solidFill>
              </a:rPr>
              <a:t> The physical, psychological and social consequences </a:t>
            </a:r>
            <a:r>
              <a:rPr lang="en-GB" sz="2400" dirty="0"/>
              <a:t>of sexually transmitted infections severely compromise the quality of life of those infected.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534575"/>
            <a:ext cx="2488981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93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01674"/>
          </a:xfrm>
        </p:spPr>
        <p:txBody>
          <a:bodyPr/>
          <a:lstStyle/>
          <a:p>
            <a:r>
              <a:rPr lang="en-US" dirty="0"/>
              <a:t>Sexually Transmitted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1"/>
            <a:ext cx="8458200" cy="565467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GB" sz="2800" dirty="0"/>
              <a:t>Sign and symptoms of STIs:</a:t>
            </a:r>
          </a:p>
          <a:p>
            <a:pPr marL="0" indent="0">
              <a:buNone/>
            </a:pPr>
            <a:r>
              <a:rPr lang="en-GB" sz="2800" b="1" u="sng" dirty="0"/>
              <a:t> Male:</a:t>
            </a:r>
          </a:p>
          <a:p>
            <a:r>
              <a:rPr lang="en-GB" sz="2800" dirty="0"/>
              <a:t>Urethral discharge </a:t>
            </a:r>
          </a:p>
          <a:p>
            <a:r>
              <a:rPr lang="en-GB" sz="2800" dirty="0"/>
              <a:t>Burning and pain during urination </a:t>
            </a:r>
          </a:p>
          <a:p>
            <a:pPr marL="0" indent="0">
              <a:buNone/>
            </a:pPr>
            <a:r>
              <a:rPr lang="en-GB" sz="2800" b="1" u="sng" dirty="0"/>
              <a:t>Female:</a:t>
            </a:r>
          </a:p>
          <a:p>
            <a:r>
              <a:rPr lang="en-GB" sz="2800" dirty="0"/>
              <a:t>Abnormal vaginal discharge </a:t>
            </a:r>
          </a:p>
          <a:p>
            <a:r>
              <a:rPr lang="en-GB" sz="2800" dirty="0"/>
              <a:t>Burning and/or increased frequency of urination </a:t>
            </a:r>
          </a:p>
          <a:p>
            <a:r>
              <a:rPr lang="en-GB" sz="2800" dirty="0"/>
              <a:t>Lower abdominal pain </a:t>
            </a:r>
          </a:p>
          <a:p>
            <a:pPr marL="0" indent="0">
              <a:buNone/>
            </a:pPr>
            <a:r>
              <a:rPr lang="en-US" sz="2800" b="1" u="sng" dirty="0"/>
              <a:t>Both:</a:t>
            </a:r>
          </a:p>
          <a:p>
            <a:pPr marL="0" indent="0">
              <a:buNone/>
            </a:pPr>
            <a:r>
              <a:rPr lang="en-GB" sz="2800" dirty="0"/>
              <a:t>Pain, itch, Papules, vesicles, erosion/ulcers or fleshy growths in and around genitalia, perineum and anus/rectum, oral cavity and occasionally on other sites.</a:t>
            </a:r>
          </a:p>
          <a:p>
            <a:pPr marL="0" indent="0">
              <a:buNone/>
            </a:pPr>
            <a:r>
              <a:rPr lang="en-GB" sz="2800" dirty="0"/>
              <a:t>Swelling in inguinal, anal region or scrotum. </a:t>
            </a:r>
            <a:endParaRPr lang="en-US" sz="2800" dirty="0"/>
          </a:p>
          <a:p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79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01674"/>
          </a:xfrm>
          <a:solidFill>
            <a:schemeClr val="accent2"/>
          </a:solidFill>
        </p:spPr>
        <p:txBody>
          <a:bodyPr/>
          <a:lstStyle/>
          <a:p>
            <a:r>
              <a:rPr lang="en-GB" dirty="0"/>
              <a:t>Primary Prevention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000"/>
            <a:ext cx="7886700" cy="51054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/>
              <a:t>1. Pre-Exposure Vaccination: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u="sng" dirty="0"/>
              <a:t>Pre-exposure vaccination is one of the most effective methods for preventing transmission of HPV, HAV, and HBV.</a:t>
            </a:r>
          </a:p>
          <a:p>
            <a:pPr marL="0" indent="0">
              <a:buNone/>
            </a:pPr>
            <a:r>
              <a:rPr lang="en-GB" u="sng" dirty="0"/>
              <a:t>HPV vaccination is recommended routinely for males and females aged 11 or 12 years and can be administered beginning at age 9 years.</a:t>
            </a:r>
          </a:p>
          <a:p>
            <a:pPr marL="0" indent="0">
              <a:buNone/>
            </a:pPr>
            <a:r>
              <a:rPr lang="en-GB" u="sng" dirty="0"/>
              <a:t>Hepatitis B vaccination is recommended for all unvaccinated, </a:t>
            </a:r>
            <a:r>
              <a:rPr lang="en-GB" dirty="0"/>
              <a:t>uninfected persons who are sexually active with more than one partner or are being evaluated or treated for an STI. hepatitis B vaccines are recommended for MSM, persons who inject drugs, persons with chronic liver disease, and persons with HIV or hepatitis C infections who have not had hepatitis B.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29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7886700" cy="47291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342900" lvl="1" indent="0">
              <a:buNone/>
            </a:pPr>
            <a:r>
              <a:rPr lang="en-GB" sz="2100" b="1" u="sng" dirty="0"/>
              <a:t>2. </a:t>
            </a:r>
            <a:r>
              <a:rPr lang="en-US" sz="2100" b="1" u="sng" dirty="0"/>
              <a:t>Barrier methods</a:t>
            </a:r>
          </a:p>
          <a:p>
            <a:pPr lvl="1"/>
            <a:r>
              <a:rPr lang="en-US" sz="2400" dirty="0"/>
              <a:t>When used </a:t>
            </a:r>
            <a:r>
              <a:rPr lang="en-US" sz="2400" u="sng" dirty="0"/>
              <a:t>correctly and consistently, </a:t>
            </a:r>
            <a:r>
              <a:rPr lang="en-US" sz="2400" b="1" i="1" u="sng" dirty="0">
                <a:solidFill>
                  <a:srgbClr val="FF0000"/>
                </a:solidFill>
              </a:rPr>
              <a:t>condoms</a:t>
            </a:r>
            <a:r>
              <a:rPr lang="en-US" sz="2400" dirty="0"/>
              <a:t> offer one of the most effective methods of protection against STIs, including HIV. </a:t>
            </a:r>
          </a:p>
          <a:p>
            <a:pPr lvl="1"/>
            <a:r>
              <a:rPr lang="en-US" sz="2400" dirty="0"/>
              <a:t>Female condoms are effective and safe, but are not used as widely by national </a:t>
            </a:r>
            <a:r>
              <a:rPr lang="en-US" sz="2400" dirty="0" err="1"/>
              <a:t>programmes</a:t>
            </a:r>
            <a:r>
              <a:rPr lang="en-US" sz="2400" dirty="0"/>
              <a:t> as male condoms.</a:t>
            </a:r>
          </a:p>
          <a:p>
            <a:pPr marL="0" indent="0">
              <a:buNone/>
            </a:pPr>
            <a:r>
              <a:rPr lang="en-GB" sz="2800" dirty="0"/>
              <a:t>Contraceptive methods that are not mechanical barriers offer no protection against HIV or other STIs</a:t>
            </a:r>
          </a:p>
          <a:p>
            <a:pPr marL="342900" lvl="1" indent="0">
              <a:buNone/>
            </a:pPr>
            <a:r>
              <a:rPr lang="en-GB" sz="2100" b="1" u="sng" dirty="0"/>
              <a:t>3. Male Circumcision</a:t>
            </a:r>
            <a:endParaRPr lang="en-US" sz="2100" b="1" u="sng" dirty="0"/>
          </a:p>
          <a:p>
            <a:r>
              <a:rPr lang="en-GB" dirty="0"/>
              <a:t>Male circumcision reduces the risk for HIV infection by 50%–60% and certain STIs including high-risk genital HPV infection and genital herpes among heterosexual men.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365127"/>
            <a:ext cx="7886700" cy="70167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/>
              <a:t>Primary Prevention Methods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3286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129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01674"/>
          </a:xfrm>
        </p:spPr>
        <p:txBody>
          <a:bodyPr/>
          <a:lstStyle/>
          <a:p>
            <a:r>
              <a:rPr lang="en-US" dirty="0"/>
              <a:t>Sexually Transmitted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05800" cy="5334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/>
              <a:t>4. </a:t>
            </a:r>
            <a:r>
              <a:rPr lang="en-US" sz="2400" b="1" u="sng" dirty="0"/>
              <a:t>Counselling and </a:t>
            </a:r>
            <a:r>
              <a:rPr lang="en-US" sz="2400" b="1" u="sng" dirty="0" err="1"/>
              <a:t>behavioural</a:t>
            </a:r>
            <a:r>
              <a:rPr lang="en-US" sz="2400" b="1" u="sng" dirty="0"/>
              <a:t> approaches</a:t>
            </a:r>
          </a:p>
          <a:p>
            <a:pPr lvl="1"/>
            <a:r>
              <a:rPr lang="en-US" sz="2800" dirty="0"/>
              <a:t>Comprehensive sexuality education, STI and HIV pre- and post-test counselling;</a:t>
            </a:r>
          </a:p>
          <a:p>
            <a:pPr lvl="1"/>
            <a:r>
              <a:rPr lang="en-US" sz="2800" dirty="0"/>
              <a:t>Safer sexual </a:t>
            </a:r>
            <a:r>
              <a:rPr lang="en-US" sz="2800" dirty="0" err="1"/>
              <a:t>behaviours</a:t>
            </a:r>
            <a:r>
              <a:rPr lang="en-US" sz="2800" dirty="0"/>
              <a:t>/risk-reduction counselling, condom promotion;</a:t>
            </a:r>
          </a:p>
          <a:p>
            <a:pPr lvl="1"/>
            <a:r>
              <a:rPr lang="en-US" sz="2800" dirty="0"/>
              <a:t>STI interventions targeted to key populations, such as sex workers, men who have sex with men (MSM) and people who inject drugs; </a:t>
            </a:r>
          </a:p>
          <a:p>
            <a:pPr lvl="1"/>
            <a:r>
              <a:rPr lang="en-US" sz="2800" dirty="0"/>
              <a:t>STI prevention education and counselling tailored to the needs of adolescents.</a:t>
            </a:r>
          </a:p>
          <a:p>
            <a:pPr lvl="1"/>
            <a:r>
              <a:rPr lang="en-US" sz="2800" dirty="0"/>
              <a:t>Improve people’s ability to </a:t>
            </a:r>
            <a:r>
              <a:rPr lang="en-US" sz="2800" dirty="0">
                <a:solidFill>
                  <a:srgbClr val="FF0000"/>
                </a:solidFill>
              </a:rPr>
              <a:t>recognize</a:t>
            </a:r>
            <a:r>
              <a:rPr lang="en-US" sz="2800" dirty="0"/>
              <a:t> the symptoms of STIs and increase the likelihood they will </a:t>
            </a:r>
            <a:r>
              <a:rPr lang="en-US" sz="2800" dirty="0">
                <a:solidFill>
                  <a:srgbClr val="FF0000"/>
                </a:solidFill>
              </a:rPr>
              <a:t>seek care </a:t>
            </a:r>
            <a:r>
              <a:rPr lang="en-US" sz="2800" dirty="0"/>
              <a:t>or encourage a sexual partner to do so. </a:t>
            </a:r>
          </a:p>
          <a:p>
            <a:pPr lvl="1"/>
            <a:r>
              <a:rPr lang="en-GB" sz="2800" dirty="0"/>
              <a:t>Abstinence and Reduction of Number of Sex Partners Abstinence from oral, vaginal, and anal sex and participating in a long-term, mutually monogamous relationship (Commitment) with a partner known to be uninfected are prevention approaches to avoid transmission of STIs. </a:t>
            </a:r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95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lnSpc>
                <a:spcPct val="70000"/>
              </a:lnSpc>
              <a:buNone/>
            </a:pPr>
            <a:r>
              <a:rPr lang="en-GB" sz="2000" b="1" dirty="0"/>
              <a:t>5. Pre and Post- exposure Prophylaxis for STIs and HIV.</a:t>
            </a:r>
          </a:p>
          <a:p>
            <a:r>
              <a:rPr lang="en-GB" dirty="0"/>
              <a:t>Example:</a:t>
            </a:r>
          </a:p>
          <a:p>
            <a:r>
              <a:rPr lang="en-GB" dirty="0"/>
              <a:t>Doxycycline prophylaxis has been examined for preventing bacterial STIs</a:t>
            </a:r>
          </a:p>
          <a:p>
            <a:r>
              <a:rPr lang="en-GB" dirty="0"/>
              <a:t>Antiviral drugs: fixed-dose combination of </a:t>
            </a:r>
            <a:r>
              <a:rPr lang="en-GB" dirty="0" err="1"/>
              <a:t>emtricitabine</a:t>
            </a:r>
            <a:r>
              <a:rPr lang="en-GB" dirty="0"/>
              <a:t> (FTC) and either </a:t>
            </a:r>
            <a:r>
              <a:rPr lang="en-GB" dirty="0" err="1"/>
              <a:t>tenofovir</a:t>
            </a:r>
            <a:r>
              <a:rPr lang="en-GB" dirty="0"/>
              <a:t> </a:t>
            </a:r>
            <a:r>
              <a:rPr lang="en-GB" dirty="0" err="1"/>
              <a:t>disoproxil</a:t>
            </a:r>
            <a:r>
              <a:rPr lang="en-GB" dirty="0"/>
              <a:t> </a:t>
            </a:r>
            <a:r>
              <a:rPr lang="en-GB" dirty="0" err="1"/>
              <a:t>fumarate</a:t>
            </a:r>
            <a:r>
              <a:rPr lang="en-GB" dirty="0"/>
              <a:t> (TDF) or </a:t>
            </a:r>
            <a:r>
              <a:rPr lang="en-GB" dirty="0" err="1"/>
              <a:t>tenofovir</a:t>
            </a:r>
            <a:r>
              <a:rPr lang="en-GB" dirty="0"/>
              <a:t> </a:t>
            </a:r>
            <a:r>
              <a:rPr lang="en-GB" dirty="0" err="1"/>
              <a:t>alafenamide</a:t>
            </a:r>
            <a:r>
              <a:rPr lang="en-GB" dirty="0"/>
              <a:t> (TAF)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365127"/>
            <a:ext cx="7886700" cy="701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Sexually Transmitted Infections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010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Sexually </a:t>
            </a:r>
            <a:r>
              <a:rPr lang="en-US"/>
              <a:t>Transmitted Infections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00200"/>
            <a:ext cx="4836863" cy="4756151"/>
          </a:xfrm>
        </p:spPr>
        <p:txBody>
          <a:bodyPr>
            <a:normAutofit/>
          </a:bodyPr>
          <a:lstStyle/>
          <a:p>
            <a:r>
              <a:rPr lang="en-US" sz="2400" b="1" dirty="0"/>
              <a:t>Unfortunately, 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Lack of public awareness, 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Lack of training of health workers</a:t>
            </a:r>
            <a:r>
              <a:rPr lang="en-US" sz="2400" dirty="0"/>
              <a:t>, </a:t>
            </a:r>
          </a:p>
          <a:p>
            <a:pPr lvl="1"/>
            <a:r>
              <a:rPr lang="en-US" sz="2400" dirty="0"/>
              <a:t>Long-standing, widespread </a:t>
            </a:r>
            <a:r>
              <a:rPr lang="en-US" sz="2400" b="1" dirty="0">
                <a:solidFill>
                  <a:srgbClr val="FF0000"/>
                </a:solidFill>
              </a:rPr>
              <a:t>stigma</a:t>
            </a:r>
            <a:r>
              <a:rPr lang="en-US" sz="2400" dirty="0"/>
              <a:t> around STIs remain barriers to greater effective use of these interventions.</a:t>
            </a:r>
          </a:p>
          <a:p>
            <a:pPr marL="0" indent="0">
              <a:buNone/>
            </a:pPr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4286"/>
          <a:stretch/>
        </p:blipFill>
        <p:spPr>
          <a:xfrm>
            <a:off x="5462101" y="2209800"/>
            <a:ext cx="3482285" cy="398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72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l"/>
            <a:r>
              <a:rPr lang="en-US" b="1" dirty="0"/>
              <a:t>Definition: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534399" cy="471593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sz="4000" dirty="0"/>
              <a:t>Sexually Transmitted Infection (STI): </a:t>
            </a:r>
            <a:r>
              <a:rPr lang="en-US" sz="4000" dirty="0"/>
              <a:t>are </a:t>
            </a:r>
            <a:r>
              <a:rPr lang="en-GB" sz="4000" dirty="0"/>
              <a:t>infections that result from the transmission of a pathogenic organism predominantly </a:t>
            </a:r>
            <a:r>
              <a:rPr lang="en-US" sz="4000" dirty="0"/>
              <a:t>through </a:t>
            </a:r>
            <a:r>
              <a:rPr lang="en-GB" sz="4000" dirty="0"/>
              <a:t>sexual contact.</a:t>
            </a:r>
            <a:endParaRPr lang="en-US" sz="4000" dirty="0"/>
          </a:p>
          <a:p>
            <a:r>
              <a:rPr lang="en-GB" sz="4000" dirty="0"/>
              <a:t>Sexually Transmitted Disease (STD): refers to a recognizable disease state that has developed from an infection.</a:t>
            </a:r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02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Sexually </a:t>
            </a:r>
            <a:r>
              <a:rPr lang="en-US"/>
              <a:t>Transmitted Infections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00200"/>
            <a:ext cx="7886700" cy="48768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/>
              <a:t>Management:</a:t>
            </a:r>
          </a:p>
          <a:p>
            <a:r>
              <a:rPr lang="en-US" sz="2800" b="1" dirty="0"/>
              <a:t>Case management:</a:t>
            </a:r>
          </a:p>
          <a:p>
            <a:pPr lvl="1"/>
            <a:r>
              <a:rPr lang="en-US" sz="2400" dirty="0"/>
              <a:t>STI case management is the care of a person with an STI-related syndrome or with a positive test for one or more STI.</a:t>
            </a:r>
            <a:endParaRPr lang="en-US" sz="2800" b="1" dirty="0"/>
          </a:p>
          <a:p>
            <a:r>
              <a:rPr lang="en-US" sz="2600" dirty="0"/>
              <a:t>The components of case management include: </a:t>
            </a:r>
          </a:p>
          <a:p>
            <a:pPr lvl="1"/>
            <a:r>
              <a:rPr lang="en-US" sz="2200" dirty="0"/>
              <a:t>History taking, examination, correct diagnosis, early and effective treatment,</a:t>
            </a:r>
          </a:p>
          <a:p>
            <a:pPr lvl="1"/>
            <a:r>
              <a:rPr lang="en-US" sz="2200" dirty="0"/>
              <a:t> Advice on sexual </a:t>
            </a:r>
            <a:r>
              <a:rPr lang="en-US" sz="2200" dirty="0" err="1"/>
              <a:t>behaviour</a:t>
            </a:r>
            <a:r>
              <a:rPr lang="en-US" sz="2200" dirty="0"/>
              <a:t>, promotion and/or provision of condoms, </a:t>
            </a:r>
          </a:p>
          <a:p>
            <a:pPr lvl="1"/>
            <a:r>
              <a:rPr lang="en-US" sz="2200" dirty="0"/>
              <a:t>Partner notification and treatment, </a:t>
            </a:r>
          </a:p>
          <a:p>
            <a:pPr lvl="1"/>
            <a:r>
              <a:rPr lang="en-US" sz="2200" dirty="0"/>
              <a:t>Case reporting and </a:t>
            </a:r>
          </a:p>
          <a:p>
            <a:pPr lvl="1"/>
            <a:r>
              <a:rPr lang="en-US" sz="2200" dirty="0"/>
              <a:t>Clinical follow-up as </a:t>
            </a:r>
            <a:r>
              <a:rPr lang="en-US" sz="2400" dirty="0"/>
              <a:t>appropriate</a:t>
            </a:r>
            <a:r>
              <a:rPr lang="en-US" sz="22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92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GB" dirty="0"/>
              <a:t>Treatment of STIs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6800"/>
            <a:ext cx="7886700" cy="565467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dirty="0"/>
              <a:t>Effective treatment is currently available for several STIs.</a:t>
            </a:r>
          </a:p>
          <a:p>
            <a:r>
              <a:rPr lang="en-GB" dirty="0"/>
              <a:t> Three bacterial STIs (chlamydia, gonorrhoea and syphilis) and one parasitic STI (</a:t>
            </a:r>
            <a:r>
              <a:rPr lang="en-GB" dirty="0" err="1"/>
              <a:t>trichomoniasis</a:t>
            </a:r>
            <a:r>
              <a:rPr lang="en-GB" dirty="0"/>
              <a:t>) are generally curable with existing, effective </a:t>
            </a:r>
            <a:r>
              <a:rPr lang="en-GB" dirty="0">
                <a:solidFill>
                  <a:srgbClr val="FF0000"/>
                </a:solidFill>
              </a:rPr>
              <a:t>single dose regimens of antibiotics. </a:t>
            </a:r>
          </a:p>
          <a:p>
            <a:r>
              <a:rPr lang="en-GB" dirty="0"/>
              <a:t> For herpes and HIV, the most effective medications available are</a:t>
            </a:r>
            <a:r>
              <a:rPr lang="en-GB" dirty="0">
                <a:solidFill>
                  <a:srgbClr val="FF0000"/>
                </a:solidFill>
              </a:rPr>
              <a:t> antivirals </a:t>
            </a:r>
            <a:r>
              <a:rPr lang="en-GB" dirty="0"/>
              <a:t>that can modulate the course of the disease, though they cannot cure the disease. </a:t>
            </a:r>
          </a:p>
          <a:p>
            <a:r>
              <a:rPr lang="en-GB" dirty="0"/>
              <a:t> For hepatitis B, </a:t>
            </a:r>
            <a:r>
              <a:rPr lang="en-GB" dirty="0">
                <a:solidFill>
                  <a:srgbClr val="FF0000"/>
                </a:solidFill>
              </a:rPr>
              <a:t>immune system modulators (interferon</a:t>
            </a:r>
            <a:r>
              <a:rPr lang="en-GB" dirty="0"/>
              <a:t>) and </a:t>
            </a:r>
            <a:r>
              <a:rPr lang="en-GB" u="sng" dirty="0"/>
              <a:t>antiviral medications can help to fight the virus and slow damage to the liver.</a:t>
            </a:r>
          </a:p>
          <a:p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Resistance of STIs – in particular gonorrhoea – </a:t>
            </a:r>
            <a:r>
              <a:rPr lang="en-GB" dirty="0"/>
              <a:t>to antibiotics has increased rapidly in recent years and has reduced treatment options. </a:t>
            </a:r>
          </a:p>
          <a:p>
            <a:r>
              <a:rPr lang="en-GB" dirty="0"/>
              <a:t>The emergence of decreased susceptibility of gonorrhoea to the “last line” treatment option (oral and injectable </a:t>
            </a:r>
            <a:r>
              <a:rPr lang="en-GB" dirty="0" err="1"/>
              <a:t>cephalosporins</a:t>
            </a:r>
            <a:r>
              <a:rPr lang="en-GB" dirty="0"/>
              <a:t>) + antimicrobial resistance already shown to </a:t>
            </a:r>
            <a:r>
              <a:rPr lang="en-GB" dirty="0" err="1"/>
              <a:t>penicillins</a:t>
            </a:r>
            <a:r>
              <a:rPr lang="en-GB" dirty="0"/>
              <a:t>, sulphonamides, </a:t>
            </a:r>
            <a:r>
              <a:rPr lang="en-GB" dirty="0" err="1"/>
              <a:t>tetracyclines</a:t>
            </a:r>
            <a:r>
              <a:rPr lang="en-GB" dirty="0"/>
              <a:t>, quinolones and macrolides </a:t>
            </a:r>
            <a:r>
              <a:rPr lang="en-GB" u="sng" dirty="0"/>
              <a:t>make gonorrhoea a multidrug-resistant organism</a:t>
            </a:r>
            <a:r>
              <a:rPr lang="en-GB" dirty="0"/>
              <a:t>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69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Sexually </a:t>
            </a:r>
            <a:r>
              <a:rPr lang="en-US"/>
              <a:t>Transmitted Infections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000"/>
            <a:ext cx="7886700" cy="4952999"/>
          </a:xfrm>
        </p:spPr>
        <p:txBody>
          <a:bodyPr>
            <a:normAutofit/>
          </a:bodyPr>
          <a:lstStyle/>
          <a:p>
            <a:r>
              <a:rPr lang="en-US" sz="2800" b="1" dirty="0"/>
              <a:t>Management:</a:t>
            </a:r>
          </a:p>
          <a:p>
            <a:r>
              <a:rPr lang="en-GB" dirty="0"/>
              <a:t>The identification of consistent groups of symptoms and easily recognized signs (syndromes) to guide treatment, </a:t>
            </a:r>
            <a:r>
              <a:rPr lang="en-GB" u="sng" dirty="0"/>
              <a:t>without the use of laboratory tests.</a:t>
            </a:r>
          </a:p>
          <a:p>
            <a:pPr marL="0" indent="0" algn="ctr">
              <a:buNone/>
            </a:pPr>
            <a:r>
              <a:rPr lang="en-US" dirty="0"/>
              <a:t>This is called </a:t>
            </a:r>
            <a:r>
              <a:rPr lang="en-US" b="1" dirty="0">
                <a:solidFill>
                  <a:srgbClr val="FF0000"/>
                </a:solidFill>
              </a:rPr>
              <a:t>syndromic management</a:t>
            </a:r>
            <a:r>
              <a:rPr lang="en-US" dirty="0"/>
              <a:t>. </a:t>
            </a:r>
          </a:p>
          <a:p>
            <a:r>
              <a:rPr lang="en-US" sz="2300" dirty="0"/>
              <a:t>This approach mainly followed </a:t>
            </a:r>
            <a:r>
              <a:rPr lang="en-GB" sz="2400" u="sng" dirty="0"/>
              <a:t>(In poor countries)</a:t>
            </a:r>
            <a:r>
              <a:rPr lang="en-US" sz="2300" dirty="0"/>
              <a:t>, allows health workers to diagnose a specific infection on the basis of observed syndromes as:</a:t>
            </a:r>
          </a:p>
          <a:p>
            <a:pPr lvl="1"/>
            <a:r>
              <a:rPr lang="en-US" dirty="0"/>
              <a:t>vaginal discharge, </a:t>
            </a:r>
          </a:p>
          <a:p>
            <a:pPr lvl="1"/>
            <a:r>
              <a:rPr lang="en-US" dirty="0"/>
              <a:t>urethral discharge,</a:t>
            </a:r>
          </a:p>
          <a:p>
            <a:pPr lvl="1"/>
            <a:r>
              <a:rPr lang="en-US" dirty="0"/>
              <a:t> genital ulcers, </a:t>
            </a:r>
          </a:p>
          <a:p>
            <a:pPr lvl="1"/>
            <a:r>
              <a:rPr lang="en-US" dirty="0"/>
              <a:t>abdominal pain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9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C58-560A-4B8A-BEC4-473241E4182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28" name="Picture 4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8" y="631163"/>
            <a:ext cx="893417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829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Sexually </a:t>
            </a:r>
            <a:r>
              <a:rPr lang="en-US"/>
              <a:t>Transmitted Infections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054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/>
              <a:t>Management:</a:t>
            </a:r>
          </a:p>
          <a:p>
            <a:r>
              <a:rPr lang="en-US" b="1" dirty="0"/>
              <a:t>STI case management</a:t>
            </a:r>
          </a:p>
          <a:p>
            <a:pPr lvl="1"/>
            <a:r>
              <a:rPr lang="en-US" sz="2000" u="sng" dirty="0"/>
              <a:t>Syndromic management is simple, assures rapid, same-day treatment, and avoids expensive or unavailable diagnostic tests for patients that present with symptoms. </a:t>
            </a:r>
          </a:p>
          <a:p>
            <a:pPr lvl="1"/>
            <a:r>
              <a:rPr lang="en-US" sz="2000" dirty="0"/>
              <a:t>This approach results to </a:t>
            </a:r>
            <a:r>
              <a:rPr lang="en-US" sz="2000" dirty="0">
                <a:solidFill>
                  <a:srgbClr val="FF0000"/>
                </a:solidFill>
              </a:rPr>
              <a:t>overtreatment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missed</a:t>
            </a:r>
            <a:r>
              <a:rPr lang="en-US" sz="2000" dirty="0"/>
              <a:t> treatment as majority of STIs are asymptomatic. </a:t>
            </a:r>
          </a:p>
          <a:p>
            <a:pPr lvl="1"/>
            <a:r>
              <a:rPr lang="en-US" sz="2000" dirty="0" err="1"/>
              <a:t>Therfore</a:t>
            </a:r>
            <a:r>
              <a:rPr lang="en-US" sz="2000" dirty="0"/>
              <a:t>, in addition to syndromic management, </a:t>
            </a:r>
            <a:r>
              <a:rPr lang="en-US" sz="2000" dirty="0">
                <a:solidFill>
                  <a:srgbClr val="FF0000"/>
                </a:solidFill>
              </a:rPr>
              <a:t>screening</a:t>
            </a:r>
            <a:r>
              <a:rPr lang="en-US" sz="2000" dirty="0"/>
              <a:t> strategies are essential.</a:t>
            </a:r>
          </a:p>
          <a:p>
            <a:pPr lvl="1"/>
            <a:r>
              <a:rPr lang="en-US" sz="2000" dirty="0"/>
              <a:t>To interrupt transmission of infection and prevent re-infection, treating </a:t>
            </a:r>
            <a:r>
              <a:rPr lang="en-US" sz="2000" b="1" dirty="0">
                <a:solidFill>
                  <a:srgbClr val="FF0000"/>
                </a:solidFill>
              </a:rPr>
              <a:t>sexual partners </a:t>
            </a:r>
            <a:r>
              <a:rPr lang="en-US" sz="2000" dirty="0"/>
              <a:t>is an important component of STI case management.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19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027907"/>
            <a:ext cx="68008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99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138159" cy="56455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/>
              <a:t>STIs are spread predominantly by sexual contact, including vaginal, anal and oral sex. </a:t>
            </a:r>
            <a:r>
              <a:rPr lang="en-GB" sz="3200" dirty="0"/>
              <a:t>Person-to person after infected individuals (with acute, chronic or asymptomatic clinical forms).</a:t>
            </a:r>
            <a:endParaRPr lang="en-US" sz="3200" dirty="0"/>
          </a:p>
          <a:p>
            <a:r>
              <a:rPr lang="en-US" sz="3200" dirty="0"/>
              <a:t>Some STIs can also be spread through </a:t>
            </a:r>
            <a:r>
              <a:rPr lang="en-US" sz="3200" dirty="0">
                <a:solidFill>
                  <a:srgbClr val="FF0000"/>
                </a:solidFill>
              </a:rPr>
              <a:t>non-sexual </a:t>
            </a:r>
            <a:r>
              <a:rPr lang="en-US" sz="3200" dirty="0"/>
              <a:t>means such as </a:t>
            </a:r>
            <a:r>
              <a:rPr lang="en-GB" sz="3200" dirty="0"/>
              <a:t>mother to child (</a:t>
            </a:r>
            <a:r>
              <a:rPr lang="en-US" sz="3200" dirty="0">
                <a:solidFill>
                  <a:srgbClr val="FF0000"/>
                </a:solidFill>
              </a:rPr>
              <a:t>during pregnancy </a:t>
            </a:r>
            <a:r>
              <a:rPr lang="en-US" sz="3200" dirty="0"/>
              <a:t>and </a:t>
            </a:r>
            <a:r>
              <a:rPr lang="en-US" sz="3200" dirty="0">
                <a:solidFill>
                  <a:srgbClr val="FF0000"/>
                </a:solidFill>
              </a:rPr>
              <a:t>childbirth</a:t>
            </a:r>
            <a:r>
              <a:rPr lang="en-US" sz="3200" dirty="0"/>
              <a:t>.) </a:t>
            </a:r>
            <a:r>
              <a:rPr lang="en-GB" sz="3200" dirty="0"/>
              <a:t>or through </a:t>
            </a:r>
            <a:r>
              <a:rPr lang="en-GB" sz="3200" dirty="0">
                <a:solidFill>
                  <a:srgbClr val="FF0000"/>
                </a:solidFill>
              </a:rPr>
              <a:t>blood products </a:t>
            </a:r>
            <a:r>
              <a:rPr lang="en-GB" sz="3200" dirty="0"/>
              <a:t>and </a:t>
            </a:r>
            <a:r>
              <a:rPr lang="en-GB" sz="3200" dirty="0">
                <a:solidFill>
                  <a:srgbClr val="FF0000"/>
                </a:solidFill>
              </a:rPr>
              <a:t>tissue transfer (organ transplants), contaminated needles and fomites such as towels</a:t>
            </a:r>
            <a:r>
              <a:rPr lang="en-GB" sz="3200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15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828800"/>
            <a:ext cx="5638799" cy="489267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sz="3200" dirty="0"/>
              <a:t>Human beings are the only natural reservoir for STI etiological agents. </a:t>
            </a:r>
          </a:p>
          <a:p>
            <a:r>
              <a:rPr lang="en-US" sz="3200" dirty="0"/>
              <a:t>A person can have an STI without having obvious symptoms of disease (asymptomatic)</a:t>
            </a:r>
            <a:endParaRPr lang="en-GB" sz="3200" dirty="0"/>
          </a:p>
          <a:p>
            <a:r>
              <a:rPr lang="en-GB" sz="3200" dirty="0"/>
              <a:t>Several STI can occur in one same individual.</a:t>
            </a:r>
          </a:p>
          <a:p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0" y="78347"/>
            <a:ext cx="2571750" cy="66454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8537" y="6331141"/>
            <a:ext cx="637546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Albrecht Durer's (1471-1528) woodcut of a syphilitic man covered in chancres.</a:t>
            </a:r>
          </a:p>
        </p:txBody>
      </p:sp>
    </p:spTree>
    <p:extLst>
      <p:ext uri="{BB962C8B-B14F-4D97-AF65-F5344CB8AC3E}">
        <p14:creationId xmlns:p14="http://schemas.microsoft.com/office/powerpoint/2010/main" val="436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69544"/>
            <a:ext cx="7543800" cy="813285"/>
          </a:xfrm>
        </p:spPr>
        <p:txBody>
          <a:bodyPr/>
          <a:lstStyle/>
          <a:p>
            <a:r>
              <a:rPr lang="en-US" dirty="0"/>
              <a:t>Sexually Transmitted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82829"/>
            <a:ext cx="8058150" cy="5394171"/>
          </a:xfrm>
          <a:solidFill>
            <a:schemeClr val="bg2"/>
          </a:solidFill>
        </p:spPr>
        <p:txBody>
          <a:bodyPr>
            <a:normAutofit fontScale="85000" lnSpcReduction="20000"/>
          </a:bodyPr>
          <a:lstStyle/>
          <a:p>
            <a:r>
              <a:rPr lang="en-US" sz="3400" dirty="0"/>
              <a:t>More than 30 different bacteria, viruses and parasites are known to be transmitted through sexual contact. </a:t>
            </a:r>
          </a:p>
          <a:p>
            <a:r>
              <a:rPr lang="en-US" sz="3400" dirty="0"/>
              <a:t>Eight of these pathogens are responsible for the greatest incidence of STIs. </a:t>
            </a:r>
          </a:p>
          <a:p>
            <a:r>
              <a:rPr lang="en-US" sz="3400" dirty="0"/>
              <a:t>Of these 8 infections; 4 are currently </a:t>
            </a:r>
            <a:r>
              <a:rPr lang="en-US" sz="3400" b="1" dirty="0">
                <a:solidFill>
                  <a:srgbClr val="FF0000"/>
                </a:solidFill>
              </a:rPr>
              <a:t>curable</a:t>
            </a:r>
            <a:r>
              <a:rPr lang="en-US" sz="3400" dirty="0"/>
              <a:t>: syphilis, </a:t>
            </a:r>
            <a:r>
              <a:rPr lang="en-US" sz="3400" dirty="0" err="1"/>
              <a:t>gonorrhoea</a:t>
            </a:r>
            <a:r>
              <a:rPr lang="en-US" sz="3400" dirty="0"/>
              <a:t>, chlamydia and </a:t>
            </a:r>
            <a:r>
              <a:rPr lang="en-US" sz="3400" dirty="0" err="1"/>
              <a:t>trichomoniasis</a:t>
            </a:r>
            <a:r>
              <a:rPr lang="en-US" sz="3400" dirty="0"/>
              <a:t>. </a:t>
            </a:r>
          </a:p>
          <a:p>
            <a:r>
              <a:rPr lang="en-US" sz="3400" dirty="0"/>
              <a:t>The other 4 are viral infections which are </a:t>
            </a:r>
            <a:r>
              <a:rPr lang="en-US" sz="3400" b="1" dirty="0">
                <a:solidFill>
                  <a:srgbClr val="FF0000"/>
                </a:solidFill>
              </a:rPr>
              <a:t>incurable</a:t>
            </a:r>
            <a:r>
              <a:rPr lang="en-US" sz="3400" dirty="0"/>
              <a:t>: hepatitis B, herpes simplex virus (HSV or herpes), HIV, and human papillomavirus (HPV). </a:t>
            </a:r>
          </a:p>
          <a:p>
            <a:r>
              <a:rPr lang="en-GB" sz="3400" dirty="0"/>
              <a:t>Symptoms or disease due to the incurable viral infections can be reduced or modified through long term treatment.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92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6605"/>
            <a:ext cx="7985760" cy="968438"/>
          </a:xfrm>
        </p:spPr>
        <p:txBody>
          <a:bodyPr/>
          <a:lstStyle/>
          <a:p>
            <a:r>
              <a:rPr lang="en-GB" dirty="0"/>
              <a:t>STIs: Pathogens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55042"/>
            <a:ext cx="8134350" cy="529815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u="sng" dirty="0"/>
              <a:t>Bacteria :</a:t>
            </a:r>
          </a:p>
          <a:p>
            <a:pPr marL="0" indent="0">
              <a:buNone/>
            </a:pPr>
            <a:r>
              <a:rPr lang="en-GB" dirty="0" err="1"/>
              <a:t>Gonorrhea</a:t>
            </a:r>
            <a:r>
              <a:rPr lang="en-GB" dirty="0"/>
              <a:t> (Neisseria </a:t>
            </a:r>
            <a:r>
              <a:rPr lang="en-GB" dirty="0" err="1"/>
              <a:t>gonorrhoeae</a:t>
            </a:r>
            <a:r>
              <a:rPr lang="en-GB" dirty="0"/>
              <a:t>) </a:t>
            </a:r>
          </a:p>
          <a:p>
            <a:pPr marL="0" indent="0">
              <a:buNone/>
            </a:pPr>
            <a:r>
              <a:rPr lang="en-GB" dirty="0"/>
              <a:t>Chlamydia (Chlamydia trachomatis) </a:t>
            </a:r>
          </a:p>
          <a:p>
            <a:pPr marL="0" indent="0">
              <a:buNone/>
            </a:pPr>
            <a:r>
              <a:rPr lang="en-GB" dirty="0"/>
              <a:t>Syphilis (</a:t>
            </a:r>
            <a:r>
              <a:rPr lang="en-GB" dirty="0" err="1"/>
              <a:t>Treponema</a:t>
            </a:r>
            <a:r>
              <a:rPr lang="en-GB" dirty="0"/>
              <a:t> </a:t>
            </a:r>
            <a:r>
              <a:rPr lang="en-GB" dirty="0" err="1"/>
              <a:t>pallidum</a:t>
            </a:r>
            <a:r>
              <a:rPr lang="en-GB" dirty="0"/>
              <a:t>) </a:t>
            </a:r>
          </a:p>
          <a:p>
            <a:pPr marL="0" indent="0">
              <a:buNone/>
            </a:pPr>
            <a:r>
              <a:rPr lang="en-GB" dirty="0" err="1"/>
              <a:t>Chancroid</a:t>
            </a:r>
            <a:r>
              <a:rPr lang="en-GB" dirty="0"/>
              <a:t> (</a:t>
            </a:r>
            <a:r>
              <a:rPr lang="en-GB" dirty="0" err="1"/>
              <a:t>Haemophilus</a:t>
            </a:r>
            <a:r>
              <a:rPr lang="en-GB" dirty="0"/>
              <a:t> </a:t>
            </a:r>
            <a:r>
              <a:rPr lang="en-GB" dirty="0" err="1"/>
              <a:t>ducreyi</a:t>
            </a:r>
            <a:r>
              <a:rPr lang="en-GB" dirty="0"/>
              <a:t>) </a:t>
            </a:r>
          </a:p>
          <a:p>
            <a:pPr marL="0" indent="0">
              <a:buNone/>
            </a:pPr>
            <a:r>
              <a:rPr lang="en-GB" b="1" u="sng" dirty="0"/>
              <a:t>Viruses:</a:t>
            </a:r>
          </a:p>
          <a:p>
            <a:pPr marL="0" indent="0">
              <a:buNone/>
            </a:pPr>
            <a:r>
              <a:rPr lang="en-GB" dirty="0"/>
              <a:t>Genital warts and cervical—mainly-cancer (human papillomavirus)</a:t>
            </a:r>
          </a:p>
          <a:p>
            <a:pPr marL="0" indent="0">
              <a:buNone/>
            </a:pPr>
            <a:r>
              <a:rPr lang="en-GB" dirty="0"/>
              <a:t>Genital herpes (herpes simplex virus) </a:t>
            </a:r>
          </a:p>
          <a:p>
            <a:pPr marL="0" indent="0">
              <a:buNone/>
            </a:pPr>
            <a:r>
              <a:rPr lang="en-GB" dirty="0"/>
              <a:t>Hepatitis B (hepatitis B virus)</a:t>
            </a:r>
          </a:p>
          <a:p>
            <a:pPr marL="0" indent="0">
              <a:buNone/>
            </a:pPr>
            <a:r>
              <a:rPr lang="en-GB" dirty="0"/>
              <a:t>AIDS (HIV)</a:t>
            </a:r>
          </a:p>
          <a:p>
            <a:pPr marL="0" indent="0">
              <a:buNone/>
            </a:pPr>
            <a:r>
              <a:rPr lang="en-GB" b="1" u="sng" dirty="0"/>
              <a:t>Parasites and protozoa:</a:t>
            </a:r>
          </a:p>
          <a:p>
            <a:pPr marL="0" indent="0">
              <a:buNone/>
            </a:pPr>
            <a:r>
              <a:rPr lang="en-GB" dirty="0" err="1"/>
              <a:t>Trichomoniasis</a:t>
            </a:r>
            <a:r>
              <a:rPr lang="en-GB" dirty="0"/>
              <a:t> (</a:t>
            </a:r>
            <a:r>
              <a:rPr lang="en-GB" dirty="0" err="1"/>
              <a:t>Trichomonas</a:t>
            </a:r>
            <a:r>
              <a:rPr lang="en-GB" dirty="0"/>
              <a:t> </a:t>
            </a:r>
            <a:r>
              <a:rPr lang="en-GB" dirty="0" err="1"/>
              <a:t>vaginalis</a:t>
            </a:r>
            <a:r>
              <a:rPr lang="en-GB" dirty="0"/>
              <a:t>) </a:t>
            </a:r>
          </a:p>
          <a:p>
            <a:pPr marL="0" indent="0">
              <a:buNone/>
            </a:pPr>
            <a:r>
              <a:rPr lang="en-GB" dirty="0"/>
              <a:t>Pubic lice (</a:t>
            </a:r>
            <a:r>
              <a:rPr lang="en-GB" dirty="0" err="1"/>
              <a:t>Phthirus</a:t>
            </a:r>
            <a:r>
              <a:rPr lang="en-GB" dirty="0"/>
              <a:t> pubis)</a:t>
            </a:r>
          </a:p>
          <a:p>
            <a:pPr marL="0" indent="0">
              <a:buNone/>
            </a:pPr>
            <a:r>
              <a:rPr lang="en-GB" b="1" u="sng" dirty="0"/>
              <a:t>Candidiasis or "yeast infection“??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33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331" t="20834" r="7833" b="5208"/>
          <a:stretch/>
        </p:blipFill>
        <p:spPr>
          <a:xfrm>
            <a:off x="419099" y="921130"/>
            <a:ext cx="830580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10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 dirty="0"/>
              <a:t>Sexually Transmitted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11108"/>
            <a:ext cx="8153400" cy="5273676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/>
              <a:t>Magnitude:</a:t>
            </a:r>
          </a:p>
          <a:p>
            <a:r>
              <a:rPr lang="en-US" sz="2800" dirty="0"/>
              <a:t>STIs have a great impact on sexual and reproductive health worldwide.</a:t>
            </a:r>
          </a:p>
          <a:p>
            <a:pPr lvl="1"/>
            <a:r>
              <a:rPr lang="en-US" sz="2800" dirty="0"/>
              <a:t>More than 1 million STIs are acquired every day.</a:t>
            </a:r>
          </a:p>
          <a:p>
            <a:pPr lvl="1"/>
            <a:r>
              <a:rPr lang="en-US" sz="2800" dirty="0"/>
              <a:t>In 2016, WHO estimated 376 million new infections with 1 of 4 STIs </a:t>
            </a:r>
            <a:r>
              <a:rPr lang="en-GB" sz="2800" dirty="0"/>
              <a:t>among people 15–49 years of age </a:t>
            </a:r>
            <a:r>
              <a:rPr lang="en-US" sz="2800" dirty="0"/>
              <a:t>: </a:t>
            </a:r>
          </a:p>
          <a:p>
            <a:pPr lvl="2"/>
            <a:r>
              <a:rPr lang="en-US" sz="2800" dirty="0"/>
              <a:t>Chlamydia (127 million), </a:t>
            </a:r>
          </a:p>
          <a:p>
            <a:pPr lvl="2"/>
            <a:r>
              <a:rPr lang="en-US" sz="2800" dirty="0" err="1"/>
              <a:t>Gonorrhoea</a:t>
            </a:r>
            <a:r>
              <a:rPr lang="en-US" sz="2800" dirty="0"/>
              <a:t> (87 million), </a:t>
            </a:r>
          </a:p>
          <a:p>
            <a:pPr lvl="2"/>
            <a:r>
              <a:rPr lang="en-US" sz="2800" dirty="0"/>
              <a:t>Syphilis (6.3 million) and </a:t>
            </a:r>
          </a:p>
          <a:p>
            <a:pPr lvl="2"/>
            <a:r>
              <a:rPr lang="en-US" sz="2800" dirty="0" err="1"/>
              <a:t>Trichomoniasis</a:t>
            </a:r>
            <a:r>
              <a:rPr lang="en-US" sz="2800" dirty="0"/>
              <a:t> (156 million). 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22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Sexually </a:t>
            </a:r>
            <a:r>
              <a:rPr lang="en-US"/>
              <a:t>Transmitted Infections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05799" cy="47244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/>
              <a:t>Magnitude:</a:t>
            </a:r>
          </a:p>
          <a:p>
            <a:pPr lvl="1"/>
            <a:r>
              <a:rPr lang="en-US" sz="3200" dirty="0"/>
              <a:t>More than 500 million people are living with genital HSV (herpes) infection </a:t>
            </a:r>
          </a:p>
          <a:p>
            <a:pPr lvl="1"/>
            <a:r>
              <a:rPr lang="en-US" sz="3200" dirty="0"/>
              <a:t>300 million women have an HPV infection, the primary cause of cervical cancer.</a:t>
            </a:r>
          </a:p>
          <a:p>
            <a:pPr lvl="1"/>
            <a:r>
              <a:rPr lang="en-US" sz="3200" dirty="0"/>
              <a:t> An estimated 240 million people are living with chronic hepatitis B globally.</a:t>
            </a:r>
          </a:p>
          <a:p>
            <a:pPr marL="457200" lvl="1" indent="0">
              <a:buNone/>
            </a:pPr>
            <a:r>
              <a:rPr lang="en-US" sz="32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Both HPV and hepatitis B infections are preventable with vaccination.</a:t>
            </a:r>
            <a:endParaRPr lang="en-US" sz="3200" dirty="0"/>
          </a:p>
          <a:p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41137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A1E8E06EC6444FAFC969E2A8D1A55E" ma:contentTypeVersion="4" ma:contentTypeDescription="Create a new document." ma:contentTypeScope="" ma:versionID="f5dea1a68b0326f63c2e530132a118ad">
  <xsd:schema xmlns:xsd="http://www.w3.org/2001/XMLSchema" xmlns:xs="http://www.w3.org/2001/XMLSchema" xmlns:p="http://schemas.microsoft.com/office/2006/metadata/properties" xmlns:ns2="3ae45523-5a85-45e7-8008-accd3c84eec0" targetNamespace="http://schemas.microsoft.com/office/2006/metadata/properties" ma:root="true" ma:fieldsID="363deaca5050fa10968f66489b46302e" ns2:_="">
    <xsd:import namespace="3ae45523-5a85-45e7-8008-accd3c84ee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45523-5a85-45e7-8008-accd3c84ee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40D30B2-47FC-48B4-838F-4FB37FE6C5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A8826D-5D81-4BF6-BD26-7910F0734B2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ae45523-5a85-45e7-8008-accd3c84eec0"/>
  </ds:schemaRefs>
</ds:datastoreItem>
</file>

<file path=customXml/itemProps3.xml><?xml version="1.0" encoding="utf-8"?>
<ds:datastoreItem xmlns:ds="http://schemas.openxmlformats.org/officeDocument/2006/customXml" ds:itemID="{1A4989E1-1D8C-4A6C-807E-4B26C4E60924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5062</TotalTime>
  <Words>1573</Words>
  <Application>Microsoft Office PowerPoint</Application>
  <PresentationFormat>On-screen Show (4:3)</PresentationFormat>
  <Paragraphs>168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Droplet</vt:lpstr>
      <vt:lpstr>Office Theme</vt:lpstr>
      <vt:lpstr>Sexually transmitted infections (Public Health Perspective)</vt:lpstr>
      <vt:lpstr>Definition:</vt:lpstr>
      <vt:lpstr>PowerPoint Presentation</vt:lpstr>
      <vt:lpstr>PowerPoint Presentation</vt:lpstr>
      <vt:lpstr>Sexually Transmitted Infections</vt:lpstr>
      <vt:lpstr>STIs: Pathogens</vt:lpstr>
      <vt:lpstr>PowerPoint Presentation</vt:lpstr>
      <vt:lpstr>Sexually Transmitted Infections</vt:lpstr>
      <vt:lpstr>Sexually Transmitted Infections</vt:lpstr>
      <vt:lpstr>Sexually Transmitted Infections</vt:lpstr>
      <vt:lpstr>Sexually Transmitted Infections</vt:lpstr>
      <vt:lpstr>Sexually Transmitted Infections</vt:lpstr>
      <vt:lpstr>STI: Impacts</vt:lpstr>
      <vt:lpstr>Sexually Transmitted Infections</vt:lpstr>
      <vt:lpstr>Primary Prevention Methods</vt:lpstr>
      <vt:lpstr>PowerPoint Presentation</vt:lpstr>
      <vt:lpstr>Sexually Transmitted Infections</vt:lpstr>
      <vt:lpstr>PowerPoint Presentation</vt:lpstr>
      <vt:lpstr>Sexually Transmitted Infections</vt:lpstr>
      <vt:lpstr>Sexually Transmitted Infections</vt:lpstr>
      <vt:lpstr>Treatment of STIs</vt:lpstr>
      <vt:lpstr>Sexually Transmitted Infections</vt:lpstr>
      <vt:lpstr>PowerPoint Presentation</vt:lpstr>
      <vt:lpstr>Sexually Transmitted Infections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Urinary Tract Infection</dc:title>
  <dc:creator>Michele</dc:creator>
  <cp:lastModifiedBy>Sanabil Hassanat</cp:lastModifiedBy>
  <cp:revision>215</cp:revision>
  <dcterms:created xsi:type="dcterms:W3CDTF">2007-02-13T20:40:55Z</dcterms:created>
  <dcterms:modified xsi:type="dcterms:W3CDTF">2022-05-17T22:54:41Z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0x01010081A1E8E06EC6444FAFC969E2A8D1A55E</vt:lpwstr>
  </property>
</Properties>
</file>