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1.xml" ContentType="application/vnd.openxmlformats-officedocument.drawingml.diagramData+xml"/>
  <Override PartName="/ppt/slides/slide36.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37.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256" r:id="rId2"/>
    <p:sldId id="257" r:id="rId3"/>
    <p:sldId id="258" r:id="rId4"/>
    <p:sldId id="259" r:id="rId5"/>
    <p:sldId id="261" r:id="rId6"/>
    <p:sldId id="262" r:id="rId7"/>
    <p:sldId id="263" r:id="rId8"/>
    <p:sldId id="264" r:id="rId9"/>
    <p:sldId id="272" r:id="rId10"/>
    <p:sldId id="276" r:id="rId11"/>
    <p:sldId id="273" r:id="rId12"/>
    <p:sldId id="265" r:id="rId13"/>
    <p:sldId id="266" r:id="rId14"/>
    <p:sldId id="267" r:id="rId15"/>
    <p:sldId id="268" r:id="rId16"/>
    <p:sldId id="269" r:id="rId17"/>
    <p:sldId id="302" r:id="rId18"/>
    <p:sldId id="274" r:id="rId19"/>
    <p:sldId id="275" r:id="rId20"/>
    <p:sldId id="277" r:id="rId21"/>
    <p:sldId id="278" r:id="rId22"/>
    <p:sldId id="279" r:id="rId23"/>
    <p:sldId id="280" r:id="rId24"/>
    <p:sldId id="281" r:id="rId25"/>
    <p:sldId id="282" r:id="rId26"/>
    <p:sldId id="283" r:id="rId27"/>
    <p:sldId id="284" r:id="rId28"/>
    <p:sldId id="301" r:id="rId29"/>
    <p:sldId id="285" r:id="rId30"/>
    <p:sldId id="286" r:id="rId31"/>
    <p:sldId id="287" r:id="rId32"/>
    <p:sldId id="288" r:id="rId33"/>
    <p:sldId id="289" r:id="rId34"/>
    <p:sldId id="291" r:id="rId35"/>
    <p:sldId id="292" r:id="rId36"/>
    <p:sldId id="299" r:id="rId37"/>
    <p:sldId id="293" r:id="rId38"/>
    <p:sldId id="294" r:id="rId39"/>
    <p:sldId id="296" r:id="rId40"/>
    <p:sldId id="297" r:id="rId41"/>
    <p:sldId id="298" r:id="rId42"/>
    <p:sldId id="300" r:id="rId43"/>
    <p:sldId id="303" r:id="rId44"/>
    <p:sldId id="304" r:id="rId45"/>
    <p:sldId id="305" r:id="rId46"/>
    <p:sldId id="307" r:id="rId47"/>
    <p:sldId id="308" r:id="rId48"/>
    <p:sldId id="309" r:id="rId49"/>
    <p:sldId id="310" r:id="rId50"/>
    <p:sldId id="332"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06"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323" autoAdjust="0"/>
  </p:normalViewPr>
  <p:slideViewPr>
    <p:cSldViewPr>
      <p:cViewPr varScale="1">
        <p:scale>
          <a:sx n="67" d="100"/>
          <a:sy n="67" d="100"/>
        </p:scale>
        <p:origin x="147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8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43B672-7E83-44AF-9286-4CB3755509D9}" type="doc">
      <dgm:prSet loTypeId="urn:microsoft.com/office/officeart/2005/8/layout/vList5" loCatId="list" qsTypeId="urn:microsoft.com/office/officeart/2005/8/quickstyle/3d2" qsCatId="3D" csTypeId="urn:microsoft.com/office/officeart/2005/8/colors/accent2_2" csCatId="accent2" phldr="1"/>
      <dgm:spPr/>
      <dgm:t>
        <a:bodyPr/>
        <a:lstStyle/>
        <a:p>
          <a:endParaRPr lang="en-US"/>
        </a:p>
      </dgm:t>
    </dgm:pt>
    <dgm:pt modelId="{5295C121-4A2B-4C7D-A983-C7CFF932682D}">
      <dgm:prSet/>
      <dgm:spPr/>
      <dgm:t>
        <a:bodyPr/>
        <a:lstStyle/>
        <a:p>
          <a:pPr rtl="0"/>
          <a:r>
            <a:rPr lang="en-US" dirty="0" err="1" smtClean="0"/>
            <a:t>Prehepatic</a:t>
          </a:r>
          <a:r>
            <a:rPr lang="en-US" dirty="0" smtClean="0"/>
            <a:t> / Hemolytic jaundice</a:t>
          </a:r>
          <a:endParaRPr lang="en-US" dirty="0"/>
        </a:p>
      </dgm:t>
    </dgm:pt>
    <dgm:pt modelId="{CE6D0A55-584C-48C1-B951-C1E48BF024F5}" type="parTrans" cxnId="{CBA0C552-987C-4EE4-9C23-7DE26B933B03}">
      <dgm:prSet/>
      <dgm:spPr/>
      <dgm:t>
        <a:bodyPr/>
        <a:lstStyle/>
        <a:p>
          <a:endParaRPr lang="en-US"/>
        </a:p>
      </dgm:t>
    </dgm:pt>
    <dgm:pt modelId="{C3968BBA-5801-467C-8456-90C93379DC05}" type="sibTrans" cxnId="{CBA0C552-987C-4EE4-9C23-7DE26B933B03}">
      <dgm:prSet/>
      <dgm:spPr/>
      <dgm:t>
        <a:bodyPr/>
        <a:lstStyle/>
        <a:p>
          <a:endParaRPr lang="en-US"/>
        </a:p>
      </dgm:t>
    </dgm:pt>
    <dgm:pt modelId="{94EF9382-60DB-4EE3-B9B9-DA2269445326}">
      <dgm:prSet/>
      <dgm:spPr/>
      <dgm:t>
        <a:bodyPr/>
        <a:lstStyle/>
        <a:p>
          <a:pPr rtl="0"/>
          <a:r>
            <a:rPr lang="en-US" dirty="0" smtClean="0"/>
            <a:t>Hepatic jaundice</a:t>
          </a:r>
          <a:endParaRPr lang="en-US" dirty="0"/>
        </a:p>
      </dgm:t>
    </dgm:pt>
    <dgm:pt modelId="{4F8CD76E-E487-480C-8F40-130AF536593E}" type="parTrans" cxnId="{016D82B1-AB33-418A-BAD9-36330FE9B922}">
      <dgm:prSet/>
      <dgm:spPr/>
      <dgm:t>
        <a:bodyPr/>
        <a:lstStyle/>
        <a:p>
          <a:endParaRPr lang="en-US"/>
        </a:p>
      </dgm:t>
    </dgm:pt>
    <dgm:pt modelId="{BCFCA950-1620-4002-85A6-327731CBB687}" type="sibTrans" cxnId="{016D82B1-AB33-418A-BAD9-36330FE9B922}">
      <dgm:prSet/>
      <dgm:spPr/>
      <dgm:t>
        <a:bodyPr/>
        <a:lstStyle/>
        <a:p>
          <a:endParaRPr lang="en-US"/>
        </a:p>
      </dgm:t>
    </dgm:pt>
    <dgm:pt modelId="{19778548-5603-4374-A70E-68F932F2D584}">
      <dgm:prSet/>
      <dgm:spPr/>
      <dgm:t>
        <a:bodyPr/>
        <a:lstStyle/>
        <a:p>
          <a:pPr rtl="0"/>
          <a:r>
            <a:rPr lang="en-US" dirty="0" err="1" smtClean="0"/>
            <a:t>Posthepatic</a:t>
          </a:r>
          <a:r>
            <a:rPr lang="en-US" dirty="0" smtClean="0"/>
            <a:t> / Obstructive/ Surgical jaundice</a:t>
          </a:r>
          <a:endParaRPr lang="en-US" dirty="0"/>
        </a:p>
      </dgm:t>
    </dgm:pt>
    <dgm:pt modelId="{61B04425-3488-48CD-BF6A-E88459F4D649}" type="parTrans" cxnId="{AEE5CC7C-0799-4230-A976-F774AB253CE4}">
      <dgm:prSet/>
      <dgm:spPr/>
      <dgm:t>
        <a:bodyPr/>
        <a:lstStyle/>
        <a:p>
          <a:endParaRPr lang="en-US"/>
        </a:p>
      </dgm:t>
    </dgm:pt>
    <dgm:pt modelId="{5078B997-8D7B-4A14-9411-62AC1D41AC25}" type="sibTrans" cxnId="{AEE5CC7C-0799-4230-A976-F774AB253CE4}">
      <dgm:prSet/>
      <dgm:spPr/>
      <dgm:t>
        <a:bodyPr/>
        <a:lstStyle/>
        <a:p>
          <a:endParaRPr lang="en-US"/>
        </a:p>
      </dgm:t>
    </dgm:pt>
    <dgm:pt modelId="{53A3697C-F811-49A9-9139-DEF157A6086F}" type="pres">
      <dgm:prSet presAssocID="{3243B672-7E83-44AF-9286-4CB3755509D9}" presName="Name0" presStyleCnt="0">
        <dgm:presLayoutVars>
          <dgm:dir/>
          <dgm:animLvl val="lvl"/>
          <dgm:resizeHandles val="exact"/>
        </dgm:presLayoutVars>
      </dgm:prSet>
      <dgm:spPr/>
      <dgm:t>
        <a:bodyPr/>
        <a:lstStyle/>
        <a:p>
          <a:pPr rtl="1"/>
          <a:endParaRPr lang="ar-JO"/>
        </a:p>
      </dgm:t>
    </dgm:pt>
    <dgm:pt modelId="{15CB7C26-3C4D-4B48-B81C-8A87638C151D}" type="pres">
      <dgm:prSet presAssocID="{5295C121-4A2B-4C7D-A983-C7CFF932682D}" presName="linNode" presStyleCnt="0"/>
      <dgm:spPr/>
    </dgm:pt>
    <dgm:pt modelId="{E93DB838-B7C5-4EA0-A7D5-D860A6182DD6}" type="pres">
      <dgm:prSet presAssocID="{5295C121-4A2B-4C7D-A983-C7CFF932682D}" presName="parentText" presStyleLbl="node1" presStyleIdx="0" presStyleCnt="3">
        <dgm:presLayoutVars>
          <dgm:chMax val="1"/>
          <dgm:bulletEnabled val="1"/>
        </dgm:presLayoutVars>
      </dgm:prSet>
      <dgm:spPr/>
      <dgm:t>
        <a:bodyPr/>
        <a:lstStyle/>
        <a:p>
          <a:pPr rtl="1"/>
          <a:endParaRPr lang="ar-JO"/>
        </a:p>
      </dgm:t>
    </dgm:pt>
    <dgm:pt modelId="{C5AFE369-42EA-4EE7-9CE9-D7FF3C868552}" type="pres">
      <dgm:prSet presAssocID="{C3968BBA-5801-467C-8456-90C93379DC05}" presName="sp" presStyleCnt="0"/>
      <dgm:spPr/>
    </dgm:pt>
    <dgm:pt modelId="{B30D9DE3-D659-4C67-8A90-4FD8EABC381E}" type="pres">
      <dgm:prSet presAssocID="{94EF9382-60DB-4EE3-B9B9-DA2269445326}" presName="linNode" presStyleCnt="0"/>
      <dgm:spPr/>
    </dgm:pt>
    <dgm:pt modelId="{A887059A-D6E7-493A-AC65-1809C2F30CC3}" type="pres">
      <dgm:prSet presAssocID="{94EF9382-60DB-4EE3-B9B9-DA2269445326}" presName="parentText" presStyleLbl="node1" presStyleIdx="1" presStyleCnt="3">
        <dgm:presLayoutVars>
          <dgm:chMax val="1"/>
          <dgm:bulletEnabled val="1"/>
        </dgm:presLayoutVars>
      </dgm:prSet>
      <dgm:spPr/>
      <dgm:t>
        <a:bodyPr/>
        <a:lstStyle/>
        <a:p>
          <a:pPr rtl="1"/>
          <a:endParaRPr lang="ar-JO"/>
        </a:p>
      </dgm:t>
    </dgm:pt>
    <dgm:pt modelId="{07CA34B0-53CB-4FF1-AC70-A4D990BEFD50}" type="pres">
      <dgm:prSet presAssocID="{BCFCA950-1620-4002-85A6-327731CBB687}" presName="sp" presStyleCnt="0"/>
      <dgm:spPr/>
    </dgm:pt>
    <dgm:pt modelId="{046E6825-AFBC-4343-AC4F-7B9F06046718}" type="pres">
      <dgm:prSet presAssocID="{19778548-5603-4374-A70E-68F932F2D584}" presName="linNode" presStyleCnt="0"/>
      <dgm:spPr/>
    </dgm:pt>
    <dgm:pt modelId="{E9C2ABF8-3DEB-4E19-8EBD-EEC8E5A95E1D}" type="pres">
      <dgm:prSet presAssocID="{19778548-5603-4374-A70E-68F932F2D584}" presName="parentText" presStyleLbl="node1" presStyleIdx="2" presStyleCnt="3">
        <dgm:presLayoutVars>
          <dgm:chMax val="1"/>
          <dgm:bulletEnabled val="1"/>
        </dgm:presLayoutVars>
      </dgm:prSet>
      <dgm:spPr/>
      <dgm:t>
        <a:bodyPr/>
        <a:lstStyle/>
        <a:p>
          <a:endParaRPr lang="en-US"/>
        </a:p>
      </dgm:t>
    </dgm:pt>
  </dgm:ptLst>
  <dgm:cxnLst>
    <dgm:cxn modelId="{016D82B1-AB33-418A-BAD9-36330FE9B922}" srcId="{3243B672-7E83-44AF-9286-4CB3755509D9}" destId="{94EF9382-60DB-4EE3-B9B9-DA2269445326}" srcOrd="1" destOrd="0" parTransId="{4F8CD76E-E487-480C-8F40-130AF536593E}" sibTransId="{BCFCA950-1620-4002-85A6-327731CBB687}"/>
    <dgm:cxn modelId="{0CFF11EE-D02A-4EBB-B2D9-3834B2019764}" type="presOf" srcId="{3243B672-7E83-44AF-9286-4CB3755509D9}" destId="{53A3697C-F811-49A9-9139-DEF157A6086F}" srcOrd="0" destOrd="0" presId="urn:microsoft.com/office/officeart/2005/8/layout/vList5"/>
    <dgm:cxn modelId="{AEE5CC7C-0799-4230-A976-F774AB253CE4}" srcId="{3243B672-7E83-44AF-9286-4CB3755509D9}" destId="{19778548-5603-4374-A70E-68F932F2D584}" srcOrd="2" destOrd="0" parTransId="{61B04425-3488-48CD-BF6A-E88459F4D649}" sibTransId="{5078B997-8D7B-4A14-9411-62AC1D41AC25}"/>
    <dgm:cxn modelId="{AFD79FEF-3D55-4405-A729-62B546144820}" type="presOf" srcId="{5295C121-4A2B-4C7D-A983-C7CFF932682D}" destId="{E93DB838-B7C5-4EA0-A7D5-D860A6182DD6}" srcOrd="0" destOrd="0" presId="urn:microsoft.com/office/officeart/2005/8/layout/vList5"/>
    <dgm:cxn modelId="{F5E4D24C-4EA2-44B1-8B2B-EB92B1B0450E}" type="presOf" srcId="{19778548-5603-4374-A70E-68F932F2D584}" destId="{E9C2ABF8-3DEB-4E19-8EBD-EEC8E5A95E1D}" srcOrd="0" destOrd="0" presId="urn:microsoft.com/office/officeart/2005/8/layout/vList5"/>
    <dgm:cxn modelId="{CBA0C552-987C-4EE4-9C23-7DE26B933B03}" srcId="{3243B672-7E83-44AF-9286-4CB3755509D9}" destId="{5295C121-4A2B-4C7D-A983-C7CFF932682D}" srcOrd="0" destOrd="0" parTransId="{CE6D0A55-584C-48C1-B951-C1E48BF024F5}" sibTransId="{C3968BBA-5801-467C-8456-90C93379DC05}"/>
    <dgm:cxn modelId="{4091E122-7236-403B-90E1-6276434F7D82}" type="presOf" srcId="{94EF9382-60DB-4EE3-B9B9-DA2269445326}" destId="{A887059A-D6E7-493A-AC65-1809C2F30CC3}" srcOrd="0" destOrd="0" presId="urn:microsoft.com/office/officeart/2005/8/layout/vList5"/>
    <dgm:cxn modelId="{DC9328D9-873D-4173-8022-6F0F7D8EC7FA}" type="presParOf" srcId="{53A3697C-F811-49A9-9139-DEF157A6086F}" destId="{15CB7C26-3C4D-4B48-B81C-8A87638C151D}" srcOrd="0" destOrd="0" presId="urn:microsoft.com/office/officeart/2005/8/layout/vList5"/>
    <dgm:cxn modelId="{BA504C73-3394-4DEA-A69F-4E23976078C2}" type="presParOf" srcId="{15CB7C26-3C4D-4B48-B81C-8A87638C151D}" destId="{E93DB838-B7C5-4EA0-A7D5-D860A6182DD6}" srcOrd="0" destOrd="0" presId="urn:microsoft.com/office/officeart/2005/8/layout/vList5"/>
    <dgm:cxn modelId="{AF31B503-91FD-4278-B64D-B6EB892444A8}" type="presParOf" srcId="{53A3697C-F811-49A9-9139-DEF157A6086F}" destId="{C5AFE369-42EA-4EE7-9CE9-D7FF3C868552}" srcOrd="1" destOrd="0" presId="urn:microsoft.com/office/officeart/2005/8/layout/vList5"/>
    <dgm:cxn modelId="{4F500889-1DE6-4D64-97F6-88C789A5097A}" type="presParOf" srcId="{53A3697C-F811-49A9-9139-DEF157A6086F}" destId="{B30D9DE3-D659-4C67-8A90-4FD8EABC381E}" srcOrd="2" destOrd="0" presId="urn:microsoft.com/office/officeart/2005/8/layout/vList5"/>
    <dgm:cxn modelId="{B126D4C4-EE10-4E62-957D-C9196C473C29}" type="presParOf" srcId="{B30D9DE3-D659-4C67-8A90-4FD8EABC381E}" destId="{A887059A-D6E7-493A-AC65-1809C2F30CC3}" srcOrd="0" destOrd="0" presId="urn:microsoft.com/office/officeart/2005/8/layout/vList5"/>
    <dgm:cxn modelId="{270A5CFC-351E-4C3F-91B4-714941564189}" type="presParOf" srcId="{53A3697C-F811-49A9-9139-DEF157A6086F}" destId="{07CA34B0-53CB-4FF1-AC70-A4D990BEFD50}" srcOrd="3" destOrd="0" presId="urn:microsoft.com/office/officeart/2005/8/layout/vList5"/>
    <dgm:cxn modelId="{2C644AA2-D3E7-4677-A9F0-EC689CCA0988}" type="presParOf" srcId="{53A3697C-F811-49A9-9139-DEF157A6086F}" destId="{046E6825-AFBC-4343-AC4F-7B9F06046718}" srcOrd="4" destOrd="0" presId="urn:microsoft.com/office/officeart/2005/8/layout/vList5"/>
    <dgm:cxn modelId="{39215367-0D45-43BB-9EC6-88FE58E4EB97}" type="presParOf" srcId="{046E6825-AFBC-4343-AC4F-7B9F06046718}" destId="{E9C2ABF8-3DEB-4E19-8EBD-EEC8E5A95E1D}"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DB838-B7C5-4EA0-A7D5-D860A6182DD6}">
      <dsp:nvSpPr>
        <dsp:cNvPr id="0" name=""/>
        <dsp:cNvSpPr/>
      </dsp:nvSpPr>
      <dsp:spPr>
        <a:xfrm>
          <a:off x="2721254" y="2232"/>
          <a:ext cx="3061411" cy="1473398"/>
        </a:xfrm>
        <a:prstGeom prst="roundRect">
          <a:avLst/>
        </a:prstGeom>
        <a:gradFill rotWithShape="0">
          <a:gsLst>
            <a:gs pos="0">
              <a:schemeClr val="accent2">
                <a:hueOff val="0"/>
                <a:satOff val="0"/>
                <a:lumOff val="0"/>
                <a:alphaOff val="0"/>
                <a:tint val="48000"/>
                <a:satMod val="138000"/>
              </a:schemeClr>
            </a:gs>
            <a:gs pos="25000">
              <a:schemeClr val="accent2">
                <a:hueOff val="0"/>
                <a:satOff val="0"/>
                <a:lumOff val="0"/>
                <a:alphaOff val="0"/>
                <a:tint val="85000"/>
              </a:schemeClr>
            </a:gs>
            <a:gs pos="40000">
              <a:schemeClr val="accent2">
                <a:hueOff val="0"/>
                <a:satOff val="0"/>
                <a:lumOff val="0"/>
                <a:alphaOff val="0"/>
                <a:tint val="92000"/>
              </a:schemeClr>
            </a:gs>
            <a:gs pos="50000">
              <a:schemeClr val="accent2">
                <a:hueOff val="0"/>
                <a:satOff val="0"/>
                <a:lumOff val="0"/>
                <a:alphaOff val="0"/>
                <a:tint val="93000"/>
              </a:schemeClr>
            </a:gs>
            <a:gs pos="60000">
              <a:schemeClr val="accent2">
                <a:hueOff val="0"/>
                <a:satOff val="0"/>
                <a:lumOff val="0"/>
                <a:alphaOff val="0"/>
                <a:tint val="92000"/>
              </a:schemeClr>
            </a:gs>
            <a:gs pos="75000">
              <a:schemeClr val="accent2">
                <a:hueOff val="0"/>
                <a:satOff val="0"/>
                <a:lumOff val="0"/>
                <a:alphaOff val="0"/>
                <a:tint val="83000"/>
                <a:satMod val="108000"/>
              </a:schemeClr>
            </a:gs>
            <a:gs pos="100000">
              <a:schemeClr val="accent2">
                <a:hueOff val="0"/>
                <a:satOff val="0"/>
                <a:lumOff val="0"/>
                <a:alphaOff val="0"/>
                <a:tint val="48000"/>
                <a:satMod val="150000"/>
              </a:schemeClr>
            </a:gs>
          </a:gsLst>
          <a:lin ang="5400000" scaled="0"/>
        </a:gradFill>
        <a:ln>
          <a:noFill/>
        </a:ln>
        <a:effectLst>
          <a:glow rad="63500">
            <a:schemeClr val="accent2">
              <a:hueOff val="0"/>
              <a:satOff val="0"/>
              <a:lumOff val="0"/>
              <a:alphaOff val="0"/>
              <a:alpha val="45000"/>
              <a:satMod val="12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rtl="0">
            <a:lnSpc>
              <a:spcPct val="90000"/>
            </a:lnSpc>
            <a:spcBef>
              <a:spcPct val="0"/>
            </a:spcBef>
            <a:spcAft>
              <a:spcPct val="35000"/>
            </a:spcAft>
          </a:pPr>
          <a:r>
            <a:rPr lang="en-US" sz="2900" kern="1200" dirty="0" err="1" smtClean="0"/>
            <a:t>Prehepatic</a:t>
          </a:r>
          <a:r>
            <a:rPr lang="en-US" sz="2900" kern="1200" dirty="0" smtClean="0"/>
            <a:t> / Hemolytic jaundice</a:t>
          </a:r>
          <a:endParaRPr lang="en-US" sz="2900" kern="1200" dirty="0"/>
        </a:p>
      </dsp:txBody>
      <dsp:txXfrm>
        <a:off x="2793179" y="74157"/>
        <a:ext cx="2917561" cy="1329548"/>
      </dsp:txXfrm>
    </dsp:sp>
    <dsp:sp modelId="{A887059A-D6E7-493A-AC65-1809C2F30CC3}">
      <dsp:nvSpPr>
        <dsp:cNvPr id="0" name=""/>
        <dsp:cNvSpPr/>
      </dsp:nvSpPr>
      <dsp:spPr>
        <a:xfrm>
          <a:off x="2721254" y="1549300"/>
          <a:ext cx="3061411" cy="1473398"/>
        </a:xfrm>
        <a:prstGeom prst="roundRect">
          <a:avLst/>
        </a:prstGeom>
        <a:gradFill rotWithShape="0">
          <a:gsLst>
            <a:gs pos="0">
              <a:schemeClr val="accent2">
                <a:hueOff val="0"/>
                <a:satOff val="0"/>
                <a:lumOff val="0"/>
                <a:alphaOff val="0"/>
                <a:tint val="48000"/>
                <a:satMod val="138000"/>
              </a:schemeClr>
            </a:gs>
            <a:gs pos="25000">
              <a:schemeClr val="accent2">
                <a:hueOff val="0"/>
                <a:satOff val="0"/>
                <a:lumOff val="0"/>
                <a:alphaOff val="0"/>
                <a:tint val="85000"/>
              </a:schemeClr>
            </a:gs>
            <a:gs pos="40000">
              <a:schemeClr val="accent2">
                <a:hueOff val="0"/>
                <a:satOff val="0"/>
                <a:lumOff val="0"/>
                <a:alphaOff val="0"/>
                <a:tint val="92000"/>
              </a:schemeClr>
            </a:gs>
            <a:gs pos="50000">
              <a:schemeClr val="accent2">
                <a:hueOff val="0"/>
                <a:satOff val="0"/>
                <a:lumOff val="0"/>
                <a:alphaOff val="0"/>
                <a:tint val="93000"/>
              </a:schemeClr>
            </a:gs>
            <a:gs pos="60000">
              <a:schemeClr val="accent2">
                <a:hueOff val="0"/>
                <a:satOff val="0"/>
                <a:lumOff val="0"/>
                <a:alphaOff val="0"/>
                <a:tint val="92000"/>
              </a:schemeClr>
            </a:gs>
            <a:gs pos="75000">
              <a:schemeClr val="accent2">
                <a:hueOff val="0"/>
                <a:satOff val="0"/>
                <a:lumOff val="0"/>
                <a:alphaOff val="0"/>
                <a:tint val="83000"/>
                <a:satMod val="108000"/>
              </a:schemeClr>
            </a:gs>
            <a:gs pos="100000">
              <a:schemeClr val="accent2">
                <a:hueOff val="0"/>
                <a:satOff val="0"/>
                <a:lumOff val="0"/>
                <a:alphaOff val="0"/>
                <a:tint val="48000"/>
                <a:satMod val="150000"/>
              </a:schemeClr>
            </a:gs>
          </a:gsLst>
          <a:lin ang="5400000" scaled="0"/>
        </a:gradFill>
        <a:ln>
          <a:noFill/>
        </a:ln>
        <a:effectLst>
          <a:glow rad="63500">
            <a:schemeClr val="accent2">
              <a:hueOff val="0"/>
              <a:satOff val="0"/>
              <a:lumOff val="0"/>
              <a:alphaOff val="0"/>
              <a:alpha val="45000"/>
              <a:satMod val="12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rtl="0">
            <a:lnSpc>
              <a:spcPct val="90000"/>
            </a:lnSpc>
            <a:spcBef>
              <a:spcPct val="0"/>
            </a:spcBef>
            <a:spcAft>
              <a:spcPct val="35000"/>
            </a:spcAft>
          </a:pPr>
          <a:r>
            <a:rPr lang="en-US" sz="2900" kern="1200" dirty="0" smtClean="0"/>
            <a:t>Hepatic jaundice</a:t>
          </a:r>
          <a:endParaRPr lang="en-US" sz="2900" kern="1200" dirty="0"/>
        </a:p>
      </dsp:txBody>
      <dsp:txXfrm>
        <a:off x="2793179" y="1621225"/>
        <a:ext cx="2917561" cy="1329548"/>
      </dsp:txXfrm>
    </dsp:sp>
    <dsp:sp modelId="{E9C2ABF8-3DEB-4E19-8EBD-EEC8E5A95E1D}">
      <dsp:nvSpPr>
        <dsp:cNvPr id="0" name=""/>
        <dsp:cNvSpPr/>
      </dsp:nvSpPr>
      <dsp:spPr>
        <a:xfrm>
          <a:off x="2721254" y="3096369"/>
          <a:ext cx="3061411" cy="1473398"/>
        </a:xfrm>
        <a:prstGeom prst="roundRect">
          <a:avLst/>
        </a:prstGeom>
        <a:gradFill rotWithShape="0">
          <a:gsLst>
            <a:gs pos="0">
              <a:schemeClr val="accent2">
                <a:hueOff val="0"/>
                <a:satOff val="0"/>
                <a:lumOff val="0"/>
                <a:alphaOff val="0"/>
                <a:tint val="48000"/>
                <a:satMod val="138000"/>
              </a:schemeClr>
            </a:gs>
            <a:gs pos="25000">
              <a:schemeClr val="accent2">
                <a:hueOff val="0"/>
                <a:satOff val="0"/>
                <a:lumOff val="0"/>
                <a:alphaOff val="0"/>
                <a:tint val="85000"/>
              </a:schemeClr>
            </a:gs>
            <a:gs pos="40000">
              <a:schemeClr val="accent2">
                <a:hueOff val="0"/>
                <a:satOff val="0"/>
                <a:lumOff val="0"/>
                <a:alphaOff val="0"/>
                <a:tint val="92000"/>
              </a:schemeClr>
            </a:gs>
            <a:gs pos="50000">
              <a:schemeClr val="accent2">
                <a:hueOff val="0"/>
                <a:satOff val="0"/>
                <a:lumOff val="0"/>
                <a:alphaOff val="0"/>
                <a:tint val="93000"/>
              </a:schemeClr>
            </a:gs>
            <a:gs pos="60000">
              <a:schemeClr val="accent2">
                <a:hueOff val="0"/>
                <a:satOff val="0"/>
                <a:lumOff val="0"/>
                <a:alphaOff val="0"/>
                <a:tint val="92000"/>
              </a:schemeClr>
            </a:gs>
            <a:gs pos="75000">
              <a:schemeClr val="accent2">
                <a:hueOff val="0"/>
                <a:satOff val="0"/>
                <a:lumOff val="0"/>
                <a:alphaOff val="0"/>
                <a:tint val="83000"/>
                <a:satMod val="108000"/>
              </a:schemeClr>
            </a:gs>
            <a:gs pos="100000">
              <a:schemeClr val="accent2">
                <a:hueOff val="0"/>
                <a:satOff val="0"/>
                <a:lumOff val="0"/>
                <a:alphaOff val="0"/>
                <a:tint val="48000"/>
                <a:satMod val="150000"/>
              </a:schemeClr>
            </a:gs>
          </a:gsLst>
          <a:lin ang="5400000" scaled="0"/>
        </a:gradFill>
        <a:ln>
          <a:noFill/>
        </a:ln>
        <a:effectLst>
          <a:glow rad="63500">
            <a:schemeClr val="accent2">
              <a:hueOff val="0"/>
              <a:satOff val="0"/>
              <a:lumOff val="0"/>
              <a:alphaOff val="0"/>
              <a:alpha val="45000"/>
              <a:satMod val="120000"/>
            </a:schemeClr>
          </a:glo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rtl="0">
            <a:lnSpc>
              <a:spcPct val="90000"/>
            </a:lnSpc>
            <a:spcBef>
              <a:spcPct val="0"/>
            </a:spcBef>
            <a:spcAft>
              <a:spcPct val="35000"/>
            </a:spcAft>
          </a:pPr>
          <a:r>
            <a:rPr lang="en-US" sz="2900" kern="1200" dirty="0" err="1" smtClean="0"/>
            <a:t>Posthepatic</a:t>
          </a:r>
          <a:r>
            <a:rPr lang="en-US" sz="2900" kern="1200" dirty="0" smtClean="0"/>
            <a:t> / Obstructive/ Surgical jaundice</a:t>
          </a:r>
          <a:endParaRPr lang="en-US" sz="2900" kern="1200" dirty="0"/>
        </a:p>
      </dsp:txBody>
      <dsp:txXfrm>
        <a:off x="2793179" y="3168294"/>
        <a:ext cx="2917561" cy="132954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0E3C1850-10DC-49AD-AFD7-EAC4086A198C}" type="datetimeFigureOut">
              <a:rPr lang="ar-JO" smtClean="0"/>
              <a:pPr/>
              <a:t>22/12/1442</a:t>
            </a:fld>
            <a:endParaRPr lang="ar-J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FA42B673-6DF2-47F1-B6D0-7A83621818B4}" type="slidenum">
              <a:rPr lang="ar-JO" smtClean="0"/>
              <a:pPr/>
              <a:t>‹#›</a:t>
            </a:fld>
            <a:endParaRPr lang="ar-JO"/>
          </a:p>
        </p:txBody>
      </p:sp>
    </p:spTree>
    <p:extLst>
      <p:ext uri="{BB962C8B-B14F-4D97-AF65-F5344CB8AC3E}">
        <p14:creationId xmlns:p14="http://schemas.microsoft.com/office/powerpoint/2010/main" val="420413014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endParaRPr lang="ar-JO" dirty="0"/>
          </a:p>
        </p:txBody>
      </p:sp>
      <p:sp>
        <p:nvSpPr>
          <p:cNvPr id="4" name="Slide Number Placeholder 3"/>
          <p:cNvSpPr>
            <a:spLocks noGrp="1"/>
          </p:cNvSpPr>
          <p:nvPr>
            <p:ph type="sldNum" sz="quarter" idx="10"/>
          </p:nvPr>
        </p:nvSpPr>
        <p:spPr/>
        <p:txBody>
          <a:bodyPr/>
          <a:lstStyle/>
          <a:p>
            <a:fld id="{FA42B673-6DF2-47F1-B6D0-7A83621818B4}" type="slidenum">
              <a:rPr lang="ar-JO" smtClean="0"/>
              <a:pPr/>
              <a:t>6</a:t>
            </a:fld>
            <a:endParaRPr lang="ar-JO"/>
          </a:p>
        </p:txBody>
      </p:sp>
    </p:spTree>
    <p:extLst>
      <p:ext uri="{BB962C8B-B14F-4D97-AF65-F5344CB8AC3E}">
        <p14:creationId xmlns:p14="http://schemas.microsoft.com/office/powerpoint/2010/main" val="239221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1D8BD707-D9CF-40AE-B4C6-C98DA3205C09}" type="datetimeFigureOut">
              <a:rPr lang="en-US" smtClean="0"/>
              <a:pPr/>
              <a:t>7/31/2021</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7/31/2021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7/31/2021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7/31/2021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7/31/2021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7/31/2021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7/31/2021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7/31/2021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D8BD707-D9CF-40AE-B4C6-C98DA3205C09}" type="datetimeFigureOut">
              <a:rPr lang="en-US" smtClean="0"/>
              <a:pPr/>
              <a:t>7/31/2021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7/31/2021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1D8BD707-D9CF-40AE-B4C6-C98DA3205C09}" type="datetimeFigureOut">
              <a:rPr lang="en-US" smtClean="0"/>
              <a:pPr/>
              <a:t>7/31/2021</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1D8BD707-D9CF-40AE-B4C6-C98DA3205C09}" type="datetimeFigureOut">
              <a:rPr lang="en-US" smtClean="0"/>
              <a:pPr/>
              <a:t>7/31/2021</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r" rtl="1"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r" rtl="1"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r" rtl="1"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r" rtl="1"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r" rtl="1"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r" rtl="1"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r" rtl="1"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r" rtl="1"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r" rtl="1"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PYAnF6GJY2I"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971800"/>
            <a:ext cx="7772400" cy="3346704"/>
          </a:xfrm>
        </p:spPr>
        <p:txBody>
          <a:bodyPr/>
          <a:lstStyle/>
          <a:p>
            <a:pPr algn="ctr"/>
            <a:r>
              <a:rPr lang="en-US" sz="3600" dirty="0" err="1" smtClean="0">
                <a:solidFill>
                  <a:srgbClr val="FF0000"/>
                </a:solidFill>
                <a:latin typeface="Times New Roman" pitchFamily="18" charset="0"/>
                <a:cs typeface="Times New Roman" pitchFamily="18" charset="0"/>
              </a:rPr>
              <a:t>MD,General</a:t>
            </a:r>
            <a:r>
              <a:rPr lang="en-US" sz="3600" dirty="0" smtClean="0">
                <a:solidFill>
                  <a:srgbClr val="FF0000"/>
                </a:solidFill>
                <a:latin typeface="Times New Roman" pitchFamily="18" charset="0"/>
                <a:cs typeface="Times New Roman" pitchFamily="18" charset="0"/>
              </a:rPr>
              <a:t>  and Minimally Invasive Surgery</a:t>
            </a:r>
            <a:br>
              <a:rPr lang="en-US" sz="3600" dirty="0" smtClean="0">
                <a:solidFill>
                  <a:srgbClr val="FF0000"/>
                </a:solidFill>
                <a:latin typeface="Times New Roman" pitchFamily="18" charset="0"/>
                <a:cs typeface="Times New Roman" pitchFamily="18" charset="0"/>
              </a:rPr>
            </a:br>
            <a:r>
              <a:rPr lang="en-US" sz="3600" dirty="0" smtClean="0">
                <a:solidFill>
                  <a:srgbClr val="FF0000"/>
                </a:solidFill>
                <a:latin typeface="Times New Roman" pitchFamily="18" charset="0"/>
                <a:cs typeface="Times New Roman" pitchFamily="18" charset="0"/>
              </a:rPr>
              <a:t>GI surgery</a:t>
            </a:r>
            <a:br>
              <a:rPr lang="en-US" sz="3600" dirty="0" smtClean="0">
                <a:solidFill>
                  <a:srgbClr val="FF0000"/>
                </a:solidFill>
                <a:latin typeface="Times New Roman" pitchFamily="18" charset="0"/>
                <a:cs typeface="Times New Roman" pitchFamily="18" charset="0"/>
              </a:rPr>
            </a:br>
            <a:r>
              <a:rPr lang="en-US" sz="3600" dirty="0" smtClean="0">
                <a:solidFill>
                  <a:srgbClr val="FF0000"/>
                </a:solidFill>
                <a:latin typeface="Times New Roman" pitchFamily="18" charset="0"/>
                <a:cs typeface="Times New Roman" pitchFamily="18" charset="0"/>
              </a:rPr>
              <a:t>  IMRCS </a:t>
            </a:r>
            <a:br>
              <a:rPr lang="en-US" sz="3600" dirty="0" smtClean="0">
                <a:solidFill>
                  <a:srgbClr val="FF0000"/>
                </a:solidFill>
                <a:latin typeface="Times New Roman" pitchFamily="18" charset="0"/>
                <a:cs typeface="Times New Roman" pitchFamily="18" charset="0"/>
              </a:rPr>
            </a:br>
            <a:r>
              <a:rPr lang="en-US" sz="3600" dirty="0" smtClean="0">
                <a:solidFill>
                  <a:srgbClr val="FF0000"/>
                </a:solidFill>
                <a:latin typeface="Times New Roman" pitchFamily="18" charset="0"/>
                <a:cs typeface="Times New Roman" pitchFamily="18" charset="0"/>
              </a:rPr>
              <a:t>JB and AB1</a:t>
            </a:r>
            <a:endParaRPr lang="ar-JO" sz="3600" dirty="0"/>
          </a:p>
        </p:txBody>
      </p:sp>
      <p:sp>
        <p:nvSpPr>
          <p:cNvPr id="3" name="Subtitle 2"/>
          <p:cNvSpPr>
            <a:spLocks noGrp="1"/>
          </p:cNvSpPr>
          <p:nvPr>
            <p:ph type="subTitle" idx="1"/>
          </p:nvPr>
        </p:nvSpPr>
        <p:spPr>
          <a:xfrm>
            <a:off x="914400" y="2286000"/>
            <a:ext cx="7772400" cy="1508760"/>
          </a:xfrm>
        </p:spPr>
        <p:txBody>
          <a:bodyPr>
            <a:noAutofit/>
          </a:bodyPr>
          <a:lstStyle/>
          <a:p>
            <a:r>
              <a:rPr lang="en-US" sz="6000" b="1" dirty="0" err="1" smtClean="0">
                <a:solidFill>
                  <a:schemeClr val="tx2">
                    <a:lumMod val="50000"/>
                  </a:schemeClr>
                </a:solidFill>
                <a:latin typeface="Times New Roman" pitchFamily="18" charset="0"/>
                <a:cs typeface="Times New Roman" pitchFamily="18" charset="0"/>
              </a:rPr>
              <a:t>Aborajooh</a:t>
            </a:r>
            <a:r>
              <a:rPr lang="en-US" sz="6000" b="1" dirty="0" smtClean="0">
                <a:solidFill>
                  <a:schemeClr val="tx2">
                    <a:lumMod val="50000"/>
                  </a:schemeClr>
                </a:solidFill>
                <a:latin typeface="Times New Roman" pitchFamily="18" charset="0"/>
                <a:cs typeface="Times New Roman" pitchFamily="18" charset="0"/>
              </a:rPr>
              <a:t> </a:t>
            </a:r>
            <a:r>
              <a:rPr lang="en-US" sz="6000" b="1" dirty="0" err="1" smtClean="0">
                <a:solidFill>
                  <a:schemeClr val="tx2">
                    <a:lumMod val="50000"/>
                  </a:schemeClr>
                </a:solidFill>
                <a:latin typeface="Times New Roman" pitchFamily="18" charset="0"/>
                <a:cs typeface="Times New Roman" pitchFamily="18" charset="0"/>
              </a:rPr>
              <a:t>Emad</a:t>
            </a:r>
            <a:r>
              <a:rPr lang="en-US" sz="6000" b="1" dirty="0" smtClean="0">
                <a:solidFill>
                  <a:schemeClr val="tx2">
                    <a:lumMod val="50000"/>
                  </a:schemeClr>
                </a:solidFill>
                <a:latin typeface="Times New Roman" pitchFamily="18" charset="0"/>
                <a:cs typeface="Times New Roman" pitchFamily="18" charset="0"/>
              </a:rPr>
              <a:t> </a:t>
            </a:r>
            <a:r>
              <a:rPr lang="en-US" sz="6000" b="1" dirty="0" err="1" smtClean="0">
                <a:solidFill>
                  <a:schemeClr val="tx2">
                    <a:lumMod val="50000"/>
                  </a:schemeClr>
                </a:solidFill>
                <a:latin typeface="Times New Roman" pitchFamily="18" charset="0"/>
                <a:cs typeface="Times New Roman" pitchFamily="18" charset="0"/>
              </a:rPr>
              <a:t>Aref</a:t>
            </a:r>
            <a:r>
              <a:rPr lang="en-US" sz="6000" b="1" dirty="0" smtClean="0">
                <a:solidFill>
                  <a:schemeClr val="tx2">
                    <a:lumMod val="50000"/>
                  </a:schemeClr>
                </a:solidFill>
                <a:latin typeface="Times New Roman" pitchFamily="18" charset="0"/>
                <a:cs typeface="Times New Roman" pitchFamily="18" charset="0"/>
              </a:rPr>
              <a:t> </a:t>
            </a:r>
            <a:br>
              <a:rPr lang="en-US" sz="6000" b="1" dirty="0" smtClean="0">
                <a:solidFill>
                  <a:schemeClr val="tx2">
                    <a:lumMod val="50000"/>
                  </a:schemeClr>
                </a:solidFill>
                <a:latin typeface="Times New Roman" pitchFamily="18" charset="0"/>
                <a:cs typeface="Times New Roman" pitchFamily="18" charset="0"/>
              </a:rPr>
            </a:br>
            <a:endParaRPr lang="ar-JO" sz="6000" b="1" dirty="0" smtClean="0">
              <a:solidFill>
                <a:schemeClr val="tx2">
                  <a:lumMod val="50000"/>
                </a:schemeClr>
              </a:solidFill>
              <a:latin typeface="Times New Roman" pitchFamily="18" charset="0"/>
              <a:cs typeface="Times New Roman" pitchFamily="18" charset="0"/>
            </a:endParaRPr>
          </a:p>
          <a:p>
            <a:endParaRPr lang="ar-JO" sz="60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Dysphagia</a:t>
            </a:r>
            <a:endParaRPr lang="ar-JO" dirty="0"/>
          </a:p>
        </p:txBody>
      </p:sp>
      <p:sp>
        <p:nvSpPr>
          <p:cNvPr id="3" name="Content Placeholder 2"/>
          <p:cNvSpPr>
            <a:spLocks noGrp="1"/>
          </p:cNvSpPr>
          <p:nvPr>
            <p:ph idx="1"/>
          </p:nvPr>
        </p:nvSpPr>
        <p:spPr/>
        <p:txBody>
          <a:bodyPr>
            <a:normAutofit lnSpcReduction="10000"/>
          </a:bodyPr>
          <a:lstStyle/>
          <a:p>
            <a:pPr lvl="1" algn="l" rtl="0"/>
            <a:r>
              <a:rPr lang="en-US" sz="2800" dirty="0" smtClean="0"/>
              <a:t>Mechanical  dysphagia is often due to esophageal stricture. </a:t>
            </a:r>
          </a:p>
          <a:p>
            <a:pPr lvl="2" algn="l" rtl="0"/>
            <a:r>
              <a:rPr lang="en-US" dirty="0" smtClean="0"/>
              <a:t>With weight loss, a short history and no reflux symptoms, suspect esophageal cancer.  </a:t>
            </a:r>
          </a:p>
          <a:p>
            <a:pPr lvl="2" algn="l" rtl="0"/>
            <a:r>
              <a:rPr lang="en-US" dirty="0" smtClean="0"/>
              <a:t>Longstanding dysphagia without weight loss but accompanied by heartburn is more likely to be due to benign peptic stricture.</a:t>
            </a:r>
          </a:p>
          <a:p>
            <a:pPr algn="l" rtl="0"/>
            <a:r>
              <a:rPr lang="en-US" sz="3200" dirty="0" smtClean="0"/>
              <a:t>Dysphagia  for liquids due to neuromuscular disorder or for  solids due to esophageal obstruction (cancer, peptic stricture, achalasia).</a:t>
            </a:r>
            <a:endParaRPr lang="ar-JO" dirty="0"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1026" name="Picture 2"/>
          <p:cNvPicPr>
            <a:picLocks noGrp="1" noChangeAspect="1" noChangeArrowheads="1"/>
          </p:cNvPicPr>
          <p:nvPr>
            <p:ph idx="1"/>
          </p:nvPr>
        </p:nvPicPr>
        <p:blipFill>
          <a:blip r:embed="rId2"/>
          <a:srcRect l="26470" t="30092" r="49020" b="28058"/>
          <a:stretch>
            <a:fillRect/>
          </a:stretch>
        </p:blipFill>
        <p:spPr bwMode="auto">
          <a:xfrm>
            <a:off x="1066800" y="228600"/>
            <a:ext cx="6705600" cy="3886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l="26574" t="73958" r="50000" b="7292"/>
          <a:stretch>
            <a:fillRect/>
          </a:stretch>
        </p:blipFill>
        <p:spPr bwMode="auto">
          <a:xfrm>
            <a:off x="1066800" y="4191000"/>
            <a:ext cx="6705600" cy="24384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Abdominal Pain</a:t>
            </a:r>
            <a:endParaRPr lang="ar-JO" b="1" dirty="0"/>
          </a:p>
        </p:txBody>
      </p:sp>
      <p:sp>
        <p:nvSpPr>
          <p:cNvPr id="3" name="Content Placeholder 2"/>
          <p:cNvSpPr>
            <a:spLocks noGrp="1"/>
          </p:cNvSpPr>
          <p:nvPr>
            <p:ph idx="1"/>
          </p:nvPr>
        </p:nvSpPr>
        <p:spPr/>
        <p:txBody>
          <a:bodyPr>
            <a:normAutofit fontScale="92500"/>
          </a:bodyPr>
          <a:lstStyle/>
          <a:p>
            <a:pPr algn="l" rtl="0"/>
            <a:r>
              <a:rPr lang="en-US" b="1" i="1" dirty="0" smtClean="0"/>
              <a:t>Site</a:t>
            </a:r>
          </a:p>
          <a:p>
            <a:pPr lvl="1" algn="l" rtl="0"/>
            <a:r>
              <a:rPr lang="en-US" dirty="0" smtClean="0"/>
              <a:t>Visceral abdominal pain</a:t>
            </a:r>
          </a:p>
          <a:p>
            <a:pPr lvl="2" algn="l" rtl="0"/>
            <a:r>
              <a:rPr lang="en-US" dirty="0" smtClean="0"/>
              <a:t>deep and poorly localized in the midline</a:t>
            </a:r>
          </a:p>
          <a:p>
            <a:pPr lvl="1" algn="l" rtl="0"/>
            <a:r>
              <a:rPr lang="en-US" sz="2800" dirty="0" smtClean="0"/>
              <a:t>Somatic pain from the parietal peritoneum and abdominal wall</a:t>
            </a:r>
          </a:p>
          <a:p>
            <a:pPr lvl="2" algn="l" rtl="0"/>
            <a:r>
              <a:rPr lang="en-US" dirty="0" smtClean="0"/>
              <a:t>localized to the area of inflammation</a:t>
            </a:r>
            <a:endParaRPr lang="en-US" b="1" i="1" dirty="0" smtClean="0"/>
          </a:p>
          <a:p>
            <a:pPr algn="l" rtl="0"/>
            <a:r>
              <a:rPr lang="en-US" b="1" i="1" dirty="0" smtClean="0"/>
              <a:t>Onset</a:t>
            </a:r>
          </a:p>
          <a:p>
            <a:pPr lvl="1" algn="l" rtl="0"/>
            <a:r>
              <a:rPr lang="en-US" sz="2800" dirty="0" smtClean="0"/>
              <a:t>Sudden onset of severe abdominal pain, rapidly progressing to become generalized and constant, suggests a hollow viscus perforation</a:t>
            </a:r>
            <a:endParaRPr lang="en-US" b="1" i="1"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Abdominal Pain</a:t>
            </a:r>
            <a:endParaRPr lang="ar-JO" dirty="0"/>
          </a:p>
        </p:txBody>
      </p:sp>
      <p:pic>
        <p:nvPicPr>
          <p:cNvPr id="3074" name="Picture 2"/>
          <p:cNvPicPr>
            <a:picLocks noGrp="1" noChangeAspect="1" noChangeArrowheads="1"/>
          </p:cNvPicPr>
          <p:nvPr>
            <p:ph idx="1"/>
          </p:nvPr>
        </p:nvPicPr>
        <p:blipFill>
          <a:blip r:embed="rId2"/>
          <a:srcRect l="26471" t="23117" r="20588" b="38520"/>
          <a:stretch>
            <a:fillRect/>
          </a:stretch>
        </p:blipFill>
        <p:spPr bwMode="auto">
          <a:xfrm>
            <a:off x="353291" y="1828800"/>
            <a:ext cx="8790709" cy="35814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Abdominal Pain</a:t>
            </a:r>
            <a:endParaRPr lang="ar-JO" b="1" dirty="0"/>
          </a:p>
        </p:txBody>
      </p:sp>
      <p:sp>
        <p:nvSpPr>
          <p:cNvPr id="3" name="Content Placeholder 2"/>
          <p:cNvSpPr>
            <a:spLocks noGrp="1"/>
          </p:cNvSpPr>
          <p:nvPr>
            <p:ph idx="1"/>
          </p:nvPr>
        </p:nvSpPr>
        <p:spPr/>
        <p:txBody>
          <a:bodyPr>
            <a:normAutofit fontScale="92500" lnSpcReduction="20000"/>
          </a:bodyPr>
          <a:lstStyle/>
          <a:p>
            <a:pPr algn="l" rtl="0"/>
            <a:r>
              <a:rPr lang="en-US" b="1" i="1" dirty="0" smtClean="0"/>
              <a:t>Character</a:t>
            </a:r>
          </a:p>
          <a:p>
            <a:pPr lvl="1" algn="l" rtl="0"/>
            <a:r>
              <a:rPr lang="en-US" dirty="0" smtClean="0"/>
              <a:t>Inflammation usually produces constant pain exacerbated by movement or coughing</a:t>
            </a:r>
          </a:p>
          <a:p>
            <a:pPr lvl="1" algn="l" rtl="0"/>
            <a:r>
              <a:rPr lang="en-US" sz="2400" dirty="0" smtClean="0"/>
              <a:t>Colicky pain arises from hollow structures, e.g. small or large bowel obstruction, or the uterus during </a:t>
            </a:r>
            <a:r>
              <a:rPr lang="en-US" sz="2400" dirty="0" err="1" smtClean="0"/>
              <a:t>labour</a:t>
            </a:r>
            <a:r>
              <a:rPr lang="en-US" sz="2400" dirty="0" smtClean="0"/>
              <a:t> It lasts for a short period of time (seconds or minutes), eases off and then returns.</a:t>
            </a:r>
          </a:p>
          <a:p>
            <a:pPr lvl="1" algn="l" rtl="0"/>
            <a:r>
              <a:rPr lang="en-US" sz="2400" dirty="0" smtClean="0"/>
              <a:t>Dull, vague and poorly </a:t>
            </a:r>
            <a:r>
              <a:rPr lang="en-US" sz="2400" dirty="0" err="1" smtClean="0"/>
              <a:t>localised</a:t>
            </a:r>
            <a:r>
              <a:rPr lang="en-US" sz="2400" dirty="0" smtClean="0"/>
              <a:t>  pain is more typical of an inflammatory process or low-grade infection, e.g. </a:t>
            </a:r>
            <a:r>
              <a:rPr lang="en-US" sz="2400" dirty="0" err="1" smtClean="0"/>
              <a:t>salpingitis</a:t>
            </a:r>
            <a:r>
              <a:rPr lang="en-US" sz="2400" dirty="0" smtClean="0"/>
              <a:t>, appendicitis or diverticulitis. </a:t>
            </a:r>
          </a:p>
          <a:p>
            <a:pPr algn="l" rtl="0"/>
            <a:r>
              <a:rPr lang="en-US" b="1" i="1" dirty="0" smtClean="0"/>
              <a:t>Radiation</a:t>
            </a:r>
          </a:p>
          <a:p>
            <a:pPr algn="l" rtl="0"/>
            <a:r>
              <a:rPr lang="en-US" b="1" i="1" dirty="0" smtClean="0"/>
              <a:t>Referral</a:t>
            </a:r>
          </a:p>
          <a:p>
            <a:pPr algn="l" rtl="0"/>
            <a:r>
              <a:rPr lang="en-US" b="1" i="1" dirty="0" smtClean="0"/>
              <a:t>Shifting  </a:t>
            </a:r>
            <a:endParaRPr lang="ar-JO" dirty="0" smtClean="0"/>
          </a:p>
          <a:p>
            <a:endParaRPr lang="ar-JO"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4098" name="Picture 2"/>
          <p:cNvPicPr>
            <a:picLocks noGrp="1" noChangeAspect="1" noChangeArrowheads="1"/>
          </p:cNvPicPr>
          <p:nvPr>
            <p:ph idx="1"/>
          </p:nvPr>
        </p:nvPicPr>
        <p:blipFill>
          <a:blip r:embed="rId2"/>
          <a:srcRect l="25490" t="17886" r="47059" b="22826"/>
          <a:stretch>
            <a:fillRect/>
          </a:stretch>
        </p:blipFill>
        <p:spPr bwMode="auto">
          <a:xfrm>
            <a:off x="914400" y="261257"/>
            <a:ext cx="5486400" cy="6662057"/>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Abdominal Pain</a:t>
            </a:r>
            <a:endParaRPr lang="ar-JO" b="1" dirty="0"/>
          </a:p>
        </p:txBody>
      </p:sp>
      <p:sp>
        <p:nvSpPr>
          <p:cNvPr id="3" name="Content Placeholder 2"/>
          <p:cNvSpPr>
            <a:spLocks noGrp="1"/>
          </p:cNvSpPr>
          <p:nvPr>
            <p:ph idx="1"/>
          </p:nvPr>
        </p:nvSpPr>
        <p:spPr/>
        <p:txBody>
          <a:bodyPr>
            <a:normAutofit lnSpcReduction="10000"/>
          </a:bodyPr>
          <a:lstStyle/>
          <a:p>
            <a:pPr algn="l" rtl="0"/>
            <a:r>
              <a:rPr lang="en-US" b="1" i="1" dirty="0" smtClean="0"/>
              <a:t>Associated symptoms</a:t>
            </a:r>
          </a:p>
          <a:p>
            <a:pPr lvl="1" algn="l" rtl="0"/>
            <a:r>
              <a:rPr lang="en-US" dirty="0" smtClean="0"/>
              <a:t>Anorexia, nausea and vomiting </a:t>
            </a:r>
          </a:p>
          <a:p>
            <a:pPr lvl="1" algn="l" rtl="0"/>
            <a:r>
              <a:rPr lang="en-US" dirty="0" smtClean="0"/>
              <a:t>Common but nonspecific</a:t>
            </a:r>
          </a:p>
          <a:p>
            <a:pPr lvl="1" algn="l" rtl="0"/>
            <a:r>
              <a:rPr lang="en-US" dirty="0" smtClean="0"/>
              <a:t>May be absent, even in advanced </a:t>
            </a:r>
            <a:r>
              <a:rPr lang="en-US" dirty="0" err="1" smtClean="0"/>
              <a:t>intraabdominal</a:t>
            </a:r>
            <a:r>
              <a:rPr lang="en-US" dirty="0" smtClean="0"/>
              <a:t> disease</a:t>
            </a:r>
          </a:p>
          <a:p>
            <a:pPr algn="l" rtl="0"/>
            <a:r>
              <a:rPr lang="en-US" sz="3200" b="1" i="1" dirty="0" smtClean="0"/>
              <a:t>Timing</a:t>
            </a:r>
          </a:p>
          <a:p>
            <a:pPr lvl="1" algn="l" rtl="0"/>
            <a:r>
              <a:rPr lang="en-US" sz="2800" dirty="0" smtClean="0"/>
              <a:t> Silent interval during the first hour or two after perforation.</a:t>
            </a:r>
          </a:p>
          <a:p>
            <a:pPr algn="l" rtl="0"/>
            <a:r>
              <a:rPr lang="en-US" b="1" i="1" dirty="0" smtClean="0"/>
              <a:t>Exacerbating and relieving factors</a:t>
            </a:r>
          </a:p>
          <a:p>
            <a:pPr algn="l" rtl="0"/>
            <a:r>
              <a:rPr lang="en-US" b="1" i="1" dirty="0" smtClean="0"/>
              <a:t>Severity</a:t>
            </a:r>
            <a:endParaRPr lang="ar-JO"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Abdominal Pain</a:t>
            </a:r>
            <a:endParaRPr lang="ar-JO" b="1" dirty="0"/>
          </a:p>
        </p:txBody>
      </p:sp>
      <p:pic>
        <p:nvPicPr>
          <p:cNvPr id="3074" name="Picture 2"/>
          <p:cNvPicPr>
            <a:picLocks noGrp="1" noChangeAspect="1" noChangeArrowheads="1"/>
          </p:cNvPicPr>
          <p:nvPr>
            <p:ph idx="1"/>
          </p:nvPr>
        </p:nvPicPr>
        <p:blipFill>
          <a:blip r:embed="rId2"/>
          <a:srcRect l="50980" t="16142" r="26471" b="3645"/>
          <a:stretch>
            <a:fillRect/>
          </a:stretch>
        </p:blipFill>
        <p:spPr bwMode="auto">
          <a:xfrm>
            <a:off x="2133600" y="1295400"/>
            <a:ext cx="5334000" cy="57150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Nausea and vomiting</a:t>
            </a:r>
            <a:endParaRPr lang="ar-JO" dirty="0"/>
          </a:p>
        </p:txBody>
      </p:sp>
      <p:sp>
        <p:nvSpPr>
          <p:cNvPr id="3" name="Content Placeholder 2"/>
          <p:cNvSpPr>
            <a:spLocks noGrp="1"/>
          </p:cNvSpPr>
          <p:nvPr>
            <p:ph idx="1"/>
          </p:nvPr>
        </p:nvSpPr>
        <p:spPr/>
        <p:txBody>
          <a:bodyPr>
            <a:normAutofit fontScale="77500" lnSpcReduction="20000"/>
          </a:bodyPr>
          <a:lstStyle/>
          <a:p>
            <a:pPr algn="l" rtl="0"/>
            <a:r>
              <a:rPr lang="en-US" dirty="0" smtClean="0"/>
              <a:t>Nausea is the sensation of feeling sick.  </a:t>
            </a:r>
          </a:p>
          <a:p>
            <a:pPr algn="l" rtl="0"/>
            <a:r>
              <a:rPr lang="en-US" dirty="0" smtClean="0"/>
              <a:t>Vomiting is the expulsion of gastric contents via the mouth.</a:t>
            </a:r>
          </a:p>
          <a:p>
            <a:pPr algn="l" rtl="0"/>
            <a:r>
              <a:rPr lang="en-US" dirty="0" smtClean="0"/>
              <a:t>Vomiting is typically preceded by nausea, but in increased intracranial pressure may occur without warning.</a:t>
            </a:r>
          </a:p>
          <a:p>
            <a:pPr algn="l" rtl="0"/>
            <a:r>
              <a:rPr lang="en-US" dirty="0" smtClean="0"/>
              <a:t>suggest upper gastrointestinal disorders</a:t>
            </a:r>
          </a:p>
          <a:p>
            <a:pPr algn="l" rtl="0"/>
            <a:r>
              <a:rPr lang="en-US" dirty="0" smtClean="0"/>
              <a:t>Obstruction distal to the pylorus produces bile-stained vomit while gastric outlet obstruction causes projectile non bile stained  vomit.</a:t>
            </a:r>
          </a:p>
          <a:p>
            <a:pPr algn="l" rtl="0"/>
            <a:r>
              <a:rPr lang="en-US" dirty="0" smtClean="0"/>
              <a:t>Vomiting is common in gastroenteritis, </a:t>
            </a:r>
            <a:r>
              <a:rPr lang="en-US" dirty="0" err="1" smtClean="0"/>
              <a:t>cholecystitis</a:t>
            </a:r>
            <a:r>
              <a:rPr lang="en-US" dirty="0" smtClean="0"/>
              <a:t>, pancreatitis and hepatitis.</a:t>
            </a:r>
          </a:p>
          <a:p>
            <a:pPr algn="l" rtl="0"/>
            <a:r>
              <a:rPr lang="en-US" dirty="0" smtClean="0"/>
              <a:t>Vomiting may be caused by severe pain as renal or </a:t>
            </a:r>
            <a:r>
              <a:rPr lang="en-US" dirty="0" err="1" smtClean="0"/>
              <a:t>biliary</a:t>
            </a:r>
            <a:r>
              <a:rPr lang="en-US" dirty="0" smtClean="0"/>
              <a:t> colic, myocardial infarction, as well as systemic disease, metabolic disorders and drug therapy.</a:t>
            </a:r>
            <a:endParaRPr lang="ar-JO"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2050" name="Picture 2"/>
          <p:cNvPicPr>
            <a:picLocks noGrp="1" noChangeAspect="1" noChangeArrowheads="1"/>
          </p:cNvPicPr>
          <p:nvPr>
            <p:ph idx="1"/>
          </p:nvPr>
        </p:nvPicPr>
        <p:blipFill>
          <a:blip r:embed="rId2"/>
          <a:srcRect l="51961" t="47530" r="24510" b="8876"/>
          <a:stretch>
            <a:fillRect/>
          </a:stretch>
        </p:blipFill>
        <p:spPr bwMode="auto">
          <a:xfrm>
            <a:off x="762000" y="0"/>
            <a:ext cx="7543800" cy="46037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l="51171" t="66667" r="24817" b="12500"/>
          <a:stretch>
            <a:fillRect/>
          </a:stretch>
        </p:blipFill>
        <p:spPr bwMode="auto">
          <a:xfrm>
            <a:off x="762000" y="4648200"/>
            <a:ext cx="7620000" cy="20574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Gastrointestinal System</a:t>
            </a:r>
            <a:endParaRPr lang="ar-JO" b="1" dirty="0"/>
          </a:p>
        </p:txBody>
      </p:sp>
      <p:sp>
        <p:nvSpPr>
          <p:cNvPr id="3" name="Content Placeholder 2"/>
          <p:cNvSpPr>
            <a:spLocks noGrp="1"/>
          </p:cNvSpPr>
          <p:nvPr>
            <p:ph idx="1"/>
          </p:nvPr>
        </p:nvSpPr>
        <p:spPr/>
        <p:txBody>
          <a:bodyPr>
            <a:normAutofit/>
          </a:bodyPr>
          <a:lstStyle/>
          <a:p>
            <a:pPr algn="l" rtl="0"/>
            <a:r>
              <a:rPr lang="en-US" dirty="0" smtClean="0"/>
              <a:t>Alimentary tract from the mouth to the anus </a:t>
            </a:r>
          </a:p>
          <a:p>
            <a:pPr algn="l" rtl="0"/>
            <a:r>
              <a:rPr lang="en-US" dirty="0" smtClean="0"/>
              <a:t>liver and biliary system (including the gallbladder)</a:t>
            </a:r>
          </a:p>
          <a:p>
            <a:pPr algn="l" rtl="0"/>
            <a:r>
              <a:rPr lang="en-US" dirty="0" smtClean="0"/>
              <a:t>Pancreas </a:t>
            </a:r>
          </a:p>
          <a:p>
            <a:pPr algn="l" rtl="0"/>
            <a:r>
              <a:rPr lang="en-US" dirty="0" smtClean="0"/>
              <a:t>Spleen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Wind and flatulence</a:t>
            </a:r>
            <a:endParaRPr lang="ar-JO" dirty="0"/>
          </a:p>
        </p:txBody>
      </p:sp>
      <p:sp>
        <p:nvSpPr>
          <p:cNvPr id="3" name="Content Placeholder 2"/>
          <p:cNvSpPr>
            <a:spLocks noGrp="1"/>
          </p:cNvSpPr>
          <p:nvPr>
            <p:ph idx="1"/>
          </p:nvPr>
        </p:nvSpPr>
        <p:spPr/>
        <p:txBody>
          <a:bodyPr>
            <a:normAutofit lnSpcReduction="10000"/>
          </a:bodyPr>
          <a:lstStyle/>
          <a:p>
            <a:pPr algn="l" rtl="0"/>
            <a:r>
              <a:rPr lang="en-US" dirty="0" smtClean="0"/>
              <a:t>200–2000 ml /day of flatus is passed normally.</a:t>
            </a:r>
          </a:p>
          <a:p>
            <a:pPr algn="l" rtl="0"/>
            <a:r>
              <a:rPr lang="en-US" dirty="0" smtClean="0"/>
              <a:t>Excessive flatus occurs in lactase deficiency and intestinal </a:t>
            </a:r>
            <a:r>
              <a:rPr lang="en-US" dirty="0" err="1" smtClean="0"/>
              <a:t>malabsorption</a:t>
            </a:r>
            <a:r>
              <a:rPr lang="en-US" dirty="0" smtClean="0"/>
              <a:t>.</a:t>
            </a:r>
          </a:p>
          <a:p>
            <a:pPr algn="l" rtl="0"/>
            <a:r>
              <a:rPr lang="en-US" dirty="0" smtClean="0"/>
              <a:t>No flatus is passed with intestinal obstruction. </a:t>
            </a:r>
          </a:p>
          <a:p>
            <a:pPr algn="l" rtl="0"/>
            <a:r>
              <a:rPr lang="en-US" dirty="0" smtClean="0"/>
              <a:t>Belching is due to air swallowing and has no medical significance. </a:t>
            </a:r>
          </a:p>
          <a:p>
            <a:pPr algn="l" rtl="0"/>
            <a:r>
              <a:rPr lang="en-US" dirty="0" smtClean="0"/>
              <a:t>Belching may indicate anxiety, or an attempt to relieve abdominal pain or discomfort, and accompanies GERD.</a:t>
            </a:r>
            <a:endParaRPr lang="ar-JO"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Abdominal distension</a:t>
            </a:r>
            <a:endParaRPr lang="ar-JO" dirty="0"/>
          </a:p>
        </p:txBody>
      </p:sp>
      <p:pic>
        <p:nvPicPr>
          <p:cNvPr id="1026" name="Picture 2"/>
          <p:cNvPicPr>
            <a:picLocks noGrp="1" noChangeAspect="1" noChangeArrowheads="1"/>
          </p:cNvPicPr>
          <p:nvPr>
            <p:ph idx="1"/>
          </p:nvPr>
        </p:nvPicPr>
        <p:blipFill>
          <a:blip r:embed="rId2"/>
          <a:srcRect l="27451" t="64967" r="49020" b="7132"/>
          <a:stretch>
            <a:fillRect/>
          </a:stretch>
        </p:blipFill>
        <p:spPr bwMode="auto">
          <a:xfrm>
            <a:off x="990600" y="1371600"/>
            <a:ext cx="7315200" cy="48768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Abdominal distension</a:t>
            </a:r>
            <a:endParaRPr lang="ar-JO" dirty="0"/>
          </a:p>
        </p:txBody>
      </p:sp>
      <p:pic>
        <p:nvPicPr>
          <p:cNvPr id="2051" name="Picture 3"/>
          <p:cNvPicPr>
            <a:picLocks noChangeAspect="1" noChangeArrowheads="1"/>
          </p:cNvPicPr>
          <p:nvPr/>
        </p:nvPicPr>
        <p:blipFill>
          <a:blip r:embed="rId2"/>
          <a:srcRect l="52342" t="50000" r="24232" b="6250"/>
          <a:stretch>
            <a:fillRect/>
          </a:stretch>
        </p:blipFill>
        <p:spPr bwMode="auto">
          <a:xfrm>
            <a:off x="2057400" y="1200150"/>
            <a:ext cx="5406572" cy="56769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t>Diarrhoea</a:t>
            </a:r>
            <a:endParaRPr lang="ar-JO" b="1" dirty="0"/>
          </a:p>
        </p:txBody>
      </p:sp>
      <p:sp>
        <p:nvSpPr>
          <p:cNvPr id="3" name="Content Placeholder 2"/>
          <p:cNvSpPr>
            <a:spLocks noGrp="1"/>
          </p:cNvSpPr>
          <p:nvPr>
            <p:ph idx="1"/>
          </p:nvPr>
        </p:nvSpPr>
        <p:spPr/>
        <p:txBody>
          <a:bodyPr/>
          <a:lstStyle/>
          <a:p>
            <a:pPr algn="l" rtl="0"/>
            <a:r>
              <a:rPr lang="en-US" dirty="0" err="1" smtClean="0"/>
              <a:t>Diarrhoea</a:t>
            </a:r>
            <a:r>
              <a:rPr lang="en-US" dirty="0" smtClean="0"/>
              <a:t> is the frequent passage of loose stools.</a:t>
            </a:r>
          </a:p>
          <a:p>
            <a:pPr algn="l" rtl="0"/>
            <a:r>
              <a:rPr lang="en-US" dirty="0" smtClean="0"/>
              <a:t> Normal bowel movement frequency ranges from three times daily to once every 3 days.</a:t>
            </a:r>
          </a:p>
          <a:p>
            <a:pPr algn="l" rtl="0"/>
            <a:r>
              <a:rPr lang="en-US" dirty="0" smtClean="0"/>
              <a:t>Bloody </a:t>
            </a:r>
            <a:r>
              <a:rPr lang="en-US" dirty="0" err="1" smtClean="0"/>
              <a:t>diarrhoea</a:t>
            </a:r>
            <a:r>
              <a:rPr lang="en-US" dirty="0" smtClean="0"/>
              <a:t> may be due to inflammatory bowel disease, colonic </a:t>
            </a:r>
            <a:r>
              <a:rPr lang="en-US" dirty="0" err="1" smtClean="0"/>
              <a:t>ischaemia</a:t>
            </a:r>
            <a:r>
              <a:rPr lang="en-US" dirty="0" smtClean="0"/>
              <a:t> or infective gastroenteritis.</a:t>
            </a:r>
            <a:endParaRPr lang="ar-JO"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t>Diarrhoea</a:t>
            </a:r>
            <a:endParaRPr lang="ar-JO" b="1" dirty="0"/>
          </a:p>
        </p:txBody>
      </p:sp>
      <p:pic>
        <p:nvPicPr>
          <p:cNvPr id="3074" name="Picture 2"/>
          <p:cNvPicPr>
            <a:picLocks noGrp="1" noChangeAspect="1" noChangeArrowheads="1"/>
          </p:cNvPicPr>
          <p:nvPr>
            <p:ph idx="1"/>
          </p:nvPr>
        </p:nvPicPr>
        <p:blipFill>
          <a:blip r:embed="rId2"/>
          <a:srcRect l="26470" t="17886" r="49020" b="31545"/>
          <a:stretch>
            <a:fillRect/>
          </a:stretch>
        </p:blipFill>
        <p:spPr bwMode="auto">
          <a:xfrm>
            <a:off x="1600200" y="1447800"/>
            <a:ext cx="5452242" cy="541020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t>Diarrhoea</a:t>
            </a:r>
            <a:endParaRPr lang="ar-JO" b="1" dirty="0"/>
          </a:p>
        </p:txBody>
      </p:sp>
      <p:pic>
        <p:nvPicPr>
          <p:cNvPr id="4099" name="Picture 3"/>
          <p:cNvPicPr>
            <a:picLocks noGrp="1" noChangeAspect="1" noChangeArrowheads="1"/>
          </p:cNvPicPr>
          <p:nvPr>
            <p:ph idx="1"/>
          </p:nvPr>
        </p:nvPicPr>
        <p:blipFill>
          <a:blip r:embed="rId2"/>
          <a:srcRect l="26470" t="21373" r="49020" b="43751"/>
          <a:stretch>
            <a:fillRect/>
          </a:stretch>
        </p:blipFill>
        <p:spPr bwMode="auto">
          <a:xfrm>
            <a:off x="1066800" y="1371600"/>
            <a:ext cx="6858000" cy="54864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Constipation</a:t>
            </a:r>
            <a:endParaRPr lang="ar-JO" b="1" dirty="0"/>
          </a:p>
        </p:txBody>
      </p:sp>
      <p:sp>
        <p:nvSpPr>
          <p:cNvPr id="3" name="Content Placeholder 2"/>
          <p:cNvSpPr>
            <a:spLocks noGrp="1"/>
          </p:cNvSpPr>
          <p:nvPr>
            <p:ph idx="1"/>
          </p:nvPr>
        </p:nvSpPr>
        <p:spPr/>
        <p:txBody>
          <a:bodyPr>
            <a:normAutofit fontScale="92500" lnSpcReduction="20000"/>
          </a:bodyPr>
          <a:lstStyle/>
          <a:p>
            <a:pPr algn="l" rtl="0"/>
            <a:r>
              <a:rPr lang="en-US" dirty="0" smtClean="0"/>
              <a:t>Infrequent passage of hard stools  and may be due to impaired colonic motility, physical obstruction, impaired rectal sensation or </a:t>
            </a:r>
            <a:r>
              <a:rPr lang="en-US" dirty="0" err="1" smtClean="0"/>
              <a:t>anorectal</a:t>
            </a:r>
            <a:r>
              <a:rPr lang="en-US" dirty="0" smtClean="0"/>
              <a:t> dysfunction causing </a:t>
            </a:r>
            <a:r>
              <a:rPr lang="en-US" dirty="0" err="1" smtClean="0"/>
              <a:t>anismus</a:t>
            </a:r>
            <a:r>
              <a:rPr lang="en-US" dirty="0" smtClean="0"/>
              <a:t> (impaired process of evacuation)</a:t>
            </a:r>
          </a:p>
          <a:p>
            <a:pPr algn="l" rtl="0"/>
            <a:r>
              <a:rPr lang="en-US" dirty="0" smtClean="0"/>
              <a:t>Absolute constipation (no gas or bowel movements) suggests intestinal obstruction and is likely to be associated with pain, vomiting and distension.</a:t>
            </a:r>
          </a:p>
          <a:p>
            <a:pPr algn="l" rtl="0"/>
            <a:r>
              <a:rPr lang="en-US" dirty="0" smtClean="0"/>
              <a:t> </a:t>
            </a:r>
            <a:r>
              <a:rPr lang="en-US" dirty="0" err="1" smtClean="0"/>
              <a:t>Tenesmus</a:t>
            </a:r>
            <a:r>
              <a:rPr lang="en-US" dirty="0" smtClean="0"/>
              <a:t>  the sensation of needing to defecate although the rectum is empty, suggests rectal inflammation or </a:t>
            </a:r>
            <a:r>
              <a:rPr lang="en-US" dirty="0" err="1" smtClean="0"/>
              <a:t>tumour</a:t>
            </a:r>
            <a:r>
              <a:rPr lang="en-US" dirty="0" smtClean="0"/>
              <a:t>.</a:t>
            </a:r>
            <a:endParaRPr lang="ar-JO"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Constipation</a:t>
            </a:r>
            <a:endParaRPr lang="ar-JO" b="1" dirty="0"/>
          </a:p>
        </p:txBody>
      </p:sp>
      <p:pic>
        <p:nvPicPr>
          <p:cNvPr id="5122" name="Picture 2"/>
          <p:cNvPicPr>
            <a:picLocks noGrp="1" noChangeAspect="1" noChangeArrowheads="1"/>
          </p:cNvPicPr>
          <p:nvPr>
            <p:ph idx="1"/>
          </p:nvPr>
        </p:nvPicPr>
        <p:blipFill>
          <a:blip r:embed="rId2"/>
          <a:srcRect l="51961" t="21373" r="24510" b="57702"/>
          <a:stretch>
            <a:fillRect/>
          </a:stretch>
        </p:blipFill>
        <p:spPr bwMode="auto">
          <a:xfrm>
            <a:off x="1981200" y="1371600"/>
            <a:ext cx="6096000" cy="28956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2"/>
          <a:srcRect l="51757" t="48958" r="25403" b="35417"/>
          <a:stretch>
            <a:fillRect/>
          </a:stretch>
        </p:blipFill>
        <p:spPr bwMode="auto">
          <a:xfrm>
            <a:off x="1996440" y="4495800"/>
            <a:ext cx="6141720" cy="23622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2050" name="Picture 2"/>
          <p:cNvPicPr>
            <a:picLocks noGrp="1" noChangeAspect="1" noChangeArrowheads="1"/>
          </p:cNvPicPr>
          <p:nvPr>
            <p:ph idx="1"/>
          </p:nvPr>
        </p:nvPicPr>
        <p:blipFill>
          <a:blip r:embed="rId2"/>
          <a:srcRect l="53922" t="24861" r="21568" b="14107"/>
          <a:stretch>
            <a:fillRect/>
          </a:stretch>
        </p:blipFill>
        <p:spPr bwMode="auto">
          <a:xfrm>
            <a:off x="2702859" y="685800"/>
            <a:ext cx="5338482" cy="6050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ar-JO" b="1" dirty="0" smtClean="0"/>
              <a:t>  </a:t>
            </a:r>
            <a:r>
              <a:rPr lang="en-US" b="1" dirty="0" err="1" smtClean="0"/>
              <a:t>Haematemesis</a:t>
            </a:r>
            <a:r>
              <a:rPr lang="en-US" b="1" dirty="0" smtClean="0"/>
              <a:t> &amp; </a:t>
            </a:r>
            <a:r>
              <a:rPr lang="en-US" b="1" dirty="0" err="1" smtClean="0"/>
              <a:t>Melaena</a:t>
            </a:r>
            <a:endParaRPr lang="ar-JO" b="1" dirty="0"/>
          </a:p>
        </p:txBody>
      </p:sp>
      <p:sp>
        <p:nvSpPr>
          <p:cNvPr id="3" name="Content Placeholder 2"/>
          <p:cNvSpPr>
            <a:spLocks noGrp="1"/>
          </p:cNvSpPr>
          <p:nvPr>
            <p:ph idx="1"/>
          </p:nvPr>
        </p:nvSpPr>
        <p:spPr/>
        <p:txBody>
          <a:bodyPr>
            <a:normAutofit/>
          </a:bodyPr>
          <a:lstStyle/>
          <a:p>
            <a:pPr algn="l" rtl="0"/>
            <a:r>
              <a:rPr lang="en-US" dirty="0" err="1" smtClean="0"/>
              <a:t>Haematemesis</a:t>
            </a:r>
            <a:r>
              <a:rPr lang="en-US" dirty="0" smtClean="0"/>
              <a:t>  is  vomiting blood</a:t>
            </a:r>
          </a:p>
          <a:p>
            <a:pPr lvl="1" algn="l" rtl="0"/>
            <a:r>
              <a:rPr lang="en-US" dirty="0" smtClean="0"/>
              <a:t>Fresh and red </a:t>
            </a:r>
          </a:p>
          <a:p>
            <a:pPr lvl="1" algn="l" rtl="0"/>
            <a:r>
              <a:rPr lang="en-US" dirty="0" smtClean="0"/>
              <a:t>Coffee grounds dark brown </a:t>
            </a:r>
          </a:p>
          <a:p>
            <a:pPr algn="l" rtl="0"/>
            <a:r>
              <a:rPr lang="en-US" sz="3200" dirty="0" err="1" smtClean="0"/>
              <a:t>Melaena</a:t>
            </a:r>
            <a:r>
              <a:rPr lang="en-US" sz="3200" dirty="0" smtClean="0"/>
              <a:t> is the passage of tarry, shiny black stools with a characteristic </a:t>
            </a:r>
            <a:r>
              <a:rPr lang="en-US" sz="3200" dirty="0" err="1" smtClean="0"/>
              <a:t>odour</a:t>
            </a:r>
            <a:r>
              <a:rPr lang="en-US" sz="3200" dirty="0" smtClean="0"/>
              <a:t>. </a:t>
            </a:r>
          </a:p>
          <a:p>
            <a:pPr lvl="1" algn="l" rtl="0"/>
            <a:endParaRPr lang="en-US" dirty="0" smtClean="0"/>
          </a:p>
          <a:p>
            <a:pPr lvl="1" algn="l" rtl="0"/>
            <a:endParaRPr lang="ar-JO"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Gastrointestinal System</a:t>
            </a:r>
            <a:endParaRPr lang="ar-JO" dirty="0"/>
          </a:p>
        </p:txBody>
      </p:sp>
      <p:pic>
        <p:nvPicPr>
          <p:cNvPr id="1026" name="Picture 2"/>
          <p:cNvPicPr>
            <a:picLocks noGrp="1" noChangeAspect="1" noChangeArrowheads="1"/>
          </p:cNvPicPr>
          <p:nvPr>
            <p:ph idx="1"/>
          </p:nvPr>
        </p:nvPicPr>
        <p:blipFill>
          <a:blip r:embed="rId2"/>
          <a:srcRect l="27451" t="35323" r="21569" b="10620"/>
          <a:stretch>
            <a:fillRect/>
          </a:stretch>
        </p:blipFill>
        <p:spPr bwMode="auto">
          <a:xfrm>
            <a:off x="1219199" y="1981200"/>
            <a:ext cx="6902245" cy="411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JO" b="1" dirty="0" smtClean="0"/>
              <a:t> </a:t>
            </a:r>
            <a:r>
              <a:rPr lang="en-US" b="1" dirty="0" err="1" smtClean="0"/>
              <a:t>Haematemesis</a:t>
            </a:r>
            <a:r>
              <a:rPr lang="en-US" b="1" dirty="0" smtClean="0"/>
              <a:t> &amp; </a:t>
            </a:r>
            <a:r>
              <a:rPr lang="en-US" b="1" dirty="0" err="1" smtClean="0"/>
              <a:t>Melaena</a:t>
            </a:r>
            <a:endParaRPr lang="ar-JO" b="1" dirty="0"/>
          </a:p>
        </p:txBody>
      </p:sp>
      <p:pic>
        <p:nvPicPr>
          <p:cNvPr id="2050" name="Picture 2"/>
          <p:cNvPicPr>
            <a:picLocks noGrp="1" noChangeAspect="1" noChangeArrowheads="1"/>
          </p:cNvPicPr>
          <p:nvPr>
            <p:ph idx="1"/>
          </p:nvPr>
        </p:nvPicPr>
        <p:blipFill>
          <a:blip r:embed="rId2"/>
          <a:srcRect l="52941" t="19629" r="22549" b="55958"/>
          <a:stretch>
            <a:fillRect/>
          </a:stretch>
        </p:blipFill>
        <p:spPr bwMode="auto">
          <a:xfrm>
            <a:off x="1300523" y="1447800"/>
            <a:ext cx="7522668" cy="502920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JO" b="1" dirty="0" smtClean="0"/>
              <a:t> </a:t>
            </a:r>
            <a:r>
              <a:rPr lang="en-US" b="1" dirty="0" err="1" smtClean="0"/>
              <a:t>Haematemesis</a:t>
            </a:r>
            <a:r>
              <a:rPr lang="en-US" b="1" dirty="0" smtClean="0"/>
              <a:t> &amp; </a:t>
            </a:r>
            <a:r>
              <a:rPr lang="en-US" b="1" dirty="0" err="1" smtClean="0"/>
              <a:t>Melaena</a:t>
            </a:r>
            <a:endParaRPr lang="ar-JO" b="1" dirty="0"/>
          </a:p>
        </p:txBody>
      </p:sp>
      <p:pic>
        <p:nvPicPr>
          <p:cNvPr id="4" name="Content Placeholder 3"/>
          <p:cNvPicPr>
            <a:picLocks noGrp="1" noChangeAspect="1" noChangeArrowheads="1"/>
          </p:cNvPicPr>
          <p:nvPr>
            <p:ph idx="1"/>
          </p:nvPr>
        </p:nvPicPr>
        <p:blipFill>
          <a:blip r:embed="rId2"/>
          <a:srcRect l="28111" t="47917" r="47877" b="36458"/>
          <a:stretch>
            <a:fillRect/>
          </a:stretch>
        </p:blipFill>
        <p:spPr bwMode="auto">
          <a:xfrm>
            <a:off x="756450" y="2590800"/>
            <a:ext cx="8088300" cy="295910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Rectal Bleeding</a:t>
            </a:r>
            <a:endParaRPr lang="ar-JO" b="1" dirty="0"/>
          </a:p>
        </p:txBody>
      </p:sp>
      <p:sp>
        <p:nvSpPr>
          <p:cNvPr id="3" name="Content Placeholder 2"/>
          <p:cNvSpPr>
            <a:spLocks noGrp="1"/>
          </p:cNvSpPr>
          <p:nvPr>
            <p:ph idx="1"/>
          </p:nvPr>
        </p:nvSpPr>
        <p:spPr/>
        <p:txBody>
          <a:bodyPr>
            <a:normAutofit fontScale="70000" lnSpcReduction="20000"/>
          </a:bodyPr>
          <a:lstStyle/>
          <a:p>
            <a:pPr algn="l" rtl="0"/>
            <a:r>
              <a:rPr lang="en-US" sz="3200" dirty="0" smtClean="0"/>
              <a:t>Fresh rectal bleeding indicates a disorder in the anal canal, rectum or colon</a:t>
            </a:r>
          </a:p>
          <a:p>
            <a:pPr lvl="1" algn="l" rtl="0"/>
            <a:r>
              <a:rPr lang="en-US" sz="3200" dirty="0" err="1" smtClean="0"/>
              <a:t>Haemorrhoids</a:t>
            </a:r>
            <a:endParaRPr lang="en-US" sz="3200" dirty="0" smtClean="0"/>
          </a:p>
          <a:p>
            <a:pPr lvl="1" algn="l" rtl="0"/>
            <a:r>
              <a:rPr lang="en-US" sz="3200" dirty="0" smtClean="0"/>
              <a:t>Anal fissure</a:t>
            </a:r>
          </a:p>
          <a:p>
            <a:pPr lvl="1" algn="l" rtl="0"/>
            <a:r>
              <a:rPr lang="en-US" sz="3200" dirty="0" smtClean="0"/>
              <a:t> Colorectal polyps</a:t>
            </a:r>
          </a:p>
          <a:p>
            <a:pPr lvl="1" algn="l" rtl="0"/>
            <a:r>
              <a:rPr lang="en-US" sz="3200" dirty="0" smtClean="0"/>
              <a:t>Colorectal cancer</a:t>
            </a:r>
          </a:p>
          <a:p>
            <a:pPr lvl="1" algn="l" rtl="0"/>
            <a:r>
              <a:rPr lang="en-US" sz="3200" dirty="0" smtClean="0"/>
              <a:t>Inflammatory bowel disease</a:t>
            </a:r>
          </a:p>
          <a:p>
            <a:pPr lvl="1" algn="l" rtl="0"/>
            <a:r>
              <a:rPr lang="en-US" sz="3200" dirty="0" err="1" smtClean="0"/>
              <a:t>Ischaemic</a:t>
            </a:r>
            <a:r>
              <a:rPr lang="en-US" sz="3200" dirty="0" smtClean="0"/>
              <a:t> colitis</a:t>
            </a:r>
          </a:p>
          <a:p>
            <a:pPr lvl="1" algn="l" rtl="0"/>
            <a:r>
              <a:rPr lang="en-US" sz="3200" dirty="0" err="1" smtClean="0"/>
              <a:t>Diverticular</a:t>
            </a:r>
            <a:r>
              <a:rPr lang="en-US" sz="3200" dirty="0" smtClean="0"/>
              <a:t> disease</a:t>
            </a:r>
          </a:p>
          <a:p>
            <a:pPr lvl="1" algn="l" rtl="0"/>
            <a:r>
              <a:rPr lang="en-US" sz="3200" dirty="0" smtClean="0"/>
              <a:t>Vascular malformation</a:t>
            </a:r>
          </a:p>
          <a:p>
            <a:pPr algn="l" rtl="0"/>
            <a:r>
              <a:rPr lang="en-US" sz="3200" dirty="0" smtClean="0"/>
              <a:t>Blood may be mixed with stool, coat the surface of otherwise normal stool, or be seen on the toilet paper.</a:t>
            </a:r>
          </a:p>
          <a:p>
            <a:pPr algn="l" rtl="0"/>
            <a:r>
              <a:rPr lang="en-US" sz="3200" dirty="0" smtClean="0"/>
              <a:t>Severe upper GI can cause fresh rectal bleeding.</a:t>
            </a:r>
          </a:p>
          <a:p>
            <a:pPr algn="l" rtl="0"/>
            <a:endParaRPr lang="ar-JO"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b="1" dirty="0" smtClean="0"/>
              <a:t>Jaundice</a:t>
            </a:r>
            <a:endParaRPr lang="ar-JO" dirty="0">
              <a:solidFill>
                <a:schemeClr val="accent1">
                  <a:satMod val="150000"/>
                </a:schemeClr>
              </a:solidFill>
            </a:endParaRPr>
          </a:p>
        </p:txBody>
      </p:sp>
      <p:sp>
        <p:nvSpPr>
          <p:cNvPr id="9219" name="Content Placeholder 2"/>
          <p:cNvSpPr>
            <a:spLocks noGrp="1"/>
          </p:cNvSpPr>
          <p:nvPr>
            <p:ph idx="1"/>
          </p:nvPr>
        </p:nvSpPr>
        <p:spPr/>
        <p:txBody>
          <a:bodyPr/>
          <a:lstStyle/>
          <a:p>
            <a:pPr algn="l" rtl="0" eaLnBrk="1" hangingPunct="1"/>
            <a:r>
              <a:rPr lang="en-US" b="1" dirty="0" smtClean="0">
                <a:latin typeface="Times New Roman" pitchFamily="18" charset="0"/>
                <a:cs typeface="Times New Roman" pitchFamily="18" charset="0"/>
              </a:rPr>
              <a:t>Yellow discoloration of the sclera, mucus membranes &amp; skin from increased serum </a:t>
            </a:r>
            <a:r>
              <a:rPr lang="en-US" b="1" dirty="0" err="1" smtClean="0">
                <a:latin typeface="Times New Roman" pitchFamily="18" charset="0"/>
                <a:cs typeface="Times New Roman" pitchFamily="18" charset="0"/>
              </a:rPr>
              <a:t>bilirubin</a:t>
            </a:r>
            <a:r>
              <a:rPr lang="en-US" b="1" dirty="0" smtClean="0">
                <a:latin typeface="Times New Roman" pitchFamily="18" charset="0"/>
                <a:cs typeface="Times New Roman" pitchFamily="18" charset="0"/>
              </a:rPr>
              <a:t> concentration in the body fluids</a:t>
            </a:r>
          </a:p>
          <a:p>
            <a:pPr algn="l" rtl="0" eaLnBrk="1" hangingPunct="1"/>
            <a:endParaRPr lang="en-US" dirty="0" smtClean="0">
              <a:latin typeface="Times New Roman" pitchFamily="18" charset="0"/>
              <a:cs typeface="Times New Roman" pitchFamily="18" charset="0"/>
            </a:endParaRPr>
          </a:p>
          <a:p>
            <a:pPr algn="l" rtl="0" eaLnBrk="1" hangingPunct="1">
              <a:lnSpc>
                <a:spcPct val="90000"/>
              </a:lnSpc>
            </a:pPr>
            <a:r>
              <a:rPr lang="en-US" b="1" dirty="0" smtClean="0">
                <a:latin typeface="Times New Roman" pitchFamily="18" charset="0"/>
                <a:cs typeface="Times New Roman" pitchFamily="18" charset="0"/>
              </a:rPr>
              <a:t>NORMAL RANGE   5-17 </a:t>
            </a:r>
            <a:r>
              <a:rPr lang="en-US" b="1" dirty="0" err="1" smtClean="0">
                <a:latin typeface="Times New Roman" pitchFamily="18" charset="0"/>
                <a:cs typeface="Times New Roman" pitchFamily="18" charset="0"/>
              </a:rPr>
              <a:t>micromol</a:t>
            </a:r>
            <a:r>
              <a:rPr lang="en-US" b="1" dirty="0" smtClean="0">
                <a:latin typeface="Times New Roman" pitchFamily="18" charset="0"/>
                <a:cs typeface="Times New Roman" pitchFamily="18" charset="0"/>
              </a:rPr>
              <a:t>/L</a:t>
            </a:r>
          </a:p>
          <a:p>
            <a:pPr algn="l" rtl="0" eaLnBrk="1" hangingPunct="1">
              <a:lnSpc>
                <a:spcPct val="90000"/>
              </a:lnSpc>
              <a:buFontTx/>
              <a:buNone/>
            </a:pPr>
            <a:r>
              <a:rPr lang="en-US" b="1" dirty="0" smtClean="0">
                <a:latin typeface="Times New Roman" pitchFamily="18" charset="0"/>
                <a:cs typeface="Times New Roman" pitchFamily="18" charset="0"/>
              </a:rPr>
              <a:t>                      (0.3 – 1.0mg/dl)</a:t>
            </a:r>
          </a:p>
          <a:p>
            <a:pPr algn="l" rtl="0" eaLnBrk="1" hangingPunct="1">
              <a:lnSpc>
                <a:spcPct val="90000"/>
              </a:lnSpc>
            </a:pPr>
            <a:r>
              <a:rPr lang="en-US" b="1" dirty="0" smtClean="0">
                <a:latin typeface="Times New Roman" pitchFamily="18" charset="0"/>
                <a:cs typeface="Times New Roman" pitchFamily="18" charset="0"/>
              </a:rPr>
              <a:t>LEVEL ABOUT 50 </a:t>
            </a:r>
            <a:r>
              <a:rPr lang="en-US" b="1" dirty="0" err="1" smtClean="0">
                <a:latin typeface="Times New Roman" pitchFamily="18" charset="0"/>
                <a:cs typeface="Times New Roman" pitchFamily="18" charset="0"/>
              </a:rPr>
              <a:t>micromol</a:t>
            </a:r>
            <a:r>
              <a:rPr lang="en-US" b="1" dirty="0" smtClean="0">
                <a:latin typeface="Times New Roman" pitchFamily="18" charset="0"/>
                <a:cs typeface="Times New Roman" pitchFamily="18" charset="0"/>
              </a:rPr>
              <a:t>/L (3mg/dl)</a:t>
            </a:r>
          </a:p>
          <a:p>
            <a:pPr algn="l" rtl="0" eaLnBrk="1" hangingPunct="1">
              <a:lnSpc>
                <a:spcPct val="90000"/>
              </a:lnSpc>
              <a:buFontTx/>
              <a:buNone/>
            </a:pPr>
            <a:r>
              <a:rPr lang="en-US" b="1" dirty="0" smtClean="0">
                <a:latin typeface="Times New Roman" pitchFamily="18" charset="0"/>
                <a:cs typeface="Times New Roman" pitchFamily="18" charset="0"/>
              </a:rPr>
              <a:t>          →CLINICAL JAUNDICE</a:t>
            </a:r>
          </a:p>
          <a:p>
            <a:pPr algn="l" rtl="0" eaLnBrk="1" hangingPunct="1"/>
            <a:r>
              <a:rPr lang="en-US" b="1" dirty="0" smtClean="0">
                <a:latin typeface="Times New Roman" pitchFamily="18" charset="0"/>
                <a:cs typeface="Times New Roman" pitchFamily="18" charset="0"/>
              </a:rPr>
              <a:t> Total bile flow-</a:t>
            </a:r>
            <a:r>
              <a:rPr lang="en-US" b="1" dirty="0" smtClean="0">
                <a:solidFill>
                  <a:srgbClr val="FF0000"/>
                </a:solidFill>
                <a:latin typeface="Times New Roman" pitchFamily="18" charset="0"/>
                <a:cs typeface="Times New Roman" pitchFamily="18" charset="0"/>
              </a:rPr>
              <a:t>600</a:t>
            </a:r>
            <a:r>
              <a:rPr lang="en-US" b="1" dirty="0" smtClean="0">
                <a:latin typeface="Times New Roman" pitchFamily="18" charset="0"/>
                <a:cs typeface="Times New Roman" pitchFamily="18" charset="0"/>
              </a:rPr>
              <a:t>ml/day(500-1000ml/day)</a:t>
            </a:r>
          </a:p>
          <a:p>
            <a:pPr algn="l" rtl="0" eaLnBrk="1" hangingPunct="1"/>
            <a:endParaRPr lang="ar-JO"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5575"/>
            <a:ext cx="8229600" cy="1252538"/>
          </a:xfrm>
        </p:spPr>
        <p:txBody>
          <a:bodyPr/>
          <a:lstStyle/>
          <a:p>
            <a:pPr algn="ctr">
              <a:defRPr/>
            </a:pPr>
            <a:r>
              <a:rPr lang="en-US" b="1" dirty="0" smtClean="0"/>
              <a:t>Jaundice</a:t>
            </a:r>
            <a:endParaRPr lang="en-GB" dirty="0">
              <a:solidFill>
                <a:schemeClr val="accent1">
                  <a:satMod val="150000"/>
                </a:schemeClr>
              </a:solidFill>
            </a:endParaRPr>
          </a:p>
        </p:txBody>
      </p:sp>
      <p:pic>
        <p:nvPicPr>
          <p:cNvPr id="11267" name="Picture 2" descr="C:\Documents and Settings\HP_Administrator\My Documents\My Pictures\801799.jpg"/>
          <p:cNvPicPr>
            <a:picLocks noChangeAspect="1" noChangeArrowheads="1"/>
          </p:cNvPicPr>
          <p:nvPr/>
        </p:nvPicPr>
        <p:blipFill>
          <a:blip r:embed="rId2"/>
          <a:srcRect/>
          <a:stretch>
            <a:fillRect/>
          </a:stretch>
        </p:blipFill>
        <p:spPr bwMode="auto">
          <a:xfrm>
            <a:off x="1143000" y="1214438"/>
            <a:ext cx="3429000" cy="4762500"/>
          </a:xfrm>
          <a:prstGeom prst="rect">
            <a:avLst/>
          </a:prstGeom>
          <a:noFill/>
          <a:ln w="9525">
            <a:noFill/>
            <a:miter lim="800000"/>
            <a:headEnd/>
            <a:tailEnd/>
          </a:ln>
        </p:spPr>
      </p:pic>
      <p:pic>
        <p:nvPicPr>
          <p:cNvPr id="11268" name="Content Placeholder 4" descr="jaundice"/>
          <p:cNvPicPr>
            <a:picLocks noGrp="1" noChangeAspect="1" noChangeArrowheads="1"/>
          </p:cNvPicPr>
          <p:nvPr>
            <p:ph idx="1"/>
          </p:nvPr>
        </p:nvPicPr>
        <p:blipFill>
          <a:blip r:embed="rId3"/>
          <a:srcRect/>
          <a:stretch>
            <a:fillRect/>
          </a:stretch>
        </p:blipFill>
        <p:spPr>
          <a:xfrm>
            <a:off x="4643438" y="1928813"/>
            <a:ext cx="4257675" cy="2860675"/>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2928938"/>
            <a:ext cx="9144000" cy="3929062"/>
          </a:xfrm>
          <a:prstGeom prst="rect">
            <a:avLst/>
          </a:prstGeom>
          <a:noFill/>
          <a:ln w="9525">
            <a:noFill/>
            <a:miter lim="800000"/>
            <a:headEnd/>
            <a:tailEnd/>
          </a:ln>
        </p:spPr>
      </p:pic>
      <p:pic>
        <p:nvPicPr>
          <p:cNvPr id="12291" name="Picture 3"/>
          <p:cNvPicPr>
            <a:picLocks noChangeAspect="1" noChangeArrowheads="1"/>
          </p:cNvPicPr>
          <p:nvPr/>
        </p:nvPicPr>
        <p:blipFill>
          <a:blip r:embed="rId3"/>
          <a:srcRect/>
          <a:stretch>
            <a:fillRect/>
          </a:stretch>
        </p:blipFill>
        <p:spPr bwMode="auto">
          <a:xfrm>
            <a:off x="0" y="214313"/>
            <a:ext cx="9144000" cy="2681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6354" t="18750" r="49048" b="9375"/>
          <a:stretch>
            <a:fillRect/>
          </a:stretch>
        </p:blipFill>
        <p:spPr bwMode="auto">
          <a:xfrm>
            <a:off x="1792399" y="228600"/>
            <a:ext cx="6473602" cy="6515100"/>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b="1" dirty="0" smtClean="0"/>
              <a:t>Jaundice</a:t>
            </a:r>
            <a:endParaRPr lang="en-US" dirty="0">
              <a:solidFill>
                <a:schemeClr val="accent1">
                  <a:satMod val="150000"/>
                </a:schemeClr>
              </a:solidFill>
            </a:endParaRPr>
          </a:p>
        </p:txBody>
      </p:sp>
      <p:graphicFrame>
        <p:nvGraphicFramePr>
          <p:cNvPr id="4" name="Content Placeholder 3"/>
          <p:cNvGraphicFramePr>
            <a:graphicFrameLocks noGrp="1"/>
          </p:cNvGraphicFramePr>
          <p:nvPr>
            <p:ph sz="quarter" idx="1"/>
          </p:nvPr>
        </p:nvGraphicFramePr>
        <p:xfrm>
          <a:off x="301752" y="1527048"/>
          <a:ext cx="850392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12775" y="228600"/>
            <a:ext cx="8153400" cy="990600"/>
          </a:xfrm>
        </p:spPr>
        <p:txBody>
          <a:bodyPr/>
          <a:lstStyle/>
          <a:p>
            <a:pPr algn="ctr">
              <a:defRPr/>
            </a:pPr>
            <a:r>
              <a:rPr lang="en-US" b="1" dirty="0" smtClean="0"/>
              <a:t>Jaundice</a:t>
            </a:r>
            <a:endParaRPr lang="en-US" dirty="0" smtClean="0">
              <a:solidFill>
                <a:schemeClr val="accent1">
                  <a:satMod val="150000"/>
                </a:schemeClr>
              </a:solidFill>
            </a:endParaRPr>
          </a:p>
        </p:txBody>
      </p:sp>
      <p:graphicFrame>
        <p:nvGraphicFramePr>
          <p:cNvPr id="115749" name="Group 37"/>
          <p:cNvGraphicFramePr>
            <a:graphicFrameLocks noGrp="1"/>
          </p:cNvGraphicFramePr>
          <p:nvPr>
            <p:ph idx="1"/>
          </p:nvPr>
        </p:nvGraphicFramePr>
        <p:xfrm>
          <a:off x="457200" y="1600200"/>
          <a:ext cx="8229600" cy="4661853"/>
        </p:xfrm>
        <a:graphic>
          <a:graphicData uri="http://schemas.openxmlformats.org/drawingml/2006/table">
            <a:tbl>
              <a:tblPr/>
              <a:tblGrid>
                <a:gridCol w="2743200"/>
                <a:gridCol w="2590800"/>
                <a:gridCol w="2895600"/>
              </a:tblGrid>
              <a:tr h="8350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pitchFamily="34" charset="0"/>
                        </a:rPr>
                        <a:t>PRE HEPATIC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HEPATIC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POST HEPATIC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065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Excessive amount of bilirubin is presented to the liver due to excessive hemolysis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Impaired cellular uptake, defective conjugation or abnormal secretion of bilirubin by the liver cell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Impaired excretion due to mechanical obstruction to bile flow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065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Elevated unconjugated bilirubin in serum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Both conjugated and unconjugated bilirubin may be elevated in serum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Elevated conjugated bilirubin in serum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Jaundice</a:t>
            </a:r>
            <a:endParaRPr lang="ar-JO" dirty="0"/>
          </a:p>
        </p:txBody>
      </p:sp>
      <p:pic>
        <p:nvPicPr>
          <p:cNvPr id="3074" name="Picture 2"/>
          <p:cNvPicPr>
            <a:picLocks noGrp="1" noChangeAspect="1" noChangeArrowheads="1"/>
          </p:cNvPicPr>
          <p:nvPr>
            <p:ph idx="1"/>
          </p:nvPr>
        </p:nvPicPr>
        <p:blipFill>
          <a:blip r:embed="rId2"/>
          <a:srcRect l="53922" t="42298" r="20588" b="24570"/>
          <a:stretch>
            <a:fillRect/>
          </a:stretch>
        </p:blipFill>
        <p:spPr bwMode="auto">
          <a:xfrm>
            <a:off x="1295400" y="1524000"/>
            <a:ext cx="6400800" cy="4677508"/>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Gastrointestinal System</a:t>
            </a:r>
            <a:endParaRPr lang="ar-JO" dirty="0"/>
          </a:p>
        </p:txBody>
      </p:sp>
      <p:pic>
        <p:nvPicPr>
          <p:cNvPr id="2050" name="Picture 2"/>
          <p:cNvPicPr>
            <a:picLocks noGrp="1" noChangeAspect="1" noChangeArrowheads="1"/>
          </p:cNvPicPr>
          <p:nvPr>
            <p:ph idx="1"/>
          </p:nvPr>
        </p:nvPicPr>
        <p:blipFill>
          <a:blip r:embed="rId2"/>
          <a:srcRect l="25490" t="23117" r="48039" b="28058"/>
          <a:stretch>
            <a:fillRect/>
          </a:stretch>
        </p:blipFill>
        <p:spPr bwMode="auto">
          <a:xfrm>
            <a:off x="2133600" y="1295400"/>
            <a:ext cx="5181600" cy="53735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Jaundice</a:t>
            </a:r>
            <a:endParaRPr lang="ar-JO" dirty="0"/>
          </a:p>
        </p:txBody>
      </p:sp>
      <p:pic>
        <p:nvPicPr>
          <p:cNvPr id="4099" name="Picture 3"/>
          <p:cNvPicPr>
            <a:picLocks noGrp="1" noChangeAspect="1" noChangeArrowheads="1"/>
          </p:cNvPicPr>
          <p:nvPr>
            <p:ph idx="1"/>
          </p:nvPr>
        </p:nvPicPr>
        <p:blipFill>
          <a:blip r:embed="rId2"/>
          <a:srcRect l="52942" t="17878" r="22542" b="50727"/>
          <a:stretch>
            <a:fillRect/>
          </a:stretch>
        </p:blipFill>
        <p:spPr bwMode="auto">
          <a:xfrm>
            <a:off x="1219200" y="1447800"/>
            <a:ext cx="7171266" cy="5163312"/>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Jaundice</a:t>
            </a:r>
            <a:endParaRPr lang="ar-JO" dirty="0"/>
          </a:p>
        </p:txBody>
      </p:sp>
      <p:pic>
        <p:nvPicPr>
          <p:cNvPr id="5122" name="Picture 2"/>
          <p:cNvPicPr>
            <a:picLocks noGrp="1" noChangeAspect="1" noChangeArrowheads="1"/>
          </p:cNvPicPr>
          <p:nvPr>
            <p:ph idx="1"/>
          </p:nvPr>
        </p:nvPicPr>
        <p:blipFill>
          <a:blip r:embed="rId2"/>
          <a:srcRect l="26471" t="26604" r="48039" b="52471"/>
          <a:stretch>
            <a:fillRect/>
          </a:stretch>
        </p:blipFill>
        <p:spPr bwMode="auto">
          <a:xfrm>
            <a:off x="762000" y="1752600"/>
            <a:ext cx="7924800" cy="365760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b="1" dirty="0" smtClean="0"/>
              <a:t>Alarm features</a:t>
            </a:r>
            <a:endParaRPr lang="ar-JO" dirty="0"/>
          </a:p>
        </p:txBody>
      </p:sp>
      <p:sp>
        <p:nvSpPr>
          <p:cNvPr id="3" name="Content Placeholder 2"/>
          <p:cNvSpPr>
            <a:spLocks noGrp="1"/>
          </p:cNvSpPr>
          <p:nvPr>
            <p:ph idx="1"/>
          </p:nvPr>
        </p:nvSpPr>
        <p:spPr/>
        <p:txBody>
          <a:bodyPr>
            <a:normAutofit/>
          </a:bodyPr>
          <a:lstStyle/>
          <a:p>
            <a:pPr algn="l" rtl="0"/>
            <a:r>
              <a:rPr lang="en-US" dirty="0" smtClean="0"/>
              <a:t>Persistent vomiting</a:t>
            </a:r>
          </a:p>
          <a:p>
            <a:pPr algn="l" rtl="0"/>
            <a:r>
              <a:rPr lang="en-US" dirty="0" smtClean="0"/>
              <a:t>Dysphagia</a:t>
            </a:r>
          </a:p>
          <a:p>
            <a:pPr algn="l" rtl="0"/>
            <a:r>
              <a:rPr lang="en-US" dirty="0" smtClean="0"/>
              <a:t>Fever</a:t>
            </a:r>
          </a:p>
          <a:p>
            <a:pPr algn="l" rtl="0"/>
            <a:r>
              <a:rPr lang="en-US" dirty="0" smtClean="0"/>
              <a:t>Weight loss</a:t>
            </a:r>
          </a:p>
          <a:p>
            <a:pPr algn="l" rtl="0"/>
            <a:r>
              <a:rPr lang="en-US" dirty="0" smtClean="0"/>
              <a:t>GI bleeding</a:t>
            </a:r>
          </a:p>
          <a:p>
            <a:pPr algn="l" rtl="0"/>
            <a:r>
              <a:rPr lang="en-US" dirty="0" err="1" smtClean="0"/>
              <a:t>Anaemia</a:t>
            </a:r>
            <a:endParaRPr lang="en-US" dirty="0" smtClean="0"/>
          </a:p>
          <a:p>
            <a:pPr algn="l" rtl="0"/>
            <a:r>
              <a:rPr lang="en-US" dirty="0" smtClean="0"/>
              <a:t>Painless, watery, high-volume </a:t>
            </a:r>
            <a:r>
              <a:rPr lang="en-US" dirty="0" err="1" smtClean="0"/>
              <a:t>diarrhoea</a:t>
            </a:r>
            <a:endParaRPr lang="en-US" dirty="0" smtClean="0"/>
          </a:p>
          <a:p>
            <a:pPr algn="l" rtl="0"/>
            <a:r>
              <a:rPr lang="en-US" dirty="0" smtClean="0"/>
              <a:t>Nocturnal symptoms disturbing sleep</a:t>
            </a:r>
            <a:endParaRPr lang="ar-JO"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Past History</a:t>
            </a:r>
            <a:endParaRPr lang="ar-JO" dirty="0"/>
          </a:p>
        </p:txBody>
      </p:sp>
      <p:sp>
        <p:nvSpPr>
          <p:cNvPr id="3" name="Content Placeholder 2"/>
          <p:cNvSpPr>
            <a:spLocks noGrp="1"/>
          </p:cNvSpPr>
          <p:nvPr>
            <p:ph idx="1"/>
          </p:nvPr>
        </p:nvSpPr>
        <p:spPr/>
        <p:txBody>
          <a:bodyPr/>
          <a:lstStyle/>
          <a:p>
            <a:pPr algn="l" rtl="0"/>
            <a:r>
              <a:rPr lang="en-US" dirty="0" smtClean="0"/>
              <a:t>History of a similar problem may suggest the diagnosis.</a:t>
            </a:r>
          </a:p>
          <a:p>
            <a:pPr algn="l" rtl="0"/>
            <a:r>
              <a:rPr lang="en-US" dirty="0" smtClean="0"/>
              <a:t>Previous abdominal surgery and radiological and other investigations.</a:t>
            </a:r>
            <a:endParaRPr lang="ar-JO"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Drug History</a:t>
            </a:r>
            <a:endParaRPr lang="ar-JO" dirty="0"/>
          </a:p>
        </p:txBody>
      </p:sp>
      <p:pic>
        <p:nvPicPr>
          <p:cNvPr id="4098" name="Picture 2"/>
          <p:cNvPicPr>
            <a:picLocks noGrp="1" noChangeAspect="1" noChangeArrowheads="1"/>
          </p:cNvPicPr>
          <p:nvPr>
            <p:ph idx="1"/>
          </p:nvPr>
        </p:nvPicPr>
        <p:blipFill>
          <a:blip r:embed="rId2"/>
          <a:srcRect l="25490" t="21373" r="50000" b="28058"/>
          <a:stretch>
            <a:fillRect/>
          </a:stretch>
        </p:blipFill>
        <p:spPr bwMode="auto">
          <a:xfrm>
            <a:off x="2057400" y="1295400"/>
            <a:ext cx="4663966" cy="541020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rtl="0"/>
            <a:r>
              <a:rPr lang="en-US" sz="4000" b="1" dirty="0" smtClean="0">
                <a:solidFill>
                  <a:schemeClr val="accent4">
                    <a:lumMod val="40000"/>
                    <a:lumOff val="60000"/>
                  </a:schemeClr>
                </a:solidFill>
              </a:rPr>
              <a:t>Family History</a:t>
            </a:r>
          </a:p>
          <a:p>
            <a:pPr algn="l" rtl="0"/>
            <a:r>
              <a:rPr lang="en-US" sz="4000" b="1" dirty="0" smtClean="0">
                <a:solidFill>
                  <a:schemeClr val="accent4">
                    <a:lumMod val="40000"/>
                    <a:lumOff val="60000"/>
                  </a:schemeClr>
                </a:solidFill>
              </a:rPr>
              <a:t>Social history</a:t>
            </a:r>
            <a:endParaRPr lang="ar-JO" sz="4000" dirty="0">
              <a:solidFill>
                <a:schemeClr val="accent4">
                  <a:lumMod val="40000"/>
                  <a:lumOff val="60000"/>
                </a:scheme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Abdominal examination </a:t>
            </a:r>
            <a:endParaRPr lang="en-US" dirty="0"/>
          </a:p>
        </p:txBody>
      </p:sp>
      <p:sp>
        <p:nvSpPr>
          <p:cNvPr id="3" name="Content Placeholder 2"/>
          <p:cNvSpPr>
            <a:spLocks noGrp="1"/>
          </p:cNvSpPr>
          <p:nvPr>
            <p:ph idx="1"/>
          </p:nvPr>
        </p:nvSpPr>
        <p:spPr/>
        <p:txBody>
          <a:bodyPr>
            <a:normAutofit fontScale="70000" lnSpcReduction="20000"/>
          </a:bodyPr>
          <a:lstStyle/>
          <a:p>
            <a:pPr algn="l" rtl="0"/>
            <a:r>
              <a:rPr lang="en-US" dirty="0" smtClean="0"/>
              <a:t>General look</a:t>
            </a:r>
          </a:p>
          <a:p>
            <a:pPr algn="l" rtl="0"/>
            <a:r>
              <a:rPr lang="en-US" dirty="0" smtClean="0"/>
              <a:t>Is he in  pain or cachectic or obese? </a:t>
            </a:r>
          </a:p>
          <a:p>
            <a:pPr algn="l" rtl="0"/>
            <a:r>
              <a:rPr lang="en-US" dirty="0" smtClean="0"/>
              <a:t>Hands for clubbing,  </a:t>
            </a:r>
            <a:r>
              <a:rPr lang="en-US" dirty="0" err="1" smtClean="0"/>
              <a:t>koilonychia</a:t>
            </a:r>
            <a:r>
              <a:rPr lang="en-US" dirty="0" smtClean="0"/>
              <a:t> (spoon-shaped nails) and signs of liver disease,  including leukonychia and palmar erythema. </a:t>
            </a:r>
          </a:p>
          <a:p>
            <a:pPr algn="l" rtl="0"/>
            <a:r>
              <a:rPr lang="en-US" dirty="0" smtClean="0"/>
              <a:t>Look  at the mouth and throat for </a:t>
            </a:r>
            <a:r>
              <a:rPr lang="en-US" dirty="0" err="1" smtClean="0"/>
              <a:t>aphthous</a:t>
            </a:r>
            <a:r>
              <a:rPr lang="en-US" dirty="0" smtClean="0"/>
              <a:t> ulcers, which are  common in gluten enteropathy and inflammatory bowel   disease </a:t>
            </a:r>
          </a:p>
          <a:p>
            <a:pPr algn="l" rtl="0"/>
            <a:r>
              <a:rPr lang="en-US" dirty="0" smtClean="0"/>
              <a:t>Ask the patient to look down and retract the upper eyelid to expose the sclera; look to see if it is yellow in natural light</a:t>
            </a:r>
          </a:p>
          <a:p>
            <a:pPr algn="l" rtl="0"/>
            <a:r>
              <a:rPr lang="en-US" dirty="0" smtClean="0"/>
              <a:t>Examine the cervical, axillary and inguinal lymph nodes; gastric  and pancreatic cancer may spread to cause enlargement of   the left supraclavicular lymph nodes </a:t>
            </a:r>
            <a:endParaRPr lang="en-US" dirty="0"/>
          </a:p>
        </p:txBody>
      </p:sp>
    </p:spTree>
    <p:extLst>
      <p:ext uri="{BB962C8B-B14F-4D97-AF65-F5344CB8AC3E}">
        <p14:creationId xmlns:p14="http://schemas.microsoft.com/office/powerpoint/2010/main" val="254110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Nutritional state</a:t>
            </a:r>
            <a:endParaRPr lang="en-US" dirty="0"/>
          </a:p>
        </p:txBody>
      </p:sp>
      <p:sp>
        <p:nvSpPr>
          <p:cNvPr id="3" name="Content Placeholder 2"/>
          <p:cNvSpPr>
            <a:spLocks noGrp="1"/>
          </p:cNvSpPr>
          <p:nvPr>
            <p:ph idx="1"/>
          </p:nvPr>
        </p:nvSpPr>
        <p:spPr/>
        <p:txBody>
          <a:bodyPr/>
          <a:lstStyle/>
          <a:p>
            <a:pPr algn="l" rtl="0"/>
            <a:r>
              <a:rPr lang="en-US" dirty="0" smtClean="0"/>
              <a:t>Record the height, weight, waist circumference and the patient’s body mass index </a:t>
            </a:r>
          </a:p>
          <a:p>
            <a:pPr algn="l" rtl="0"/>
            <a:r>
              <a:rPr lang="en-US" dirty="0" smtClean="0"/>
              <a:t>Look for abdominal </a:t>
            </a:r>
            <a:r>
              <a:rPr lang="en-US" dirty="0" err="1" smtClean="0"/>
              <a:t>striae</a:t>
            </a:r>
            <a:r>
              <a:rPr lang="en-US" dirty="0" smtClean="0"/>
              <a:t>, which indicate rapid weight gain, previous pregnancy or, rarely, Cushing’s syndrome. Loose skin folds signify  recent weight loss.</a:t>
            </a:r>
          </a:p>
          <a:p>
            <a:pPr algn="l" rtl="0"/>
            <a:endParaRPr lang="en-US" dirty="0"/>
          </a:p>
        </p:txBody>
      </p:sp>
    </p:spTree>
    <p:extLst>
      <p:ext uri="{BB962C8B-B14F-4D97-AF65-F5344CB8AC3E}">
        <p14:creationId xmlns:p14="http://schemas.microsoft.com/office/powerpoint/2010/main" val="33155275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 of chronic liver disease</a:t>
            </a:r>
            <a:endParaRPr lang="en-US" dirty="0"/>
          </a:p>
        </p:txBody>
      </p:sp>
      <p:pic>
        <p:nvPicPr>
          <p:cNvPr id="4" name="Content Placeholder 3"/>
          <p:cNvPicPr>
            <a:picLocks noGrp="1" noChangeAspect="1"/>
          </p:cNvPicPr>
          <p:nvPr>
            <p:ph idx="1"/>
          </p:nvPr>
        </p:nvPicPr>
        <p:blipFill rotWithShape="1">
          <a:blip r:embed="rId2"/>
          <a:srcRect l="32777" t="17009" r="32307" b="19007"/>
          <a:stretch/>
        </p:blipFill>
        <p:spPr>
          <a:xfrm>
            <a:off x="1709382" y="1982152"/>
            <a:ext cx="5210033" cy="3948794"/>
          </a:xfrm>
          <a:prstGeom prst="rect">
            <a:avLst/>
          </a:prstGeom>
        </p:spPr>
      </p:pic>
    </p:spTree>
    <p:extLst>
      <p:ext uri="{BB962C8B-B14F-4D97-AF65-F5344CB8AC3E}">
        <p14:creationId xmlns:p14="http://schemas.microsoft.com/office/powerpoint/2010/main" val="3944315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6378" t="27987" r="51176" b="37826"/>
          <a:stretch/>
        </p:blipFill>
        <p:spPr>
          <a:xfrm>
            <a:off x="1361365" y="2021520"/>
            <a:ext cx="6039134" cy="3577530"/>
          </a:xfrm>
          <a:prstGeom prst="rect">
            <a:avLst/>
          </a:prstGeom>
        </p:spPr>
      </p:pic>
    </p:spTree>
    <p:extLst>
      <p:ext uri="{BB962C8B-B14F-4D97-AF65-F5344CB8AC3E}">
        <p14:creationId xmlns:p14="http://schemas.microsoft.com/office/powerpoint/2010/main" val="364257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Anorexia and weight loss</a:t>
            </a:r>
            <a:r>
              <a:rPr lang="ar-JO" dirty="0" smtClean="0"/>
              <a:t/>
            </a:r>
            <a:br>
              <a:rPr lang="ar-JO" dirty="0" smtClean="0"/>
            </a:br>
            <a:endParaRPr lang="ar-JO" dirty="0"/>
          </a:p>
        </p:txBody>
      </p:sp>
      <p:sp>
        <p:nvSpPr>
          <p:cNvPr id="3" name="Content Placeholder 2"/>
          <p:cNvSpPr>
            <a:spLocks noGrp="1"/>
          </p:cNvSpPr>
          <p:nvPr>
            <p:ph idx="1"/>
          </p:nvPr>
        </p:nvSpPr>
        <p:spPr/>
        <p:txBody>
          <a:bodyPr>
            <a:normAutofit fontScale="92500" lnSpcReduction="10000"/>
          </a:bodyPr>
          <a:lstStyle/>
          <a:p>
            <a:pPr algn="l" rtl="0"/>
            <a:r>
              <a:rPr lang="en-US" dirty="0" smtClean="0"/>
              <a:t>Anorexia is loss of appetite and/or a lack of interest in food.</a:t>
            </a:r>
          </a:p>
          <a:p>
            <a:pPr algn="l" rtl="0"/>
            <a:r>
              <a:rPr lang="en-US" dirty="0" smtClean="0"/>
              <a:t>Weight loss : Unintentional weight loss </a:t>
            </a:r>
          </a:p>
          <a:p>
            <a:pPr lvl="1" algn="l" rtl="0">
              <a:buNone/>
            </a:pPr>
            <a:r>
              <a:rPr lang="en-US" dirty="0" smtClean="0"/>
              <a:t>clinically important weight loss is often defined as loss of more than 5 percent of usual body weight over 6 to 12 months. </a:t>
            </a:r>
          </a:p>
          <a:p>
            <a:pPr lvl="1" algn="l" rtl="0"/>
            <a:r>
              <a:rPr lang="en-US" sz="2800" dirty="0" smtClean="0"/>
              <a:t>Increased energy expenditure as in hyperthyroidism, fever or the adoption of a more energetic lifestyle.</a:t>
            </a:r>
          </a:p>
          <a:p>
            <a:pPr lvl="1" algn="l" rtl="0"/>
            <a:r>
              <a:rPr lang="en-US" sz="2800" dirty="0" smtClean="0"/>
              <a:t>Reduced energy intake due to dieting, loss of appetite or </a:t>
            </a:r>
            <a:r>
              <a:rPr lang="en-US" sz="2800" dirty="0" err="1" smtClean="0"/>
              <a:t>malabsorption</a:t>
            </a:r>
            <a:r>
              <a:rPr lang="en-US" sz="2800" dirty="0" smtClean="0"/>
              <a:t> and malnutrition.</a:t>
            </a:r>
            <a:endParaRPr lang="ar-JO"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hlinkClick r:id="rId2"/>
              </a:rPr>
              <a:t>https://</a:t>
            </a:r>
            <a:r>
              <a:rPr lang="en-US" dirty="0" smtClean="0">
                <a:hlinkClick r:id="rId2"/>
              </a:rPr>
              <a:t>www.youtube.com/watch?v=PYAnF6GJY2I</a:t>
            </a:r>
            <a:r>
              <a:rPr lang="en-US" dirty="0" smtClean="0"/>
              <a:t/>
            </a:r>
            <a:br>
              <a:rPr lang="en-US" dirty="0" smtClean="0"/>
            </a:br>
            <a:endParaRPr lang="en-US" dirty="0"/>
          </a:p>
        </p:txBody>
      </p:sp>
      <p:sp>
        <p:nvSpPr>
          <p:cNvPr id="3" name="Subtitle 2"/>
          <p:cNvSpPr>
            <a:spLocks noGrp="1"/>
          </p:cNvSpPr>
          <p:nvPr>
            <p:ph type="subTitle" idx="1"/>
          </p:nvPr>
        </p:nvSpPr>
        <p:spPr/>
        <p:txBody>
          <a:bodyPr>
            <a:normAutofit/>
          </a:bodyPr>
          <a:lstStyle/>
          <a:p>
            <a:pPr algn="ctr"/>
            <a:r>
              <a:rPr lang="en-US" sz="3600" dirty="0" smtClean="0"/>
              <a:t>Abdominal examination  </a:t>
            </a:r>
            <a:endParaRPr lang="en-US" sz="3600" dirty="0"/>
          </a:p>
        </p:txBody>
      </p:sp>
    </p:spTree>
    <p:extLst>
      <p:ext uri="{BB962C8B-B14F-4D97-AF65-F5344CB8AC3E}">
        <p14:creationId xmlns:p14="http://schemas.microsoft.com/office/powerpoint/2010/main" val="19543477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Inspection</a:t>
            </a:r>
            <a:endParaRPr lang="en-US" dirty="0"/>
          </a:p>
        </p:txBody>
      </p:sp>
      <p:sp>
        <p:nvSpPr>
          <p:cNvPr id="3" name="Content Placeholder 2"/>
          <p:cNvSpPr>
            <a:spLocks noGrp="1"/>
          </p:cNvSpPr>
          <p:nvPr>
            <p:ph idx="1"/>
          </p:nvPr>
        </p:nvSpPr>
        <p:spPr/>
        <p:txBody>
          <a:bodyPr>
            <a:normAutofit fontScale="92500" lnSpcReduction="20000"/>
          </a:bodyPr>
          <a:lstStyle/>
          <a:p>
            <a:pPr marL="0" indent="0" algn="l" rtl="0">
              <a:buNone/>
            </a:pPr>
            <a:r>
              <a:rPr lang="en-US" dirty="0" smtClean="0"/>
              <a:t>■  Examine the patient in good light and warm surroundings. </a:t>
            </a:r>
          </a:p>
          <a:p>
            <a:pPr marL="0" indent="0" algn="l" rtl="0">
              <a:buNone/>
            </a:pPr>
            <a:r>
              <a:rPr lang="en-US" dirty="0" smtClean="0"/>
              <a:t>■  Position the patient comfortably supine with the head resting  on only one or two pillows to relax the abdominal wall muscles. ■  Look at the teeth, tongue and buccal mucosa </a:t>
            </a:r>
          </a:p>
          <a:p>
            <a:pPr marL="0" indent="0" algn="l" rtl="0">
              <a:buNone/>
            </a:pPr>
            <a:r>
              <a:rPr lang="en-US" dirty="0" smtClean="0"/>
              <a:t>■  Note any smell, e.g. alcohol, fetor </a:t>
            </a:r>
            <a:r>
              <a:rPr lang="en-US" dirty="0" err="1" smtClean="0"/>
              <a:t>hepaticus</a:t>
            </a:r>
            <a:endParaRPr lang="en-US" dirty="0"/>
          </a:p>
          <a:p>
            <a:pPr marL="0" indent="0" algn="l" rtl="0">
              <a:buNone/>
            </a:pPr>
            <a:endParaRPr lang="en-US" dirty="0" smtClean="0">
              <a:solidFill>
                <a:srgbClr val="FF0000"/>
              </a:solidFill>
            </a:endParaRPr>
          </a:p>
          <a:p>
            <a:pPr marL="0" indent="0" algn="l" rtl="0">
              <a:buNone/>
            </a:pPr>
            <a:r>
              <a:rPr lang="en-US" dirty="0" smtClean="0">
                <a:solidFill>
                  <a:srgbClr val="FF0000"/>
                </a:solidFill>
              </a:rPr>
              <a:t>Expose the abdomen from the </a:t>
            </a:r>
            <a:r>
              <a:rPr lang="en-US" dirty="0" err="1" smtClean="0">
                <a:solidFill>
                  <a:srgbClr val="FF0000"/>
                </a:solidFill>
              </a:rPr>
              <a:t>xiphisternum</a:t>
            </a:r>
            <a:r>
              <a:rPr lang="en-US" dirty="0" smtClean="0">
                <a:solidFill>
                  <a:srgbClr val="FF0000"/>
                </a:solidFill>
              </a:rPr>
              <a:t> to the symphysis  pubis, leaving the chest and legs covered.?? Nipple to mid thigh ??</a:t>
            </a:r>
            <a:endParaRPr lang="en-US" dirty="0">
              <a:solidFill>
                <a:srgbClr val="FF0000"/>
              </a:solidFill>
            </a:endParaRPr>
          </a:p>
        </p:txBody>
      </p:sp>
    </p:spTree>
    <p:extLst>
      <p:ext uri="{BB962C8B-B14F-4D97-AF65-F5344CB8AC3E}">
        <p14:creationId xmlns:p14="http://schemas.microsoft.com/office/powerpoint/2010/main" val="3501791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algn="l" rtl="0"/>
            <a:r>
              <a:rPr lang="en-US" dirty="0"/>
              <a:t>Start inspection from the foot  of the </a:t>
            </a:r>
            <a:r>
              <a:rPr lang="en-US" dirty="0" smtClean="0"/>
              <a:t>bed</a:t>
            </a:r>
            <a:endParaRPr lang="ar-JO" dirty="0" smtClean="0"/>
          </a:p>
          <a:p>
            <a:pPr lvl="1" algn="l" rtl="0"/>
            <a:r>
              <a:rPr lang="en-US" dirty="0"/>
              <a:t>Obvious abdominal findings</a:t>
            </a:r>
          </a:p>
          <a:p>
            <a:pPr lvl="1" algn="l" rtl="0"/>
            <a:r>
              <a:rPr lang="en-US" dirty="0"/>
              <a:t>Abdominal symmetry</a:t>
            </a:r>
          </a:p>
          <a:p>
            <a:pPr lvl="1" algn="l" rtl="0"/>
            <a:r>
              <a:rPr lang="en-US" dirty="0"/>
              <a:t>Shape of abdomen: flat</a:t>
            </a:r>
            <a:r>
              <a:rPr lang="en-US" dirty="0" smtClean="0"/>
              <a:t>, distended</a:t>
            </a:r>
            <a:endParaRPr lang="en-US" dirty="0"/>
          </a:p>
          <a:p>
            <a:pPr lvl="1" algn="l" rtl="0"/>
            <a:r>
              <a:rPr lang="en-US" dirty="0"/>
              <a:t>umbilicus </a:t>
            </a:r>
          </a:p>
          <a:p>
            <a:pPr lvl="1" algn="l" rtl="0"/>
            <a:r>
              <a:rPr lang="en-US" dirty="0"/>
              <a:t>Stoma bags</a:t>
            </a:r>
          </a:p>
          <a:p>
            <a:pPr lvl="1" algn="l" rtl="0"/>
            <a:r>
              <a:rPr lang="en-US" dirty="0"/>
              <a:t>Drains – wound drains, abdominal </a:t>
            </a:r>
            <a:r>
              <a:rPr lang="en-US" dirty="0" smtClean="0"/>
              <a:t>drains</a:t>
            </a:r>
            <a:endParaRPr lang="ar-JO" dirty="0" smtClean="0"/>
          </a:p>
          <a:p>
            <a:pPr algn="l" rtl="0"/>
            <a:r>
              <a:rPr lang="en-US" dirty="0"/>
              <a:t>Stand to the right side of the patient </a:t>
            </a:r>
          </a:p>
          <a:p>
            <a:pPr lvl="1" algn="l" rtl="0"/>
            <a:r>
              <a:rPr lang="en-US" dirty="0"/>
              <a:t>Movement of abdominal wall with respiration</a:t>
            </a:r>
          </a:p>
          <a:p>
            <a:pPr lvl="1" algn="l" rtl="0"/>
            <a:r>
              <a:rPr lang="en-US" dirty="0"/>
              <a:t>Visible peristalsis,</a:t>
            </a:r>
          </a:p>
          <a:p>
            <a:pPr lvl="1" algn="l" rtl="0"/>
            <a:r>
              <a:rPr lang="en-US" dirty="0"/>
              <a:t>Visible pulsation</a:t>
            </a:r>
          </a:p>
          <a:p>
            <a:pPr lvl="1" algn="l" rtl="0"/>
            <a:r>
              <a:rPr lang="en-US" dirty="0"/>
              <a:t>Dilated vein</a:t>
            </a:r>
            <a:r>
              <a:rPr lang="en-US" dirty="0" smtClean="0"/>
              <a:t>, discoloration, pigmentation        </a:t>
            </a:r>
            <a:endParaRPr lang="en-US" dirty="0"/>
          </a:p>
          <a:p>
            <a:pPr lvl="1" algn="l" rtl="0"/>
            <a:r>
              <a:rPr lang="en-US" dirty="0"/>
              <a:t>Presence of scar </a:t>
            </a:r>
            <a:r>
              <a:rPr lang="en-US" dirty="0" smtClean="0"/>
              <a:t>: </a:t>
            </a:r>
            <a:r>
              <a:rPr lang="en-US" dirty="0"/>
              <a:t>site , </a:t>
            </a:r>
            <a:r>
              <a:rPr lang="en-US" dirty="0" smtClean="0"/>
              <a:t>shape</a:t>
            </a:r>
            <a:r>
              <a:rPr lang="en-US" dirty="0"/>
              <a:t>: </a:t>
            </a:r>
            <a:r>
              <a:rPr lang="en-US" dirty="0" smtClean="0"/>
              <a:t>neat, ugly, wide, bulge</a:t>
            </a:r>
          </a:p>
          <a:p>
            <a:pPr lvl="1" algn="l" rtl="0"/>
            <a:r>
              <a:rPr lang="en-US" dirty="0" smtClean="0"/>
              <a:t>Examine </a:t>
            </a:r>
            <a:r>
              <a:rPr lang="en-US" dirty="0"/>
              <a:t>for </a:t>
            </a:r>
            <a:r>
              <a:rPr lang="en-US" dirty="0" smtClean="0"/>
              <a:t>divaricated </a:t>
            </a:r>
            <a:r>
              <a:rPr lang="en-US" dirty="0"/>
              <a:t>recti </a:t>
            </a:r>
            <a:endParaRPr lang="en-US" dirty="0" smtClean="0"/>
          </a:p>
          <a:p>
            <a:pPr lvl="1" algn="l" rtl="0"/>
            <a:r>
              <a:rPr lang="en-US" dirty="0" smtClean="0"/>
              <a:t>Ask patient raises the head off the bed or coughs.</a:t>
            </a:r>
          </a:p>
          <a:p>
            <a:pPr lvl="1" algn="l" rtl="0"/>
            <a:endParaRPr lang="en-US" dirty="0"/>
          </a:p>
          <a:p>
            <a:pPr algn="l" rtl="0"/>
            <a:endParaRPr lang="en-US" dirty="0"/>
          </a:p>
          <a:p>
            <a:pPr lvl="2" algn="l" rtl="0"/>
            <a:endParaRPr lang="en-US" dirty="0"/>
          </a:p>
        </p:txBody>
      </p:sp>
    </p:spTree>
    <p:extLst>
      <p:ext uri="{BB962C8B-B14F-4D97-AF65-F5344CB8AC3E}">
        <p14:creationId xmlns:p14="http://schemas.microsoft.com/office/powerpoint/2010/main" val="3382223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Abdominal scars and stomas</a:t>
            </a:r>
            <a:br>
              <a:rPr lang="en-US" dirty="0" smtClean="0"/>
            </a:br>
            <a:endParaRPr lang="en-US" dirty="0"/>
          </a:p>
        </p:txBody>
      </p:sp>
      <p:pic>
        <p:nvPicPr>
          <p:cNvPr id="4" name="Content Placeholder 3"/>
          <p:cNvPicPr>
            <a:picLocks noGrp="1" noChangeAspect="1"/>
          </p:cNvPicPr>
          <p:nvPr>
            <p:ph idx="1"/>
          </p:nvPr>
        </p:nvPicPr>
        <p:blipFill rotWithShape="1">
          <a:blip r:embed="rId2"/>
          <a:srcRect l="50235" t="26106" r="17319" b="23711"/>
          <a:stretch/>
        </p:blipFill>
        <p:spPr>
          <a:xfrm>
            <a:off x="3388057" y="2037039"/>
            <a:ext cx="4278575" cy="3720500"/>
          </a:xfrm>
          <a:prstGeom prst="rect">
            <a:avLst/>
          </a:prstGeom>
        </p:spPr>
      </p:pic>
      <p:pic>
        <p:nvPicPr>
          <p:cNvPr id="5" name="Picture 4"/>
          <p:cNvPicPr>
            <a:picLocks noChangeAspect="1"/>
          </p:cNvPicPr>
          <p:nvPr/>
        </p:nvPicPr>
        <p:blipFill rotWithShape="1">
          <a:blip r:embed="rId3"/>
          <a:srcRect l="23916" t="22528" r="55839" b="36241"/>
          <a:stretch/>
        </p:blipFill>
        <p:spPr>
          <a:xfrm>
            <a:off x="212767" y="2121586"/>
            <a:ext cx="3175289" cy="3635953"/>
          </a:xfrm>
          <a:prstGeom prst="rect">
            <a:avLst/>
          </a:prstGeom>
        </p:spPr>
      </p:pic>
    </p:spTree>
    <p:extLst>
      <p:ext uri="{BB962C8B-B14F-4D97-AF65-F5344CB8AC3E}">
        <p14:creationId xmlns:p14="http://schemas.microsoft.com/office/powerpoint/2010/main" val="99505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2321" t="30184" r="14321" b="9597"/>
          <a:stretch/>
        </p:blipFill>
        <p:spPr>
          <a:xfrm>
            <a:off x="409433" y="2125266"/>
            <a:ext cx="7564272" cy="3491202"/>
          </a:xfrm>
          <a:prstGeom prst="rect">
            <a:avLst/>
          </a:prstGeom>
        </p:spPr>
      </p:pic>
    </p:spTree>
    <p:extLst>
      <p:ext uri="{BB962C8B-B14F-4D97-AF65-F5344CB8AC3E}">
        <p14:creationId xmlns:p14="http://schemas.microsoft.com/office/powerpoint/2010/main" val="741641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Palpation </a:t>
            </a:r>
            <a:endParaRPr lang="en-US" dirty="0"/>
          </a:p>
        </p:txBody>
      </p:sp>
      <p:sp>
        <p:nvSpPr>
          <p:cNvPr id="3" name="Content Placeholder 2"/>
          <p:cNvSpPr>
            <a:spLocks noGrp="1"/>
          </p:cNvSpPr>
          <p:nvPr>
            <p:ph idx="1"/>
          </p:nvPr>
        </p:nvSpPr>
        <p:spPr/>
        <p:txBody>
          <a:bodyPr>
            <a:normAutofit fontScale="62500" lnSpcReduction="20000"/>
          </a:bodyPr>
          <a:lstStyle/>
          <a:p>
            <a:pPr marL="0" indent="0" algn="l" rtl="0">
              <a:buNone/>
            </a:pPr>
            <a:r>
              <a:rPr lang="en-US" dirty="0" smtClean="0"/>
              <a:t>■  Ensure that your hands are warm. </a:t>
            </a:r>
          </a:p>
          <a:p>
            <a:pPr marL="0" indent="0" algn="l" rtl="0">
              <a:buNone/>
            </a:pPr>
            <a:r>
              <a:rPr lang="en-US" dirty="0" smtClean="0"/>
              <a:t>■  If the bed is low, kneel beside it. </a:t>
            </a:r>
          </a:p>
          <a:p>
            <a:pPr marL="0" indent="0" algn="l" rtl="0">
              <a:buNone/>
            </a:pPr>
            <a:r>
              <a:rPr lang="en-US" dirty="0" smtClean="0"/>
              <a:t>■  Ask the patient to show you where any pain is and to report  any tenderness elicited during palpation. </a:t>
            </a:r>
          </a:p>
          <a:p>
            <a:pPr marL="0" indent="0" algn="l" rtl="0">
              <a:buNone/>
            </a:pPr>
            <a:r>
              <a:rPr lang="en-US" dirty="0" smtClean="0"/>
              <a:t>■  Ask the patient to place the arms by the sides to help relax the  abdominal wall. </a:t>
            </a:r>
          </a:p>
          <a:p>
            <a:pPr marL="0" indent="0" algn="l" rtl="0">
              <a:buNone/>
            </a:pPr>
            <a:r>
              <a:rPr lang="en-US" dirty="0" smtClean="0"/>
              <a:t>■  Use your right hand, keeping it flat and in contact with the  abdominal wall. </a:t>
            </a:r>
          </a:p>
          <a:p>
            <a:pPr marL="0" indent="0" algn="l" rtl="0">
              <a:buNone/>
            </a:pPr>
            <a:r>
              <a:rPr lang="en-US" dirty="0" smtClean="0"/>
              <a:t>■  Observe the patient’s face for any sign of discomfort  throughout the examination. </a:t>
            </a:r>
          </a:p>
          <a:p>
            <a:pPr marL="0" indent="0" algn="l" rtl="0">
              <a:buNone/>
            </a:pPr>
            <a:r>
              <a:rPr lang="en-US" dirty="0" smtClean="0"/>
              <a:t>■  Begin with light superficial palpation away from any site of  pain. </a:t>
            </a:r>
          </a:p>
          <a:p>
            <a:pPr marL="0" indent="0" algn="l" rtl="0">
              <a:buNone/>
            </a:pPr>
            <a:r>
              <a:rPr lang="en-US" dirty="0" smtClean="0"/>
              <a:t>■  Palpate each region in turn, looking for Abdominal muscle tone, Tenderness, Superficial masses and Palpable cough impulse</a:t>
            </a:r>
          </a:p>
          <a:p>
            <a:pPr algn="l" rtl="0">
              <a:buFont typeface="Wingdings" panose="05000000000000000000" pitchFamily="2" charset="2"/>
              <a:buChar char="q"/>
            </a:pPr>
            <a:r>
              <a:rPr lang="en-US" dirty="0" smtClean="0"/>
              <a:t> Repeat with deeper  palpation. </a:t>
            </a:r>
          </a:p>
        </p:txBody>
      </p:sp>
    </p:spTree>
    <p:extLst>
      <p:ext uri="{BB962C8B-B14F-4D97-AF65-F5344CB8AC3E}">
        <p14:creationId xmlns:p14="http://schemas.microsoft.com/office/powerpoint/2010/main" val="271453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Palpation</a:t>
            </a:r>
            <a:endParaRPr lang="en-US" dirty="0"/>
          </a:p>
        </p:txBody>
      </p:sp>
      <p:sp>
        <p:nvSpPr>
          <p:cNvPr id="3" name="Content Placeholder 2"/>
          <p:cNvSpPr>
            <a:spLocks noGrp="1"/>
          </p:cNvSpPr>
          <p:nvPr>
            <p:ph idx="1"/>
          </p:nvPr>
        </p:nvSpPr>
        <p:spPr/>
        <p:txBody>
          <a:bodyPr>
            <a:normAutofit fontScale="92500" lnSpcReduction="10000"/>
          </a:bodyPr>
          <a:lstStyle/>
          <a:p>
            <a:pPr marL="0" indent="0" algn="l" rtl="0">
              <a:buNone/>
            </a:pPr>
            <a:r>
              <a:rPr lang="en-US" dirty="0" smtClean="0"/>
              <a:t>Describe any mass using the basic principles: its site, size, surface, shape  and consistency, and note whether it moves on respiration. Is  the mass fixed or mobile? </a:t>
            </a:r>
          </a:p>
          <a:p>
            <a:pPr marL="0" indent="0" algn="l" rtl="0">
              <a:buNone/>
            </a:pPr>
            <a:r>
              <a:rPr lang="en-US" dirty="0" smtClean="0"/>
              <a:t>■  To determine if a mass is superficial and in the abdominal wall  rather than within the abdominal cavity, ask the patient to  tense the abdominal muscles by lifting his head. </a:t>
            </a:r>
          </a:p>
          <a:p>
            <a:pPr marL="0" indent="0" algn="l" rtl="0">
              <a:buNone/>
            </a:pPr>
            <a:r>
              <a:rPr lang="en-US" dirty="0" smtClean="0"/>
              <a:t>■  An abdominal wall mass will still be palpable, whereas an  intra-abdominal mass will not. </a:t>
            </a:r>
          </a:p>
        </p:txBody>
      </p:sp>
    </p:spTree>
    <p:extLst>
      <p:ext uri="{BB962C8B-B14F-4D97-AF65-F5344CB8AC3E}">
        <p14:creationId xmlns:p14="http://schemas.microsoft.com/office/powerpoint/2010/main" val="32575674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5496" t="15755" r="17494" b="11792"/>
          <a:stretch/>
        </p:blipFill>
        <p:spPr>
          <a:xfrm>
            <a:off x="81888" y="2218614"/>
            <a:ext cx="5270339" cy="3203813"/>
          </a:xfrm>
          <a:prstGeom prst="rect">
            <a:avLst/>
          </a:prstGeom>
        </p:spPr>
      </p:pic>
      <p:pic>
        <p:nvPicPr>
          <p:cNvPr id="5" name="Picture 4"/>
          <p:cNvPicPr>
            <a:picLocks noChangeAspect="1"/>
          </p:cNvPicPr>
          <p:nvPr/>
        </p:nvPicPr>
        <p:blipFill rotWithShape="1">
          <a:blip r:embed="rId3"/>
          <a:srcRect l="16155" t="27006" r="51328" b="33068"/>
          <a:stretch/>
        </p:blipFill>
        <p:spPr>
          <a:xfrm>
            <a:off x="5476164" y="2351680"/>
            <a:ext cx="3449472" cy="3070747"/>
          </a:xfrm>
          <a:prstGeom prst="rect">
            <a:avLst/>
          </a:prstGeom>
        </p:spPr>
      </p:pic>
    </p:spTree>
    <p:extLst>
      <p:ext uri="{BB962C8B-B14F-4D97-AF65-F5344CB8AC3E}">
        <p14:creationId xmlns:p14="http://schemas.microsoft.com/office/powerpoint/2010/main" val="33531262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dirty="0" smtClean="0"/>
              <a:t>Muscle tone : guarding and rigidity </a:t>
            </a:r>
          </a:p>
          <a:p>
            <a:pPr algn="l" rtl="0"/>
            <a:r>
              <a:rPr lang="en-US" dirty="0" smtClean="0"/>
              <a:t>Tenderness Discomfort during palpation may vary and be accompanied by resistance to palpation.</a:t>
            </a:r>
          </a:p>
          <a:p>
            <a:pPr algn="l" rtl="0"/>
            <a:r>
              <a:rPr lang="en-US" dirty="0" smtClean="0"/>
              <a:t>Organs : describe size, surface: smooth or irregular, edge: smooth or irregular, consistency: soft or hard, tenderness and whether it is pulsatile. </a:t>
            </a:r>
            <a:endParaRPr lang="en-US" dirty="0"/>
          </a:p>
        </p:txBody>
      </p:sp>
    </p:spTree>
    <p:extLst>
      <p:ext uri="{BB962C8B-B14F-4D97-AF65-F5344CB8AC3E}">
        <p14:creationId xmlns:p14="http://schemas.microsoft.com/office/powerpoint/2010/main" val="21591374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Hepatomegaly</a:t>
            </a:r>
            <a:endParaRPr lang="en-US" dirty="0"/>
          </a:p>
        </p:txBody>
      </p:sp>
      <p:pic>
        <p:nvPicPr>
          <p:cNvPr id="4" name="Content Placeholder 3"/>
          <p:cNvPicPr>
            <a:picLocks noGrp="1" noChangeAspect="1"/>
          </p:cNvPicPr>
          <p:nvPr>
            <p:ph idx="1"/>
          </p:nvPr>
        </p:nvPicPr>
        <p:blipFill rotWithShape="1">
          <a:blip r:embed="rId2"/>
          <a:srcRect l="16554" t="22969" r="14673" b="23711"/>
          <a:stretch/>
        </p:blipFill>
        <p:spPr>
          <a:xfrm>
            <a:off x="706272" y="2137254"/>
            <a:ext cx="7533564" cy="3283861"/>
          </a:xfrm>
          <a:prstGeom prst="rect">
            <a:avLst/>
          </a:prstGeom>
        </p:spPr>
      </p:pic>
    </p:spTree>
    <p:extLst>
      <p:ext uri="{BB962C8B-B14F-4D97-AF65-F5344CB8AC3E}">
        <p14:creationId xmlns:p14="http://schemas.microsoft.com/office/powerpoint/2010/main" val="26163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Heartburn and Reflux</a:t>
            </a:r>
            <a:r>
              <a:rPr lang="ar-JO" b="1" dirty="0" smtClean="0"/>
              <a:t/>
            </a:r>
            <a:br>
              <a:rPr lang="ar-JO" b="1" dirty="0" smtClean="0"/>
            </a:br>
            <a:endParaRPr lang="ar-JO" b="1" dirty="0"/>
          </a:p>
        </p:txBody>
      </p:sp>
      <p:sp>
        <p:nvSpPr>
          <p:cNvPr id="3" name="Content Placeholder 2"/>
          <p:cNvSpPr>
            <a:spLocks noGrp="1"/>
          </p:cNvSpPr>
          <p:nvPr>
            <p:ph idx="1"/>
          </p:nvPr>
        </p:nvSpPr>
        <p:spPr/>
        <p:txBody>
          <a:bodyPr>
            <a:normAutofit/>
          </a:bodyPr>
          <a:lstStyle/>
          <a:p>
            <a:pPr algn="l" rtl="0"/>
            <a:r>
              <a:rPr lang="en-US" dirty="0" smtClean="0"/>
              <a:t>Heartburn is a hot, burning </a:t>
            </a:r>
            <a:r>
              <a:rPr lang="en-US" dirty="0" err="1" smtClean="0"/>
              <a:t>retrosternal</a:t>
            </a:r>
            <a:r>
              <a:rPr lang="en-US" dirty="0" smtClean="0"/>
              <a:t> discomfort which radiates upwards</a:t>
            </a:r>
          </a:p>
          <a:p>
            <a:pPr lvl="1" algn="l" rtl="0"/>
            <a:r>
              <a:rPr lang="en-US" dirty="0" err="1" smtClean="0"/>
              <a:t>DDx</a:t>
            </a:r>
            <a:r>
              <a:rPr lang="en-US" dirty="0" smtClean="0"/>
              <a:t>  of cardiac pain </a:t>
            </a:r>
          </a:p>
          <a:p>
            <a:pPr algn="l" rtl="0"/>
            <a:r>
              <a:rPr lang="en-US" dirty="0" smtClean="0"/>
              <a:t>Reflux a sour taste in the mouth from regurgitating gastric acid .</a:t>
            </a:r>
          </a:p>
          <a:p>
            <a:pPr algn="l" rtl="0"/>
            <a:r>
              <a:rPr lang="en-US" dirty="0" err="1" smtClean="0"/>
              <a:t>Waterbrash</a:t>
            </a:r>
            <a:r>
              <a:rPr lang="en-US" dirty="0" smtClean="0"/>
              <a:t> is the sudden appearance of fluid in the mouth due to reflex salivation as a result of GERD or, rarely, peptic ulcer disease.</a:t>
            </a:r>
            <a:endParaRPr lang="ar-JO"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a:srcRect l="51117" t="22969" r="15555" b="17752"/>
          <a:stretch/>
        </p:blipFill>
        <p:spPr>
          <a:xfrm>
            <a:off x="696037" y="1891068"/>
            <a:ext cx="7390262" cy="4278573"/>
          </a:xfrm>
          <a:prstGeom prst="rect">
            <a:avLst/>
          </a:prstGeom>
        </p:spPr>
      </p:pic>
    </p:spTree>
    <p:extLst>
      <p:ext uri="{BB962C8B-B14F-4D97-AF65-F5344CB8AC3E}">
        <p14:creationId xmlns:p14="http://schemas.microsoft.com/office/powerpoint/2010/main" val="41914868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4791" t="31124" r="16437" b="29671"/>
          <a:stretch/>
        </p:blipFill>
        <p:spPr>
          <a:xfrm>
            <a:off x="348019" y="2546160"/>
            <a:ext cx="3991970" cy="2784145"/>
          </a:xfrm>
          <a:prstGeom prst="rect">
            <a:avLst/>
          </a:prstGeom>
        </p:spPr>
      </p:pic>
      <p:pic>
        <p:nvPicPr>
          <p:cNvPr id="5" name="Picture 4"/>
          <p:cNvPicPr>
            <a:picLocks noChangeAspect="1"/>
          </p:cNvPicPr>
          <p:nvPr/>
        </p:nvPicPr>
        <p:blipFill rotWithShape="1">
          <a:blip r:embed="rId3"/>
          <a:srcRect l="50875" t="17863" r="18077" b="22622"/>
          <a:stretch/>
        </p:blipFill>
        <p:spPr>
          <a:xfrm>
            <a:off x="4647063" y="2305618"/>
            <a:ext cx="4022678" cy="3265227"/>
          </a:xfrm>
          <a:prstGeom prst="rect">
            <a:avLst/>
          </a:prstGeom>
        </p:spPr>
      </p:pic>
    </p:spTree>
    <p:extLst>
      <p:ext uri="{BB962C8B-B14F-4D97-AF65-F5344CB8AC3E}">
        <p14:creationId xmlns:p14="http://schemas.microsoft.com/office/powerpoint/2010/main" val="2228616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Splenomegaly</a:t>
            </a:r>
            <a:endParaRPr lang="en-US" dirty="0"/>
          </a:p>
        </p:txBody>
      </p:sp>
      <p:sp>
        <p:nvSpPr>
          <p:cNvPr id="3" name="Content Placeholder 2"/>
          <p:cNvSpPr>
            <a:spLocks noGrp="1"/>
          </p:cNvSpPr>
          <p:nvPr>
            <p:ph idx="1"/>
          </p:nvPr>
        </p:nvSpPr>
        <p:spPr/>
        <p:txBody>
          <a:bodyPr>
            <a:normAutofit fontScale="62500" lnSpcReduction="20000"/>
          </a:bodyPr>
          <a:lstStyle/>
          <a:p>
            <a:pPr marL="0" indent="0" algn="l" rtl="0">
              <a:buNone/>
            </a:pPr>
            <a:r>
              <a:rPr lang="en-US" dirty="0" smtClean="0"/>
              <a:t>■  Place your hand over the umbilicus. Keep your hand stationary  and ask the patient to breathe in deeply through the mouth. </a:t>
            </a:r>
          </a:p>
          <a:p>
            <a:pPr marL="0" indent="0" algn="l" rtl="0">
              <a:buNone/>
            </a:pPr>
            <a:r>
              <a:rPr lang="en-US" dirty="0" smtClean="0"/>
              <a:t>■  Feel for the splenic edge as it descends on inspiration  </a:t>
            </a:r>
          </a:p>
          <a:p>
            <a:pPr marL="0" indent="0" algn="l" rtl="0">
              <a:buNone/>
            </a:pPr>
            <a:r>
              <a:rPr lang="en-US" dirty="0" smtClean="0"/>
              <a:t>■  Move your hand diagonally upwards towards the left  </a:t>
            </a:r>
            <a:r>
              <a:rPr lang="en-US" dirty="0" err="1" smtClean="0"/>
              <a:t>hypochondrium</a:t>
            </a:r>
            <a:r>
              <a:rPr lang="en-US" dirty="0" smtClean="0"/>
              <a:t> 1 cm at a time between each breath the  patient takes. </a:t>
            </a:r>
          </a:p>
          <a:p>
            <a:pPr marL="0" indent="0" algn="l" rtl="0">
              <a:buNone/>
            </a:pPr>
            <a:r>
              <a:rPr lang="en-US" dirty="0" smtClean="0"/>
              <a:t>■  Feel the costal margin along its length, as the position of  the spleen tip is variable. </a:t>
            </a:r>
          </a:p>
          <a:p>
            <a:pPr marL="0" indent="0" algn="l" rtl="0">
              <a:buNone/>
            </a:pPr>
            <a:r>
              <a:rPr lang="en-US" dirty="0" smtClean="0"/>
              <a:t>■  If you cannot feel the splenic edge, ask the patient to roll  towards you and on to his right side and repeat the above.  Palpate with your right hand, placing your left hand behind   the patient’s left lower ribs, pulling the ribcage forward   </a:t>
            </a:r>
          </a:p>
          <a:p>
            <a:pPr marL="0" indent="0" algn="l" rtl="0">
              <a:buNone/>
            </a:pPr>
            <a:r>
              <a:rPr lang="en-US" dirty="0" smtClean="0"/>
              <a:t>■  Feel along the left costal margin and percuss over the lateral  chest wall to confirm or exclude the presence of splenic  dullness.</a:t>
            </a:r>
          </a:p>
          <a:p>
            <a:pPr algn="l" rtl="0"/>
            <a:endParaRPr lang="en-US" dirty="0"/>
          </a:p>
        </p:txBody>
      </p:sp>
    </p:spTree>
    <p:extLst>
      <p:ext uri="{BB962C8B-B14F-4D97-AF65-F5344CB8AC3E}">
        <p14:creationId xmlns:p14="http://schemas.microsoft.com/office/powerpoint/2010/main" val="37269187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7437" t="21400" r="50293" b="16498"/>
          <a:stretch/>
        </p:blipFill>
        <p:spPr>
          <a:xfrm>
            <a:off x="1074762" y="1936291"/>
            <a:ext cx="6192672" cy="4064459"/>
          </a:xfrm>
          <a:prstGeom prst="rect">
            <a:avLst/>
          </a:prstGeom>
        </p:spPr>
      </p:pic>
    </p:spTree>
    <p:extLst>
      <p:ext uri="{BB962C8B-B14F-4D97-AF65-F5344CB8AC3E}">
        <p14:creationId xmlns:p14="http://schemas.microsoft.com/office/powerpoint/2010/main" val="41307572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Percussion</a:t>
            </a:r>
            <a:endParaRPr lang="en-US" dirty="0"/>
          </a:p>
        </p:txBody>
      </p:sp>
      <p:sp>
        <p:nvSpPr>
          <p:cNvPr id="3" name="Content Placeholder 2"/>
          <p:cNvSpPr>
            <a:spLocks noGrp="1"/>
          </p:cNvSpPr>
          <p:nvPr>
            <p:ph idx="1"/>
          </p:nvPr>
        </p:nvSpPr>
        <p:spPr/>
        <p:txBody>
          <a:bodyPr>
            <a:normAutofit fontScale="77500" lnSpcReduction="20000"/>
          </a:bodyPr>
          <a:lstStyle/>
          <a:p>
            <a:pPr marL="0" indent="0" algn="l" rtl="0">
              <a:buNone/>
            </a:pPr>
            <a:r>
              <a:rPr lang="en-US" dirty="0" smtClean="0"/>
              <a:t>Ask the patient to hold his breath in full expiration. </a:t>
            </a:r>
          </a:p>
          <a:p>
            <a:pPr marL="0" indent="0" algn="l" rtl="0">
              <a:buNone/>
            </a:pPr>
            <a:r>
              <a:rPr lang="en-US" dirty="0" smtClean="0"/>
              <a:t>■  Percuss downwards from the </a:t>
            </a:r>
            <a:r>
              <a:rPr lang="en-US" dirty="0" smtClean="0">
                <a:solidFill>
                  <a:srgbClr val="FF0000"/>
                </a:solidFill>
              </a:rPr>
              <a:t>??right fifth intercostal space??</a:t>
            </a:r>
            <a:r>
              <a:rPr lang="en-US" dirty="0" smtClean="0"/>
              <a:t> in the  mid-clavicular line, listening for the dullness that indicates the  upper border of the liver. </a:t>
            </a:r>
          </a:p>
          <a:p>
            <a:pPr marL="0" indent="0" algn="l" rtl="0">
              <a:buNone/>
            </a:pPr>
            <a:r>
              <a:rPr lang="en-US" dirty="0" smtClean="0"/>
              <a:t>■  Measure the distance in centimeters below the costal margin  in the mid-clavicular line or from the upper border of dullness  to the </a:t>
            </a:r>
            <a:r>
              <a:rPr lang="en-US" dirty="0" smtClean="0">
                <a:solidFill>
                  <a:srgbClr val="FF0000"/>
                </a:solidFill>
              </a:rPr>
              <a:t>palpable</a:t>
            </a:r>
            <a:r>
              <a:rPr lang="en-US" dirty="0" smtClean="0"/>
              <a:t> liver edge. </a:t>
            </a:r>
          </a:p>
          <a:p>
            <a:pPr marL="0" indent="0" algn="l" rtl="0">
              <a:buNone/>
            </a:pPr>
            <a:r>
              <a:rPr lang="en-US" dirty="0" smtClean="0"/>
              <a:t>■  Ask the patient to breathe in deeply and gently palpate the  right upper quadrant of the abdomen in the mid-clavicular line.  As the liver descends, the inflamed gallbladder contacts the  fingertips, causing pain and the sudden arrest of inspiration  (Murphy’s sign)</a:t>
            </a:r>
            <a:endParaRPr lang="en-US" dirty="0"/>
          </a:p>
        </p:txBody>
      </p:sp>
    </p:spTree>
    <p:extLst>
      <p:ext uri="{BB962C8B-B14F-4D97-AF65-F5344CB8AC3E}">
        <p14:creationId xmlns:p14="http://schemas.microsoft.com/office/powerpoint/2010/main" val="11859695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Ascites</a:t>
            </a:r>
            <a:endParaRPr lang="en-US" dirty="0"/>
          </a:p>
        </p:txBody>
      </p:sp>
      <p:pic>
        <p:nvPicPr>
          <p:cNvPr id="4" name="Content Placeholder 3"/>
          <p:cNvPicPr>
            <a:picLocks noGrp="1" noChangeAspect="1"/>
          </p:cNvPicPr>
          <p:nvPr>
            <p:ph idx="1"/>
          </p:nvPr>
        </p:nvPicPr>
        <p:blipFill rotWithShape="1">
          <a:blip r:embed="rId2"/>
          <a:srcRect l="50940" t="21088" r="16260" b="39080"/>
          <a:stretch/>
        </p:blipFill>
        <p:spPr>
          <a:xfrm>
            <a:off x="2191318" y="3139839"/>
            <a:ext cx="3603009" cy="2460119"/>
          </a:xfrm>
          <a:prstGeom prst="rect">
            <a:avLst/>
          </a:prstGeom>
        </p:spPr>
      </p:pic>
      <p:pic>
        <p:nvPicPr>
          <p:cNvPr id="5" name="Picture 4"/>
          <p:cNvPicPr>
            <a:picLocks noChangeAspect="1"/>
          </p:cNvPicPr>
          <p:nvPr/>
        </p:nvPicPr>
        <p:blipFill rotWithShape="1">
          <a:blip r:embed="rId3"/>
          <a:srcRect l="19091" t="28684" r="15770" b="38106"/>
          <a:stretch/>
        </p:blipFill>
        <p:spPr>
          <a:xfrm>
            <a:off x="2067637" y="1131094"/>
            <a:ext cx="6356444" cy="1821977"/>
          </a:xfrm>
          <a:prstGeom prst="rect">
            <a:avLst/>
          </a:prstGeom>
        </p:spPr>
      </p:pic>
    </p:spTree>
    <p:extLst>
      <p:ext uri="{BB962C8B-B14F-4D97-AF65-F5344CB8AC3E}">
        <p14:creationId xmlns:p14="http://schemas.microsoft.com/office/powerpoint/2010/main" val="9155075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Shifting dullness</a:t>
            </a:r>
            <a:endParaRPr lang="en-US" dirty="0"/>
          </a:p>
        </p:txBody>
      </p:sp>
      <p:sp>
        <p:nvSpPr>
          <p:cNvPr id="3" name="Content Placeholder 2"/>
          <p:cNvSpPr>
            <a:spLocks noGrp="1"/>
          </p:cNvSpPr>
          <p:nvPr>
            <p:ph idx="1"/>
          </p:nvPr>
        </p:nvSpPr>
        <p:spPr/>
        <p:txBody>
          <a:bodyPr>
            <a:normAutofit fontScale="92500" lnSpcReduction="10000"/>
          </a:bodyPr>
          <a:lstStyle/>
          <a:p>
            <a:pPr marL="0" indent="0" algn="l" rtl="0">
              <a:buNone/>
            </a:pPr>
            <a:r>
              <a:rPr lang="en-US" dirty="0" smtClean="0"/>
              <a:t>■  With the patient supine, percuss from the midline out to the  flanks. Note any change from resonant to dull,  along with areas of dullness and resonance. </a:t>
            </a:r>
          </a:p>
          <a:p>
            <a:pPr marL="0" indent="0" algn="l" rtl="0">
              <a:buNone/>
            </a:pPr>
            <a:r>
              <a:rPr lang="en-US" dirty="0" smtClean="0"/>
              <a:t>■  Keep your finger on the site of dullness in the flank and ask  the patient to turn on to his opposite side.</a:t>
            </a:r>
          </a:p>
          <a:p>
            <a:pPr marL="0" indent="0" algn="l" rtl="0">
              <a:buNone/>
            </a:pPr>
            <a:r>
              <a:rPr lang="en-US" dirty="0" smtClean="0"/>
              <a:t>■  Pause for </a:t>
            </a:r>
            <a:r>
              <a:rPr lang="en-US" dirty="0" smtClean="0">
                <a:solidFill>
                  <a:srgbClr val="FF0000"/>
                </a:solidFill>
              </a:rPr>
              <a:t>??10??seconds</a:t>
            </a:r>
            <a:r>
              <a:rPr lang="en-US" dirty="0" smtClean="0"/>
              <a:t> to allow any ascites to gravitate, then  percuss again. If the area of dullness is now resonant, shifting  dullness is present. </a:t>
            </a:r>
            <a:endParaRPr lang="en-US" dirty="0"/>
          </a:p>
        </p:txBody>
      </p:sp>
    </p:spTree>
    <p:extLst>
      <p:ext uri="{BB962C8B-B14F-4D97-AF65-F5344CB8AC3E}">
        <p14:creationId xmlns:p14="http://schemas.microsoft.com/office/powerpoint/2010/main" val="17285948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Auscultation</a:t>
            </a:r>
            <a:endParaRPr lang="en-US" dirty="0"/>
          </a:p>
        </p:txBody>
      </p:sp>
      <p:sp>
        <p:nvSpPr>
          <p:cNvPr id="3" name="Content Placeholder 2"/>
          <p:cNvSpPr>
            <a:spLocks noGrp="1"/>
          </p:cNvSpPr>
          <p:nvPr>
            <p:ph idx="1"/>
          </p:nvPr>
        </p:nvSpPr>
        <p:spPr/>
        <p:txBody>
          <a:bodyPr>
            <a:normAutofit fontScale="62500" lnSpcReduction="20000"/>
          </a:bodyPr>
          <a:lstStyle/>
          <a:p>
            <a:pPr marL="0" indent="0" algn="l" rtl="0">
              <a:buNone/>
            </a:pPr>
            <a:r>
              <a:rPr lang="en-US" dirty="0" smtClean="0"/>
              <a:t>■  With the patient supine, place your stethoscope diaphragm to  the right of the umbilicus and do not move it.</a:t>
            </a:r>
          </a:p>
          <a:p>
            <a:pPr marL="0" indent="0" algn="l" rtl="0">
              <a:buNone/>
            </a:pPr>
            <a:r>
              <a:rPr lang="en-US" dirty="0" smtClean="0"/>
              <a:t> ■  Listen for up to </a:t>
            </a:r>
            <a:r>
              <a:rPr lang="en-US" dirty="0" smtClean="0">
                <a:solidFill>
                  <a:srgbClr val="FF0000"/>
                </a:solidFill>
              </a:rPr>
              <a:t>2 minutes??</a:t>
            </a:r>
            <a:r>
              <a:rPr lang="en-US" dirty="0" smtClean="0"/>
              <a:t> before concluding that bowel sounds  are absent. Bowel sounds are gurgling noises from the normal peristaltic activity of the gut. They normally occur every 5–10 seconds, but the frequency varies. </a:t>
            </a:r>
          </a:p>
          <a:p>
            <a:pPr marL="0" indent="0" algn="l" rtl="0">
              <a:buNone/>
            </a:pPr>
            <a:r>
              <a:rPr lang="en-US" dirty="0" smtClean="0"/>
              <a:t>■  Listen above the umbilicus over the aorta for arterial bruits. </a:t>
            </a:r>
          </a:p>
          <a:p>
            <a:pPr marL="0" indent="0" algn="l" rtl="0">
              <a:buNone/>
            </a:pPr>
            <a:r>
              <a:rPr lang="en-US" dirty="0" smtClean="0"/>
              <a:t>■  Now listen 2–3 cm above and lateral to the umbilicus for bruits  from renal artery stenosis. </a:t>
            </a:r>
          </a:p>
          <a:p>
            <a:pPr marL="0" indent="0" algn="l" rtl="0">
              <a:buNone/>
            </a:pPr>
            <a:r>
              <a:rPr lang="en-US" dirty="0" smtClean="0"/>
              <a:t>■  Listen over the liver for bruits. A friction rub, which sounds like rubbing your dry fingers together, may be heard over the liver (</a:t>
            </a:r>
            <a:r>
              <a:rPr lang="en-US" dirty="0" err="1" smtClean="0"/>
              <a:t>perihepatitis</a:t>
            </a:r>
            <a:r>
              <a:rPr lang="en-US" dirty="0" smtClean="0"/>
              <a:t>) or spleen (</a:t>
            </a:r>
            <a:r>
              <a:rPr lang="en-US" dirty="0" err="1" smtClean="0"/>
              <a:t>perisplenitis</a:t>
            </a:r>
            <a:r>
              <a:rPr lang="en-US" dirty="0" smtClean="0"/>
              <a:t>). </a:t>
            </a:r>
          </a:p>
          <a:p>
            <a:pPr marL="0" indent="0" algn="l" rtl="0">
              <a:buNone/>
            </a:pPr>
            <a:r>
              <a:rPr lang="en-US" dirty="0" smtClean="0"/>
              <a:t>■  A </a:t>
            </a:r>
            <a:r>
              <a:rPr lang="en-US" dirty="0" err="1" smtClean="0"/>
              <a:t>succussion</a:t>
            </a:r>
            <a:r>
              <a:rPr lang="en-US" dirty="0" smtClean="0"/>
              <a:t> splash sounds like a half-filled water bottle being  shaken. Explain the procedure to the patient, then shake the  patient’s abdomen by lifting him with both hands under his  pelvis. An audible splash more than 4 hours after the patient has eaten or drunk anything indicates delayed gastric emptying, e.g. pyloric stenosis.</a:t>
            </a:r>
            <a:endParaRPr lang="en-US" dirty="0"/>
          </a:p>
        </p:txBody>
      </p:sp>
    </p:spTree>
    <p:extLst>
      <p:ext uri="{BB962C8B-B14F-4D97-AF65-F5344CB8AC3E}">
        <p14:creationId xmlns:p14="http://schemas.microsoft.com/office/powerpoint/2010/main" val="3734737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Hernias</a:t>
            </a:r>
            <a:br>
              <a:rPr lang="en-US" dirty="0" smtClean="0"/>
            </a:br>
            <a:endParaRPr lang="en-US" dirty="0"/>
          </a:p>
        </p:txBody>
      </p:sp>
      <p:sp>
        <p:nvSpPr>
          <p:cNvPr id="3" name="Content Placeholder 2"/>
          <p:cNvSpPr>
            <a:spLocks noGrp="1"/>
          </p:cNvSpPr>
          <p:nvPr>
            <p:ph idx="1"/>
          </p:nvPr>
        </p:nvSpPr>
        <p:spPr/>
        <p:txBody>
          <a:bodyPr>
            <a:normAutofit fontScale="55000" lnSpcReduction="20000"/>
          </a:bodyPr>
          <a:lstStyle/>
          <a:p>
            <a:pPr marL="0" indent="0" algn="l" rtl="0">
              <a:buNone/>
            </a:pPr>
            <a:r>
              <a:rPr lang="en-US" dirty="0" smtClean="0"/>
              <a:t>■  Examine the groin with the patient standing upright. </a:t>
            </a:r>
          </a:p>
          <a:p>
            <a:pPr marL="0" indent="0" algn="l" rtl="0">
              <a:buNone/>
            </a:pPr>
            <a:r>
              <a:rPr lang="en-US" dirty="0" smtClean="0"/>
              <a:t>■  Inspect the inguinal and femoral canals and the scrotum for  any lumps or bulges. </a:t>
            </a:r>
          </a:p>
          <a:p>
            <a:pPr marL="0" indent="0" algn="l" rtl="0">
              <a:buNone/>
            </a:pPr>
            <a:r>
              <a:rPr lang="en-US" dirty="0" smtClean="0"/>
              <a:t>■  Ask the patient to cough; look for an impulse over the femoral  or inguinal canals and scrotum. </a:t>
            </a:r>
          </a:p>
          <a:p>
            <a:pPr marL="0" indent="0" algn="l" rtl="0">
              <a:buNone/>
            </a:pPr>
            <a:r>
              <a:rPr lang="en-US" dirty="0" smtClean="0"/>
              <a:t>■  Identify the anatomical relationships between the bulge, the  pubic tubercle and the inguinal ligament to distinguish a  femoral from an inguinal hernia. </a:t>
            </a:r>
          </a:p>
          <a:p>
            <a:pPr marL="0" indent="0" algn="l" rtl="0">
              <a:buNone/>
            </a:pPr>
            <a:r>
              <a:rPr lang="en-US" dirty="0" smtClean="0"/>
              <a:t>■  Palpate the external inguinal ring and along the inguinal canal  for possible muscle defects. Ask the patient to cough and feel  for a cough impulse. </a:t>
            </a:r>
          </a:p>
          <a:p>
            <a:pPr marL="0" indent="0" algn="l" rtl="0">
              <a:buNone/>
            </a:pPr>
            <a:r>
              <a:rPr lang="en-US" dirty="0" smtClean="0"/>
              <a:t>■  Now ask the patient to lie down and establish whether the  hernia reduces spontaneously.</a:t>
            </a:r>
          </a:p>
          <a:p>
            <a:pPr marL="0" indent="0" algn="l" rtl="0">
              <a:buNone/>
            </a:pPr>
            <a:r>
              <a:rPr lang="en-US" dirty="0" smtClean="0"/>
              <a:t>If so, press two fingers over the internal inguinal ring at the  mid-inguinal point and ask the patient to cough or stand up  while you maintain pressure over the internal inguinal ring. If  the hernia reappears, it is a direct hernia. If it can be  prevented from reappearing, it is an indirect inguinal hernia. </a:t>
            </a:r>
          </a:p>
          <a:p>
            <a:pPr marL="0" indent="0" algn="l" rtl="0">
              <a:buNone/>
            </a:pPr>
            <a:r>
              <a:rPr lang="en-US" dirty="0" smtClean="0"/>
              <a:t>■  Examine the opposite side to exclude the possibility of  asymptomatic hernias.</a:t>
            </a:r>
          </a:p>
          <a:p>
            <a:pPr marL="0" indent="0" algn="l" rtl="0">
              <a:buNone/>
            </a:pPr>
            <a:endParaRPr lang="en-US" dirty="0" smtClean="0"/>
          </a:p>
          <a:p>
            <a:pPr algn="l" rtl="0"/>
            <a:endParaRPr lang="en-US" dirty="0"/>
          </a:p>
        </p:txBody>
      </p:sp>
    </p:spTree>
    <p:extLst>
      <p:ext uri="{BB962C8B-B14F-4D97-AF65-F5344CB8AC3E}">
        <p14:creationId xmlns:p14="http://schemas.microsoft.com/office/powerpoint/2010/main" val="14684422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Rectal Examination(DRE)</a:t>
            </a:r>
            <a:endParaRPr lang="en-US" dirty="0"/>
          </a:p>
        </p:txBody>
      </p:sp>
      <p:pic>
        <p:nvPicPr>
          <p:cNvPr id="4" name="Content Placeholder 3"/>
          <p:cNvPicPr>
            <a:picLocks noGrp="1" noChangeAspect="1"/>
          </p:cNvPicPr>
          <p:nvPr>
            <p:ph idx="1"/>
          </p:nvPr>
        </p:nvPicPr>
        <p:blipFill rotWithShape="1">
          <a:blip r:embed="rId2"/>
          <a:srcRect l="27665" t="23596" r="26840" b="5833"/>
          <a:stretch/>
        </p:blipFill>
        <p:spPr>
          <a:xfrm>
            <a:off x="736980" y="2125267"/>
            <a:ext cx="7154839" cy="3909845"/>
          </a:xfrm>
          <a:prstGeom prst="rect">
            <a:avLst/>
          </a:prstGeom>
        </p:spPr>
      </p:pic>
    </p:spTree>
    <p:extLst>
      <p:ext uri="{BB962C8B-B14F-4D97-AF65-F5344CB8AC3E}">
        <p14:creationId xmlns:p14="http://schemas.microsoft.com/office/powerpoint/2010/main" val="421028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Dyspepsia</a:t>
            </a:r>
            <a:r>
              <a:rPr lang="ar-JO" b="1" dirty="0" smtClean="0"/>
              <a:t/>
            </a:r>
            <a:br>
              <a:rPr lang="ar-JO" b="1" dirty="0" smtClean="0"/>
            </a:br>
            <a:endParaRPr lang="ar-JO" b="1" dirty="0"/>
          </a:p>
        </p:txBody>
      </p:sp>
      <p:sp>
        <p:nvSpPr>
          <p:cNvPr id="3" name="Content Placeholder 2"/>
          <p:cNvSpPr>
            <a:spLocks noGrp="1"/>
          </p:cNvSpPr>
          <p:nvPr>
            <p:ph idx="1"/>
          </p:nvPr>
        </p:nvSpPr>
        <p:spPr/>
        <p:txBody>
          <a:bodyPr>
            <a:normAutofit lnSpcReduction="10000"/>
          </a:bodyPr>
          <a:lstStyle/>
          <a:p>
            <a:pPr algn="l" rtl="0"/>
            <a:r>
              <a:rPr lang="en-US" dirty="0" smtClean="0"/>
              <a:t>pain or discomfort centered in the upper abdomen</a:t>
            </a:r>
          </a:p>
          <a:p>
            <a:pPr algn="l" rtl="0"/>
            <a:r>
              <a:rPr lang="en-US" dirty="0" smtClean="0"/>
              <a:t>Clusters of symptoms are used to classify dyspepsia:</a:t>
            </a:r>
          </a:p>
          <a:p>
            <a:pPr lvl="1" algn="l" rtl="0"/>
            <a:r>
              <a:rPr lang="en-US" dirty="0" smtClean="0"/>
              <a:t> reflux-like dyspepsia (heartburn-predominant dyspepsia)</a:t>
            </a:r>
          </a:p>
          <a:p>
            <a:pPr lvl="1" algn="l" rtl="0"/>
            <a:r>
              <a:rPr lang="en-US" dirty="0" smtClean="0"/>
              <a:t>ulcer-like dyspepsia (epigastric pain relieved by food or antacids)</a:t>
            </a:r>
          </a:p>
          <a:p>
            <a:pPr lvl="1" algn="l" rtl="0"/>
            <a:r>
              <a:rPr lang="en-US" dirty="0" smtClean="0"/>
              <a:t>dysmotility-like dyspepsia (nausea, belching, bloating and premature satiety)</a:t>
            </a:r>
            <a:endParaRPr lang="ar-JO"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algn="l" rtl="0"/>
            <a:r>
              <a:rPr lang="en-US" dirty="0" smtClean="0"/>
              <a:t>Explain what you are going to do, why it is necessary and ask  for permission to proceed. Tell the patient that the examination  may be uncomfortable but should not be painful. </a:t>
            </a:r>
          </a:p>
          <a:p>
            <a:pPr marL="0" indent="0" algn="l" rtl="0">
              <a:buNone/>
            </a:pPr>
            <a:r>
              <a:rPr lang="en-US" dirty="0" smtClean="0"/>
              <a:t>■  Offer a chaperone; record if this is refused. Record the name  of the chaperone. </a:t>
            </a:r>
          </a:p>
          <a:p>
            <a:pPr marL="0" indent="0" algn="l" rtl="0">
              <a:buNone/>
            </a:pPr>
            <a:r>
              <a:rPr lang="en-US" dirty="0" smtClean="0"/>
              <a:t>■  Position the patient in the left lateral position with his buttocks  at the edge of the couch, his knees drawn up to his chest and  his heels clear of his perineum </a:t>
            </a:r>
          </a:p>
          <a:p>
            <a:pPr marL="0" indent="0" algn="l" rtl="0">
              <a:buNone/>
            </a:pPr>
            <a:r>
              <a:rPr lang="en-US" dirty="0" smtClean="0"/>
              <a:t>■  Put on gloves and examine the perianal skin, using an effective  light source. </a:t>
            </a:r>
          </a:p>
          <a:p>
            <a:pPr marL="0" indent="0" algn="l" rtl="0">
              <a:buNone/>
            </a:pPr>
            <a:r>
              <a:rPr lang="en-US" dirty="0" smtClean="0"/>
              <a:t>■  Look for skin lesions, external </a:t>
            </a:r>
            <a:r>
              <a:rPr lang="en-US" dirty="0" err="1" smtClean="0"/>
              <a:t>haemorrhoids</a:t>
            </a:r>
            <a:r>
              <a:rPr lang="en-US" dirty="0" smtClean="0"/>
              <a:t> and fistulae. </a:t>
            </a:r>
          </a:p>
          <a:p>
            <a:pPr marL="0" indent="0" algn="l" rtl="0">
              <a:buNone/>
            </a:pPr>
            <a:r>
              <a:rPr lang="en-US" dirty="0" smtClean="0"/>
              <a:t>■  Lubricate your index finger with water-based gel.</a:t>
            </a:r>
          </a:p>
          <a:p>
            <a:pPr marL="0" indent="0" algn="l" rtl="0">
              <a:buNone/>
            </a:pPr>
            <a:endParaRPr lang="en-US" dirty="0"/>
          </a:p>
        </p:txBody>
      </p:sp>
    </p:spTree>
    <p:extLst>
      <p:ext uri="{BB962C8B-B14F-4D97-AF65-F5344CB8AC3E}">
        <p14:creationId xmlns:p14="http://schemas.microsoft.com/office/powerpoint/2010/main" val="8293581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55000" lnSpcReduction="20000"/>
          </a:bodyPr>
          <a:lstStyle/>
          <a:p>
            <a:pPr marL="0" indent="0" algn="l" rtl="0">
              <a:buNone/>
            </a:pPr>
            <a:r>
              <a:rPr lang="en-US" dirty="0" smtClean="0"/>
              <a:t>■  Place the pulp of your forefinger on the anal margin  and apply steady pressure on the sphincter to push your   finger gently through the anal canal into the rectum  </a:t>
            </a:r>
          </a:p>
          <a:p>
            <a:pPr marL="0" indent="0" algn="l" rtl="0">
              <a:buNone/>
            </a:pPr>
            <a:r>
              <a:rPr lang="en-US" dirty="0" smtClean="0"/>
              <a:t>■  If anal spasm occurs, ask the patient to breathe in deeply and  relax. If necessary insert a local anesthetic suppository before  trying again. If pain persists, examination under general  anesthesia may be necessary. </a:t>
            </a:r>
          </a:p>
          <a:p>
            <a:pPr marL="0" indent="0" algn="l" rtl="0">
              <a:buNone/>
            </a:pPr>
            <a:r>
              <a:rPr lang="en-US" dirty="0" smtClean="0"/>
              <a:t>■  Ask the patient to squeeze your finger with his anal muscles  and note any weakness of sphincter contraction. </a:t>
            </a:r>
          </a:p>
          <a:p>
            <a:pPr marL="0" indent="0" algn="l" rtl="0">
              <a:buNone/>
            </a:pPr>
            <a:r>
              <a:rPr lang="en-US" dirty="0" smtClean="0"/>
              <a:t>■  Palpate systematically around the entire rectum; note any  abnormality and examine any mass. Record the percentage of  the rectal circumference involved by disease and its distance  from the anus  </a:t>
            </a:r>
          </a:p>
          <a:p>
            <a:pPr marL="0" indent="0" algn="l" rtl="0">
              <a:buNone/>
            </a:pPr>
            <a:r>
              <a:rPr lang="en-US" dirty="0" smtClean="0"/>
              <a:t>■  Identify the uterine cervix in women and the prostate in men;  assess the size, shape and consistency of the prostate and  note any tenderness. </a:t>
            </a:r>
          </a:p>
          <a:p>
            <a:pPr marL="0" indent="0" algn="l" rtl="0">
              <a:buNone/>
            </a:pPr>
            <a:r>
              <a:rPr lang="en-US" dirty="0" smtClean="0"/>
              <a:t>■  If the rectum contains feces and you are in doubt about  palpable masses, repeat the examination after the patient has  defecated. </a:t>
            </a:r>
          </a:p>
          <a:p>
            <a:pPr marL="0" indent="0" algn="l" rtl="0">
              <a:buNone/>
            </a:pPr>
            <a:r>
              <a:rPr lang="en-US" dirty="0" smtClean="0"/>
              <a:t>■  Slowly withdraw your finger. Examine it for stool color and the  presence of blood or mucus</a:t>
            </a:r>
            <a:endParaRPr lang="en-US" dirty="0"/>
          </a:p>
        </p:txBody>
      </p:sp>
    </p:spTree>
    <p:extLst>
      <p:ext uri="{BB962C8B-B14F-4D97-AF65-F5344CB8AC3E}">
        <p14:creationId xmlns:p14="http://schemas.microsoft.com/office/powerpoint/2010/main" val="26085994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229600" cy="1143000"/>
          </a:xfrm>
        </p:spPr>
        <p:txBody>
          <a:bodyPr>
            <a:noAutofit/>
          </a:bodyPr>
          <a:lstStyle/>
          <a:p>
            <a:pPr fontAlgn="auto">
              <a:spcAft>
                <a:spcPts val="0"/>
              </a:spcAft>
              <a:defRPr/>
            </a:pPr>
            <a:r>
              <a:rPr lang="en-US" sz="9600" dirty="0" smtClean="0">
                <a:solidFill>
                  <a:srgbClr val="FF0000"/>
                </a:solidFill>
              </a:rPr>
              <a:t>               </a:t>
            </a:r>
            <a:r>
              <a:rPr lang="en-US" sz="9600" dirty="0" smtClean="0">
                <a:solidFill>
                  <a:srgbClr val="FF0000"/>
                </a:solidFill>
                <a:latin typeface="Chiller" pitchFamily="82" charset="0"/>
              </a:rPr>
              <a:t>Thank you</a:t>
            </a:r>
            <a:endParaRPr lang="en-US" sz="9600" dirty="0">
              <a:solidFill>
                <a:srgbClr val="FF0000"/>
              </a:solidFill>
              <a:latin typeface="Chiller" pitchFamily="82" charset="0"/>
            </a:endParaRPr>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t>Odynophagia</a:t>
            </a:r>
            <a:r>
              <a:rPr lang="en-US" dirty="0" smtClean="0"/>
              <a:t/>
            </a:r>
            <a:br>
              <a:rPr lang="en-US" dirty="0" smtClean="0"/>
            </a:br>
            <a:endParaRPr lang="ar-JO" dirty="0"/>
          </a:p>
        </p:txBody>
      </p:sp>
      <p:sp>
        <p:nvSpPr>
          <p:cNvPr id="3" name="Content Placeholder 2"/>
          <p:cNvSpPr>
            <a:spLocks noGrp="1"/>
          </p:cNvSpPr>
          <p:nvPr>
            <p:ph idx="1"/>
          </p:nvPr>
        </p:nvSpPr>
        <p:spPr/>
        <p:txBody>
          <a:bodyPr/>
          <a:lstStyle/>
          <a:p>
            <a:pPr algn="l" rtl="0"/>
            <a:r>
              <a:rPr lang="en-US" dirty="0" smtClean="0"/>
              <a:t>Pain on swallowing , it can be present with or without dysphagia </a:t>
            </a:r>
          </a:p>
          <a:p>
            <a:pPr algn="l" rtl="0"/>
            <a:r>
              <a:rPr lang="en-US" dirty="0" smtClean="0"/>
              <a:t>Indicate active esophageal ulceration from peptic esophagitis or esophageal candidiasis.</a:t>
            </a:r>
            <a:endParaRPr lang="ar-JO"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Dysphagia</a:t>
            </a:r>
            <a:endParaRPr lang="ar-JO" dirty="0"/>
          </a:p>
        </p:txBody>
      </p:sp>
      <p:sp>
        <p:nvSpPr>
          <p:cNvPr id="3" name="Content Placeholder 2"/>
          <p:cNvSpPr>
            <a:spLocks noGrp="1"/>
          </p:cNvSpPr>
          <p:nvPr>
            <p:ph idx="1"/>
          </p:nvPr>
        </p:nvSpPr>
        <p:spPr/>
        <p:txBody>
          <a:bodyPr>
            <a:normAutofit/>
          </a:bodyPr>
          <a:lstStyle/>
          <a:p>
            <a:pPr algn="l" rtl="0"/>
            <a:r>
              <a:rPr lang="en-US" dirty="0" smtClean="0"/>
              <a:t>Difficult swallowing, record the site at which the patient feels the food sticking.</a:t>
            </a:r>
          </a:p>
          <a:p>
            <a:pPr lvl="1" algn="l" rtl="0"/>
            <a:r>
              <a:rPr lang="en-US" sz="2800" dirty="0" smtClean="0"/>
              <a:t>Neurological dysphagia is worse for liquids than for solids, and may be accompanied by choking.</a:t>
            </a:r>
          </a:p>
          <a:p>
            <a:pPr lvl="1" algn="l" rtl="0"/>
            <a:r>
              <a:rPr lang="en-US" sz="2800" dirty="0" smtClean="0"/>
              <a:t>Neuromuscular dysphagia, or esophageal dysmotility, presents in middle age, is worse for solids and may be helped by liquids and sitting upright.</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D038223EA4B048BFB7C0E417E82C9B" ma:contentTypeVersion="2" ma:contentTypeDescription="Create a new document." ma:contentTypeScope="" ma:versionID="9845d7830d9a6d0cb1e07dad673584bc">
  <xsd:schema xmlns:xsd="http://www.w3.org/2001/XMLSchema" xmlns:xs="http://www.w3.org/2001/XMLSchema" xmlns:p="http://schemas.microsoft.com/office/2006/metadata/properties" xmlns:ns2="45500715-b3f9-42b0-bc72-b20bef4117f8" targetNamespace="http://schemas.microsoft.com/office/2006/metadata/properties" ma:root="true" ma:fieldsID="2352974ad68c12dd0c96eee9e3b4cff5" ns2:_="">
    <xsd:import namespace="45500715-b3f9-42b0-bc72-b20bef4117f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500715-b3f9-42b0-bc72-b20bef4117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5D62011-7029-4E7D-A0E4-F8B0CE359A13}"/>
</file>

<file path=customXml/itemProps2.xml><?xml version="1.0" encoding="utf-8"?>
<ds:datastoreItem xmlns:ds="http://schemas.openxmlformats.org/officeDocument/2006/customXml" ds:itemID="{677D7ABC-FC5F-43CB-A229-09954081BE1D}"/>
</file>

<file path=customXml/itemProps3.xml><?xml version="1.0" encoding="utf-8"?>
<ds:datastoreItem xmlns:ds="http://schemas.openxmlformats.org/officeDocument/2006/customXml" ds:itemID="{4B2F648C-68E8-4C1C-9837-145F580F6876}"/>
</file>

<file path=docProps/app.xml><?xml version="1.0" encoding="utf-8"?>
<Properties xmlns="http://schemas.openxmlformats.org/officeDocument/2006/extended-properties" xmlns:vt="http://schemas.openxmlformats.org/officeDocument/2006/docPropsVTypes">
  <Template>Metro</Template>
  <TotalTime>466</TotalTime>
  <Words>1310</Words>
  <Application>Microsoft Office PowerPoint</Application>
  <PresentationFormat>On-screen Show (4:3)</PresentationFormat>
  <Paragraphs>255</Paragraphs>
  <Slides>72</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Arial</vt:lpstr>
      <vt:lpstr>Calibri</vt:lpstr>
      <vt:lpstr>Chiller</vt:lpstr>
      <vt:lpstr>Consolas</vt:lpstr>
      <vt:lpstr>Corbel</vt:lpstr>
      <vt:lpstr>Tahoma</vt:lpstr>
      <vt:lpstr>Times New Roman</vt:lpstr>
      <vt:lpstr>Wingdings</vt:lpstr>
      <vt:lpstr>Wingdings 2</vt:lpstr>
      <vt:lpstr>Wingdings 3</vt:lpstr>
      <vt:lpstr>Metro</vt:lpstr>
      <vt:lpstr>MD,General  and Minimally Invasive Surgery GI surgery   IMRCS  JB and AB1</vt:lpstr>
      <vt:lpstr>Gastrointestinal System</vt:lpstr>
      <vt:lpstr>Gastrointestinal System</vt:lpstr>
      <vt:lpstr>Gastrointestinal System</vt:lpstr>
      <vt:lpstr>Anorexia and weight loss </vt:lpstr>
      <vt:lpstr>Heartburn and Reflux </vt:lpstr>
      <vt:lpstr>Dyspepsia </vt:lpstr>
      <vt:lpstr>Odynophagia </vt:lpstr>
      <vt:lpstr>Dysphagia</vt:lpstr>
      <vt:lpstr>Dysphagia</vt:lpstr>
      <vt:lpstr>PowerPoint Presentation</vt:lpstr>
      <vt:lpstr>Abdominal Pain</vt:lpstr>
      <vt:lpstr>Abdominal Pain</vt:lpstr>
      <vt:lpstr>Abdominal Pain</vt:lpstr>
      <vt:lpstr>PowerPoint Presentation</vt:lpstr>
      <vt:lpstr>Abdominal Pain</vt:lpstr>
      <vt:lpstr>Abdominal Pain</vt:lpstr>
      <vt:lpstr>Nausea and vomiting</vt:lpstr>
      <vt:lpstr>PowerPoint Presentation</vt:lpstr>
      <vt:lpstr>Wind and flatulence</vt:lpstr>
      <vt:lpstr>Abdominal distension</vt:lpstr>
      <vt:lpstr>Abdominal distension</vt:lpstr>
      <vt:lpstr>Diarrhoea</vt:lpstr>
      <vt:lpstr>Diarrhoea</vt:lpstr>
      <vt:lpstr>Diarrhoea</vt:lpstr>
      <vt:lpstr>Constipation</vt:lpstr>
      <vt:lpstr>Constipation</vt:lpstr>
      <vt:lpstr>PowerPoint Presentation</vt:lpstr>
      <vt:lpstr>  Haematemesis &amp; Melaena</vt:lpstr>
      <vt:lpstr> Haematemesis &amp; Melaena</vt:lpstr>
      <vt:lpstr> Haematemesis &amp; Melaena</vt:lpstr>
      <vt:lpstr>Rectal Bleeding</vt:lpstr>
      <vt:lpstr>Jaundice</vt:lpstr>
      <vt:lpstr>Jaundice</vt:lpstr>
      <vt:lpstr>PowerPoint Presentation</vt:lpstr>
      <vt:lpstr>PowerPoint Presentation</vt:lpstr>
      <vt:lpstr>Jaundice</vt:lpstr>
      <vt:lpstr>Jaundice</vt:lpstr>
      <vt:lpstr>Jaundice</vt:lpstr>
      <vt:lpstr>Jaundice</vt:lpstr>
      <vt:lpstr>Jaundice</vt:lpstr>
      <vt:lpstr>Alarm features</vt:lpstr>
      <vt:lpstr>Past History</vt:lpstr>
      <vt:lpstr>Drug History</vt:lpstr>
      <vt:lpstr>PowerPoint Presentation</vt:lpstr>
      <vt:lpstr>Abdominal examination </vt:lpstr>
      <vt:lpstr>Nutritional state</vt:lpstr>
      <vt:lpstr>Features of chronic liver disease</vt:lpstr>
      <vt:lpstr>PowerPoint Presentation</vt:lpstr>
      <vt:lpstr>https://www.youtube.com/watch?v=PYAnF6GJY2I </vt:lpstr>
      <vt:lpstr>Inspection</vt:lpstr>
      <vt:lpstr>PowerPoint Presentation</vt:lpstr>
      <vt:lpstr>Abdominal scars and stomas </vt:lpstr>
      <vt:lpstr>PowerPoint Presentation</vt:lpstr>
      <vt:lpstr>Palpation </vt:lpstr>
      <vt:lpstr>Palpation</vt:lpstr>
      <vt:lpstr>PowerPoint Presentation</vt:lpstr>
      <vt:lpstr>PowerPoint Presentation</vt:lpstr>
      <vt:lpstr>Hepatomegaly</vt:lpstr>
      <vt:lpstr>PowerPoint Presentation</vt:lpstr>
      <vt:lpstr>PowerPoint Presentation</vt:lpstr>
      <vt:lpstr>Splenomegaly</vt:lpstr>
      <vt:lpstr>PowerPoint Presentation</vt:lpstr>
      <vt:lpstr>Percussion</vt:lpstr>
      <vt:lpstr>Ascites</vt:lpstr>
      <vt:lpstr>Shifting dullness</vt:lpstr>
      <vt:lpstr>Auscultation</vt:lpstr>
      <vt:lpstr>Hernias </vt:lpstr>
      <vt:lpstr>Digital Rectal Examination(DRE)</vt:lpstr>
      <vt:lpstr>PowerPoint Presentation</vt:lpstr>
      <vt:lpstr>PowerPoint Presentation</vt:lpstr>
      <vt:lpstr>               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emad</dc:creator>
  <cp:lastModifiedBy>Magic Systems</cp:lastModifiedBy>
  <cp:revision>114</cp:revision>
  <dcterms:created xsi:type="dcterms:W3CDTF">2006-08-16T00:00:00Z</dcterms:created>
  <dcterms:modified xsi:type="dcterms:W3CDTF">2021-07-31T16:00:50Z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0x010100F9D038223EA4B048BFB7C0E417E82C9B</vt:lpwstr>
  </property>
</Properties>
</file>