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74" r:id="rId6"/>
    <p:sldMasterId id="2147483699" r:id="rId7"/>
    <p:sldMasterId id="2147483723" r:id="rId8"/>
  </p:sldMasterIdLst>
  <p:notesMasterIdLst>
    <p:notesMasterId r:id="rId50"/>
  </p:notesMasterIdLst>
  <p:sldIdLst>
    <p:sldId id="304" r:id="rId9"/>
    <p:sldId id="259" r:id="rId10"/>
    <p:sldId id="260" r:id="rId11"/>
    <p:sldId id="261" r:id="rId12"/>
    <p:sldId id="262" r:id="rId13"/>
    <p:sldId id="263" r:id="rId14"/>
    <p:sldId id="264" r:id="rId15"/>
    <p:sldId id="265" r:id="rId16"/>
    <p:sldId id="321" r:id="rId17"/>
    <p:sldId id="266" r:id="rId18"/>
    <p:sldId id="268" r:id="rId19"/>
    <p:sldId id="269" r:id="rId20"/>
    <p:sldId id="329" r:id="rId21"/>
    <p:sldId id="270" r:id="rId22"/>
    <p:sldId id="271" r:id="rId23"/>
    <p:sldId id="272" r:id="rId24"/>
    <p:sldId id="273" r:id="rId25"/>
    <p:sldId id="330" r:id="rId26"/>
    <p:sldId id="275" r:id="rId27"/>
    <p:sldId id="305" r:id="rId28"/>
    <p:sldId id="282" r:id="rId29"/>
    <p:sldId id="283" r:id="rId30"/>
    <p:sldId id="284" r:id="rId31"/>
    <p:sldId id="285" r:id="rId32"/>
    <p:sldId id="286" r:id="rId33"/>
    <p:sldId id="287" r:id="rId34"/>
    <p:sldId id="288" r:id="rId35"/>
    <p:sldId id="291" r:id="rId36"/>
    <p:sldId id="318" r:id="rId37"/>
    <p:sldId id="292" r:id="rId38"/>
    <p:sldId id="293" r:id="rId39"/>
    <p:sldId id="324" r:id="rId40"/>
    <p:sldId id="331" r:id="rId41"/>
    <p:sldId id="313" r:id="rId42"/>
    <p:sldId id="314" r:id="rId43"/>
    <p:sldId id="315" r:id="rId44"/>
    <p:sldId id="296" r:id="rId45"/>
    <p:sldId id="298" r:id="rId46"/>
    <p:sldId id="300" r:id="rId47"/>
    <p:sldId id="316" r:id="rId48"/>
    <p:sldId id="309"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 /><Relationship Id="rId18" Type="http://schemas.openxmlformats.org/officeDocument/2006/relationships/slide" Target="slides/slide10.xml" /><Relationship Id="rId26" Type="http://schemas.openxmlformats.org/officeDocument/2006/relationships/slide" Target="slides/slide18.xml" /><Relationship Id="rId39" Type="http://schemas.openxmlformats.org/officeDocument/2006/relationships/slide" Target="slides/slide31.xml" /><Relationship Id="rId3" Type="http://schemas.openxmlformats.org/officeDocument/2006/relationships/customXml" Target="../customXml/item3.xml" /><Relationship Id="rId21" Type="http://schemas.openxmlformats.org/officeDocument/2006/relationships/slide" Target="slides/slide13.xml" /><Relationship Id="rId34" Type="http://schemas.openxmlformats.org/officeDocument/2006/relationships/slide" Target="slides/slide26.xml" /><Relationship Id="rId42" Type="http://schemas.openxmlformats.org/officeDocument/2006/relationships/slide" Target="slides/slide34.xml" /><Relationship Id="rId47" Type="http://schemas.openxmlformats.org/officeDocument/2006/relationships/slide" Target="slides/slide39.xml" /><Relationship Id="rId50" Type="http://schemas.openxmlformats.org/officeDocument/2006/relationships/notesMaster" Target="notesMasters/notesMaster1.xml" /><Relationship Id="rId7" Type="http://schemas.openxmlformats.org/officeDocument/2006/relationships/slideMaster" Target="slideMasters/slideMaster4.xml" /><Relationship Id="rId12" Type="http://schemas.openxmlformats.org/officeDocument/2006/relationships/slide" Target="slides/slide4.xml" /><Relationship Id="rId17" Type="http://schemas.openxmlformats.org/officeDocument/2006/relationships/slide" Target="slides/slide9.xml" /><Relationship Id="rId25" Type="http://schemas.openxmlformats.org/officeDocument/2006/relationships/slide" Target="slides/slide17.xml" /><Relationship Id="rId33" Type="http://schemas.openxmlformats.org/officeDocument/2006/relationships/slide" Target="slides/slide25.xml" /><Relationship Id="rId38" Type="http://schemas.openxmlformats.org/officeDocument/2006/relationships/slide" Target="slides/slide30.xml" /><Relationship Id="rId46" Type="http://schemas.openxmlformats.org/officeDocument/2006/relationships/slide" Target="slides/slide38.xml" /><Relationship Id="rId2" Type="http://schemas.openxmlformats.org/officeDocument/2006/relationships/customXml" Target="../customXml/item2.xml" /><Relationship Id="rId16" Type="http://schemas.openxmlformats.org/officeDocument/2006/relationships/slide" Target="slides/slide8.xml" /><Relationship Id="rId20" Type="http://schemas.openxmlformats.org/officeDocument/2006/relationships/slide" Target="slides/slide12.xml" /><Relationship Id="rId29" Type="http://schemas.openxmlformats.org/officeDocument/2006/relationships/slide" Target="slides/slide21.xml" /><Relationship Id="rId41" Type="http://schemas.openxmlformats.org/officeDocument/2006/relationships/slide" Target="slides/slide33.xml" /><Relationship Id="rId54" Type="http://schemas.openxmlformats.org/officeDocument/2006/relationships/tableStyles" Target="tableStyles.xml" /><Relationship Id="rId1" Type="http://schemas.openxmlformats.org/officeDocument/2006/relationships/customXml" Target="../customXml/item1.xml" /><Relationship Id="rId6" Type="http://schemas.openxmlformats.org/officeDocument/2006/relationships/slideMaster" Target="slideMasters/slideMaster3.xml" /><Relationship Id="rId11" Type="http://schemas.openxmlformats.org/officeDocument/2006/relationships/slide" Target="slides/slide3.xml" /><Relationship Id="rId24" Type="http://schemas.openxmlformats.org/officeDocument/2006/relationships/slide" Target="slides/slide16.xml" /><Relationship Id="rId32" Type="http://schemas.openxmlformats.org/officeDocument/2006/relationships/slide" Target="slides/slide24.xml" /><Relationship Id="rId37" Type="http://schemas.openxmlformats.org/officeDocument/2006/relationships/slide" Target="slides/slide29.xml" /><Relationship Id="rId40" Type="http://schemas.openxmlformats.org/officeDocument/2006/relationships/slide" Target="slides/slide32.xml" /><Relationship Id="rId45" Type="http://schemas.openxmlformats.org/officeDocument/2006/relationships/slide" Target="slides/slide37.xml" /><Relationship Id="rId53" Type="http://schemas.openxmlformats.org/officeDocument/2006/relationships/theme" Target="theme/theme1.xml" /><Relationship Id="rId5" Type="http://schemas.openxmlformats.org/officeDocument/2006/relationships/slideMaster" Target="slideMasters/slideMaster2.xml" /><Relationship Id="rId15" Type="http://schemas.openxmlformats.org/officeDocument/2006/relationships/slide" Target="slides/slide7.xml" /><Relationship Id="rId23" Type="http://schemas.openxmlformats.org/officeDocument/2006/relationships/slide" Target="slides/slide15.xml" /><Relationship Id="rId28" Type="http://schemas.openxmlformats.org/officeDocument/2006/relationships/slide" Target="slides/slide20.xml" /><Relationship Id="rId36" Type="http://schemas.openxmlformats.org/officeDocument/2006/relationships/slide" Target="slides/slide28.xml" /><Relationship Id="rId49" Type="http://schemas.openxmlformats.org/officeDocument/2006/relationships/slide" Target="slides/slide41.xml" /><Relationship Id="rId10" Type="http://schemas.openxmlformats.org/officeDocument/2006/relationships/slide" Target="slides/slide2.xml" /><Relationship Id="rId19" Type="http://schemas.openxmlformats.org/officeDocument/2006/relationships/slide" Target="slides/slide11.xml" /><Relationship Id="rId31" Type="http://schemas.openxmlformats.org/officeDocument/2006/relationships/slide" Target="slides/slide23.xml" /><Relationship Id="rId44" Type="http://schemas.openxmlformats.org/officeDocument/2006/relationships/slide" Target="slides/slide36.xml" /><Relationship Id="rId52" Type="http://schemas.openxmlformats.org/officeDocument/2006/relationships/viewProps" Target="viewProps.xml" /><Relationship Id="rId4" Type="http://schemas.openxmlformats.org/officeDocument/2006/relationships/slideMaster" Target="slideMasters/slideMaster1.xml" /><Relationship Id="rId9" Type="http://schemas.openxmlformats.org/officeDocument/2006/relationships/slide" Target="slides/slide1.xml" /><Relationship Id="rId14" Type="http://schemas.openxmlformats.org/officeDocument/2006/relationships/slide" Target="slides/slide6.xml" /><Relationship Id="rId22" Type="http://schemas.openxmlformats.org/officeDocument/2006/relationships/slide" Target="slides/slide14.xml" /><Relationship Id="rId27" Type="http://schemas.openxmlformats.org/officeDocument/2006/relationships/slide" Target="slides/slide19.xml" /><Relationship Id="rId30" Type="http://schemas.openxmlformats.org/officeDocument/2006/relationships/slide" Target="slides/slide22.xml" /><Relationship Id="rId35" Type="http://schemas.openxmlformats.org/officeDocument/2006/relationships/slide" Target="slides/slide27.xml" /><Relationship Id="rId43" Type="http://schemas.openxmlformats.org/officeDocument/2006/relationships/slide" Target="slides/slide35.xml" /><Relationship Id="rId48" Type="http://schemas.openxmlformats.org/officeDocument/2006/relationships/slide" Target="slides/slide40.xml" /><Relationship Id="rId8" Type="http://schemas.openxmlformats.org/officeDocument/2006/relationships/slideMaster" Target="slideMasters/slideMaster5.xml" /><Relationship Id="rId51"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B1BBC9-F6B4-4552-8383-A2B1DCA52C21}" type="datetimeFigureOut">
              <a:rPr lang="en-US" smtClean="0"/>
              <a:t>10/23/2022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EECCDC-EF28-4FE6-8959-07D1848FFB6F}" type="slidenum">
              <a:rPr lang="en-US" smtClean="0"/>
              <a:t>‹#›</a:t>
            </a:fld>
            <a:endParaRPr lang="en-US"/>
          </a:p>
        </p:txBody>
      </p:sp>
    </p:spTree>
    <p:extLst>
      <p:ext uri="{BB962C8B-B14F-4D97-AF65-F5344CB8AC3E}">
        <p14:creationId xmlns:p14="http://schemas.microsoft.com/office/powerpoint/2010/main" val="1396738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EECCDC-EF28-4FE6-8959-07D1848FFB6F}" type="slidenum">
              <a:rPr lang="en-US" smtClean="0"/>
              <a:t>31</a:t>
            </a:fld>
            <a:endParaRPr lang="en-US"/>
          </a:p>
        </p:txBody>
      </p:sp>
    </p:spTree>
    <p:extLst>
      <p:ext uri="{BB962C8B-B14F-4D97-AF65-F5344CB8AC3E}">
        <p14:creationId xmlns:p14="http://schemas.microsoft.com/office/powerpoint/2010/main" val="157245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75B201E-632D-4384-BEFF-5C73EC62368F}" type="datetimeFigureOut">
              <a:rPr lang="en-US" smtClean="0"/>
              <a:t>10/23/2022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915F4C-35B8-4145-A301-9E10CF630F9B}" type="slidenum">
              <a:rPr lang="en-US" smtClean="0"/>
              <a:t>‹#›</a:t>
            </a:fld>
            <a:endParaRPr lang="en-US"/>
          </a:p>
        </p:txBody>
      </p:sp>
    </p:spTree>
    <p:extLst>
      <p:ext uri="{BB962C8B-B14F-4D97-AF65-F5344CB8AC3E}">
        <p14:creationId xmlns:p14="http://schemas.microsoft.com/office/powerpoint/2010/main" val="522831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5B201E-632D-4384-BEFF-5C73EC62368F}" type="datetimeFigureOut">
              <a:rPr lang="en-US" smtClean="0"/>
              <a:t>10/23/2022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915F4C-35B8-4145-A301-9E10CF630F9B}" type="slidenum">
              <a:rPr lang="en-US" smtClean="0"/>
              <a:t>‹#›</a:t>
            </a:fld>
            <a:endParaRPr lang="en-US"/>
          </a:p>
        </p:txBody>
      </p:sp>
    </p:spTree>
    <p:extLst>
      <p:ext uri="{BB962C8B-B14F-4D97-AF65-F5344CB8AC3E}">
        <p14:creationId xmlns:p14="http://schemas.microsoft.com/office/powerpoint/2010/main" val="1247027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5B201E-632D-4384-BEFF-5C73EC62368F}" type="datetimeFigureOut">
              <a:rPr lang="en-US" smtClean="0"/>
              <a:t>10/23/2022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915F4C-35B8-4145-A301-9E10CF630F9B}" type="slidenum">
              <a:rPr lang="en-US" smtClean="0"/>
              <a:t>‹#›</a:t>
            </a:fld>
            <a:endParaRPr lang="en-US"/>
          </a:p>
        </p:txBody>
      </p:sp>
    </p:spTree>
    <p:extLst>
      <p:ext uri="{BB962C8B-B14F-4D97-AF65-F5344CB8AC3E}">
        <p14:creationId xmlns:p14="http://schemas.microsoft.com/office/powerpoint/2010/main" val="3772549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465AD27C-7956-4CB6-969E-6ECF334DDD8F}" type="datetimeFigureOut">
              <a:rPr lang="en-US">
                <a:solidFill>
                  <a:prstClr val="black">
                    <a:tint val="75000"/>
                  </a:prstClr>
                </a:solidFill>
              </a:rPr>
              <a:pPr>
                <a:defRPr/>
              </a:pPr>
              <a:t>10/23/2022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A944D98-F196-44AF-A137-62B9CCC2910B}" type="slidenum">
              <a:rPr lang="ar-SA"/>
              <a:pPr/>
              <a:t>‹#›</a:t>
            </a:fld>
            <a:endParaRPr lang="en-US"/>
          </a:p>
        </p:txBody>
      </p:sp>
    </p:spTree>
    <p:extLst>
      <p:ext uri="{BB962C8B-B14F-4D97-AF65-F5344CB8AC3E}">
        <p14:creationId xmlns:p14="http://schemas.microsoft.com/office/powerpoint/2010/main" val="33919290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70C14F9-FB46-47F8-94FB-7277FBBD1219}" type="datetimeFigureOut">
              <a:rPr lang="en-US">
                <a:solidFill>
                  <a:prstClr val="black">
                    <a:tint val="75000"/>
                  </a:prstClr>
                </a:solidFill>
              </a:rPr>
              <a:pPr>
                <a:defRPr/>
              </a:pPr>
              <a:t>10/23/2022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3EDDF0C9-63E9-4052-8773-166ADF3DE399}" type="slidenum">
              <a:rPr lang="ar-SA"/>
              <a:pPr/>
              <a:t>‹#›</a:t>
            </a:fld>
            <a:endParaRPr lang="en-US"/>
          </a:p>
        </p:txBody>
      </p:sp>
    </p:spTree>
    <p:extLst>
      <p:ext uri="{BB962C8B-B14F-4D97-AF65-F5344CB8AC3E}">
        <p14:creationId xmlns:p14="http://schemas.microsoft.com/office/powerpoint/2010/main" val="3330217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FB56622-52F2-444C-BFBF-E58CBFF8E732}" type="datetimeFigureOut">
              <a:rPr lang="en-US">
                <a:solidFill>
                  <a:prstClr val="black">
                    <a:tint val="75000"/>
                  </a:prstClr>
                </a:solidFill>
              </a:rPr>
              <a:pPr>
                <a:defRPr/>
              </a:pPr>
              <a:t>10/23/2022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5A4C7E9-516A-4A5B-A057-05D3738AB5C4}" type="slidenum">
              <a:rPr lang="ar-SA"/>
              <a:pPr/>
              <a:t>‹#›</a:t>
            </a:fld>
            <a:endParaRPr lang="en-US"/>
          </a:p>
        </p:txBody>
      </p:sp>
    </p:spTree>
    <p:extLst>
      <p:ext uri="{BB962C8B-B14F-4D97-AF65-F5344CB8AC3E}">
        <p14:creationId xmlns:p14="http://schemas.microsoft.com/office/powerpoint/2010/main" val="316236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DCFA307-8911-40E0-9270-60F60C09E445}" type="datetimeFigureOut">
              <a:rPr lang="en-US">
                <a:solidFill>
                  <a:prstClr val="black">
                    <a:tint val="75000"/>
                  </a:prstClr>
                </a:solidFill>
              </a:rPr>
              <a:pPr>
                <a:defRPr/>
              </a:pPr>
              <a:t>10/23/2022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D557E665-73C6-4E2F-BE8E-26CB4C56AB47}" type="slidenum">
              <a:rPr lang="ar-SA"/>
              <a:pPr/>
              <a:t>‹#›</a:t>
            </a:fld>
            <a:endParaRPr lang="en-US"/>
          </a:p>
        </p:txBody>
      </p:sp>
    </p:spTree>
    <p:extLst>
      <p:ext uri="{BB962C8B-B14F-4D97-AF65-F5344CB8AC3E}">
        <p14:creationId xmlns:p14="http://schemas.microsoft.com/office/powerpoint/2010/main" val="13985336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4716AB22-0301-4DF0-8AD9-F8A2C77B27C5}" type="datetimeFigureOut">
              <a:rPr lang="en-US">
                <a:solidFill>
                  <a:prstClr val="black">
                    <a:tint val="75000"/>
                  </a:prstClr>
                </a:solidFill>
              </a:rPr>
              <a:pPr>
                <a:defRPr/>
              </a:pPr>
              <a:t>10/23/2022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6F0EFA9E-4997-4D96-A831-32879AC542CD}" type="slidenum">
              <a:rPr lang="ar-SA"/>
              <a:pPr/>
              <a:t>‹#›</a:t>
            </a:fld>
            <a:endParaRPr lang="en-US"/>
          </a:p>
        </p:txBody>
      </p:sp>
    </p:spTree>
    <p:extLst>
      <p:ext uri="{BB962C8B-B14F-4D97-AF65-F5344CB8AC3E}">
        <p14:creationId xmlns:p14="http://schemas.microsoft.com/office/powerpoint/2010/main" val="2785940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9DC00444-5F88-4799-9073-2C9F956649DB}" type="datetimeFigureOut">
              <a:rPr lang="en-US">
                <a:solidFill>
                  <a:prstClr val="black">
                    <a:tint val="75000"/>
                  </a:prstClr>
                </a:solidFill>
              </a:rPr>
              <a:pPr>
                <a:defRPr/>
              </a:pPr>
              <a:t>10/23/2022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2CCD3316-6138-4ED5-A2C4-061FB40DC148}" type="slidenum">
              <a:rPr lang="ar-SA"/>
              <a:pPr/>
              <a:t>‹#›</a:t>
            </a:fld>
            <a:endParaRPr lang="en-US"/>
          </a:p>
        </p:txBody>
      </p:sp>
    </p:spTree>
    <p:extLst>
      <p:ext uri="{BB962C8B-B14F-4D97-AF65-F5344CB8AC3E}">
        <p14:creationId xmlns:p14="http://schemas.microsoft.com/office/powerpoint/2010/main" val="25568473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705BEBD-EF89-4E9E-94EF-3A53E2FFC8B0}" type="datetimeFigureOut">
              <a:rPr lang="en-US">
                <a:solidFill>
                  <a:prstClr val="black">
                    <a:tint val="75000"/>
                  </a:prstClr>
                </a:solidFill>
              </a:rPr>
              <a:pPr>
                <a:defRPr/>
              </a:pPr>
              <a:t>10/23/2022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F26EA1C7-D8EC-4BBA-AB49-2B103E3E0838}" type="slidenum">
              <a:rPr lang="ar-SA"/>
              <a:pPr/>
              <a:t>‹#›</a:t>
            </a:fld>
            <a:endParaRPr lang="en-US"/>
          </a:p>
        </p:txBody>
      </p:sp>
    </p:spTree>
    <p:extLst>
      <p:ext uri="{BB962C8B-B14F-4D97-AF65-F5344CB8AC3E}">
        <p14:creationId xmlns:p14="http://schemas.microsoft.com/office/powerpoint/2010/main" val="2626731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8EAECC8-DDE3-4595-8C7A-76942C84170F}" type="datetimeFigureOut">
              <a:rPr lang="en-US">
                <a:solidFill>
                  <a:prstClr val="black">
                    <a:tint val="75000"/>
                  </a:prstClr>
                </a:solidFill>
              </a:rPr>
              <a:pPr>
                <a:defRPr/>
              </a:pPr>
              <a:t>10/23/2022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78289EB1-047F-46F5-A160-F4965617F405}" type="slidenum">
              <a:rPr lang="ar-SA"/>
              <a:pPr/>
              <a:t>‹#›</a:t>
            </a:fld>
            <a:endParaRPr lang="en-US"/>
          </a:p>
        </p:txBody>
      </p:sp>
    </p:spTree>
    <p:extLst>
      <p:ext uri="{BB962C8B-B14F-4D97-AF65-F5344CB8AC3E}">
        <p14:creationId xmlns:p14="http://schemas.microsoft.com/office/powerpoint/2010/main" val="2612864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5B201E-632D-4384-BEFF-5C73EC62368F}" type="datetimeFigureOut">
              <a:rPr lang="en-US" smtClean="0"/>
              <a:t>10/23/2022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915F4C-35B8-4145-A301-9E10CF630F9B}" type="slidenum">
              <a:rPr lang="en-US" smtClean="0"/>
              <a:t>‹#›</a:t>
            </a:fld>
            <a:endParaRPr lang="en-US"/>
          </a:p>
        </p:txBody>
      </p:sp>
    </p:spTree>
    <p:extLst>
      <p:ext uri="{BB962C8B-B14F-4D97-AF65-F5344CB8AC3E}">
        <p14:creationId xmlns:p14="http://schemas.microsoft.com/office/powerpoint/2010/main" val="37142341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46A93DF-B2FD-4D7A-952E-5414584CD796}" type="datetimeFigureOut">
              <a:rPr lang="en-US">
                <a:solidFill>
                  <a:prstClr val="black">
                    <a:tint val="75000"/>
                  </a:prstClr>
                </a:solidFill>
              </a:rPr>
              <a:pPr>
                <a:defRPr/>
              </a:pPr>
              <a:t>10/23/2022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DC855DF9-A56C-4E06-BE24-5B01EBC11DC2}" type="slidenum">
              <a:rPr lang="ar-SA"/>
              <a:pPr/>
              <a:t>‹#›</a:t>
            </a:fld>
            <a:endParaRPr lang="en-US"/>
          </a:p>
        </p:txBody>
      </p:sp>
    </p:spTree>
    <p:extLst>
      <p:ext uri="{BB962C8B-B14F-4D97-AF65-F5344CB8AC3E}">
        <p14:creationId xmlns:p14="http://schemas.microsoft.com/office/powerpoint/2010/main" val="39321901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93B199C-97C9-4662-928F-2B1F264A9EDA}" type="datetimeFigureOut">
              <a:rPr lang="en-US">
                <a:solidFill>
                  <a:prstClr val="black">
                    <a:tint val="75000"/>
                  </a:prstClr>
                </a:solidFill>
              </a:rPr>
              <a:pPr>
                <a:defRPr/>
              </a:pPr>
              <a:t>10/23/2022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7E26F803-76B2-44CA-AA36-3E37CE9DC1FB}" type="slidenum">
              <a:rPr lang="ar-SA"/>
              <a:pPr/>
              <a:t>‹#›</a:t>
            </a:fld>
            <a:endParaRPr lang="en-US"/>
          </a:p>
        </p:txBody>
      </p:sp>
    </p:spTree>
    <p:extLst>
      <p:ext uri="{BB962C8B-B14F-4D97-AF65-F5344CB8AC3E}">
        <p14:creationId xmlns:p14="http://schemas.microsoft.com/office/powerpoint/2010/main" val="7676653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D69F920-0DC9-42A4-86AA-63A66663FB5E}" type="datetimeFigureOut">
              <a:rPr lang="en-US">
                <a:solidFill>
                  <a:prstClr val="black">
                    <a:tint val="75000"/>
                  </a:prstClr>
                </a:solidFill>
              </a:rPr>
              <a:pPr>
                <a:defRPr/>
              </a:pPr>
              <a:t>10/23/2022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82DFD9C0-94DA-4EC4-8DEF-30030CB857F7}" type="slidenum">
              <a:rPr lang="ar-SA"/>
              <a:pPr/>
              <a:t>‹#›</a:t>
            </a:fld>
            <a:endParaRPr lang="en-US"/>
          </a:p>
        </p:txBody>
      </p:sp>
    </p:spTree>
    <p:extLst>
      <p:ext uri="{BB962C8B-B14F-4D97-AF65-F5344CB8AC3E}">
        <p14:creationId xmlns:p14="http://schemas.microsoft.com/office/powerpoint/2010/main" val="10312005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8229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3938588"/>
            <a:ext cx="8229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p:spPr>
        <p:txBody>
          <a:bodyPr/>
          <a:lstStyle>
            <a:lvl1pPr>
              <a:defRPr/>
            </a:lvl1pPr>
          </a:lstStyle>
          <a:p>
            <a:pPr>
              <a:defRPr/>
            </a:pPr>
            <a:fld id="{5CED7CF6-7561-4A93-BFCA-938951659318}" type="datetimeFigureOut">
              <a:rPr lang="en-US">
                <a:solidFill>
                  <a:prstClr val="black">
                    <a:tint val="75000"/>
                  </a:prstClr>
                </a:solidFill>
              </a:rPr>
              <a:pPr>
                <a:defRPr/>
              </a:pPr>
              <a:t>10/23/2022</a:t>
            </a:fld>
            <a:endParaRPr lang="en-US">
              <a:solidFill>
                <a:prstClr val="black">
                  <a:tint val="75000"/>
                </a:prstClr>
              </a:solidFill>
            </a:endParaRPr>
          </a:p>
        </p:txBody>
      </p:sp>
      <p:sp>
        <p:nvSpPr>
          <p:cNvPr id="6" name="Footer Placeholder 5"/>
          <p:cNvSpPr>
            <a:spLocks noGrp="1"/>
          </p:cNvSpPr>
          <p:nvPr>
            <p:ph type="ftr" sz="quarter" idx="11"/>
          </p:nvPr>
        </p:nvSpPr>
        <p:spPr>
          <a:xfrm>
            <a:off x="3124200" y="6356350"/>
            <a:ext cx="2895600" cy="365125"/>
          </a:xfrm>
        </p:spPr>
        <p:txBody>
          <a:bodyPr/>
          <a:lstStyle>
            <a:lvl1pPr>
              <a:defRPr/>
            </a:lvl1p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p:spPr>
        <p:txBody>
          <a:bodyPr/>
          <a:lstStyle>
            <a:lvl1pPr>
              <a:defRPr/>
            </a:lvl1pPr>
          </a:lstStyle>
          <a:p>
            <a:fld id="{30CB5263-DF60-4A19-A1E1-DFE2056DDF14}" type="slidenum">
              <a:rPr lang="ar-SA"/>
              <a:pPr/>
              <a:t>‹#›</a:t>
            </a:fld>
            <a:endParaRPr lang="en-US"/>
          </a:p>
        </p:txBody>
      </p:sp>
    </p:spTree>
    <p:extLst>
      <p:ext uri="{BB962C8B-B14F-4D97-AF65-F5344CB8AC3E}">
        <p14:creationId xmlns:p14="http://schemas.microsoft.com/office/powerpoint/2010/main" val="8856123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8229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938588"/>
            <a:ext cx="8229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p:spPr>
        <p:txBody>
          <a:bodyPr/>
          <a:lstStyle>
            <a:lvl1pPr>
              <a:defRPr/>
            </a:lvl1pPr>
          </a:lstStyle>
          <a:p>
            <a:pPr>
              <a:defRPr/>
            </a:pPr>
            <a:fld id="{F09426E9-369C-4396-9B52-B2C2ABF2B760}" type="datetimeFigureOut">
              <a:rPr lang="en-US">
                <a:solidFill>
                  <a:prstClr val="black">
                    <a:tint val="75000"/>
                  </a:prstClr>
                </a:solidFill>
              </a:rPr>
              <a:pPr>
                <a:defRPr/>
              </a:pPr>
              <a:t>10/23/2022</a:t>
            </a:fld>
            <a:endParaRPr lang="en-US">
              <a:solidFill>
                <a:prstClr val="black">
                  <a:tint val="75000"/>
                </a:prstClr>
              </a:solidFill>
            </a:endParaRPr>
          </a:p>
        </p:txBody>
      </p:sp>
      <p:sp>
        <p:nvSpPr>
          <p:cNvPr id="6" name="Footer Placeholder 5"/>
          <p:cNvSpPr>
            <a:spLocks noGrp="1"/>
          </p:cNvSpPr>
          <p:nvPr>
            <p:ph type="ftr" sz="quarter" idx="11"/>
          </p:nvPr>
        </p:nvSpPr>
        <p:spPr>
          <a:xfrm>
            <a:off x="3124200" y="6356350"/>
            <a:ext cx="2895600" cy="365125"/>
          </a:xfrm>
        </p:spPr>
        <p:txBody>
          <a:bodyPr/>
          <a:lstStyle>
            <a:lvl1pPr>
              <a:defRPr/>
            </a:lvl1p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p:spPr>
        <p:txBody>
          <a:bodyPr/>
          <a:lstStyle>
            <a:lvl1pPr>
              <a:defRPr/>
            </a:lvl1pPr>
          </a:lstStyle>
          <a:p>
            <a:fld id="{B0E26651-E0D9-4462-B714-20C596D7FCD4}" type="slidenum">
              <a:rPr lang="ar-SA"/>
              <a:pPr/>
              <a:t>‹#›</a:t>
            </a:fld>
            <a:endParaRPr lang="en-US"/>
          </a:p>
        </p:txBody>
      </p:sp>
    </p:spTree>
    <p:extLst>
      <p:ext uri="{BB962C8B-B14F-4D97-AF65-F5344CB8AC3E}">
        <p14:creationId xmlns:p14="http://schemas.microsoft.com/office/powerpoint/2010/main" val="4396882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96C262B2-D8C1-4558-9DC3-4396728C8C97}" type="datetimeFigureOut">
              <a:rPr lang="en-US">
                <a:solidFill>
                  <a:prstClr val="black">
                    <a:tint val="75000"/>
                  </a:prstClr>
                </a:solidFill>
              </a:rPr>
              <a:pPr>
                <a:defRPr/>
              </a:pPr>
              <a:t>10/23/2022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71B74C63-1100-488F-8F1D-FA5DF337437A}" type="slidenum">
              <a:rPr lang="ar-SA"/>
              <a:pPr/>
              <a:t>‹#›</a:t>
            </a:fld>
            <a:endParaRPr lang="en-US"/>
          </a:p>
        </p:txBody>
      </p:sp>
    </p:spTree>
    <p:extLst>
      <p:ext uri="{BB962C8B-B14F-4D97-AF65-F5344CB8AC3E}">
        <p14:creationId xmlns:p14="http://schemas.microsoft.com/office/powerpoint/2010/main" val="35937007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95C21E9-D1C7-4495-97A8-0453A4C5E010}" type="datetimeFigureOut">
              <a:rPr lang="en-US">
                <a:solidFill>
                  <a:prstClr val="black">
                    <a:tint val="75000"/>
                  </a:prstClr>
                </a:solidFill>
              </a:rPr>
              <a:pPr>
                <a:defRPr/>
              </a:pPr>
              <a:t>10/23/2022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254402B5-2D60-4693-89AC-9C142B453810}" type="slidenum">
              <a:rPr lang="ar-SA"/>
              <a:pPr/>
              <a:t>‹#›</a:t>
            </a:fld>
            <a:endParaRPr lang="en-US"/>
          </a:p>
        </p:txBody>
      </p:sp>
    </p:spTree>
    <p:extLst>
      <p:ext uri="{BB962C8B-B14F-4D97-AF65-F5344CB8AC3E}">
        <p14:creationId xmlns:p14="http://schemas.microsoft.com/office/powerpoint/2010/main" val="1987814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6B5602F-2397-48C6-A67F-562C1A257E60}" type="datetimeFigureOut">
              <a:rPr lang="en-US">
                <a:solidFill>
                  <a:prstClr val="black">
                    <a:tint val="75000"/>
                  </a:prstClr>
                </a:solidFill>
              </a:rPr>
              <a:pPr>
                <a:defRPr/>
              </a:pPr>
              <a:t>10/23/2022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2DEE2DB8-52E0-4655-A27A-83BFA1999AD8}" type="slidenum">
              <a:rPr lang="ar-SA"/>
              <a:pPr/>
              <a:t>‹#›</a:t>
            </a:fld>
            <a:endParaRPr lang="en-US"/>
          </a:p>
        </p:txBody>
      </p:sp>
    </p:spTree>
    <p:extLst>
      <p:ext uri="{BB962C8B-B14F-4D97-AF65-F5344CB8AC3E}">
        <p14:creationId xmlns:p14="http://schemas.microsoft.com/office/powerpoint/2010/main" val="293462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CA9D3C0E-8B65-4FDF-9023-DB6BD666C49E}" type="datetimeFigureOut">
              <a:rPr lang="en-US">
                <a:solidFill>
                  <a:prstClr val="black">
                    <a:tint val="75000"/>
                  </a:prstClr>
                </a:solidFill>
              </a:rPr>
              <a:pPr>
                <a:defRPr/>
              </a:pPr>
              <a:t>10/23/2022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38316257-CA79-4B37-AA71-27B120213362}" type="slidenum">
              <a:rPr lang="ar-SA"/>
              <a:pPr/>
              <a:t>‹#›</a:t>
            </a:fld>
            <a:endParaRPr lang="en-US"/>
          </a:p>
        </p:txBody>
      </p:sp>
    </p:spTree>
    <p:extLst>
      <p:ext uri="{BB962C8B-B14F-4D97-AF65-F5344CB8AC3E}">
        <p14:creationId xmlns:p14="http://schemas.microsoft.com/office/powerpoint/2010/main" val="12826568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234B06C-FC07-4EDF-BA46-463037915644}" type="datetimeFigureOut">
              <a:rPr lang="en-US">
                <a:solidFill>
                  <a:prstClr val="black">
                    <a:tint val="75000"/>
                  </a:prstClr>
                </a:solidFill>
              </a:rPr>
              <a:pPr>
                <a:defRPr/>
              </a:pPr>
              <a:t>10/23/2022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FBAAEB4F-12D0-4652-9D77-FF625F2A73BC}" type="slidenum">
              <a:rPr lang="ar-SA"/>
              <a:pPr/>
              <a:t>‹#›</a:t>
            </a:fld>
            <a:endParaRPr lang="en-US"/>
          </a:p>
        </p:txBody>
      </p:sp>
    </p:spTree>
    <p:extLst>
      <p:ext uri="{BB962C8B-B14F-4D97-AF65-F5344CB8AC3E}">
        <p14:creationId xmlns:p14="http://schemas.microsoft.com/office/powerpoint/2010/main" val="924617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5B201E-632D-4384-BEFF-5C73EC62368F}" type="datetimeFigureOut">
              <a:rPr lang="en-US" smtClean="0"/>
              <a:t>10/23/2022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915F4C-35B8-4145-A301-9E10CF630F9B}" type="slidenum">
              <a:rPr lang="en-US" smtClean="0"/>
              <a:t>‹#›</a:t>
            </a:fld>
            <a:endParaRPr lang="en-US"/>
          </a:p>
        </p:txBody>
      </p:sp>
    </p:spTree>
    <p:extLst>
      <p:ext uri="{BB962C8B-B14F-4D97-AF65-F5344CB8AC3E}">
        <p14:creationId xmlns:p14="http://schemas.microsoft.com/office/powerpoint/2010/main" val="277076723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91FCE719-EE09-4179-8F17-FA4F78A1B1E5}" type="datetimeFigureOut">
              <a:rPr lang="en-US">
                <a:solidFill>
                  <a:prstClr val="black">
                    <a:tint val="75000"/>
                  </a:prstClr>
                </a:solidFill>
              </a:rPr>
              <a:pPr>
                <a:defRPr/>
              </a:pPr>
              <a:t>10/23/2022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5DE311E8-D0CA-4088-8D1F-464A4290121A}" type="slidenum">
              <a:rPr lang="ar-SA"/>
              <a:pPr/>
              <a:t>‹#›</a:t>
            </a:fld>
            <a:endParaRPr lang="en-US"/>
          </a:p>
        </p:txBody>
      </p:sp>
    </p:spTree>
    <p:extLst>
      <p:ext uri="{BB962C8B-B14F-4D97-AF65-F5344CB8AC3E}">
        <p14:creationId xmlns:p14="http://schemas.microsoft.com/office/powerpoint/2010/main" val="40386751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1CEF137-B544-4071-B184-4F588E21F2FD}" type="datetimeFigureOut">
              <a:rPr lang="en-US">
                <a:solidFill>
                  <a:prstClr val="black">
                    <a:tint val="75000"/>
                  </a:prstClr>
                </a:solidFill>
              </a:rPr>
              <a:pPr>
                <a:defRPr/>
              </a:pPr>
              <a:t>10/23/2022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F448F9F1-308C-4B1E-875F-70D9F448BF85}" type="slidenum">
              <a:rPr lang="ar-SA"/>
              <a:pPr/>
              <a:t>‹#›</a:t>
            </a:fld>
            <a:endParaRPr lang="en-US"/>
          </a:p>
        </p:txBody>
      </p:sp>
    </p:spTree>
    <p:extLst>
      <p:ext uri="{BB962C8B-B14F-4D97-AF65-F5344CB8AC3E}">
        <p14:creationId xmlns:p14="http://schemas.microsoft.com/office/powerpoint/2010/main" val="4944271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48490D9-61A8-4F67-80DB-9498A80B5B2B}" type="datetimeFigureOut">
              <a:rPr lang="en-US">
                <a:solidFill>
                  <a:prstClr val="black">
                    <a:tint val="75000"/>
                  </a:prstClr>
                </a:solidFill>
              </a:rPr>
              <a:pPr>
                <a:defRPr/>
              </a:pPr>
              <a:t>10/23/2022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FB5A664B-B1E2-4912-BB04-F610E6A2B84D}" type="slidenum">
              <a:rPr lang="ar-SA"/>
              <a:pPr/>
              <a:t>‹#›</a:t>
            </a:fld>
            <a:endParaRPr lang="en-US"/>
          </a:p>
        </p:txBody>
      </p:sp>
    </p:spTree>
    <p:extLst>
      <p:ext uri="{BB962C8B-B14F-4D97-AF65-F5344CB8AC3E}">
        <p14:creationId xmlns:p14="http://schemas.microsoft.com/office/powerpoint/2010/main" val="33271513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3575EA1-8FF9-42BB-B759-DEEEFCD51550}" type="datetimeFigureOut">
              <a:rPr lang="en-US">
                <a:solidFill>
                  <a:prstClr val="black">
                    <a:tint val="75000"/>
                  </a:prstClr>
                </a:solidFill>
              </a:rPr>
              <a:pPr>
                <a:defRPr/>
              </a:pPr>
              <a:t>10/23/2022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E3835328-81CC-4C6D-AC4A-632A21CFE13C}" type="slidenum">
              <a:rPr lang="ar-SA"/>
              <a:pPr/>
              <a:t>‹#›</a:t>
            </a:fld>
            <a:endParaRPr lang="en-US"/>
          </a:p>
        </p:txBody>
      </p:sp>
    </p:spTree>
    <p:extLst>
      <p:ext uri="{BB962C8B-B14F-4D97-AF65-F5344CB8AC3E}">
        <p14:creationId xmlns:p14="http://schemas.microsoft.com/office/powerpoint/2010/main" val="9574988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FB4C686-E8FE-46A3-AA9D-1207153C767C}" type="datetimeFigureOut">
              <a:rPr lang="en-US">
                <a:solidFill>
                  <a:prstClr val="black">
                    <a:tint val="75000"/>
                  </a:prstClr>
                </a:solidFill>
              </a:rPr>
              <a:pPr>
                <a:defRPr/>
              </a:pPr>
              <a:t>10/23/2022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D0268BCC-AF13-4F1D-B991-F9BEA9500778}" type="slidenum">
              <a:rPr lang="ar-SA"/>
              <a:pPr/>
              <a:t>‹#›</a:t>
            </a:fld>
            <a:endParaRPr lang="en-US"/>
          </a:p>
        </p:txBody>
      </p:sp>
    </p:spTree>
    <p:extLst>
      <p:ext uri="{BB962C8B-B14F-4D97-AF65-F5344CB8AC3E}">
        <p14:creationId xmlns:p14="http://schemas.microsoft.com/office/powerpoint/2010/main" val="24158057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B33CEC8-F9C3-4E75-A984-0634704660BF}" type="datetimeFigureOut">
              <a:rPr lang="en-US">
                <a:solidFill>
                  <a:prstClr val="black">
                    <a:tint val="75000"/>
                  </a:prstClr>
                </a:solidFill>
              </a:rPr>
              <a:pPr>
                <a:defRPr/>
              </a:pPr>
              <a:t>10/23/2022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33627A4A-EBE4-492B-BA5E-3C084A545E5D}" type="slidenum">
              <a:rPr lang="ar-SA"/>
              <a:pPr/>
              <a:t>‹#›</a:t>
            </a:fld>
            <a:endParaRPr lang="en-US"/>
          </a:p>
        </p:txBody>
      </p:sp>
    </p:spTree>
    <p:extLst>
      <p:ext uri="{BB962C8B-B14F-4D97-AF65-F5344CB8AC3E}">
        <p14:creationId xmlns:p14="http://schemas.microsoft.com/office/powerpoint/2010/main" val="374336723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8229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3938588"/>
            <a:ext cx="8229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p:spPr>
        <p:txBody>
          <a:bodyPr/>
          <a:lstStyle>
            <a:lvl1pPr>
              <a:defRPr/>
            </a:lvl1pPr>
          </a:lstStyle>
          <a:p>
            <a:pPr>
              <a:defRPr/>
            </a:pPr>
            <a:fld id="{3AD8F2DD-06FC-4DC0-BC1E-41EF5F592DE9}" type="datetimeFigureOut">
              <a:rPr lang="en-US">
                <a:solidFill>
                  <a:prstClr val="black">
                    <a:tint val="75000"/>
                  </a:prstClr>
                </a:solidFill>
              </a:rPr>
              <a:pPr>
                <a:defRPr/>
              </a:pPr>
              <a:t>10/23/2022</a:t>
            </a:fld>
            <a:endParaRPr lang="en-US">
              <a:solidFill>
                <a:prstClr val="black">
                  <a:tint val="75000"/>
                </a:prstClr>
              </a:solidFill>
            </a:endParaRPr>
          </a:p>
        </p:txBody>
      </p:sp>
      <p:sp>
        <p:nvSpPr>
          <p:cNvPr id="6" name="Footer Placeholder 5"/>
          <p:cNvSpPr>
            <a:spLocks noGrp="1"/>
          </p:cNvSpPr>
          <p:nvPr>
            <p:ph type="ftr" sz="quarter" idx="11"/>
          </p:nvPr>
        </p:nvSpPr>
        <p:spPr>
          <a:xfrm>
            <a:off x="3124200" y="6356350"/>
            <a:ext cx="2895600" cy="365125"/>
          </a:xfrm>
        </p:spPr>
        <p:txBody>
          <a:bodyPr/>
          <a:lstStyle>
            <a:lvl1pPr>
              <a:defRPr/>
            </a:lvl1p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p:spPr>
        <p:txBody>
          <a:bodyPr/>
          <a:lstStyle>
            <a:lvl1pPr>
              <a:defRPr/>
            </a:lvl1pPr>
          </a:lstStyle>
          <a:p>
            <a:fld id="{903AB544-93DD-401B-A482-4D7C8AD4F268}" type="slidenum">
              <a:rPr lang="ar-SA"/>
              <a:pPr/>
              <a:t>‹#›</a:t>
            </a:fld>
            <a:endParaRPr lang="en-US"/>
          </a:p>
        </p:txBody>
      </p:sp>
    </p:spTree>
    <p:extLst>
      <p:ext uri="{BB962C8B-B14F-4D97-AF65-F5344CB8AC3E}">
        <p14:creationId xmlns:p14="http://schemas.microsoft.com/office/powerpoint/2010/main" val="25320387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JO"/>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9B411B5-4DDC-48F7-904C-5945FF468A56}"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4695820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223FA36-B884-46CA-B570-4E8A951B2705}"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7466872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574509D-DA18-4AD1-9994-E6D1181294DF}"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61861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75B201E-632D-4384-BEFF-5C73EC62368F}" type="datetimeFigureOut">
              <a:rPr lang="en-US" smtClean="0"/>
              <a:t>10/23/2022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915F4C-35B8-4145-A301-9E10CF630F9B}" type="slidenum">
              <a:rPr lang="en-US" smtClean="0"/>
              <a:t>‹#›</a:t>
            </a:fld>
            <a:endParaRPr lang="en-US"/>
          </a:p>
        </p:txBody>
      </p:sp>
    </p:spTree>
    <p:extLst>
      <p:ext uri="{BB962C8B-B14F-4D97-AF65-F5344CB8AC3E}">
        <p14:creationId xmlns:p14="http://schemas.microsoft.com/office/powerpoint/2010/main" val="158025938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F99FA51-13D9-408C-AA28-C34CB17CB5C6}"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213152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9C2734A-D151-462B-891C-C30235215319}"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022368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897A312-6092-4BC7-8507-407D1517A72E}"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1892976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375EA33-2F60-48CA-98BB-FC51B94932B3}"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9183266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7499BF0-4F74-4F54-A453-EBF92B2C8608}"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1278156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JO"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53CA819-8C9F-48A3-8035-64BA1A4B8CB2}"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4989144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DF29DAB-A183-4867-A0DA-FFCB6E3C1D58}"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4405337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EA7489D-CA3F-46F0-9BBD-4BC8EAED071C}"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9395464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B9FCDC54-CA09-4424-B851-AB7C7178A230}" type="datetimeFigureOut">
              <a:rPr lang="en-US">
                <a:solidFill>
                  <a:prstClr val="black">
                    <a:tint val="75000"/>
                  </a:prstClr>
                </a:solidFill>
              </a:rPr>
              <a:pPr>
                <a:defRPr/>
              </a:pPr>
              <a:t>10/23/2022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E99085C-778B-4270-AFAE-C7F139ADE0EA}" type="slidenum">
              <a:rPr lang="ar-SA"/>
              <a:pPr>
                <a:defRPr/>
              </a:pPr>
              <a:t>‹#›</a:t>
            </a:fld>
            <a:endParaRPr lang="en-US"/>
          </a:p>
        </p:txBody>
      </p:sp>
    </p:spTree>
    <p:extLst>
      <p:ext uri="{BB962C8B-B14F-4D97-AF65-F5344CB8AC3E}">
        <p14:creationId xmlns:p14="http://schemas.microsoft.com/office/powerpoint/2010/main" val="407783271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ACA5ECC-3337-4F65-B40A-BE18087320AB}" type="datetimeFigureOut">
              <a:rPr lang="en-US">
                <a:solidFill>
                  <a:prstClr val="black">
                    <a:tint val="75000"/>
                  </a:prstClr>
                </a:solidFill>
              </a:rPr>
              <a:pPr>
                <a:defRPr/>
              </a:pPr>
              <a:t>10/23/2022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4F460B4-F093-4711-BFDB-24F3E23AD41B}" type="slidenum">
              <a:rPr lang="ar-SA"/>
              <a:pPr>
                <a:defRPr/>
              </a:pPr>
              <a:t>‹#›</a:t>
            </a:fld>
            <a:endParaRPr lang="en-US"/>
          </a:p>
        </p:txBody>
      </p:sp>
    </p:spTree>
    <p:extLst>
      <p:ext uri="{BB962C8B-B14F-4D97-AF65-F5344CB8AC3E}">
        <p14:creationId xmlns:p14="http://schemas.microsoft.com/office/powerpoint/2010/main" val="2582666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75B201E-632D-4384-BEFF-5C73EC62368F}" type="datetimeFigureOut">
              <a:rPr lang="en-US" smtClean="0"/>
              <a:t>10/23/2022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915F4C-35B8-4145-A301-9E10CF630F9B}" type="slidenum">
              <a:rPr lang="en-US" smtClean="0"/>
              <a:t>‹#›</a:t>
            </a:fld>
            <a:endParaRPr lang="en-US"/>
          </a:p>
        </p:txBody>
      </p:sp>
    </p:spTree>
    <p:extLst>
      <p:ext uri="{BB962C8B-B14F-4D97-AF65-F5344CB8AC3E}">
        <p14:creationId xmlns:p14="http://schemas.microsoft.com/office/powerpoint/2010/main" val="352021592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B3325F24-3253-417B-954F-42D6A2570320}" type="datetimeFigureOut">
              <a:rPr lang="en-US">
                <a:solidFill>
                  <a:prstClr val="black">
                    <a:tint val="75000"/>
                  </a:prstClr>
                </a:solidFill>
              </a:rPr>
              <a:pPr>
                <a:defRPr/>
              </a:pPr>
              <a:t>10/23/2022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1F90F83-A3BE-4B24-AC72-8A1921B1937C}" type="slidenum">
              <a:rPr lang="ar-SA"/>
              <a:pPr>
                <a:defRPr/>
              </a:pPr>
              <a:t>‹#›</a:t>
            </a:fld>
            <a:endParaRPr lang="en-US"/>
          </a:p>
        </p:txBody>
      </p:sp>
    </p:spTree>
    <p:extLst>
      <p:ext uri="{BB962C8B-B14F-4D97-AF65-F5344CB8AC3E}">
        <p14:creationId xmlns:p14="http://schemas.microsoft.com/office/powerpoint/2010/main" val="230461039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B7AC495F-3095-414B-9707-9DDFCC9208EF}" type="datetimeFigureOut">
              <a:rPr lang="en-US">
                <a:solidFill>
                  <a:prstClr val="black">
                    <a:tint val="75000"/>
                  </a:prstClr>
                </a:solidFill>
              </a:rPr>
              <a:pPr>
                <a:defRPr/>
              </a:pPr>
              <a:t>10/23/2022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93239196-B21F-44D2-9C47-1976B24EA9BD}" type="slidenum">
              <a:rPr lang="ar-SA"/>
              <a:pPr>
                <a:defRPr/>
              </a:pPr>
              <a:t>‹#›</a:t>
            </a:fld>
            <a:endParaRPr lang="en-US"/>
          </a:p>
        </p:txBody>
      </p:sp>
    </p:spTree>
    <p:extLst>
      <p:ext uri="{BB962C8B-B14F-4D97-AF65-F5344CB8AC3E}">
        <p14:creationId xmlns:p14="http://schemas.microsoft.com/office/powerpoint/2010/main" val="157462086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EA599C5F-EDD1-41C6-BEC7-5E6A0054349E}" type="datetimeFigureOut">
              <a:rPr lang="en-US">
                <a:solidFill>
                  <a:prstClr val="black">
                    <a:tint val="75000"/>
                  </a:prstClr>
                </a:solidFill>
              </a:rPr>
              <a:pPr>
                <a:defRPr/>
              </a:pPr>
              <a:t>10/23/2022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362F4808-9AAF-40D5-A284-5DC8F2C9A933}" type="slidenum">
              <a:rPr lang="ar-SA"/>
              <a:pPr>
                <a:defRPr/>
              </a:pPr>
              <a:t>‹#›</a:t>
            </a:fld>
            <a:endParaRPr lang="en-US"/>
          </a:p>
        </p:txBody>
      </p:sp>
    </p:spTree>
    <p:extLst>
      <p:ext uri="{BB962C8B-B14F-4D97-AF65-F5344CB8AC3E}">
        <p14:creationId xmlns:p14="http://schemas.microsoft.com/office/powerpoint/2010/main" val="147763535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2DF8DE1D-72EF-4CD0-BDF7-DC00CEFDACCA}" type="datetimeFigureOut">
              <a:rPr lang="en-US">
                <a:solidFill>
                  <a:prstClr val="black">
                    <a:tint val="75000"/>
                  </a:prstClr>
                </a:solidFill>
              </a:rPr>
              <a:pPr>
                <a:defRPr/>
              </a:pPr>
              <a:t>10/23/2022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B2F6466-1F8E-47C5-9265-E013AA568EA0}" type="slidenum">
              <a:rPr lang="ar-SA"/>
              <a:pPr>
                <a:defRPr/>
              </a:pPr>
              <a:t>‹#›</a:t>
            </a:fld>
            <a:endParaRPr lang="en-US"/>
          </a:p>
        </p:txBody>
      </p:sp>
    </p:spTree>
    <p:extLst>
      <p:ext uri="{BB962C8B-B14F-4D97-AF65-F5344CB8AC3E}">
        <p14:creationId xmlns:p14="http://schemas.microsoft.com/office/powerpoint/2010/main" val="292116487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B4ABBEE-D49D-42F4-A16E-AB198416F2F3}" type="datetimeFigureOut">
              <a:rPr lang="en-US">
                <a:solidFill>
                  <a:prstClr val="black">
                    <a:tint val="75000"/>
                  </a:prstClr>
                </a:solidFill>
              </a:rPr>
              <a:pPr>
                <a:defRPr/>
              </a:pPr>
              <a:t>10/23/2022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7E6D88F-0172-4D8E-BC59-B73C304F1150}" type="slidenum">
              <a:rPr lang="ar-SA"/>
              <a:pPr>
                <a:defRPr/>
              </a:pPr>
              <a:t>‹#›</a:t>
            </a:fld>
            <a:endParaRPr lang="en-US"/>
          </a:p>
        </p:txBody>
      </p:sp>
    </p:spTree>
    <p:extLst>
      <p:ext uri="{BB962C8B-B14F-4D97-AF65-F5344CB8AC3E}">
        <p14:creationId xmlns:p14="http://schemas.microsoft.com/office/powerpoint/2010/main" val="14169699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7DD916F-6ACE-4BFB-9691-5C3080D90BC6}" type="datetimeFigureOut">
              <a:rPr lang="en-US">
                <a:solidFill>
                  <a:prstClr val="black">
                    <a:tint val="75000"/>
                  </a:prstClr>
                </a:solidFill>
              </a:rPr>
              <a:pPr>
                <a:defRPr/>
              </a:pPr>
              <a:t>10/23/2022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4AEE2BA-6EDA-4CA5-B894-7CFEDAADAE3E}" type="slidenum">
              <a:rPr lang="ar-SA"/>
              <a:pPr>
                <a:defRPr/>
              </a:pPr>
              <a:t>‹#›</a:t>
            </a:fld>
            <a:endParaRPr lang="en-US"/>
          </a:p>
        </p:txBody>
      </p:sp>
    </p:spTree>
    <p:extLst>
      <p:ext uri="{BB962C8B-B14F-4D97-AF65-F5344CB8AC3E}">
        <p14:creationId xmlns:p14="http://schemas.microsoft.com/office/powerpoint/2010/main" val="399302614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B3AFCBF-D5C0-4616-8A45-83E24DD7D590}" type="datetimeFigureOut">
              <a:rPr lang="en-US">
                <a:solidFill>
                  <a:prstClr val="black">
                    <a:tint val="75000"/>
                  </a:prstClr>
                </a:solidFill>
              </a:rPr>
              <a:pPr>
                <a:defRPr/>
              </a:pPr>
              <a:t>10/23/2022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9E9E68DB-639B-4E40-89C0-C3EEE5424D92}" type="slidenum">
              <a:rPr lang="ar-SA"/>
              <a:pPr>
                <a:defRPr/>
              </a:pPr>
              <a:t>‹#›</a:t>
            </a:fld>
            <a:endParaRPr lang="en-US"/>
          </a:p>
        </p:txBody>
      </p:sp>
    </p:spTree>
    <p:extLst>
      <p:ext uri="{BB962C8B-B14F-4D97-AF65-F5344CB8AC3E}">
        <p14:creationId xmlns:p14="http://schemas.microsoft.com/office/powerpoint/2010/main" val="379339446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AE2C4D6-837F-4003-854F-21CE807650B8}" type="datetimeFigureOut">
              <a:rPr lang="en-US">
                <a:solidFill>
                  <a:prstClr val="black">
                    <a:tint val="75000"/>
                  </a:prstClr>
                </a:solidFill>
              </a:rPr>
              <a:pPr>
                <a:defRPr/>
              </a:pPr>
              <a:t>10/23/2022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326788E-8F51-4F65-A0B2-18A7EDA08850}" type="slidenum">
              <a:rPr lang="ar-SA"/>
              <a:pPr>
                <a:defRPr/>
              </a:pPr>
              <a:t>‹#›</a:t>
            </a:fld>
            <a:endParaRPr lang="en-US"/>
          </a:p>
        </p:txBody>
      </p:sp>
    </p:spTree>
    <p:extLst>
      <p:ext uri="{BB962C8B-B14F-4D97-AF65-F5344CB8AC3E}">
        <p14:creationId xmlns:p14="http://schemas.microsoft.com/office/powerpoint/2010/main" val="106000131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4EED791-4256-42F5-98D2-4362D34D521C}" type="datetimeFigureOut">
              <a:rPr lang="en-US">
                <a:solidFill>
                  <a:prstClr val="black">
                    <a:tint val="75000"/>
                  </a:prstClr>
                </a:solidFill>
              </a:rPr>
              <a:pPr>
                <a:defRPr/>
              </a:pPr>
              <a:t>10/23/2022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AB87634C-F4E0-4C29-954E-D8AE185AC55D}" type="slidenum">
              <a:rPr lang="ar-SA"/>
              <a:pPr>
                <a:defRPr/>
              </a:pPr>
              <a:t>‹#›</a:t>
            </a:fld>
            <a:endParaRPr lang="en-US"/>
          </a:p>
        </p:txBody>
      </p:sp>
    </p:spTree>
    <p:extLst>
      <p:ext uri="{BB962C8B-B14F-4D97-AF65-F5344CB8AC3E}">
        <p14:creationId xmlns:p14="http://schemas.microsoft.com/office/powerpoint/2010/main" val="141037169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8229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3938588"/>
            <a:ext cx="8229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EF30D21-02E6-4D0D-B5C7-643E7651C3E1}" type="datetimeFigureOut">
              <a:rPr lang="en-US">
                <a:solidFill>
                  <a:prstClr val="black">
                    <a:tint val="75000"/>
                  </a:prstClr>
                </a:solidFill>
              </a:rPr>
              <a:pPr>
                <a:defRPr/>
              </a:pPr>
              <a:t>10/23/2022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878E412-B014-4D27-8FA4-4D58F81D6E9D}" type="slidenum">
              <a:rPr lang="ar-SA"/>
              <a:pPr>
                <a:defRPr/>
              </a:pPr>
              <a:t>‹#›</a:t>
            </a:fld>
            <a:endParaRPr lang="en-US"/>
          </a:p>
        </p:txBody>
      </p:sp>
    </p:spTree>
    <p:extLst>
      <p:ext uri="{BB962C8B-B14F-4D97-AF65-F5344CB8AC3E}">
        <p14:creationId xmlns:p14="http://schemas.microsoft.com/office/powerpoint/2010/main" val="2139245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75B201E-632D-4384-BEFF-5C73EC62368F}" type="datetimeFigureOut">
              <a:rPr lang="en-US" smtClean="0"/>
              <a:t>10/23/2022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915F4C-35B8-4145-A301-9E10CF630F9B}" type="slidenum">
              <a:rPr lang="en-US" smtClean="0"/>
              <a:t>‹#›</a:t>
            </a:fld>
            <a:endParaRPr lang="en-US"/>
          </a:p>
        </p:txBody>
      </p:sp>
    </p:spTree>
    <p:extLst>
      <p:ext uri="{BB962C8B-B14F-4D97-AF65-F5344CB8AC3E}">
        <p14:creationId xmlns:p14="http://schemas.microsoft.com/office/powerpoint/2010/main" val="952093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5B201E-632D-4384-BEFF-5C73EC62368F}" type="datetimeFigureOut">
              <a:rPr lang="en-US" smtClean="0"/>
              <a:t>10/23/2022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915F4C-35B8-4145-A301-9E10CF630F9B}" type="slidenum">
              <a:rPr lang="en-US" smtClean="0"/>
              <a:t>‹#›</a:t>
            </a:fld>
            <a:endParaRPr lang="en-US"/>
          </a:p>
        </p:txBody>
      </p:sp>
    </p:spTree>
    <p:extLst>
      <p:ext uri="{BB962C8B-B14F-4D97-AF65-F5344CB8AC3E}">
        <p14:creationId xmlns:p14="http://schemas.microsoft.com/office/powerpoint/2010/main" val="154093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5B201E-632D-4384-BEFF-5C73EC62368F}" type="datetimeFigureOut">
              <a:rPr lang="en-US" smtClean="0"/>
              <a:t>10/23/2022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915F4C-35B8-4145-A301-9E10CF630F9B}" type="slidenum">
              <a:rPr lang="en-US" smtClean="0"/>
              <a:t>‹#›</a:t>
            </a:fld>
            <a:endParaRPr lang="en-US"/>
          </a:p>
        </p:txBody>
      </p:sp>
    </p:spTree>
    <p:extLst>
      <p:ext uri="{BB962C8B-B14F-4D97-AF65-F5344CB8AC3E}">
        <p14:creationId xmlns:p14="http://schemas.microsoft.com/office/powerpoint/2010/main" val="2831637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5B201E-632D-4384-BEFF-5C73EC62368F}" type="datetimeFigureOut">
              <a:rPr lang="en-US" smtClean="0"/>
              <a:t>10/23/2022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915F4C-35B8-4145-A301-9E10CF630F9B}" type="slidenum">
              <a:rPr lang="en-US" smtClean="0"/>
              <a:t>‹#›</a:t>
            </a:fld>
            <a:endParaRPr lang="en-US"/>
          </a:p>
        </p:txBody>
      </p:sp>
    </p:spTree>
    <p:extLst>
      <p:ext uri="{BB962C8B-B14F-4D97-AF65-F5344CB8AC3E}">
        <p14:creationId xmlns:p14="http://schemas.microsoft.com/office/powerpoint/2010/main" val="3674587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 /><Relationship Id="rId13" Type="http://schemas.openxmlformats.org/officeDocument/2006/relationships/slideLayout" Target="../slideLayouts/slideLayout24.xml" /><Relationship Id="rId3" Type="http://schemas.openxmlformats.org/officeDocument/2006/relationships/slideLayout" Target="../slideLayouts/slideLayout14.xml" /><Relationship Id="rId7" Type="http://schemas.openxmlformats.org/officeDocument/2006/relationships/slideLayout" Target="../slideLayouts/slideLayout18.xml" /><Relationship Id="rId12" Type="http://schemas.openxmlformats.org/officeDocument/2006/relationships/slideLayout" Target="../slideLayouts/slideLayout23.xml" /><Relationship Id="rId2" Type="http://schemas.openxmlformats.org/officeDocument/2006/relationships/slideLayout" Target="../slideLayouts/slideLayout13.xml" /><Relationship Id="rId1" Type="http://schemas.openxmlformats.org/officeDocument/2006/relationships/slideLayout" Target="../slideLayouts/slideLayout12.xml" /><Relationship Id="rId6" Type="http://schemas.openxmlformats.org/officeDocument/2006/relationships/slideLayout" Target="../slideLayouts/slideLayout17.xml" /><Relationship Id="rId11" Type="http://schemas.openxmlformats.org/officeDocument/2006/relationships/slideLayout" Target="../slideLayouts/slideLayout22.xml" /><Relationship Id="rId5" Type="http://schemas.openxmlformats.org/officeDocument/2006/relationships/slideLayout" Target="../slideLayouts/slideLayout16.xml" /><Relationship Id="rId10" Type="http://schemas.openxmlformats.org/officeDocument/2006/relationships/slideLayout" Target="../slideLayouts/slideLayout21.xml" /><Relationship Id="rId4" Type="http://schemas.openxmlformats.org/officeDocument/2006/relationships/slideLayout" Target="../slideLayouts/slideLayout15.xml" /><Relationship Id="rId9" Type="http://schemas.openxmlformats.org/officeDocument/2006/relationships/slideLayout" Target="../slideLayouts/slideLayout20.xml" /><Relationship Id="rId14" Type="http://schemas.openxmlformats.org/officeDocument/2006/relationships/theme" Target="../theme/theme2.xml" /></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 /><Relationship Id="rId13" Type="http://schemas.openxmlformats.org/officeDocument/2006/relationships/theme" Target="../theme/theme3.xml" /><Relationship Id="rId3" Type="http://schemas.openxmlformats.org/officeDocument/2006/relationships/slideLayout" Target="../slideLayouts/slideLayout27.xml" /><Relationship Id="rId7" Type="http://schemas.openxmlformats.org/officeDocument/2006/relationships/slideLayout" Target="../slideLayouts/slideLayout31.xml" /><Relationship Id="rId12" Type="http://schemas.openxmlformats.org/officeDocument/2006/relationships/slideLayout" Target="../slideLayouts/slideLayout36.xml" /><Relationship Id="rId2" Type="http://schemas.openxmlformats.org/officeDocument/2006/relationships/slideLayout" Target="../slideLayouts/slideLayout26.xml" /><Relationship Id="rId1" Type="http://schemas.openxmlformats.org/officeDocument/2006/relationships/slideLayout" Target="../slideLayouts/slideLayout25.xml" /><Relationship Id="rId6" Type="http://schemas.openxmlformats.org/officeDocument/2006/relationships/slideLayout" Target="../slideLayouts/slideLayout30.xml" /><Relationship Id="rId11" Type="http://schemas.openxmlformats.org/officeDocument/2006/relationships/slideLayout" Target="../slideLayouts/slideLayout35.xml" /><Relationship Id="rId5" Type="http://schemas.openxmlformats.org/officeDocument/2006/relationships/slideLayout" Target="../slideLayouts/slideLayout29.xml" /><Relationship Id="rId10" Type="http://schemas.openxmlformats.org/officeDocument/2006/relationships/slideLayout" Target="../slideLayouts/slideLayout34.xml" /><Relationship Id="rId4" Type="http://schemas.openxmlformats.org/officeDocument/2006/relationships/slideLayout" Target="../slideLayouts/slideLayout28.xml" /><Relationship Id="rId9" Type="http://schemas.openxmlformats.org/officeDocument/2006/relationships/slideLayout" Target="../slideLayouts/slideLayout33.xml" /></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 /><Relationship Id="rId3" Type="http://schemas.openxmlformats.org/officeDocument/2006/relationships/slideLayout" Target="../slideLayouts/slideLayout39.xml" /><Relationship Id="rId7" Type="http://schemas.openxmlformats.org/officeDocument/2006/relationships/slideLayout" Target="../slideLayouts/slideLayout43.xml" /><Relationship Id="rId12" Type="http://schemas.openxmlformats.org/officeDocument/2006/relationships/theme" Target="../theme/theme4.xml" /><Relationship Id="rId2" Type="http://schemas.openxmlformats.org/officeDocument/2006/relationships/slideLayout" Target="../slideLayouts/slideLayout38.xml" /><Relationship Id="rId1" Type="http://schemas.openxmlformats.org/officeDocument/2006/relationships/slideLayout" Target="../slideLayouts/slideLayout37.xml" /><Relationship Id="rId6" Type="http://schemas.openxmlformats.org/officeDocument/2006/relationships/slideLayout" Target="../slideLayouts/slideLayout42.xml" /><Relationship Id="rId11" Type="http://schemas.openxmlformats.org/officeDocument/2006/relationships/slideLayout" Target="../slideLayouts/slideLayout47.xml" /><Relationship Id="rId5" Type="http://schemas.openxmlformats.org/officeDocument/2006/relationships/slideLayout" Target="../slideLayouts/slideLayout41.xml" /><Relationship Id="rId10" Type="http://schemas.openxmlformats.org/officeDocument/2006/relationships/slideLayout" Target="../slideLayouts/slideLayout46.xml" /><Relationship Id="rId4" Type="http://schemas.openxmlformats.org/officeDocument/2006/relationships/slideLayout" Target="../slideLayouts/slideLayout40.xml" /><Relationship Id="rId9" Type="http://schemas.openxmlformats.org/officeDocument/2006/relationships/slideLayout" Target="../slideLayouts/slideLayout45.xml" /></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 /><Relationship Id="rId13" Type="http://schemas.openxmlformats.org/officeDocument/2006/relationships/theme" Target="../theme/theme5.xml" /><Relationship Id="rId3" Type="http://schemas.openxmlformats.org/officeDocument/2006/relationships/slideLayout" Target="../slideLayouts/slideLayout50.xml" /><Relationship Id="rId7" Type="http://schemas.openxmlformats.org/officeDocument/2006/relationships/slideLayout" Target="../slideLayouts/slideLayout54.xml" /><Relationship Id="rId12" Type="http://schemas.openxmlformats.org/officeDocument/2006/relationships/slideLayout" Target="../slideLayouts/slideLayout59.xml" /><Relationship Id="rId2" Type="http://schemas.openxmlformats.org/officeDocument/2006/relationships/slideLayout" Target="../slideLayouts/slideLayout49.xml" /><Relationship Id="rId1" Type="http://schemas.openxmlformats.org/officeDocument/2006/relationships/slideLayout" Target="../slideLayouts/slideLayout48.xml" /><Relationship Id="rId6" Type="http://schemas.openxmlformats.org/officeDocument/2006/relationships/slideLayout" Target="../slideLayouts/slideLayout53.xml" /><Relationship Id="rId11" Type="http://schemas.openxmlformats.org/officeDocument/2006/relationships/slideLayout" Target="../slideLayouts/slideLayout58.xml" /><Relationship Id="rId5" Type="http://schemas.openxmlformats.org/officeDocument/2006/relationships/slideLayout" Target="../slideLayouts/slideLayout52.xml" /><Relationship Id="rId10" Type="http://schemas.openxmlformats.org/officeDocument/2006/relationships/slideLayout" Target="../slideLayouts/slideLayout57.xml" /><Relationship Id="rId4" Type="http://schemas.openxmlformats.org/officeDocument/2006/relationships/slideLayout" Target="../slideLayouts/slideLayout51.xml" /><Relationship Id="rId9" Type="http://schemas.openxmlformats.org/officeDocument/2006/relationships/slideLayout" Target="../slideLayouts/slideLayout56.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5B201E-632D-4384-BEFF-5C73EC62368F}" type="datetimeFigureOut">
              <a:rPr lang="en-US" smtClean="0"/>
              <a:t>10/23/2022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915F4C-35B8-4145-A301-9E10CF630F9B}" type="slidenum">
              <a:rPr lang="en-US" smtClean="0"/>
              <a:t>‹#›</a:t>
            </a:fld>
            <a:endParaRPr lang="en-US"/>
          </a:p>
        </p:txBody>
      </p:sp>
    </p:spTree>
    <p:extLst>
      <p:ext uri="{BB962C8B-B14F-4D97-AF65-F5344CB8AC3E}">
        <p14:creationId xmlns:p14="http://schemas.microsoft.com/office/powerpoint/2010/main" val="3962435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rtl="0" fontAlgn="auto">
              <a:spcBef>
                <a:spcPts val="0"/>
              </a:spcBef>
              <a:spcAft>
                <a:spcPts val="0"/>
              </a:spcAft>
              <a:defRPr sz="1200" smtClean="0">
                <a:solidFill>
                  <a:schemeClr val="tx1">
                    <a:tint val="75000"/>
                  </a:schemeClr>
                </a:solidFill>
                <a:latin typeface="+mn-lt"/>
                <a:cs typeface="+mn-cs"/>
              </a:defRPr>
            </a:lvl1pPr>
          </a:lstStyle>
          <a:p>
            <a:pPr>
              <a:defRPr/>
            </a:pPr>
            <a:fld id="{36C4DE65-A68E-40B3-AC69-5E83EE05F493}" type="datetimeFigureOut">
              <a:rPr lang="en-US">
                <a:solidFill>
                  <a:prstClr val="black">
                    <a:tint val="75000"/>
                  </a:prstClr>
                </a:solidFill>
              </a:rPr>
              <a:pPr>
                <a:defRPr/>
              </a:pPr>
              <a:t>10/23/2022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rtl="0"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rtl="0">
              <a:defRPr sz="1200">
                <a:solidFill>
                  <a:srgbClr val="898989"/>
                </a:solidFill>
                <a:latin typeface="Calibri" pitchFamily="34" charset="0"/>
              </a:defRPr>
            </a:lvl1pPr>
          </a:lstStyle>
          <a:p>
            <a:pPr algn="r" fontAlgn="base">
              <a:spcBef>
                <a:spcPct val="0"/>
              </a:spcBef>
              <a:spcAft>
                <a:spcPct val="0"/>
              </a:spcAft>
            </a:pPr>
            <a:fld id="{9799CF99-B723-45B8-BC88-9A1339638103}" type="slidenum">
              <a:rPr lang="ar-SA"/>
              <a:pPr algn="r" fontAlgn="base">
                <a:spcBef>
                  <a:spcPct val="0"/>
                </a:spcBef>
                <a:spcAft>
                  <a:spcPct val="0"/>
                </a:spcAft>
              </a:pPr>
              <a:t>‹#›</a:t>
            </a:fld>
            <a:endParaRPr lang="en-US">
              <a:cs typeface="Arial" charset="0"/>
            </a:endParaRPr>
          </a:p>
        </p:txBody>
      </p:sp>
    </p:spTree>
    <p:extLst>
      <p:ext uri="{BB962C8B-B14F-4D97-AF65-F5344CB8AC3E}">
        <p14:creationId xmlns:p14="http://schemas.microsoft.com/office/powerpoint/2010/main" val="42483719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rtl="0" fontAlgn="auto">
              <a:spcBef>
                <a:spcPts val="0"/>
              </a:spcBef>
              <a:spcAft>
                <a:spcPts val="0"/>
              </a:spcAft>
              <a:defRPr sz="1200" smtClean="0">
                <a:solidFill>
                  <a:schemeClr val="tx1">
                    <a:tint val="75000"/>
                  </a:schemeClr>
                </a:solidFill>
                <a:latin typeface="+mn-lt"/>
                <a:cs typeface="+mn-cs"/>
              </a:defRPr>
            </a:lvl1pPr>
          </a:lstStyle>
          <a:p>
            <a:pPr>
              <a:defRPr/>
            </a:pPr>
            <a:fld id="{01A7C6A8-521B-4B8F-A9AC-A375690C43DC}" type="datetimeFigureOut">
              <a:rPr lang="en-US">
                <a:solidFill>
                  <a:prstClr val="black">
                    <a:tint val="75000"/>
                  </a:prstClr>
                </a:solidFill>
              </a:rPr>
              <a:pPr>
                <a:defRPr/>
              </a:pPr>
              <a:t>10/23/2022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rtl="0"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rtl="0">
              <a:defRPr sz="1200">
                <a:solidFill>
                  <a:srgbClr val="898989"/>
                </a:solidFill>
                <a:latin typeface="Calibri" pitchFamily="34" charset="0"/>
              </a:defRPr>
            </a:lvl1pPr>
          </a:lstStyle>
          <a:p>
            <a:pPr algn="r" fontAlgn="base">
              <a:spcBef>
                <a:spcPct val="0"/>
              </a:spcBef>
              <a:spcAft>
                <a:spcPct val="0"/>
              </a:spcAft>
            </a:pPr>
            <a:fld id="{7D7CE06B-5D7A-4103-ACBC-BD010F1743C3}" type="slidenum">
              <a:rPr lang="ar-SA" smtClean="0"/>
              <a:pPr algn="r" fontAlgn="base">
                <a:spcBef>
                  <a:spcPct val="0"/>
                </a:spcBef>
                <a:spcAft>
                  <a:spcPct val="0"/>
                </a:spcAft>
              </a:pPr>
              <a:t>‹#›</a:t>
            </a:fld>
            <a:endParaRPr lang="en-US">
              <a:cs typeface="Arial" pitchFamily="34" charset="0"/>
            </a:endParaRPr>
          </a:p>
        </p:txBody>
      </p:sp>
    </p:spTree>
    <p:extLst>
      <p:ext uri="{BB962C8B-B14F-4D97-AF65-F5344CB8AC3E}">
        <p14:creationId xmlns:p14="http://schemas.microsoft.com/office/powerpoint/2010/main" val="56908700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cs typeface="Arial" pitchFamily="34" charset="0"/>
              </a:defRPr>
            </a:lvl1pPr>
          </a:lstStyle>
          <a:p>
            <a:pPr algn="r" rtl="1"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cs typeface="Arial" pitchFamily="34" charset="0"/>
              </a:defRPr>
            </a:lvl1pPr>
          </a:lstStyle>
          <a:p>
            <a:pPr rtl="1"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pitchFamily="34" charset="0"/>
                <a:cs typeface="Arial" pitchFamily="34" charset="0"/>
              </a:defRPr>
            </a:lvl1pPr>
          </a:lstStyle>
          <a:p>
            <a:pPr rtl="1" fontAlgn="base">
              <a:spcBef>
                <a:spcPct val="0"/>
              </a:spcBef>
              <a:spcAft>
                <a:spcPct val="0"/>
              </a:spcAft>
              <a:defRPr/>
            </a:pPr>
            <a:fld id="{55DB13C9-1B8C-478E-86CE-F3235A014513}" type="slidenum">
              <a:rPr lang="ar-SA">
                <a:solidFill>
                  <a:srgbClr val="000000"/>
                </a:solidFill>
              </a:rPr>
              <a:pPr rtl="1"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758600630"/>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rtl="0" fontAlgn="auto">
              <a:spcBef>
                <a:spcPts val="0"/>
              </a:spcBef>
              <a:spcAft>
                <a:spcPts val="0"/>
              </a:spcAft>
              <a:defRPr sz="1200">
                <a:solidFill>
                  <a:schemeClr val="tx1">
                    <a:tint val="75000"/>
                  </a:schemeClr>
                </a:solidFill>
                <a:latin typeface="+mn-lt"/>
                <a:cs typeface="+mn-cs"/>
              </a:defRPr>
            </a:lvl1pPr>
          </a:lstStyle>
          <a:p>
            <a:pPr>
              <a:defRPr/>
            </a:pPr>
            <a:fld id="{03D31E17-C7B5-4623-8656-993717912CC3}" type="datetimeFigureOut">
              <a:rPr lang="en-US">
                <a:solidFill>
                  <a:prstClr val="black">
                    <a:tint val="75000"/>
                  </a:prstClr>
                </a:solidFill>
              </a:rPr>
              <a:pPr>
                <a:defRPr/>
              </a:pPr>
              <a:t>10/23/2022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rtl="0"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rtl="0">
              <a:defRPr sz="1200">
                <a:solidFill>
                  <a:srgbClr val="898989"/>
                </a:solidFill>
                <a:latin typeface="Calibri" pitchFamily="34" charset="0"/>
                <a:cs typeface="Arial" charset="0"/>
              </a:defRPr>
            </a:lvl1pPr>
          </a:lstStyle>
          <a:p>
            <a:pPr algn="r" fontAlgn="base">
              <a:spcBef>
                <a:spcPct val="0"/>
              </a:spcBef>
              <a:spcAft>
                <a:spcPct val="0"/>
              </a:spcAft>
              <a:defRPr/>
            </a:pPr>
            <a:fld id="{6980D326-07F3-4A58-B413-1B1731AD6A97}" type="slidenum">
              <a:rPr lang="ar-SA"/>
              <a:pPr algn="r" fontAlgn="base">
                <a:spcBef>
                  <a:spcPct val="0"/>
                </a:spcBef>
                <a:spcAft>
                  <a:spcPct val="0"/>
                </a:spcAft>
                <a:defRPr/>
              </a:pPr>
              <a:t>‹#›</a:t>
            </a:fld>
            <a:endParaRPr lang="en-US"/>
          </a:p>
        </p:txBody>
      </p:sp>
    </p:spTree>
    <p:extLst>
      <p:ext uri="{BB962C8B-B14F-4D97-AF65-F5344CB8AC3E}">
        <p14:creationId xmlns:p14="http://schemas.microsoft.com/office/powerpoint/2010/main" val="1720881752"/>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6.xml" /></Relationships>
</file>

<file path=ppt/slides/_rels/slide11.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31.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 /></Relationships>
</file>

<file path=ppt/slides/_rels/slide13.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31.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 /></Relationships>
</file>

<file path=ppt/slides/_rels/slide15.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31.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6.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6.xml" /></Relationships>
</file>

<file path=ppt/slides/_rels/slide18.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Layout" Target="../slideLayouts/slideLayout31.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6.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6.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6.xml" /></Relationships>
</file>

<file path=ppt/slides/_rels/slide23.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31.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1.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6.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6.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6.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1.xml" /></Relationships>
</file>

<file path=ppt/slides/_rels/slide29.xml.rels><?xml version="1.0" encoding="UTF-8" standalone="yes"?>
<Relationships xmlns="http://schemas.openxmlformats.org/package/2006/relationships"><Relationship Id="rId2" Type="http://schemas.openxmlformats.org/officeDocument/2006/relationships/image" Target="../media/image8.png" /><Relationship Id="rId1" Type="http://schemas.openxmlformats.org/officeDocument/2006/relationships/slideLayout" Target="../slideLayouts/slideLayout54.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 /></Relationships>
</file>

<file path=ppt/slides/_rels/slide30.xml.rels><?xml version="1.0" encoding="UTF-8" standalone="yes"?>
<Relationships xmlns="http://schemas.openxmlformats.org/package/2006/relationships"><Relationship Id="rId2" Type="http://schemas.openxmlformats.org/officeDocument/2006/relationships/image" Target="../media/image9.png" /><Relationship Id="rId1" Type="http://schemas.openxmlformats.org/officeDocument/2006/relationships/slideLayout" Target="../slideLayouts/slideLayout17.xml" /></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3.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standalone="yes"?>
<Relationships xmlns="http://schemas.openxmlformats.org/package/2006/relationships"><Relationship Id="rId2" Type="http://schemas.openxmlformats.org/officeDocument/2006/relationships/image" Target="../media/image10.png" /><Relationship Id="rId1" Type="http://schemas.openxmlformats.org/officeDocument/2006/relationships/slideLayout" Target="../slideLayouts/slideLayout18.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standalone="yes"?>
<Relationships xmlns="http://schemas.openxmlformats.org/package/2006/relationships"><Relationship Id="rId2" Type="http://schemas.openxmlformats.org/officeDocument/2006/relationships/image" Target="../media/image11.png" /><Relationship Id="rId1" Type="http://schemas.openxmlformats.org/officeDocument/2006/relationships/slideLayout" Target="../slideLayouts/slideLayout42.xml" /></Relationships>
</file>

<file path=ppt/slides/_rels/slide4.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31.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8.xml" /></Relationships>
</file>

<file path=ppt/slides/_rels/slide41.xml.rels><?xml version="1.0" encoding="UTF-8" standalone="yes"?>
<Relationships xmlns="http://schemas.openxmlformats.org/package/2006/relationships"><Relationship Id="rId2" Type="http://schemas.openxmlformats.org/officeDocument/2006/relationships/image" Target="../media/image12.png" /><Relationship Id="rId1" Type="http://schemas.openxmlformats.org/officeDocument/2006/relationships/slideLayout" Target="../slideLayouts/slideLayout13.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 /></Relationships>
</file>

<file path=ppt/slides/_rels/slide6.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31.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 /></Relationships>
</file>

<file path=ppt/slides/_rels/slide9.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a:t>Antibody </a:t>
            </a:r>
            <a:r>
              <a:rPr lang="en-US" dirty="0"/>
              <a:t>structure and </a:t>
            </a:r>
            <a:r>
              <a:rPr lang="en-US" dirty="0" err="1"/>
              <a:t>Humoral</a:t>
            </a:r>
            <a:r>
              <a:rPr lang="en-US" dirty="0"/>
              <a:t> Immunity</a:t>
            </a:r>
          </a:p>
        </p:txBody>
      </p:sp>
      <p:sp>
        <p:nvSpPr>
          <p:cNvPr id="3" name="Subtitle 2"/>
          <p:cNvSpPr>
            <a:spLocks noGrp="1"/>
          </p:cNvSpPr>
          <p:nvPr>
            <p:ph type="subTitle" idx="1"/>
          </p:nvPr>
        </p:nvSpPr>
        <p:spPr/>
        <p:txBody>
          <a:bodyPr/>
          <a:lstStyle/>
          <a:p>
            <a:pPr lvl="0" fontAlgn="base">
              <a:lnSpc>
                <a:spcPct val="80000"/>
              </a:lnSpc>
              <a:spcAft>
                <a:spcPct val="0"/>
              </a:spcAft>
              <a:buClr>
                <a:srgbClr val="666633"/>
              </a:buClr>
              <a:buSzPct val="80000"/>
              <a:defRPr/>
            </a:pPr>
            <a:r>
              <a:rPr lang="en-US" sz="2800" kern="0" dirty="0" err="1">
                <a:solidFill>
                  <a:srgbClr val="009900"/>
                </a:solidFill>
                <a:effectLst>
                  <a:outerShdw blurRad="38100" dist="38100" dir="2700000" algn="tl">
                    <a:srgbClr val="000000"/>
                  </a:outerShdw>
                </a:effectLst>
                <a:latin typeface="Arial"/>
                <a:cs typeface="Arial"/>
              </a:rPr>
              <a:t>Dr.Eman</a:t>
            </a:r>
            <a:r>
              <a:rPr lang="en-US" sz="2800" kern="0" dirty="0">
                <a:solidFill>
                  <a:srgbClr val="009900"/>
                </a:solidFill>
                <a:effectLst>
                  <a:outerShdw blurRad="38100" dist="38100" dir="2700000" algn="tl">
                    <a:srgbClr val="000000"/>
                  </a:outerShdw>
                </a:effectLst>
                <a:latin typeface="Arial"/>
                <a:cs typeface="Arial"/>
              </a:rPr>
              <a:t> </a:t>
            </a:r>
            <a:r>
              <a:rPr lang="en-US" sz="2800" kern="0" dirty="0" err="1">
                <a:solidFill>
                  <a:srgbClr val="009900"/>
                </a:solidFill>
                <a:effectLst>
                  <a:outerShdw blurRad="38100" dist="38100" dir="2700000" algn="tl">
                    <a:srgbClr val="000000"/>
                  </a:outerShdw>
                </a:effectLst>
                <a:latin typeface="Arial"/>
                <a:cs typeface="Arial"/>
              </a:rPr>
              <a:t>Albataineh</a:t>
            </a:r>
            <a:r>
              <a:rPr lang="en-US" sz="2800" kern="0" dirty="0">
                <a:solidFill>
                  <a:srgbClr val="009900"/>
                </a:solidFill>
                <a:effectLst>
                  <a:outerShdw blurRad="38100" dist="38100" dir="2700000" algn="tl">
                    <a:srgbClr val="000000"/>
                  </a:outerShdw>
                </a:effectLst>
                <a:latin typeface="Arial"/>
                <a:cs typeface="Arial"/>
              </a:rPr>
              <a:t>,</a:t>
            </a:r>
          </a:p>
          <a:p>
            <a:pPr lvl="0" fontAlgn="base">
              <a:lnSpc>
                <a:spcPct val="80000"/>
              </a:lnSpc>
              <a:spcAft>
                <a:spcPct val="0"/>
              </a:spcAft>
              <a:buClr>
                <a:srgbClr val="666633"/>
              </a:buClr>
              <a:buSzPct val="80000"/>
              <a:defRPr/>
            </a:pPr>
            <a:r>
              <a:rPr lang="en-US" sz="2800" kern="0" dirty="0">
                <a:solidFill>
                  <a:srgbClr val="009900"/>
                </a:solidFill>
                <a:effectLst>
                  <a:outerShdw blurRad="38100" dist="38100" dir="2700000" algn="tl">
                    <a:srgbClr val="000000"/>
                  </a:outerShdw>
                </a:effectLst>
                <a:latin typeface="Arial"/>
                <a:cs typeface="Arial"/>
              </a:rPr>
              <a:t> Associate Prof. Immunology </a:t>
            </a:r>
          </a:p>
          <a:p>
            <a:pPr lvl="0" fontAlgn="base">
              <a:lnSpc>
                <a:spcPct val="80000"/>
              </a:lnSpc>
              <a:spcAft>
                <a:spcPct val="0"/>
              </a:spcAft>
              <a:buClr>
                <a:srgbClr val="666633"/>
              </a:buClr>
              <a:buSzPct val="80000"/>
              <a:defRPr/>
            </a:pPr>
            <a:r>
              <a:rPr lang="en-US" sz="2800" kern="0" dirty="0">
                <a:solidFill>
                  <a:srgbClr val="009900"/>
                </a:solidFill>
                <a:effectLst>
                  <a:outerShdw blurRad="38100" dist="38100" dir="2700000" algn="tl">
                    <a:srgbClr val="000000"/>
                  </a:outerShdw>
                </a:effectLst>
                <a:latin typeface="Arial"/>
                <a:cs typeface="Arial"/>
              </a:rPr>
              <a:t>College of Medicine, </a:t>
            </a:r>
            <a:r>
              <a:rPr lang="en-US" sz="2800" kern="0" dirty="0" err="1">
                <a:solidFill>
                  <a:srgbClr val="009900"/>
                </a:solidFill>
                <a:effectLst>
                  <a:outerShdw blurRad="38100" dist="38100" dir="2700000" algn="tl">
                    <a:srgbClr val="000000"/>
                  </a:outerShdw>
                </a:effectLst>
                <a:latin typeface="Arial"/>
                <a:cs typeface="Arial"/>
              </a:rPr>
              <a:t>Mu’tah</a:t>
            </a:r>
            <a:r>
              <a:rPr lang="en-US" sz="2800" kern="0" dirty="0">
                <a:solidFill>
                  <a:srgbClr val="009900"/>
                </a:solidFill>
                <a:effectLst>
                  <a:outerShdw blurRad="38100" dist="38100" dir="2700000" algn="tl">
                    <a:srgbClr val="000000"/>
                  </a:outerShdw>
                </a:effectLst>
                <a:latin typeface="Arial"/>
                <a:cs typeface="Arial"/>
              </a:rPr>
              <a:t> university</a:t>
            </a:r>
          </a:p>
          <a:p>
            <a:pPr lvl="0" fontAlgn="base">
              <a:lnSpc>
                <a:spcPct val="80000"/>
              </a:lnSpc>
              <a:spcAft>
                <a:spcPct val="0"/>
              </a:spcAft>
              <a:buClr>
                <a:srgbClr val="666633"/>
              </a:buClr>
              <a:buSzPct val="80000"/>
              <a:defRPr/>
            </a:pPr>
            <a:r>
              <a:rPr lang="en-US" sz="2800" kern="0" dirty="0">
                <a:solidFill>
                  <a:srgbClr val="009900"/>
                </a:solidFill>
                <a:effectLst>
                  <a:outerShdw blurRad="38100" dist="38100" dir="2700000" algn="tl">
                    <a:srgbClr val="000000"/>
                  </a:outerShdw>
                </a:effectLst>
                <a:latin typeface="Arial"/>
                <a:cs typeface="Arial"/>
              </a:rPr>
              <a:t>Immunology, 2</a:t>
            </a:r>
            <a:r>
              <a:rPr lang="en-US" sz="2800" kern="0" baseline="30000" dirty="0">
                <a:solidFill>
                  <a:srgbClr val="009900"/>
                </a:solidFill>
                <a:effectLst>
                  <a:outerShdw blurRad="38100" dist="38100" dir="2700000" algn="tl">
                    <a:srgbClr val="000000"/>
                  </a:outerShdw>
                </a:effectLst>
                <a:latin typeface="Arial"/>
                <a:cs typeface="Arial"/>
              </a:rPr>
              <a:t>nd</a:t>
            </a:r>
            <a:r>
              <a:rPr lang="en-US" sz="2800" kern="0" dirty="0">
                <a:solidFill>
                  <a:srgbClr val="009900"/>
                </a:solidFill>
                <a:effectLst>
                  <a:outerShdw blurRad="38100" dist="38100" dir="2700000" algn="tl">
                    <a:srgbClr val="000000"/>
                  </a:outerShdw>
                </a:effectLst>
                <a:latin typeface="Arial"/>
                <a:cs typeface="Arial"/>
              </a:rPr>
              <a:t> year students</a:t>
            </a:r>
            <a:endParaRPr lang="en-US" dirty="0"/>
          </a:p>
        </p:txBody>
      </p:sp>
    </p:spTree>
    <p:extLst>
      <p:ext uri="{BB962C8B-B14F-4D97-AF65-F5344CB8AC3E}">
        <p14:creationId xmlns:p14="http://schemas.microsoft.com/office/powerpoint/2010/main" val="1382824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p:txBody>
          <a:bodyPr/>
          <a:lstStyle/>
          <a:p>
            <a:r>
              <a:rPr lang="en-US"/>
              <a:t>Further additions on the structure</a:t>
            </a:r>
          </a:p>
        </p:txBody>
      </p:sp>
      <p:sp>
        <p:nvSpPr>
          <p:cNvPr id="46083" name="Rectangle 3"/>
          <p:cNvSpPr>
            <a:spLocks noGrp="1"/>
          </p:cNvSpPr>
          <p:nvPr>
            <p:ph type="body" idx="1"/>
          </p:nvPr>
        </p:nvSpPr>
        <p:spPr/>
        <p:txBody>
          <a:bodyPr/>
          <a:lstStyle/>
          <a:p>
            <a:pPr>
              <a:lnSpc>
                <a:spcPct val="90000"/>
              </a:lnSpc>
            </a:pPr>
            <a:r>
              <a:rPr lang="en-US" sz="2400"/>
              <a:t>Antibodies also demonstrate </a:t>
            </a:r>
            <a:r>
              <a:rPr lang="en-US" sz="2400" b="1"/>
              <a:t>segmental flexibility, </a:t>
            </a:r>
            <a:r>
              <a:rPr lang="en-US" sz="2400"/>
              <a:t>which means that the two Fab portions can move relative to one another on antigen binding. The angle varies from 60 to 180 degrees. This flexible region where the arms meet the stem of the Y is called the </a:t>
            </a:r>
            <a:r>
              <a:rPr lang="en-US" sz="2400" b="1"/>
              <a:t>hinge region </a:t>
            </a:r>
            <a:r>
              <a:rPr lang="en-US" sz="2400"/>
              <a:t>and is located between the CH1 and CH2 domains. Only IgG, IgA, and IgD antibody molecules have hinge regions</a:t>
            </a:r>
          </a:p>
          <a:p>
            <a:pPr>
              <a:lnSpc>
                <a:spcPct val="90000"/>
              </a:lnSpc>
            </a:pPr>
            <a:r>
              <a:rPr lang="en-US" sz="2800"/>
              <a:t> IgM and IgA also have a polypeptide called the </a:t>
            </a:r>
            <a:r>
              <a:rPr lang="en-US" sz="2800" b="1"/>
              <a:t>joining ( J) chain, </a:t>
            </a:r>
            <a:r>
              <a:rPr lang="en-US" sz="2800"/>
              <a:t>which is disulfide- linked to the tail of the antibody and stabilizes the multimeric structure.</a:t>
            </a:r>
            <a:endParaRPr lang="en-US" sz="2400"/>
          </a:p>
          <a:p>
            <a:pPr>
              <a:lnSpc>
                <a:spcPct val="90000"/>
              </a:lnSpc>
            </a:pPr>
            <a:r>
              <a:rPr lang="en-US" sz="2800" b="1"/>
              <a:t>Secretory part in IGA</a:t>
            </a:r>
            <a:r>
              <a:rPr lang="en-US" sz="2400" b="1"/>
              <a:t> </a:t>
            </a:r>
            <a:endParaRPr lang="ar-JO" sz="2400"/>
          </a:p>
          <a:p>
            <a:pPr>
              <a:lnSpc>
                <a:spcPct val="90000"/>
              </a:lnSpc>
              <a:buFont typeface="Arial" pitchFamily="34" charset="0"/>
              <a:buNone/>
            </a:pPr>
            <a:endParaRPr lang="en-US" sz="2400">
              <a:cs typeface="Arial" pitchFamily="34" charset="0"/>
            </a:endParaRPr>
          </a:p>
        </p:txBody>
      </p:sp>
    </p:spTree>
    <p:extLst>
      <p:ext uri="{BB962C8B-B14F-4D97-AF65-F5344CB8AC3E}">
        <p14:creationId xmlns:p14="http://schemas.microsoft.com/office/powerpoint/2010/main" val="1434849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8" name="Picture 2" descr="32996-0550x047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381000"/>
            <a:ext cx="5105400" cy="5919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6852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p:txBody>
          <a:bodyPr/>
          <a:lstStyle/>
          <a:p>
            <a:endParaRPr lang="en-US"/>
          </a:p>
        </p:txBody>
      </p:sp>
      <p:sp>
        <p:nvSpPr>
          <p:cNvPr id="41987" name="Rectangle 3"/>
          <p:cNvSpPr>
            <a:spLocks noGrp="1"/>
          </p:cNvSpPr>
          <p:nvPr>
            <p:ph type="body" idx="1"/>
          </p:nvPr>
        </p:nvSpPr>
        <p:spPr>
          <a:xfrm>
            <a:off x="464127" y="1383002"/>
            <a:ext cx="8229600" cy="4525963"/>
          </a:xfrm>
        </p:spPr>
        <p:txBody>
          <a:bodyPr/>
          <a:lstStyle/>
          <a:p>
            <a:r>
              <a:rPr lang="en-US" sz="2800" dirty="0"/>
              <a:t>How many molecules can a single antibody molecule bind (</a:t>
            </a:r>
            <a:r>
              <a:rPr lang="en-US" sz="2800" i="1" dirty="0" err="1"/>
              <a:t>i.e</a:t>
            </a:r>
            <a:r>
              <a:rPr lang="en-US" sz="2800" i="1" dirty="0"/>
              <a:t> </a:t>
            </a:r>
            <a:r>
              <a:rPr lang="en-US" sz="2800" dirty="0"/>
              <a:t>how many combining sites does it have, called </a:t>
            </a:r>
            <a:r>
              <a:rPr lang="en-US" sz="2800" dirty="0" err="1"/>
              <a:t>valency</a:t>
            </a:r>
            <a:r>
              <a:rPr lang="en-US" sz="2800" dirty="0"/>
              <a:t> ( in IGM they are 10 binding sites whereas in IGA are 4 and 2 in IGG, IGE and IGD)</a:t>
            </a:r>
          </a:p>
          <a:p>
            <a:r>
              <a:rPr lang="en-US" sz="2800" dirty="0"/>
              <a:t>Binding of antibody may be to epitopes on one microbe or crosslinking (one antibody binds 2 or more similar microbes)</a:t>
            </a:r>
          </a:p>
          <a:p>
            <a:r>
              <a:rPr lang="en-US" sz="2800" dirty="0"/>
              <a:t> What is the strength of binding of the epitope to single combining site on the antibody molecule called affinity whereas the combining strength of all combining sites to the epitopes on surface of same antigen called avidity </a:t>
            </a:r>
          </a:p>
          <a:p>
            <a:pPr>
              <a:lnSpc>
                <a:spcPct val="80000"/>
              </a:lnSpc>
              <a:buFont typeface="Arial" pitchFamily="34" charset="0"/>
              <a:buNone/>
            </a:pPr>
            <a:endParaRPr lang="en-US" sz="2400" dirty="0"/>
          </a:p>
        </p:txBody>
      </p:sp>
    </p:spTree>
    <p:extLst>
      <p:ext uri="{BB962C8B-B14F-4D97-AF65-F5344CB8AC3E}">
        <p14:creationId xmlns:p14="http://schemas.microsoft.com/office/powerpoint/2010/main" val="4245560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14400" y="1219200"/>
            <a:ext cx="7351395" cy="4324350"/>
          </a:xfrm>
          <a:prstGeom prst="rect">
            <a:avLst/>
          </a:prstGeom>
        </p:spPr>
      </p:pic>
    </p:spTree>
    <p:extLst>
      <p:ext uri="{BB962C8B-B14F-4D97-AF65-F5344CB8AC3E}">
        <p14:creationId xmlns:p14="http://schemas.microsoft.com/office/powerpoint/2010/main" val="4163299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a:t>Generation of antibody fragments</a:t>
            </a:r>
          </a:p>
        </p:txBody>
      </p:sp>
      <p:sp>
        <p:nvSpPr>
          <p:cNvPr id="18434" name="Content Placeholder 2"/>
          <p:cNvSpPr>
            <a:spLocks noGrp="1"/>
          </p:cNvSpPr>
          <p:nvPr>
            <p:ph idx="1"/>
          </p:nvPr>
        </p:nvSpPr>
        <p:spPr/>
        <p:txBody>
          <a:bodyPr/>
          <a:lstStyle/>
          <a:p>
            <a:r>
              <a:rPr lang="en-US"/>
              <a:t>Papain enzyme digest the antibody in the n terminal side of the disulphide bonds result in 2 fab and one Fc</a:t>
            </a:r>
          </a:p>
          <a:p>
            <a:r>
              <a:rPr lang="en-US"/>
              <a:t>Pepsin in the c-terminal side of the bonds and result in f(ab)</a:t>
            </a:r>
            <a:r>
              <a:rPr lang="en-US" baseline="-25000"/>
              <a:t>2</a:t>
            </a:r>
            <a:r>
              <a:rPr lang="en-US"/>
              <a:t> and smaller fc fragments (pfc)</a:t>
            </a:r>
            <a:r>
              <a:rPr lang="en-US" baseline="-25000"/>
              <a:t> </a:t>
            </a:r>
          </a:p>
        </p:txBody>
      </p:sp>
    </p:spTree>
    <p:extLst>
      <p:ext uri="{BB962C8B-B14F-4D97-AF65-F5344CB8AC3E}">
        <p14:creationId xmlns:p14="http://schemas.microsoft.com/office/powerpoint/2010/main" val="438650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2" name="Picture 2" descr="http://www.abcam.com/ps/CMS/Images/abstruc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0"/>
            <a:ext cx="80772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1777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a:t>Classes and subclasses</a:t>
            </a:r>
          </a:p>
        </p:txBody>
      </p:sp>
      <p:sp>
        <p:nvSpPr>
          <p:cNvPr id="3" name="Content Placeholder 2"/>
          <p:cNvSpPr>
            <a:spLocks noGrp="1"/>
          </p:cNvSpPr>
          <p:nvPr>
            <p:ph idx="1"/>
          </p:nvPr>
        </p:nvSpPr>
        <p:spPr/>
        <p:txBody>
          <a:bodyPr>
            <a:normAutofit/>
          </a:bodyPr>
          <a:lstStyle/>
          <a:p>
            <a:r>
              <a:rPr lang="en-US" sz="2800" dirty="0"/>
              <a:t>Abs can be classified as isotypes or </a:t>
            </a:r>
            <a:r>
              <a:rPr lang="en-US" sz="2800" dirty="0" err="1"/>
              <a:t>allotypes</a:t>
            </a:r>
            <a:r>
              <a:rPr lang="en-US" sz="2800" dirty="0"/>
              <a:t> or as </a:t>
            </a:r>
            <a:r>
              <a:rPr lang="en-US" sz="2800" dirty="0" err="1"/>
              <a:t>idiotypes</a:t>
            </a:r>
            <a:r>
              <a:rPr lang="en-US" sz="2800" dirty="0"/>
              <a:t>. Her we will use the first system</a:t>
            </a:r>
          </a:p>
          <a:p>
            <a:r>
              <a:rPr lang="en-US" sz="2800" dirty="0"/>
              <a:t>5 classes or isotypes; IGG, IGM, IGA, IGE and IGD</a:t>
            </a:r>
          </a:p>
          <a:p>
            <a:r>
              <a:rPr lang="en-US" sz="2800" dirty="0"/>
              <a:t>IGG into 4 subclasses, IGG1, 2, 3, 4. IGA into IGA1, IGA2 while no subclasses in IGE, IGM and IGD. all of these classes and subclasses found in every person</a:t>
            </a:r>
          </a:p>
          <a:p>
            <a:r>
              <a:rPr lang="en-US" sz="2800" dirty="0"/>
              <a:t>Antibody isotypes differ in their chemical (charge, size, and solubility) and function</a:t>
            </a:r>
          </a:p>
        </p:txBody>
      </p:sp>
    </p:spTree>
    <p:extLst>
      <p:ext uri="{BB962C8B-B14F-4D97-AF65-F5344CB8AC3E}">
        <p14:creationId xmlns:p14="http://schemas.microsoft.com/office/powerpoint/2010/main" val="164308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p:txBody>
          <a:bodyPr/>
          <a:lstStyle/>
          <a:p>
            <a:r>
              <a:rPr lang="en-US" dirty="0"/>
              <a:t>Antibody classifications</a:t>
            </a:r>
          </a:p>
        </p:txBody>
      </p:sp>
      <p:sp>
        <p:nvSpPr>
          <p:cNvPr id="58371" name="Rectangle 3"/>
          <p:cNvSpPr>
            <a:spLocks noGrp="1"/>
          </p:cNvSpPr>
          <p:nvPr>
            <p:ph type="body" idx="1"/>
          </p:nvPr>
        </p:nvSpPr>
        <p:spPr/>
        <p:txBody>
          <a:bodyPr/>
          <a:lstStyle/>
          <a:p>
            <a:r>
              <a:rPr lang="en-US" sz="2800" b="1" dirty="0" err="1"/>
              <a:t>Allotypes</a:t>
            </a:r>
            <a:r>
              <a:rPr lang="en-US" sz="2800" dirty="0"/>
              <a:t>, in some races, structures of constant regions are nearly identical except change in 1 amino acid may occur kappa constant chain and gamma constant chain (KM and GM </a:t>
            </a:r>
            <a:r>
              <a:rPr lang="en-US" sz="2800" b="1" dirty="0" err="1"/>
              <a:t>allotypes</a:t>
            </a:r>
            <a:r>
              <a:rPr lang="en-US" sz="2800" b="1" dirty="0"/>
              <a:t> respectively) the types of </a:t>
            </a:r>
            <a:r>
              <a:rPr lang="en-US" sz="2800" b="1" dirty="0" err="1"/>
              <a:t>allotypes</a:t>
            </a:r>
            <a:r>
              <a:rPr lang="en-US" sz="2800" b="1" dirty="0"/>
              <a:t> depend on races.</a:t>
            </a:r>
          </a:p>
          <a:p>
            <a:r>
              <a:rPr lang="en-US" sz="2800" b="1" dirty="0" err="1"/>
              <a:t>Idiotypic</a:t>
            </a:r>
            <a:r>
              <a:rPr lang="en-US" sz="2800" b="1" dirty="0"/>
              <a:t> determinants The structure formed by the CDR is known as the </a:t>
            </a:r>
            <a:r>
              <a:rPr lang="en-US" sz="2800" b="1" dirty="0" err="1"/>
              <a:t>idiotope</a:t>
            </a:r>
            <a:r>
              <a:rPr lang="en-US" sz="2800" i="1" dirty="0"/>
              <a:t>. They are immunoglobulins of one antigenic specificity. </a:t>
            </a:r>
            <a:endParaRPr lang="en-US" sz="2800" b="1" dirty="0"/>
          </a:p>
          <a:p>
            <a:endParaRPr lang="en-US" sz="2400" dirty="0"/>
          </a:p>
          <a:p>
            <a:endParaRPr lang="en-US" sz="2400" dirty="0"/>
          </a:p>
          <a:p>
            <a:endParaRPr lang="en-US" sz="2000" dirty="0"/>
          </a:p>
          <a:p>
            <a:endParaRPr lang="en-US" dirty="0"/>
          </a:p>
        </p:txBody>
      </p:sp>
    </p:spTree>
    <p:extLst>
      <p:ext uri="{BB962C8B-B14F-4D97-AF65-F5344CB8AC3E}">
        <p14:creationId xmlns:p14="http://schemas.microsoft.com/office/powerpoint/2010/main" val="3974022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38200" y="160262"/>
            <a:ext cx="6705600" cy="6240136"/>
          </a:xfrm>
          <a:prstGeom prst="rect">
            <a:avLst/>
          </a:prstGeom>
        </p:spPr>
      </p:pic>
    </p:spTree>
    <p:extLst>
      <p:ext uri="{BB962C8B-B14F-4D97-AF65-F5344CB8AC3E}">
        <p14:creationId xmlns:p14="http://schemas.microsoft.com/office/powerpoint/2010/main" val="13017445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p:cNvSpPr>
          <p:nvPr>
            <p:ph type="title"/>
          </p:nvPr>
        </p:nvSpPr>
        <p:spPr>
          <a:xfrm>
            <a:off x="457200" y="-304800"/>
            <a:ext cx="8229600" cy="1143000"/>
          </a:xfrm>
        </p:spPr>
        <p:txBody>
          <a:bodyPr/>
          <a:lstStyle/>
          <a:p>
            <a:r>
              <a:rPr lang="en-US" dirty="0"/>
              <a:t>IGM</a:t>
            </a:r>
          </a:p>
        </p:txBody>
      </p:sp>
      <p:sp>
        <p:nvSpPr>
          <p:cNvPr id="72707" name="Rectangle 3"/>
          <p:cNvSpPr>
            <a:spLocks noGrp="1"/>
          </p:cNvSpPr>
          <p:nvPr>
            <p:ph type="body" idx="1"/>
          </p:nvPr>
        </p:nvSpPr>
        <p:spPr>
          <a:xfrm>
            <a:off x="457200" y="609600"/>
            <a:ext cx="8229600" cy="5516563"/>
          </a:xfrm>
        </p:spPr>
        <p:txBody>
          <a:bodyPr/>
          <a:lstStyle/>
          <a:p>
            <a:pPr>
              <a:lnSpc>
                <a:spcPct val="80000"/>
              </a:lnSpc>
            </a:pPr>
            <a:r>
              <a:rPr lang="en-US" sz="2000" dirty="0"/>
              <a:t>IgM, primary response to polysaccharide and protein antigens, is largest </a:t>
            </a:r>
            <a:r>
              <a:rPr lang="en-US" sz="2000" dirty="0" err="1"/>
              <a:t>antibody,it</a:t>
            </a:r>
            <a:r>
              <a:rPr lang="en-US" sz="2000" dirty="0"/>
              <a:t> is </a:t>
            </a:r>
            <a:r>
              <a:rPr lang="en-US" sz="2000" dirty="0" err="1"/>
              <a:t>pentamer</a:t>
            </a:r>
            <a:r>
              <a:rPr lang="en-US" sz="2000" dirty="0"/>
              <a:t> that makes up about 8%</a:t>
            </a:r>
          </a:p>
          <a:p>
            <a:pPr>
              <a:lnSpc>
                <a:spcPct val="80000"/>
              </a:lnSpc>
            </a:pPr>
            <a:r>
              <a:rPr lang="en-US" sz="2000" dirty="0"/>
              <a:t>The H chain have 1 v and 4 c chains </a:t>
            </a:r>
          </a:p>
          <a:p>
            <a:pPr>
              <a:lnSpc>
                <a:spcPct val="80000"/>
              </a:lnSpc>
            </a:pPr>
            <a:r>
              <a:rPr lang="en-US" sz="2000" dirty="0"/>
              <a:t>The five monomeric IgM molecules are arranged radially, the Fab fragments pointing outward and the Fc fragments pointing to the center of the circle </a:t>
            </a:r>
          </a:p>
          <a:p>
            <a:pPr>
              <a:lnSpc>
                <a:spcPct val="80000"/>
              </a:lnSpc>
            </a:pPr>
            <a:r>
              <a:rPr lang="en-US" sz="2000" dirty="0"/>
              <a:t> IgM is the first antibody to appear during an immune response and the first formed by a developing fetus. </a:t>
            </a:r>
          </a:p>
          <a:p>
            <a:pPr>
              <a:lnSpc>
                <a:spcPct val="80000"/>
              </a:lnSpc>
            </a:pPr>
            <a:r>
              <a:rPr lang="en-US" sz="2000" dirty="0"/>
              <a:t>Because of its many antigen-binding sites, IgM can quickly clump antigen (agglutinate)</a:t>
            </a:r>
          </a:p>
          <a:p>
            <a:pPr>
              <a:lnSpc>
                <a:spcPct val="80000"/>
              </a:lnSpc>
            </a:pPr>
            <a:r>
              <a:rPr lang="en-US" sz="2000" dirty="0"/>
              <a:t>IgM acts as one of the main receptors on the surface of mature B cells, along with </a:t>
            </a:r>
            <a:r>
              <a:rPr lang="en-US" sz="2000" dirty="0" err="1"/>
              <a:t>IgD</a:t>
            </a:r>
            <a:r>
              <a:rPr lang="en-US" sz="2000" dirty="0"/>
              <a:t>. When IgM is a surface receptor, it is in its monomeric form.</a:t>
            </a:r>
          </a:p>
          <a:p>
            <a:pPr>
              <a:lnSpc>
                <a:spcPct val="80000"/>
              </a:lnSpc>
            </a:pPr>
            <a:r>
              <a:rPr lang="en-US" sz="2000" dirty="0"/>
              <a:t>the CH1 and CH3 domains are the parts of the m chain where the J chain binds. The CH2 domain of the m chain is equivalent to the hinge regions </a:t>
            </a:r>
          </a:p>
          <a:p>
            <a:pPr>
              <a:lnSpc>
                <a:spcPct val="80000"/>
              </a:lnSpc>
            </a:pPr>
            <a:r>
              <a:rPr lang="en-US" sz="2000" dirty="0"/>
              <a:t>The membrane form of IgM is made up of additional transmembrane segment </a:t>
            </a:r>
          </a:p>
          <a:p>
            <a:pPr>
              <a:lnSpc>
                <a:spcPct val="80000"/>
              </a:lnSpc>
            </a:pPr>
            <a:r>
              <a:rPr lang="en-US" sz="2000" dirty="0"/>
              <a:t>Function; -complement activation</a:t>
            </a:r>
          </a:p>
          <a:p>
            <a:pPr lvl="1">
              <a:lnSpc>
                <a:spcPct val="80000"/>
              </a:lnSpc>
            </a:pPr>
            <a:r>
              <a:rPr lang="en-US" sz="2000" dirty="0"/>
              <a:t>Indirect </a:t>
            </a:r>
            <a:r>
              <a:rPr lang="en-US" sz="2000" dirty="0" err="1"/>
              <a:t>opsonization</a:t>
            </a:r>
            <a:r>
              <a:rPr lang="en-US" sz="2000" dirty="0"/>
              <a:t> for phagocytosis</a:t>
            </a:r>
          </a:p>
          <a:p>
            <a:pPr lvl="1">
              <a:lnSpc>
                <a:spcPct val="80000"/>
              </a:lnSpc>
            </a:pPr>
            <a:r>
              <a:rPr lang="en-US" sz="2000" dirty="0"/>
              <a:t>Antigen clumping and precipitation</a:t>
            </a:r>
          </a:p>
          <a:p>
            <a:pPr lvl="1">
              <a:lnSpc>
                <a:spcPct val="80000"/>
              </a:lnSpc>
            </a:pPr>
            <a:r>
              <a:rPr lang="en-US" sz="2000" dirty="0"/>
              <a:t>In IGA deficiency IGM can appear in secretions linked to secretory piece</a:t>
            </a:r>
          </a:p>
          <a:p>
            <a:pPr lvl="1">
              <a:lnSpc>
                <a:spcPct val="80000"/>
              </a:lnSpc>
            </a:pPr>
            <a:r>
              <a:rPr lang="en-US" sz="2000" dirty="0"/>
              <a:t>Complement activation</a:t>
            </a:r>
          </a:p>
          <a:p>
            <a:pPr lvl="1">
              <a:lnSpc>
                <a:spcPct val="80000"/>
              </a:lnSpc>
            </a:pPr>
            <a:endParaRPr lang="en-US" sz="1600" dirty="0"/>
          </a:p>
          <a:p>
            <a:pPr>
              <a:lnSpc>
                <a:spcPct val="80000"/>
              </a:lnSpc>
              <a:buFont typeface="Arial" pitchFamily="34" charset="0"/>
              <a:buNone/>
            </a:pPr>
            <a:endParaRPr lang="en-US" sz="1800" dirty="0"/>
          </a:p>
        </p:txBody>
      </p:sp>
    </p:spTree>
    <p:extLst>
      <p:ext uri="{BB962C8B-B14F-4D97-AF65-F5344CB8AC3E}">
        <p14:creationId xmlns:p14="http://schemas.microsoft.com/office/powerpoint/2010/main" val="2681579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p:nvPr>
        </p:nvSpPr>
        <p:spPr/>
        <p:txBody>
          <a:bodyPr/>
          <a:lstStyle/>
          <a:p>
            <a:endParaRPr lang="en-US"/>
          </a:p>
        </p:txBody>
      </p:sp>
      <p:sp>
        <p:nvSpPr>
          <p:cNvPr id="63491" name="Rectangle 3"/>
          <p:cNvSpPr>
            <a:spLocks noGrp="1"/>
          </p:cNvSpPr>
          <p:nvPr>
            <p:ph type="body" idx="1"/>
          </p:nvPr>
        </p:nvSpPr>
        <p:spPr/>
        <p:txBody>
          <a:bodyPr/>
          <a:lstStyle/>
          <a:p>
            <a:pPr lvl="1">
              <a:lnSpc>
                <a:spcPct val="80000"/>
              </a:lnSpc>
            </a:pPr>
            <a:r>
              <a:rPr lang="en-US" dirty="0"/>
              <a:t>When red blood clot, the remaining fluid called serum which include antibody and serology is any study include serum and antibody detection</a:t>
            </a:r>
          </a:p>
          <a:p>
            <a:pPr lvl="1">
              <a:lnSpc>
                <a:spcPct val="80000"/>
              </a:lnSpc>
            </a:pPr>
            <a:r>
              <a:rPr lang="en-US" dirty="0"/>
              <a:t>3g of antibody produced daily and most of them is IGA in GIT and RT secretions</a:t>
            </a:r>
          </a:p>
          <a:p>
            <a:pPr lvl="1">
              <a:lnSpc>
                <a:spcPct val="80000"/>
              </a:lnSpc>
            </a:pPr>
            <a:r>
              <a:rPr lang="en-US" dirty="0"/>
              <a:t>Whereas, In serum, the most distributed antibody is IGG</a:t>
            </a:r>
          </a:p>
          <a:p>
            <a:endParaRPr lang="en-US" sz="2400" dirty="0"/>
          </a:p>
        </p:txBody>
      </p:sp>
    </p:spTree>
    <p:extLst>
      <p:ext uri="{BB962C8B-B14F-4D97-AF65-F5344CB8AC3E}">
        <p14:creationId xmlns:p14="http://schemas.microsoft.com/office/powerpoint/2010/main" val="6374813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Natural antibodies</a:t>
            </a:r>
          </a:p>
        </p:txBody>
      </p:sp>
      <p:sp>
        <p:nvSpPr>
          <p:cNvPr id="6" name="Content Placeholder 5"/>
          <p:cNvSpPr>
            <a:spLocks noGrp="1"/>
          </p:cNvSpPr>
          <p:nvPr>
            <p:ph idx="1"/>
          </p:nvPr>
        </p:nvSpPr>
        <p:spPr/>
        <p:txBody>
          <a:bodyPr/>
          <a:lstStyle/>
          <a:p>
            <a:r>
              <a:rPr lang="en-US" dirty="0"/>
              <a:t>T cell independent antigens also contribute to the generation of natural antibodies, mainly IGM, Most natural antibodies are low-affinity anti-carbohydrate antibodies, postulated to be produced by peritoneal B-1 cells stimulated by bacteria that colonize the gastrointestinal tract.</a:t>
            </a:r>
          </a:p>
        </p:txBody>
      </p:sp>
    </p:spTree>
    <p:extLst>
      <p:ext uri="{BB962C8B-B14F-4D97-AF65-F5344CB8AC3E}">
        <p14:creationId xmlns:p14="http://schemas.microsoft.com/office/powerpoint/2010/main" val="4899683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a:xfrm>
            <a:off x="426720" y="-228600"/>
            <a:ext cx="8229600" cy="1143000"/>
          </a:xfrm>
        </p:spPr>
        <p:txBody>
          <a:bodyPr/>
          <a:lstStyle/>
          <a:p>
            <a:r>
              <a:rPr lang="en-US" dirty="0"/>
              <a:t>IGG</a:t>
            </a:r>
          </a:p>
        </p:txBody>
      </p:sp>
      <p:sp>
        <p:nvSpPr>
          <p:cNvPr id="47107" name="Rectangle 3"/>
          <p:cNvSpPr>
            <a:spLocks noGrp="1"/>
          </p:cNvSpPr>
          <p:nvPr>
            <p:ph type="body" idx="1"/>
          </p:nvPr>
        </p:nvSpPr>
        <p:spPr>
          <a:xfrm>
            <a:off x="457200" y="533400"/>
            <a:ext cx="8229600" cy="6324600"/>
          </a:xfrm>
        </p:spPr>
        <p:txBody>
          <a:bodyPr/>
          <a:lstStyle/>
          <a:p>
            <a:pPr>
              <a:lnSpc>
                <a:spcPct val="80000"/>
              </a:lnSpc>
            </a:pPr>
            <a:r>
              <a:rPr lang="en-US" sz="2000" dirty="0"/>
              <a:t>IgG,  induced by protein antigens, constitutes about 80% (12.5 mg/ml) of the antibody in serum. </a:t>
            </a:r>
          </a:p>
          <a:p>
            <a:pPr>
              <a:lnSpc>
                <a:spcPct val="80000"/>
              </a:lnSpc>
            </a:pPr>
            <a:r>
              <a:rPr lang="en-US" sz="2000" dirty="0"/>
              <a:t>Human IgG consists of four subclasses, which are numbered in order of their serum concentrations (IgG1, IgG2, IgG3, and IgG4). The four subclasses have 90 to 95% identity with each other.</a:t>
            </a:r>
          </a:p>
          <a:p>
            <a:pPr>
              <a:lnSpc>
                <a:spcPct val="80000"/>
              </a:lnSpc>
            </a:pPr>
            <a:r>
              <a:rPr lang="en-US" sz="2000" dirty="0"/>
              <a:t> The Heavy chain is made up of four domains, one in the V portion and three in the C portion of the chain. </a:t>
            </a:r>
          </a:p>
          <a:p>
            <a:pPr>
              <a:lnSpc>
                <a:spcPct val="80000"/>
              </a:lnSpc>
            </a:pPr>
            <a:r>
              <a:rPr lang="en-US" sz="2000" dirty="0"/>
              <a:t>The chief distinguishing characteristic among the four </a:t>
            </a:r>
            <a:r>
              <a:rPr lang="en-US" sz="2000" dirty="0" err="1"/>
              <a:t>IgG</a:t>
            </a:r>
            <a:r>
              <a:rPr lang="en-US" sz="2000" dirty="0"/>
              <a:t> subclasses is the pattern of </a:t>
            </a:r>
            <a:r>
              <a:rPr lang="en-US" sz="2000" dirty="0" err="1"/>
              <a:t>interchain</a:t>
            </a:r>
            <a:r>
              <a:rPr lang="en-US" sz="2000" dirty="0"/>
              <a:t> linkages in the hinge region.</a:t>
            </a:r>
            <a:endParaRPr lang="ar-JO" sz="2000" dirty="0"/>
          </a:p>
          <a:p>
            <a:pPr>
              <a:lnSpc>
                <a:spcPct val="80000"/>
              </a:lnSpc>
            </a:pPr>
            <a:r>
              <a:rPr lang="en-US" sz="2000" dirty="0">
                <a:cs typeface="Arial" pitchFamily="34" charset="0"/>
              </a:rPr>
              <a:t>Produced particularly in secondary immune response </a:t>
            </a:r>
          </a:p>
          <a:p>
            <a:pPr>
              <a:lnSpc>
                <a:spcPct val="80000"/>
              </a:lnSpc>
            </a:pPr>
            <a:r>
              <a:rPr lang="en-US" sz="2000" dirty="0">
                <a:cs typeface="Arial" pitchFamily="34" charset="0"/>
              </a:rPr>
              <a:t>It’s presence indicate previous exposure and the higher the titer the higher the protection is.</a:t>
            </a:r>
          </a:p>
          <a:p>
            <a:pPr>
              <a:lnSpc>
                <a:spcPct val="80000"/>
              </a:lnSpc>
            </a:pPr>
            <a:r>
              <a:rPr lang="en-US" sz="2000" dirty="0">
                <a:cs typeface="Arial" pitchFamily="34" charset="0"/>
              </a:rPr>
              <a:t>It activate the classical complement pathway via C</a:t>
            </a:r>
            <a:r>
              <a:rPr lang="el-GR" sz="2000" dirty="0">
                <a:cs typeface="Arial" pitchFamily="34" charset="0"/>
              </a:rPr>
              <a:t>γ</a:t>
            </a:r>
            <a:r>
              <a:rPr lang="en-US" sz="2000" dirty="0">
                <a:cs typeface="Arial" pitchFamily="34" charset="0"/>
              </a:rPr>
              <a:t>2 domain</a:t>
            </a:r>
          </a:p>
          <a:p>
            <a:pPr>
              <a:lnSpc>
                <a:spcPct val="80000"/>
              </a:lnSpc>
            </a:pPr>
            <a:r>
              <a:rPr lang="en-US" sz="2000" dirty="0">
                <a:cs typeface="Arial" pitchFamily="34" charset="0"/>
              </a:rPr>
              <a:t>IGG and IGG3 interact with the 3 Fc receptors expressed on various cells.</a:t>
            </a:r>
          </a:p>
          <a:p>
            <a:pPr>
              <a:lnSpc>
                <a:spcPct val="80000"/>
              </a:lnSpc>
            </a:pPr>
            <a:r>
              <a:rPr lang="en-US" sz="2000" dirty="0">
                <a:cs typeface="Arial" pitchFamily="34" charset="0"/>
              </a:rPr>
              <a:t>Function;</a:t>
            </a:r>
          </a:p>
          <a:p>
            <a:pPr lvl="1">
              <a:lnSpc>
                <a:spcPct val="80000"/>
              </a:lnSpc>
            </a:pPr>
            <a:r>
              <a:rPr lang="en-US" sz="2000" dirty="0">
                <a:cs typeface="Arial" pitchFamily="34" charset="0"/>
              </a:rPr>
              <a:t>Fc</a:t>
            </a:r>
            <a:r>
              <a:rPr lang="el-GR" sz="2000" dirty="0">
                <a:cs typeface="Arial" pitchFamily="34" charset="0"/>
              </a:rPr>
              <a:t>γ</a:t>
            </a:r>
            <a:r>
              <a:rPr lang="en-US" sz="2000" dirty="0">
                <a:cs typeface="Arial" pitchFamily="34" charset="0"/>
              </a:rPr>
              <a:t>R1 and 2 and 3 on phagocytes help in phagocytosis, low affinity Fc</a:t>
            </a:r>
            <a:r>
              <a:rPr lang="el-GR" sz="2000" dirty="0">
                <a:cs typeface="Arial" pitchFamily="34" charset="0"/>
              </a:rPr>
              <a:t>γ</a:t>
            </a:r>
            <a:r>
              <a:rPr lang="en-US" sz="2000" dirty="0">
                <a:cs typeface="Arial" pitchFamily="34" charset="0"/>
              </a:rPr>
              <a:t>R3A on NK help in extracellular killing,(ADCC) , </a:t>
            </a:r>
            <a:r>
              <a:rPr lang="en-US" sz="2000" dirty="0">
                <a:solidFill>
                  <a:prstClr val="black"/>
                </a:solidFill>
                <a:cs typeface="Arial" pitchFamily="34" charset="0"/>
              </a:rPr>
              <a:t>Fc</a:t>
            </a:r>
            <a:r>
              <a:rPr lang="el-GR" sz="2000" dirty="0">
                <a:solidFill>
                  <a:prstClr val="black"/>
                </a:solidFill>
                <a:cs typeface="Arial" pitchFamily="34" charset="0"/>
              </a:rPr>
              <a:t>γ</a:t>
            </a:r>
            <a:r>
              <a:rPr lang="en-US" sz="2000" dirty="0">
                <a:solidFill>
                  <a:prstClr val="black"/>
                </a:solidFill>
                <a:cs typeface="Arial" pitchFamily="34" charset="0"/>
              </a:rPr>
              <a:t>R2B for B cell inhibition</a:t>
            </a:r>
            <a:endParaRPr lang="en-US" sz="2000" dirty="0"/>
          </a:p>
          <a:p>
            <a:pPr lvl="1">
              <a:lnSpc>
                <a:spcPct val="80000"/>
              </a:lnSpc>
            </a:pPr>
            <a:r>
              <a:rPr lang="en-US" sz="2000" dirty="0"/>
              <a:t>Complement activation</a:t>
            </a:r>
            <a:endParaRPr lang="en-US" sz="2000" dirty="0">
              <a:cs typeface="Arial" pitchFamily="34" charset="0"/>
            </a:endParaRPr>
          </a:p>
          <a:p>
            <a:pPr lvl="1">
              <a:lnSpc>
                <a:spcPct val="80000"/>
              </a:lnSpc>
            </a:pPr>
            <a:r>
              <a:rPr lang="en-US" sz="2000" dirty="0" err="1">
                <a:cs typeface="Arial" pitchFamily="34" charset="0"/>
              </a:rPr>
              <a:t>Opsonization</a:t>
            </a:r>
            <a:r>
              <a:rPr lang="en-US" sz="2000" dirty="0">
                <a:cs typeface="Arial" pitchFamily="34" charset="0"/>
              </a:rPr>
              <a:t> for phagocytosis</a:t>
            </a:r>
          </a:p>
          <a:p>
            <a:pPr lvl="1">
              <a:lnSpc>
                <a:spcPct val="80000"/>
              </a:lnSpc>
            </a:pPr>
            <a:r>
              <a:rPr lang="en-US" sz="2000" dirty="0">
                <a:cs typeface="Arial" pitchFamily="34" charset="0"/>
              </a:rPr>
              <a:t>IGG cross the placenta to give babies their immunity</a:t>
            </a:r>
          </a:p>
          <a:p>
            <a:pPr lvl="1">
              <a:lnSpc>
                <a:spcPct val="80000"/>
              </a:lnSpc>
            </a:pPr>
            <a:r>
              <a:rPr lang="en-US" sz="2000" dirty="0">
                <a:cs typeface="Arial" pitchFamily="34" charset="0"/>
              </a:rPr>
              <a:t>Do neutralization of toxins</a:t>
            </a:r>
          </a:p>
          <a:p>
            <a:pPr lvl="1">
              <a:lnSpc>
                <a:spcPct val="80000"/>
              </a:lnSpc>
            </a:pPr>
            <a:endParaRPr lang="el-GR" sz="1800" dirty="0">
              <a:cs typeface="Arial" pitchFamily="34" charset="0"/>
            </a:endParaRPr>
          </a:p>
        </p:txBody>
      </p:sp>
    </p:spTree>
    <p:extLst>
      <p:ext uri="{BB962C8B-B14F-4D97-AF65-F5344CB8AC3E}">
        <p14:creationId xmlns:p14="http://schemas.microsoft.com/office/powerpoint/2010/main" val="8103504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p:cNvSpPr>
          <p:nvPr>
            <p:ph type="title"/>
          </p:nvPr>
        </p:nvSpPr>
        <p:spPr/>
        <p:txBody>
          <a:bodyPr/>
          <a:lstStyle/>
          <a:p>
            <a:endParaRPr lang="en-US"/>
          </a:p>
        </p:txBody>
      </p:sp>
      <p:sp>
        <p:nvSpPr>
          <p:cNvPr id="82947" name="Rectangle 3"/>
          <p:cNvSpPr>
            <a:spLocks noGrp="1"/>
          </p:cNvSpPr>
          <p:nvPr>
            <p:ph type="body" idx="1"/>
          </p:nvPr>
        </p:nvSpPr>
        <p:spPr/>
        <p:txBody>
          <a:bodyPr/>
          <a:lstStyle/>
          <a:p>
            <a:r>
              <a:rPr lang="en-US" dirty="0"/>
              <a:t>A higher than normal IgG antibody level can suggest an IgG monoclonal </a:t>
            </a:r>
            <a:r>
              <a:rPr lang="en-US" dirty="0" err="1"/>
              <a:t>gammopathy</a:t>
            </a:r>
            <a:r>
              <a:rPr lang="en-US" dirty="0"/>
              <a:t>, such as </a:t>
            </a:r>
            <a:r>
              <a:rPr lang="en-US" i="1" dirty="0"/>
              <a:t>multiple myeloma</a:t>
            </a:r>
            <a:r>
              <a:rPr lang="en-US" dirty="0"/>
              <a:t> — a cancer of the blood and bone marrow</a:t>
            </a:r>
          </a:p>
          <a:p>
            <a:r>
              <a:rPr lang="en-US" dirty="0"/>
              <a:t>A lower than normal IgG antibody level may suggest some types of leukemia or nephrotic syndrome, which often results in kidney damage. </a:t>
            </a:r>
          </a:p>
        </p:txBody>
      </p:sp>
    </p:spTree>
    <p:extLst>
      <p:ext uri="{BB962C8B-B14F-4D97-AF65-F5344CB8AC3E}">
        <p14:creationId xmlns:p14="http://schemas.microsoft.com/office/powerpoint/2010/main" val="11885315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3" name="AutoShape 5" descr="Z"/>
          <p:cNvSpPr>
            <a:spLocks noChangeAspect="1" noChangeArrowheads="1"/>
          </p:cNvSpPr>
          <p:nvPr/>
        </p:nvSpPr>
        <p:spPr bwMode="auto">
          <a:xfrm>
            <a:off x="3824288" y="3076575"/>
            <a:ext cx="1495425" cy="704850"/>
          </a:xfrm>
          <a:prstGeom prst="rect">
            <a:avLst/>
          </a:prstGeom>
          <a:noFill/>
          <a:extLst>
            <a:ext uri="{909E8E84-426E-40DD-AFC4-6F175D3DCCD1}">
              <a14:hiddenFill xmlns:a14="http://schemas.microsoft.com/office/drawing/2010/main">
                <a:solidFill>
                  <a:srgbClr val="FFFFFF"/>
                </a:solidFill>
              </a14:hiddenFill>
            </a:ext>
          </a:extLst>
        </p:spPr>
        <p:txBody>
          <a:bodyPr/>
          <a:lstStyle/>
          <a:p>
            <a:pPr algn="r" rtl="1" fontAlgn="base">
              <a:spcBef>
                <a:spcPct val="0"/>
              </a:spcBef>
              <a:spcAft>
                <a:spcPct val="0"/>
              </a:spcAft>
            </a:pPr>
            <a:endParaRPr lang="en-US">
              <a:solidFill>
                <a:prstClr val="black"/>
              </a:solidFill>
              <a:latin typeface="Arial" pitchFamily="34" charset="0"/>
              <a:cs typeface="Arial" pitchFamily="34" charset="0"/>
            </a:endParaRPr>
          </a:p>
        </p:txBody>
      </p:sp>
      <p:pic>
        <p:nvPicPr>
          <p:cNvPr id="68615" name="Picture 7" descr="ANd9GcQ6_D-zOwGArLX7erWVjK5rWH0LxvUteGi1SSTyWNwTxARg7f2Nw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800225"/>
            <a:ext cx="7391400" cy="3470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80239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373" name="Group 29"/>
          <p:cNvGraphicFramePr>
            <a:graphicFrameLocks noGrp="1"/>
          </p:cNvGraphicFramePr>
          <p:nvPr/>
        </p:nvGraphicFramePr>
        <p:xfrm>
          <a:off x="609600" y="533400"/>
          <a:ext cx="7696200" cy="6018213"/>
        </p:xfrm>
        <a:graphic>
          <a:graphicData uri="http://schemas.openxmlformats.org/drawingml/2006/table">
            <a:tbl>
              <a:tblPr/>
              <a:tblGrid>
                <a:gridCol w="1539875">
                  <a:extLst>
                    <a:ext uri="{9D8B030D-6E8A-4147-A177-3AD203B41FA5}">
                      <a16:colId xmlns:a16="http://schemas.microsoft.com/office/drawing/2014/main" val="20000"/>
                    </a:ext>
                  </a:extLst>
                </a:gridCol>
                <a:gridCol w="1538288">
                  <a:extLst>
                    <a:ext uri="{9D8B030D-6E8A-4147-A177-3AD203B41FA5}">
                      <a16:colId xmlns:a16="http://schemas.microsoft.com/office/drawing/2014/main" val="20001"/>
                    </a:ext>
                  </a:extLst>
                </a:gridCol>
                <a:gridCol w="1539875">
                  <a:extLst>
                    <a:ext uri="{9D8B030D-6E8A-4147-A177-3AD203B41FA5}">
                      <a16:colId xmlns:a16="http://schemas.microsoft.com/office/drawing/2014/main" val="20002"/>
                    </a:ext>
                  </a:extLst>
                </a:gridCol>
                <a:gridCol w="1538287">
                  <a:extLst>
                    <a:ext uri="{9D8B030D-6E8A-4147-A177-3AD203B41FA5}">
                      <a16:colId xmlns:a16="http://schemas.microsoft.com/office/drawing/2014/main" val="20003"/>
                    </a:ext>
                  </a:extLst>
                </a:gridCol>
                <a:gridCol w="1539875">
                  <a:extLst>
                    <a:ext uri="{9D8B030D-6E8A-4147-A177-3AD203B41FA5}">
                      <a16:colId xmlns:a16="http://schemas.microsoft.com/office/drawing/2014/main" val="20004"/>
                    </a:ext>
                  </a:extLst>
                </a:gridCol>
              </a:tblGrid>
              <a:tr h="1768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chemeClr val="tx1"/>
                          </a:solidFill>
                          <a:effectLst/>
                          <a:latin typeface="Calibri" pitchFamily="34" charset="0"/>
                          <a:cs typeface="Arial" pitchFamily="34" charset="0"/>
                        </a:rPr>
                        <a:t>Name</a:t>
                      </a:r>
                      <a:endParaRPr kumimoji="0" lang="en-US" sz="1500" b="0" i="0" u="none" strike="noStrike" cap="none" normalizeH="0" baseline="0">
                        <a:ln>
                          <a:noFill/>
                        </a:ln>
                        <a:solidFill>
                          <a:schemeClr val="tx1"/>
                        </a:solidFill>
                        <a:effectLst/>
                        <a:latin typeface="Calibri" pitchFamily="34" charset="0"/>
                        <a:cs typeface="Arial" pitchFamily="34" charset="0"/>
                      </a:endParaRPr>
                    </a:p>
                  </a:txBody>
                  <a:tcPr marL="75259" marR="75259" marT="37630" marB="3763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chemeClr val="tx1"/>
                          </a:solidFill>
                          <a:effectLst/>
                          <a:latin typeface="Calibri" pitchFamily="34" charset="0"/>
                          <a:cs typeface="Arial" pitchFamily="34" charset="0"/>
                        </a:rPr>
                        <a:t>Percent</a:t>
                      </a:r>
                      <a:endParaRPr kumimoji="0" lang="en-US" sz="1500" b="0" i="0" u="none" strike="noStrike" cap="none" normalizeH="0" baseline="0">
                        <a:ln>
                          <a:noFill/>
                        </a:ln>
                        <a:solidFill>
                          <a:schemeClr val="tx1"/>
                        </a:solidFill>
                        <a:effectLst/>
                        <a:latin typeface="Calibri" pitchFamily="34" charset="0"/>
                        <a:cs typeface="Arial" pitchFamily="34" charset="0"/>
                      </a:endParaRPr>
                    </a:p>
                  </a:txBody>
                  <a:tcPr marL="75259" marR="75259" marT="37630" marB="3763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chemeClr val="tx1"/>
                          </a:solidFill>
                          <a:effectLst/>
                          <a:latin typeface="Calibri" pitchFamily="34" charset="0"/>
                          <a:cs typeface="Arial" pitchFamily="34" charset="0"/>
                        </a:rPr>
                        <a:t>Crosses placenta easily</a:t>
                      </a:r>
                      <a:endParaRPr kumimoji="0" lang="en-US" sz="1500" b="0" i="0" u="none" strike="noStrike" cap="none" normalizeH="0" baseline="0">
                        <a:ln>
                          <a:noFill/>
                        </a:ln>
                        <a:solidFill>
                          <a:schemeClr val="tx1"/>
                        </a:solidFill>
                        <a:effectLst/>
                        <a:latin typeface="Calibri" pitchFamily="34" charset="0"/>
                        <a:cs typeface="Arial" pitchFamily="34" charset="0"/>
                      </a:endParaRPr>
                    </a:p>
                  </a:txBody>
                  <a:tcPr marL="75259" marR="75259" marT="37630" marB="3763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chemeClr val="tx1"/>
                          </a:solidFill>
                          <a:effectLst/>
                          <a:latin typeface="Calibri" pitchFamily="34" charset="0"/>
                          <a:cs typeface="Arial" pitchFamily="34" charset="0"/>
                        </a:rPr>
                        <a:t>Complement activator</a:t>
                      </a:r>
                      <a:endParaRPr kumimoji="0" lang="en-US" sz="1500" b="0" i="0" u="none" strike="noStrike" cap="none" normalizeH="0" baseline="0">
                        <a:ln>
                          <a:noFill/>
                        </a:ln>
                        <a:solidFill>
                          <a:schemeClr val="tx1"/>
                        </a:solidFill>
                        <a:effectLst/>
                        <a:latin typeface="Calibri" pitchFamily="34" charset="0"/>
                        <a:cs typeface="Arial" pitchFamily="34" charset="0"/>
                      </a:endParaRPr>
                    </a:p>
                  </a:txBody>
                  <a:tcPr marL="75259" marR="75259" marT="37630" marB="3763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a:ln>
                            <a:noFill/>
                          </a:ln>
                          <a:solidFill>
                            <a:schemeClr val="tx1"/>
                          </a:solidFill>
                          <a:effectLst/>
                          <a:latin typeface="Calibri" pitchFamily="34" charset="0"/>
                          <a:cs typeface="Arial" pitchFamily="34" charset="0"/>
                        </a:rPr>
                        <a:t>Binds to Fc receptor on phagocytic cells</a:t>
                      </a:r>
                      <a:endParaRPr kumimoji="0" lang="en-US" sz="1500" b="0" i="0" u="none" strike="noStrike" cap="none" normalizeH="0" baseline="0">
                        <a:ln>
                          <a:noFill/>
                        </a:ln>
                        <a:solidFill>
                          <a:schemeClr val="tx1"/>
                        </a:solidFill>
                        <a:effectLst/>
                        <a:latin typeface="Calibri" pitchFamily="34" charset="0"/>
                        <a:cs typeface="Arial" pitchFamily="34" charset="0"/>
                      </a:endParaRPr>
                    </a:p>
                  </a:txBody>
                  <a:tcPr marL="75259" marR="75259" marT="37630" marB="37630"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7810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Arial" pitchFamily="34" charset="0"/>
                        </a:rPr>
                        <a:t>IgG1</a:t>
                      </a:r>
                    </a:p>
                  </a:txBody>
                  <a:tcPr marL="75259" marR="75259" marT="37630" marB="3763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Arial" pitchFamily="34" charset="0"/>
                        </a:rPr>
                        <a:t>66%</a:t>
                      </a:r>
                    </a:p>
                  </a:txBody>
                  <a:tcPr marL="75259" marR="75259" marT="37630" marB="3763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Arial" pitchFamily="34" charset="0"/>
                        </a:rPr>
                        <a:t>yes (1.47)†</a:t>
                      </a:r>
                    </a:p>
                  </a:txBody>
                  <a:tcPr marL="75259" marR="75259" marT="37630" marB="3763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Arial" pitchFamily="34" charset="0"/>
                        </a:rPr>
                        <a:t>second-highest</a:t>
                      </a:r>
                    </a:p>
                  </a:txBody>
                  <a:tcPr marL="75259" marR="75259" marT="37630" marB="3763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Arial" pitchFamily="34" charset="0"/>
                        </a:rPr>
                        <a:t>high affinity</a:t>
                      </a:r>
                    </a:p>
                  </a:txBody>
                  <a:tcPr marL="75259" marR="75259" marT="37630" marB="37630"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1133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Arial" pitchFamily="34" charset="0"/>
                        </a:rPr>
                        <a:t>IgG2</a:t>
                      </a:r>
                    </a:p>
                  </a:txBody>
                  <a:tcPr marL="75259" marR="75259" marT="37630" marB="3763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Arial" pitchFamily="34" charset="0"/>
                        </a:rPr>
                        <a:t>23%</a:t>
                      </a:r>
                    </a:p>
                  </a:txBody>
                  <a:tcPr marL="75259" marR="75259" marT="37630" marB="3763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Arial" pitchFamily="34" charset="0"/>
                        </a:rPr>
                        <a:t>no (0.8)†</a:t>
                      </a:r>
                    </a:p>
                  </a:txBody>
                  <a:tcPr marL="75259" marR="75259" marT="37630" marB="3763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Arial" pitchFamily="34" charset="0"/>
                        </a:rPr>
                        <a:t>third-highest</a:t>
                      </a:r>
                    </a:p>
                  </a:txBody>
                  <a:tcPr marL="75259" marR="75259" marT="37630" marB="3763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Arial" pitchFamily="34" charset="0"/>
                        </a:rPr>
                        <a:t>extremely low affinity</a:t>
                      </a:r>
                    </a:p>
                  </a:txBody>
                  <a:tcPr marL="75259" marR="75259" marT="37630" marB="37630"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7731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Arial" pitchFamily="34" charset="0"/>
                        </a:rPr>
                        <a:t>IgG3</a:t>
                      </a:r>
                    </a:p>
                  </a:txBody>
                  <a:tcPr marL="75259" marR="75259" marT="37630" marB="3763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Arial" pitchFamily="34" charset="0"/>
                        </a:rPr>
                        <a:t>7%</a:t>
                      </a:r>
                    </a:p>
                  </a:txBody>
                  <a:tcPr marL="75259" marR="75259" marT="37630" marB="3763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Arial" pitchFamily="34" charset="0"/>
                        </a:rPr>
                        <a:t>yes (1.17)†</a:t>
                      </a:r>
                    </a:p>
                  </a:txBody>
                  <a:tcPr marL="75259" marR="75259" marT="37630" marB="3763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Arial" pitchFamily="34" charset="0"/>
                        </a:rPr>
                        <a:t>highest</a:t>
                      </a:r>
                    </a:p>
                  </a:txBody>
                  <a:tcPr marL="75259" marR="75259" marT="37630" marB="3763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Arial" pitchFamily="34" charset="0"/>
                        </a:rPr>
                        <a:t>high affinity</a:t>
                      </a:r>
                    </a:p>
                  </a:txBody>
                  <a:tcPr marL="75259" marR="75259" marT="37630" marB="37630"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7810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Arial" pitchFamily="34" charset="0"/>
                        </a:rPr>
                        <a:t>IgG4</a:t>
                      </a:r>
                    </a:p>
                  </a:txBody>
                  <a:tcPr marL="75259" marR="75259" marT="37630" marB="3763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Arial" pitchFamily="34" charset="0"/>
                        </a:rPr>
                        <a:t>4%</a:t>
                      </a:r>
                    </a:p>
                  </a:txBody>
                  <a:tcPr marL="75259" marR="75259" marT="37630" marB="3763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Arial" pitchFamily="34" charset="0"/>
                        </a:rPr>
                        <a:t>yes (1.15)†</a:t>
                      </a:r>
                    </a:p>
                  </a:txBody>
                  <a:tcPr marL="75259" marR="75259" marT="37630" marB="3763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Arial" pitchFamily="34" charset="0"/>
                        </a:rPr>
                        <a:t>no</a:t>
                      </a:r>
                    </a:p>
                  </a:txBody>
                  <a:tcPr marL="75259" marR="75259" marT="37630" marB="3763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Calibri" pitchFamily="34" charset="0"/>
                          <a:cs typeface="Arial" pitchFamily="34" charset="0"/>
                        </a:rPr>
                        <a:t>intermediate affinity</a:t>
                      </a:r>
                    </a:p>
                  </a:txBody>
                  <a:tcPr marL="75259" marR="75259" marT="37630" marB="37630"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781050">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0" i="1" u="none" strike="noStrike" cap="none" normalizeH="0" baseline="0">
                          <a:ln>
                            <a:noFill/>
                          </a:ln>
                          <a:solidFill>
                            <a:schemeClr val="tx1"/>
                          </a:solidFill>
                          <a:effectLst/>
                          <a:latin typeface="Calibri" pitchFamily="34" charset="0"/>
                          <a:cs typeface="Arial" pitchFamily="34" charset="0"/>
                        </a:rPr>
                        <a:t>†: Quota cord/maternity concentrations blood. Based on data from a Japanese study on 228 mothers.</a:t>
                      </a:r>
                      <a:r>
                        <a:rPr kumimoji="0" lang="en-US" sz="1500" b="0" i="0" u="none" strike="noStrike" cap="none" normalizeH="0" baseline="0">
                          <a:ln>
                            <a:noFill/>
                          </a:ln>
                          <a:solidFill>
                            <a:schemeClr val="tx1"/>
                          </a:solidFill>
                          <a:effectLst/>
                          <a:latin typeface="Calibri" pitchFamily="34" charset="0"/>
                          <a:cs typeface="Arial" pitchFamily="34" charset="0"/>
                        </a:rPr>
                        <a:t> </a:t>
                      </a:r>
                    </a:p>
                  </a:txBody>
                  <a:tcPr marL="75259" marR="75259" marT="37630" marB="37630" anchor="ctr" horzOverflow="overflow">
                    <a:lnL>
                      <a:noFill/>
                    </a:lnL>
                    <a:lnR>
                      <a:noFill/>
                    </a:lnR>
                    <a:lnT>
                      <a:noFill/>
                    </a:lnT>
                    <a:lnB>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592174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a:xfrm>
            <a:off x="381000" y="-106362"/>
            <a:ext cx="8229600" cy="868362"/>
          </a:xfrm>
        </p:spPr>
        <p:txBody>
          <a:bodyPr/>
          <a:lstStyle/>
          <a:p>
            <a:r>
              <a:rPr lang="en-US" dirty="0"/>
              <a:t>IGA</a:t>
            </a:r>
          </a:p>
        </p:txBody>
      </p:sp>
      <p:sp>
        <p:nvSpPr>
          <p:cNvPr id="48131" name="Rectangle 3"/>
          <p:cNvSpPr>
            <a:spLocks noGrp="1"/>
          </p:cNvSpPr>
          <p:nvPr>
            <p:ph type="body" idx="1"/>
          </p:nvPr>
        </p:nvSpPr>
        <p:spPr>
          <a:xfrm>
            <a:off x="381000" y="678180"/>
            <a:ext cx="8229600" cy="5638800"/>
          </a:xfrm>
        </p:spPr>
        <p:txBody>
          <a:bodyPr/>
          <a:lstStyle/>
          <a:p>
            <a:pPr>
              <a:lnSpc>
                <a:spcPct val="80000"/>
              </a:lnSpc>
            </a:pPr>
            <a:r>
              <a:rPr lang="en-US" sz="2000" dirty="0"/>
              <a:t>Human IgA constitutes only 13% (2.1 mg/ml) of the antibody in human serum, but it is the predominant class of antibody in extravascular secretions. The IgA present in secretions (tears, saliva, nasal secretions, bronchial and digestive tract mucus, and mammary gland secretions) is </a:t>
            </a:r>
            <a:r>
              <a:rPr lang="en-US" sz="2000" b="1" dirty="0"/>
              <a:t>secretory IgA.</a:t>
            </a:r>
            <a:endParaRPr lang="en-US" sz="2000" dirty="0"/>
          </a:p>
          <a:p>
            <a:pPr>
              <a:lnSpc>
                <a:spcPct val="80000"/>
              </a:lnSpc>
            </a:pPr>
            <a:r>
              <a:rPr lang="en-US" sz="2000" dirty="0"/>
              <a:t>The </a:t>
            </a:r>
            <a:r>
              <a:rPr lang="en-US" sz="2000" i="1" dirty="0"/>
              <a:t>J chain</a:t>
            </a:r>
            <a:r>
              <a:rPr lang="en-US" sz="2000" dirty="0"/>
              <a:t> is synthesized by plasma cells and attaches to IgA (or </a:t>
            </a:r>
            <a:r>
              <a:rPr lang="en-US" sz="2000" dirty="0" err="1"/>
              <a:t>IgM</a:t>
            </a:r>
            <a:r>
              <a:rPr lang="en-US" sz="2000" dirty="0"/>
              <a:t>) either before or at the time of secretion. The J chain attaches to the carboxyl-terminal. </a:t>
            </a:r>
          </a:p>
          <a:p>
            <a:pPr>
              <a:lnSpc>
                <a:spcPct val="80000"/>
              </a:lnSpc>
            </a:pPr>
            <a:r>
              <a:rPr lang="en-US" sz="2000" dirty="0"/>
              <a:t>IGA may be monomeric in serum or </a:t>
            </a:r>
            <a:r>
              <a:rPr lang="en-US" sz="2000" dirty="0" err="1"/>
              <a:t>dimeric</a:t>
            </a:r>
            <a:r>
              <a:rPr lang="en-US" sz="2000" dirty="0"/>
              <a:t> in secretions</a:t>
            </a:r>
          </a:p>
          <a:p>
            <a:pPr>
              <a:lnSpc>
                <a:spcPct val="80000"/>
              </a:lnSpc>
            </a:pPr>
            <a:r>
              <a:rPr lang="en-US" sz="2000" dirty="0"/>
              <a:t>The alpha chain is made up of one V domain and three C domains. IgA1 is the most prevalent form in serum, but IgA2 is slightly more prevalent in secretions.</a:t>
            </a:r>
          </a:p>
          <a:p>
            <a:pPr>
              <a:lnSpc>
                <a:spcPct val="80000"/>
              </a:lnSpc>
            </a:pPr>
            <a:r>
              <a:rPr lang="en-US" sz="2000" dirty="0"/>
              <a:t> Another difference between IgA subclasses is the size of their hinge regions.</a:t>
            </a:r>
          </a:p>
          <a:p>
            <a:pPr>
              <a:lnSpc>
                <a:spcPct val="80000"/>
              </a:lnSpc>
            </a:pPr>
            <a:r>
              <a:rPr lang="en-US" sz="2000" dirty="0"/>
              <a:t>Increase in secondary immune response to antigen gaining access via mucosa.</a:t>
            </a:r>
          </a:p>
          <a:p>
            <a:pPr>
              <a:lnSpc>
                <a:spcPct val="80000"/>
              </a:lnSpc>
            </a:pPr>
            <a:r>
              <a:rPr lang="en-US" sz="2000" dirty="0"/>
              <a:t>Function; -Bind neutrophils through FC</a:t>
            </a:r>
            <a:r>
              <a:rPr lang="el-GR" sz="2000" dirty="0"/>
              <a:t>α</a:t>
            </a:r>
            <a:r>
              <a:rPr lang="en-US" sz="2000" dirty="0"/>
              <a:t>R and mediate phagocytosis</a:t>
            </a:r>
          </a:p>
          <a:p>
            <a:pPr lvl="1">
              <a:lnSpc>
                <a:spcPct val="80000"/>
              </a:lnSpc>
            </a:pPr>
            <a:r>
              <a:rPr lang="en-US" sz="2000" dirty="0"/>
              <a:t>although most of its protection result from direct neutralization of toxins in gut and RT</a:t>
            </a:r>
          </a:p>
          <a:p>
            <a:pPr lvl="1">
              <a:lnSpc>
                <a:spcPct val="80000"/>
              </a:lnSpc>
            </a:pPr>
            <a:r>
              <a:rPr lang="en-US" sz="2000" dirty="0"/>
              <a:t>Do agglutination of antigens gaining access via mucosa</a:t>
            </a:r>
          </a:p>
          <a:p>
            <a:pPr lvl="1">
              <a:lnSpc>
                <a:spcPct val="80000"/>
              </a:lnSpc>
            </a:pPr>
            <a:r>
              <a:rPr lang="en-US" sz="2000" dirty="0"/>
              <a:t>They secreted in breast milk help in infant immunity</a:t>
            </a:r>
          </a:p>
          <a:p>
            <a:pPr lvl="1">
              <a:lnSpc>
                <a:spcPct val="80000"/>
              </a:lnSpc>
            </a:pPr>
            <a:r>
              <a:rPr lang="en-US" sz="2000" dirty="0"/>
              <a:t>Complement activation</a:t>
            </a:r>
            <a:endParaRPr lang="el-GR" sz="2000" dirty="0"/>
          </a:p>
        </p:txBody>
      </p:sp>
    </p:spTree>
    <p:extLst>
      <p:ext uri="{BB962C8B-B14F-4D97-AF65-F5344CB8AC3E}">
        <p14:creationId xmlns:p14="http://schemas.microsoft.com/office/powerpoint/2010/main" val="29607294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p:txBody>
          <a:bodyPr/>
          <a:lstStyle/>
          <a:p>
            <a:r>
              <a:rPr lang="en-US"/>
              <a:t>IGD</a:t>
            </a:r>
          </a:p>
        </p:txBody>
      </p:sp>
      <p:sp>
        <p:nvSpPr>
          <p:cNvPr id="50179" name="Rectangle 3"/>
          <p:cNvSpPr>
            <a:spLocks noGrp="1"/>
          </p:cNvSpPr>
          <p:nvPr>
            <p:ph type="body" idx="1"/>
          </p:nvPr>
        </p:nvSpPr>
        <p:spPr/>
        <p:txBody>
          <a:bodyPr/>
          <a:lstStyle/>
          <a:p>
            <a:r>
              <a:rPr lang="en-US" sz="2800" dirty="0" err="1"/>
              <a:t>IgD</a:t>
            </a:r>
            <a:r>
              <a:rPr lang="en-US" sz="2800" dirty="0"/>
              <a:t>  constitutes less than 1% of the antibody in human serum. </a:t>
            </a:r>
          </a:p>
          <a:p>
            <a:r>
              <a:rPr lang="en-US" sz="2800" dirty="0" err="1"/>
              <a:t>IgD</a:t>
            </a:r>
            <a:r>
              <a:rPr lang="en-US" sz="2800" dirty="0"/>
              <a:t> is an antibody whose function remains unknown, even though it is one of the main receptors on mature B cells and may regulate cell activation. </a:t>
            </a:r>
          </a:p>
          <a:p>
            <a:r>
              <a:rPr lang="en-US" sz="2800" dirty="0"/>
              <a:t>The C region is divided into three domains </a:t>
            </a:r>
          </a:p>
          <a:p>
            <a:r>
              <a:rPr lang="en-US" sz="2800" dirty="0"/>
              <a:t> The hinge region of </a:t>
            </a:r>
            <a:r>
              <a:rPr lang="en-US" sz="2800" dirty="0" err="1"/>
              <a:t>IgD</a:t>
            </a:r>
            <a:r>
              <a:rPr lang="en-US" sz="2800" dirty="0"/>
              <a:t>  longer than any other antibody class</a:t>
            </a:r>
          </a:p>
        </p:txBody>
      </p:sp>
    </p:spTree>
    <p:extLst>
      <p:ext uri="{BB962C8B-B14F-4D97-AF65-F5344CB8AC3E}">
        <p14:creationId xmlns:p14="http://schemas.microsoft.com/office/powerpoint/2010/main" val="11275555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p:txBody>
          <a:bodyPr/>
          <a:lstStyle/>
          <a:p>
            <a:r>
              <a:rPr lang="en-US"/>
              <a:t>IGE</a:t>
            </a:r>
          </a:p>
        </p:txBody>
      </p:sp>
      <p:sp>
        <p:nvSpPr>
          <p:cNvPr id="51203" name="Rectangle 3"/>
          <p:cNvSpPr>
            <a:spLocks noGrp="1"/>
          </p:cNvSpPr>
          <p:nvPr>
            <p:ph type="body" idx="1"/>
          </p:nvPr>
        </p:nvSpPr>
        <p:spPr/>
        <p:txBody>
          <a:bodyPr/>
          <a:lstStyle/>
          <a:p>
            <a:pPr>
              <a:lnSpc>
                <a:spcPct val="90000"/>
              </a:lnSpc>
            </a:pPr>
            <a:r>
              <a:rPr lang="en-US" sz="2800" dirty="0"/>
              <a:t>Human </a:t>
            </a:r>
            <a:r>
              <a:rPr lang="en-US" sz="2800" dirty="0" err="1"/>
              <a:t>IgE</a:t>
            </a:r>
            <a:r>
              <a:rPr lang="en-US" sz="2800" dirty="0"/>
              <a:t> makes up less than 0.003% of the antibody in serum. </a:t>
            </a:r>
          </a:p>
          <a:p>
            <a:pPr>
              <a:lnSpc>
                <a:spcPct val="90000"/>
              </a:lnSpc>
            </a:pPr>
            <a:r>
              <a:rPr lang="en-US" sz="2800" dirty="0" err="1"/>
              <a:t>IgE</a:t>
            </a:r>
            <a:r>
              <a:rPr lang="en-US" sz="2800" dirty="0"/>
              <a:t> binds through its high affinity Fc</a:t>
            </a:r>
            <a:r>
              <a:rPr lang="el-GR" sz="2800" dirty="0"/>
              <a:t>ε</a:t>
            </a:r>
            <a:r>
              <a:rPr lang="en-US" sz="2800" dirty="0"/>
              <a:t>R1 part to mast cells or basophils and trigger allergic reactions.</a:t>
            </a:r>
          </a:p>
          <a:p>
            <a:pPr>
              <a:lnSpc>
                <a:spcPct val="90000"/>
              </a:lnSpc>
            </a:pPr>
            <a:r>
              <a:rPr lang="en-US" sz="2800" dirty="0" err="1"/>
              <a:t>IgE</a:t>
            </a:r>
            <a:r>
              <a:rPr lang="en-US" sz="2800" dirty="0"/>
              <a:t> protects against parasites by binding low affinity Fc</a:t>
            </a:r>
            <a:r>
              <a:rPr lang="el-GR" sz="2800" dirty="0">
                <a:solidFill>
                  <a:prstClr val="black"/>
                </a:solidFill>
              </a:rPr>
              <a:t> ε</a:t>
            </a:r>
            <a:r>
              <a:rPr lang="en-US" sz="2800" dirty="0"/>
              <a:t>R1 on </a:t>
            </a:r>
            <a:r>
              <a:rPr lang="en-US" sz="2800" dirty="0" err="1"/>
              <a:t>eosinophils</a:t>
            </a:r>
            <a:r>
              <a:rPr lang="en-US" sz="2800" dirty="0"/>
              <a:t> and then releasing mediators (ADCC). </a:t>
            </a:r>
          </a:p>
          <a:p>
            <a:pPr>
              <a:lnSpc>
                <a:spcPct val="90000"/>
              </a:lnSpc>
            </a:pPr>
            <a:r>
              <a:rPr lang="en-US" sz="2800" dirty="0"/>
              <a:t>FC</a:t>
            </a:r>
            <a:r>
              <a:rPr lang="el-GR" sz="2800" dirty="0">
                <a:solidFill>
                  <a:prstClr val="black"/>
                </a:solidFill>
              </a:rPr>
              <a:t> ε</a:t>
            </a:r>
            <a:r>
              <a:rPr lang="en-US" sz="2800" dirty="0">
                <a:solidFill>
                  <a:prstClr val="black"/>
                </a:solidFill>
              </a:rPr>
              <a:t>R2 on B cells unknown function</a:t>
            </a:r>
            <a:endParaRPr lang="en-US" sz="2800" dirty="0"/>
          </a:p>
          <a:p>
            <a:pPr>
              <a:lnSpc>
                <a:spcPct val="90000"/>
              </a:lnSpc>
            </a:pPr>
            <a:r>
              <a:rPr lang="en-US" sz="2800" dirty="0"/>
              <a:t>Like the heavy chain in IGM, the IGE heavy chain contains four C-region domains. </a:t>
            </a:r>
          </a:p>
        </p:txBody>
      </p:sp>
    </p:spTree>
    <p:extLst>
      <p:ext uri="{BB962C8B-B14F-4D97-AF65-F5344CB8AC3E}">
        <p14:creationId xmlns:p14="http://schemas.microsoft.com/office/powerpoint/2010/main" val="14589967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idx="4294967295"/>
          </p:nvPr>
        </p:nvSpPr>
        <p:spPr>
          <a:xfrm>
            <a:off x="457200" y="0"/>
            <a:ext cx="8229600" cy="1143000"/>
          </a:xfrm>
        </p:spPr>
        <p:txBody>
          <a:bodyPr/>
          <a:lstStyle/>
          <a:p>
            <a:r>
              <a:rPr lang="en-US"/>
              <a:t>Monoclonal antibodies</a:t>
            </a:r>
          </a:p>
        </p:txBody>
      </p:sp>
      <p:sp>
        <p:nvSpPr>
          <p:cNvPr id="3" name="Content Placeholder 2"/>
          <p:cNvSpPr>
            <a:spLocks noGrp="1"/>
          </p:cNvSpPr>
          <p:nvPr>
            <p:ph idx="4294967295"/>
          </p:nvPr>
        </p:nvSpPr>
        <p:spPr/>
        <p:txBody>
          <a:bodyPr>
            <a:normAutofit fontScale="92500" lnSpcReduction="10000"/>
          </a:bodyPr>
          <a:lstStyle/>
          <a:p>
            <a:pPr>
              <a:lnSpc>
                <a:spcPct val="80000"/>
              </a:lnSpc>
            </a:pPr>
            <a:r>
              <a:rPr lang="en-US" sz="3000" dirty="0"/>
              <a:t>Are pure antibodies with single antigen specificity produced from one B cell clone by </a:t>
            </a:r>
            <a:r>
              <a:rPr lang="en-US" sz="3000" dirty="0" err="1"/>
              <a:t>hypridoma</a:t>
            </a:r>
            <a:r>
              <a:rPr lang="en-US" sz="3000" dirty="0"/>
              <a:t> technique</a:t>
            </a:r>
          </a:p>
          <a:p>
            <a:pPr>
              <a:lnSpc>
                <a:spcPct val="80000"/>
              </a:lnSpc>
            </a:pPr>
            <a:r>
              <a:rPr lang="en-US" sz="3000" dirty="0"/>
              <a:t>Uses;</a:t>
            </a:r>
          </a:p>
          <a:p>
            <a:pPr lvl="1">
              <a:lnSpc>
                <a:spcPct val="80000"/>
              </a:lnSpc>
            </a:pPr>
            <a:r>
              <a:rPr lang="en-US" sz="2600" dirty="0"/>
              <a:t>Diagnostic uses</a:t>
            </a:r>
          </a:p>
          <a:p>
            <a:pPr lvl="2">
              <a:lnSpc>
                <a:spcPct val="80000"/>
              </a:lnSpc>
            </a:pPr>
            <a:r>
              <a:rPr lang="en-US" sz="2200" dirty="0"/>
              <a:t>Identification and separation of microbe antigens; immune cells differentiation, identification of autoimmune disease, level of vaccination, diagnose immune complex disease, diagnose pregnancy</a:t>
            </a:r>
          </a:p>
          <a:p>
            <a:pPr lvl="1">
              <a:lnSpc>
                <a:spcPct val="80000"/>
              </a:lnSpc>
            </a:pPr>
            <a:r>
              <a:rPr lang="en-US" sz="3000" dirty="0"/>
              <a:t>Therapeutic uses;</a:t>
            </a:r>
          </a:p>
          <a:p>
            <a:pPr lvl="2">
              <a:lnSpc>
                <a:spcPct val="80000"/>
              </a:lnSpc>
            </a:pPr>
            <a:r>
              <a:rPr lang="en-US" sz="2200" dirty="0"/>
              <a:t>antitumor therapy alone or with cytotoxic agents (magic bullet),</a:t>
            </a:r>
          </a:p>
          <a:p>
            <a:pPr lvl="2">
              <a:lnSpc>
                <a:spcPct val="80000"/>
              </a:lnSpc>
            </a:pPr>
            <a:r>
              <a:rPr lang="en-US" sz="2200" dirty="0"/>
              <a:t>Immunosuppressive; anti-CD3 (T cell) in graft rejection</a:t>
            </a:r>
          </a:p>
          <a:p>
            <a:pPr lvl="2">
              <a:lnSpc>
                <a:spcPct val="80000"/>
              </a:lnSpc>
            </a:pPr>
            <a:r>
              <a:rPr lang="en-US" sz="2200" dirty="0"/>
              <a:t>Neutralize drug toxicity; digitalis</a:t>
            </a:r>
          </a:p>
          <a:p>
            <a:pPr lvl="2">
              <a:lnSpc>
                <a:spcPct val="80000"/>
              </a:lnSpc>
            </a:pPr>
            <a:r>
              <a:rPr lang="en-US" sz="2200" dirty="0"/>
              <a:t>Anti RH in RH incompatibility (hemolytic disease of newborn)</a:t>
            </a:r>
          </a:p>
          <a:p>
            <a:pPr lvl="2">
              <a:lnSpc>
                <a:spcPct val="80000"/>
              </a:lnSpc>
            </a:pPr>
            <a:r>
              <a:rPr lang="en-US" sz="2200" dirty="0"/>
              <a:t>Passive immunotherapy as anti-tetanus</a:t>
            </a:r>
          </a:p>
        </p:txBody>
      </p:sp>
    </p:spTree>
    <p:extLst>
      <p:ext uri="{BB962C8B-B14F-4D97-AF65-F5344CB8AC3E}">
        <p14:creationId xmlns:p14="http://schemas.microsoft.com/office/powerpoint/2010/main" val="11876802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838200"/>
            <a:ext cx="5376863" cy="441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1892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457200" y="-304800"/>
            <a:ext cx="8229600" cy="1143000"/>
          </a:xfrm>
        </p:spPr>
        <p:txBody>
          <a:bodyPr/>
          <a:lstStyle/>
          <a:p>
            <a:r>
              <a:rPr lang="en-US" sz="2800" b="1" dirty="0"/>
              <a:t>Antibody structure</a:t>
            </a:r>
          </a:p>
        </p:txBody>
      </p:sp>
      <p:sp>
        <p:nvSpPr>
          <p:cNvPr id="3" name="Content Placeholder 2"/>
          <p:cNvSpPr>
            <a:spLocks noGrp="1"/>
          </p:cNvSpPr>
          <p:nvPr>
            <p:ph idx="1"/>
          </p:nvPr>
        </p:nvSpPr>
        <p:spPr>
          <a:xfrm>
            <a:off x="441960" y="533400"/>
            <a:ext cx="8229600" cy="5638800"/>
          </a:xfrm>
        </p:spPr>
        <p:txBody>
          <a:bodyPr>
            <a:noAutofit/>
          </a:bodyPr>
          <a:lstStyle/>
          <a:p>
            <a:pPr>
              <a:lnSpc>
                <a:spcPct val="170000"/>
              </a:lnSpc>
              <a:spcAft>
                <a:spcPts val="600"/>
              </a:spcAft>
            </a:pPr>
            <a:r>
              <a:rPr lang="en-US" sz="2400" dirty="0"/>
              <a:t> it is difficult to use normal human blood to study antibody structure as it has variable types or clones of antibodies (different variable regions) so that </a:t>
            </a:r>
            <a:r>
              <a:rPr lang="en-US" sz="2400" dirty="0" err="1"/>
              <a:t>hypridoma</a:t>
            </a:r>
            <a:r>
              <a:rPr lang="en-US" sz="2400" dirty="0"/>
              <a:t> technique that can produce one type of antibody was used</a:t>
            </a:r>
          </a:p>
          <a:p>
            <a:pPr>
              <a:lnSpc>
                <a:spcPct val="170000"/>
              </a:lnSpc>
              <a:spcAft>
                <a:spcPts val="600"/>
              </a:spcAft>
            </a:pPr>
            <a:r>
              <a:rPr lang="en-US" sz="2400" dirty="0"/>
              <a:t>This technique is; stimulation B cells with certain antigen to be antibody producing cells then fuse these cells with cancerous cell </a:t>
            </a:r>
            <a:r>
              <a:rPr lang="en-US" sz="2400" dirty="0" err="1"/>
              <a:t>plastocytoma</a:t>
            </a:r>
            <a:r>
              <a:rPr lang="en-US" sz="2400" dirty="0"/>
              <a:t> (the fused complex called </a:t>
            </a:r>
            <a:r>
              <a:rPr lang="en-US" sz="2400" dirty="0" err="1"/>
              <a:t>hypridoma</a:t>
            </a:r>
            <a:r>
              <a:rPr lang="en-US" sz="2400" dirty="0"/>
              <a:t>) by this we make these B cells to proliferate and continuously producing one type of antibodies called monoclonal antibodies against that antigen </a:t>
            </a:r>
          </a:p>
          <a:p>
            <a:pPr>
              <a:lnSpc>
                <a:spcPct val="170000"/>
              </a:lnSpc>
              <a:spcAft>
                <a:spcPts val="600"/>
              </a:spcAft>
            </a:pPr>
            <a:r>
              <a:rPr lang="en-US" sz="2400" dirty="0" err="1"/>
              <a:t>imunoglobulins</a:t>
            </a:r>
            <a:r>
              <a:rPr lang="en-US" sz="2400" dirty="0"/>
              <a:t> can be detected in human serum using protein electrophoresis, they are in the band of </a:t>
            </a:r>
            <a:r>
              <a:rPr lang="el-GR" sz="2400" dirty="0"/>
              <a:t>ϒ</a:t>
            </a:r>
            <a:r>
              <a:rPr lang="en-US" sz="2400" dirty="0"/>
              <a:t> globulin</a:t>
            </a:r>
          </a:p>
        </p:txBody>
      </p:sp>
    </p:spTree>
    <p:extLst>
      <p:ext uri="{BB962C8B-B14F-4D97-AF65-F5344CB8AC3E}">
        <p14:creationId xmlns:p14="http://schemas.microsoft.com/office/powerpoint/2010/main" val="30520121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61" name="Picture 5" descr="Topic354NotesImage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066800"/>
            <a:ext cx="7010400" cy="6029325"/>
          </a:xfrm>
          <a:prstGeom prst="rect">
            <a:avLst/>
          </a:prstGeom>
          <a:noFill/>
          <a:extLst>
            <a:ext uri="{909E8E84-426E-40DD-AFC4-6F175D3DCCD1}">
              <a14:hiddenFill xmlns:a14="http://schemas.microsoft.com/office/drawing/2010/main">
                <a:solidFill>
                  <a:srgbClr val="FFFFFF"/>
                </a:solidFill>
              </a14:hiddenFill>
            </a:ext>
          </a:extLst>
        </p:spPr>
      </p:pic>
      <p:sp>
        <p:nvSpPr>
          <p:cNvPr id="70662" name="Rectangle 6"/>
          <p:cNvSpPr>
            <a:spLocks noGrp="1"/>
          </p:cNvSpPr>
          <p:nvPr>
            <p:ph type="title"/>
          </p:nvPr>
        </p:nvSpPr>
        <p:spPr/>
        <p:txBody>
          <a:bodyPr/>
          <a:lstStyle/>
          <a:p>
            <a:r>
              <a:rPr lang="en-US"/>
              <a:t>FC receptors </a:t>
            </a:r>
          </a:p>
        </p:txBody>
      </p:sp>
    </p:spTree>
    <p:extLst>
      <p:ext uri="{BB962C8B-B14F-4D97-AF65-F5344CB8AC3E}">
        <p14:creationId xmlns:p14="http://schemas.microsoft.com/office/powerpoint/2010/main" val="4139361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95745" y="0"/>
            <a:ext cx="8229600" cy="1143000"/>
          </a:xfrm>
        </p:spPr>
        <p:txBody>
          <a:bodyPr/>
          <a:lstStyle/>
          <a:p>
            <a:r>
              <a:rPr lang="en-US" sz="3600" dirty="0"/>
              <a:t>Fc receptors and antibody functions</a:t>
            </a:r>
          </a:p>
        </p:txBody>
      </p:sp>
      <p:sp>
        <p:nvSpPr>
          <p:cNvPr id="4" name="Content Placeholder 3"/>
          <p:cNvSpPr>
            <a:spLocks noGrp="1"/>
          </p:cNvSpPr>
          <p:nvPr>
            <p:ph idx="1"/>
          </p:nvPr>
        </p:nvSpPr>
        <p:spPr>
          <a:xfrm>
            <a:off x="595745" y="1676400"/>
            <a:ext cx="8229600" cy="4525963"/>
          </a:xfrm>
        </p:spPr>
        <p:txBody>
          <a:bodyPr/>
          <a:lstStyle/>
          <a:p>
            <a:r>
              <a:rPr lang="en-US" sz="2400" dirty="0">
                <a:solidFill>
                  <a:srgbClr val="2E2E2E"/>
                </a:solidFill>
                <a:latin typeface="NexusSans"/>
              </a:rPr>
              <a:t>Immunoglobulin Fc receptors (</a:t>
            </a:r>
            <a:r>
              <a:rPr lang="en-US" sz="2400" dirty="0" err="1">
                <a:solidFill>
                  <a:srgbClr val="2E2E2E"/>
                </a:solidFill>
                <a:latin typeface="NexusSans"/>
              </a:rPr>
              <a:t>FcRs</a:t>
            </a:r>
            <a:r>
              <a:rPr lang="en-US" sz="2400" dirty="0">
                <a:solidFill>
                  <a:srgbClr val="2E2E2E"/>
                </a:solidFill>
                <a:latin typeface="NexusSans"/>
              </a:rPr>
              <a:t>) are expressed on all hematopoietic cells </a:t>
            </a:r>
          </a:p>
          <a:p>
            <a:r>
              <a:rPr lang="en-US" sz="2400" dirty="0">
                <a:solidFill>
                  <a:srgbClr val="2E2E2E"/>
                </a:solidFill>
                <a:latin typeface="NexusSans"/>
              </a:rPr>
              <a:t>Binding of antigen-antibody to </a:t>
            </a:r>
            <a:r>
              <a:rPr lang="en-US" sz="2400" dirty="0" err="1">
                <a:solidFill>
                  <a:srgbClr val="2E2E2E"/>
                </a:solidFill>
                <a:latin typeface="NexusSans"/>
              </a:rPr>
              <a:t>FcR</a:t>
            </a:r>
            <a:r>
              <a:rPr lang="en-US" sz="2400" dirty="0">
                <a:solidFill>
                  <a:srgbClr val="2E2E2E"/>
                </a:solidFill>
                <a:latin typeface="NexusSans"/>
              </a:rPr>
              <a:t> on immune cells activates cells, leading to humoral immunity (immunity mediated by antibodies) </a:t>
            </a:r>
          </a:p>
          <a:p>
            <a:pPr marL="457200" lvl="1" indent="0">
              <a:buNone/>
            </a:pPr>
            <a:r>
              <a:rPr lang="en-US" sz="2400" dirty="0">
                <a:solidFill>
                  <a:srgbClr val="2E2E2E"/>
                </a:solidFill>
                <a:latin typeface="NexusSans"/>
              </a:rPr>
              <a:t>1- Opsonization of microbe (coating to make it obvious) using  IGG, IGA or IGM. Then phagocytosis</a:t>
            </a:r>
          </a:p>
          <a:p>
            <a:pPr lvl="2"/>
            <a:r>
              <a:rPr lang="en-US" sz="2000" dirty="0">
                <a:solidFill>
                  <a:srgbClr val="2E2E2E"/>
                </a:solidFill>
                <a:latin typeface="NexusSans"/>
              </a:rPr>
              <a:t>2 types</a:t>
            </a:r>
          </a:p>
          <a:p>
            <a:pPr lvl="2"/>
            <a:r>
              <a:rPr lang="en-US" sz="2000" dirty="0">
                <a:solidFill>
                  <a:srgbClr val="2E2E2E"/>
                </a:solidFill>
                <a:latin typeface="NexusSans"/>
              </a:rPr>
              <a:t>Direct </a:t>
            </a:r>
            <a:r>
              <a:rPr lang="en-US" sz="2000" dirty="0" err="1">
                <a:solidFill>
                  <a:srgbClr val="2E2E2E"/>
                </a:solidFill>
                <a:latin typeface="NexusSans"/>
              </a:rPr>
              <a:t>opsonization</a:t>
            </a:r>
            <a:r>
              <a:rPr lang="en-US" sz="2000" dirty="0">
                <a:solidFill>
                  <a:srgbClr val="2E2E2E"/>
                </a:solidFill>
                <a:latin typeface="NexusSans"/>
              </a:rPr>
              <a:t> by IGG</a:t>
            </a:r>
          </a:p>
          <a:p>
            <a:pPr lvl="2"/>
            <a:r>
              <a:rPr lang="en-US" sz="2000" dirty="0">
                <a:solidFill>
                  <a:srgbClr val="2E2E2E"/>
                </a:solidFill>
                <a:latin typeface="NexusSans"/>
              </a:rPr>
              <a:t>Indirect </a:t>
            </a:r>
            <a:r>
              <a:rPr lang="en-US" sz="2000" dirty="0" err="1">
                <a:solidFill>
                  <a:srgbClr val="2E2E2E"/>
                </a:solidFill>
                <a:latin typeface="NexusSans"/>
              </a:rPr>
              <a:t>opsonization</a:t>
            </a:r>
            <a:r>
              <a:rPr lang="en-US" sz="2000" dirty="0">
                <a:solidFill>
                  <a:srgbClr val="2E2E2E"/>
                </a:solidFill>
                <a:latin typeface="NexusSans"/>
              </a:rPr>
              <a:t> by IGM + complement </a:t>
            </a:r>
          </a:p>
          <a:p>
            <a:pPr marL="457200" lvl="1" indent="0">
              <a:buNone/>
            </a:pPr>
            <a:r>
              <a:rPr lang="en-US" sz="2400" dirty="0">
                <a:solidFill>
                  <a:srgbClr val="2E2E2E"/>
                </a:solidFill>
                <a:latin typeface="NexusSans"/>
              </a:rPr>
              <a:t>2- and antibody-dependent cellular cytotoxicity of cancerous or virally infected cells (ADCC). By NK</a:t>
            </a:r>
            <a:endParaRPr lang="en-US" dirty="0">
              <a:solidFill>
                <a:srgbClr val="2E2E2E"/>
              </a:solidFill>
              <a:latin typeface="NexusSans"/>
            </a:endParaRPr>
          </a:p>
          <a:p>
            <a:pPr lvl="1"/>
            <a:endParaRPr lang="en-US" dirty="0">
              <a:solidFill>
                <a:srgbClr val="2E2E2E"/>
              </a:solidFill>
              <a:latin typeface="NexusSans"/>
            </a:endParaRPr>
          </a:p>
          <a:p>
            <a:pPr lvl="1"/>
            <a:endParaRPr lang="en-US" dirty="0"/>
          </a:p>
        </p:txBody>
      </p:sp>
    </p:spTree>
    <p:extLst>
      <p:ext uri="{BB962C8B-B14F-4D97-AF65-F5344CB8AC3E}">
        <p14:creationId xmlns:p14="http://schemas.microsoft.com/office/powerpoint/2010/main" val="37782146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981" y="-152400"/>
            <a:ext cx="8229600" cy="1143000"/>
          </a:xfrm>
        </p:spPr>
        <p:txBody>
          <a:bodyPr/>
          <a:lstStyle/>
          <a:p>
            <a:r>
              <a:rPr lang="en-US" sz="3600" dirty="0"/>
              <a:t>Fc receptors and antibody functions</a:t>
            </a:r>
            <a:endParaRPr lang="ar-JO" sz="3600" dirty="0"/>
          </a:p>
        </p:txBody>
      </p:sp>
      <p:sp>
        <p:nvSpPr>
          <p:cNvPr id="3" name="Content Placeholder 2"/>
          <p:cNvSpPr>
            <a:spLocks noGrp="1"/>
          </p:cNvSpPr>
          <p:nvPr>
            <p:ph idx="1"/>
          </p:nvPr>
        </p:nvSpPr>
        <p:spPr>
          <a:xfrm>
            <a:off x="443345" y="762000"/>
            <a:ext cx="8229600" cy="4525963"/>
          </a:xfrm>
        </p:spPr>
        <p:txBody>
          <a:bodyPr/>
          <a:lstStyle/>
          <a:p>
            <a:pPr marL="0" indent="0">
              <a:buNone/>
            </a:pPr>
            <a:r>
              <a:rPr lang="en-US" sz="2800" dirty="0"/>
              <a:t>3- Mast cell degranulation in allergy</a:t>
            </a:r>
          </a:p>
          <a:p>
            <a:pPr marL="0" indent="0">
              <a:buNone/>
            </a:pPr>
            <a:r>
              <a:rPr lang="en-US" sz="2800" dirty="0"/>
              <a:t>4- Extracellular killing by eosinophils (ADCC)</a:t>
            </a:r>
          </a:p>
          <a:p>
            <a:pPr marL="0" indent="0">
              <a:buNone/>
            </a:pPr>
            <a:r>
              <a:rPr lang="en-US" sz="2800" dirty="0"/>
              <a:t>5- complement activation and cell lysis, IGG, IGM, IGA</a:t>
            </a:r>
          </a:p>
          <a:p>
            <a:pPr marL="0" indent="0">
              <a:buNone/>
            </a:pPr>
            <a:r>
              <a:rPr lang="en-US" sz="2800" dirty="0"/>
              <a:t>6- Neutralization; Antibodies against microbes and microbial toxins block the binding sites of these toxins and viruses so un able to bind cellular receptors (IGG and IGA)</a:t>
            </a:r>
          </a:p>
          <a:p>
            <a:pPr marL="0" indent="0">
              <a:buNone/>
            </a:pPr>
            <a:r>
              <a:rPr lang="en-US" sz="2800" dirty="0"/>
              <a:t>7- Precipitation and agglutination (IGM, IGA and IGG)</a:t>
            </a:r>
          </a:p>
          <a:p>
            <a:r>
              <a:rPr lang="en-US" sz="2400" dirty="0"/>
              <a:t>To form immune complexes with antigens to be cleared from serum</a:t>
            </a:r>
          </a:p>
          <a:p>
            <a:r>
              <a:rPr lang="en-US" sz="2400" dirty="0"/>
              <a:t>And to neutralize toxins and microbe to inactivate</a:t>
            </a:r>
          </a:p>
        </p:txBody>
      </p:sp>
    </p:spTree>
    <p:extLst>
      <p:ext uri="{BB962C8B-B14F-4D97-AF65-F5344CB8AC3E}">
        <p14:creationId xmlns:p14="http://schemas.microsoft.com/office/powerpoint/2010/main" val="1706331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7" name="Picture 5" descr="pic0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81000"/>
            <a:ext cx="7086600" cy="6300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17441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8229600" cy="4525963"/>
          </a:xfrm>
        </p:spPr>
        <p:txBody>
          <a:bodyPr/>
          <a:lstStyle/>
          <a:p>
            <a:pPr lvl="0"/>
            <a:r>
              <a:rPr lang="en-US" sz="2400" dirty="0">
                <a:solidFill>
                  <a:srgbClr val="2E2E2E"/>
                </a:solidFill>
                <a:latin typeface="NexusSans"/>
              </a:rPr>
              <a:t>Fc receptors have been described for all classes of </a:t>
            </a:r>
            <a:r>
              <a:rPr lang="en-US" sz="2400" dirty="0" err="1">
                <a:solidFill>
                  <a:srgbClr val="2E2E2E"/>
                </a:solidFill>
                <a:latin typeface="NexusSans"/>
              </a:rPr>
              <a:t>immunoglobulins</a:t>
            </a:r>
            <a:r>
              <a:rPr lang="en-US" sz="2400" dirty="0">
                <a:solidFill>
                  <a:srgbClr val="2E2E2E"/>
                </a:solidFill>
                <a:latin typeface="NexusSans"/>
              </a:rPr>
              <a:t>: </a:t>
            </a:r>
          </a:p>
          <a:p>
            <a:pPr lvl="1"/>
            <a:r>
              <a:rPr lang="en-US" sz="2000" dirty="0">
                <a:solidFill>
                  <a:srgbClr val="2E2E2E"/>
                </a:solidFill>
                <a:latin typeface="NexusSans"/>
              </a:rPr>
              <a:t>FcγR and neonatal </a:t>
            </a:r>
            <a:r>
              <a:rPr lang="en-US" sz="2000" dirty="0" err="1">
                <a:solidFill>
                  <a:srgbClr val="2E2E2E"/>
                </a:solidFill>
                <a:latin typeface="NexusSans"/>
              </a:rPr>
              <a:t>FcR</a:t>
            </a:r>
            <a:r>
              <a:rPr lang="en-US" sz="2000" dirty="0">
                <a:solidFill>
                  <a:srgbClr val="2E2E2E"/>
                </a:solidFill>
                <a:latin typeface="NexusSans"/>
              </a:rPr>
              <a:t> (FcRn) for IgG, </a:t>
            </a:r>
          </a:p>
          <a:p>
            <a:pPr lvl="1"/>
            <a:r>
              <a:rPr lang="en-US" sz="2000" dirty="0" err="1">
                <a:solidFill>
                  <a:srgbClr val="2E2E2E"/>
                </a:solidFill>
                <a:latin typeface="NexusSans"/>
              </a:rPr>
              <a:t>FcεR</a:t>
            </a:r>
            <a:r>
              <a:rPr lang="en-US" sz="2000" dirty="0">
                <a:solidFill>
                  <a:srgbClr val="2E2E2E"/>
                </a:solidFill>
                <a:latin typeface="NexusSans"/>
              </a:rPr>
              <a:t> for </a:t>
            </a:r>
            <a:r>
              <a:rPr lang="en-US" sz="2000" dirty="0" err="1">
                <a:solidFill>
                  <a:srgbClr val="2E2E2E"/>
                </a:solidFill>
                <a:latin typeface="NexusSans"/>
              </a:rPr>
              <a:t>IgE</a:t>
            </a:r>
            <a:r>
              <a:rPr lang="en-US" sz="2000" dirty="0">
                <a:solidFill>
                  <a:srgbClr val="2E2E2E"/>
                </a:solidFill>
                <a:latin typeface="NexusSans"/>
              </a:rPr>
              <a:t>,</a:t>
            </a:r>
          </a:p>
          <a:p>
            <a:pPr lvl="1"/>
            <a:r>
              <a:rPr lang="en-US" sz="2000" dirty="0">
                <a:solidFill>
                  <a:srgbClr val="2E2E2E"/>
                </a:solidFill>
                <a:latin typeface="NexusSans"/>
              </a:rPr>
              <a:t> FcαR for IgA, </a:t>
            </a:r>
          </a:p>
          <a:p>
            <a:pPr lvl="1"/>
            <a:r>
              <a:rPr lang="en-US" sz="2000" dirty="0" err="1">
                <a:solidFill>
                  <a:srgbClr val="2E2E2E"/>
                </a:solidFill>
                <a:latin typeface="NexusSans"/>
              </a:rPr>
              <a:t>FcδR</a:t>
            </a:r>
            <a:r>
              <a:rPr lang="en-US" sz="2000" dirty="0">
                <a:solidFill>
                  <a:srgbClr val="2E2E2E"/>
                </a:solidFill>
                <a:latin typeface="NexusSans"/>
              </a:rPr>
              <a:t> for </a:t>
            </a:r>
            <a:r>
              <a:rPr lang="en-US" sz="2000" dirty="0" err="1">
                <a:solidFill>
                  <a:srgbClr val="2E2E2E"/>
                </a:solidFill>
                <a:latin typeface="NexusSans"/>
              </a:rPr>
              <a:t>IgD</a:t>
            </a:r>
            <a:r>
              <a:rPr lang="en-US" sz="2000" dirty="0">
                <a:solidFill>
                  <a:srgbClr val="2E2E2E"/>
                </a:solidFill>
                <a:latin typeface="NexusSans"/>
              </a:rPr>
              <a:t>, </a:t>
            </a:r>
          </a:p>
          <a:p>
            <a:pPr lvl="1"/>
            <a:r>
              <a:rPr lang="en-US" sz="2000" dirty="0">
                <a:solidFill>
                  <a:srgbClr val="2E2E2E"/>
                </a:solidFill>
                <a:latin typeface="NexusSans"/>
              </a:rPr>
              <a:t>and </a:t>
            </a:r>
            <a:r>
              <a:rPr lang="en-US" sz="2000" dirty="0" err="1">
                <a:solidFill>
                  <a:srgbClr val="2E2E2E"/>
                </a:solidFill>
                <a:latin typeface="NexusSans"/>
              </a:rPr>
              <a:t>FcμR</a:t>
            </a:r>
            <a:r>
              <a:rPr lang="en-US" sz="2000" dirty="0">
                <a:solidFill>
                  <a:srgbClr val="2E2E2E"/>
                </a:solidFill>
                <a:latin typeface="NexusSans"/>
              </a:rPr>
              <a:t> for </a:t>
            </a:r>
            <a:r>
              <a:rPr lang="en-US" sz="2000" dirty="0" err="1">
                <a:solidFill>
                  <a:srgbClr val="2E2E2E"/>
                </a:solidFill>
                <a:latin typeface="NexusSans"/>
              </a:rPr>
              <a:t>IgM</a:t>
            </a:r>
            <a:r>
              <a:rPr lang="en-US" sz="2000" dirty="0">
                <a:solidFill>
                  <a:srgbClr val="2E2E2E"/>
                </a:solidFill>
                <a:latin typeface="NexusSans"/>
              </a:rPr>
              <a:t>. </a:t>
            </a:r>
          </a:p>
          <a:p>
            <a:pPr lvl="0"/>
            <a:r>
              <a:rPr lang="en-US" sz="2400" dirty="0">
                <a:solidFill>
                  <a:srgbClr val="2E2E2E"/>
                </a:solidFill>
                <a:latin typeface="NexusSans"/>
              </a:rPr>
              <a:t>Leucocyte FcγR and </a:t>
            </a:r>
            <a:r>
              <a:rPr lang="en-US" sz="2400" dirty="0" err="1">
                <a:solidFill>
                  <a:srgbClr val="2E2E2E"/>
                </a:solidFill>
                <a:latin typeface="NexusSans"/>
              </a:rPr>
              <a:t>FcεR</a:t>
            </a:r>
            <a:r>
              <a:rPr lang="en-US" sz="2400" dirty="0">
                <a:solidFill>
                  <a:srgbClr val="2E2E2E"/>
                </a:solidFill>
                <a:latin typeface="NexusSans"/>
              </a:rPr>
              <a:t> are most extensively distributed. </a:t>
            </a:r>
          </a:p>
          <a:p>
            <a:pPr lvl="0"/>
            <a:r>
              <a:rPr lang="en-US" sz="2400" dirty="0">
                <a:solidFill>
                  <a:srgbClr val="2E2E2E"/>
                </a:solidFill>
                <a:latin typeface="NexusSans"/>
              </a:rPr>
              <a:t>Structurally, all known Fc receptors belong to the immunoglobulin superfamily, except for FcRn and </a:t>
            </a:r>
            <a:r>
              <a:rPr lang="en-US" sz="2400" dirty="0" err="1">
                <a:solidFill>
                  <a:srgbClr val="2E2E2E"/>
                </a:solidFill>
                <a:latin typeface="NexusSans"/>
              </a:rPr>
              <a:t>FcεRII</a:t>
            </a:r>
            <a:r>
              <a:rPr lang="en-US" sz="2400" dirty="0">
                <a:solidFill>
                  <a:srgbClr val="2E2E2E"/>
                </a:solidFill>
                <a:latin typeface="NexusSans"/>
              </a:rPr>
              <a:t>, </a:t>
            </a:r>
            <a:endParaRPr lang="en-US" sz="2400" dirty="0"/>
          </a:p>
        </p:txBody>
      </p:sp>
    </p:spTree>
    <p:extLst>
      <p:ext uri="{BB962C8B-B14F-4D97-AF65-F5344CB8AC3E}">
        <p14:creationId xmlns:p14="http://schemas.microsoft.com/office/powerpoint/2010/main" val="25926030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solidFill>
                  <a:srgbClr val="2E2E2E"/>
                </a:solidFill>
                <a:latin typeface="NexusSans"/>
              </a:rPr>
              <a:t>Among them, FcγRI and </a:t>
            </a:r>
            <a:r>
              <a:rPr lang="en-US" dirty="0" err="1">
                <a:solidFill>
                  <a:srgbClr val="2E2E2E"/>
                </a:solidFill>
                <a:latin typeface="NexusSans"/>
              </a:rPr>
              <a:t>FcεRI</a:t>
            </a:r>
            <a:r>
              <a:rPr lang="en-US" dirty="0">
                <a:solidFill>
                  <a:srgbClr val="2E2E2E"/>
                </a:solidFill>
                <a:latin typeface="NexusSans"/>
              </a:rPr>
              <a:t> are high-affinity Fc receptors with dissociation constants ranging high. </a:t>
            </a:r>
          </a:p>
          <a:p>
            <a:pPr lvl="0"/>
            <a:r>
              <a:rPr lang="en-US" dirty="0">
                <a:solidFill>
                  <a:srgbClr val="2E2E2E"/>
                </a:solidFill>
                <a:latin typeface="NexusSans"/>
              </a:rPr>
              <a:t>All other IgG receptors, such as FcγRII and FcγRIII, are low-affinity receptors with dissociation constants are low. </a:t>
            </a:r>
          </a:p>
        </p:txBody>
      </p:sp>
    </p:spTree>
    <p:extLst>
      <p:ext uri="{BB962C8B-B14F-4D97-AF65-F5344CB8AC3E}">
        <p14:creationId xmlns:p14="http://schemas.microsoft.com/office/powerpoint/2010/main" val="34170208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a:solidFill>
                  <a:srgbClr val="2E2E2E"/>
                </a:solidFill>
                <a:latin typeface="NexusSans"/>
                <a:ea typeface="+mn-ea"/>
                <a:cs typeface="+mn-cs"/>
              </a:rPr>
              <a:t>FcγR</a:t>
            </a:r>
            <a:endParaRPr lang="en-US" sz="3600" dirty="0"/>
          </a:p>
        </p:txBody>
      </p:sp>
      <p:sp>
        <p:nvSpPr>
          <p:cNvPr id="3" name="Content Placeholder 2"/>
          <p:cNvSpPr>
            <a:spLocks noGrp="1"/>
          </p:cNvSpPr>
          <p:nvPr>
            <p:ph idx="1"/>
          </p:nvPr>
        </p:nvSpPr>
        <p:spPr/>
        <p:txBody>
          <a:bodyPr/>
          <a:lstStyle/>
          <a:p>
            <a:pPr lvl="0"/>
            <a:r>
              <a:rPr lang="en-US" sz="2800" dirty="0">
                <a:solidFill>
                  <a:srgbClr val="2E2E2E"/>
                </a:solidFill>
                <a:latin typeface="NexusSans"/>
              </a:rPr>
              <a:t>In addition to the affinity variations among the receptors, each </a:t>
            </a:r>
            <a:r>
              <a:rPr lang="en-US" sz="2800" dirty="0" err="1">
                <a:solidFill>
                  <a:srgbClr val="2E2E2E"/>
                </a:solidFill>
                <a:latin typeface="NexusSans"/>
              </a:rPr>
              <a:t>Fcγ</a:t>
            </a:r>
            <a:r>
              <a:rPr lang="en-US" sz="2800" dirty="0">
                <a:solidFill>
                  <a:srgbClr val="2E2E2E"/>
                </a:solidFill>
                <a:latin typeface="NexusSans"/>
              </a:rPr>
              <a:t> receptor displays distinct IgG subtype specificities; for example, </a:t>
            </a:r>
          </a:p>
          <a:p>
            <a:pPr lvl="1"/>
            <a:r>
              <a:rPr lang="en-US" sz="2400" dirty="0">
                <a:solidFill>
                  <a:srgbClr val="2E2E2E"/>
                </a:solidFill>
                <a:latin typeface="NexusSans"/>
              </a:rPr>
              <a:t>FcγRIII and FcγRI binds IgG</a:t>
            </a:r>
            <a:r>
              <a:rPr lang="en-US" sz="2400" baseline="-25000" dirty="0">
                <a:solidFill>
                  <a:srgbClr val="2E2E2E"/>
                </a:solidFill>
                <a:latin typeface="NexusSans"/>
              </a:rPr>
              <a:t>1</a:t>
            </a:r>
            <a:r>
              <a:rPr lang="en-US" sz="2400" dirty="0">
                <a:solidFill>
                  <a:srgbClr val="2E2E2E"/>
                </a:solidFill>
                <a:latin typeface="NexusSans"/>
              </a:rPr>
              <a:t> and IgG</a:t>
            </a:r>
            <a:r>
              <a:rPr lang="en-US" sz="2400" baseline="-25000" dirty="0">
                <a:solidFill>
                  <a:srgbClr val="2E2E2E"/>
                </a:solidFill>
                <a:latin typeface="NexusSans"/>
              </a:rPr>
              <a:t>3</a:t>
            </a:r>
            <a:r>
              <a:rPr lang="en-US" sz="2400" dirty="0">
                <a:solidFill>
                  <a:srgbClr val="2E2E2E"/>
                </a:solidFill>
                <a:latin typeface="NexusSans"/>
              </a:rPr>
              <a:t> better than IgG</a:t>
            </a:r>
            <a:r>
              <a:rPr lang="en-US" sz="2400" baseline="-25000" dirty="0">
                <a:solidFill>
                  <a:srgbClr val="2E2E2E"/>
                </a:solidFill>
                <a:latin typeface="NexusSans"/>
              </a:rPr>
              <a:t>2</a:t>
            </a:r>
            <a:r>
              <a:rPr lang="en-US" sz="2400" dirty="0">
                <a:solidFill>
                  <a:srgbClr val="2E2E2E"/>
                </a:solidFill>
                <a:latin typeface="NexusSans"/>
              </a:rPr>
              <a:t> and IgG</a:t>
            </a:r>
            <a:r>
              <a:rPr lang="en-US" sz="2400" baseline="-25000" dirty="0">
                <a:solidFill>
                  <a:srgbClr val="2E2E2E"/>
                </a:solidFill>
                <a:latin typeface="NexusSans"/>
              </a:rPr>
              <a:t>4</a:t>
            </a:r>
            <a:r>
              <a:rPr lang="en-US" sz="2400" dirty="0">
                <a:solidFill>
                  <a:srgbClr val="2E2E2E"/>
                </a:solidFill>
                <a:latin typeface="NexusSans"/>
              </a:rPr>
              <a:t>. </a:t>
            </a:r>
          </a:p>
          <a:p>
            <a:r>
              <a:rPr lang="en-US" sz="2800" dirty="0">
                <a:solidFill>
                  <a:srgbClr val="2E2E2E"/>
                </a:solidFill>
                <a:latin typeface="NexusSans"/>
              </a:rPr>
              <a:t>Fc</a:t>
            </a:r>
            <a:r>
              <a:rPr lang="el-GR" sz="2800" dirty="0">
                <a:solidFill>
                  <a:srgbClr val="2E2E2E"/>
                </a:solidFill>
                <a:latin typeface="NexusSans"/>
              </a:rPr>
              <a:t>γ</a:t>
            </a:r>
            <a:r>
              <a:rPr lang="en-US" sz="2800" dirty="0">
                <a:solidFill>
                  <a:srgbClr val="2E2E2E"/>
                </a:solidFill>
                <a:latin typeface="NexusSans"/>
              </a:rPr>
              <a:t>RI and Fc</a:t>
            </a:r>
            <a:r>
              <a:rPr lang="el-GR" sz="2800" dirty="0">
                <a:solidFill>
                  <a:srgbClr val="2E2E2E"/>
                </a:solidFill>
                <a:latin typeface="NexusSans"/>
              </a:rPr>
              <a:t>γ</a:t>
            </a:r>
            <a:r>
              <a:rPr lang="en-US" sz="2800" dirty="0">
                <a:solidFill>
                  <a:srgbClr val="2E2E2E"/>
                </a:solidFill>
                <a:latin typeface="NexusSans"/>
              </a:rPr>
              <a:t>RII A and Fc</a:t>
            </a:r>
            <a:r>
              <a:rPr lang="el-GR" sz="2800" dirty="0">
                <a:solidFill>
                  <a:srgbClr val="2E2E2E"/>
                </a:solidFill>
                <a:latin typeface="NexusSans"/>
              </a:rPr>
              <a:t>γ</a:t>
            </a:r>
            <a:r>
              <a:rPr lang="en-US" sz="2800" dirty="0">
                <a:solidFill>
                  <a:srgbClr val="2E2E2E"/>
                </a:solidFill>
                <a:latin typeface="NexusSans"/>
              </a:rPr>
              <a:t>RIII B, on phagocytes help in phagocytosis</a:t>
            </a:r>
          </a:p>
          <a:p>
            <a:r>
              <a:rPr lang="en-US" sz="2800" dirty="0">
                <a:solidFill>
                  <a:srgbClr val="2E2E2E"/>
                </a:solidFill>
                <a:latin typeface="NexusSans"/>
              </a:rPr>
              <a:t>Fc</a:t>
            </a:r>
            <a:r>
              <a:rPr lang="el-GR" sz="2800" dirty="0">
                <a:solidFill>
                  <a:srgbClr val="2E2E2E"/>
                </a:solidFill>
                <a:latin typeface="NexusSans"/>
              </a:rPr>
              <a:t>γ</a:t>
            </a:r>
            <a:r>
              <a:rPr lang="en-US" sz="2800" dirty="0">
                <a:solidFill>
                  <a:srgbClr val="2E2E2E"/>
                </a:solidFill>
                <a:latin typeface="NexusSans"/>
              </a:rPr>
              <a:t>RIIB deliver inhibitory signals to B lymphocytes</a:t>
            </a:r>
          </a:p>
        </p:txBody>
      </p:sp>
    </p:spTree>
    <p:extLst>
      <p:ext uri="{BB962C8B-B14F-4D97-AF65-F5344CB8AC3E}">
        <p14:creationId xmlns:p14="http://schemas.microsoft.com/office/powerpoint/2010/main" val="23846976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2E2E2E"/>
                </a:solidFill>
                <a:latin typeface="NexusSans"/>
              </a:rPr>
              <a:t>FcγR</a:t>
            </a:r>
            <a:endParaRPr lang="ar-JO" dirty="0"/>
          </a:p>
        </p:txBody>
      </p:sp>
      <p:sp>
        <p:nvSpPr>
          <p:cNvPr id="3" name="Content Placeholder 2"/>
          <p:cNvSpPr>
            <a:spLocks noGrp="1"/>
          </p:cNvSpPr>
          <p:nvPr>
            <p:ph idx="1"/>
          </p:nvPr>
        </p:nvSpPr>
        <p:spPr>
          <a:xfrm>
            <a:off x="457200" y="1257936"/>
            <a:ext cx="8229600" cy="4525963"/>
          </a:xfrm>
        </p:spPr>
        <p:txBody>
          <a:bodyPr/>
          <a:lstStyle/>
          <a:p>
            <a:r>
              <a:rPr lang="en-US" sz="2800" dirty="0"/>
              <a:t>Function of NK cells, which use their low affinity </a:t>
            </a:r>
            <a:r>
              <a:rPr lang="en-US" sz="2800" dirty="0" err="1"/>
              <a:t>FcγRIIIA</a:t>
            </a:r>
            <a:r>
              <a:rPr lang="en-US" sz="2800" dirty="0"/>
              <a:t> (CD16), to bind to IGG-coated cells. This process is called antibody-dependent cell mediated cytotoxicity (ADCC). </a:t>
            </a:r>
          </a:p>
          <a:p>
            <a:r>
              <a:rPr lang="en-US" sz="2800" dirty="0"/>
              <a:t>After binding the receptors, NK secrete cytokines such as IFN-γ as well as to discharge the contents of their granules, which mediate the killing functions to tumor cells</a:t>
            </a:r>
          </a:p>
        </p:txBody>
      </p:sp>
    </p:spTree>
    <p:extLst>
      <p:ext uri="{BB962C8B-B14F-4D97-AF65-F5344CB8AC3E}">
        <p14:creationId xmlns:p14="http://schemas.microsoft.com/office/powerpoint/2010/main" val="15152661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prstClr val="black"/>
                </a:solidFill>
                <a:ea typeface="+mn-ea"/>
                <a:cs typeface="+mn-cs"/>
              </a:rPr>
              <a:t>Fc</a:t>
            </a:r>
            <a:r>
              <a:rPr lang="el-GR" sz="3600" dirty="0">
                <a:solidFill>
                  <a:prstClr val="black"/>
                </a:solidFill>
                <a:ea typeface="+mn-ea"/>
                <a:cs typeface="+mn-cs"/>
              </a:rPr>
              <a:t>ε</a:t>
            </a:r>
            <a:r>
              <a:rPr lang="en-US" sz="3600" dirty="0">
                <a:solidFill>
                  <a:prstClr val="black"/>
                </a:solidFill>
                <a:ea typeface="+mn-ea"/>
                <a:cs typeface="+mn-cs"/>
              </a:rPr>
              <a:t>R</a:t>
            </a:r>
            <a:endParaRPr lang="en-US" sz="3600" dirty="0"/>
          </a:p>
        </p:txBody>
      </p:sp>
      <p:sp>
        <p:nvSpPr>
          <p:cNvPr id="3" name="Content Placeholder 2"/>
          <p:cNvSpPr>
            <a:spLocks noGrp="1"/>
          </p:cNvSpPr>
          <p:nvPr>
            <p:ph idx="1"/>
          </p:nvPr>
        </p:nvSpPr>
        <p:spPr>
          <a:xfrm>
            <a:off x="457200" y="1257936"/>
            <a:ext cx="8229600" cy="4525963"/>
          </a:xfrm>
        </p:spPr>
        <p:txBody>
          <a:bodyPr/>
          <a:lstStyle/>
          <a:p>
            <a:pPr lvl="0"/>
            <a:r>
              <a:rPr lang="en-US" sz="2800" b="1" dirty="0">
                <a:solidFill>
                  <a:prstClr val="black"/>
                </a:solidFill>
              </a:rPr>
              <a:t>Fc</a:t>
            </a:r>
            <a:r>
              <a:rPr lang="el-GR" sz="2800" b="1" dirty="0">
                <a:solidFill>
                  <a:prstClr val="black"/>
                </a:solidFill>
              </a:rPr>
              <a:t>ε</a:t>
            </a:r>
            <a:r>
              <a:rPr lang="en-US" sz="2800" b="1" dirty="0">
                <a:solidFill>
                  <a:prstClr val="black"/>
                </a:solidFill>
              </a:rPr>
              <a:t>RI </a:t>
            </a:r>
          </a:p>
          <a:p>
            <a:pPr lvl="1"/>
            <a:r>
              <a:rPr lang="en-US" dirty="0">
                <a:solidFill>
                  <a:prstClr val="black"/>
                </a:solidFill>
              </a:rPr>
              <a:t>on </a:t>
            </a:r>
            <a:r>
              <a:rPr lang="en-US" dirty="0"/>
              <a:t>eosinophils, function to mediate the killing and expulsion of some helminthic Parasites carrying </a:t>
            </a:r>
            <a:r>
              <a:rPr lang="en-US" dirty="0" err="1"/>
              <a:t>IgE</a:t>
            </a:r>
            <a:r>
              <a:rPr lang="en-US" dirty="0"/>
              <a:t> by ADCC. Killing molecules are secreted out side from eosinophils as major basic protein</a:t>
            </a:r>
          </a:p>
          <a:p>
            <a:pPr lvl="1"/>
            <a:r>
              <a:rPr lang="en-US" dirty="0">
                <a:solidFill>
                  <a:prstClr val="black"/>
                </a:solidFill>
              </a:rPr>
              <a:t>Binding of Fc</a:t>
            </a:r>
            <a:r>
              <a:rPr lang="el-GR" dirty="0">
                <a:solidFill>
                  <a:prstClr val="black"/>
                </a:solidFill>
              </a:rPr>
              <a:t>ε</a:t>
            </a:r>
            <a:r>
              <a:rPr lang="en-US" dirty="0">
                <a:solidFill>
                  <a:prstClr val="black"/>
                </a:solidFill>
              </a:rPr>
              <a:t>RI on </a:t>
            </a:r>
            <a:r>
              <a:rPr lang="en-US" dirty="0"/>
              <a:t>Mast cell with an allergen mediate a rapid release of mediators ( Histamine) that may induce bronchoconstriction and increased local motility, contributing to the formation of hypersensitivity reaction 1 (allergy)</a:t>
            </a:r>
          </a:p>
          <a:p>
            <a:r>
              <a:rPr lang="en-US" sz="2800" b="1" dirty="0"/>
              <a:t>FC</a:t>
            </a:r>
            <a:r>
              <a:rPr lang="el-GR" sz="2800" b="1" dirty="0">
                <a:solidFill>
                  <a:prstClr val="black"/>
                </a:solidFill>
              </a:rPr>
              <a:t> ε</a:t>
            </a:r>
            <a:r>
              <a:rPr lang="en-US" sz="2800" b="1" dirty="0">
                <a:solidFill>
                  <a:prstClr val="black"/>
                </a:solidFill>
              </a:rPr>
              <a:t>R2 on B cells unknown function</a:t>
            </a:r>
            <a:endParaRPr lang="en-US" sz="2800" b="1" dirty="0"/>
          </a:p>
          <a:p>
            <a:endParaRPr lang="en-US" sz="2400" dirty="0"/>
          </a:p>
        </p:txBody>
      </p:sp>
    </p:spTree>
    <p:extLst>
      <p:ext uri="{BB962C8B-B14F-4D97-AF65-F5344CB8AC3E}">
        <p14:creationId xmlns:p14="http://schemas.microsoft.com/office/powerpoint/2010/main" val="38284498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title"/>
          </p:nvPr>
        </p:nvSpPr>
        <p:spPr/>
        <p:txBody>
          <a:bodyPr/>
          <a:lstStyle/>
          <a:p>
            <a:r>
              <a:rPr lang="en-US"/>
              <a:t>Effecter phase</a:t>
            </a:r>
          </a:p>
        </p:txBody>
      </p:sp>
      <p:pic>
        <p:nvPicPr>
          <p:cNvPr id="8195" name="Picture 8" descr="Bha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36838"/>
            <a:ext cx="8459788" cy="293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7578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3" name="Picture 5" descr="Electrophores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676400"/>
            <a:ext cx="6400800" cy="42910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24753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04800" y="22860"/>
            <a:ext cx="8229600" cy="5410200"/>
          </a:xfrm>
        </p:spPr>
        <p:txBody>
          <a:bodyPr/>
          <a:lstStyle/>
          <a:p>
            <a:pPr algn="l" rtl="0"/>
            <a:r>
              <a:rPr lang="en-US" sz="2800" dirty="0">
                <a:solidFill>
                  <a:srgbClr val="2E2E2E"/>
                </a:solidFill>
                <a:latin typeface="NexusSans"/>
              </a:rPr>
              <a:t>Some data suggest the existence of </a:t>
            </a:r>
            <a:r>
              <a:rPr lang="en-US" sz="2800" dirty="0" err="1">
                <a:solidFill>
                  <a:srgbClr val="2E2E2E"/>
                </a:solidFill>
                <a:latin typeface="NexusSans"/>
              </a:rPr>
              <a:t>FcRs</a:t>
            </a:r>
            <a:r>
              <a:rPr lang="en-US" sz="2800" dirty="0">
                <a:solidFill>
                  <a:srgbClr val="2E2E2E"/>
                </a:solidFill>
                <a:latin typeface="NexusSans"/>
              </a:rPr>
              <a:t> for IgM and </a:t>
            </a:r>
            <a:r>
              <a:rPr lang="en-US" sz="2800" dirty="0" err="1">
                <a:solidFill>
                  <a:srgbClr val="2E2E2E"/>
                </a:solidFill>
                <a:latin typeface="NexusSans"/>
              </a:rPr>
              <a:t>IgD</a:t>
            </a:r>
            <a:r>
              <a:rPr lang="en-US" sz="2800" dirty="0">
                <a:solidFill>
                  <a:srgbClr val="2E2E2E"/>
                </a:solidFill>
                <a:latin typeface="NexusSans"/>
              </a:rPr>
              <a:t> on leukocytes have not been defined.</a:t>
            </a:r>
          </a:p>
          <a:p>
            <a:pPr algn="l" rtl="0"/>
            <a:r>
              <a:rPr lang="en-US" sz="2800" dirty="0">
                <a:solidFill>
                  <a:srgbClr val="2E2E2E"/>
                </a:solidFill>
                <a:latin typeface="NexusSans"/>
              </a:rPr>
              <a:t> In addition, two epithelial cell </a:t>
            </a:r>
            <a:r>
              <a:rPr lang="en-US" sz="2800" dirty="0" err="1">
                <a:solidFill>
                  <a:srgbClr val="2E2E2E"/>
                </a:solidFill>
                <a:latin typeface="NexusSans"/>
              </a:rPr>
              <a:t>FcRs</a:t>
            </a:r>
            <a:r>
              <a:rPr lang="en-US" sz="2800" dirty="0">
                <a:solidFill>
                  <a:srgbClr val="2E2E2E"/>
                </a:solidFill>
                <a:latin typeface="NexusSans"/>
              </a:rPr>
              <a:t> have been well characterized: </a:t>
            </a:r>
          </a:p>
          <a:p>
            <a:pPr lvl="1" algn="l" rtl="0"/>
            <a:r>
              <a:rPr lang="en-US" dirty="0">
                <a:solidFill>
                  <a:srgbClr val="2E2E2E"/>
                </a:solidFill>
                <a:latin typeface="NexusSans"/>
              </a:rPr>
              <a:t>FcRn (Neonatal Fc receptors ) which mediates both IgG transport across the placenta and IgG uptake by neonate, The FcRn is unique among Fc receptors in that it resembles a class I major histocompatibility complex (MHC) </a:t>
            </a:r>
          </a:p>
          <a:p>
            <a:pPr lvl="1" algn="l" rtl="0"/>
            <a:r>
              <a:rPr lang="en-US" dirty="0">
                <a:solidFill>
                  <a:srgbClr val="2E2E2E"/>
                </a:solidFill>
                <a:latin typeface="NexusSans"/>
              </a:rPr>
              <a:t>and the </a:t>
            </a:r>
            <a:r>
              <a:rPr lang="en-US" dirty="0" err="1">
                <a:solidFill>
                  <a:srgbClr val="2E2E2E"/>
                </a:solidFill>
                <a:latin typeface="NexusSans"/>
              </a:rPr>
              <a:t>pIgR</a:t>
            </a:r>
            <a:r>
              <a:rPr lang="en-US" dirty="0">
                <a:solidFill>
                  <a:srgbClr val="2E2E2E"/>
                </a:solidFill>
                <a:latin typeface="NexusSans"/>
              </a:rPr>
              <a:t> (poly Ig receptor, also known as secretory receptor) which transports IgA into mucosal secretions</a:t>
            </a:r>
            <a:r>
              <a:rPr lang="en-US" sz="2400" dirty="0">
                <a:solidFill>
                  <a:srgbClr val="2E2E2E"/>
                </a:solidFill>
                <a:latin typeface="NexusSans"/>
              </a:rPr>
              <a:t>.</a:t>
            </a:r>
            <a:endParaRPr lang="en-US" sz="2400" dirty="0"/>
          </a:p>
        </p:txBody>
      </p:sp>
    </p:spTree>
    <p:extLst>
      <p:ext uri="{BB962C8B-B14F-4D97-AF65-F5344CB8AC3E}">
        <p14:creationId xmlns:p14="http://schemas.microsoft.com/office/powerpoint/2010/main" val="4236240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613" y="614795"/>
            <a:ext cx="8486775" cy="575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7995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a:t>General structure</a:t>
            </a:r>
          </a:p>
        </p:txBody>
      </p:sp>
      <p:sp>
        <p:nvSpPr>
          <p:cNvPr id="17410" name="Content Placeholder 2"/>
          <p:cNvSpPr>
            <a:spLocks noGrp="1"/>
          </p:cNvSpPr>
          <p:nvPr>
            <p:ph idx="1"/>
          </p:nvPr>
        </p:nvSpPr>
        <p:spPr>
          <a:xfrm>
            <a:off x="457200" y="1143000"/>
            <a:ext cx="8229600" cy="4525963"/>
          </a:xfrm>
        </p:spPr>
        <p:txBody>
          <a:bodyPr/>
          <a:lstStyle/>
          <a:p>
            <a:r>
              <a:rPr lang="en-US" sz="2800" dirty="0"/>
              <a:t>4 polypeptide chains, 2 identical heavy chains and 2 identical light chains combined by di-</a:t>
            </a:r>
            <a:r>
              <a:rPr lang="en-US" sz="2800" dirty="0" err="1"/>
              <a:t>sulphide</a:t>
            </a:r>
            <a:r>
              <a:rPr lang="en-US" sz="2800" dirty="0"/>
              <a:t> bonds</a:t>
            </a:r>
          </a:p>
          <a:p>
            <a:r>
              <a:rPr lang="en-US" sz="2800" dirty="0"/>
              <a:t>Heavy chain constitute of one variable and 3-4 constant domains depending on the class of immunoglobulin</a:t>
            </a:r>
          </a:p>
          <a:p>
            <a:pPr lvl="0">
              <a:lnSpc>
                <a:spcPct val="80000"/>
              </a:lnSpc>
            </a:pPr>
            <a:r>
              <a:rPr lang="en-US" sz="2800" dirty="0">
                <a:solidFill>
                  <a:prstClr val="black"/>
                </a:solidFill>
                <a:latin typeface="Times New Roman" pitchFamily="18" charset="0"/>
                <a:cs typeface="Times New Roman" pitchFamily="18" charset="0"/>
              </a:rPr>
              <a:t>The constant domains of the heavy chain are called depending on class of antibody (C</a:t>
            </a:r>
            <a:r>
              <a:rPr lang="el-GR" sz="2800" dirty="0">
                <a:solidFill>
                  <a:prstClr val="black"/>
                </a:solidFill>
                <a:latin typeface="Times New Roman" pitchFamily="18" charset="0"/>
                <a:cs typeface="Times New Roman" pitchFamily="18" charset="0"/>
              </a:rPr>
              <a:t>ϒ</a:t>
            </a:r>
            <a:r>
              <a:rPr lang="en-US" sz="2800" dirty="0">
                <a:solidFill>
                  <a:prstClr val="black"/>
                </a:solidFill>
                <a:latin typeface="Times New Roman" pitchFamily="18" charset="0"/>
                <a:cs typeface="Times New Roman" pitchFamily="18" charset="0"/>
              </a:rPr>
              <a:t> for IGG, C</a:t>
            </a:r>
            <a:r>
              <a:rPr lang="el-GR" sz="2800" dirty="0">
                <a:solidFill>
                  <a:prstClr val="black"/>
                </a:solidFill>
                <a:latin typeface="Times New Roman" pitchFamily="18" charset="0"/>
                <a:cs typeface="Times New Roman" pitchFamily="18" charset="0"/>
              </a:rPr>
              <a:t>δ</a:t>
            </a:r>
            <a:r>
              <a:rPr lang="en-US" sz="2800" dirty="0">
                <a:solidFill>
                  <a:prstClr val="black"/>
                </a:solidFill>
                <a:latin typeface="Times New Roman" pitchFamily="18" charset="0"/>
                <a:cs typeface="Times New Roman" pitchFamily="18" charset="0"/>
              </a:rPr>
              <a:t> for IGD, C</a:t>
            </a:r>
            <a:r>
              <a:rPr lang="el-GR" sz="2800" dirty="0">
                <a:solidFill>
                  <a:prstClr val="black"/>
                </a:solidFill>
                <a:latin typeface="Times New Roman" pitchFamily="18" charset="0"/>
                <a:cs typeface="Times New Roman" pitchFamily="18" charset="0"/>
              </a:rPr>
              <a:t>ε</a:t>
            </a:r>
            <a:r>
              <a:rPr lang="en-US" sz="2800" dirty="0">
                <a:solidFill>
                  <a:prstClr val="black"/>
                </a:solidFill>
                <a:latin typeface="Times New Roman" pitchFamily="18" charset="0"/>
                <a:cs typeface="Times New Roman" pitchFamily="18" charset="0"/>
              </a:rPr>
              <a:t> for IGE, C</a:t>
            </a:r>
            <a:r>
              <a:rPr lang="el-GR" sz="2800" dirty="0">
                <a:solidFill>
                  <a:prstClr val="black"/>
                </a:solidFill>
                <a:latin typeface="Times New Roman" pitchFamily="18" charset="0"/>
                <a:cs typeface="Times New Roman" pitchFamily="18" charset="0"/>
              </a:rPr>
              <a:t>μ</a:t>
            </a:r>
            <a:r>
              <a:rPr lang="en-US" sz="2800" dirty="0">
                <a:solidFill>
                  <a:prstClr val="black"/>
                </a:solidFill>
                <a:latin typeface="Times New Roman" pitchFamily="18" charset="0"/>
                <a:cs typeface="Times New Roman" pitchFamily="18" charset="0"/>
              </a:rPr>
              <a:t> for IGM and C</a:t>
            </a:r>
            <a:r>
              <a:rPr lang="el-GR" sz="2800" dirty="0">
                <a:solidFill>
                  <a:prstClr val="black"/>
                </a:solidFill>
                <a:latin typeface="Times New Roman" pitchFamily="18" charset="0"/>
                <a:cs typeface="Times New Roman" pitchFamily="18" charset="0"/>
              </a:rPr>
              <a:t>α</a:t>
            </a:r>
            <a:r>
              <a:rPr lang="en-US" sz="2800" dirty="0">
                <a:solidFill>
                  <a:prstClr val="black"/>
                </a:solidFill>
                <a:latin typeface="Times New Roman" pitchFamily="18" charset="0"/>
                <a:cs typeface="Times New Roman" pitchFamily="18" charset="0"/>
              </a:rPr>
              <a:t> for IGA), little difference in structure</a:t>
            </a:r>
          </a:p>
          <a:p>
            <a:pPr lvl="0">
              <a:lnSpc>
                <a:spcPct val="80000"/>
              </a:lnSpc>
            </a:pPr>
            <a:r>
              <a:rPr lang="en-US" sz="2800" dirty="0">
                <a:solidFill>
                  <a:prstClr val="black"/>
                </a:solidFill>
                <a:latin typeface="Times New Roman" pitchFamily="18" charset="0"/>
                <a:cs typeface="Times New Roman" pitchFamily="18" charset="0"/>
              </a:rPr>
              <a:t>Constant Light chains (2 classes)- </a:t>
            </a:r>
            <a:r>
              <a:rPr lang="en-US" sz="2800" b="1" dirty="0">
                <a:solidFill>
                  <a:prstClr val="black"/>
                </a:solidFill>
                <a:latin typeface="Times New Roman" pitchFamily="18" charset="0"/>
                <a:cs typeface="Times New Roman" pitchFamily="18" charset="0"/>
              </a:rPr>
              <a:t>one or the other not both</a:t>
            </a:r>
            <a:r>
              <a:rPr lang="en-US" sz="2800" dirty="0">
                <a:solidFill>
                  <a:prstClr val="black"/>
                </a:solidFill>
                <a:latin typeface="Times New Roman" pitchFamily="18" charset="0"/>
                <a:cs typeface="Times New Roman" pitchFamily="18" charset="0"/>
              </a:rPr>
              <a:t> Lambda (</a:t>
            </a:r>
            <a:r>
              <a:rPr lang="en-US" sz="2800" b="1" dirty="0">
                <a:solidFill>
                  <a:prstClr val="black"/>
                </a:solidFill>
                <a:latin typeface="Times New Roman" pitchFamily="18" charset="0"/>
                <a:cs typeface="Times New Roman" pitchFamily="18" charset="0"/>
              </a:rPr>
              <a:t>λ) [40% in humans] and Kappa (</a:t>
            </a:r>
            <a:r>
              <a:rPr lang="el-GR" sz="2800" b="1" dirty="0">
                <a:solidFill>
                  <a:prstClr val="black"/>
                </a:solidFill>
                <a:latin typeface="Times New Roman" pitchFamily="18" charset="0"/>
                <a:cs typeface="Times New Roman" pitchFamily="18" charset="0"/>
              </a:rPr>
              <a:t>κ</a:t>
            </a:r>
            <a:r>
              <a:rPr lang="en-US" sz="2800" b="1" dirty="0">
                <a:solidFill>
                  <a:prstClr val="black"/>
                </a:solidFill>
                <a:latin typeface="Times New Roman" pitchFamily="18" charset="0"/>
                <a:cs typeface="Times New Roman" pitchFamily="18" charset="0"/>
              </a:rPr>
              <a:t>) [60% in humans]</a:t>
            </a:r>
          </a:p>
          <a:p>
            <a:endParaRPr lang="en-US" dirty="0"/>
          </a:p>
          <a:p>
            <a:endParaRPr lang="en-US" dirty="0"/>
          </a:p>
        </p:txBody>
      </p:sp>
    </p:spTree>
    <p:extLst>
      <p:ext uri="{BB962C8B-B14F-4D97-AF65-F5344CB8AC3E}">
        <p14:creationId xmlns:p14="http://schemas.microsoft.com/office/powerpoint/2010/main" val="1607155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http://www.abcam.com/ps/CMS/Images/abstruc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0"/>
            <a:ext cx="80772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8323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p:cNvSpPr>
          <p:nvPr>
            <p:ph type="body" idx="1"/>
          </p:nvPr>
        </p:nvSpPr>
        <p:spPr>
          <a:xfrm>
            <a:off x="457200" y="381000"/>
            <a:ext cx="8229600" cy="6172200"/>
          </a:xfrm>
        </p:spPr>
        <p:txBody>
          <a:bodyPr/>
          <a:lstStyle/>
          <a:p>
            <a:pPr>
              <a:lnSpc>
                <a:spcPct val="90000"/>
              </a:lnSpc>
            </a:pPr>
            <a:r>
              <a:rPr lang="en-US" sz="2800" dirty="0"/>
              <a:t>The N-terminal part; 2 identical antigen binding sites. Each is formed by one variable domain of light and one of heavy domains</a:t>
            </a:r>
          </a:p>
          <a:p>
            <a:pPr>
              <a:lnSpc>
                <a:spcPct val="90000"/>
              </a:lnSpc>
              <a:buFont typeface="Arial" pitchFamily="34" charset="0"/>
              <a:buNone/>
            </a:pPr>
            <a:endParaRPr lang="en-US" sz="2800" dirty="0"/>
          </a:p>
          <a:p>
            <a:pPr>
              <a:lnSpc>
                <a:spcPct val="90000"/>
              </a:lnSpc>
            </a:pPr>
            <a:r>
              <a:rPr lang="en-US" sz="2800" dirty="0"/>
              <a:t>The </a:t>
            </a:r>
            <a:r>
              <a:rPr lang="en-US" sz="2800" dirty="0" err="1"/>
              <a:t>carboxy</a:t>
            </a:r>
            <a:r>
              <a:rPr lang="en-US" sz="2800" dirty="0"/>
              <a:t> terminal consist only constant of heavy chain (Fc part). </a:t>
            </a:r>
          </a:p>
          <a:p>
            <a:pPr>
              <a:lnSpc>
                <a:spcPct val="90000"/>
              </a:lnSpc>
            </a:pPr>
            <a:r>
              <a:rPr lang="en-US" sz="2800" dirty="0"/>
              <a:t>Heavy chain constant part determine</a:t>
            </a:r>
          </a:p>
          <a:p>
            <a:pPr lvl="1">
              <a:lnSpc>
                <a:spcPct val="90000"/>
              </a:lnSpc>
            </a:pPr>
            <a:r>
              <a:rPr lang="en-US" dirty="0"/>
              <a:t> the type of antibody </a:t>
            </a:r>
          </a:p>
          <a:p>
            <a:pPr lvl="1">
              <a:lnSpc>
                <a:spcPct val="90000"/>
              </a:lnSpc>
            </a:pPr>
            <a:r>
              <a:rPr lang="en-US" dirty="0"/>
              <a:t>and do the functional effect of </a:t>
            </a:r>
            <a:r>
              <a:rPr lang="en-US" dirty="0" err="1"/>
              <a:t>Ab</a:t>
            </a:r>
            <a:r>
              <a:rPr lang="en-US" dirty="0"/>
              <a:t>; </a:t>
            </a:r>
          </a:p>
          <a:p>
            <a:pPr lvl="1">
              <a:lnSpc>
                <a:spcPct val="90000"/>
              </a:lnSpc>
            </a:pPr>
            <a:r>
              <a:rPr lang="en-US" dirty="0"/>
              <a:t>bind to Fc receptors on innate cells</a:t>
            </a:r>
          </a:p>
        </p:txBody>
      </p:sp>
    </p:spTree>
    <p:extLst>
      <p:ext uri="{BB962C8B-B14F-4D97-AF65-F5344CB8AC3E}">
        <p14:creationId xmlns:p14="http://schemas.microsoft.com/office/powerpoint/2010/main" val="1649636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idx="4294967295"/>
          </p:nvPr>
        </p:nvSpPr>
        <p:spPr>
          <a:xfrm>
            <a:off x="449580" y="-327660"/>
            <a:ext cx="8229600" cy="1143000"/>
          </a:xfrm>
        </p:spPr>
        <p:txBody>
          <a:bodyPr/>
          <a:lstStyle/>
          <a:p>
            <a:r>
              <a:rPr lang="en-US" sz="3200" b="1" dirty="0"/>
              <a:t>Antigen binding site</a:t>
            </a:r>
          </a:p>
        </p:txBody>
      </p:sp>
      <p:sp>
        <p:nvSpPr>
          <p:cNvPr id="3" name="Content Placeholder 2"/>
          <p:cNvSpPr>
            <a:spLocks noGrp="1"/>
          </p:cNvSpPr>
          <p:nvPr>
            <p:ph idx="4294967295"/>
          </p:nvPr>
        </p:nvSpPr>
        <p:spPr>
          <a:xfrm>
            <a:off x="449580" y="533400"/>
            <a:ext cx="8229600" cy="6019800"/>
          </a:xfrm>
        </p:spPr>
        <p:txBody>
          <a:bodyPr>
            <a:normAutofit fontScale="85000" lnSpcReduction="10000"/>
          </a:bodyPr>
          <a:lstStyle/>
          <a:p>
            <a:pPr>
              <a:lnSpc>
                <a:spcPct val="120000"/>
              </a:lnSpc>
            </a:pPr>
            <a:r>
              <a:rPr lang="en-US" sz="3100" dirty="0">
                <a:latin typeface="Times New Roman" pitchFamily="18" charset="0"/>
                <a:cs typeface="Times New Roman" pitchFamily="18" charset="0"/>
              </a:rPr>
              <a:t>Much of the variation between </a:t>
            </a:r>
            <a:r>
              <a:rPr lang="en-US" sz="3100" dirty="0" err="1">
                <a:latin typeface="Times New Roman" pitchFamily="18" charset="0"/>
                <a:cs typeface="Times New Roman" pitchFamily="18" charset="0"/>
              </a:rPr>
              <a:t>Igs</a:t>
            </a:r>
            <a:r>
              <a:rPr lang="en-US" sz="3100" dirty="0">
                <a:latin typeface="Times New Roman" pitchFamily="18" charset="0"/>
                <a:cs typeface="Times New Roman" pitchFamily="18" charset="0"/>
              </a:rPr>
              <a:t> located in 3 hot spots of hypervariable regions ( HVR1, 2, 3) or called </a:t>
            </a:r>
            <a:r>
              <a:rPr lang="en-US" dirty="0"/>
              <a:t>or complementary determining regions </a:t>
            </a:r>
            <a:r>
              <a:rPr lang="en-US" sz="3100" dirty="0">
                <a:latin typeface="Times New Roman" pitchFamily="18" charset="0"/>
                <a:cs typeface="Times New Roman" pitchFamily="18" charset="0"/>
              </a:rPr>
              <a:t>CDR1, 2, 3  found in variable region. Because they determine the complementary fit of antibody to antigen,</a:t>
            </a:r>
            <a:r>
              <a:rPr lang="en-US" dirty="0"/>
              <a:t> and contribute to different antigenic specificities, they are antigen combining sites </a:t>
            </a:r>
            <a:endParaRPr lang="en-US" sz="3100" dirty="0">
              <a:latin typeface="Times New Roman" pitchFamily="18" charset="0"/>
              <a:cs typeface="Times New Roman" pitchFamily="18" charset="0"/>
            </a:endParaRPr>
          </a:p>
          <a:p>
            <a:pPr>
              <a:lnSpc>
                <a:spcPct val="120000"/>
              </a:lnSpc>
            </a:pPr>
            <a:r>
              <a:rPr lang="en-US" sz="3100" dirty="0">
                <a:latin typeface="Times New Roman" pitchFamily="18" charset="0"/>
                <a:cs typeface="Times New Roman" pitchFamily="18" charset="0"/>
              </a:rPr>
              <a:t>Each HVR is about 10 amino acid residues in length. </a:t>
            </a:r>
          </a:p>
          <a:p>
            <a:pPr>
              <a:lnSpc>
                <a:spcPct val="120000"/>
              </a:lnSpc>
            </a:pPr>
            <a:r>
              <a:rPr lang="en-US" sz="3100" dirty="0">
                <a:latin typeface="Times New Roman" pitchFamily="18" charset="0"/>
                <a:cs typeface="Times New Roman" pitchFamily="18" charset="0"/>
              </a:rPr>
              <a:t>Intervening sequences between the CDRs have restricted variability and show little difference in amino acid sequence between chains. These invariant segments make up the </a:t>
            </a:r>
            <a:r>
              <a:rPr lang="en-US" sz="3100" b="1" dirty="0">
                <a:latin typeface="Times New Roman" pitchFamily="18" charset="0"/>
                <a:cs typeface="Times New Roman" pitchFamily="18" charset="0"/>
              </a:rPr>
              <a:t>framework residues</a:t>
            </a:r>
          </a:p>
          <a:p>
            <a:pPr>
              <a:lnSpc>
                <a:spcPct val="80000"/>
              </a:lnSpc>
            </a:pPr>
            <a:endParaRPr lang="en-US" sz="2000" dirty="0"/>
          </a:p>
          <a:p>
            <a:pPr>
              <a:lnSpc>
                <a:spcPct val="80000"/>
              </a:lnSpc>
            </a:pPr>
            <a:endParaRPr lang="en-US" sz="2000" dirty="0"/>
          </a:p>
          <a:p>
            <a:pPr>
              <a:lnSpc>
                <a:spcPct val="80000"/>
              </a:lnSpc>
            </a:pPr>
            <a:endParaRPr lang="en-US" sz="2200" dirty="0"/>
          </a:p>
        </p:txBody>
      </p:sp>
    </p:spTree>
    <p:extLst>
      <p:ext uri="{BB962C8B-B14F-4D97-AF65-F5344CB8AC3E}">
        <p14:creationId xmlns:p14="http://schemas.microsoft.com/office/powerpoint/2010/main" val="571863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hypervariable region 3 tc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1600" y="1371599"/>
            <a:ext cx="4906297" cy="490629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err="1"/>
              <a:t>Hypervariable</a:t>
            </a:r>
            <a:r>
              <a:rPr lang="en-US" dirty="0"/>
              <a:t> regions</a:t>
            </a:r>
          </a:p>
        </p:txBody>
      </p:sp>
    </p:spTree>
    <p:extLst>
      <p:ext uri="{BB962C8B-B14F-4D97-AF65-F5344CB8AC3E}">
        <p14:creationId xmlns:p14="http://schemas.microsoft.com/office/powerpoint/2010/main" val="1465146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D38489D42CA6C41BFEE3D6D9C61A098" ma:contentTypeVersion="4" ma:contentTypeDescription="Create a new document." ma:contentTypeScope="" ma:versionID="7d0d7b990416dcd1643e71ac0dc7d311">
  <xsd:schema xmlns:xsd="http://www.w3.org/2001/XMLSchema" xmlns:xs="http://www.w3.org/2001/XMLSchema" xmlns:p="http://schemas.microsoft.com/office/2006/metadata/properties" xmlns:ns2="33c31460-5e8d-4ba6-adb9-549ebae80018" targetNamespace="http://schemas.microsoft.com/office/2006/metadata/properties" ma:root="true" ma:fieldsID="92f0f7d01062ccaa041ed8a807acb57e" ns2:_="">
    <xsd:import namespace="33c31460-5e8d-4ba6-adb9-549ebae8001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c31460-5e8d-4ba6-adb9-549ebae800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01F70C8-B743-42A6-8DA0-ECD7657C113E}">
  <ds:schemaRefs>
    <ds:schemaRef ds:uri="http://schemas.microsoft.com/office/2006/metadata/properties"/>
    <ds:schemaRef ds:uri="http://www.w3.org/2000/xmlns/"/>
  </ds:schemaRefs>
</ds:datastoreItem>
</file>

<file path=customXml/itemProps2.xml><?xml version="1.0" encoding="utf-8"?>
<ds:datastoreItem xmlns:ds="http://schemas.openxmlformats.org/officeDocument/2006/customXml" ds:itemID="{504683CE-52A3-451D-87EE-56DC0442EFA6}">
  <ds:schemaRefs>
    <ds:schemaRef ds:uri="http://schemas.microsoft.com/sharepoint/v3/contenttype/forms"/>
  </ds:schemaRefs>
</ds:datastoreItem>
</file>

<file path=customXml/itemProps3.xml><?xml version="1.0" encoding="utf-8"?>
<ds:datastoreItem xmlns:ds="http://schemas.openxmlformats.org/officeDocument/2006/customXml" ds:itemID="{BC0AF0E4-0AEB-4269-8CB5-A44C7A07A4CD}">
  <ds:schemaRefs>
    <ds:schemaRef ds:uri="http://schemas.microsoft.com/office/2006/metadata/contentType"/>
    <ds:schemaRef ds:uri="http://schemas.microsoft.com/office/2006/metadata/properties/metaAttributes"/>
    <ds:schemaRef ds:uri="http://www.w3.org/2000/xmlns/"/>
    <ds:schemaRef ds:uri="http://www.w3.org/2001/XMLSchema"/>
    <ds:schemaRef ds:uri="33c31460-5e8d-4ba6-adb9-549ebae80018"/>
  </ds:schemaRefs>
</ds:datastoreItem>
</file>

<file path=docProps/app.xml><?xml version="1.0" encoding="utf-8"?>
<Properties xmlns="http://schemas.openxmlformats.org/officeDocument/2006/extended-properties" xmlns:vt="http://schemas.openxmlformats.org/officeDocument/2006/docPropsVTypes">
  <TotalTime>15992</TotalTime>
  <Words>2272</Words>
  <Application>Microsoft Office PowerPoint</Application>
  <PresentationFormat>عرض على الشاشة (4:3)</PresentationFormat>
  <Paragraphs>189</Paragraphs>
  <Slides>41</Slides>
  <Notes>1</Notes>
  <HiddenSlides>0</HiddenSlides>
  <MMClips>0</MMClips>
  <ScaleCrop>false</ScaleCrop>
  <HeadingPairs>
    <vt:vector size="4" baseType="variant">
      <vt:variant>
        <vt:lpstr>نسق</vt:lpstr>
      </vt:variant>
      <vt:variant>
        <vt:i4>5</vt:i4>
      </vt:variant>
      <vt:variant>
        <vt:lpstr>عناوين الشرائح</vt:lpstr>
      </vt:variant>
      <vt:variant>
        <vt:i4>41</vt:i4>
      </vt:variant>
    </vt:vector>
  </HeadingPairs>
  <TitlesOfParts>
    <vt:vector size="46" baseType="lpstr">
      <vt:lpstr>Office Theme</vt:lpstr>
      <vt:lpstr>2_Office Theme</vt:lpstr>
      <vt:lpstr>13_Office Theme</vt:lpstr>
      <vt:lpstr>Default Design</vt:lpstr>
      <vt:lpstr>1_Office Theme</vt:lpstr>
      <vt:lpstr>Antibody structure and Humoral Immunity</vt:lpstr>
      <vt:lpstr>عرض تقديمي في PowerPoint</vt:lpstr>
      <vt:lpstr>Antibody structure</vt:lpstr>
      <vt:lpstr>عرض تقديمي في PowerPoint</vt:lpstr>
      <vt:lpstr>General structure</vt:lpstr>
      <vt:lpstr>عرض تقديمي في PowerPoint</vt:lpstr>
      <vt:lpstr>عرض تقديمي في PowerPoint</vt:lpstr>
      <vt:lpstr>Antigen binding site</vt:lpstr>
      <vt:lpstr>Hypervariable regions</vt:lpstr>
      <vt:lpstr>Further additions on the structure</vt:lpstr>
      <vt:lpstr>عرض تقديمي في PowerPoint</vt:lpstr>
      <vt:lpstr>عرض تقديمي في PowerPoint</vt:lpstr>
      <vt:lpstr>عرض تقديمي في PowerPoint</vt:lpstr>
      <vt:lpstr>Generation of antibody fragments</vt:lpstr>
      <vt:lpstr>عرض تقديمي في PowerPoint</vt:lpstr>
      <vt:lpstr>Classes and subclasses</vt:lpstr>
      <vt:lpstr>Antibody classifications</vt:lpstr>
      <vt:lpstr>عرض تقديمي في PowerPoint</vt:lpstr>
      <vt:lpstr>IGM</vt:lpstr>
      <vt:lpstr>Natural antibodies</vt:lpstr>
      <vt:lpstr>IGG</vt:lpstr>
      <vt:lpstr>عرض تقديمي في PowerPoint</vt:lpstr>
      <vt:lpstr>عرض تقديمي في PowerPoint</vt:lpstr>
      <vt:lpstr>عرض تقديمي في PowerPoint</vt:lpstr>
      <vt:lpstr>IGA</vt:lpstr>
      <vt:lpstr>IGD</vt:lpstr>
      <vt:lpstr>IGE</vt:lpstr>
      <vt:lpstr>Monoclonal antibodies</vt:lpstr>
      <vt:lpstr>عرض تقديمي في PowerPoint</vt:lpstr>
      <vt:lpstr>FC receptors </vt:lpstr>
      <vt:lpstr>Fc receptors and antibody functions</vt:lpstr>
      <vt:lpstr>Fc receptors and antibody functions</vt:lpstr>
      <vt:lpstr>عرض تقديمي في PowerPoint</vt:lpstr>
      <vt:lpstr>عرض تقديمي في PowerPoint</vt:lpstr>
      <vt:lpstr>عرض تقديمي في PowerPoint</vt:lpstr>
      <vt:lpstr>FcγR</vt:lpstr>
      <vt:lpstr>FcγR</vt:lpstr>
      <vt:lpstr>FcεR</vt:lpstr>
      <vt:lpstr>Effecter phase</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Antibody structure and Humoral Immunity</dc:title>
  <dc:creator>TOSHIBA</dc:creator>
  <cp:lastModifiedBy>962797891825</cp:lastModifiedBy>
  <cp:revision>59</cp:revision>
  <dcterms:created xsi:type="dcterms:W3CDTF">2018-10-10T05:40:18Z</dcterms:created>
  <dcterms:modified xsi:type="dcterms:W3CDTF">2022-10-23T17:21:59Z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0x0101006D38489D42CA6C41BFEE3D6D9C61A098</vt:lpwstr>
  </property>
</Properties>
</file>