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au_fs_9a280fb2-cbce-481b-8c3a-7e90012a756a" ContentType="image/jpeg"/>
  <Default Extension="gif" ContentType="image/gif"/>
  <Default Extension="vml" ContentType="application/vnd.openxmlformats-officedocument.vmlDrawing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  <p:sldMasterId id="2147483796" r:id="rId3"/>
    <p:sldMasterId id="2147483825" r:id="rId4"/>
    <p:sldMasterId id="2147483854" r:id="rId5"/>
    <p:sldMasterId id="2147483871" r:id="rId6"/>
  </p:sldMasterIdLst>
  <p:notesMasterIdLst>
    <p:notesMasterId r:id="rId37"/>
  </p:notesMasterIdLst>
  <p:sldIdLst>
    <p:sldId id="1013" r:id="rId7"/>
    <p:sldId id="1074" r:id="rId8"/>
    <p:sldId id="1077" r:id="rId9"/>
    <p:sldId id="1078" r:id="rId10"/>
    <p:sldId id="1079" r:id="rId11"/>
    <p:sldId id="262" r:id="rId12"/>
    <p:sldId id="1081" r:id="rId13"/>
    <p:sldId id="1083" r:id="rId14"/>
    <p:sldId id="1084" r:id="rId15"/>
    <p:sldId id="1085" r:id="rId16"/>
    <p:sldId id="1108" r:id="rId17"/>
    <p:sldId id="1080" r:id="rId18"/>
    <p:sldId id="584" r:id="rId19"/>
    <p:sldId id="1089" r:id="rId20"/>
    <p:sldId id="1088" r:id="rId21"/>
    <p:sldId id="1092" r:id="rId22"/>
    <p:sldId id="1095" r:id="rId23"/>
    <p:sldId id="1097" r:id="rId24"/>
    <p:sldId id="1098" r:id="rId25"/>
    <p:sldId id="1099" r:id="rId26"/>
    <p:sldId id="590" r:id="rId27"/>
    <p:sldId id="1100" r:id="rId28"/>
    <p:sldId id="1104" r:id="rId29"/>
    <p:sldId id="619" r:id="rId30"/>
    <p:sldId id="595" r:id="rId31"/>
    <p:sldId id="1105" r:id="rId32"/>
    <p:sldId id="1106" r:id="rId33"/>
    <p:sldId id="596" r:id="rId34"/>
    <p:sldId id="1107" r:id="rId35"/>
    <p:sldId id="105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CC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customXml" Target="../customXml/item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customXml" Target="../customXml/item2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5262B-8386-4FF6-B4B9-89A12F4585FA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AF945-35C4-41E5-8A37-43A5836AB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7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952AF3-058F-4977-898B-5DC0DBF07C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410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68910" algn="l"/>
              </a:tabLst>
            </a:pP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Nerves behind the auricle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 auricular &amp; 3 occipital)</a:t>
            </a:r>
          </a:p>
          <a:p>
            <a:pPr marL="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6891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Nerve supply of auricle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AF945-35C4-41E5-8A37-43A5836AB1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5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Greater occipital nerve is the thickest cutaneous nerve of the body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AF945-35C4-41E5-8A37-43A5836AB1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53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Arteries in front of the auricle (3 S);</a:t>
            </a:r>
            <a:endParaRPr lang="ar-SA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AF945-35C4-41E5-8A37-43A5836AB1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55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Branches (GT- ZAMT)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AF945-35C4-41E5-8A37-43A5836AB1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16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C59B9-599B-4D43-AD20-35EF3D935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742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00CC"/>
                </a:solidFill>
              </a:rPr>
              <a:t>Calvaria: </a:t>
            </a:r>
            <a:r>
              <a:rPr lang="en-US" altLang="en-US" b="1" dirty="0"/>
              <a:t>Is the skullcap, which is the vault of the skull </a:t>
            </a:r>
            <a:r>
              <a:rPr lang="en-US" altLang="en-US" dirty="0"/>
              <a:t>without the facial bones. It consists of the superior portions of the frontal, parietal, and occipital bones.</a:t>
            </a:r>
          </a:p>
          <a:p>
            <a:r>
              <a:rPr lang="en-US" altLang="en-US" dirty="0"/>
              <a:t>Its highest point on the sagittal suture is the vertex.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AF945-35C4-41E5-8A37-43A5836AB1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38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الاتحاد قوة  </a:t>
            </a:r>
            <a:r>
              <a:rPr lang="en-US" dirty="0"/>
              <a:t>Frontal larger than occipital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AF945-35C4-41E5-8A37-43A5836AB1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03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Anterior </a:t>
            </a:r>
            <a:r>
              <a:rPr lang="en-US" b="1" dirty="0"/>
              <a:t>NO Bony </a:t>
            </a:r>
            <a:r>
              <a:rPr lang="en-US" dirty="0"/>
              <a:t>attachment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AF945-35C4-41E5-8A37-43A5836AB1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50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الجرح يتخيط في طبقات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AF945-35C4-41E5-8A37-43A5836AB1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34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مثل </a:t>
            </a:r>
            <a:r>
              <a:rPr lang="ar-JO" dirty="0" err="1"/>
              <a:t>الاستك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AF945-35C4-41E5-8A37-43A5836AB1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03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 Supra &amp; 3 Temporal)</a:t>
            </a:r>
          </a:p>
          <a:p>
            <a:pPr lvl="0"/>
            <a:r>
              <a:rPr lang="en-US" sz="1200" b="1" dirty="0">
                <a:solidFill>
                  <a:srgbClr val="FFFF00"/>
                </a:solidFill>
              </a:rPr>
              <a:t>Inside parotid gland FARED 1- Facial nerve,  2- Auriculotemporal nerve, 3- Retromandibular vein, 4- External carotid artery, 5- Deep lymph nodes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AF945-35C4-41E5-8A37-43A5836AB1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06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 Supra &amp; 3 Temporal)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AF945-35C4-41E5-8A37-43A5836AB1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70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 Supra &amp; 3 Temporal)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AF945-35C4-41E5-8A37-43A5836AB1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11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8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7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9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0DF59D-69F0-440A-B781-50419D0C4EA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42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0DCA72-D9AA-4C2A-A457-7F91EC209B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30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EE1445-A1F4-46BA-8662-7B131B6716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18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C5B63A-8689-4C62-9374-4EC806A073E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8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08837D-612A-4506-876E-20204B743AE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08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E529C0-418E-45C1-A19E-3BB613718C5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8A9A88-6D42-4BC9-8DE6-5E9D0675DEA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16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583970-5BAD-4A33-A9E8-AB08A781C4B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6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98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E8A1A1-305F-41D6-8B0F-665DDBB8C93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72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DDD166-C5BD-4D20-9226-39E10499287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01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0558AC-DD37-4D4E-A6CC-812B93F08A4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08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BBCF2E-E03A-4769-ACBA-E07EE7C1FB9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16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0E81D6-65DD-4CCB-8623-E72F00CABE1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86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F44AB9-CDBA-4AE7-A020-E9D9B863ED2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45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7046F3-2597-4466-AA44-1F391456DA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2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A224FD-2A0B-4981-806C-B304777EA3D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58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0DF59D-69F0-440A-B781-50419D0C4EA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124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0DCA72-D9AA-4C2A-A457-7F91EC209B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2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20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EE1445-A1F4-46BA-8662-7B131B6716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33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C5B63A-8689-4C62-9374-4EC806A073E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8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08837D-612A-4506-876E-20204B743AE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E529C0-418E-45C1-A19E-3BB613718C5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07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8A9A88-6D42-4BC9-8DE6-5E9D0675DEA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469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583970-5BAD-4A33-A9E8-AB08A781C4B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38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E8A1A1-305F-41D6-8B0F-665DDBB8C93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00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DDD166-C5BD-4D20-9226-39E10499287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06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0558AC-DD37-4D4E-A6CC-812B93F08A4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737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BBCF2E-E03A-4769-ACBA-E07EE7C1FB9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9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14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0E81D6-65DD-4CCB-8623-E72F00CABE1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5827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F44AB9-CDBA-4AE7-A020-E9D9B863ED2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514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7046F3-2597-4466-AA44-1F391456DA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538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A224FD-2A0B-4981-806C-B304777EA3D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9088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2836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9388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4600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1867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267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04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414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5712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2626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1738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1737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9851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898F29-615B-48F2-96D4-A68EEE6C67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4AABEA-40C2-4115-B3AB-8D805AA815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B0D87D-BBDD-4040-87BD-C9793F8953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27FA9-07BC-4EC2-AD58-CD9337804D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2442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7E7404-BE37-4DB4-810D-03630D583A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12F6AC-9614-42D2-BF96-234E4E35E2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40C789-1349-4BE5-84BD-4902D9538A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ECD7D-BEC9-4D4D-903B-8ACB326B3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002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D0E2ED-2764-45CF-B6E0-7663DD363E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D7B905-968E-4B7E-BCA7-719247A812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9F3F89-1AA0-4DB5-BF34-22DF9B0CD4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8A9FF-0D1E-42E6-AFC7-9E51616A3D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560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B05F55-D4CD-4907-899E-6BA73BF54D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279413-A54C-4FCB-AD3C-C108426C20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BD5B22-B3D3-404F-8FE7-4CC65B68D4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054D6-C38F-499F-8725-FF0C49C3F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3034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70859F-7859-483B-BEBA-4729F4986A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5A58209-B0C6-44ED-978B-220DAF9CB3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54AFC5C-AFF8-45E8-BE54-768BD686FC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98D17-9965-4568-A159-F8D4C0A748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38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7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BAE0C06-5883-4526-BF17-772A3C1512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820C15-4A63-4FAC-A551-938DF9AE01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411A7CC-433E-47DF-8BCB-85633CFCED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68B454-EF02-4FF9-8FE9-A0861809E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0363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5DC0030-8424-4CB5-9213-6BBBD6ACCC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B7D1940-56BB-481F-A9F2-D147489A37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11CB6A-FCF3-4130-8F03-8ECA701255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79968-47C7-4E71-B019-865455FD0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5007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3B8239-25D9-4536-916F-D6ADC55C34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781642-27FB-42E9-962E-7004CE4AD3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FE0CF8-0D81-401D-99A4-6C7611D32C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4E705-10EA-4069-872C-5D60F75F7A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070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7371A0-D2FA-4E0A-8BE9-200503DD49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95AEC6-77F7-47B6-B3CE-642B141012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11B9AB-6515-4DD1-8C70-6C46730B50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6B9AC-7526-464C-992B-F1BC538739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3787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548849-E4A3-45E7-AD67-11F39F637C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240BB5-9380-4BDA-847A-F8FBAAD9B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E009A6-9E19-4614-A3E8-1F7B853045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3FA49-6F64-44C5-BACB-D8A965F00A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0861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543AFC-01F8-4612-B45F-6696C06D9D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682832-0641-4CE7-BFBB-6B61F9B4BE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01FDA9-7F64-48CB-B4A2-51F554E956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7DCDB-22F4-4C04-82D5-9D55ECBB83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8282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CB48AC-934E-40BC-926D-27E6AED33A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ADF189-A23E-4EF0-BE34-48DBDC0C8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CDB92-C7EF-4A60-A0A5-E38182B5BB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07FDFA-EB7D-487B-9FD9-211C599E99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475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C4A02E-4AEB-4CF6-AA76-ADE55F6758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FEE173-578F-4320-9F9B-77B81BFD8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826175-BD3D-476D-BE68-138A8C65A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31C08-1A86-4882-9F85-C57511CEE1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0861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C60E123-6526-40A0-B1CE-27556B98B5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8963C9D-B5EF-4A8C-A492-C08841E533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8524074-BE6D-49A8-9754-14AF392154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6D926-CAD1-430F-B397-15052AA618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7716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E4E649-BD04-4534-8731-D679D63615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4F19D0-DF1A-4397-A704-30D8E9CB54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B9A9F-02EA-486F-A542-79E04E32FF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6BBDF2-F698-4BB7-B711-54EB1A0218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80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355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7643C7-78F1-4FC1-9AC1-53CAA83459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3C3641-E1BA-4E65-B63E-101E02FDEF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C08B9D-AF51-4A02-9E3E-F1627F4C9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34BC5-BA35-408A-A87B-E63E08ADEF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9693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7099-9656-419B-8763-5A7D2F8A0091}" type="datetimeFigureOut">
              <a:rPr lang="ar-SA" smtClean="0"/>
              <a:pPr/>
              <a:t>23/07/1443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078E-6ADA-4227-A0CC-B11EAAA51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20409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7099-9656-419B-8763-5A7D2F8A0091}" type="datetimeFigureOut">
              <a:rPr lang="ar-SA" smtClean="0"/>
              <a:pPr/>
              <a:t>23/07/1443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078E-6ADA-4227-A0CC-B11EAAA51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5023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7099-9656-419B-8763-5A7D2F8A0091}" type="datetimeFigureOut">
              <a:rPr lang="ar-SA" smtClean="0"/>
              <a:pPr/>
              <a:t>23/07/1443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078E-6ADA-4227-A0CC-B11EAAA51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31026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7099-9656-419B-8763-5A7D2F8A0091}" type="datetimeFigureOut">
              <a:rPr lang="ar-SA" smtClean="0"/>
              <a:pPr/>
              <a:t>23/07/1443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078E-6ADA-4227-A0CC-B11EAAA51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69348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7099-9656-419B-8763-5A7D2F8A0091}" type="datetimeFigureOut">
              <a:rPr lang="ar-SA" smtClean="0"/>
              <a:pPr/>
              <a:t>23/07/1443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078E-6ADA-4227-A0CC-B11EAAA51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4049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7099-9656-419B-8763-5A7D2F8A0091}" type="datetimeFigureOut">
              <a:rPr lang="ar-SA" smtClean="0"/>
              <a:pPr/>
              <a:t>23/07/1443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078E-6ADA-4227-A0CC-B11EAAA51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01865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7099-9656-419B-8763-5A7D2F8A0091}" type="datetimeFigureOut">
              <a:rPr lang="ar-SA" smtClean="0"/>
              <a:pPr/>
              <a:t>23/07/1443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078E-6ADA-4227-A0CC-B11EAAA51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66253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7099-9656-419B-8763-5A7D2F8A0091}" type="datetimeFigureOut">
              <a:rPr lang="ar-SA" smtClean="0"/>
              <a:pPr/>
              <a:t>23/07/1443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078E-6ADA-4227-A0CC-B11EAAA51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1778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7099-9656-419B-8763-5A7D2F8A0091}" type="datetimeFigureOut">
              <a:rPr lang="ar-SA" smtClean="0"/>
              <a:pPr/>
              <a:t>23/07/1443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078E-6ADA-4227-A0CC-B11EAAA51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787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49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7099-9656-419B-8763-5A7D2F8A0091}" type="datetimeFigureOut">
              <a:rPr lang="ar-SA" smtClean="0"/>
              <a:pPr/>
              <a:t>23/07/1443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078E-6ADA-4227-A0CC-B11EAAA51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51026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7099-9656-419B-8763-5A7D2F8A0091}" type="datetimeFigureOut">
              <a:rPr lang="ar-SA" smtClean="0"/>
              <a:pPr/>
              <a:t>23/07/1443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078E-6ADA-4227-A0CC-B11EAAA51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239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4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A593B-AE78-4DED-A29D-80F0CFF935C5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4DB774-6261-49EC-BEBB-7F319030C2D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7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4DB774-6261-49EC-BEBB-7F319030C2D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2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69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44F4D7C-1906-41B5-B330-B636E447F9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7652BE4-0DE7-408D-8D06-E19EC7C1D1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13714AB2-8818-463F-A897-9D53FB0B90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>
            <a:extLst>
              <a:ext uri="{FF2B5EF4-FFF2-40B4-BE49-F238E27FC236}">
                <a16:creationId xmlns:a16="http://schemas.microsoft.com/office/drawing/2014/main" id="{4AA9B62C-FFAC-406B-B065-178A94F83A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>
            <a:extLst>
              <a:ext uri="{FF2B5EF4-FFF2-40B4-BE49-F238E27FC236}">
                <a16:creationId xmlns:a16="http://schemas.microsoft.com/office/drawing/2014/main" id="{C235392C-9EB6-470E-8F0F-A3B285C074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8A9EC87C-C879-49DC-A3A2-151EFBA8FF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13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F7099-9656-419B-8763-5A7D2F8A0091}" type="datetimeFigureOut">
              <a:rPr lang="ar-SA" smtClean="0"/>
              <a:pPr/>
              <a:t>23/07/1443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4078E-6ADA-4227-A0CC-B11EAAA51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833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au_fs_9a280fb2-cbce-481b-8c3a-7e90012a756a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.jpeg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AB7A10F5-86A2-416A-B4A4-5E6F76B5E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15" y="104827"/>
            <a:ext cx="5812359" cy="233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">
            <a:extLst>
              <a:ext uri="{FF2B5EF4-FFF2-40B4-BE49-F238E27FC236}">
                <a16:creationId xmlns:a16="http://schemas.microsoft.com/office/drawing/2014/main" id="{644DD30A-6000-4D33-9890-09FF64649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380" y="285743"/>
            <a:ext cx="166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289322" rt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أهلا</a:t>
            </a:r>
            <a:endParaRPr lang="en-US" alt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TextBox 3">
            <a:extLst>
              <a:ext uri="{FF2B5EF4-FFF2-40B4-BE49-F238E27FC236}">
                <a16:creationId xmlns:a16="http://schemas.microsoft.com/office/drawing/2014/main" id="{CD841915-AE16-4C3A-AA46-1D432924D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91" y="178023"/>
            <a:ext cx="17687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289322" rt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وسهلا</a:t>
            </a:r>
            <a:endParaRPr lang="en-US" alt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3" name="TextBox 6">
            <a:extLst>
              <a:ext uri="{FF2B5EF4-FFF2-40B4-BE49-F238E27FC236}">
                <a16:creationId xmlns:a16="http://schemas.microsoft.com/office/drawing/2014/main" id="{FE6E4C1D-DF92-4039-8381-76488F38B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45" y="2534996"/>
            <a:ext cx="11057206" cy="359098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289322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JO" altLang="en-US" sz="5400" b="1" dirty="0">
                <a:solidFill>
                  <a:srgbClr val="0000FF"/>
                </a:solidFill>
                <a:latin typeface="Arial Black" panose="020B0A04020102020204" pitchFamily="34" charset="0"/>
              </a:rPr>
              <a:t>ا</a:t>
            </a:r>
            <a:r>
              <a:rPr lang="ar-EG" altLang="en-US" sz="5400" b="1" dirty="0">
                <a:solidFill>
                  <a:srgbClr val="0000FF"/>
                </a:solidFill>
                <a:latin typeface="Arial Black" panose="020B0A04020102020204" pitchFamily="34" charset="0"/>
              </a:rPr>
              <a:t>لأستاذ </a:t>
            </a:r>
            <a:r>
              <a:rPr lang="ar-SA" altLang="en-US" sz="5400" b="1" dirty="0">
                <a:solidFill>
                  <a:srgbClr val="0000FF"/>
                </a:solidFill>
                <a:latin typeface="Arial Black" panose="020B0A04020102020204" pitchFamily="34" charset="0"/>
              </a:rPr>
              <a:t>الدكتور</a:t>
            </a:r>
            <a:r>
              <a:rPr lang="ar-EG" altLang="en-US" sz="5400" b="1" dirty="0">
                <a:solidFill>
                  <a:srgbClr val="0000FF"/>
                </a:solidFill>
                <a:latin typeface="Arial Black" panose="020B0A04020102020204" pitchFamily="34" charset="0"/>
              </a:rPr>
              <a:t> يوسف حسين</a:t>
            </a:r>
          </a:p>
          <a:p>
            <a:pPr algn="ctr" defTabSz="289322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أستاذ التشريح وعلم الأجنة - كلية الطب –  </a:t>
            </a:r>
            <a:r>
              <a:rPr lang="ar-EG" altLang="en-US" sz="2800" b="1" i="1" dirty="0">
                <a:solidFill>
                  <a:srgbClr val="000000"/>
                </a:solidFill>
                <a:latin typeface="Arial Black" panose="020B0A04020102020204" pitchFamily="34" charset="0"/>
              </a:rPr>
              <a:t>جامعة </a:t>
            </a:r>
            <a:r>
              <a:rPr lang="ar-EG" altLang="en-US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الزقازيق – مصر</a:t>
            </a:r>
            <a:endParaRPr lang="en-US" altLang="en-US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defTabSz="289322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رئيس قسم التشريح و الأنسجة و الأجنة - كلية الطب - جامعة مؤتة</a:t>
            </a:r>
            <a:r>
              <a:rPr lang="ar-JO" alt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- الأردن</a:t>
            </a:r>
            <a:endParaRPr lang="ar-EG" altLang="en-US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 defTabSz="289322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دكتوراة من جامعة كولونيا المانيا</a:t>
            </a:r>
          </a:p>
          <a:p>
            <a:pPr algn="ctr" defTabSz="289322" rtl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JO" altLang="en-US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اليوتيوب </a:t>
            </a:r>
            <a: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Prof. Dr. Youssef Hussein Anatomy</a:t>
            </a:r>
            <a:endParaRPr lang="ar-EG" altLang="en-US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defTabSz="289322" rtl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400" b="1" dirty="0">
                <a:solidFill>
                  <a:srgbClr val="0000CC"/>
                </a:solidFill>
                <a:latin typeface="Arial Black" panose="020B0A04020102020204" pitchFamily="34" charset="0"/>
              </a:rPr>
              <a:t>جروب الفيس د. يوسف حسين (استاذ التشريح)</a:t>
            </a:r>
            <a:endParaRPr lang="ar-JO" altLang="en-US" sz="2400" b="1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77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241B02-119D-4AD7-973F-DE1743EFA13D}"/>
              </a:ext>
            </a:extLst>
          </p:cNvPr>
          <p:cNvSpPr/>
          <p:nvPr/>
        </p:nvSpPr>
        <p:spPr>
          <a:xfrm>
            <a:off x="119269" y="0"/>
            <a:ext cx="11741426" cy="6810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2000"/>
              </a:lnSpc>
              <a:tabLst>
                <a:tab pos="215900" algn="l"/>
                <a:tab pos="255270" algn="l"/>
                <a:tab pos="348615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*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Occipitofrontalis Muscle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tabLst>
                <a:tab pos="16891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It is formed of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 frontal bellies and 2 occipital bellies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connected together by the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epicranial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aponeurosis.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tabLst>
                <a:tab pos="16891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The two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fr­ontal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bellies are much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larger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than the occipital bellies.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tabLst>
                <a:tab pos="16891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The two frontal bellies come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close together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in the median plane, while the two occip­ital bellies are separated by a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gap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of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epicranial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aponeurosis (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galea aponeurotica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tabLst>
                <a:tab pos="16891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a- The occipital bellies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tabLst>
                <a:tab pos="16891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	* Origin;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from the highest nuchal lines. </a:t>
            </a:r>
          </a:p>
          <a:p>
            <a:pPr algn="just">
              <a:lnSpc>
                <a:spcPct val="122000"/>
              </a:lnSpc>
              <a:tabLst>
                <a:tab pos="16891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* Insertion;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epicranial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aponeurosis.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tabLst>
                <a:tab pos="16891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	* Nerve supply,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posterior auricular branch of facial nerve.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tabLst>
                <a:tab pos="16891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b- The frontal bellies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tabLst>
                <a:tab pos="16891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	* Origin;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from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epicranial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aponeurosis.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tabLst>
                <a:tab pos="16891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* Insertion;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to the skin of the eye brows and root of the nose (no bony attachment).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tabLst>
                <a:tab pos="0" algn="r"/>
                <a:tab pos="16891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	  * Nerve supply;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temporal branches of the facial nerve.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5D4925-5C91-45B2-BA32-A3B01A7D60AA}"/>
              </a:ext>
            </a:extLst>
          </p:cNvPr>
          <p:cNvSpPr/>
          <p:nvPr/>
        </p:nvSpPr>
        <p:spPr>
          <a:xfrm>
            <a:off x="6949441" y="2857434"/>
            <a:ext cx="4609514" cy="64462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83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725F219-EA6A-452C-9BE5-D5C85004DA68}"/>
              </a:ext>
            </a:extLst>
          </p:cNvPr>
          <p:cNvSpPr txBox="1"/>
          <p:nvPr/>
        </p:nvSpPr>
        <p:spPr>
          <a:xfrm>
            <a:off x="8314005" y="787519"/>
            <a:ext cx="3877995" cy="197169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 Action of occipital belly</a:t>
            </a:r>
          </a:p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P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ull the scalp backward leading to smooth skin of  forehead.</a:t>
            </a:r>
            <a:endParaRPr lang="en-US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97F0AB-4612-415C-8D9F-BEAE58A8C2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9" b="9469"/>
          <a:stretch/>
        </p:blipFill>
        <p:spPr>
          <a:xfrm>
            <a:off x="4389120" y="226758"/>
            <a:ext cx="3726881" cy="3093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205961-435C-410F-9593-AC3192A1D7E1}"/>
              </a:ext>
            </a:extLst>
          </p:cNvPr>
          <p:cNvSpPr txBox="1"/>
          <p:nvPr/>
        </p:nvSpPr>
        <p:spPr>
          <a:xfrm>
            <a:off x="293076" y="3538026"/>
            <a:ext cx="4222653" cy="29248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 Action of frontal belly</a:t>
            </a:r>
          </a:p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Elevate the eye brows producing transverse wrinkles of skin of the forehead (</a:t>
            </a:r>
            <a:r>
              <a:rPr lang="en-US" sz="2400" b="1" i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expression of surprise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28FB18-6D72-4890-B536-39591BCF71E2}"/>
              </a:ext>
            </a:extLst>
          </p:cNvPr>
          <p:cNvSpPr/>
          <p:nvPr/>
        </p:nvSpPr>
        <p:spPr>
          <a:xfrm>
            <a:off x="5643488" y="3538026"/>
            <a:ext cx="4609514" cy="64462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76FD7F-E592-4FA9-9CEF-D808B76D2F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60" b="9469"/>
          <a:stretch/>
        </p:blipFill>
        <p:spPr>
          <a:xfrm>
            <a:off x="458767" y="226758"/>
            <a:ext cx="3747474" cy="309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8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1"/>
            <a:ext cx="9441443" cy="4037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45" y="4037428"/>
            <a:ext cx="8672792" cy="25800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  <a:tabLst>
                <a:tab pos="15113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first 3 layers attached together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move on the underlying layer.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1130" algn="just">
              <a:lnSpc>
                <a:spcPct val="130000"/>
              </a:lnSpc>
              <a:spcAft>
                <a:spcPts val="1000"/>
              </a:spcAft>
              <a:tabLst>
                <a:tab pos="15113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Bleeding under the first 3 layers forms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diffuse hematoma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extending throughout the scalp and reach the upper eye lids </a:t>
            </a:r>
            <a:r>
              <a:rPr lang="en-US" sz="2400" b="1" dirty="0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(Black eye).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86142D-1201-4B00-90C1-0C7F2D0325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143" y="2034521"/>
            <a:ext cx="2573166" cy="25800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600E6F-D2B6-4D05-B0CE-7FAEF3A77298}"/>
              </a:ext>
            </a:extLst>
          </p:cNvPr>
          <p:cNvSpPr/>
          <p:nvPr/>
        </p:nvSpPr>
        <p:spPr>
          <a:xfrm>
            <a:off x="7322823" y="50318"/>
            <a:ext cx="4609514" cy="64462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55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3226" y="674788"/>
            <a:ext cx="5110293" cy="197169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  <a:tabLst>
                <a:tab pos="151130" algn="l"/>
              </a:tabLst>
            </a:pPr>
            <a:r>
              <a:rPr lang="en-US" sz="2400" b="1" dirty="0"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Fracture of the skull bone produces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localized hematoma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because the periosteum is firmly attached to the sutures. 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DBE3E0-FC63-44C5-88DC-58A1F01203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5758376" y="857727"/>
            <a:ext cx="4919002" cy="42857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FE7916-9965-40E8-A828-FF13AECBC00B}"/>
              </a:ext>
            </a:extLst>
          </p:cNvPr>
          <p:cNvSpPr/>
          <p:nvPr/>
        </p:nvSpPr>
        <p:spPr>
          <a:xfrm>
            <a:off x="7389259" y="30159"/>
            <a:ext cx="4609514" cy="64462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83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FE08D1-AC8E-46A5-A0D0-5549A12A48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5" r="13365" b="3434"/>
          <a:stretch/>
        </p:blipFill>
        <p:spPr>
          <a:xfrm>
            <a:off x="9061859" y="98628"/>
            <a:ext cx="2759979" cy="28982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5DCA98-C4F8-4DA6-821F-B0C8E8A778B2}"/>
              </a:ext>
            </a:extLst>
          </p:cNvPr>
          <p:cNvSpPr txBox="1"/>
          <p:nvPr/>
        </p:nvSpPr>
        <p:spPr>
          <a:xfrm>
            <a:off x="7319856" y="3076307"/>
            <a:ext cx="4719049" cy="156966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 Cut wound 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front of scalp leading to Wide Gap due to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retraction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occipitofrontalis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muscle</a:t>
            </a:r>
          </a:p>
        </p:txBody>
      </p:sp>
      <p:pic>
        <p:nvPicPr>
          <p:cNvPr id="7" name="Picture 4" descr="Picture">
            <a:extLst>
              <a:ext uri="{FF2B5EF4-FFF2-40B4-BE49-F238E27FC236}">
                <a16:creationId xmlns:a16="http://schemas.microsoft.com/office/drawing/2014/main" id="{3DF96C21-9379-4831-9237-A186C32EC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18000" contrast="72000"/>
          </a:blip>
          <a:srcRect l="6659" t="60751" r="16400" b="4317"/>
          <a:stretch>
            <a:fillRect/>
          </a:stretch>
        </p:blipFill>
        <p:spPr bwMode="auto">
          <a:xfrm>
            <a:off x="1026942" y="1183547"/>
            <a:ext cx="5623484" cy="3665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reeform 12">
            <a:extLst>
              <a:ext uri="{FF2B5EF4-FFF2-40B4-BE49-F238E27FC236}">
                <a16:creationId xmlns:a16="http://schemas.microsoft.com/office/drawing/2014/main" id="{A5FC1557-F06B-4DAF-B7F4-190E4A52FC2F}"/>
              </a:ext>
            </a:extLst>
          </p:cNvPr>
          <p:cNvSpPr>
            <a:spLocks/>
          </p:cNvSpPr>
          <p:nvPr/>
        </p:nvSpPr>
        <p:spPr bwMode="auto">
          <a:xfrm>
            <a:off x="3177317" y="2329559"/>
            <a:ext cx="635000" cy="355209"/>
          </a:xfrm>
          <a:custGeom>
            <a:avLst/>
            <a:gdLst>
              <a:gd name="T0" fmla="*/ 52597 w 950495"/>
              <a:gd name="T1" fmla="*/ 35714 h 481263"/>
              <a:gd name="T2" fmla="*/ 149696 w 950495"/>
              <a:gd name="T3" fmla="*/ 11911 h 481263"/>
              <a:gd name="T4" fmla="*/ 489549 w 950495"/>
              <a:gd name="T5" fmla="*/ 107163 h 481263"/>
              <a:gd name="T6" fmla="*/ 829403 w 950495"/>
              <a:gd name="T7" fmla="*/ 202422 h 481263"/>
              <a:gd name="T8" fmla="*/ 877954 w 950495"/>
              <a:gd name="T9" fmla="*/ 464381 h 481263"/>
              <a:gd name="T10" fmla="*/ 343901 w 950495"/>
              <a:gd name="T11" fmla="*/ 273865 h 481263"/>
              <a:gd name="T12" fmla="*/ 101143 w 950495"/>
              <a:gd name="T13" fmla="*/ 202422 h 481263"/>
              <a:gd name="T14" fmla="*/ 4051 w 950495"/>
              <a:gd name="T15" fmla="*/ 130979 h 481263"/>
              <a:gd name="T16" fmla="*/ 52597 w 950495"/>
              <a:gd name="T17" fmla="*/ 35714 h 4812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50495"/>
              <a:gd name="T28" fmla="*/ 0 h 481263"/>
              <a:gd name="T29" fmla="*/ 950495 w 950495"/>
              <a:gd name="T30" fmla="*/ 481263 h 4812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50495" h="481263">
                <a:moveTo>
                  <a:pt x="52137" y="36094"/>
                </a:moveTo>
                <a:cubicBezTo>
                  <a:pt x="76200" y="16042"/>
                  <a:pt x="76201" y="0"/>
                  <a:pt x="148390" y="12031"/>
                </a:cubicBezTo>
                <a:cubicBezTo>
                  <a:pt x="220579" y="24062"/>
                  <a:pt x="485274" y="108283"/>
                  <a:pt x="485274" y="108283"/>
                </a:cubicBezTo>
                <a:cubicBezTo>
                  <a:pt x="597569" y="140367"/>
                  <a:pt x="757990" y="144378"/>
                  <a:pt x="822158" y="204536"/>
                </a:cubicBezTo>
                <a:cubicBezTo>
                  <a:pt x="886326" y="264694"/>
                  <a:pt x="950495" y="457200"/>
                  <a:pt x="870284" y="469231"/>
                </a:cubicBezTo>
                <a:cubicBezTo>
                  <a:pt x="790074" y="481263"/>
                  <a:pt x="469232" y="320841"/>
                  <a:pt x="340895" y="276725"/>
                </a:cubicBezTo>
                <a:cubicBezTo>
                  <a:pt x="212558" y="232609"/>
                  <a:pt x="156410" y="228599"/>
                  <a:pt x="100263" y="204536"/>
                </a:cubicBezTo>
                <a:cubicBezTo>
                  <a:pt x="44116" y="180473"/>
                  <a:pt x="8022" y="164430"/>
                  <a:pt x="4011" y="132346"/>
                </a:cubicBezTo>
                <a:cubicBezTo>
                  <a:pt x="0" y="100262"/>
                  <a:pt x="28074" y="56146"/>
                  <a:pt x="52137" y="36094"/>
                </a:cubicBezTo>
                <a:close/>
              </a:path>
            </a:pathLst>
          </a:cu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B2A6369E-D905-4525-9DE1-434794A2CCC2}"/>
              </a:ext>
            </a:extLst>
          </p:cNvPr>
          <p:cNvSpPr>
            <a:spLocks/>
          </p:cNvSpPr>
          <p:nvPr/>
        </p:nvSpPr>
        <p:spPr bwMode="auto">
          <a:xfrm rot="593097">
            <a:off x="2265367" y="2344639"/>
            <a:ext cx="644696" cy="529227"/>
          </a:xfrm>
          <a:custGeom>
            <a:avLst/>
            <a:gdLst>
              <a:gd name="T0" fmla="*/ 1512905 w 713873"/>
              <a:gd name="T1" fmla="*/ 0 h 340896"/>
              <a:gd name="T2" fmla="*/ 399109 w 713873"/>
              <a:gd name="T3" fmla="*/ 2147483647 h 340896"/>
              <a:gd name="T4" fmla="*/ 9282 w 713873"/>
              <a:gd name="T5" fmla="*/ 2147483647 h 340896"/>
              <a:gd name="T6" fmla="*/ 343422 w 713873"/>
              <a:gd name="T7" fmla="*/ 2147483647 h 340896"/>
              <a:gd name="T8" fmla="*/ 454796 w 713873"/>
              <a:gd name="T9" fmla="*/ 2147483647 h 340896"/>
              <a:gd name="T10" fmla="*/ 1178771 w 713873"/>
              <a:gd name="T11" fmla="*/ 2147483647 h 340896"/>
              <a:gd name="T12" fmla="*/ 1624284 w 713873"/>
              <a:gd name="T13" fmla="*/ 2147483647 h 340896"/>
              <a:gd name="T14" fmla="*/ 1345835 w 713873"/>
              <a:gd name="T15" fmla="*/ 0 h 3408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13873"/>
              <a:gd name="T25" fmla="*/ 0 h 340896"/>
              <a:gd name="T26" fmla="*/ 713873 w 713873"/>
              <a:gd name="T27" fmla="*/ 340896 h 3408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3873" h="340896">
                <a:moveTo>
                  <a:pt x="653715" y="0"/>
                </a:moveTo>
                <a:cubicBezTo>
                  <a:pt x="467225" y="36095"/>
                  <a:pt x="280736" y="72190"/>
                  <a:pt x="172452" y="120316"/>
                </a:cubicBezTo>
                <a:cubicBezTo>
                  <a:pt x="64168" y="168442"/>
                  <a:pt x="8020" y="252663"/>
                  <a:pt x="4010" y="288758"/>
                </a:cubicBezTo>
                <a:cubicBezTo>
                  <a:pt x="0" y="324853"/>
                  <a:pt x="116305" y="332874"/>
                  <a:pt x="148389" y="336885"/>
                </a:cubicBezTo>
                <a:cubicBezTo>
                  <a:pt x="180473" y="340896"/>
                  <a:pt x="196515" y="312821"/>
                  <a:pt x="196515" y="312821"/>
                </a:cubicBezTo>
                <a:cubicBezTo>
                  <a:pt x="256673" y="284747"/>
                  <a:pt x="425115" y="204537"/>
                  <a:pt x="509336" y="168442"/>
                </a:cubicBezTo>
                <a:cubicBezTo>
                  <a:pt x="593557" y="132347"/>
                  <a:pt x="689809" y="124327"/>
                  <a:pt x="701841" y="96253"/>
                </a:cubicBezTo>
                <a:cubicBezTo>
                  <a:pt x="713873" y="68179"/>
                  <a:pt x="647699" y="34089"/>
                  <a:pt x="581526" y="0"/>
                </a:cubicBezTo>
              </a:path>
            </a:pathLst>
          </a:cu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128DAD1-D956-46D1-8F8C-3054C8B88B43}"/>
              </a:ext>
            </a:extLst>
          </p:cNvPr>
          <p:cNvSpPr/>
          <p:nvPr/>
        </p:nvSpPr>
        <p:spPr bwMode="auto">
          <a:xfrm>
            <a:off x="5864859" y="2766866"/>
            <a:ext cx="807117" cy="503725"/>
          </a:xfrm>
          <a:custGeom>
            <a:avLst/>
            <a:gdLst>
              <a:gd name="connsiteX0" fmla="*/ 22860 w 904240"/>
              <a:gd name="connsiteY0" fmla="*/ 414020 h 591820"/>
              <a:gd name="connsiteX1" fmla="*/ 160020 w 904240"/>
              <a:gd name="connsiteY1" fmla="*/ 246380 h 591820"/>
              <a:gd name="connsiteX2" fmla="*/ 312420 w 904240"/>
              <a:gd name="connsiteY2" fmla="*/ 17780 h 591820"/>
              <a:gd name="connsiteX3" fmla="*/ 449580 w 904240"/>
              <a:gd name="connsiteY3" fmla="*/ 139700 h 591820"/>
              <a:gd name="connsiteX4" fmla="*/ 525780 w 904240"/>
              <a:gd name="connsiteY4" fmla="*/ 398780 h 591820"/>
              <a:gd name="connsiteX5" fmla="*/ 739140 w 904240"/>
              <a:gd name="connsiteY5" fmla="*/ 246380 h 591820"/>
              <a:gd name="connsiteX6" fmla="*/ 845820 w 904240"/>
              <a:gd name="connsiteY6" fmla="*/ 170180 h 591820"/>
              <a:gd name="connsiteX7" fmla="*/ 861060 w 904240"/>
              <a:gd name="connsiteY7" fmla="*/ 322580 h 591820"/>
              <a:gd name="connsiteX8" fmla="*/ 586740 w 904240"/>
              <a:gd name="connsiteY8" fmla="*/ 551180 h 591820"/>
              <a:gd name="connsiteX9" fmla="*/ 449580 w 904240"/>
              <a:gd name="connsiteY9" fmla="*/ 535940 h 591820"/>
              <a:gd name="connsiteX10" fmla="*/ 342900 w 904240"/>
              <a:gd name="connsiteY10" fmla="*/ 215900 h 591820"/>
              <a:gd name="connsiteX11" fmla="*/ 236220 w 904240"/>
              <a:gd name="connsiteY11" fmla="*/ 368300 h 591820"/>
              <a:gd name="connsiteX12" fmla="*/ 114300 w 904240"/>
              <a:gd name="connsiteY12" fmla="*/ 535940 h 591820"/>
              <a:gd name="connsiteX13" fmla="*/ 22860 w 904240"/>
              <a:gd name="connsiteY13" fmla="*/ 535940 h 591820"/>
              <a:gd name="connsiteX14" fmla="*/ 22860 w 904240"/>
              <a:gd name="connsiteY14" fmla="*/ 414020 h 59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4240" h="591820">
                <a:moveTo>
                  <a:pt x="22860" y="414020"/>
                </a:moveTo>
                <a:cubicBezTo>
                  <a:pt x="45720" y="365760"/>
                  <a:pt x="111760" y="312420"/>
                  <a:pt x="160020" y="246380"/>
                </a:cubicBezTo>
                <a:cubicBezTo>
                  <a:pt x="208280" y="180340"/>
                  <a:pt x="264160" y="35560"/>
                  <a:pt x="312420" y="17780"/>
                </a:cubicBezTo>
                <a:cubicBezTo>
                  <a:pt x="360680" y="0"/>
                  <a:pt x="414020" y="76200"/>
                  <a:pt x="449580" y="139700"/>
                </a:cubicBezTo>
                <a:cubicBezTo>
                  <a:pt x="485140" y="203200"/>
                  <a:pt x="477520" y="381000"/>
                  <a:pt x="525780" y="398780"/>
                </a:cubicBezTo>
                <a:cubicBezTo>
                  <a:pt x="574040" y="416560"/>
                  <a:pt x="739140" y="246380"/>
                  <a:pt x="739140" y="246380"/>
                </a:cubicBezTo>
                <a:cubicBezTo>
                  <a:pt x="792480" y="208280"/>
                  <a:pt x="825500" y="157480"/>
                  <a:pt x="845820" y="170180"/>
                </a:cubicBezTo>
                <a:cubicBezTo>
                  <a:pt x="866140" y="182880"/>
                  <a:pt x="904240" y="259080"/>
                  <a:pt x="861060" y="322580"/>
                </a:cubicBezTo>
                <a:cubicBezTo>
                  <a:pt x="817880" y="386080"/>
                  <a:pt x="655320" y="515620"/>
                  <a:pt x="586740" y="551180"/>
                </a:cubicBezTo>
                <a:cubicBezTo>
                  <a:pt x="518160" y="586740"/>
                  <a:pt x="490220" y="591820"/>
                  <a:pt x="449580" y="535940"/>
                </a:cubicBezTo>
                <a:cubicBezTo>
                  <a:pt x="408940" y="480060"/>
                  <a:pt x="378460" y="243840"/>
                  <a:pt x="342900" y="215900"/>
                </a:cubicBezTo>
                <a:cubicBezTo>
                  <a:pt x="307340" y="187960"/>
                  <a:pt x="274320" y="314960"/>
                  <a:pt x="236220" y="368300"/>
                </a:cubicBezTo>
                <a:cubicBezTo>
                  <a:pt x="198120" y="421640"/>
                  <a:pt x="149860" y="508000"/>
                  <a:pt x="114300" y="535940"/>
                </a:cubicBezTo>
                <a:cubicBezTo>
                  <a:pt x="78740" y="563880"/>
                  <a:pt x="43180" y="553720"/>
                  <a:pt x="22860" y="535940"/>
                </a:cubicBezTo>
                <a:cubicBezTo>
                  <a:pt x="2540" y="518160"/>
                  <a:pt x="0" y="462280"/>
                  <a:pt x="22860" y="414020"/>
                </a:cubicBezTo>
                <a:close/>
              </a:path>
            </a:pathLst>
          </a:cu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48ED58F-8EED-45AB-AEAB-253A4B133249}"/>
              </a:ext>
            </a:extLst>
          </p:cNvPr>
          <p:cNvSpPr/>
          <p:nvPr/>
        </p:nvSpPr>
        <p:spPr bwMode="auto">
          <a:xfrm>
            <a:off x="4640256" y="2579959"/>
            <a:ext cx="555173" cy="690632"/>
          </a:xfrm>
          <a:custGeom>
            <a:avLst/>
            <a:gdLst>
              <a:gd name="connsiteX0" fmla="*/ 635000 w 635000"/>
              <a:gd name="connsiteY0" fmla="*/ 429260 h 701040"/>
              <a:gd name="connsiteX1" fmla="*/ 482600 w 635000"/>
              <a:gd name="connsiteY1" fmla="*/ 414020 h 701040"/>
              <a:gd name="connsiteX2" fmla="*/ 452120 w 635000"/>
              <a:gd name="connsiteY2" fmla="*/ 170180 h 701040"/>
              <a:gd name="connsiteX3" fmla="*/ 284480 w 635000"/>
              <a:gd name="connsiteY3" fmla="*/ 2540 h 701040"/>
              <a:gd name="connsiteX4" fmla="*/ 162560 w 635000"/>
              <a:gd name="connsiteY4" fmla="*/ 185420 h 701040"/>
              <a:gd name="connsiteX5" fmla="*/ 269240 w 635000"/>
              <a:gd name="connsiteY5" fmla="*/ 398780 h 701040"/>
              <a:gd name="connsiteX6" fmla="*/ 86360 w 635000"/>
              <a:gd name="connsiteY6" fmla="*/ 505460 h 701040"/>
              <a:gd name="connsiteX7" fmla="*/ 40640 w 635000"/>
              <a:gd name="connsiteY7" fmla="*/ 688340 h 701040"/>
              <a:gd name="connsiteX8" fmla="*/ 330200 w 635000"/>
              <a:gd name="connsiteY8" fmla="*/ 581660 h 701040"/>
              <a:gd name="connsiteX9" fmla="*/ 375920 w 635000"/>
              <a:gd name="connsiteY9" fmla="*/ 414020 h 701040"/>
              <a:gd name="connsiteX10" fmla="*/ 254000 w 635000"/>
              <a:gd name="connsiteY10" fmla="*/ 154940 h 701040"/>
              <a:gd name="connsiteX11" fmla="*/ 299720 w 635000"/>
              <a:gd name="connsiteY11" fmla="*/ 109220 h 701040"/>
              <a:gd name="connsiteX12" fmla="*/ 345440 w 635000"/>
              <a:gd name="connsiteY12" fmla="*/ 246380 h 701040"/>
              <a:gd name="connsiteX13" fmla="*/ 421640 w 635000"/>
              <a:gd name="connsiteY13" fmla="*/ 490220 h 701040"/>
              <a:gd name="connsiteX14" fmla="*/ 558800 w 635000"/>
              <a:gd name="connsiteY14" fmla="*/ 612140 h 701040"/>
              <a:gd name="connsiteX15" fmla="*/ 619760 w 635000"/>
              <a:gd name="connsiteY15" fmla="*/ 581660 h 70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5000" h="701040">
                <a:moveTo>
                  <a:pt x="635000" y="429260"/>
                </a:moveTo>
                <a:cubicBezTo>
                  <a:pt x="574040" y="443230"/>
                  <a:pt x="513080" y="457200"/>
                  <a:pt x="482600" y="414020"/>
                </a:cubicBezTo>
                <a:cubicBezTo>
                  <a:pt x="452120" y="370840"/>
                  <a:pt x="485140" y="238760"/>
                  <a:pt x="452120" y="170180"/>
                </a:cubicBezTo>
                <a:cubicBezTo>
                  <a:pt x="419100" y="101600"/>
                  <a:pt x="332740" y="0"/>
                  <a:pt x="284480" y="2540"/>
                </a:cubicBezTo>
                <a:cubicBezTo>
                  <a:pt x="236220" y="5080"/>
                  <a:pt x="165100" y="119380"/>
                  <a:pt x="162560" y="185420"/>
                </a:cubicBezTo>
                <a:cubicBezTo>
                  <a:pt x="160020" y="251460"/>
                  <a:pt x="281940" y="345440"/>
                  <a:pt x="269240" y="398780"/>
                </a:cubicBezTo>
                <a:cubicBezTo>
                  <a:pt x="256540" y="452120"/>
                  <a:pt x="124460" y="457200"/>
                  <a:pt x="86360" y="505460"/>
                </a:cubicBezTo>
                <a:cubicBezTo>
                  <a:pt x="48260" y="553720"/>
                  <a:pt x="0" y="675640"/>
                  <a:pt x="40640" y="688340"/>
                </a:cubicBezTo>
                <a:cubicBezTo>
                  <a:pt x="81280" y="701040"/>
                  <a:pt x="274320" y="627380"/>
                  <a:pt x="330200" y="581660"/>
                </a:cubicBezTo>
                <a:cubicBezTo>
                  <a:pt x="386080" y="535940"/>
                  <a:pt x="388620" y="485140"/>
                  <a:pt x="375920" y="414020"/>
                </a:cubicBezTo>
                <a:cubicBezTo>
                  <a:pt x="363220" y="342900"/>
                  <a:pt x="266700" y="205740"/>
                  <a:pt x="254000" y="154940"/>
                </a:cubicBezTo>
                <a:cubicBezTo>
                  <a:pt x="241300" y="104140"/>
                  <a:pt x="284480" y="93980"/>
                  <a:pt x="299720" y="109220"/>
                </a:cubicBezTo>
                <a:cubicBezTo>
                  <a:pt x="314960" y="124460"/>
                  <a:pt x="325120" y="182880"/>
                  <a:pt x="345440" y="246380"/>
                </a:cubicBezTo>
                <a:cubicBezTo>
                  <a:pt x="365760" y="309880"/>
                  <a:pt x="386080" y="429260"/>
                  <a:pt x="421640" y="490220"/>
                </a:cubicBezTo>
                <a:cubicBezTo>
                  <a:pt x="457200" y="551180"/>
                  <a:pt x="525780" y="596900"/>
                  <a:pt x="558800" y="612140"/>
                </a:cubicBezTo>
                <a:cubicBezTo>
                  <a:pt x="591820" y="627380"/>
                  <a:pt x="605790" y="604520"/>
                  <a:pt x="619760" y="581660"/>
                </a:cubicBezTo>
              </a:path>
            </a:pathLst>
          </a:cu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E37F2FA2-6A9E-4536-8ECF-13607085C143}"/>
              </a:ext>
            </a:extLst>
          </p:cNvPr>
          <p:cNvSpPr>
            <a:spLocks/>
          </p:cNvSpPr>
          <p:nvPr/>
        </p:nvSpPr>
        <p:spPr bwMode="auto">
          <a:xfrm flipH="1">
            <a:off x="351727" y="83455"/>
            <a:ext cx="3554413" cy="844062"/>
          </a:xfrm>
          <a:prstGeom prst="callout2">
            <a:avLst>
              <a:gd name="adj1" fmla="val 82786"/>
              <a:gd name="adj2" fmla="val 26770"/>
              <a:gd name="adj3" fmla="val 134782"/>
              <a:gd name="adj4" fmla="val 24481"/>
              <a:gd name="adj5" fmla="val 198159"/>
              <a:gd name="adj6" fmla="val 24478"/>
            </a:avLst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CC"/>
                </a:solidFill>
              </a:rPr>
              <a:t>Cut wound in subcutaneous area</a:t>
            </a:r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7E98798D-1897-42AC-8210-8CD68633CFCC}"/>
              </a:ext>
            </a:extLst>
          </p:cNvPr>
          <p:cNvSpPr>
            <a:spLocks/>
          </p:cNvSpPr>
          <p:nvPr/>
        </p:nvSpPr>
        <p:spPr bwMode="auto">
          <a:xfrm flipH="1">
            <a:off x="4401920" y="45925"/>
            <a:ext cx="3554413" cy="844062"/>
          </a:xfrm>
          <a:prstGeom prst="callout2">
            <a:avLst>
              <a:gd name="adj1" fmla="val 86119"/>
              <a:gd name="adj2" fmla="val 59620"/>
              <a:gd name="adj3" fmla="val 151449"/>
              <a:gd name="adj4" fmla="val 61288"/>
              <a:gd name="adj5" fmla="val 298160"/>
              <a:gd name="adj6" fmla="val 66827"/>
            </a:avLst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CC"/>
                </a:solidFill>
              </a:rPr>
              <a:t>Cut wound involving </a:t>
            </a:r>
            <a:r>
              <a:rPr lang="en-US" altLang="en-US" sz="2400" b="1" dirty="0" err="1">
                <a:solidFill>
                  <a:srgbClr val="0000CC"/>
                </a:solidFill>
              </a:rPr>
              <a:t>epicranial</a:t>
            </a:r>
            <a:r>
              <a:rPr lang="en-US" altLang="en-US" sz="2400" b="1" dirty="0">
                <a:solidFill>
                  <a:srgbClr val="0000CC"/>
                </a:solidFill>
              </a:rPr>
              <a:t> aponeurosis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258BAB-BFA1-4A56-9CA5-512212DB32FC}"/>
              </a:ext>
            </a:extLst>
          </p:cNvPr>
          <p:cNvSpPr txBox="1"/>
          <p:nvPr/>
        </p:nvSpPr>
        <p:spPr>
          <a:xfrm>
            <a:off x="6178388" y="1183547"/>
            <a:ext cx="2235591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Gap, less bleeding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9562F4-4412-4079-9919-A615E19B9917}"/>
              </a:ext>
            </a:extLst>
          </p:cNvPr>
          <p:cNvSpPr txBox="1"/>
          <p:nvPr/>
        </p:nvSpPr>
        <p:spPr>
          <a:xfrm>
            <a:off x="40223" y="1228614"/>
            <a:ext cx="2547492" cy="80021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Gap, Profuse bleeding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D849C6-AD0C-4E02-8B41-D157B1669CD8}"/>
              </a:ext>
            </a:extLst>
          </p:cNvPr>
          <p:cNvSpPr/>
          <p:nvPr/>
        </p:nvSpPr>
        <p:spPr>
          <a:xfrm>
            <a:off x="534573" y="6044558"/>
            <a:ext cx="4609514" cy="64462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5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D326A2-BF50-4A34-AF0B-BEFBD73429BF}"/>
              </a:ext>
            </a:extLst>
          </p:cNvPr>
          <p:cNvSpPr txBox="1"/>
          <p:nvPr/>
        </p:nvSpPr>
        <p:spPr>
          <a:xfrm>
            <a:off x="253218" y="168813"/>
            <a:ext cx="11563644" cy="5803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anatomy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gap and less bleeding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epicranial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aponeurosis is lacerated in coronal plane (</a:t>
            </a: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wound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), because of the pull of the frontal and occipital bellies of the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occipitofrontalis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muscle in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opposite directions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(anteriorly and posteriorly).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Profuse bleeding: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The connective tissue is dense fibrous and adherent to</a:t>
            </a:r>
            <a:r>
              <a:rPr lang="en-US" sz="2400" b="1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the wall of the blood vessels so prevents their contraction or retraction following injury., The arteries supplying the scalp anastomose freely with each other.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gap: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Attachment of the skin to the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epicranial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aponeurosis keeps the edges of superficial wounds together</a:t>
            </a:r>
          </a:p>
          <a:p>
            <a:pPr>
              <a:lnSpc>
                <a:spcPct val="130000"/>
              </a:lnSpc>
            </a:pPr>
            <a:endParaRPr lang="en-US" sz="2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9E15A9-4A0F-4436-B56B-EE0B54D3718E}"/>
              </a:ext>
            </a:extLst>
          </p:cNvPr>
          <p:cNvSpPr/>
          <p:nvPr/>
        </p:nvSpPr>
        <p:spPr>
          <a:xfrm>
            <a:off x="534573" y="6044558"/>
            <a:ext cx="4609514" cy="64462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2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00E0C46B-016C-49F1-AE05-F63AA26FE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406" y="140679"/>
            <a:ext cx="9129931" cy="4346916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Nerve supply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scalp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62262A-B221-46B5-A4CE-66B709339804}"/>
              </a:ext>
            </a:extLst>
          </p:cNvPr>
          <p:cNvSpPr/>
          <p:nvPr/>
        </p:nvSpPr>
        <p:spPr>
          <a:xfrm>
            <a:off x="128036" y="4762940"/>
            <a:ext cx="7482585" cy="1954381"/>
          </a:xfrm>
          <a:prstGeom prst="rect">
            <a:avLst/>
          </a:prstGeom>
          <a:ln w="3810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891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Scalp is supplied by 10 nerves on each side.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891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Five nerves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infront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auricle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891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Fives nerves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behind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auricle.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891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Each 5 nerves, 4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sensory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1motor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0480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F7CC737-D650-4BE1-B4DD-3B891ADA0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bright="-10000" contrast="30000"/>
          </a:blip>
          <a:srcRect l="61980" t="7763" r="13542" b="50411"/>
          <a:stretch/>
        </p:blipFill>
        <p:spPr bwMode="auto">
          <a:xfrm>
            <a:off x="4223556" y="595031"/>
            <a:ext cx="5611812" cy="59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AutoShape 9">
            <a:extLst>
              <a:ext uri="{FF2B5EF4-FFF2-40B4-BE49-F238E27FC236}">
                <a16:creationId xmlns:a16="http://schemas.microsoft.com/office/drawing/2014/main" id="{72515EC1-60DA-408D-A6D5-1E4D55E92A2E}"/>
              </a:ext>
            </a:extLst>
          </p:cNvPr>
          <p:cNvSpPr>
            <a:spLocks/>
          </p:cNvSpPr>
          <p:nvPr/>
        </p:nvSpPr>
        <p:spPr bwMode="auto">
          <a:xfrm flipH="1">
            <a:off x="9083293" y="595031"/>
            <a:ext cx="3064707" cy="512117"/>
          </a:xfrm>
          <a:prstGeom prst="callout2">
            <a:avLst>
              <a:gd name="adj1" fmla="val 60762"/>
              <a:gd name="adj2" fmla="val 84510"/>
              <a:gd name="adj3" fmla="val 64372"/>
              <a:gd name="adj4" fmla="val 99891"/>
              <a:gd name="adj5" fmla="val 294920"/>
              <a:gd name="adj6" fmla="val 118155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/>
              <a:t>Supraorbital nerve</a:t>
            </a: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3215BE87-6760-4E29-B492-50F64BC0D580}"/>
              </a:ext>
            </a:extLst>
          </p:cNvPr>
          <p:cNvSpPr>
            <a:spLocks/>
          </p:cNvSpPr>
          <p:nvPr/>
        </p:nvSpPr>
        <p:spPr bwMode="auto">
          <a:xfrm flipH="1">
            <a:off x="9283484" y="1872845"/>
            <a:ext cx="2783353" cy="743746"/>
          </a:xfrm>
          <a:prstGeom prst="callout2">
            <a:avLst>
              <a:gd name="adj1" fmla="val 55268"/>
              <a:gd name="adj2" fmla="val 98740"/>
              <a:gd name="adj3" fmla="val 69235"/>
              <a:gd name="adj4" fmla="val 107589"/>
              <a:gd name="adj5" fmla="val 71595"/>
              <a:gd name="adj6" fmla="val 122117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CC"/>
                </a:solidFill>
              </a:rPr>
              <a:t>Supratrochlear nerve</a:t>
            </a: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4C15E210-5D64-4869-BF50-A4D26DA0F8CB}"/>
              </a:ext>
            </a:extLst>
          </p:cNvPr>
          <p:cNvSpPr>
            <a:spLocks/>
          </p:cNvSpPr>
          <p:nvPr/>
        </p:nvSpPr>
        <p:spPr bwMode="auto">
          <a:xfrm flipH="1">
            <a:off x="4781507" y="136524"/>
            <a:ext cx="5320895" cy="516318"/>
          </a:xfrm>
          <a:prstGeom prst="callout2">
            <a:avLst>
              <a:gd name="adj1" fmla="val 91245"/>
              <a:gd name="adj2" fmla="val 45417"/>
              <a:gd name="adj3" fmla="val 125671"/>
              <a:gd name="adj4" fmla="val 41415"/>
              <a:gd name="adj5" fmla="val 424779"/>
              <a:gd name="adj6" fmla="val 44467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CC"/>
                </a:solidFill>
              </a:rPr>
              <a:t>Zygomaticotemporal nerve</a:t>
            </a: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7FDE25AC-E090-4E54-B5AF-01F7B1C98014}"/>
              </a:ext>
            </a:extLst>
          </p:cNvPr>
          <p:cNvSpPr>
            <a:spLocks/>
          </p:cNvSpPr>
          <p:nvPr/>
        </p:nvSpPr>
        <p:spPr bwMode="auto">
          <a:xfrm flipH="1">
            <a:off x="1992087" y="1042077"/>
            <a:ext cx="3251082" cy="516318"/>
          </a:xfrm>
          <a:prstGeom prst="callout2">
            <a:avLst>
              <a:gd name="adj1" fmla="val 91245"/>
              <a:gd name="adj2" fmla="val 45417"/>
              <a:gd name="adj3" fmla="val 125671"/>
              <a:gd name="adj4" fmla="val 41415"/>
              <a:gd name="adj5" fmla="val 326693"/>
              <a:gd name="adj6" fmla="val -54371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/>
              <a:t>Auriculotemporal nerve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E36F4E7-3106-47BC-923B-6B8252B57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1" t="8789" r="43567" b="40430"/>
          <a:stretch>
            <a:fillRect/>
          </a:stretch>
        </p:blipFill>
        <p:spPr bwMode="auto">
          <a:xfrm>
            <a:off x="448260" y="3289959"/>
            <a:ext cx="3808943" cy="329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9">
            <a:extLst>
              <a:ext uri="{FF2B5EF4-FFF2-40B4-BE49-F238E27FC236}">
                <a16:creationId xmlns:a16="http://schemas.microsoft.com/office/drawing/2014/main" id="{D2818DBB-1797-4A41-A3D5-AA04D1AFD026}"/>
              </a:ext>
            </a:extLst>
          </p:cNvPr>
          <p:cNvSpPr>
            <a:spLocks/>
          </p:cNvSpPr>
          <p:nvPr/>
        </p:nvSpPr>
        <p:spPr bwMode="auto">
          <a:xfrm flipH="1">
            <a:off x="125162" y="2135583"/>
            <a:ext cx="3251083" cy="516318"/>
          </a:xfrm>
          <a:prstGeom prst="callout2">
            <a:avLst>
              <a:gd name="adj1" fmla="val 88520"/>
              <a:gd name="adj2" fmla="val 47148"/>
              <a:gd name="adj3" fmla="val 152917"/>
              <a:gd name="adj4" fmla="val 55262"/>
              <a:gd name="adj5" fmla="val 501068"/>
              <a:gd name="adj6" fmla="val 37179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CC"/>
                </a:solidFill>
              </a:rPr>
              <a:t>Temporal nerve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E7C4C9-26D9-45F8-B8ED-168275AD022D}"/>
              </a:ext>
            </a:extLst>
          </p:cNvPr>
          <p:cNvSpPr txBox="1"/>
          <p:nvPr/>
        </p:nvSpPr>
        <p:spPr>
          <a:xfrm>
            <a:off x="144648" y="303502"/>
            <a:ext cx="4213203" cy="58305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2000"/>
              </a:lnSpc>
              <a:tabLst>
                <a:tab pos="16891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Nerves in front auricle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AB95B1-8680-4EC5-88BB-08DBE4C448FE}"/>
              </a:ext>
            </a:extLst>
          </p:cNvPr>
          <p:cNvSpPr txBox="1"/>
          <p:nvPr/>
        </p:nvSpPr>
        <p:spPr>
          <a:xfrm>
            <a:off x="3163337" y="1554944"/>
            <a:ext cx="6365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endParaRPr lang="en-US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E9C3D0-6A09-4641-B6A2-025CE7B55B2E}"/>
              </a:ext>
            </a:extLst>
          </p:cNvPr>
          <p:cNvSpPr txBox="1"/>
          <p:nvPr/>
        </p:nvSpPr>
        <p:spPr>
          <a:xfrm>
            <a:off x="11414261" y="1035175"/>
            <a:ext cx="6365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endParaRPr lang="en-US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501C90-FB24-4C43-8981-BF334793A66D}"/>
              </a:ext>
            </a:extLst>
          </p:cNvPr>
          <p:cNvSpPr txBox="1"/>
          <p:nvPr/>
        </p:nvSpPr>
        <p:spPr>
          <a:xfrm>
            <a:off x="11430274" y="2307956"/>
            <a:ext cx="6365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endParaRPr lang="en-US" sz="2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2EA91B-0F4A-44EE-935D-E82C8F321184}"/>
              </a:ext>
            </a:extLst>
          </p:cNvPr>
          <p:cNvSpPr txBox="1"/>
          <p:nvPr/>
        </p:nvSpPr>
        <p:spPr>
          <a:xfrm>
            <a:off x="9517086" y="95499"/>
            <a:ext cx="6365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endParaRPr lang="en-US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F24850-4DED-481F-8756-8FB8265D18B4}"/>
              </a:ext>
            </a:extLst>
          </p:cNvPr>
          <p:cNvSpPr txBox="1"/>
          <p:nvPr/>
        </p:nvSpPr>
        <p:spPr>
          <a:xfrm>
            <a:off x="2471258" y="2569566"/>
            <a:ext cx="6365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4151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E84A18-5FFB-4372-97E7-5A4C8EDD0713}"/>
              </a:ext>
            </a:extLst>
          </p:cNvPr>
          <p:cNvSpPr txBox="1"/>
          <p:nvPr/>
        </p:nvSpPr>
        <p:spPr>
          <a:xfrm>
            <a:off x="182879" y="196948"/>
            <a:ext cx="11746523" cy="6050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6891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A- Nerves in front the auricle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68910" algn="l"/>
              </a:tabLst>
            </a:pP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A- Branches of the ophthalmic nerve</a:t>
            </a:r>
            <a:r>
              <a:rPr lang="en-US" sz="24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16891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Supratr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hlear nerve 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00CC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Sensory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):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leaves the orbit through supratrochlear notch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supplies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8790" marR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01295" algn="l"/>
                <a:tab pos="334645" algn="l"/>
                <a:tab pos="47879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1- The medial part of the upper eye lid.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8790" marR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01295" algn="l"/>
                <a:tab pos="334645" algn="l"/>
                <a:tab pos="47879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2- Forehead and scalp till the coronal suture.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marR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4033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b- Supraorbital nerve 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00CC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Sensory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):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leaves the orbit through supraorbital notch or foramen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supplies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marR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40335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1- The middle part of the upper eye lid.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marR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40335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2- Forehead and scalp till the lambdoid suture.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68910" algn="l"/>
              </a:tabLst>
            </a:pP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B- Branch of the maxillary nerve</a:t>
            </a:r>
            <a:r>
              <a:rPr lang="en-US" sz="24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4033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Zygomaticotemporal nerve 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00CC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Sensory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passes through zygomaticotemporal foramen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the anterior part of the temporal region (temple).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41398D-5B31-45E7-83B7-D4DD9375E306}"/>
              </a:ext>
            </a:extLst>
          </p:cNvPr>
          <p:cNvSpPr/>
          <p:nvPr/>
        </p:nvSpPr>
        <p:spPr>
          <a:xfrm>
            <a:off x="464235" y="6247259"/>
            <a:ext cx="4609514" cy="64462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38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8CE4FF-C0E1-400A-AA45-BD0F4F4515A1}"/>
              </a:ext>
            </a:extLst>
          </p:cNvPr>
          <p:cNvSpPr txBox="1"/>
          <p:nvPr/>
        </p:nvSpPr>
        <p:spPr>
          <a:xfrm>
            <a:off x="98473" y="140677"/>
            <a:ext cx="11732455" cy="6098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6891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Nerves in front the auricle</a:t>
            </a:r>
          </a:p>
          <a:p>
            <a:pPr marL="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68910" algn="l"/>
              </a:tabLst>
            </a:pP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C- Branch of the mandibular nerve</a:t>
            </a:r>
            <a:r>
              <a:rPr lang="en-US" sz="24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727710" marR="0" indent="-4572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01295" algn="l"/>
                <a:tab pos="334645" algn="l"/>
                <a:tab pos="478790" algn="l"/>
              </a:tabLs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Auriculotemporal nerve (</a:t>
            </a:r>
            <a:r>
              <a:rPr lang="en-US" sz="2400" b="1" dirty="0">
                <a:solidFill>
                  <a:srgbClr val="00CC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Sensory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 </a:t>
            </a:r>
          </a:p>
          <a:p>
            <a:pPr marL="270510" algn="just">
              <a:lnSpc>
                <a:spcPct val="125000"/>
              </a:lnSpc>
              <a:tabLst>
                <a:tab pos="201295" algn="l"/>
                <a:tab pos="334645" algn="l"/>
                <a:tab pos="47879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It enters the parotid gland and leaves it through the upper end, 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supplies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0510" marR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01295" algn="l"/>
                <a:tab pos="334645" algn="l"/>
                <a:tab pos="47879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1- Posterior part of the temporal region (temple).</a:t>
            </a:r>
          </a:p>
          <a:p>
            <a:pPr marL="270510" marR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01295" algn="l"/>
                <a:tab pos="334645" algn="l"/>
                <a:tab pos="47879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 2- Upper 1/2 of the outer surface of the auricle.</a:t>
            </a:r>
          </a:p>
          <a:p>
            <a:pPr lvl="0" algn="just">
              <a:lnSpc>
                <a:spcPct val="122000"/>
              </a:lnSpc>
              <a:tabLst>
                <a:tab pos="201295" algn="l"/>
                <a:tab pos="334645" algn="l"/>
                <a:tab pos="478790" algn="l"/>
                <a:tab pos="13716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3- Skin of the external auditory meatus and ear drum.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2000"/>
              </a:lnSpc>
              <a:tabLst>
                <a:tab pos="201295" algn="l"/>
                <a:tab pos="334645" algn="l"/>
                <a:tab pos="478790" algn="l"/>
                <a:tab pos="13716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 4- Parasympathetic to the Parotid gland.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01295" algn="l"/>
                <a:tab pos="334645" algn="l"/>
                <a:tab pos="478790" algn="l"/>
              </a:tabLst>
            </a:pP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D-	Temporal branch of the facial nerve 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rgbClr val="00CC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motor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01295" algn="l"/>
                <a:tab pos="334645" algn="l"/>
                <a:tab pos="47879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leaves the parotid gland through the upper end.</a:t>
            </a:r>
          </a:p>
          <a:p>
            <a:pPr marL="457200" marR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01295" algn="l"/>
                <a:tab pos="334645" algn="l"/>
                <a:tab pos="47879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ascends to the scalp in front of the auricle.</a:t>
            </a:r>
          </a:p>
          <a:p>
            <a:pPr marL="0" marR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01295" algn="l"/>
                <a:tab pos="334645" algn="l"/>
                <a:tab pos="47879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- It supplies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frontal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belly of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occipitofrontalis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auricularis muscles.</a:t>
            </a:r>
          </a:p>
          <a:p>
            <a:pPr marL="0" marR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68910" algn="l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288C71-5F0D-45DF-A92F-1010E5C086DE}"/>
              </a:ext>
            </a:extLst>
          </p:cNvPr>
          <p:cNvSpPr/>
          <p:nvPr/>
        </p:nvSpPr>
        <p:spPr>
          <a:xfrm>
            <a:off x="534573" y="6044558"/>
            <a:ext cx="4609514" cy="64462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00E0C46B-016C-49F1-AE05-F63AA26FE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2868" y="1054603"/>
            <a:ext cx="7567247" cy="3672141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9CB1D4-F9E6-4575-82AA-3E755348AC41}"/>
              </a:ext>
            </a:extLst>
          </p:cNvPr>
          <p:cNvSpPr/>
          <p:nvPr/>
        </p:nvSpPr>
        <p:spPr>
          <a:xfrm>
            <a:off x="6780629" y="266339"/>
            <a:ext cx="5258972" cy="9575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1069BF-AE95-4AED-96FB-85149AC23A1A}"/>
              </a:ext>
            </a:extLst>
          </p:cNvPr>
          <p:cNvSpPr/>
          <p:nvPr/>
        </p:nvSpPr>
        <p:spPr>
          <a:xfrm>
            <a:off x="534573" y="6044558"/>
            <a:ext cx="4609514" cy="64462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87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F7CC737-D650-4BE1-B4DD-3B891ADA0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bright="-10000" contrast="30000"/>
          </a:blip>
          <a:srcRect l="61980" t="7763" r="13542" b="50411"/>
          <a:stretch/>
        </p:blipFill>
        <p:spPr bwMode="auto">
          <a:xfrm>
            <a:off x="5208723" y="489610"/>
            <a:ext cx="5611812" cy="59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AutoShape 9">
            <a:extLst>
              <a:ext uri="{FF2B5EF4-FFF2-40B4-BE49-F238E27FC236}">
                <a16:creationId xmlns:a16="http://schemas.microsoft.com/office/drawing/2014/main" id="{4C15E210-5D64-4869-BF50-A4D26DA0F8CB}"/>
              </a:ext>
            </a:extLst>
          </p:cNvPr>
          <p:cNvSpPr>
            <a:spLocks/>
          </p:cNvSpPr>
          <p:nvPr/>
        </p:nvSpPr>
        <p:spPr bwMode="auto">
          <a:xfrm flipH="1">
            <a:off x="9517086" y="886560"/>
            <a:ext cx="2516675" cy="785948"/>
          </a:xfrm>
          <a:prstGeom prst="callout2">
            <a:avLst>
              <a:gd name="adj1" fmla="val 144942"/>
              <a:gd name="adj2" fmla="val 72248"/>
              <a:gd name="adj3" fmla="val 145360"/>
              <a:gd name="adj4" fmla="val 85574"/>
              <a:gd name="adj5" fmla="val 365951"/>
              <a:gd name="adj6" fmla="val 196275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CC"/>
                </a:solidFill>
              </a:rPr>
              <a:t>Lesser occipital nerve</a:t>
            </a: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7FDE25AC-E090-4E54-B5AF-01F7B1C98014}"/>
              </a:ext>
            </a:extLst>
          </p:cNvPr>
          <p:cNvSpPr>
            <a:spLocks/>
          </p:cNvSpPr>
          <p:nvPr/>
        </p:nvSpPr>
        <p:spPr bwMode="auto">
          <a:xfrm flipH="1">
            <a:off x="2844918" y="1123960"/>
            <a:ext cx="3251082" cy="516318"/>
          </a:xfrm>
          <a:prstGeom prst="callout2">
            <a:avLst>
              <a:gd name="adj1" fmla="val 91245"/>
              <a:gd name="adj2" fmla="val 45417"/>
              <a:gd name="adj3" fmla="val 125671"/>
              <a:gd name="adj4" fmla="val 41415"/>
              <a:gd name="adj5" fmla="val 419330"/>
              <a:gd name="adj6" fmla="val -14129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/>
              <a:t>Greater occipital nerve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E36F4E7-3106-47BC-923B-6B8252B57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1" t="8789" r="43567" b="40430"/>
          <a:stretch>
            <a:fillRect/>
          </a:stretch>
        </p:blipFill>
        <p:spPr bwMode="auto">
          <a:xfrm>
            <a:off x="319826" y="3436039"/>
            <a:ext cx="3808943" cy="329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9">
            <a:extLst>
              <a:ext uri="{FF2B5EF4-FFF2-40B4-BE49-F238E27FC236}">
                <a16:creationId xmlns:a16="http://schemas.microsoft.com/office/drawing/2014/main" id="{D2818DBB-1797-4A41-A3D5-AA04D1AFD026}"/>
              </a:ext>
            </a:extLst>
          </p:cNvPr>
          <p:cNvSpPr>
            <a:spLocks/>
          </p:cNvSpPr>
          <p:nvPr/>
        </p:nvSpPr>
        <p:spPr bwMode="auto">
          <a:xfrm flipH="1">
            <a:off x="125161" y="2135583"/>
            <a:ext cx="3038175" cy="953752"/>
          </a:xfrm>
          <a:prstGeom prst="callout2">
            <a:avLst>
              <a:gd name="adj1" fmla="val 88520"/>
              <a:gd name="adj2" fmla="val 47148"/>
              <a:gd name="adj3" fmla="val 152917"/>
              <a:gd name="adj4" fmla="val 55262"/>
              <a:gd name="adj5" fmla="val 273920"/>
              <a:gd name="adj6" fmla="val 55237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CC"/>
                </a:solidFill>
              </a:rPr>
              <a:t>Posterior auricular  nerve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E7C4C9-26D9-45F8-B8ED-168275AD022D}"/>
              </a:ext>
            </a:extLst>
          </p:cNvPr>
          <p:cNvSpPr txBox="1"/>
          <p:nvPr/>
        </p:nvSpPr>
        <p:spPr>
          <a:xfrm>
            <a:off x="144648" y="303502"/>
            <a:ext cx="4213203" cy="58305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2000"/>
              </a:lnSpc>
              <a:tabLst>
                <a:tab pos="16891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Nerves behind auricle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AB95B1-8680-4EC5-88BB-08DBE4C448FE}"/>
              </a:ext>
            </a:extLst>
          </p:cNvPr>
          <p:cNvSpPr txBox="1"/>
          <p:nvPr/>
        </p:nvSpPr>
        <p:spPr>
          <a:xfrm>
            <a:off x="4074838" y="1612363"/>
            <a:ext cx="831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endParaRPr lang="en-US" sz="2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2EA91B-0F4A-44EE-935D-E82C8F321184}"/>
              </a:ext>
            </a:extLst>
          </p:cNvPr>
          <p:cNvSpPr txBox="1"/>
          <p:nvPr/>
        </p:nvSpPr>
        <p:spPr>
          <a:xfrm>
            <a:off x="11422109" y="1713637"/>
            <a:ext cx="611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endParaRPr lang="en-US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F24850-4DED-481F-8756-8FB8265D18B4}"/>
              </a:ext>
            </a:extLst>
          </p:cNvPr>
          <p:cNvSpPr txBox="1"/>
          <p:nvPr/>
        </p:nvSpPr>
        <p:spPr>
          <a:xfrm>
            <a:off x="1992087" y="2916270"/>
            <a:ext cx="6365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endParaRPr lang="en-US" sz="2800" b="1" dirty="0"/>
          </a:p>
        </p:txBody>
      </p:sp>
      <p:sp>
        <p:nvSpPr>
          <p:cNvPr id="18" name="AutoShape 9">
            <a:extLst>
              <a:ext uri="{FF2B5EF4-FFF2-40B4-BE49-F238E27FC236}">
                <a16:creationId xmlns:a16="http://schemas.microsoft.com/office/drawing/2014/main" id="{F7261699-6186-450E-908C-93A1DB3B310F}"/>
              </a:ext>
            </a:extLst>
          </p:cNvPr>
          <p:cNvSpPr>
            <a:spLocks/>
          </p:cNvSpPr>
          <p:nvPr/>
        </p:nvSpPr>
        <p:spPr bwMode="auto">
          <a:xfrm flipH="1">
            <a:off x="10174064" y="2650090"/>
            <a:ext cx="2153550" cy="785949"/>
          </a:xfrm>
          <a:prstGeom prst="callout2">
            <a:avLst>
              <a:gd name="adj1" fmla="val 146553"/>
              <a:gd name="adj2" fmla="val 73917"/>
              <a:gd name="adj3" fmla="val 216007"/>
              <a:gd name="adj4" fmla="val 152009"/>
              <a:gd name="adj5" fmla="val 232686"/>
              <a:gd name="adj6" fmla="val 220102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CC"/>
                </a:solidFill>
              </a:rPr>
              <a:t>Great auricular nerve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EDE125-9837-4DA8-9D0A-58FC2DB07D0A}"/>
              </a:ext>
            </a:extLst>
          </p:cNvPr>
          <p:cNvSpPr txBox="1"/>
          <p:nvPr/>
        </p:nvSpPr>
        <p:spPr>
          <a:xfrm>
            <a:off x="11722989" y="3554257"/>
            <a:ext cx="6365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endParaRPr lang="en-US" sz="2800" b="1" dirty="0"/>
          </a:p>
        </p:txBody>
      </p:sp>
      <p:sp>
        <p:nvSpPr>
          <p:cNvPr id="20" name="AutoShape 9">
            <a:extLst>
              <a:ext uri="{FF2B5EF4-FFF2-40B4-BE49-F238E27FC236}">
                <a16:creationId xmlns:a16="http://schemas.microsoft.com/office/drawing/2014/main" id="{D4EB4574-2860-4A15-8433-CA89A63BD135}"/>
              </a:ext>
            </a:extLst>
          </p:cNvPr>
          <p:cNvSpPr>
            <a:spLocks/>
          </p:cNvSpPr>
          <p:nvPr/>
        </p:nvSpPr>
        <p:spPr bwMode="auto">
          <a:xfrm flipH="1">
            <a:off x="3881107" y="3674131"/>
            <a:ext cx="2051238" cy="785949"/>
          </a:xfrm>
          <a:prstGeom prst="callout2">
            <a:avLst>
              <a:gd name="adj1" fmla="val 89455"/>
              <a:gd name="adj2" fmla="val 12498"/>
              <a:gd name="adj3" fmla="val 100612"/>
              <a:gd name="adj4" fmla="val -13451"/>
              <a:gd name="adj5" fmla="val 38081"/>
              <a:gd name="adj6" fmla="val -32646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CC"/>
                </a:solidFill>
              </a:rPr>
              <a:t>3rd occipital nerve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D3890-05B7-4F4B-A188-6EDD7DFB9749}"/>
              </a:ext>
            </a:extLst>
          </p:cNvPr>
          <p:cNvSpPr txBox="1"/>
          <p:nvPr/>
        </p:nvSpPr>
        <p:spPr>
          <a:xfrm>
            <a:off x="5484348" y="4561773"/>
            <a:ext cx="611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071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3" grpId="0"/>
      <p:bldP spid="16" grpId="0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D24C9E-3C08-4F32-8DEB-29B2FDCC4B88}"/>
              </a:ext>
            </a:extLst>
          </p:cNvPr>
          <p:cNvSpPr/>
          <p:nvPr/>
        </p:nvSpPr>
        <p:spPr>
          <a:xfrm>
            <a:off x="145773" y="119270"/>
            <a:ext cx="11940209" cy="681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2000"/>
              </a:lnSpc>
              <a:tabLst>
                <a:tab pos="168910" algn="l"/>
              </a:tabLst>
            </a:pPr>
            <a:r>
              <a:rPr lang="en-US" sz="225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B-</a:t>
            </a:r>
            <a:r>
              <a:rPr lang="en-US" sz="225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5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Nerves behind the auricle</a:t>
            </a:r>
            <a:endParaRPr lang="en-US" sz="225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tabLst>
                <a:tab pos="201295" algn="l"/>
                <a:tab pos="334645" algn="l"/>
                <a:tab pos="478790" algn="l"/>
              </a:tabLst>
            </a:pPr>
            <a:r>
              <a:rPr lang="en-US" sz="225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Great auricular nerve </a:t>
            </a:r>
            <a:r>
              <a:rPr lang="en-US" sz="2250" b="1" dirty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2250" b="1" dirty="0">
                <a:solidFill>
                  <a:srgbClr val="00CC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sensory</a:t>
            </a:r>
            <a:r>
              <a:rPr lang="en-US" sz="2250" b="1" dirty="0">
                <a:latin typeface="Arial" panose="020B0604020202020204" pitchFamily="34" charset="0"/>
                <a:ea typeface="Times New Roman" panose="02020603050405020304" pitchFamily="18" charset="0"/>
              </a:rPr>
              <a:t>):</a:t>
            </a:r>
            <a:r>
              <a:rPr lang="en-US" sz="2250" dirty="0">
                <a:latin typeface="Arial" panose="020B0604020202020204" pitchFamily="34" charset="0"/>
                <a:ea typeface="Times New Roman" panose="02020603050405020304" pitchFamily="18" charset="0"/>
              </a:rPr>
              <a:t> Branch of cervical plexus (ventral rami of C2 &amp; 3).</a:t>
            </a:r>
            <a:endParaRPr lang="en-US" sz="22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tabLst>
                <a:tab pos="201295" algn="l"/>
                <a:tab pos="334645" algn="l"/>
                <a:tab pos="478790" algn="l"/>
              </a:tabLst>
            </a:pPr>
            <a:r>
              <a:rPr lang="en-US" sz="2250" dirty="0">
                <a:latin typeface="Arial" panose="020B0604020202020204" pitchFamily="34" charset="0"/>
                <a:ea typeface="Times New Roman" panose="02020603050405020304" pitchFamily="18" charset="0"/>
              </a:rPr>
              <a:t>- It appears at middle of posterior border of sternomastoid muscle, ascends towards angle of the mandible.</a:t>
            </a:r>
            <a:endParaRPr lang="en-US" sz="22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tabLst>
                <a:tab pos="201295" algn="l"/>
                <a:tab pos="334645" algn="l"/>
                <a:tab pos="478790" algn="l"/>
              </a:tabLst>
            </a:pPr>
            <a:r>
              <a:rPr lang="en-US" sz="2250" b="1" dirty="0">
                <a:latin typeface="Arial" panose="020B0604020202020204" pitchFamily="34" charset="0"/>
                <a:ea typeface="Times New Roman" panose="02020603050405020304" pitchFamily="18" charset="0"/>
              </a:rPr>
              <a:t>- It supplies</a:t>
            </a:r>
            <a:r>
              <a:rPr lang="en-US" sz="2250" dirty="0">
                <a:latin typeface="Arial" panose="020B0604020202020204" pitchFamily="34" charset="0"/>
                <a:ea typeface="Times New Roman" panose="02020603050405020304" pitchFamily="18" charset="0"/>
              </a:rPr>
              <a:t>;  a- Skin behind the auricle.</a:t>
            </a:r>
            <a:endParaRPr lang="en-US" sz="22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4645" algn="just">
              <a:lnSpc>
                <a:spcPct val="122000"/>
              </a:lnSpc>
              <a:tabLst>
                <a:tab pos="201295" algn="l"/>
                <a:tab pos="334645" algn="l"/>
                <a:tab pos="478790" algn="l"/>
              </a:tabLst>
            </a:pPr>
            <a:r>
              <a:rPr lang="en-US" sz="2250" dirty="0">
                <a:latin typeface="Arial" panose="020B0604020202020204" pitchFamily="34" charset="0"/>
                <a:ea typeface="Times New Roman" panose="02020603050405020304" pitchFamily="18" charset="0"/>
              </a:rPr>
              <a:t>			b- Skin of the lower 1/2 of the auricle (outer and inner surface).</a:t>
            </a:r>
            <a:endParaRPr lang="en-US" sz="22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4645" algn="just">
              <a:lnSpc>
                <a:spcPct val="122000"/>
              </a:lnSpc>
              <a:tabLst>
                <a:tab pos="201295" algn="l"/>
                <a:tab pos="334645" algn="l"/>
                <a:tab pos="478790" algn="l"/>
              </a:tabLst>
            </a:pPr>
            <a:r>
              <a:rPr lang="en-US" sz="2250" dirty="0">
                <a:latin typeface="Arial" panose="020B0604020202020204" pitchFamily="34" charset="0"/>
                <a:ea typeface="Times New Roman" panose="02020603050405020304" pitchFamily="18" charset="0"/>
              </a:rPr>
              <a:t>			c- Skin over the angle of mandible.</a:t>
            </a:r>
            <a:endParaRPr lang="en-US" sz="22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tabLst>
                <a:tab pos="201295" algn="l"/>
                <a:tab pos="334645" algn="l"/>
                <a:tab pos="478790" algn="l"/>
              </a:tabLst>
            </a:pPr>
            <a:r>
              <a:rPr lang="en-US" sz="225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Lesser occipital nerve </a:t>
            </a:r>
            <a:r>
              <a:rPr lang="en-US" sz="2250" b="1" dirty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2250" b="1" dirty="0">
                <a:solidFill>
                  <a:srgbClr val="00CC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sensory</a:t>
            </a:r>
            <a:r>
              <a:rPr lang="en-US" sz="2250" b="1" dirty="0">
                <a:latin typeface="Arial" panose="020B0604020202020204" pitchFamily="34" charset="0"/>
                <a:ea typeface="Times New Roman" panose="02020603050405020304" pitchFamily="18" charset="0"/>
              </a:rPr>
              <a:t>):</a:t>
            </a:r>
            <a:r>
              <a:rPr lang="en-US" sz="2250" dirty="0">
                <a:latin typeface="Arial" panose="020B0604020202020204" pitchFamily="34" charset="0"/>
                <a:ea typeface="Times New Roman" panose="02020603050405020304" pitchFamily="18" charset="0"/>
              </a:rPr>
              <a:t> Branch of cervical plexus (ventral rami of C2).</a:t>
            </a:r>
            <a:endParaRPr lang="en-US" sz="22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tabLst>
                <a:tab pos="201295" algn="l"/>
                <a:tab pos="334645" algn="l"/>
                <a:tab pos="478790" algn="l"/>
              </a:tabLst>
            </a:pPr>
            <a:r>
              <a:rPr lang="en-US" sz="2250" b="1" dirty="0">
                <a:latin typeface="Arial" panose="020B0604020202020204" pitchFamily="34" charset="0"/>
                <a:ea typeface="Times New Roman" panose="02020603050405020304" pitchFamily="18" charset="0"/>
              </a:rPr>
              <a:t>- It supplies;    </a:t>
            </a:r>
            <a:r>
              <a:rPr lang="en-US" sz="2250" dirty="0">
                <a:latin typeface="Arial" panose="020B0604020202020204" pitchFamily="34" charset="0"/>
                <a:ea typeface="Times New Roman" panose="02020603050405020304" pitchFamily="18" charset="0"/>
              </a:rPr>
              <a:t>a- Skin behind the auricle.</a:t>
            </a:r>
            <a:endParaRPr lang="en-US" sz="22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4645" algn="just">
              <a:lnSpc>
                <a:spcPct val="122000"/>
              </a:lnSpc>
              <a:tabLst>
                <a:tab pos="201295" algn="l"/>
                <a:tab pos="334645" algn="l"/>
                <a:tab pos="478790" algn="l"/>
              </a:tabLst>
            </a:pPr>
            <a:r>
              <a:rPr lang="en-US" sz="2250" dirty="0">
                <a:latin typeface="Arial" panose="020B0604020202020204" pitchFamily="34" charset="0"/>
                <a:ea typeface="Times New Roman" panose="02020603050405020304" pitchFamily="18" charset="0"/>
              </a:rPr>
              <a:t>			b- Skin of the upper 1/2 of the inner surface of auricle.</a:t>
            </a:r>
            <a:endParaRPr lang="en-US" sz="22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tabLst>
                <a:tab pos="201295" algn="l"/>
                <a:tab pos="334645" algn="l"/>
                <a:tab pos="478790" algn="l"/>
              </a:tabLst>
            </a:pPr>
            <a:r>
              <a:rPr lang="en-US" sz="225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 Greater occipital nerve </a:t>
            </a:r>
            <a:r>
              <a:rPr lang="en-US" sz="2250" b="1" dirty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2250" b="1" dirty="0">
                <a:solidFill>
                  <a:srgbClr val="00CC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sensory</a:t>
            </a:r>
            <a:r>
              <a:rPr lang="en-US" sz="2250" b="1" dirty="0">
                <a:latin typeface="Arial" panose="020B0604020202020204" pitchFamily="34" charset="0"/>
                <a:ea typeface="Times New Roman" panose="02020603050405020304" pitchFamily="18" charset="0"/>
              </a:rPr>
              <a:t>):</a:t>
            </a:r>
            <a:r>
              <a:rPr lang="en-US" sz="2250" dirty="0">
                <a:latin typeface="Arial" panose="020B0604020202020204" pitchFamily="34" charset="0"/>
                <a:ea typeface="Times New Roman" panose="02020603050405020304" pitchFamily="18" charset="0"/>
              </a:rPr>
              <a:t> Branch of the </a:t>
            </a:r>
            <a:r>
              <a:rPr lang="en-US" sz="2250" b="1" dirty="0">
                <a:latin typeface="Arial" panose="020B0604020202020204" pitchFamily="34" charset="0"/>
                <a:ea typeface="Times New Roman" panose="02020603050405020304" pitchFamily="18" charset="0"/>
              </a:rPr>
              <a:t>dorsal rami of C2</a:t>
            </a:r>
            <a:r>
              <a:rPr lang="en-US" sz="225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2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tabLst>
                <a:tab pos="172720" algn="dec"/>
                <a:tab pos="237490" algn="l"/>
                <a:tab pos="5410200" algn="r"/>
              </a:tabLst>
            </a:pPr>
            <a:r>
              <a:rPr lang="en-US" sz="2250" dirty="0">
                <a:latin typeface="Arial" panose="020B0604020202020204" pitchFamily="34" charset="0"/>
                <a:ea typeface="Times New Roman" panose="02020603050405020304" pitchFamily="18" charset="0"/>
              </a:rPr>
              <a:t>- The thickest cutaneous nerve of the body, supplies greater part of the back of the scalp.</a:t>
            </a:r>
            <a:endParaRPr lang="en-US" sz="22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tabLst>
                <a:tab pos="172720" algn="dec"/>
                <a:tab pos="237490" algn="l"/>
                <a:tab pos="5410200" algn="r"/>
              </a:tabLst>
            </a:pPr>
            <a:r>
              <a:rPr lang="en-US" sz="225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5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 Third occipital nerve </a:t>
            </a:r>
            <a:r>
              <a:rPr lang="en-US" sz="2250" b="1" dirty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2250" b="1" dirty="0">
                <a:solidFill>
                  <a:srgbClr val="00CC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sensory</a:t>
            </a:r>
            <a:r>
              <a:rPr lang="en-US" sz="2250" b="1" dirty="0">
                <a:latin typeface="Arial" panose="020B0604020202020204" pitchFamily="34" charset="0"/>
                <a:ea typeface="Times New Roman" panose="02020603050405020304" pitchFamily="18" charset="0"/>
              </a:rPr>
              <a:t>): branch f</a:t>
            </a:r>
            <a:r>
              <a:rPr lang="en-US" sz="2250" dirty="0">
                <a:latin typeface="Arial" panose="020B0604020202020204" pitchFamily="34" charset="0"/>
                <a:ea typeface="Times New Roman" panose="02020603050405020304" pitchFamily="18" charset="0"/>
              </a:rPr>
              <a:t>rom the </a:t>
            </a:r>
            <a:r>
              <a:rPr lang="en-US" sz="2250" b="1" dirty="0">
                <a:latin typeface="Arial" panose="020B0604020202020204" pitchFamily="34" charset="0"/>
                <a:ea typeface="Times New Roman" panose="02020603050405020304" pitchFamily="18" charset="0"/>
              </a:rPr>
              <a:t>dorsal rami of C3</a:t>
            </a:r>
            <a:r>
              <a:rPr lang="en-US" sz="225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2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tabLst>
                <a:tab pos="172720" algn="dec"/>
                <a:tab pos="237490" algn="l"/>
                <a:tab pos="5410200" algn="r"/>
              </a:tabLst>
            </a:pPr>
            <a:r>
              <a:rPr lang="en-US" sz="2250" dirty="0">
                <a:latin typeface="Arial" panose="020B0604020202020204" pitchFamily="34" charset="0"/>
                <a:ea typeface="Times New Roman" panose="02020603050405020304" pitchFamily="18" charset="0"/>
              </a:rPr>
              <a:t>- It supplies the scalp covering the external occipital protuberance.</a:t>
            </a:r>
            <a:endParaRPr lang="en-US" sz="22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tabLst>
                <a:tab pos="215900" algn="l"/>
                <a:tab pos="255270" algn="l"/>
                <a:tab pos="348615" algn="l"/>
              </a:tabLst>
            </a:pPr>
            <a:r>
              <a:rPr lang="en-US" sz="225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5- Posterior auricular nerve </a:t>
            </a:r>
            <a:r>
              <a:rPr lang="en-US" sz="2250" b="1" dirty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2250" b="1" dirty="0">
                <a:solidFill>
                  <a:srgbClr val="00CC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motor</a:t>
            </a:r>
            <a:r>
              <a:rPr lang="en-US" sz="2250" b="1" dirty="0">
                <a:latin typeface="Arial" panose="020B0604020202020204" pitchFamily="34" charset="0"/>
                <a:ea typeface="Times New Roman" panose="02020603050405020304" pitchFamily="18" charset="0"/>
              </a:rPr>
              <a:t>):</a:t>
            </a:r>
            <a:r>
              <a:rPr lang="en-US" sz="2250" dirty="0">
                <a:latin typeface="Arial" panose="020B0604020202020204" pitchFamily="34" charset="0"/>
                <a:ea typeface="Times New Roman" panose="02020603050405020304" pitchFamily="18" charset="0"/>
              </a:rPr>
              <a:t> a branch of the </a:t>
            </a:r>
            <a:r>
              <a:rPr lang="en-US" sz="2250" b="1" dirty="0">
                <a:latin typeface="Arial" panose="020B0604020202020204" pitchFamily="34" charset="0"/>
                <a:ea typeface="Times New Roman" panose="02020603050405020304" pitchFamily="18" charset="0"/>
              </a:rPr>
              <a:t>facial</a:t>
            </a:r>
            <a:r>
              <a:rPr lang="en-US" sz="225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50" b="1" dirty="0">
                <a:latin typeface="Arial" panose="020B0604020202020204" pitchFamily="34" charset="0"/>
                <a:ea typeface="Times New Roman" panose="02020603050405020304" pitchFamily="18" charset="0"/>
              </a:rPr>
              <a:t>nerve</a:t>
            </a:r>
            <a:r>
              <a:rPr lang="en-US" sz="225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22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tabLst>
                <a:tab pos="215900" algn="l"/>
                <a:tab pos="255270" algn="l"/>
                <a:tab pos="348615" algn="l"/>
              </a:tabLst>
            </a:pPr>
            <a:r>
              <a:rPr lang="en-US" sz="2250" b="1" dirty="0">
                <a:latin typeface="Arial" panose="020B0604020202020204" pitchFamily="34" charset="0"/>
                <a:ea typeface="Times New Roman" panose="02020603050405020304" pitchFamily="18" charset="0"/>
              </a:rPr>
              <a:t>- It </a:t>
            </a:r>
            <a:r>
              <a:rPr lang="en-US" sz="2250" dirty="0">
                <a:latin typeface="Arial" panose="020B0604020202020204" pitchFamily="34" charset="0"/>
                <a:ea typeface="Times New Roman" panose="02020603050405020304" pitchFamily="18" charset="0"/>
              </a:rPr>
              <a:t>supplies occipital belly of </a:t>
            </a:r>
            <a:r>
              <a:rPr lang="en-US" sz="2250" dirty="0" err="1">
                <a:latin typeface="Arial" panose="020B0604020202020204" pitchFamily="34" charset="0"/>
                <a:ea typeface="Times New Roman" panose="02020603050405020304" pitchFamily="18" charset="0"/>
              </a:rPr>
              <a:t>occipitofrontalis</a:t>
            </a:r>
            <a:r>
              <a:rPr lang="en-US" sz="2250" dirty="0">
                <a:latin typeface="Arial" panose="020B0604020202020204" pitchFamily="34" charset="0"/>
                <a:ea typeface="Times New Roman" panose="02020603050405020304" pitchFamily="18" charset="0"/>
              </a:rPr>
              <a:t> and auricularis muscles.</a:t>
            </a:r>
            <a:endParaRPr lang="en-US" sz="22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02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00E0C46B-016C-49F1-AE05-F63AA26FE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406" y="140679"/>
            <a:ext cx="9129931" cy="4346916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Blood supply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scalp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62262A-B221-46B5-A4CE-66B709339804}"/>
              </a:ext>
            </a:extLst>
          </p:cNvPr>
          <p:cNvSpPr/>
          <p:nvPr/>
        </p:nvSpPr>
        <p:spPr>
          <a:xfrm>
            <a:off x="212442" y="5516992"/>
            <a:ext cx="7482585" cy="1200329"/>
          </a:xfrm>
          <a:prstGeom prst="rect">
            <a:avLst/>
          </a:prstGeom>
          <a:ln w="3810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- The scalp is supplied by </a:t>
            </a:r>
            <a:r>
              <a:rPr lang="en-US" sz="2400" b="1" dirty="0">
                <a:solidFill>
                  <a:srgbClr val="FF0000"/>
                </a:solidFill>
              </a:rPr>
              <a:t>5 arteries </a:t>
            </a:r>
            <a:r>
              <a:rPr lang="en-US" sz="2400" b="1" dirty="0"/>
              <a:t>on each side. </a:t>
            </a:r>
          </a:p>
          <a:p>
            <a:pPr marL="342900" indent="-342900">
              <a:buFontTx/>
              <a:buChar char="-"/>
            </a:pPr>
            <a:r>
              <a:rPr lang="en-US" sz="2400" b="1" dirty="0"/>
              <a:t>3 </a:t>
            </a:r>
            <a:r>
              <a:rPr lang="en-US" sz="2400" b="1" dirty="0">
                <a:solidFill>
                  <a:srgbClr val="FF0000"/>
                </a:solidFill>
              </a:rPr>
              <a:t>in front </a:t>
            </a:r>
            <a:r>
              <a:rPr lang="en-US" sz="2400" b="1" dirty="0"/>
              <a:t>of the auricle</a:t>
            </a:r>
          </a:p>
          <a:p>
            <a:pPr marL="342900" indent="-342900">
              <a:buFontTx/>
              <a:buChar char="-"/>
            </a:pPr>
            <a:r>
              <a:rPr lang="en-US" sz="2400" b="1" dirty="0"/>
              <a:t>2 </a:t>
            </a:r>
            <a:r>
              <a:rPr lang="en-US" sz="2400" b="1" dirty="0">
                <a:solidFill>
                  <a:srgbClr val="FF0000"/>
                </a:solidFill>
              </a:rPr>
              <a:t>behind</a:t>
            </a:r>
            <a:r>
              <a:rPr lang="en-US" sz="2400" b="1" dirty="0"/>
              <a:t> the auricle</a:t>
            </a:r>
          </a:p>
        </p:txBody>
      </p:sp>
    </p:spTree>
    <p:extLst>
      <p:ext uri="{BB962C8B-B14F-4D97-AF65-F5344CB8AC3E}">
        <p14:creationId xmlns:p14="http://schemas.microsoft.com/office/powerpoint/2010/main" val="1770151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13751B-AA5F-47EA-A7CF-AACA81E40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26" y="0"/>
            <a:ext cx="5398977" cy="6274191"/>
          </a:xfrm>
          <a:prstGeom prst="rect">
            <a:avLst/>
          </a:prstGeom>
        </p:spPr>
      </p:pic>
      <p:sp>
        <p:nvSpPr>
          <p:cNvPr id="5" name="AutoShape 9">
            <a:extLst>
              <a:ext uri="{FF2B5EF4-FFF2-40B4-BE49-F238E27FC236}">
                <a16:creationId xmlns:a16="http://schemas.microsoft.com/office/drawing/2014/main" id="{5AFDE57A-759F-4E13-BFA3-006188121A3A}"/>
              </a:ext>
            </a:extLst>
          </p:cNvPr>
          <p:cNvSpPr>
            <a:spLocks/>
          </p:cNvSpPr>
          <p:nvPr/>
        </p:nvSpPr>
        <p:spPr bwMode="auto">
          <a:xfrm flipH="1">
            <a:off x="8611834" y="2346722"/>
            <a:ext cx="3417438" cy="686594"/>
          </a:xfrm>
          <a:prstGeom prst="callout2">
            <a:avLst>
              <a:gd name="adj1" fmla="val 67083"/>
              <a:gd name="adj2" fmla="val 93242"/>
              <a:gd name="adj3" fmla="val 85941"/>
              <a:gd name="adj4" fmla="val 107391"/>
              <a:gd name="adj5" fmla="val 97545"/>
              <a:gd name="adj6" fmla="val 185573"/>
            </a:avLst>
          </a:prstGeom>
          <a:noFill/>
          <a:ln w="57150">
            <a:solidFill>
              <a:srgbClr val="00B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CC"/>
                </a:solidFill>
              </a:rPr>
              <a:t>Superficial temporal artery</a:t>
            </a: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08C3B223-7007-4FB7-9D6E-268547E40249}"/>
              </a:ext>
            </a:extLst>
          </p:cNvPr>
          <p:cNvSpPr>
            <a:spLocks/>
          </p:cNvSpPr>
          <p:nvPr/>
        </p:nvSpPr>
        <p:spPr bwMode="auto">
          <a:xfrm flipH="1">
            <a:off x="1024405" y="3667125"/>
            <a:ext cx="2282825" cy="504825"/>
          </a:xfrm>
          <a:prstGeom prst="callout2">
            <a:avLst>
              <a:gd name="adj1" fmla="val 131351"/>
              <a:gd name="adj2" fmla="val 9756"/>
              <a:gd name="adj3" fmla="val 131825"/>
              <a:gd name="adj4" fmla="val -17228"/>
              <a:gd name="adj5" fmla="val -68817"/>
              <a:gd name="adj6" fmla="val -69216"/>
            </a:avLst>
          </a:prstGeom>
          <a:noFill/>
          <a:ln w="38100">
            <a:solidFill>
              <a:srgbClr val="00B050"/>
            </a:solidFill>
            <a:miter lim="800000"/>
            <a:headEnd/>
            <a:tailEnd type="triangl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  <a:cs typeface="Arial" panose="020B0604020202020204" pitchFamily="34" charset="0"/>
              </a:rPr>
              <a:t> occipital artery </a:t>
            </a: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F6229BB3-9FBB-4A3B-BB00-315A5EC1501E}"/>
              </a:ext>
            </a:extLst>
          </p:cNvPr>
          <p:cNvSpPr>
            <a:spLocks/>
          </p:cNvSpPr>
          <p:nvPr/>
        </p:nvSpPr>
        <p:spPr bwMode="auto">
          <a:xfrm>
            <a:off x="166276" y="340223"/>
            <a:ext cx="4561299" cy="640853"/>
          </a:xfrm>
          <a:prstGeom prst="callout2">
            <a:avLst>
              <a:gd name="adj1" fmla="val 85785"/>
              <a:gd name="adj2" fmla="val 81149"/>
              <a:gd name="adj3" fmla="val 206318"/>
              <a:gd name="adj4" fmla="val 109034"/>
              <a:gd name="adj5" fmla="val 405012"/>
              <a:gd name="adj6" fmla="val 107050"/>
            </a:avLst>
          </a:prstGeom>
          <a:noFill/>
          <a:ln w="38100">
            <a:solidFill>
              <a:srgbClr val="00B05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华文行楷" pitchFamily="2" charset="-122"/>
                <a:cs typeface="Arial" panose="020B0604020202020204" pitchFamily="34" charset="0"/>
              </a:rPr>
              <a:t>Posterior Auricular artery 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ED7370A0-C75D-4CE5-A08A-7DD1F819868F}"/>
              </a:ext>
            </a:extLst>
          </p:cNvPr>
          <p:cNvSpPr>
            <a:spLocks/>
          </p:cNvSpPr>
          <p:nvPr/>
        </p:nvSpPr>
        <p:spPr bwMode="auto">
          <a:xfrm flipH="1">
            <a:off x="8649115" y="3526563"/>
            <a:ext cx="3270876" cy="785948"/>
          </a:xfrm>
          <a:prstGeom prst="callout2">
            <a:avLst>
              <a:gd name="adj1" fmla="val 42918"/>
              <a:gd name="adj2" fmla="val 94183"/>
              <a:gd name="adj3" fmla="val 68394"/>
              <a:gd name="adj4" fmla="val 113960"/>
              <a:gd name="adj5" fmla="val 6182"/>
              <a:gd name="adj6" fmla="val 191974"/>
            </a:avLst>
          </a:prstGeom>
          <a:noFill/>
          <a:ln w="57150">
            <a:solidFill>
              <a:srgbClr val="00B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External carotid artery</a:t>
            </a: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81510339-AE91-45DC-9C2D-0888015C51F2}"/>
              </a:ext>
            </a:extLst>
          </p:cNvPr>
          <p:cNvSpPr>
            <a:spLocks/>
          </p:cNvSpPr>
          <p:nvPr/>
        </p:nvSpPr>
        <p:spPr bwMode="auto">
          <a:xfrm flipH="1">
            <a:off x="7875764" y="58669"/>
            <a:ext cx="4316236" cy="692944"/>
          </a:xfrm>
          <a:prstGeom prst="callout2">
            <a:avLst>
              <a:gd name="adj1" fmla="val 38214"/>
              <a:gd name="adj2" fmla="val 94355"/>
              <a:gd name="adj3" fmla="val 46034"/>
              <a:gd name="adj4" fmla="val 103990"/>
              <a:gd name="adj5" fmla="val 129833"/>
              <a:gd name="adj6" fmla="val 114517"/>
            </a:avLst>
          </a:prstGeom>
          <a:noFill/>
          <a:ln w="38100">
            <a:solidFill>
              <a:srgbClr val="00B050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990099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Supratrochlear artery</a:t>
            </a: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E5DEE94B-8B83-4D96-8C7E-AFCEAEC168A0}"/>
              </a:ext>
            </a:extLst>
          </p:cNvPr>
          <p:cNvSpPr>
            <a:spLocks/>
          </p:cNvSpPr>
          <p:nvPr/>
        </p:nvSpPr>
        <p:spPr bwMode="auto">
          <a:xfrm flipH="1">
            <a:off x="8158627" y="1363788"/>
            <a:ext cx="4251853" cy="585787"/>
          </a:xfrm>
          <a:prstGeom prst="callout2">
            <a:avLst>
              <a:gd name="adj1" fmla="val 60755"/>
              <a:gd name="adj2" fmla="val 93159"/>
              <a:gd name="adj3" fmla="val 9092"/>
              <a:gd name="adj4" fmla="val 105501"/>
              <a:gd name="adj5" fmla="val -30138"/>
              <a:gd name="adj6" fmla="val 124209"/>
            </a:avLst>
          </a:prstGeom>
          <a:noFill/>
          <a:ln w="38100">
            <a:solidFill>
              <a:srgbClr val="00B050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Supraorbital artery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9F9347-4964-4CFE-B438-559C59EE9FA7}"/>
              </a:ext>
            </a:extLst>
          </p:cNvPr>
          <p:cNvSpPr txBox="1"/>
          <p:nvPr/>
        </p:nvSpPr>
        <p:spPr>
          <a:xfrm>
            <a:off x="8544303" y="810282"/>
            <a:ext cx="3241377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Ophthalmic artery</a:t>
            </a:r>
            <a:endParaRPr lang="en-US" sz="28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CA5BE8-10BD-4F92-ACCB-06704296F4AA}"/>
              </a:ext>
            </a:extLst>
          </p:cNvPr>
          <p:cNvSpPr/>
          <p:nvPr/>
        </p:nvSpPr>
        <p:spPr>
          <a:xfrm>
            <a:off x="118061" y="6133399"/>
            <a:ext cx="4609514" cy="64462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3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BE8920-E210-4472-94B0-148D4621E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5486400" cy="65410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A1ED73-A495-4F21-95A6-E52DAE6097EA}"/>
              </a:ext>
            </a:extLst>
          </p:cNvPr>
          <p:cNvSpPr txBox="1"/>
          <p:nvPr/>
        </p:nvSpPr>
        <p:spPr>
          <a:xfrm>
            <a:off x="157525" y="36196"/>
            <a:ext cx="6863356" cy="6821804"/>
          </a:xfrm>
          <a:prstGeom prst="rect">
            <a:avLst/>
          </a:prstGeom>
          <a:noFill/>
          <a:ln w="38100">
            <a:solidFill>
              <a:srgbClr val="0000CC"/>
            </a:solidFill>
            <a:prstDash val="sysDot"/>
          </a:ln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78790" algn="l"/>
              </a:tabLst>
              <a:defRPr/>
            </a:pP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Superficial temporal artery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sz="2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017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8790" algn="l"/>
              </a:tabLst>
              <a:defRPr/>
            </a:pP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smallest terminal branches of the external carotid artery 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inside the parotid gland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9017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71930" algn="l"/>
              </a:tabLst>
              <a:defRPr/>
            </a:pP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It emerges from the upper pole of the parotid gland.</a:t>
            </a:r>
          </a:p>
          <a:p>
            <a:pPr marL="9017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71930" algn="l"/>
              </a:tabLst>
              <a:defRPr/>
            </a:pP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crosses root of zygomatic arch just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infront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auricle.</a:t>
            </a:r>
          </a:p>
          <a:p>
            <a:pPr marL="342900" indent="-34290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ulsation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can be felt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infront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auricle.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Branches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>
                <a:tab pos="504825" algn="l"/>
              </a:tabLst>
              <a:defRPr/>
            </a:pP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Glandular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the parotid gland.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>
                <a:tab pos="504825" algn="l"/>
              </a:tabLst>
              <a:defRPr/>
            </a:pP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Transverse facial 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artery.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>
                <a:tab pos="504825" algn="l"/>
              </a:tabLst>
              <a:defRPr/>
            </a:pP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Zygomaticoorbital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artery.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>
                <a:tab pos="504825" algn="l"/>
              </a:tabLst>
              <a:defRPr/>
            </a:pP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Anterior auricular 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artery.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>
                <a:tab pos="504825" algn="l"/>
              </a:tabLst>
              <a:defRPr/>
            </a:pP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Middle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temporal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artery (the largest branch), ascends and grooving temporal bone deep to the temporalis muscle.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>
                <a:tab pos="504825" algn="l"/>
              </a:tabLst>
              <a:defRPr/>
            </a:pP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Terminal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branches (Frontal &amp; Parietal) : to scalp.</a:t>
            </a: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DE6A296A-4DA1-445C-BA0A-4BBE02FF7F73}"/>
              </a:ext>
            </a:extLst>
          </p:cNvPr>
          <p:cNvSpPr>
            <a:spLocks/>
          </p:cNvSpPr>
          <p:nvPr/>
        </p:nvSpPr>
        <p:spPr bwMode="auto">
          <a:xfrm flipH="1">
            <a:off x="7336162" y="5435856"/>
            <a:ext cx="1259197" cy="697658"/>
          </a:xfrm>
          <a:prstGeom prst="callout2">
            <a:avLst>
              <a:gd name="adj1" fmla="val 32836"/>
              <a:gd name="adj2" fmla="val 5925"/>
              <a:gd name="adj3" fmla="val 40165"/>
              <a:gd name="adj4" fmla="val -13400"/>
              <a:gd name="adj5" fmla="val -52997"/>
              <a:gd name="adj6" fmla="val -97118"/>
            </a:avLst>
          </a:prstGeom>
          <a:noFill/>
          <a:ln w="57150">
            <a:solidFill>
              <a:srgbClr val="00B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/>
              <a:t>External carotid artery</a:t>
            </a:r>
          </a:p>
        </p:txBody>
      </p:sp>
    </p:spTree>
    <p:extLst>
      <p:ext uri="{BB962C8B-B14F-4D97-AF65-F5344CB8AC3E}">
        <p14:creationId xmlns:p14="http://schemas.microsoft.com/office/powerpoint/2010/main" val="46915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132EE0-43EA-4838-B641-E2618DDF49A6}"/>
              </a:ext>
            </a:extLst>
          </p:cNvPr>
          <p:cNvSpPr/>
          <p:nvPr/>
        </p:nvSpPr>
        <p:spPr>
          <a:xfrm>
            <a:off x="156579" y="1375473"/>
            <a:ext cx="6919470" cy="4106637"/>
          </a:xfrm>
          <a:prstGeom prst="rect">
            <a:avLst/>
          </a:prstGeom>
          <a:ln w="3810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2000"/>
              </a:lnSpc>
              <a:buFont typeface="Arial" panose="020B0604020202020204" pitchFamily="34" charset="0"/>
              <a:buChar char="•"/>
              <a:tabLst>
                <a:tab pos="47879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Posterior auricular artery</a:t>
            </a:r>
          </a:p>
          <a:p>
            <a:pPr lvl="0" algn="just">
              <a:lnSpc>
                <a:spcPct val="122000"/>
              </a:lnSpc>
              <a:tabLst>
                <a:tab pos="47879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branch of the external carotid artery.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2000"/>
              </a:lnSpc>
              <a:tabLst>
                <a:tab pos="47879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It passes backwards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on upper border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of posterior belly of digastric muscle. It gives;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2000"/>
              </a:lnSpc>
              <a:tabLst>
                <a:tab pos="47879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a- Occipital branch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scalp behind the auricle.</a:t>
            </a:r>
          </a:p>
          <a:p>
            <a:pPr lvl="0" algn="just">
              <a:lnSpc>
                <a:spcPct val="122000"/>
              </a:lnSpc>
              <a:tabLst>
                <a:tab pos="47879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b- Auricular branch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the auricle.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2000"/>
              </a:lnSpc>
              <a:tabLst>
                <a:tab pos="47879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C- Stylomastoid branch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enters the stylomastoid foramen. It supplies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tympanic cavity, mastoid antrum and mastoid air cells.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2ADBA4-2BA5-4785-BB47-D30D36BF8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97" y="-24701"/>
            <a:ext cx="4587217" cy="5330837"/>
          </a:xfrm>
          <a:prstGeom prst="rect">
            <a:avLst/>
          </a:prstGeom>
        </p:spPr>
      </p:pic>
      <p:sp>
        <p:nvSpPr>
          <p:cNvPr id="9" name="AutoShape 9">
            <a:extLst>
              <a:ext uri="{FF2B5EF4-FFF2-40B4-BE49-F238E27FC236}">
                <a16:creationId xmlns:a16="http://schemas.microsoft.com/office/drawing/2014/main" id="{54CFD4FB-CACB-4345-8F4A-33440F0565AC}"/>
              </a:ext>
            </a:extLst>
          </p:cNvPr>
          <p:cNvSpPr>
            <a:spLocks/>
          </p:cNvSpPr>
          <p:nvPr/>
        </p:nvSpPr>
        <p:spPr bwMode="auto">
          <a:xfrm flipH="1">
            <a:off x="11109937" y="2978219"/>
            <a:ext cx="1082063" cy="450781"/>
          </a:xfrm>
          <a:prstGeom prst="callout2">
            <a:avLst>
              <a:gd name="adj1" fmla="val 58522"/>
              <a:gd name="adj2" fmla="val 91583"/>
              <a:gd name="adj3" fmla="val 68394"/>
              <a:gd name="adj4" fmla="val 113960"/>
              <a:gd name="adj5" fmla="val -8686"/>
              <a:gd name="adj6" fmla="val 259694"/>
            </a:avLst>
          </a:prstGeom>
          <a:solidFill>
            <a:schemeClr val="bg1"/>
          </a:solidFill>
          <a:ln w="57150">
            <a:solidFill>
              <a:srgbClr val="00B050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ECA</a:t>
            </a: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0659B88A-B89B-4945-B0C0-D560E81F4586}"/>
              </a:ext>
            </a:extLst>
          </p:cNvPr>
          <p:cNvSpPr>
            <a:spLocks/>
          </p:cNvSpPr>
          <p:nvPr/>
        </p:nvSpPr>
        <p:spPr bwMode="auto">
          <a:xfrm flipH="1">
            <a:off x="4460562" y="147623"/>
            <a:ext cx="3270876" cy="785948"/>
          </a:xfrm>
          <a:prstGeom prst="callout2">
            <a:avLst>
              <a:gd name="adj1" fmla="val 82296"/>
              <a:gd name="adj2" fmla="val 4725"/>
              <a:gd name="adj3" fmla="val 113142"/>
              <a:gd name="adj4" fmla="val -35711"/>
              <a:gd name="adj5" fmla="val 285407"/>
              <a:gd name="adj6" fmla="val -35113"/>
            </a:avLst>
          </a:prstGeom>
          <a:noFill/>
          <a:ln w="57150">
            <a:solidFill>
              <a:srgbClr val="00B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Posterior auricular artery</a:t>
            </a:r>
          </a:p>
        </p:txBody>
      </p:sp>
    </p:spTree>
    <p:extLst>
      <p:ext uri="{BB962C8B-B14F-4D97-AF65-F5344CB8AC3E}">
        <p14:creationId xmlns:p14="http://schemas.microsoft.com/office/powerpoint/2010/main" val="303110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132EE0-43EA-4838-B641-E2618DDF49A6}"/>
              </a:ext>
            </a:extLst>
          </p:cNvPr>
          <p:cNvSpPr/>
          <p:nvPr/>
        </p:nvSpPr>
        <p:spPr>
          <a:xfrm>
            <a:off x="190921" y="815926"/>
            <a:ext cx="6919470" cy="5456622"/>
          </a:xfrm>
          <a:prstGeom prst="rect">
            <a:avLst/>
          </a:prstGeom>
          <a:ln w="3810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2000"/>
              </a:lnSpc>
              <a:buFont typeface="Arial" panose="020B0604020202020204" pitchFamily="34" charset="0"/>
              <a:buChar char="•"/>
              <a:tabLst>
                <a:tab pos="47879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Occipital artery</a:t>
            </a:r>
          </a:p>
          <a:p>
            <a:pPr lvl="0" algn="just">
              <a:lnSpc>
                <a:spcPct val="122000"/>
              </a:lnSpc>
              <a:tabLst>
                <a:tab pos="47879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-: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branch of the external carotid artery.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2000"/>
              </a:lnSpc>
              <a:buFontTx/>
              <a:buChar char="-"/>
              <a:tabLst>
                <a:tab pos="47879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It passes backwards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lower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border of posterior belly of digastric muscle. </a:t>
            </a:r>
          </a:p>
          <a:p>
            <a:pPr marL="342900" indent="-342900" algn="just">
              <a:lnSpc>
                <a:spcPct val="122000"/>
              </a:lnSpc>
              <a:buFontTx/>
              <a:buChar char="-"/>
              <a:tabLst>
                <a:tab pos="47879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It passes through the occipital groove medial to the mastoid process.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2000"/>
              </a:lnSpc>
              <a:buFontTx/>
              <a:buChar char="-"/>
              <a:tabLst>
                <a:tab pos="47879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Crossing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apex of posterior triangle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of neck</a:t>
            </a:r>
          </a:p>
          <a:p>
            <a:pPr marL="342900" lvl="0" indent="-342900" algn="just">
              <a:lnSpc>
                <a:spcPct val="122000"/>
              </a:lnSpc>
              <a:buFont typeface="Arial" panose="020B0604020202020204" pitchFamily="34" charset="0"/>
              <a:buChar char="•"/>
              <a:tabLst>
                <a:tab pos="129540" algn="l"/>
                <a:tab pos="33782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Branches;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tabLst>
                <a:tab pos="129540" algn="l"/>
                <a:tab pos="33782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a- Descending cervical artery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anastomosis with the deep cervical artery.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tabLst>
                <a:tab pos="129540" algn="l"/>
                <a:tab pos="33782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b-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Meningeal branch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the dura matter.</a:t>
            </a:r>
          </a:p>
          <a:p>
            <a:pPr lvl="0" algn="just">
              <a:lnSpc>
                <a:spcPct val="122000"/>
              </a:lnSpc>
              <a:tabLst>
                <a:tab pos="129540" algn="l"/>
                <a:tab pos="33782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c- Terminal branch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the back of the scalp.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2ADBA4-2BA5-4785-BB47-D30D36BF8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97" y="-24701"/>
            <a:ext cx="4587217" cy="5330837"/>
          </a:xfrm>
          <a:prstGeom prst="rect">
            <a:avLst/>
          </a:prstGeom>
        </p:spPr>
      </p:pic>
      <p:sp>
        <p:nvSpPr>
          <p:cNvPr id="9" name="AutoShape 9">
            <a:extLst>
              <a:ext uri="{FF2B5EF4-FFF2-40B4-BE49-F238E27FC236}">
                <a16:creationId xmlns:a16="http://schemas.microsoft.com/office/drawing/2014/main" id="{54CFD4FB-CACB-4345-8F4A-33440F0565AC}"/>
              </a:ext>
            </a:extLst>
          </p:cNvPr>
          <p:cNvSpPr>
            <a:spLocks/>
          </p:cNvSpPr>
          <p:nvPr/>
        </p:nvSpPr>
        <p:spPr bwMode="auto">
          <a:xfrm flipH="1">
            <a:off x="11109937" y="2978219"/>
            <a:ext cx="1082063" cy="450781"/>
          </a:xfrm>
          <a:prstGeom prst="callout2">
            <a:avLst>
              <a:gd name="adj1" fmla="val 58522"/>
              <a:gd name="adj2" fmla="val 91583"/>
              <a:gd name="adj3" fmla="val 68394"/>
              <a:gd name="adj4" fmla="val 113960"/>
              <a:gd name="adj5" fmla="val -8686"/>
              <a:gd name="adj6" fmla="val 259694"/>
            </a:avLst>
          </a:prstGeom>
          <a:solidFill>
            <a:schemeClr val="bg1"/>
          </a:solidFill>
          <a:ln w="57150">
            <a:solidFill>
              <a:srgbClr val="00B050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ECA</a:t>
            </a: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0659B88A-B89B-4945-B0C0-D560E81F4586}"/>
              </a:ext>
            </a:extLst>
          </p:cNvPr>
          <p:cNvSpPr>
            <a:spLocks/>
          </p:cNvSpPr>
          <p:nvPr/>
        </p:nvSpPr>
        <p:spPr bwMode="auto">
          <a:xfrm flipH="1">
            <a:off x="5425440" y="175758"/>
            <a:ext cx="2812433" cy="640168"/>
          </a:xfrm>
          <a:prstGeom prst="callout2">
            <a:avLst>
              <a:gd name="adj1" fmla="val 55926"/>
              <a:gd name="adj2" fmla="val 2224"/>
              <a:gd name="adj3" fmla="val 196648"/>
              <a:gd name="adj4" fmla="val -3198"/>
              <a:gd name="adj5" fmla="val 362319"/>
              <a:gd name="adj6" fmla="val -6602"/>
            </a:avLst>
          </a:prstGeom>
          <a:noFill/>
          <a:ln w="57150">
            <a:solidFill>
              <a:srgbClr val="00B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Occipital artery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BFB6FC-D56C-495A-83B4-46902472157D}"/>
              </a:ext>
            </a:extLst>
          </p:cNvPr>
          <p:cNvSpPr/>
          <p:nvPr/>
        </p:nvSpPr>
        <p:spPr>
          <a:xfrm>
            <a:off x="190921" y="6272548"/>
            <a:ext cx="4609514" cy="64462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0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017">
            <a:extLst>
              <a:ext uri="{FF2B5EF4-FFF2-40B4-BE49-F238E27FC236}">
                <a16:creationId xmlns:a16="http://schemas.microsoft.com/office/drawing/2014/main" id="{1513D490-808E-482F-B510-FE8E35FA6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6000" contrast="88000"/>
          </a:blip>
          <a:srcRect/>
          <a:stretch>
            <a:fillRect/>
          </a:stretch>
        </p:blipFill>
        <p:spPr bwMode="auto">
          <a:xfrm>
            <a:off x="3040405" y="0"/>
            <a:ext cx="533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AutoShape 9">
            <a:extLst>
              <a:ext uri="{FF2B5EF4-FFF2-40B4-BE49-F238E27FC236}">
                <a16:creationId xmlns:a16="http://schemas.microsoft.com/office/drawing/2014/main" id="{5FC23524-BC7E-4B7E-9F10-A6EB1B0B154C}"/>
              </a:ext>
            </a:extLst>
          </p:cNvPr>
          <p:cNvSpPr>
            <a:spLocks/>
          </p:cNvSpPr>
          <p:nvPr/>
        </p:nvSpPr>
        <p:spPr bwMode="auto">
          <a:xfrm flipH="1">
            <a:off x="8597766" y="48760"/>
            <a:ext cx="3430111" cy="888847"/>
          </a:xfrm>
          <a:prstGeom prst="callout2">
            <a:avLst>
              <a:gd name="adj1" fmla="val 67083"/>
              <a:gd name="adj2" fmla="val 93242"/>
              <a:gd name="adj3" fmla="val 85941"/>
              <a:gd name="adj4" fmla="val 107391"/>
              <a:gd name="adj5" fmla="val 130708"/>
              <a:gd name="adj6" fmla="val 126305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Supratrochlear vein</a:t>
            </a: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95B988EF-141C-4232-A20D-92FA28E7257D}"/>
              </a:ext>
            </a:extLst>
          </p:cNvPr>
          <p:cNvSpPr>
            <a:spLocks/>
          </p:cNvSpPr>
          <p:nvPr/>
        </p:nvSpPr>
        <p:spPr bwMode="auto">
          <a:xfrm flipH="1">
            <a:off x="8761889" y="937607"/>
            <a:ext cx="3430111" cy="888847"/>
          </a:xfrm>
          <a:prstGeom prst="callout2">
            <a:avLst>
              <a:gd name="adj1" fmla="val 33847"/>
              <a:gd name="adj2" fmla="val 90781"/>
              <a:gd name="adj3" fmla="val 68531"/>
              <a:gd name="adj4" fmla="val 107391"/>
              <a:gd name="adj5" fmla="val 54739"/>
              <a:gd name="adj6" fmla="val 135738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Supraorbital vein</a:t>
            </a: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C6508EF6-B619-42FA-B87C-50AEDE5FD1A5}"/>
              </a:ext>
            </a:extLst>
          </p:cNvPr>
          <p:cNvSpPr>
            <a:spLocks/>
          </p:cNvSpPr>
          <p:nvPr/>
        </p:nvSpPr>
        <p:spPr bwMode="auto">
          <a:xfrm flipH="1">
            <a:off x="8828400" y="2863947"/>
            <a:ext cx="3199477" cy="565053"/>
          </a:xfrm>
          <a:prstGeom prst="callout2">
            <a:avLst>
              <a:gd name="adj1" fmla="val 51043"/>
              <a:gd name="adj2" fmla="val 95765"/>
              <a:gd name="adj3" fmla="val 85941"/>
              <a:gd name="adj4" fmla="val 107391"/>
              <a:gd name="adj5" fmla="val 102451"/>
              <a:gd name="adj6" fmla="val 153534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Facial (angular) vein</a:t>
            </a: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EE8FD6D0-7B90-43F5-8E0C-9C54588090D6}"/>
              </a:ext>
            </a:extLst>
          </p:cNvPr>
          <p:cNvSpPr>
            <a:spLocks/>
          </p:cNvSpPr>
          <p:nvPr/>
        </p:nvSpPr>
        <p:spPr bwMode="auto">
          <a:xfrm flipH="1">
            <a:off x="8992522" y="1975100"/>
            <a:ext cx="2968844" cy="565053"/>
          </a:xfrm>
          <a:prstGeom prst="callout2">
            <a:avLst>
              <a:gd name="adj1" fmla="val 56022"/>
              <a:gd name="adj2" fmla="val 81695"/>
              <a:gd name="adj3" fmla="val 85941"/>
              <a:gd name="adj4" fmla="val 107391"/>
              <a:gd name="adj5" fmla="val 114899"/>
              <a:gd name="adj6" fmla="val 190967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CC"/>
                </a:solidFill>
              </a:rPr>
              <a:t>Maxillary vein</a:t>
            </a: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063BEC88-A9CF-4394-AA6B-59045D79FB47}"/>
              </a:ext>
            </a:extLst>
          </p:cNvPr>
          <p:cNvSpPr>
            <a:spLocks/>
          </p:cNvSpPr>
          <p:nvPr/>
        </p:nvSpPr>
        <p:spPr bwMode="auto">
          <a:xfrm flipH="1">
            <a:off x="365760" y="210656"/>
            <a:ext cx="3329976" cy="478661"/>
          </a:xfrm>
          <a:prstGeom prst="callout2">
            <a:avLst>
              <a:gd name="adj1" fmla="val 99208"/>
              <a:gd name="adj2" fmla="val 14831"/>
              <a:gd name="adj3" fmla="val 110837"/>
              <a:gd name="adj4" fmla="val 4093"/>
              <a:gd name="adj5" fmla="val 441234"/>
              <a:gd name="adj6" fmla="val -71148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CC"/>
                </a:solidFill>
              </a:rPr>
              <a:t>Superficial temporal vein</a:t>
            </a: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0C764E16-5EDD-43A4-8986-AE548712E398}"/>
              </a:ext>
            </a:extLst>
          </p:cNvPr>
          <p:cNvSpPr>
            <a:spLocks/>
          </p:cNvSpPr>
          <p:nvPr/>
        </p:nvSpPr>
        <p:spPr bwMode="auto">
          <a:xfrm flipH="1">
            <a:off x="38095" y="1735769"/>
            <a:ext cx="3329976" cy="478661"/>
          </a:xfrm>
          <a:prstGeom prst="callout2">
            <a:avLst>
              <a:gd name="adj1" fmla="val 66879"/>
              <a:gd name="adj2" fmla="val 45"/>
              <a:gd name="adj3" fmla="val 113776"/>
              <a:gd name="adj4" fmla="val -15340"/>
              <a:gd name="adj5" fmla="val 279591"/>
              <a:gd name="adj6" fmla="val -77485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CC"/>
                </a:solidFill>
              </a:rPr>
              <a:t>Retromandibular vein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0000CC"/>
                </a:solidFill>
              </a:rPr>
              <a:t>Inside parotid gland</a:t>
            </a: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6C2E7C79-C859-4C84-85F3-8B9EE5F14AC4}"/>
              </a:ext>
            </a:extLst>
          </p:cNvPr>
          <p:cNvSpPr>
            <a:spLocks/>
          </p:cNvSpPr>
          <p:nvPr/>
        </p:nvSpPr>
        <p:spPr bwMode="auto">
          <a:xfrm flipH="1">
            <a:off x="0" y="2540153"/>
            <a:ext cx="3329976" cy="478661"/>
          </a:xfrm>
          <a:prstGeom prst="callout2">
            <a:avLst>
              <a:gd name="adj1" fmla="val 99208"/>
              <a:gd name="adj2" fmla="val 14831"/>
              <a:gd name="adj3" fmla="val 110837"/>
              <a:gd name="adj4" fmla="val 4093"/>
              <a:gd name="adj5" fmla="val 147337"/>
              <a:gd name="adj6" fmla="val -62277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Posterior auricular vein</a:t>
            </a: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9B5A57DF-16E5-43D7-9FBB-73DE25130631}"/>
              </a:ext>
            </a:extLst>
          </p:cNvPr>
          <p:cNvSpPr>
            <a:spLocks/>
          </p:cNvSpPr>
          <p:nvPr/>
        </p:nvSpPr>
        <p:spPr bwMode="auto">
          <a:xfrm flipH="1">
            <a:off x="38095" y="4404240"/>
            <a:ext cx="3329976" cy="478661"/>
          </a:xfrm>
          <a:prstGeom prst="callout2">
            <a:avLst>
              <a:gd name="adj1" fmla="val 69818"/>
              <a:gd name="adj2" fmla="val 3425"/>
              <a:gd name="adj3" fmla="val 96142"/>
              <a:gd name="adj4" fmla="val -6046"/>
              <a:gd name="adj5" fmla="val 153216"/>
              <a:gd name="adj6" fmla="val -57208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External jugular vein</a:t>
            </a: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8A8C81D6-15A9-4FD1-87BD-5A543E1D742E}"/>
              </a:ext>
            </a:extLst>
          </p:cNvPr>
          <p:cNvSpPr>
            <a:spLocks/>
          </p:cNvSpPr>
          <p:nvPr/>
        </p:nvSpPr>
        <p:spPr bwMode="auto">
          <a:xfrm flipH="1">
            <a:off x="38095" y="1170715"/>
            <a:ext cx="3329976" cy="478661"/>
          </a:xfrm>
          <a:prstGeom prst="callout2">
            <a:avLst>
              <a:gd name="adj1" fmla="val 52185"/>
              <a:gd name="adj2" fmla="val 16943"/>
              <a:gd name="adj3" fmla="val 57935"/>
              <a:gd name="adj4" fmla="val 2403"/>
              <a:gd name="adj5" fmla="val 191422"/>
              <a:gd name="adj6" fmla="val -3355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Occipital vein</a:t>
            </a:r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DCC9356E-781B-43EE-9C83-0C5F8E6A0019}"/>
              </a:ext>
            </a:extLst>
          </p:cNvPr>
          <p:cNvSpPr>
            <a:spLocks/>
          </p:cNvSpPr>
          <p:nvPr/>
        </p:nvSpPr>
        <p:spPr bwMode="auto">
          <a:xfrm flipH="1">
            <a:off x="7339509" y="4057822"/>
            <a:ext cx="2968844" cy="565053"/>
          </a:xfrm>
          <a:prstGeom prst="callout2">
            <a:avLst>
              <a:gd name="adj1" fmla="val 51043"/>
              <a:gd name="adj2" fmla="val 88803"/>
              <a:gd name="adj3" fmla="val 85941"/>
              <a:gd name="adj4" fmla="val 107391"/>
              <a:gd name="adj5" fmla="val 72575"/>
              <a:gd name="adj6" fmla="val 145952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Common Facial vein</a:t>
            </a:r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25FA3404-7AA8-4104-93F5-D2C821BCF833}"/>
              </a:ext>
            </a:extLst>
          </p:cNvPr>
          <p:cNvSpPr>
            <a:spLocks/>
          </p:cNvSpPr>
          <p:nvPr/>
        </p:nvSpPr>
        <p:spPr bwMode="auto">
          <a:xfrm flipH="1">
            <a:off x="6276896" y="5355340"/>
            <a:ext cx="1315831" cy="565053"/>
          </a:xfrm>
          <a:prstGeom prst="callout2">
            <a:avLst>
              <a:gd name="adj1" fmla="val 51043"/>
              <a:gd name="adj2" fmla="val 76349"/>
              <a:gd name="adj3" fmla="val 43618"/>
              <a:gd name="adj4" fmla="val 104184"/>
              <a:gd name="adj5" fmla="val 12824"/>
              <a:gd name="adj6" fmla="val 147119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CC"/>
                </a:solidFill>
              </a:rPr>
              <a:t>IJV</a:t>
            </a: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B55FEA3C-741F-4335-AF67-6FE0FFD8268A}"/>
              </a:ext>
            </a:extLst>
          </p:cNvPr>
          <p:cNvSpPr>
            <a:spLocks/>
          </p:cNvSpPr>
          <p:nvPr/>
        </p:nvSpPr>
        <p:spPr bwMode="auto">
          <a:xfrm flipH="1">
            <a:off x="-55390" y="5398535"/>
            <a:ext cx="3329976" cy="478661"/>
          </a:xfrm>
          <a:prstGeom prst="callout2">
            <a:avLst>
              <a:gd name="adj1" fmla="val 61001"/>
              <a:gd name="adj2" fmla="val 13986"/>
              <a:gd name="adj3" fmla="val 69691"/>
              <a:gd name="adj4" fmla="val -2244"/>
              <a:gd name="adj5" fmla="val 94437"/>
              <a:gd name="adj6" fmla="val -51294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CC"/>
                </a:solidFill>
              </a:rPr>
              <a:t>Subclavian vein</a:t>
            </a:r>
          </a:p>
        </p:txBody>
      </p:sp>
      <p:sp>
        <p:nvSpPr>
          <p:cNvPr id="15" name="AutoShape 9">
            <a:extLst>
              <a:ext uri="{FF2B5EF4-FFF2-40B4-BE49-F238E27FC236}">
                <a16:creationId xmlns:a16="http://schemas.microsoft.com/office/drawing/2014/main" id="{BB632A9D-4C6C-41D5-89EF-EA9789C4D2EF}"/>
              </a:ext>
            </a:extLst>
          </p:cNvPr>
          <p:cNvSpPr>
            <a:spLocks/>
          </p:cNvSpPr>
          <p:nvPr/>
        </p:nvSpPr>
        <p:spPr bwMode="auto">
          <a:xfrm flipH="1">
            <a:off x="194993" y="3649275"/>
            <a:ext cx="3329976" cy="478661"/>
          </a:xfrm>
          <a:prstGeom prst="callout2">
            <a:avLst>
              <a:gd name="adj1" fmla="val 55124"/>
              <a:gd name="adj2" fmla="val 3847"/>
              <a:gd name="adj3" fmla="val -3783"/>
              <a:gd name="adj4" fmla="val -13650"/>
              <a:gd name="adj5" fmla="val -34878"/>
              <a:gd name="adj6" fmla="val -63122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CC"/>
                </a:solidFill>
              </a:rPr>
              <a:t>Posterior division </a:t>
            </a:r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E628B697-5288-42D0-BF19-2FE9E9A09052}"/>
              </a:ext>
            </a:extLst>
          </p:cNvPr>
          <p:cNvSpPr>
            <a:spLocks/>
          </p:cNvSpPr>
          <p:nvPr/>
        </p:nvSpPr>
        <p:spPr bwMode="auto">
          <a:xfrm flipH="1">
            <a:off x="8374405" y="3492769"/>
            <a:ext cx="2968844" cy="565053"/>
          </a:xfrm>
          <a:prstGeom prst="callout2">
            <a:avLst>
              <a:gd name="adj1" fmla="val 61001"/>
              <a:gd name="adj2" fmla="val 91646"/>
              <a:gd name="adj3" fmla="val 85941"/>
              <a:gd name="adj4" fmla="val 107391"/>
              <a:gd name="adj5" fmla="val 60127"/>
              <a:gd name="adj6" fmla="val 1777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CC"/>
                </a:solidFill>
              </a:rPr>
              <a:t>Anterior division</a:t>
            </a:r>
          </a:p>
        </p:txBody>
      </p:sp>
    </p:spTree>
    <p:extLst>
      <p:ext uri="{BB962C8B-B14F-4D97-AF65-F5344CB8AC3E}">
        <p14:creationId xmlns:p14="http://schemas.microsoft.com/office/powerpoint/2010/main" val="226209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03A653-BE2F-4D1C-88E7-C959BE074A2D}"/>
              </a:ext>
            </a:extLst>
          </p:cNvPr>
          <p:cNvSpPr/>
          <p:nvPr/>
        </p:nvSpPr>
        <p:spPr>
          <a:xfrm>
            <a:off x="152400" y="117637"/>
            <a:ext cx="11887200" cy="500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2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Veins of the scalp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tabLst>
                <a:tab pos="22860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Supraorbital and supratrochlear veins;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tabLst>
                <a:tab pos="2286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They unit at the medial angle of the eye to form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anterior facial vein (angular)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tabLst>
                <a:tab pos="22860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Superficial temporal vein;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enters the parotid gland.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tabLst>
                <a:tab pos="2286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Inside the gland, it fuses with the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maxillary vein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form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retromandibular vein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that divided into anterior and posterior divisions.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tabLst>
                <a:tab pos="22860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 Posterior auricular vein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unites with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posterior division of retromandibular vein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form the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external jugular vein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that ends in the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subclavian vein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tabLst>
                <a:tab pos="168910" algn="l"/>
                <a:tab pos="22860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	**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anterior division of the retromandibular vein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fused with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anterior facial vein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forming the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common facial vein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that ends in the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internal jugular vein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tabLst>
                <a:tab pos="168910" algn="l"/>
                <a:tab pos="22860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 Occipital vein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drains into the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suboccipital plexus of veins.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662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5D78F6-C957-4CF7-AC22-5BC548CDF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5" y="0"/>
            <a:ext cx="12171894" cy="52050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FBA5EA-39E9-496E-ABE2-962903C3FE68}"/>
              </a:ext>
            </a:extLst>
          </p:cNvPr>
          <p:cNvSpPr txBox="1"/>
          <p:nvPr/>
        </p:nvSpPr>
        <p:spPr>
          <a:xfrm>
            <a:off x="295421" y="5054532"/>
            <a:ext cx="10637520" cy="1482714"/>
          </a:xfrm>
          <a:prstGeom prst="rect">
            <a:avLst/>
          </a:prstGeom>
          <a:noFill/>
          <a:ln w="38100">
            <a:solidFill>
              <a:srgbClr val="0000CC"/>
            </a:solidFill>
            <a:prstDash val="sysDash"/>
          </a:ln>
        </p:spPr>
        <p:txBody>
          <a:bodyPr wrap="square">
            <a:spAutoFit/>
          </a:bodyPr>
          <a:lstStyle/>
          <a:p>
            <a:pPr marL="457200" indent="-4572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Scalp infection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localized in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loose areolar layer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spreads to the intracranial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venous sinuses through emissary veins (valveless), causing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meningitis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septicemia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2910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689050-1C8D-4D5F-8934-3500088E5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62" y="20475"/>
            <a:ext cx="6575461" cy="6586330"/>
          </a:xfrm>
          <a:prstGeom prst="rect">
            <a:avLst/>
          </a:prstGeom>
        </p:spPr>
      </p:pic>
      <p:sp>
        <p:nvSpPr>
          <p:cNvPr id="4" name="AutoShape 9">
            <a:extLst>
              <a:ext uri="{FF2B5EF4-FFF2-40B4-BE49-F238E27FC236}">
                <a16:creationId xmlns:a16="http://schemas.microsoft.com/office/drawing/2014/main" id="{2EFB12F5-676D-4C17-8D7E-B55715C7E636}"/>
              </a:ext>
            </a:extLst>
          </p:cNvPr>
          <p:cNvSpPr>
            <a:spLocks/>
          </p:cNvSpPr>
          <p:nvPr/>
        </p:nvSpPr>
        <p:spPr bwMode="auto">
          <a:xfrm flipH="1">
            <a:off x="3237333" y="1125839"/>
            <a:ext cx="1824998" cy="557187"/>
          </a:xfrm>
          <a:prstGeom prst="callout2">
            <a:avLst>
              <a:gd name="adj1" fmla="val 47111"/>
              <a:gd name="adj2" fmla="val 6420"/>
              <a:gd name="adj3" fmla="val 123895"/>
              <a:gd name="adj4" fmla="val -5335"/>
              <a:gd name="adj5" fmla="val 315500"/>
              <a:gd name="adj6" fmla="val -17202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CC"/>
                </a:solidFill>
              </a:rPr>
              <a:t>Eye brows</a:t>
            </a: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34221E12-A0BC-4DF6-960B-509939BB176F}"/>
              </a:ext>
            </a:extLst>
          </p:cNvPr>
          <p:cNvSpPr>
            <a:spLocks/>
          </p:cNvSpPr>
          <p:nvPr/>
        </p:nvSpPr>
        <p:spPr bwMode="auto">
          <a:xfrm flipH="1">
            <a:off x="9625608" y="251195"/>
            <a:ext cx="2434088" cy="769222"/>
          </a:xfrm>
          <a:prstGeom prst="callout2">
            <a:avLst>
              <a:gd name="adj1" fmla="val 55268"/>
              <a:gd name="adj2" fmla="val 98740"/>
              <a:gd name="adj3" fmla="val 60019"/>
              <a:gd name="adj4" fmla="val 107172"/>
              <a:gd name="adj5" fmla="val 259200"/>
              <a:gd name="adj6" fmla="val 165604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CC"/>
                </a:solidFill>
              </a:rPr>
              <a:t>Superior temporal line</a:t>
            </a: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ED912EC8-66D6-409F-8754-FD63244FC339}"/>
              </a:ext>
            </a:extLst>
          </p:cNvPr>
          <p:cNvSpPr>
            <a:spLocks/>
          </p:cNvSpPr>
          <p:nvPr/>
        </p:nvSpPr>
        <p:spPr bwMode="auto">
          <a:xfrm flipH="1">
            <a:off x="10045148" y="3044389"/>
            <a:ext cx="2146852" cy="769222"/>
          </a:xfrm>
          <a:prstGeom prst="callout2">
            <a:avLst>
              <a:gd name="adj1" fmla="val 55268"/>
              <a:gd name="adj2" fmla="val 91829"/>
              <a:gd name="adj3" fmla="val 60019"/>
              <a:gd name="adj4" fmla="val 107172"/>
              <a:gd name="adj5" fmla="val 18008"/>
              <a:gd name="adj6" fmla="val 122251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CC"/>
                </a:solidFill>
              </a:rPr>
              <a:t>External occipital protuberance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946D4D-6032-4091-A50C-76002D44D4DF}"/>
              </a:ext>
            </a:extLst>
          </p:cNvPr>
          <p:cNvSpPr txBox="1"/>
          <p:nvPr/>
        </p:nvSpPr>
        <p:spPr>
          <a:xfrm>
            <a:off x="145775" y="1881809"/>
            <a:ext cx="4004058" cy="49364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marR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2954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Scalp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68910" algn="l"/>
              </a:tabLst>
            </a:pPr>
            <a:r>
              <a:rPr lang="en-US" sz="2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The soft tissues covering skull cap (calvaria). </a:t>
            </a:r>
            <a:endParaRPr lang="en-US" sz="23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68910" algn="l"/>
              </a:tabLst>
            </a:pPr>
            <a:r>
              <a:rPr lang="en-US" sz="23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Extension</a:t>
            </a:r>
            <a:endParaRPr lang="en-US" sz="23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tabLst>
                <a:tab pos="168910" algn="l"/>
                <a:tab pos="466725" algn="l"/>
              </a:tabLst>
            </a:pPr>
            <a:r>
              <a:rPr lang="en-US" sz="23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Anteriorly; </a:t>
            </a:r>
            <a:r>
              <a:rPr lang="en-US" sz="2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Skin of the eye brows.</a:t>
            </a:r>
            <a:endParaRPr lang="en-US" sz="23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tabLst>
                <a:tab pos="168910" algn="l"/>
                <a:tab pos="466725" algn="l"/>
              </a:tabLst>
            </a:pPr>
            <a:r>
              <a:rPr lang="en-US" sz="23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Laterally; </a:t>
            </a:r>
            <a:r>
              <a:rPr lang="en-US" sz="2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superior temporal lines.</a:t>
            </a:r>
            <a:endParaRPr lang="en-US" sz="23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5000"/>
              </a:lnSpc>
              <a:buFont typeface="Arial" panose="020B0604020202020204" pitchFamily="34" charset="0"/>
              <a:buChar char="-"/>
              <a:tabLst>
                <a:tab pos="168910" algn="l"/>
                <a:tab pos="466725" algn="l"/>
              </a:tabLst>
            </a:pPr>
            <a:r>
              <a:rPr lang="en-US" sz="23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Posteriorly</a:t>
            </a:r>
            <a:r>
              <a:rPr lang="en-US" sz="23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external occipital protuberance and 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highest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nuchal lines.</a:t>
            </a:r>
            <a:endParaRPr lang="en-US" sz="23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A0E667-B367-4072-BC37-31F89B424A67}"/>
              </a:ext>
            </a:extLst>
          </p:cNvPr>
          <p:cNvSpPr/>
          <p:nvPr/>
        </p:nvSpPr>
        <p:spPr>
          <a:xfrm>
            <a:off x="351693" y="250843"/>
            <a:ext cx="4609514" cy="64462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6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20880" y="2018111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36866" name="Object 2">
                        <a:extLst>
                          <a:ext uri="{FF2B5EF4-FFF2-40B4-BE49-F238E27FC236}">
                            <a16:creationId xmlns:a16="http://schemas.microsoft.com/office/drawing/2014/main" id="{5BEAF321-CE8B-4EFD-9974-5224A4C8C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0880" y="2018111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6605" y="2103836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36867" name="Object 3">
                        <a:extLst>
                          <a:ext uri="{FF2B5EF4-FFF2-40B4-BE49-F238E27FC236}">
                            <a16:creationId xmlns:a16="http://schemas.microsoft.com/office/drawing/2014/main" id="{D3B55F9F-14CC-4C1F-9099-44FA0F7FA8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6605" y="2103836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330" y="2189561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7E469F78-8BBE-4AF3-975C-D1349B7061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330" y="2189561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4439" y="1971676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id="{BB1B67DB-B310-4519-BECC-22BCB0953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9" y="1971676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7376" y="1122460"/>
          <a:ext cx="3301626" cy="477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36870" name="Object 6">
                        <a:extLst>
                          <a:ext uri="{FF2B5EF4-FFF2-40B4-BE49-F238E27FC236}">
                            <a16:creationId xmlns:a16="http://schemas.microsoft.com/office/drawing/2014/main" id="{67334DEF-34EF-4363-9A6F-2F92348B8A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6" y="1122460"/>
                        <a:ext cx="3301626" cy="4778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206" y="1122460"/>
          <a:ext cx="3594739" cy="520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36871" name="Object 7">
                        <a:extLst>
                          <a:ext uri="{FF2B5EF4-FFF2-40B4-BE49-F238E27FC236}">
                            <a16:creationId xmlns:a16="http://schemas.microsoft.com/office/drawing/2014/main" id="{8736F3C8-B101-422E-95D6-8E009B9B0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206" y="1122460"/>
                        <a:ext cx="3594739" cy="520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8">
            <a:extLst>
              <a:ext uri="{FF2B5EF4-FFF2-40B4-BE49-F238E27FC236}">
                <a16:creationId xmlns:a16="http://schemas.microsoft.com/office/drawing/2014/main" id="{41807D45-1B01-4BFB-BA03-084B5B5A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676" y="5237263"/>
            <a:ext cx="600075" cy="12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3" tIns="25717" rIns="51433" bIns="2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35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50">
                <a:solidFill>
                  <a:srgbClr val="000000"/>
                </a:solidFill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6877706" y="3772500"/>
            <a:ext cx="4598699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33" tIns="25717" rIns="51433" bIns="25717">
            <a:spAutoFit/>
          </a:bodyPr>
          <a:lstStyle/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Thank you </a:t>
            </a:r>
          </a:p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5400" b="1" dirty="0"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6836445" y="5014622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Questions </a:t>
            </a:r>
          </a:p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E64215-5296-4863-9B03-0D84906B8E54}"/>
              </a:ext>
            </a:extLst>
          </p:cNvPr>
          <p:cNvSpPr/>
          <p:nvPr/>
        </p:nvSpPr>
        <p:spPr>
          <a:xfrm>
            <a:off x="6657479" y="207086"/>
            <a:ext cx="5248020" cy="829649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8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321 0.28218 C -0.73542 0.27338 -0.73998 0.26551 -0.74389 0.25718 C -0.74519 0.25394 -0.74753 0.25093 -0.74844 0.24699 C -0.75027 0.23519 -0.75027 0.22454 -0.75144 0.21273 C -0.74987 0.19907 -0.75404 0.18565 -0.75482 0.17199 C -0.75547 0.16111 -0.75482 0.14907 -0.75534 0.1375 C -0.75639 0.1162 -0.75612 0.14375 -0.75626 0.12778 C -0.75665 0.12315 -0.75612 0.11759 -0.75612 0.1125 C -0.75691 0.11042 -0.75795 0.10949 -0.75769 0.10718 C -0.75847 0.10278 -0.7586 0.09838 -0.75951 0.09306 C -0.7599 0.08403 -0.75782 0.0919 -0.7599 0.08032 C -0.76264 0.06736 -0.76407 0.05486 -0.76368 0.03982 C -0.75769 0.01736 -0.75821 0.0081 -0.74597 -0.00555 C -0.74102 -0.01018 -0.73933 -0.01273 -0.73282 -0.01319 C -0.72279 -0.01643 -0.72305 -0.01597 -0.71094 -0.01319 C -0.70951 -0.0125 -0.70847 -0.01065 -0.70691 -0.01018 C -0.69336 -0.00509 -0.69805 -0.00741 -0.69284 -0.0243 C -0.69063 -0.03843 -0.6849 -0.06042 -0.68594 -0.07731 C -0.68503 -0.09491 -0.68347 -0.11898 -0.68659 -0.1368 C -0.68633 -0.14583 -0.68685 -0.16481 -0.69037 -0.17268 C -0.69076 -0.17963 -0.69063 -0.18634 -0.69245 -0.19305 C -0.69219 -0.20116 -0.69323 -0.20856 -0.69519 -0.2162 C -0.6948 -0.22893 -0.69753 -0.24167 -0.69649 -0.25417 C -0.69558 -0.26065 -0.69402 -0.27407 -0.69441 -0.27384 C -0.68764 -0.29583 -0.68047 -0.31805 -0.66589 -0.33264 C -0.66055 -0.33773 -0.65704 -0.34213 -0.65079 -0.34491 C -0.64701 -0.34907 -0.64532 -0.3493 -0.64063 -0.35093 C -0.6349 -0.3544 -0.63386 -0.35417 -0.62774 -0.35023 C -0.62344 -0.34606 -0.6181 -0.33935 -0.61407 -0.3338 C -0.61133 -0.34005 -0.60639 -0.3412 -0.60183 -0.34468 C -0.59753 -0.34722 -0.59584 -0.34977 -0.59102 -0.35162 C -0.5875 -0.35463 -0.58477 -0.35718 -0.58047 -0.3588 C -0.57422 -0.36458 -0.56628 -0.36829 -0.55951 -0.37268 C -0.55482 -0.37569 -0.55339 -0.37963 -0.54766 -0.37963 C -0.54336 -0.38773 -0.53112 -0.39028 -0.5237 -0.39537 C -0.51862 -0.39097 -0.51862 -0.3838 -0.51511 -0.37824 C -0.51224 -0.37037 -0.50769 -0.36505 -0.50547 -0.35787 C -0.5017 -0.34838 -0.50612 -0.35486 -0.50118 -0.34815 C -0.49909 -0.34213 -0.49805 -0.33935 -0.4948 -0.33449 C -0.49193 -0.32292 -0.48803 -0.31134 -0.48646 -0.29977 C -0.48568 -0.29444 -0.48256 -0.29005 -0.48139 -0.28542 C -0.48034 -0.28055 -0.47722 -0.26435 -0.47461 -0.26042 C -0.47344 -0.24977 -0.47097 -0.25162 -0.46732 -0.24213 C -0.46042 -0.22662 -0.4668 -0.23819 -0.45704 -0.22199 C -0.45456 -0.21782 -0.45639 -0.21898 -0.45443 -0.21435 C -0.45118 -0.2081 -0.44896 -0.20231 -0.44532 -0.19792 C -0.44297 -0.1868 -0.44545 -0.19676 -0.43842 -0.18472 C -0.4349 -0.17778 -0.4323 -0.17199 -0.42696 -0.16643 C -0.4211 -0.16852 -0.42006 -0.17315 -0.41706 -0.1794 C -0.41615 -0.18148 -0.41342 -0.18634 -0.41316 -0.18611 C -0.403 -0.21481 -0.40118 -0.24421 -0.40222 -0.27616 C -0.40157 -0.27847 -0.39805 -0.29421 -0.39389 -0.29653 C -0.38386 -0.30324 -0.37383 -0.31042 -0.36159 -0.30949 C -0.35847 -0.30741 -0.35456 -0.30671 -0.35131 -0.30417 C -0.35 -0.30278 -0.34922 -0.30046 -0.34818 -0.29861 C -0.34219 -0.29167 -0.33438 -0.28426 -0.32748 -0.27824 C -0.31381 -0.26574 -0.29584 -0.25926 -0.28073 -0.25278 C -0.27826 -0.25069 -0.27618 -0.24884 -0.27383 -0.24699 C -0.27136 -0.24491 -0.26524 -0.24097 -0.26485 -0.24051 C -0.2586 -0.23264 -0.24961 -0.23032 -0.24037 -0.22893 C -0.2349 -0.23241 -0.22982 -0.23704 -0.22409 -0.24097 C -0.21823 -0.25162 -0.20977 -0.25648 -0.19948 -0.25602 C -0.18034 -0.24768 -0.16264 -0.23657 -0.14441 -0.22755 C -0.14011 -0.22361 -0.13698 -0.22083 -0.1336 -0.2162 C -0.13165 -0.20741 -0.1293 -0.20231 -0.1254 -0.19421 C -0.12448 -0.19074 -0.12422 -0.1875 -0.12279 -0.18472 C -0.12162 -0.18125 -0.12123 -0.17824 -0.12019 -0.17546 C -0.1198 -0.17407 -0.11875 -0.1706 -0.11902 -0.17014 C -0.11889 -0.16898 -0.11902 -0.16759 -0.11862 -0.16643 C -0.11849 -0.16435 -0.11797 -0.1625 -0.11784 -0.16065 C -0.11771 -0.1581 -0.11836 -0.15486 -0.11849 -0.15231 C -0.11836 -0.15069 -0.11836 -0.14977 -0.11823 -0.14838 C -0.1267 -0.11481 -0.13868 -0.08518 -0.14896 -0.05301 C -0.15222 -0.04028 -0.15612 -0.03148 -0.15951 -0.02037 C -0.16107 -0.0125 -0.16303 -0.00347 -0.16381 0.00486 C -0.16459 0.0088 -0.16407 0.01713 -0.16433 0.01736 C -0.16667 0.03357 -0.16993 0.05278 -0.16889 0.06968 C -0.16915 0.07801 -0.16993 0.0882 -0.16784 0.09676 C -0.16784 0.10695 -0.16875 0.11736 -0.16915 0.12732 C -0.17201 0.1507 -0.1724 0.18009 -0.18737 0.1956 C -0.19011 0.2007 -0.19167 0.20417 -0.19545 0.20926 C -0.19974 0.21898 -0.20521 0.22662 -0.20964 0.23704 C -0.2125 0.24375 -0.21524 0.24977 -0.21823 0.25579 C -0.22175 0.26111 -0.22409 0.26968 -0.23008 0.26921 C -0.23165 0.26366 -0.23086 0.25833 -0.23112 0.25208 C -0.22631 0.23519 -0.21836 0.20093 -0.20612 0.1882 C -0.203 0.18125 -0.20053 0.17431 -0.1961 0.16898 C -0.18972 0.1507 -0.18165 0.13264 -0.17435 0.11482 C -0.17071 0.10232 -0.16693 0.09213 -0.16316 0.08032 C -0.15508 0.03773 -0.14961 -0.00602 -0.1461 -0.04977 C -0.14362 -0.06597 -0.14206 -0.09861 -0.14467 -0.11528 C -0.14545 -0.12268 -0.14792 -0.13032 -0.1487 -0.13727 C -0.15 -0.14676 -0.14974 -0.15602 -0.15222 -0.16505 C -0.15183 -0.16898 -0.15183 -0.17083 -0.15248 -0.175 C -0.15313 -0.17893 -0.15365 -0.1868 -0.15417 -0.18657 C -0.15313 -0.19861 -0.15469 -0.21296 -0.15495 -0.22546 C -0.15495 -0.2338 -0.15313 -0.24051 -0.1556 -0.24815 C -0.15521 -0.25417 -0.15508 -0.25903 -0.15534 -0.26435 C -0.15508 -0.26736 -0.1543 -0.27014 -0.1543 -0.27245 C -0.15469 -0.27407 -0.15625 -0.27477 -0.15678 -0.27639 C -0.15678 -0.28102 -0.15573 -0.28518 -0.15586 -0.28958 C -0.14649 -0.29259 -0.15456 -0.28727 -0.15118 -0.28264 C -0.15053 -0.28102 -0.14896 -0.28032 -0.14779 -0.27986 C -0.13438 -0.28032 -0.14063 -0.28079 -0.13008 -0.27847 C -0.12201 -0.2787 -0.11537 -0.27662 -0.10782 -0.27454 C -0.07213 -0.25995 -0.04583 -0.25046 -0.01407 -0.23333 C -0.00585 -0.22755 -0.01407 -0.23333 0.00209 -0.225 C 0.01615 -0.21713 0.03008 -0.20787 0.04441 -0.20069 C 0.05052 -0.19444 0.05691 -0.18866 0.06367 -0.1838 C 0.06693 -0.18079 0.0694 -0.17731 0.07279 -0.1743 C 0.07643 -0.16597 0.07148 -0.17685 0.078 -0.1669 C 0.0793 -0.16551 0.07943 -0.16343 0.08047 -0.16204 C 0.08099 -0.16042 0.08191 -0.15949 0.08333 -0.15787 C 0.08633 -0.14583 0.08165 -0.16134 0.08698 -0.14977 C 0.08894 -0.14537 0.08907 -0.13935 0.09023 -0.13472 C 0.09089 -0.12893 0.0905 -0.1243 0.09037 -0.11944 C 0.08894 -0.11366 0.08723 -0.10741 0.08567 -0.10185 C 0.08295 -0.09375 0.07148 -0.08704 0.06523 -0.08287 C 0.06511 -0.08171 0.06445 -0.08055 0.06381 -0.07986 C 0.06172 -0.07731 0.05925 -0.07593 0.05768 -0.07338 C 0.05196 -0.06319 0.04571 -0.05278 0.03985 -0.04282 C 0.03816 -0.03403 0.0362 -0.02569 0.03581 -0.0169 C 0.03516 -0.01389 0.03724 -0.00995 0.03894 -0.00833 C 0.04362 -0.00324 0.05105 0.00255 0.05612 0.00648 C 0.06523 0.01898 0.07032 0.03727 0.0711 0.05301 C 0.0681 0.06366 0.06797 0.06968 0.06172 0.07616 C 0.05782 0.08403 0.05092 0.09213 0.04402 0.09421 C 0.03907 0.09954 0.02878 0.10625 0.02279 0.10857 C 0.01654 0.11528 0.00586 0.12407 0.0017 0.13287 C -0.00078 0.13727 -0.00273 0.1412 -0.0056 0.14514 C -0.00911 0.15301 -0.01198 0.16181 -0.01472 0.1706 C -0.0155 0.18264 -0.0151 0.18519 -0.01433 0.19537 C -0.0155 0.20579 -0.01705 0.21644 -0.0142 0.22639 C -0.01433 0.23495 -0.01303 0.24236 -0.01146 0.25093 C -0.01029 0.25671 -0.01185 0.2588 -0.00847 0.26389 C -0.00898 0.27199 -0.00794 0.28333 -0.00585 0.2919 C -0.0056 0.30232 -0.00468 0.31181 -0.00299 0.32153 C -0.00312 0.32407 -0.00325 0.3257 -0.00312 0.32732 C -0.00312 0.32917 -0.00208 0.33056 -0.0017 0.33241 C -0.00117 0.3382 -0.00208 0.34306 -0.00104 0.34931 C -0.00182 0.35394 -0.0026 0.3588 -0.00325 0.36366 C -0.00325 0.36644 -0.00248 0.37199 -0.00248 0.37222 C -0.00468 0.38866 -0.00782 0.40532 -0.01654 0.41968 C -0.01836 0.42454 -0.0198 0.42801 -0.02356 0.43195 C -0.02916 0.44236 -0.03867 0.45347 -0.04778 0.45926 C -0.05416 0.46736 -0.06979 0.47824 -0.07865 0.48241 C -0.0875 0.49445 -0.07643 0.48148 -0.08697 0.48866 C -0.09713 0.49468 -0.08203 0.4912 -0.09518 0.49352 L -0.1073 0.50417 C -0.10769 0.50417 -0.1073 0.50417 -0.10769 0.50417 C -0.11446 0.51134 -0.11081 0.50949 -0.1181 0.51111 C -0.13633 0.53032 -0.16277 0.525 -0.18516 0.52801 C -0.23334 0.50787 -0.21602 0.51551 -0.24245 0.49907 C -0.2504 0.49167 -0.25691 0.48079 -0.26433 0.47407 C -0.29037 0.43681 -0.31693 0.40139 -0.33724 0.3581 C -0.34402 0.34306 -0.35053 0.32894 -0.3573 0.31435 C -0.36055 0.30718 -0.36368 0.29537 -0.36889 0.2919 C -0.37787 0.28264 -0.38646 0.29005 -0.39584 0.28889 C -0.403 0.29144 -0.41159 0.29167 -0.41941 0.2919 C -0.42461 0.29375 -0.42826 0.29491 -0.43399 0.29306 C -0.44948 0.29398 -0.44987 0.27616 -0.45391 0.26227 C -0.45821 0.24931 -0.45873 0.23426 -0.46211 0.22107 C -0.46563 0.20695 -0.46784 0.19398 -0.47123 0.1794 C -0.47162 0.17407 -0.47344 0.16991 -0.47435 0.16482 C -0.47774 0.14722 -0.47891 0.12593 -0.48659 0.11042 C -0.48698 0.10301 -0.48959 0.09398 -0.49089 0.08681 C -0.49037 0.07963 -0.49037 0.075 -0.49141 0.06829 C -0.49089 0.05695 -0.49037 0.04537 -0.48985 0.03472 C -0.48594 0.02315 -0.4862 0.01875 -0.47605 0.01852 C -0.47045 0.0125 -0.46732 0.01458 -0.45951 0.01528 C -0.45795 0.01551 -0.45482 0.01574 -0.45456 0.01597 C -0.44727 0.01435 -0.44076 0.0125 -0.43308 0.01134 C -0.41797 0.00046 -0.44402 0.01852 -0.42331 0.00695 C -0.41472 0.00208 -0.40834 -0.0081 -0.40352 -0.01759 C -0.40157 -0.03218 -0.40118 -0.04907 -0.40183 -0.06389 C -0.40235 -0.06759 -0.40287 -0.07477 -0.40391 -0.07847 C -0.40456 -0.08194 -0.40625 -0.08773 -0.40625 -0.08773 C -0.40508 -0.10417 -0.39883 -0.12384 -0.39584 -0.13958 C -0.38373 -0.17153 -0.36615 -0.1993 -0.35235 -0.23102 C -0.35131 -0.23518 -0.34987 -0.23912 -0.3487 -0.24352 C -0.34701 -0.24792 -0.34323 -0.25694 -0.34362 -0.25625 C -0.34063 -0.2713 -0.33659 -0.29305 -0.33777 -0.30833 C -0.33659 -0.31968 -0.33568 -0.33264 -0.33594 -0.34398 C -0.33464 -0.34606 -0.33529 -0.35093 -0.33334 -0.35116 C -0.33139 -0.35162 -0.32943 -0.34792 -0.32748 -0.3463 C -0.32487 -0.34421 -0.31146 -0.3375 -0.31016 -0.33704 C -0.28972 -0.32292 -0.26693 -0.31343 -0.2461 -0.30162 C -0.23698 -0.29421 -0.22474 -0.29005 -0.21459 -0.28449 C -0.20899 -0.28264 -0.19649 -0.27893 -0.19675 -0.2787 " pathEditMode="relative" rAng="96000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5" y="-2432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898 0.27407 C -0.71133 0.26528 -0.71588 0.25741 -0.71966 0.24907 C -0.7207 0.24606 -0.72343 0.24282 -0.72422 0.23889 C -0.72617 0.22708 -0.72604 0.21643 -0.72721 0.20463 C -0.72565 0.19097 -0.72995 0.17801 -0.73073 0.16435 C -0.73138 0.15278 -0.7306 0.14097 -0.73125 0.12986 C -0.73229 0.10856 -0.73203 0.13565 -0.73216 0.11967 C -0.73242 0.11504 -0.7319 0.10949 -0.73216 0.10486 C -0.73268 0.10231 -0.73372 0.10139 -0.73359 0.09953 C -0.73424 0.09514 -0.73437 0.09074 -0.73528 0.08518 C -0.7358 0.07592 -0.73359 0.08379 -0.73567 0.07268 C -0.73854 0.05926 -0.73997 0.04653 -0.73945 0.03217 C -0.73359 0.00926 -0.73411 2.22222E-6 -0.72187 -0.01343 C -0.71705 -0.01852 -0.7151 -0.02084 -0.70872 -0.0213 C -0.69869 -0.02454 -0.69883 -0.02408 -0.68685 -0.02107 C -0.68528 -0.02037 -0.68437 -0.01875 -0.68281 -0.01829 C -0.66914 -0.0132 -0.67383 -0.01551 -0.66862 -0.03241 C -0.6664 -0.04653 -0.66067 -0.06852 -0.66172 -0.08542 C -0.6608 -0.10301 -0.65924 -0.12709 -0.6625 -0.14514 C -0.66224 -0.15417 -0.66276 -0.17292 -0.66614 -0.18079 C -0.66653 -0.18773 -0.6664 -0.19445 -0.66836 -0.20116 C -0.6681 -0.20926 -0.66901 -0.21667 -0.67109 -0.22431 C -0.6707 -0.23704 -0.6733 -0.24977 -0.67226 -0.26227 C -0.67135 -0.26875 -0.66979 -0.28218 -0.67031 -0.28195 C -0.66354 -0.30394 -0.65625 -0.32616 -0.64166 -0.34074 C -0.63646 -0.34584 -0.63294 -0.35023 -0.62656 -0.35301 C -0.62278 -0.35718 -0.62109 -0.35764 -0.6164 -0.35903 C -0.61067 -0.3625 -0.60963 -0.36227 -0.60351 -0.35834 C -0.59922 -0.35417 -0.59388 -0.34746 -0.58997 -0.3419 C -0.58711 -0.34815 -0.58229 -0.34931 -0.5776 -0.35278 C -0.57343 -0.35533 -0.57161 -0.35787 -0.56692 -0.35972 C -0.56328 -0.36273 -0.56067 -0.36528 -0.55625 -0.3669 C -0.55 -0.37269 -0.54205 -0.37639 -0.53528 -0.38079 C -0.5306 -0.3838 -0.52916 -0.38773 -0.52343 -0.38773 C -0.51914 -0.39584 -0.50703 -0.39838 -0.49948 -0.40347 C -0.4944 -0.39908 -0.49453 -0.3919 -0.49088 -0.38634 C -0.48815 -0.37871 -0.48359 -0.37315 -0.48138 -0.36597 C -0.4776 -0.35672 -0.4819 -0.36297 -0.47695 -0.35625 C -0.475 -0.35023 -0.47396 -0.34746 -0.47057 -0.34259 C -0.46771 -0.33102 -0.46393 -0.31968 -0.46224 -0.30787 C -0.46146 -0.30255 -0.45846 -0.29815 -0.45729 -0.29352 C -0.45612 -0.28866 -0.45312 -0.27246 -0.45039 -0.26852 C -0.44935 -0.25787 -0.44674 -0.25972 -0.4431 -0.25023 C -0.43633 -0.23472 -0.44271 -0.2463 -0.43281 -0.23009 C -0.43034 -0.22593 -0.43216 -0.22709 -0.43021 -0.22246 C -0.42708 -0.21621 -0.42474 -0.21042 -0.42109 -0.20602 C -0.41888 -0.19491 -0.42135 -0.20486 -0.41419 -0.19283 C -0.41067 -0.18588 -0.40807 -0.17963 -0.40273 -0.17454 C -0.39687 -0.17639 -0.39583 -0.18125 -0.39284 -0.1875 C -0.39192 -0.18959 -0.38919 -0.19445 -0.38906 -0.19422 C -0.37877 -0.22292 -0.37695 -0.25232 -0.37799 -0.28426 C -0.37734 -0.28658 -0.37383 -0.30232 -0.36966 -0.30463 C -0.35963 -0.31134 -0.34961 -0.31852 -0.33737 -0.31759 C -0.33424 -0.31551 -0.33047 -0.31482 -0.32721 -0.31227 C -0.32578 -0.31088 -0.32513 -0.30857 -0.32396 -0.30672 C -0.31797 -0.29977 -0.31015 -0.29259 -0.30325 -0.28634 C -0.28958 -0.27384 -0.27174 -0.26736 -0.25651 -0.26088 C -0.25416 -0.2588 -0.25195 -0.25695 -0.24974 -0.25509 C -0.24713 -0.25324 -0.24101 -0.24908 -0.24075 -0.24861 C -0.23437 -0.24074 -0.22539 -0.23843 -0.21614 -0.23704 C -0.21067 -0.24051 -0.2056 -0.24514 -0.19987 -0.24908 C -0.19414 -0.25972 -0.18554 -0.26459 -0.17526 -0.26412 C -0.15612 -0.25579 -0.13841 -0.24468 -0.12018 -0.23565 C -0.11588 -0.23172 -0.11276 -0.22894 -0.1095 -0.22431 C -0.10742 -0.21551 -0.10508 -0.21042 -0.10117 -0.20232 C -0.10026 -0.19884 -0.1 -0.1956 -0.09856 -0.19283 C -0.09739 -0.18935 -0.097 -0.18634 -0.09596 -0.18357 C -0.09557 -0.18218 -0.09466 -0.17871 -0.09479 -0.17847 C -0.09466 -0.17709 -0.09479 -0.1757 -0.0944 -0.17454 C -0.09427 -0.17246 -0.09375 -0.1706 -0.09362 -0.16875 C -0.09349 -0.16621 -0.09414 -0.16297 -0.09427 -0.16042 C -0.09414 -0.1588 -0.09414 -0.15787 -0.09401 -0.15648 C -0.10247 -0.12315 -0.11445 -0.09329 -0.12474 -0.06111 C -0.12812 -0.04838 -0.1319 -0.03959 -0.13541 -0.02847 C -0.13711 -0.02037 -0.1388 -0.01158 -0.13958 -0.00324 C -0.14036 0.00069 -0.13997 0.00903 -0.1401 0.00926 C -0.14244 0.02546 -0.1457 0.04467 -0.14479 0.06157 C -0.14505 0.06991 -0.1457 0.08009 -0.14362 0.08866 C -0.14375 0.09884 -0.14453 0.10926 -0.14492 0.11921 C -0.14778 0.14259 -0.14817 0.17199 -0.16315 0.1875 C -0.16588 0.19259 -0.16758 0.19629 -0.17135 0.20116 C -0.17552 0.21088 -0.18086 0.21898 -0.18541 0.22893 C -0.18828 0.23565 -0.19101 0.24166 -0.19401 0.24768 C -0.19752 0.25301 -0.19987 0.26157 -0.20586 0.26111 C -0.20742 0.25555 -0.20677 0.25023 -0.2069 0.24444 C -0.20221 0.22708 -0.19427 0.19282 -0.1819 0.18009 C -0.17877 0.17315 -0.1763 0.1662 -0.17187 0.16088 C -0.16549 0.14259 -0.15742 0.12453 -0.15013 0.10671 C -0.14648 0.09421 -0.14284 0.08403 -0.13893 0.07222 C -0.13086 0.02963 -0.12539 -0.01412 -0.122 -0.05787 C -0.11953 -0.07408 -0.11784 -0.10672 -0.12044 -0.12338 C -0.12135 -0.13079 -0.12369 -0.13843 -0.12448 -0.14537 C -0.12578 -0.15486 -0.12552 -0.16412 -0.12799 -0.17315 C -0.1276 -0.17709 -0.1276 -0.17894 -0.12825 -0.1831 C -0.1289 -0.18704 -0.12955 -0.19491 -0.12994 -0.19468 C -0.1289 -0.20695 -0.13047 -0.22107 -0.13073 -0.23357 C -0.13073 -0.2419 -0.12903 -0.24861 -0.13138 -0.25625 C -0.13099 -0.26227 -0.13086 -0.26713 -0.13112 -0.27246 C -0.13086 -0.27547 -0.13021 -0.27824 -0.13021 -0.28079 C -0.13047 -0.28218 -0.13216 -0.28287 -0.13255 -0.28449 C -0.13255 -0.28912 -0.13151 -0.29329 -0.13164 -0.29792 C -0.12226 -0.3007 -0.13034 -0.29537 -0.12708 -0.29097 C -0.12643 -0.28912 -0.12474 -0.28843 -0.12356 -0.28797 C -0.11028 -0.28843 -0.1164 -0.28889 -0.10586 -0.28658 C -0.09778 -0.28681 -0.09114 -0.28472 -0.08359 -0.28264 C -0.04791 -0.26806 -0.02174 -0.25857 0.01003 -0.24144 C 0.01836 -0.23565 0.01016 -0.24144 0.02631 -0.2331 C 0.04037 -0.22523 0.0543 -0.21597 0.06862 -0.2088 C 0.07474 -0.20255 0.08112 -0.19676 0.08789 -0.1919 C 0.09115 -0.18889 0.09362 -0.18542 0.09701 -0.18241 C 0.10065 -0.17408 0.09571 -0.18496 0.10222 -0.175 C 0.10352 -0.17361 0.10365 -0.17153 0.10469 -0.17014 C 0.10521 -0.16852 0.10612 -0.16759 0.10742 -0.16597 C 0.11055 -0.15394 0.10586 -0.16945 0.1112 -0.15787 C 0.11315 -0.15347 0.11328 -0.14746 0.11446 -0.14283 C 0.11511 -0.13704 0.11472 -0.13241 0.11459 -0.12755 C 0.11302 -0.12176 0.11146 -0.11551 0.1099 -0.10996 C 0.10716 -0.10185 0.09571 -0.09514 0.08946 -0.09097 C 0.0892 -0.08982 0.08867 -0.08866 0.08802 -0.08797 C 0.08594 -0.08542 0.08347 -0.08403 0.0819 -0.08148 C 0.07617 -0.0713 0.06992 -0.06088 0.06407 -0.05093 C 0.06237 -0.04213 0.06042 -0.0338 0.0599 -0.025 C 0.05938 -0.02199 0.06146 -0.01806 0.06315 -0.01644 C 0.06784 -0.01134 0.07526 -0.00556 0.08034 -0.00162 C 0.08946 0.01088 0.09453 0.02916 0.09532 0.04491 C 0.09232 0.05555 0.09219 0.06157 0.08594 0.06805 C 0.08203 0.07592 0.07513 0.08403 0.06823 0.08634 C 0.06328 0.09143 0.053 0.09815 0.04701 0.10046 C 0.04076 0.10717 0.03008 0.11597 0.02591 0.12477 C 0.02344 0.12916 0.02149 0.1331 0.01862 0.13703 C 0.01511 0.14491 0.01224 0.1537 0.00951 0.1625 C 0.00873 0.17453 0.00912 0.17708 0.0099 0.18727 C 0.00873 0.19768 0.00716 0.20833 0.01003 0.21828 C 0.0099 0.22685 0.0112 0.23426 0.01276 0.24282 C 0.01394 0.24861 0.01237 0.25069 0.01563 0.25578 C 0.01537 0.26435 0.01628 0.27546 0.01836 0.28379 C 0.01862 0.29421 0.01953 0.3037 0.02123 0.31342 C 0.0211 0.31597 0.02097 0.31759 0.0211 0.31921 C 0.0211 0.32106 0.02214 0.32245 0.0224 0.3243 C 0.02305 0.33009 0.02214 0.33495 0.02318 0.3412 C 0.0224 0.34583 0.02162 0.35069 0.02097 0.35555 C 0.02097 0.35833 0.02175 0.36389 0.02175 0.36412 C 0.0194 0.38078 0.01641 0.39722 0.00769 0.41157 C 0.0056 0.4169 0.00443 0.42037 0.00065 0.42384 C -0.00494 0.43426 -0.01445 0.44537 -0.02356 0.45116 C -0.02994 0.45926 -0.0457 0.4706 -0.05442 0.47477 C -0.06328 0.48634 -0.05221 0.47338 -0.06276 0.48055 C -0.07304 0.48703 -0.05794 0.4831 -0.07096 0.48541 L -0.0832 0.49606 C -0.08346 0.49606 -0.0832 0.49606 -0.08346 0.49606 C -0.09036 0.5037 -0.08659 0.50185 -0.09388 0.50301 C -0.11211 0.52222 -0.13854 0.5169 -0.16093 0.51991 C -0.20911 0.49977 -0.19179 0.50741 -0.21836 0.49097 C -0.22617 0.48356 -0.23268 0.47268 -0.2401 0.46597 C -0.26614 0.4287 -0.29284 0.39328 -0.31302 0.35 C -0.31979 0.33541 -0.3263 0.32083 -0.33307 0.30625 C -0.33633 0.29907 -0.33958 0.28773 -0.34479 0.28379 C -0.35364 0.27453 -0.36237 0.28194 -0.37161 0.28078 C -0.37877 0.28333 -0.38737 0.28379 -0.39531 0.28426 C -0.40065 0.28611 -0.40403 0.2868 -0.41002 0.28541 C -0.42526 0.28634 -0.42565 0.26852 -0.42981 0.25463 C -0.43398 0.2412 -0.43463 0.22662 -0.43789 0.21296 C -0.4414 0.19884 -0.44375 0.18588 -0.447 0.17153 C -0.44739 0.16597 -0.44935 0.1618 -0.45026 0.15671 C -0.45351 0.13912 -0.45481 0.11805 -0.4625 0.10231 C -0.46276 0.09491 -0.46536 0.08588 -0.46666 0.0787 C -0.46614 0.07153 -0.46627 0.0669 -0.46718 0.06018 C -0.46666 0.04884 -0.46614 0.03727 -0.46562 0.02662 C -0.46185 0.01504 -0.46198 0.01065 -0.45182 0.01041 C -0.44622 0.0044 -0.44323 0.00648 -0.43528 0.00717 C -0.43372 0.00741 -0.4306 0.00764 -0.43047 0.00787 C -0.42317 0.00625 -0.41653 0.0044 -0.40898 0.00324 C -0.39375 -0.00764 -0.41992 0.01041 -0.39922 -0.00116 C -0.39049 -0.00602 -0.38411 -0.01621 -0.37929 -0.0257 C -0.37747 -0.04028 -0.37695 -0.05718 -0.37773 -0.07222 C -0.37825 -0.0757 -0.37864 -0.08287 -0.37968 -0.08658 C -0.38034 -0.09005 -0.38216 -0.09584 -0.38203 -0.09584 C -0.38099 -0.11227 -0.37474 -0.13195 -0.37161 -0.14769 C -0.3595 -0.17963 -0.34192 -0.20741 -0.32812 -0.23912 C -0.32708 -0.24329 -0.32578 -0.24722 -0.32448 -0.25162 C -0.32278 -0.25602 -0.31901 -0.26505 -0.3194 -0.26435 C -0.31653 -0.2794 -0.3125 -0.30116 -0.31367 -0.31644 C -0.31237 -0.32778 -0.31146 -0.34074 -0.31172 -0.35209 C -0.31054 -0.3544 -0.31106 -0.35903 -0.30911 -0.35949 C -0.30716 -0.35972 -0.30521 -0.35602 -0.30325 -0.3544 C -0.30065 -0.35232 -0.28724 -0.3456 -0.28593 -0.34514 C -0.26549 -0.33102 -0.24284 -0.32153 -0.22187 -0.30972 C -0.21289 -0.30232 -0.20065 -0.29838 -0.19036 -0.29259 C -0.18476 -0.29074 -0.17226 -0.28704 -0.17252 -0.28681 " pathEditMode="relative" rAng="96000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5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FCB278-4254-4DDB-924D-82F458C70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6" y="1125415"/>
            <a:ext cx="12171894" cy="52050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1EE589-AF24-4EEE-8EE2-C6BA548D5E18}"/>
              </a:ext>
            </a:extLst>
          </p:cNvPr>
          <p:cNvSpPr txBox="1"/>
          <p:nvPr/>
        </p:nvSpPr>
        <p:spPr>
          <a:xfrm>
            <a:off x="858128" y="173595"/>
            <a:ext cx="9467558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Layers of the scalp : 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layers (S.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.A.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.P.)</a:t>
            </a:r>
            <a:endParaRPr lang="en-US" sz="4000" b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9DB813-3F13-470B-970D-12E527BB81CA}"/>
              </a:ext>
            </a:extLst>
          </p:cNvPr>
          <p:cNvSpPr/>
          <p:nvPr/>
        </p:nvSpPr>
        <p:spPr>
          <a:xfrm>
            <a:off x="534573" y="6044558"/>
            <a:ext cx="4609514" cy="64462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6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8" y="0"/>
            <a:ext cx="12004064" cy="51332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659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Layers of the scalp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A377DF-539C-4F7F-A1DF-F14C61087D26}"/>
              </a:ext>
            </a:extLst>
          </p:cNvPr>
          <p:cNvSpPr/>
          <p:nvPr/>
        </p:nvSpPr>
        <p:spPr>
          <a:xfrm>
            <a:off x="103611" y="4297437"/>
            <a:ext cx="11741426" cy="2488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1000"/>
              </a:spcAft>
              <a:tabLst>
                <a:tab pos="14033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I- Skin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thick, tough and rich in hair follicles, sweat and sebaceous glands.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Aft>
                <a:spcPts val="1000"/>
              </a:spcAft>
              <a:tabLst>
                <a:tab pos="14033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Connective tissues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formed of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dense fibrous tissue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contains blood vessels, nerves and lymphatic.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Aft>
                <a:spcPts val="1000"/>
              </a:spcAft>
              <a:tabLst>
                <a:tab pos="215900" algn="l"/>
                <a:tab pos="255270" algn="l"/>
                <a:tab pos="34861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Aponeurosis of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occipitofrontalis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muscle </a:t>
            </a:r>
            <a:r>
              <a:rPr lang="en-US" sz="24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(galea aponeurotica)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15900" algn="l"/>
                <a:tab pos="255270" algn="l"/>
                <a:tab pos="348615" algn="l"/>
              </a:tabLst>
            </a:pPr>
            <a:r>
              <a:rPr lang="en-US" sz="2400" dirty="0"/>
              <a:t>The first 3 layers </a:t>
            </a:r>
            <a:r>
              <a:rPr lang="en-US" sz="2400" b="1" dirty="0">
                <a:solidFill>
                  <a:srgbClr val="0000CC"/>
                </a:solidFill>
              </a:rPr>
              <a:t>attached together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/>
              <a:t>and move on the underlying layer.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D1552C-F294-441D-AB42-2B288F7CE5EF}"/>
              </a:ext>
            </a:extLst>
          </p:cNvPr>
          <p:cNvSpPr/>
          <p:nvPr/>
        </p:nvSpPr>
        <p:spPr>
          <a:xfrm>
            <a:off x="7488518" y="0"/>
            <a:ext cx="4609514" cy="64462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0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6" y="0"/>
            <a:ext cx="12004064" cy="51332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659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Layers of the scalp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A377DF-539C-4F7F-A1DF-F14C61087D26}"/>
              </a:ext>
            </a:extLst>
          </p:cNvPr>
          <p:cNvSpPr/>
          <p:nvPr/>
        </p:nvSpPr>
        <p:spPr>
          <a:xfrm>
            <a:off x="0" y="4453813"/>
            <a:ext cx="11741426" cy="182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1000"/>
              </a:spcAft>
              <a:tabLst>
                <a:tab pos="14033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Loose areolar tissue (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dangerous zone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dirty="0"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allows </a:t>
            </a:r>
            <a:r>
              <a:rPr lang="en-US" sz="2400" b="1" dirty="0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mobility</a:t>
            </a:r>
            <a:r>
              <a:rPr lang="en-US" sz="2400" dirty="0"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scalp on the skull,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site of collection of pus and blood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Aft>
                <a:spcPts val="1000"/>
              </a:spcAft>
              <a:tabLst>
                <a:tab pos="14033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 Pericranium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periosteum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 it does not adherent to the skull bones but adherent at the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sutures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skull by band of the fibrous tissue called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sutural ligaments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06C781-ADFE-4239-B183-D8D347577227}"/>
              </a:ext>
            </a:extLst>
          </p:cNvPr>
          <p:cNvSpPr/>
          <p:nvPr/>
        </p:nvSpPr>
        <p:spPr>
          <a:xfrm>
            <a:off x="7582486" y="0"/>
            <a:ext cx="4609514" cy="64462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00E0C46B-016C-49F1-AE05-F63AA26FE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54" y="661182"/>
            <a:ext cx="10100603" cy="4417255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Occipitofrontalis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muscle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9CB1D4-F9E6-4575-82AA-3E755348AC41}"/>
              </a:ext>
            </a:extLst>
          </p:cNvPr>
          <p:cNvSpPr/>
          <p:nvPr/>
        </p:nvSpPr>
        <p:spPr>
          <a:xfrm>
            <a:off x="6780629" y="266339"/>
            <a:ext cx="5258972" cy="9575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12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A1BBFE81-2FB9-4067-BBCE-E4B83BD12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0" t="6944" r="17578" b="48729"/>
          <a:stretch/>
        </p:blipFill>
        <p:spPr bwMode="auto">
          <a:xfrm>
            <a:off x="3311981" y="356617"/>
            <a:ext cx="5080000" cy="64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9">
            <a:extLst>
              <a:ext uri="{FF2B5EF4-FFF2-40B4-BE49-F238E27FC236}">
                <a16:creationId xmlns:a16="http://schemas.microsoft.com/office/drawing/2014/main" id="{AEAE824C-5FA3-4328-9A26-9B5B4010C9EB}"/>
              </a:ext>
            </a:extLst>
          </p:cNvPr>
          <p:cNvSpPr>
            <a:spLocks/>
          </p:cNvSpPr>
          <p:nvPr/>
        </p:nvSpPr>
        <p:spPr bwMode="auto">
          <a:xfrm flipH="1">
            <a:off x="8950357" y="763842"/>
            <a:ext cx="3063451" cy="769222"/>
          </a:xfrm>
          <a:prstGeom prst="callout2">
            <a:avLst>
              <a:gd name="adj1" fmla="val 55268"/>
              <a:gd name="adj2" fmla="val 98740"/>
              <a:gd name="adj3" fmla="val 45389"/>
              <a:gd name="adj4" fmla="val 115897"/>
              <a:gd name="adj5" fmla="val 103750"/>
              <a:gd name="adj6" fmla="val 15824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CC"/>
                </a:solidFill>
              </a:rPr>
              <a:t>Frontal belly </a:t>
            </a: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A11C0B3A-6048-4A8A-BA1D-5DE6DCDD9E52}"/>
              </a:ext>
            </a:extLst>
          </p:cNvPr>
          <p:cNvSpPr>
            <a:spLocks/>
          </p:cNvSpPr>
          <p:nvPr/>
        </p:nvSpPr>
        <p:spPr bwMode="auto">
          <a:xfrm flipH="1">
            <a:off x="309489" y="1871003"/>
            <a:ext cx="3516922" cy="661182"/>
          </a:xfrm>
          <a:prstGeom prst="callout2">
            <a:avLst>
              <a:gd name="adj1" fmla="val 59877"/>
              <a:gd name="adj2" fmla="val 17620"/>
              <a:gd name="adj3" fmla="val 51555"/>
              <a:gd name="adj4" fmla="val -1335"/>
              <a:gd name="adj5" fmla="val 58053"/>
              <a:gd name="adj6" fmla="val -24802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CC"/>
                </a:solidFill>
              </a:rPr>
              <a:t>Occipital belly</a:t>
            </a: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01D4D6F0-693D-466E-A973-A63D39FFD0CE}"/>
              </a:ext>
            </a:extLst>
          </p:cNvPr>
          <p:cNvSpPr>
            <a:spLocks/>
          </p:cNvSpPr>
          <p:nvPr/>
        </p:nvSpPr>
        <p:spPr bwMode="auto">
          <a:xfrm flipH="1">
            <a:off x="704343" y="49590"/>
            <a:ext cx="4711719" cy="614054"/>
          </a:xfrm>
          <a:prstGeom prst="callout2">
            <a:avLst>
              <a:gd name="adj1" fmla="val 96505"/>
              <a:gd name="adj2" fmla="val 56642"/>
              <a:gd name="adj3" fmla="val 125671"/>
              <a:gd name="adj4" fmla="val 41415"/>
              <a:gd name="adj5" fmla="val 190462"/>
              <a:gd name="adj6" fmla="val 6659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0000CC"/>
                </a:solidFill>
              </a:rPr>
              <a:t>Epicranial</a:t>
            </a:r>
            <a:r>
              <a:rPr lang="en-US" altLang="en-US" b="1" dirty="0">
                <a:solidFill>
                  <a:srgbClr val="0000CC"/>
                </a:solidFill>
              </a:rPr>
              <a:t> aponeurosis</a:t>
            </a: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EE25B4E4-2F02-4EAE-AD8B-13AC1109CE24}"/>
              </a:ext>
            </a:extLst>
          </p:cNvPr>
          <p:cNvSpPr>
            <a:spLocks/>
          </p:cNvSpPr>
          <p:nvPr/>
        </p:nvSpPr>
        <p:spPr bwMode="auto">
          <a:xfrm flipH="1">
            <a:off x="52274" y="3098409"/>
            <a:ext cx="3516922" cy="661182"/>
          </a:xfrm>
          <a:prstGeom prst="callout2">
            <a:avLst>
              <a:gd name="adj1" fmla="val 53494"/>
              <a:gd name="adj2" fmla="val 13220"/>
              <a:gd name="adj3" fmla="val 51555"/>
              <a:gd name="adj4" fmla="val -1335"/>
              <a:gd name="adj5" fmla="val -41947"/>
              <a:gd name="adj6" fmla="val -32402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CC"/>
                </a:solidFill>
              </a:rPr>
              <a:t>Highest nuchal line</a:t>
            </a: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961EE7BA-22E5-4C6D-A567-3CFE1BE93919}"/>
              </a:ext>
            </a:extLst>
          </p:cNvPr>
          <p:cNvSpPr>
            <a:spLocks/>
          </p:cNvSpPr>
          <p:nvPr/>
        </p:nvSpPr>
        <p:spPr bwMode="auto">
          <a:xfrm flipH="1">
            <a:off x="8588237" y="1533064"/>
            <a:ext cx="3063451" cy="769222"/>
          </a:xfrm>
          <a:prstGeom prst="callout2">
            <a:avLst>
              <a:gd name="adj1" fmla="val 71727"/>
              <a:gd name="adj2" fmla="val 97362"/>
              <a:gd name="adj3" fmla="val 45389"/>
              <a:gd name="adj4" fmla="val 115897"/>
              <a:gd name="adj5" fmla="val 76318"/>
              <a:gd name="adj6" fmla="val 148137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CC"/>
                </a:solidFill>
              </a:rPr>
              <a:t>Skin of the eye brow and root of the nose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AC8DBE-D772-4198-969B-B9C7D4769C0E}"/>
              </a:ext>
            </a:extLst>
          </p:cNvPr>
          <p:cNvSpPr txBox="1"/>
          <p:nvPr/>
        </p:nvSpPr>
        <p:spPr>
          <a:xfrm>
            <a:off x="8391981" y="3167390"/>
            <a:ext cx="3696135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bony attachment</a:t>
            </a:r>
            <a:endParaRPr lang="en-US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561A3E-BB90-42CD-B4AB-3D1B1ADDBFC1}"/>
              </a:ext>
            </a:extLst>
          </p:cNvPr>
          <p:cNvSpPr/>
          <p:nvPr/>
        </p:nvSpPr>
        <p:spPr>
          <a:xfrm>
            <a:off x="0" y="5749136"/>
            <a:ext cx="4609514" cy="64462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32CB21-2155-4E26-B986-86BC4DA23A85}"/>
              </a:ext>
            </a:extLst>
          </p:cNvPr>
          <p:cNvSpPr txBox="1"/>
          <p:nvPr/>
        </p:nvSpPr>
        <p:spPr>
          <a:xfrm>
            <a:off x="6886828" y="171951"/>
            <a:ext cx="4600829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Occipitofrontalis Muscle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692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2C8021-10DA-4D2D-B99F-ED04A06C2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5" t="9682" r="34880" b="22279"/>
          <a:stretch>
            <a:fillRect/>
          </a:stretch>
        </p:blipFill>
        <p:spPr bwMode="auto">
          <a:xfrm>
            <a:off x="182880" y="506437"/>
            <a:ext cx="5184775" cy="62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9D45C46C-F947-4A98-94EF-6FBF45453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18401" t="6944" r="55876" b="47047"/>
          <a:stretch>
            <a:fillRect/>
          </a:stretch>
        </p:blipFill>
        <p:spPr bwMode="auto">
          <a:xfrm>
            <a:off x="5799933" y="582717"/>
            <a:ext cx="4243387" cy="56925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081C80-7F6B-45F0-B786-C25B0634F17A}"/>
              </a:ext>
            </a:extLst>
          </p:cNvPr>
          <p:cNvSpPr txBox="1"/>
          <p:nvPr/>
        </p:nvSpPr>
        <p:spPr>
          <a:xfrm>
            <a:off x="6096000" y="214049"/>
            <a:ext cx="369613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Frontal bellies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D22BB-B365-4DFB-B795-788789752E36}"/>
              </a:ext>
            </a:extLst>
          </p:cNvPr>
          <p:cNvSpPr txBox="1"/>
          <p:nvPr/>
        </p:nvSpPr>
        <p:spPr>
          <a:xfrm>
            <a:off x="927199" y="214049"/>
            <a:ext cx="3696135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Occipital bellies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3EBE21-5831-4703-92C8-E06B70BD138A}"/>
              </a:ext>
            </a:extLst>
          </p:cNvPr>
          <p:cNvSpPr/>
          <p:nvPr/>
        </p:nvSpPr>
        <p:spPr>
          <a:xfrm>
            <a:off x="534573" y="6044558"/>
            <a:ext cx="4609514" cy="64462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57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5BD0D362FE4498F457B21D75D702E" ma:contentTypeVersion="0" ma:contentTypeDescription="Create a new document." ma:contentTypeScope="" ma:versionID="c08ccb4edcc71ea98b606c2d4ca38ae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4f15b030d40ffca33e4aeb8eb001f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4058CD-CC65-4879-B6BD-16E184A01F21}"/>
</file>

<file path=customXml/itemProps2.xml><?xml version="1.0" encoding="utf-8"?>
<ds:datastoreItem xmlns:ds="http://schemas.openxmlformats.org/officeDocument/2006/customXml" ds:itemID="{89D2E796-582F-4B29-A6AE-713CA93B0C1F}"/>
</file>

<file path=customXml/itemProps3.xml><?xml version="1.0" encoding="utf-8"?>
<ds:datastoreItem xmlns:ds="http://schemas.openxmlformats.org/officeDocument/2006/customXml" ds:itemID="{01E262CF-C6FA-46F5-B344-52C15E4E3B64}"/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1835</Words>
  <Application>Microsoft Office PowerPoint</Application>
  <PresentationFormat>Widescreen</PresentationFormat>
  <Paragraphs>231</Paragraphs>
  <Slides>30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Monotype Corsiva</vt:lpstr>
      <vt:lpstr>Symbol</vt:lpstr>
      <vt:lpstr>Times New Roman</vt:lpstr>
      <vt:lpstr>Office Theme</vt:lpstr>
      <vt:lpstr>2_Default Design</vt:lpstr>
      <vt:lpstr>7_Default Design</vt:lpstr>
      <vt:lpstr>2_Office Theme</vt:lpstr>
      <vt:lpstr>Default Design</vt:lpstr>
      <vt:lpstr>1_Office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Dr Youssef Hussei. Ali</cp:lastModifiedBy>
  <cp:revision>76</cp:revision>
  <dcterms:created xsi:type="dcterms:W3CDTF">2018-09-15T17:41:42Z</dcterms:created>
  <dcterms:modified xsi:type="dcterms:W3CDTF">2022-02-24T20:32:59Z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0x0101006F85BD0D362FE4498F457B21D75D702E</vt:lpwstr>
  </property>
</Properties>
</file>