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2" r:id="rId6"/>
    <p:sldId id="266" r:id="rId7"/>
    <p:sldId id="267" r:id="rId8"/>
    <p:sldId id="268" r:id="rId9"/>
    <p:sldId id="269" r:id="rId10"/>
    <p:sldId id="264" r:id="rId11"/>
    <p:sldId id="257" r:id="rId12"/>
    <p:sldId id="270" r:id="rId13"/>
    <p:sldId id="258" r:id="rId14"/>
    <p:sldId id="259" r:id="rId15"/>
    <p:sldId id="271" r:id="rId16"/>
    <p:sldId id="263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213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slide" Target="slides/slide9.xml" /><Relationship Id="rId18" Type="http://schemas.openxmlformats.org/officeDocument/2006/relationships/presProps" Target="presProps.xml" /><Relationship Id="rId3" Type="http://schemas.openxmlformats.org/officeDocument/2006/relationships/customXml" Target="../customXml/item3.xml" /><Relationship Id="rId21" Type="http://schemas.openxmlformats.org/officeDocument/2006/relationships/tableStyles" Target="tableStyles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slide" Target="slides/slide13.xml" /><Relationship Id="rId2" Type="http://schemas.openxmlformats.org/officeDocument/2006/relationships/customXml" Target="../customXml/item2.xml" /><Relationship Id="rId16" Type="http://schemas.openxmlformats.org/officeDocument/2006/relationships/slide" Target="slides/slide12.xml" /><Relationship Id="rId20" Type="http://schemas.openxmlformats.org/officeDocument/2006/relationships/theme" Target="theme/theme1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5" Type="http://schemas.openxmlformats.org/officeDocument/2006/relationships/slide" Target="slides/slide1.xml" /><Relationship Id="rId15" Type="http://schemas.openxmlformats.org/officeDocument/2006/relationships/slide" Target="slides/slide11.xml" /><Relationship Id="rId10" Type="http://schemas.openxmlformats.org/officeDocument/2006/relationships/slide" Target="slides/slide6.xml" /><Relationship Id="rId19" Type="http://schemas.openxmlformats.org/officeDocument/2006/relationships/viewProps" Target="viewProps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slide" Target="slides/slide10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145219-4DDA-4D61-8E3B-555B52DF4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63468-B679-462E-B0CF-5C6532A7BD62}" type="datetimeFigureOut">
              <a:rPr lang="en-US"/>
              <a:pPr>
                <a:defRPr/>
              </a:pPr>
              <a:t>10/26/2021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E6C5B-8934-4A4F-AF77-134D33436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DC1907-79BD-4A0B-BA3A-3F7116BBB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97328F-AEB7-4D3B-A1E7-F89E86C23E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5750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69EC17-25F9-40FF-916B-5CA169229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1855F-9A4D-40F8-8E2B-34A10F84435C}" type="datetimeFigureOut">
              <a:rPr lang="en-US"/>
              <a:pPr>
                <a:defRPr/>
              </a:pPr>
              <a:t>10/26/2021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28D274-BA64-4FF3-A787-A61D14361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03003F-9BB7-47D6-97D7-046F7156F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4C52FD-AF74-4DBA-8A4E-2B5AE67381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5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D638B-5867-44C0-B5CE-2EA99C8E5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D5F73-60DC-425E-805B-EE6724911A52}" type="datetimeFigureOut">
              <a:rPr lang="en-US"/>
              <a:pPr>
                <a:defRPr/>
              </a:pPr>
              <a:t>10/26/2021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1875CC-47EC-4210-980B-971816014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9F994-C4E8-4A42-A9FF-99FC7FEA1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6F9CCB-8F5B-4A75-A795-720C00354F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31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B64C0B-ECC3-451E-8AE4-6F2F277F2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F6C2D-8298-48A9-AB05-F5A6D2B1E0EC}" type="datetimeFigureOut">
              <a:rPr lang="en-US"/>
              <a:pPr>
                <a:defRPr/>
              </a:pPr>
              <a:t>10/26/2021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BEF848-4771-4B41-BC38-A59D720EA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1F0D56-F697-4D58-A95A-D01C3F8E5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81F6C-A422-439B-AA8F-A175291B54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398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BCB8C-A6B0-4AF0-9C12-6FFE34BA0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54FF5-25C9-4AA2-80D2-F19FDEF8FCA7}" type="datetimeFigureOut">
              <a:rPr lang="en-US"/>
              <a:pPr>
                <a:defRPr/>
              </a:pPr>
              <a:t>10/26/2021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63D0B-EE11-4F06-8693-492846E1B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B3ED2-7D04-4CE4-9FE4-1C1013365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73DBA6-6FE8-454B-8479-63F62D2AD1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6860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4404971-A5FD-47C0-B26B-27C6183E7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10F28-70B5-466C-B329-A29A29CD00DB}" type="datetimeFigureOut">
              <a:rPr lang="en-US"/>
              <a:pPr>
                <a:defRPr/>
              </a:pPr>
              <a:t>10/26/2021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5A67CC5-1A09-458F-9A26-AE611E208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A0D158A-EC59-46A1-84DC-D04858177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DAA66E-F8E4-4C33-AC0B-F7C5521D6A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113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3E24E06-D11A-47B8-9EC8-7F3E4A789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79379-8C8C-40CF-973B-AEB2B23A5F42}" type="datetimeFigureOut">
              <a:rPr lang="en-US"/>
              <a:pPr>
                <a:defRPr/>
              </a:pPr>
              <a:t>10/26/2021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34C2196-5C2D-411C-816E-45D3C99CC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5BC58D5-1023-482E-B229-A90E5078F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0E90-C6AB-4BDB-AB2C-33A9AE4836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1432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E0B9DED-689B-4080-A7AD-4BC4ECE6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5EB57-1D19-4860-A112-D1D50A16269C}" type="datetimeFigureOut">
              <a:rPr lang="en-US"/>
              <a:pPr>
                <a:defRPr/>
              </a:pPr>
              <a:t>10/26/2021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1777678-FF82-4EA3-A1E8-D2315005A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5323D9B-D768-4C1F-98AA-F42B1E71C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383F77-E95B-4DFB-8AC6-81EE606C0B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79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5AAC179-0527-48B5-B3D4-1ABD10779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B1036-EA89-4C71-B7F6-32FE6E045E87}" type="datetimeFigureOut">
              <a:rPr lang="en-US"/>
              <a:pPr>
                <a:defRPr/>
              </a:pPr>
              <a:t>10/26/2021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25E1138-A1E6-407B-A13D-BF4D373C3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A474A46-0C7F-4DE2-9847-FA6570CCA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2AFD26-DEA5-4F25-98B7-6AF34DA307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5235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4BE875B-E37A-49A9-B63B-977DF056E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6B694-D936-415D-A17C-09F3D349E10C}" type="datetimeFigureOut">
              <a:rPr lang="en-US"/>
              <a:pPr>
                <a:defRPr/>
              </a:pPr>
              <a:t>10/26/2021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3832999-E0AF-49D1-9849-37285E787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64E9077-3F2A-4311-980E-6D86BA3D7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4DE276-FE34-4888-883F-DF1792A758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1822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EBBED14-7A24-46B2-B6F5-F02A80C57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9DAAC-6182-457E-A009-84E95D12B964}" type="datetimeFigureOut">
              <a:rPr lang="en-US"/>
              <a:pPr>
                <a:defRPr/>
              </a:pPr>
              <a:t>10/26/2021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FD7EF32-716C-4BC5-9E6F-2A8D7A207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32B8D97-E315-436B-9620-2F2387524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D9EC4-ECDF-4F3D-BFE9-27E4AEFE63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2568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97345826-ABCD-4F8B-8171-3528600BB5F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71450B42-F60D-4C34-A0EC-1D2EFEF644B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EC2D50-4AE8-41D6-8B3C-B79A62D29E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7CAB233-9B8D-4305-A05A-6C90E5589DAF}" type="datetimeFigureOut">
              <a:rPr lang="en-US"/>
              <a:pPr>
                <a:defRPr/>
              </a:pPr>
              <a:t>10/26/2021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39DD71-2597-40B4-B099-92048EC76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87202-C84A-468A-9C90-2CF5EA2392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32FC1E5-917D-4862-95E3-99B3C75511B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 /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11.png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 /><Relationship Id="rId2" Type="http://schemas.openxmlformats.org/officeDocument/2006/relationships/image" Target="../media/image12.jpeg" /><Relationship Id="rId1" Type="http://schemas.openxmlformats.org/officeDocument/2006/relationships/slideLayout" Target="../slideLayouts/slideLayout7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QGX490kuKjg" TargetMode="External" /><Relationship Id="rId1" Type="http://schemas.openxmlformats.org/officeDocument/2006/relationships/slideLayout" Target="../slideLayouts/slideLayout6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 /><Relationship Id="rId2" Type="http://schemas.openxmlformats.org/officeDocument/2006/relationships/image" Target="../media/image14.emf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4.jpeg" /><Relationship Id="rId4" Type="http://schemas.openxmlformats.org/officeDocument/2006/relationships/image" Target="../media/image3.jpeg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 /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7.jpeg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http://rds.yahoo.com/_ylt=A9G_bF7HAbFI33AAaB.jzbkF/SIG=139bosodu/EXP=1219646279/**http:/www.crestview-richland.k12.oh.us/CRVHS/CRVHS_Main/Teachers/Souder/pipeting.jpg" TargetMode="External" /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A1935-95B6-44BC-89CC-F989C6C24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28384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en-US" sz="4800" b="1" u="sng" dirty="0">
                <a:latin typeface="Times New Roman" pitchFamily="18" charset="0"/>
                <a:cs typeface="Times New Roman" pitchFamily="18" charset="0"/>
              </a:rPr>
            </a:br>
            <a:br>
              <a:rPr lang="en-US" sz="4800" b="1" u="sng" dirty="0">
                <a:latin typeface="Times New Roman" pitchFamily="18" charset="0"/>
                <a:cs typeface="Times New Roman" pitchFamily="18" charset="0"/>
              </a:rPr>
            </a:br>
            <a:r>
              <a:rPr lang="en-US" sz="4800" b="1" u="sng" dirty="0">
                <a:latin typeface="Times New Roman" pitchFamily="18" charset="0"/>
                <a:cs typeface="Times New Roman" pitchFamily="18" charset="0"/>
              </a:rPr>
              <a:t>Lab. 1</a:t>
            </a:r>
            <a:br>
              <a:rPr lang="en-US" sz="4800" b="1" u="sng" dirty="0">
                <a:latin typeface="Times New Roman" pitchFamily="18" charset="0"/>
                <a:cs typeface="Times New Roman" pitchFamily="18" charset="0"/>
              </a:rPr>
            </a:b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Safety measures in Biochemistry Laboratory</a:t>
            </a:r>
            <a:br>
              <a:rPr lang="en-US" sz="4800" b="1" dirty="0">
                <a:latin typeface="Times New Roman" pitchFamily="18" charset="0"/>
                <a:cs typeface="Times New Roman" pitchFamily="18" charset="0"/>
              </a:rPr>
            </a:br>
            <a:br>
              <a:rPr lang="en-US" sz="4800" b="1" u="sng" dirty="0">
                <a:latin typeface="Times New Roman" pitchFamily="18" charset="0"/>
                <a:cs typeface="Times New Roman" pitchFamily="18" charset="0"/>
              </a:rPr>
            </a:b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220px-Plastic_Pasteur_pipette">
            <a:extLst>
              <a:ext uri="{FF2B5EF4-FFF2-40B4-BE49-F238E27FC236}">
                <a16:creationId xmlns:a16="http://schemas.microsoft.com/office/drawing/2014/main" id="{9D362B23-F5DF-475D-919B-B1E566BDB7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76800"/>
            <a:ext cx="533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1" descr="300px-Pulled_pipette">
            <a:extLst>
              <a:ext uri="{FF2B5EF4-FFF2-40B4-BE49-F238E27FC236}">
                <a16:creationId xmlns:a16="http://schemas.microsoft.com/office/drawing/2014/main" id="{C66C298A-A98F-4A1F-8B51-38022F2EC5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019800"/>
            <a:ext cx="5486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Rectangle 3">
            <a:extLst>
              <a:ext uri="{FF2B5EF4-FFF2-40B4-BE49-F238E27FC236}">
                <a16:creationId xmlns:a16="http://schemas.microsoft.com/office/drawing/2014/main" id="{AE9A3767-45C5-4500-AA8B-5C0F439163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517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Graduated pipettes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They are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micropipettes consisting of a long tube with a series of </a:t>
            </a:r>
          </a:p>
          <a:p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graduations, as on a graduated cylinder, to indicate different calibrated </a:t>
            </a:r>
          </a:p>
          <a:p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volumes. </a:t>
            </a:r>
          </a:p>
          <a:p>
            <a:pPr>
              <a:buFontTx/>
              <a:buChar char="-"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They also require a source of vacuum. </a:t>
            </a:r>
          </a:p>
          <a:p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Graduated pipettes commonly come in 5, 10, 25 and 50 ml. volumes.</a:t>
            </a:r>
            <a:endParaRPr lang="en-US" altLang="en-US" sz="2400" b="1" u="sng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400" b="1" u="sng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400" b="1" u="sng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400" b="1" u="sng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 b="1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Pasteur pipette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plastic or glass pipettes used to transfer small amounts of liquids, </a:t>
            </a: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but are not graduated or calibrated for any particular volume.</a:t>
            </a:r>
          </a:p>
          <a:p>
            <a:pPr>
              <a:buFontTx/>
              <a:buChar char="-"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Pasteur pipettes are also called eye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droppers or chemical droppers.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/>
          </a:p>
        </p:txBody>
      </p:sp>
      <p:sp>
        <p:nvSpPr>
          <p:cNvPr id="11269" name="Rectangle 4">
            <a:extLst>
              <a:ext uri="{FF2B5EF4-FFF2-40B4-BE49-F238E27FC236}">
                <a16:creationId xmlns:a16="http://schemas.microsoft.com/office/drawing/2014/main" id="{1C3B7CD3-3FC0-4EC7-9FDB-6D229703EC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859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 b="1" u="sng">
                <a:solidFill>
                  <a:srgbClr val="000000"/>
                </a:solidFill>
                <a:cs typeface="Times New Roman" panose="02020603050405020304" pitchFamily="18" charset="0"/>
              </a:rPr>
              <a:t>             </a:t>
            </a:r>
            <a:endParaRPr lang="en-US" altLang="en-US"/>
          </a:p>
        </p:txBody>
      </p:sp>
      <p:sp>
        <p:nvSpPr>
          <p:cNvPr id="11270" name="Rectangle 5">
            <a:extLst>
              <a:ext uri="{FF2B5EF4-FFF2-40B4-BE49-F238E27FC236}">
                <a16:creationId xmlns:a16="http://schemas.microsoft.com/office/drawing/2014/main" id="{71D3B8A8-78E8-4BC0-8314-3DB6313894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 b="1" u="sng">
                <a:solidFill>
                  <a:srgbClr val="000000"/>
                </a:solidFill>
                <a:cs typeface="Times New Roman" panose="02020603050405020304" pitchFamily="18" charset="0"/>
              </a:rPr>
              <a:t>    </a:t>
            </a:r>
            <a:endParaRPr lang="en-US" altLang="en-US"/>
          </a:p>
        </p:txBody>
      </p:sp>
      <p:pic>
        <p:nvPicPr>
          <p:cNvPr id="11271" name="Picture 3" descr="Pipettes_Comparison_Forward_Backward_10ML">
            <a:extLst>
              <a:ext uri="{FF2B5EF4-FFF2-40B4-BE49-F238E27FC236}">
                <a16:creationId xmlns:a16="http://schemas.microsoft.com/office/drawing/2014/main" id="{71348869-8245-4347-BF94-B937AC28AE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EDB0FE7-4899-4D01-822F-E4A12E835053}"/>
              </a:ext>
            </a:extLst>
          </p:cNvPr>
          <p:cNvGraphicFramePr>
            <a:graphicFrameLocks noGrp="1"/>
          </p:cNvGraphicFramePr>
          <p:nvPr/>
        </p:nvGraphicFramePr>
        <p:xfrm>
          <a:off x="2362200" y="2362200"/>
          <a:ext cx="3581400" cy="3429000"/>
        </p:xfrm>
        <a:graphic>
          <a:graphicData uri="http://schemas.openxmlformats.org/drawingml/2006/table">
            <a:tbl>
              <a:tblPr/>
              <a:tblGrid>
                <a:gridCol w="119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Pipette type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Volumes (μl)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Tip color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P10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 – 10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white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P20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– 20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yellow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P200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– 200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yellow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P1000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 – 1000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blue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316" name="Rectangle 1">
            <a:extLst>
              <a:ext uri="{FF2B5EF4-FFF2-40B4-BE49-F238E27FC236}">
                <a16:creationId xmlns:a16="http://schemas.microsoft.com/office/drawing/2014/main" id="{0981CF02-97E9-4763-899A-FAC1FFE6BE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fr-FR" altLang="en-US" sz="2400" b="1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Air displacement micropipettes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Air displacement micropipettes can measure volume between about </a:t>
            </a: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0.1 µl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to 1000 µl (1 ml). </a:t>
            </a:r>
          </a:p>
          <a:p>
            <a:pPr>
              <a:buFontTx/>
              <a:buChar char="-"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pipettes require disposable tips that come in contact with the </a:t>
            </a: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fluid. The four standard sizes of micropipettes correspond to four </a:t>
            </a: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different disposable tip colors: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/>
          </a:p>
        </p:txBody>
      </p:sp>
      <p:pic>
        <p:nvPicPr>
          <p:cNvPr id="12317" name="Picture 2" descr="100px-Single_channel_rack">
            <a:extLst>
              <a:ext uri="{FF2B5EF4-FFF2-40B4-BE49-F238E27FC236}">
                <a16:creationId xmlns:a16="http://schemas.microsoft.com/office/drawing/2014/main" id="{A22A5A0A-31AE-4A39-8FD2-22560726BE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67000"/>
            <a:ext cx="22860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18" name="Picture 3" descr="800px-Pipette_tips-different_1">
            <a:extLst>
              <a:ext uri="{FF2B5EF4-FFF2-40B4-BE49-F238E27FC236}">
                <a16:creationId xmlns:a16="http://schemas.microsoft.com/office/drawing/2014/main" id="{B53D6D11-9121-48C1-BFBB-86DB11E6C0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888" y="2743200"/>
            <a:ext cx="31861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52400" y="2743200"/>
            <a:ext cx="8229600" cy="1143000"/>
          </a:xfrm>
        </p:spPr>
        <p:txBody>
          <a:bodyPr/>
          <a:lstStyle/>
          <a:p>
            <a:r>
              <a:rPr lang="en-US" dirty="0"/>
              <a:t>For more information </a:t>
            </a:r>
            <a:br>
              <a:rPr lang="en-US" dirty="0"/>
            </a:br>
            <a:r>
              <a:rPr lang="en-US" dirty="0"/>
              <a:t>visit the </a:t>
            </a:r>
            <a:r>
              <a:rPr lang="en-US" dirty="0">
                <a:hlinkClick r:id="rId2"/>
              </a:rPr>
              <a:t>link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>
            <a:extLst>
              <a:ext uri="{FF2B5EF4-FFF2-40B4-BE49-F238E27FC236}">
                <a16:creationId xmlns:a16="http://schemas.microsoft.com/office/drawing/2014/main" id="{D7D56072-EB1C-4CA2-A255-CF085C8ABE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30"/>
          <a:stretch>
            <a:fillRect/>
          </a:stretch>
        </p:blipFill>
        <p:spPr bwMode="auto">
          <a:xfrm>
            <a:off x="4191000" y="0"/>
            <a:ext cx="4953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3">
            <a:extLst>
              <a:ext uri="{FF2B5EF4-FFF2-40B4-BE49-F238E27FC236}">
                <a16:creationId xmlns:a16="http://schemas.microsoft.com/office/drawing/2014/main" id="{53B290DE-BD6B-48C0-B567-5C8B89B27D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191000" cy="6858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90BE9434-138B-42C3-88E0-41B68CCD17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55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for working in a biochemistry laboratory</a:t>
            </a:r>
          </a:p>
          <a:p>
            <a:pPr algn="justLow">
              <a:buFontTx/>
              <a:buChar char="-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two major concerns to consider when working in a </a:t>
            </a:r>
          </a:p>
          <a:p>
            <a:pPr algn="justLow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biochemistry laboratory. </a:t>
            </a:r>
          </a:p>
          <a:p>
            <a:pPr algn="justLow">
              <a:buFontTx/>
              <a:buChar char="-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First is </a:t>
            </a:r>
            <a:r>
              <a:rPr lang="en-US" alt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safety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the second is </a:t>
            </a:r>
            <a:r>
              <a:rPr lang="en-US" alt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efficiency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 laboratory </a:t>
            </a:r>
          </a:p>
          <a:p>
            <a:pPr algn="justLow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work. </a:t>
            </a:r>
          </a:p>
          <a:p>
            <a:pPr algn="justLow">
              <a:buFontTx/>
              <a:buChar char="-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Although the latter very much depends on the individuals </a:t>
            </a:r>
          </a:p>
          <a:p>
            <a:pPr algn="justLow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doing the experiments, </a:t>
            </a:r>
          </a:p>
          <a:p>
            <a:pPr algn="justLow"/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/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alt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safety rules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Low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Keep the benches and shelves clean and well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organized</a:t>
            </a:r>
          </a:p>
          <a:p>
            <a:pPr algn="justLow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Avoid contaminating the chemicals; use only clean </a:t>
            </a:r>
          </a:p>
          <a:p>
            <a:pPr algn="justLow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glassware and spatulas; label glassware in use</a:t>
            </a:r>
          </a:p>
          <a:p>
            <a:pPr algn="justLow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Plan your experiments before starting to carry them out,</a:t>
            </a:r>
          </a:p>
          <a:p>
            <a:pPr algn="justLow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Pay attention to others in the laboratory.</a:t>
            </a:r>
          </a:p>
          <a:p>
            <a:pPr algn="justLow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 Do not work alone in the laboratory.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42B2259C-3277-4D62-B67E-DC5FB808B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289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6- Unauthorized experiments are not allowed.</a:t>
            </a:r>
          </a:p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7- No eating, drinking and smoking in the laboratory.</a:t>
            </a:r>
          </a:p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8- Become familiar with the location and the use of standard safety   </a:t>
            </a:r>
          </a:p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features in the laboratory as the fire extinguishers, eye washes, </a:t>
            </a:r>
          </a:p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safety showers, fume hoods and first-aid kits.</a:t>
            </a:r>
          </a:p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9- Safety glasses must be used for the protection of the eyes. </a:t>
            </a:r>
          </a:p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10- The use of contact lenses is not recommended.</a:t>
            </a:r>
          </a:p>
        </p:txBody>
      </p:sp>
      <p:pic>
        <p:nvPicPr>
          <p:cNvPr id="4099" name="Picture 3" descr="C:\Users\user\Desktop\lab safety\images (16).jpg">
            <a:extLst>
              <a:ext uri="{FF2B5EF4-FFF2-40B4-BE49-F238E27FC236}">
                <a16:creationId xmlns:a16="http://schemas.microsoft.com/office/drawing/2014/main" id="{11D19CFB-3B9A-414D-8F66-B25B300985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71800"/>
            <a:ext cx="2886075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8" descr="C:\Users\user\Desktop\lab safety\images (21).jpg">
            <a:extLst>
              <a:ext uri="{FF2B5EF4-FFF2-40B4-BE49-F238E27FC236}">
                <a16:creationId xmlns:a16="http://schemas.microsoft.com/office/drawing/2014/main" id="{7B2FAA8A-DB77-43BD-9E1B-D83033BD4F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895600"/>
            <a:ext cx="2514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3" descr="C:\Users\user\Desktop\lab safety\images (4).jpg">
            <a:extLst>
              <a:ext uri="{FF2B5EF4-FFF2-40B4-BE49-F238E27FC236}">
                <a16:creationId xmlns:a16="http://schemas.microsoft.com/office/drawing/2014/main" id="{AACFF986-8DF6-4CE7-B439-86223314AD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1225" y="2971800"/>
            <a:ext cx="3152775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4" descr="C:\Users\user\Desktop\lab safety\images (22).jpg">
            <a:extLst>
              <a:ext uri="{FF2B5EF4-FFF2-40B4-BE49-F238E27FC236}">
                <a16:creationId xmlns:a16="http://schemas.microsoft.com/office/drawing/2014/main" id="{CF8C9A83-4C75-496A-8BDB-FD84DBEE24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5029200"/>
            <a:ext cx="2971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6591AD87-5237-4D36-AB59-757DB810A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4775"/>
            <a:ext cx="9144000" cy="637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Low"/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alt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 safety rules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JO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The mouth of the glassware containing the solution to be heated </a:t>
            </a:r>
          </a:p>
          <a:p>
            <a:pPr algn="justLow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should never be pointed toward anyone.</a:t>
            </a:r>
          </a:p>
          <a:p>
            <a:pPr algn="justLow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Handling of strong acids and bases requires special attention. When </a:t>
            </a:r>
          </a:p>
          <a:p>
            <a:pPr algn="justLow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diluting concentrated acids, the acid should be poured into the water </a:t>
            </a:r>
          </a:p>
          <a:p>
            <a:pPr algn="justLow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and never the opposite.</a:t>
            </a:r>
          </a:p>
          <a:p>
            <a:pPr algn="justLow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 The pipettes should never be filled with solutions of toxic substances, </a:t>
            </a:r>
          </a:p>
          <a:p>
            <a:pPr algn="justLow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biological fluids, strong acids and bases by mouth suction. Use either </a:t>
            </a:r>
          </a:p>
          <a:p>
            <a:pPr algn="justLow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automatic pipettes or pipette pumps.</a:t>
            </a:r>
          </a:p>
          <a:p>
            <a:pPr algn="justLow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 Volatile liquids and solids that are toxic or irritating should be handled </a:t>
            </a:r>
          </a:p>
          <a:p>
            <a:pPr algn="justLow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under fume hoods.</a:t>
            </a:r>
          </a:p>
          <a:p>
            <a:pPr algn="justLow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 While handling flammable liquids such as ether, alcohols, benzene,  </a:t>
            </a:r>
          </a:p>
          <a:p>
            <a:pPr algn="justLow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naked flame (burners, matches) must not be in use. The above liquids </a:t>
            </a:r>
          </a:p>
          <a:p>
            <a:pPr algn="justLow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must not be stored near radiating heat sources, such as the laboratory </a:t>
            </a:r>
          </a:p>
          <a:p>
            <a:pPr algn="justLow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oven.</a:t>
            </a:r>
          </a:p>
          <a:p>
            <a:pPr algn="justLow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6- Before using electrical appliances, make sure they are grounded.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F69243CF-0474-44F4-A702-3F94D5FE0D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49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7- Before leaving the laboratory, electrical equipment should be </a:t>
            </a:r>
          </a:p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turned off, and gas burners extinguished. No tap water should be </a:t>
            </a:r>
          </a:p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left running.</a:t>
            </a:r>
          </a:p>
          <a:p>
            <a:pPr algn="justLow"/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en-US" altLang="en-US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to follow in the case of accidents and injuries</a:t>
            </a: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Chemical splatters into the eye, first the eyelid should be </a:t>
            </a:r>
          </a:p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opened by using the thumb and the pointing finger, then, by </a:t>
            </a:r>
          </a:p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using the eye wash kit, the eye should be rinsed with large </a:t>
            </a:r>
          </a:p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amounts of water. When an acid or alkaline solution gets into </a:t>
            </a:r>
          </a:p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eye, the eye should be rinsed with 1 % NaHCO3 or 1 % boric </a:t>
            </a:r>
          </a:p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acid, respectively. The victim should be taken to the doctor as </a:t>
            </a:r>
          </a:p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soon as possible. </a:t>
            </a:r>
          </a:p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Burning: the burned spot on the skin should not be treated with </a:t>
            </a:r>
          </a:p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water; rather, a special bandage should be used. See doctor if </a:t>
            </a:r>
          </a:p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necessary</a:t>
            </a:r>
          </a:p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 Poisoning: prompt medical treatment should be obtained.</a:t>
            </a:r>
          </a:p>
          <a:p>
            <a:pPr algn="justLow"/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 All injuries and accidents must be reported to the instructor.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>
            <a:extLst>
              <a:ext uri="{FF2B5EF4-FFF2-40B4-BE49-F238E27FC236}">
                <a16:creationId xmlns:a16="http://schemas.microsoft.com/office/drawing/2014/main" id="{FC758661-319B-40FE-8A28-20369A60E0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Low"/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IV. </a:t>
            </a:r>
            <a:r>
              <a:rPr lang="en-US" alt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Waste Disposal</a:t>
            </a:r>
            <a:endParaRPr lang="en-US" altLang="en-US" sz="2800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1- Always treat laboratory glassware as if it were fragile. If 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glassware breaks, do not pick broken glass up with your 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hands. Let us know when you break anything.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2- Discarded sharp items including: scalpels, dissecting pins,  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probes, and needles must be placed in a separate container.</a:t>
            </a:r>
          </a:p>
        </p:txBody>
      </p:sp>
      <p:pic>
        <p:nvPicPr>
          <p:cNvPr id="7171" name="Picture 4" descr="C:\Users\user\Desktop\lab safety\images (23).jpg">
            <a:extLst>
              <a:ext uri="{FF2B5EF4-FFF2-40B4-BE49-F238E27FC236}">
                <a16:creationId xmlns:a16="http://schemas.microsoft.com/office/drawing/2014/main" id="{E62E3DFD-3E86-426A-A9F4-1EAF8DEBDE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819400"/>
            <a:ext cx="2819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6" descr="C:\Users\user\Desktop\lab safety\download.jpg">
            <a:extLst>
              <a:ext uri="{FF2B5EF4-FFF2-40B4-BE49-F238E27FC236}">
                <a16:creationId xmlns:a16="http://schemas.microsoft.com/office/drawing/2014/main" id="{49706FD4-7D6F-4A20-8E52-388E58624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800350"/>
            <a:ext cx="2286000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7" descr="C:\Users\user\Desktop\lab safety\images (7).jpg">
            <a:extLst>
              <a:ext uri="{FF2B5EF4-FFF2-40B4-BE49-F238E27FC236}">
                <a16:creationId xmlns:a16="http://schemas.microsoft.com/office/drawing/2014/main" id="{713C7665-D6F4-46D0-AE8E-58B9957607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895600"/>
            <a:ext cx="28479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C2DAFB92-63A2-42A0-9703-58E462733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981200"/>
            <a:ext cx="91440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Pipettes and pipetting</a:t>
            </a:r>
          </a:p>
          <a:p>
            <a:pPr algn="ctr" eaLnBrk="1" hangingPunct="1"/>
            <a:endParaRPr lang="en-US" altLang="en-US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>
            <a:extLst>
              <a:ext uri="{FF2B5EF4-FFF2-40B4-BE49-F238E27FC236}">
                <a16:creationId xmlns:a16="http://schemas.microsoft.com/office/drawing/2014/main" id="{6E16450E-2029-4E70-BEBB-23E204F22F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6200"/>
            <a:ext cx="9144000" cy="643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Pipettes</a:t>
            </a:r>
          </a:p>
          <a:p>
            <a:pPr eaLnBrk="1" hangingPunct="1">
              <a:buFontTx/>
              <a:buChar char="-"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It is a laboratory tool commonly used in chemistry, biology and 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medicine to transport a measured volume of liquid. </a:t>
            </a:r>
          </a:p>
          <a:p>
            <a:pPr eaLnBrk="1" hangingPunct="1">
              <a:buFontTx/>
              <a:buChar char="-"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Pipettes come in several designs for various purposes with differing 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levels of accuracy and precision, from single piece glass pipettes to 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more complex adjustable or electronic pipettes.</a:t>
            </a:r>
          </a:p>
          <a:p>
            <a:pPr algn="justLow"/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Pipettes can be classified into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/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Automatic pipettes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/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Non automatic pipettes, which can be classified into: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A- Non quantitative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/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B- Quantitative</a:t>
            </a: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classified into two types: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1- Fixed volumetric   </a:t>
            </a: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2- Graduated </a:t>
            </a:r>
          </a:p>
          <a:p>
            <a:pPr algn="justLow"/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classified into two types:  </a:t>
            </a:r>
          </a:p>
          <a:p>
            <a:pPr algn="justLow"/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a- Mohr </a:t>
            </a:r>
          </a:p>
          <a:p>
            <a:pPr algn="justLow"/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b- Serological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id="{9C9118A8-9332-45A6-B908-EB9FECDCC9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Volumetric pipettes</a:t>
            </a: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Char char="-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Volumetric pipettes or bulb pipettes </a:t>
            </a: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allow the user to measure a volume </a:t>
            </a: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of solution extremely accurate. </a:t>
            </a:r>
          </a:p>
          <a:p>
            <a:pPr eaLnBrk="1" hangingPunct="1">
              <a:buFontTx/>
              <a:buChar char="-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These pipettes have a large bulb </a:t>
            </a: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with a long narrow portion above </a:t>
            </a: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with a single graduation mark as </a:t>
            </a: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it is calibrated for a single volume </a:t>
            </a: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(like a volumetric flask). </a:t>
            </a:r>
          </a:p>
          <a:p>
            <a:pPr eaLnBrk="1" hangingPunct="1">
              <a:buFontTx/>
              <a:buChar char="-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Typical volumes are 10, 25, </a:t>
            </a: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and 50 ml.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0243" name="Picture 2" descr="http://rds.yahoo.com/_ylt=A9G_bF7HAbFI33AAaB.jzbkF/SIG=139bosodu/EXP=1219646279/**http%3A/www.crestview-richland.k12.oh.us/CRVHS/CRVHS_Main/Teachers/Souder/pipeting.jpg">
            <a:extLst>
              <a:ext uri="{FF2B5EF4-FFF2-40B4-BE49-F238E27FC236}">
                <a16:creationId xmlns:a16="http://schemas.microsoft.com/office/drawing/2014/main" id="{7B690904-8F66-4FA2-A835-3A20CD5765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0"/>
            <a:ext cx="3733800" cy="6858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boratory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5137255CF12B40AFE9182DAD111418" ma:contentTypeVersion="3" ma:contentTypeDescription="Create a new document." ma:contentTypeScope="" ma:versionID="29b6e37dcaf85307f83dcb77e7e915ee">
  <xsd:schema xmlns:xsd="http://www.w3.org/2001/XMLSchema" xmlns:xs="http://www.w3.org/2001/XMLSchema" xmlns:p="http://schemas.microsoft.com/office/2006/metadata/properties" xmlns:ns2="8b60fbbb-3572-4d3b-af98-bfcd3b92d939" targetNamespace="http://schemas.microsoft.com/office/2006/metadata/properties" ma:root="true" ma:fieldsID="8e3ac56cc70cd7ecf0d26f9d8d947330" ns2:_="">
    <xsd:import namespace="8b60fbbb-3572-4d3b-af98-bfcd3b92d9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60fbbb-3572-4d3b-af98-bfcd3b92d9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C859261-5BFE-492F-B6F8-84A7C787731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4BB86A1-01D9-4337-BE1A-BDC3F542F2D4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8b60fbbb-3572-4d3b-af98-bfcd3b92d939"/>
  </ds:schemaRefs>
</ds:datastoreItem>
</file>

<file path=customXml/itemProps3.xml><?xml version="1.0" encoding="utf-8"?>
<ds:datastoreItem xmlns:ds="http://schemas.openxmlformats.org/officeDocument/2006/customXml" ds:itemID="{54C5D3D0-42E0-404E-9F40-75480CF43A79}">
  <ds:schemaRefs>
    <ds:schemaRef ds:uri="http://schemas.microsoft.com/office/2006/metadata/properties"/>
    <ds:schemaRef ds:uri="http://www.w3.org/2000/xmln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Laboratory 2</Template>
  <TotalTime>3012</TotalTime>
  <Words>765</Words>
  <Application>Microsoft Office PowerPoint</Application>
  <PresentationFormat>On-screen Show (4:3)</PresentationFormat>
  <Paragraphs>129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Laboratory 2</vt:lpstr>
      <vt:lpstr>  Lab. 1 Safety measures in Biochemistry Laboratory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For more information  visit the link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Laboratory 2</dc:title>
  <dc:creator>user</dc:creator>
  <cp:lastModifiedBy>amro Qr</cp:lastModifiedBy>
  <cp:revision>65</cp:revision>
  <dcterms:created xsi:type="dcterms:W3CDTF">2013-10-04T18:36:20Z</dcterms:created>
  <dcterms:modified xsi:type="dcterms:W3CDTF">2021-10-26T09:14:37Z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0x010100955137255CF12B40AFE9182DAD111418</vt:lpwstr>
  </property>
</Properties>
</file>