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gif" ContentType="image/gif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81" r:id="rId4"/>
    <p:sldId id="283" r:id="rId5"/>
    <p:sldId id="282" r:id="rId6"/>
    <p:sldId id="325" r:id="rId7"/>
    <p:sldId id="285" r:id="rId8"/>
    <p:sldId id="287" r:id="rId9"/>
    <p:sldId id="288" r:id="rId10"/>
    <p:sldId id="292" r:id="rId11"/>
    <p:sldId id="324" r:id="rId12"/>
    <p:sldId id="293" r:id="rId13"/>
    <p:sldId id="291" r:id="rId14"/>
    <p:sldId id="289" r:id="rId15"/>
    <p:sldId id="294" r:id="rId16"/>
    <p:sldId id="295" r:id="rId17"/>
    <p:sldId id="284" r:id="rId18"/>
    <p:sldId id="296" r:id="rId19"/>
    <p:sldId id="297" r:id="rId20"/>
    <p:sldId id="300" r:id="rId21"/>
    <p:sldId id="301" r:id="rId22"/>
    <p:sldId id="298" r:id="rId23"/>
    <p:sldId id="299" r:id="rId24"/>
    <p:sldId id="323" r:id="rId25"/>
    <p:sldId id="302" r:id="rId26"/>
  </p:sldIdLst>
  <p:sldSz cx="9144000" cy="6858000" type="screen4x3"/>
  <p:notesSz cx="6858000" cy="9144000"/>
  <p:defaultTextStyle>
    <a:defPPr>
      <a:defRPr lang="ar-JO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7D9B22"/>
    <a:srgbClr val="00FF00"/>
    <a:srgbClr val="8DAE26"/>
    <a:srgbClr val="EAD399"/>
    <a:srgbClr val="EAD19B"/>
    <a:srgbClr val="E7D878"/>
    <a:srgbClr val="EACD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216"/>
    <p:restoredTop sz="94671"/>
  </p:normalViewPr>
  <p:slideViewPr>
    <p:cSldViewPr>
      <p:cViewPr varScale="1">
        <p:scale>
          <a:sx n="91" d="100"/>
          <a:sy n="91" d="100"/>
        </p:scale>
        <p:origin x="1208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JO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1017284E-2667-4EC5-A2F1-32B484C5FF92}" type="datetimeFigureOut">
              <a:rPr lang="ar-JO" smtClean="0"/>
              <a:pPr/>
              <a:t>2691072056‏/3220987512‏/0040</a:t>
            </a:fld>
            <a:endParaRPr lang="ar-JO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JO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JO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JO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AA490BD6-D73F-4073-BD0D-8E5DF38D2D6E}" type="slidenum">
              <a:rPr lang="ar-JO" smtClean="0"/>
              <a:pPr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5623957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JO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90BD6-D73F-4073-BD0D-8E5DF38D2D6E}" type="slidenum">
              <a:rPr lang="ar-JO" smtClean="0"/>
              <a:pPr/>
              <a:t>1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6077745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90BD6-D73F-4073-BD0D-8E5DF38D2D6E}" type="slidenum">
              <a:rPr lang="ar-JO" smtClean="0"/>
              <a:pPr/>
              <a:t>18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9444119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90BD6-D73F-4073-BD0D-8E5DF38D2D6E}" type="slidenum">
              <a:rPr lang="ar-JO" smtClean="0"/>
              <a:pPr/>
              <a:t>20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7376862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90BD6-D73F-4073-BD0D-8E5DF38D2D6E}" type="slidenum">
              <a:rPr lang="ar-JO" smtClean="0"/>
              <a:pPr/>
              <a:t>21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7261611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90BD6-D73F-4073-BD0D-8E5DF38D2D6E}" type="slidenum">
              <a:rPr lang="ar-JO" smtClean="0"/>
              <a:pPr/>
              <a:t>22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5815674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90BD6-D73F-4073-BD0D-8E5DF38D2D6E}" type="slidenum">
              <a:rPr lang="ar-JO" smtClean="0"/>
              <a:pPr/>
              <a:t>23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8178829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90BD6-D73F-4073-BD0D-8E5DF38D2D6E}" type="slidenum">
              <a:rPr lang="ar-JO" smtClean="0"/>
              <a:pPr/>
              <a:t>24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8459978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90BD6-D73F-4073-BD0D-8E5DF38D2D6E}" type="slidenum">
              <a:rPr lang="ar-JO" smtClean="0"/>
              <a:pPr/>
              <a:t>25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3688873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JO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JO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94C36-A3DD-4F65-806E-55592C05031B}" type="datetimeFigureOut">
              <a:rPr lang="ar-JO" smtClean="0"/>
              <a:pPr/>
              <a:t>2691072056‏/3220986648‏/0040</a:t>
            </a:fld>
            <a:endParaRPr lang="ar-JO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0-2A40-4DA6-9524-1FADA3C43527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JO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JO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94C36-A3DD-4F65-806E-55592C05031B}" type="datetimeFigureOut">
              <a:rPr lang="ar-JO" smtClean="0"/>
              <a:pPr/>
              <a:t>2691072056‏/3220986648‏/0040</a:t>
            </a:fld>
            <a:endParaRPr lang="ar-JO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0-2A40-4DA6-9524-1FADA3C43527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JO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JO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94C36-A3DD-4F65-806E-55592C05031B}" type="datetimeFigureOut">
              <a:rPr lang="ar-JO" smtClean="0"/>
              <a:pPr/>
              <a:t>2691072056‏/3220986648‏/0040</a:t>
            </a:fld>
            <a:endParaRPr lang="ar-JO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0-2A40-4DA6-9524-1FADA3C43527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JO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JO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94C36-A3DD-4F65-806E-55592C05031B}" type="datetimeFigureOut">
              <a:rPr lang="ar-JO" smtClean="0"/>
              <a:pPr/>
              <a:t>2691072056‏/3220986648‏/0040</a:t>
            </a:fld>
            <a:endParaRPr lang="ar-JO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0-2A40-4DA6-9524-1FADA3C43527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JO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94C36-A3DD-4F65-806E-55592C05031B}" type="datetimeFigureOut">
              <a:rPr lang="ar-JO" smtClean="0"/>
              <a:pPr/>
              <a:t>2691072056‏/3220986648‏/0040</a:t>
            </a:fld>
            <a:endParaRPr lang="ar-JO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0-2A40-4DA6-9524-1FADA3C43527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JO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JO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JO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94C36-A3DD-4F65-806E-55592C05031B}" type="datetimeFigureOut">
              <a:rPr lang="ar-JO" smtClean="0"/>
              <a:pPr/>
              <a:t>2691072056‏/3220986648‏/0040</a:t>
            </a:fld>
            <a:endParaRPr lang="ar-JO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0-2A40-4DA6-9524-1FADA3C43527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JO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JO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JO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94C36-A3DD-4F65-806E-55592C05031B}" type="datetimeFigureOut">
              <a:rPr lang="ar-JO" smtClean="0"/>
              <a:pPr/>
              <a:t>2691072056‏/3220986648‏/0040</a:t>
            </a:fld>
            <a:endParaRPr lang="ar-JO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0-2A40-4DA6-9524-1FADA3C43527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JO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94C36-A3DD-4F65-806E-55592C05031B}" type="datetimeFigureOut">
              <a:rPr lang="ar-JO" smtClean="0"/>
              <a:pPr/>
              <a:t>2691072056‏/3220986648‏/0040</a:t>
            </a:fld>
            <a:endParaRPr lang="ar-JO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0-2A40-4DA6-9524-1FADA3C43527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94C36-A3DD-4F65-806E-55592C05031B}" type="datetimeFigureOut">
              <a:rPr lang="ar-JO" smtClean="0"/>
              <a:pPr/>
              <a:t>2691072056‏/3220986648‏/0040</a:t>
            </a:fld>
            <a:endParaRPr lang="ar-JO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0-2A40-4DA6-9524-1FADA3C43527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JO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JO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94C36-A3DD-4F65-806E-55592C05031B}" type="datetimeFigureOut">
              <a:rPr lang="ar-JO" smtClean="0"/>
              <a:pPr/>
              <a:t>2691072056‏/3220986648‏/0040</a:t>
            </a:fld>
            <a:endParaRPr lang="ar-JO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0-2A40-4DA6-9524-1FADA3C43527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JO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JO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94C36-A3DD-4F65-806E-55592C05031B}" type="datetimeFigureOut">
              <a:rPr lang="ar-JO" smtClean="0"/>
              <a:pPr/>
              <a:t>2691072056‏/3220986648‏/0040</a:t>
            </a:fld>
            <a:endParaRPr lang="ar-JO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0-2A40-4DA6-9524-1FADA3C43527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JO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JO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094C36-A3DD-4F65-806E-55592C05031B}" type="datetimeFigureOut">
              <a:rPr lang="ar-JO" smtClean="0"/>
              <a:pPr/>
              <a:t>2691072056‏/3220987368‏/0040</a:t>
            </a:fld>
            <a:endParaRPr lang="ar-JO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JO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BB3590-2A40-4DA6-9524-1FADA3C43527}" type="slidenum">
              <a:rPr lang="ar-JO" smtClean="0"/>
              <a:pPr/>
              <a:t>‹#›</a:t>
            </a:fld>
            <a:endParaRPr lang="ar-J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JO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gif"/><Relationship Id="rId3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gi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gif"/><Relationship Id="rId3" Type="http://schemas.openxmlformats.org/officeDocument/2006/relationships/image" Target="../media/image9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gif"/><Relationship Id="rId3" Type="http://schemas.openxmlformats.org/officeDocument/2006/relationships/image" Target="../media/image10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gi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gi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.gif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gif"/><Relationship Id="rId3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4" Type="http://schemas.openxmlformats.org/officeDocument/2006/relationships/image" Target="../media/image15.png"/><Relationship Id="rId5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gif"/><Relationship Id="rId3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g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gif"/><Relationship Id="rId3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gi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gi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878855"/>
            <a:ext cx="7772400" cy="1470025"/>
          </a:xfrm>
        </p:spPr>
        <p:txBody>
          <a:bodyPr>
            <a:normAutofit/>
          </a:bodyPr>
          <a:lstStyle/>
          <a:p>
            <a:pPr rtl="0"/>
            <a:r>
              <a:rPr lang="en-US" sz="6000" dirty="0" smtClean="0">
                <a:solidFill>
                  <a:srgbClr val="C00000"/>
                </a:solidFill>
              </a:rPr>
              <a:t>Amino Acids 1</a:t>
            </a:r>
            <a:endParaRPr lang="ar-JO" sz="6000" dirty="0">
              <a:solidFill>
                <a:srgbClr val="C00000"/>
              </a:solidFill>
            </a:endParaRP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-214314" y="5157192"/>
            <a:ext cx="10144164" cy="1678312"/>
          </a:xfrm>
        </p:spPr>
        <p:txBody>
          <a:bodyPr>
            <a:normAutofit/>
          </a:bodyPr>
          <a:lstStyle/>
          <a:p>
            <a:pPr rtl="0"/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Dr.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Nesrin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Mwafi</a:t>
            </a:r>
            <a:endParaRPr lang="en-US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rtl="0"/>
            <a:r>
              <a:rPr lang="ar-JO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Biochemistry &amp; Molecular Biology Department </a:t>
            </a:r>
          </a:p>
          <a:p>
            <a:pPr rtl="0"/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Faculty of Medicine,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Mutah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University</a:t>
            </a:r>
          </a:p>
          <a:p>
            <a:pPr rtl="0">
              <a:lnSpc>
                <a:spcPct val="90000"/>
              </a:lnSpc>
            </a:pPr>
            <a:endParaRPr lang="ar-JO" dirty="0"/>
          </a:p>
        </p:txBody>
      </p:sp>
      <p:pic>
        <p:nvPicPr>
          <p:cNvPr id="6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9586" y="133326"/>
            <a:ext cx="1143008" cy="1295410"/>
          </a:xfrm>
          <a:prstGeom prst="rect">
            <a:avLst/>
          </a:prstGeom>
          <a:noFill/>
        </p:spPr>
      </p:pic>
      <p:sp>
        <p:nvSpPr>
          <p:cNvPr id="10" name="مستطيل 9"/>
          <p:cNvSpPr/>
          <p:nvPr/>
        </p:nvSpPr>
        <p:spPr>
          <a:xfrm>
            <a:off x="-32" y="0"/>
            <a:ext cx="428596" cy="68580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888" y="2375520"/>
            <a:ext cx="2286000" cy="21336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-42866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altLang="en-US" sz="4000" dirty="0">
                <a:solidFill>
                  <a:srgbClr val="C00000"/>
                </a:solidFill>
              </a:rPr>
              <a:t>Fischer Projections of Amino Acids</a:t>
            </a:r>
            <a:endParaRPr lang="id-ID" altLang="en-US" sz="4000" dirty="0">
              <a:solidFill>
                <a:srgbClr val="C0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28564" y="1357274"/>
            <a:ext cx="8644030" cy="5500750"/>
          </a:xfrm>
        </p:spPr>
        <p:txBody>
          <a:bodyPr>
            <a:normAutofit/>
          </a:bodyPr>
          <a:lstStyle/>
          <a:p>
            <a:pPr algn="l" rtl="0">
              <a:buFont typeface="Arial" charset="0"/>
              <a:buChar char="•"/>
            </a:pPr>
            <a:endParaRPr lang="en-US" sz="800" dirty="0">
              <a:latin typeface="Arial" pitchFamily="34" charset="0"/>
              <a:cs typeface="Arial" pitchFamily="34" charset="0"/>
            </a:endParaRPr>
          </a:p>
          <a:p>
            <a:pPr marL="0" indent="0" algn="l" rtl="0">
              <a:buNone/>
            </a:pPr>
            <a:endParaRPr lang="en-US" sz="26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0" indent="0" algn="l" rtl="0">
              <a:buNone/>
            </a:pPr>
            <a:endParaRPr lang="en-US" sz="2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0" indent="0" algn="l" rtl="0">
              <a:buNone/>
            </a:pPr>
            <a:endParaRPr lang="en-US" sz="26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0" indent="0" algn="l" rtl="0">
              <a:buNone/>
            </a:pPr>
            <a:endParaRPr lang="en-US" sz="2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0" indent="0" algn="l" rtl="0">
              <a:buNone/>
            </a:pPr>
            <a:endParaRPr lang="en-US" sz="26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0" indent="0" algn="l" rtl="0">
              <a:buNone/>
            </a:pPr>
            <a:endParaRPr lang="en-US" sz="2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0" indent="0" algn="l" rtl="0">
              <a:buNone/>
            </a:pPr>
            <a:endParaRPr lang="en-US" sz="26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0" indent="0" algn="l" rtl="0">
              <a:buNone/>
            </a:pPr>
            <a:endParaRPr lang="en-US" sz="2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0" indent="0" algn="l" rtl="0">
              <a:buNone/>
            </a:pPr>
            <a:r>
              <a:rPr lang="en-US" sz="2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Fisher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Projection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is one way commonly used to represent the structure of chiral molecules like carbohydrates and amino acids </a:t>
            </a:r>
            <a:endParaRPr lang="en-US" sz="2600" dirty="0" smtClean="0">
              <a:latin typeface="Arial" pitchFamily="34" charset="0"/>
              <a:cs typeface="Arial" pitchFamily="34" charset="0"/>
            </a:endParaRPr>
          </a:p>
          <a:p>
            <a:pPr marL="0" indent="0" algn="l" rtl="0">
              <a:buNone/>
            </a:pPr>
            <a:endParaRPr lang="en-US" sz="26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29586" y="61864"/>
            <a:ext cx="1143008" cy="1295410"/>
          </a:xfrm>
          <a:prstGeom prst="rect">
            <a:avLst/>
          </a:prstGeom>
          <a:noFill/>
        </p:spPr>
      </p:pic>
      <p:sp>
        <p:nvSpPr>
          <p:cNvPr id="6" name="مستطيل 5"/>
          <p:cNvSpPr/>
          <p:nvPr/>
        </p:nvSpPr>
        <p:spPr>
          <a:xfrm>
            <a:off x="-32" y="24"/>
            <a:ext cx="428596" cy="68580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4" name="Group 23"/>
          <p:cNvGrpSpPr/>
          <p:nvPr/>
        </p:nvGrpSpPr>
        <p:grpSpPr>
          <a:xfrm>
            <a:off x="467544" y="1736314"/>
            <a:ext cx="5328592" cy="2874431"/>
            <a:chOff x="467544" y="1736314"/>
            <a:chExt cx="5328592" cy="2874431"/>
          </a:xfrm>
        </p:grpSpPr>
        <p:grpSp>
          <p:nvGrpSpPr>
            <p:cNvPr id="12" name="Group 11"/>
            <p:cNvGrpSpPr/>
            <p:nvPr/>
          </p:nvGrpSpPr>
          <p:grpSpPr>
            <a:xfrm>
              <a:off x="467544" y="2500274"/>
              <a:ext cx="5328592" cy="2110471"/>
              <a:chOff x="467544" y="2500274"/>
              <a:chExt cx="5328592" cy="2110471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7035"/>
              <a:stretch/>
            </p:blipFill>
            <p:spPr>
              <a:xfrm>
                <a:off x="467544" y="2500274"/>
                <a:ext cx="3661574" cy="1438656"/>
              </a:xfrm>
              <a:prstGeom prst="rect">
                <a:avLst/>
              </a:prstGeom>
            </p:spPr>
          </p:pic>
          <p:sp>
            <p:nvSpPr>
              <p:cNvPr id="10" name="Rectangle 9"/>
              <p:cNvSpPr/>
              <p:nvPr/>
            </p:nvSpPr>
            <p:spPr>
              <a:xfrm>
                <a:off x="539552" y="4149080"/>
                <a:ext cx="5256584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en-US" sz="2400" b="1" dirty="0" smtClean="0">
                    <a:solidFill>
                      <a:srgbClr val="0000CC"/>
                    </a:solidFill>
                  </a:rPr>
                  <a:t>L</a:t>
                </a:r>
                <a:r>
                  <a:rPr lang="en-US" altLang="en-US" sz="2400" dirty="0" smtClean="0">
                    <a:solidFill>
                      <a:srgbClr val="0000CC"/>
                    </a:solidFill>
                  </a:rPr>
                  <a:t>-alanine                </a:t>
                </a:r>
                <a:r>
                  <a:rPr lang="en-US" altLang="en-US" sz="2400" b="1" dirty="0">
                    <a:solidFill>
                      <a:srgbClr val="0000CC"/>
                    </a:solidFill>
                  </a:rPr>
                  <a:t>D</a:t>
                </a:r>
                <a:r>
                  <a:rPr lang="en-US" altLang="en-US" sz="2400" dirty="0">
                    <a:solidFill>
                      <a:srgbClr val="0000CC"/>
                    </a:solidFill>
                  </a:rPr>
                  <a:t>-alanine  </a:t>
                </a:r>
                <a:r>
                  <a:rPr lang="en-US" altLang="en-US" sz="2400" dirty="0" smtClean="0">
                    <a:solidFill>
                      <a:srgbClr val="0000CC"/>
                    </a:solidFill>
                  </a:rPr>
                  <a:t>                     </a:t>
                </a:r>
                <a:endParaRPr lang="en-US" sz="2400" dirty="0">
                  <a:solidFill>
                    <a:srgbClr val="0000CC"/>
                  </a:solidFill>
                </a:endParaRPr>
              </a:p>
            </p:txBody>
          </p:sp>
        </p:grpSp>
        <p:grpSp>
          <p:nvGrpSpPr>
            <p:cNvPr id="14" name="مجموعة 184"/>
            <p:cNvGrpSpPr/>
            <p:nvPr/>
          </p:nvGrpSpPr>
          <p:grpSpPr>
            <a:xfrm>
              <a:off x="2042428" y="1736314"/>
              <a:ext cx="513348" cy="2844814"/>
              <a:chOff x="1928794" y="1142984"/>
              <a:chExt cx="369332" cy="2483762"/>
            </a:xfrm>
          </p:grpSpPr>
          <p:cxnSp>
            <p:nvCxnSpPr>
              <p:cNvPr id="15" name="رابط مستقيم 166"/>
              <p:cNvCxnSpPr/>
              <p:nvPr/>
            </p:nvCxnSpPr>
            <p:spPr>
              <a:xfrm rot="5400000">
                <a:off x="1291543" y="2732977"/>
                <a:ext cx="1786744" cy="794"/>
              </a:xfrm>
              <a:prstGeom prst="line">
                <a:avLst/>
              </a:prstGeom>
              <a:ln w="28575">
                <a:solidFill>
                  <a:srgbClr val="C00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مربع نص 168"/>
              <p:cNvSpPr txBox="1"/>
              <p:nvPr/>
            </p:nvSpPr>
            <p:spPr>
              <a:xfrm rot="16200000">
                <a:off x="1723225" y="1348553"/>
                <a:ext cx="78047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mirror</a:t>
                </a:r>
                <a:endParaRPr lang="en-GB" dirty="0"/>
              </a:p>
            </p:txBody>
          </p:sp>
        </p:grpSp>
      </p:grpSp>
      <p:grpSp>
        <p:nvGrpSpPr>
          <p:cNvPr id="23" name="Group 22"/>
          <p:cNvGrpSpPr/>
          <p:nvPr/>
        </p:nvGrpSpPr>
        <p:grpSpPr>
          <a:xfrm>
            <a:off x="4932040" y="1734674"/>
            <a:ext cx="4176464" cy="2884596"/>
            <a:chOff x="4932040" y="1734674"/>
            <a:chExt cx="4176464" cy="2884596"/>
          </a:xfrm>
        </p:grpSpPr>
        <p:grpSp>
          <p:nvGrpSpPr>
            <p:cNvPr id="13" name="Group 12"/>
            <p:cNvGrpSpPr/>
            <p:nvPr/>
          </p:nvGrpSpPr>
          <p:grpSpPr>
            <a:xfrm>
              <a:off x="4932040" y="2437821"/>
              <a:ext cx="4176464" cy="2181449"/>
              <a:chOff x="4932040" y="2437821"/>
              <a:chExt cx="4176464" cy="2181449"/>
            </a:xfrm>
          </p:grpSpPr>
          <p:pic>
            <p:nvPicPr>
              <p:cNvPr id="9" name="Picture 8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3006" r="3057"/>
              <a:stretch/>
            </p:blipFill>
            <p:spPr>
              <a:xfrm>
                <a:off x="5220072" y="2437821"/>
                <a:ext cx="3744416" cy="1438656"/>
              </a:xfrm>
              <a:prstGeom prst="rect">
                <a:avLst/>
              </a:prstGeom>
            </p:spPr>
          </p:pic>
          <p:sp>
            <p:nvSpPr>
              <p:cNvPr id="11" name="Rectangle 10"/>
              <p:cNvSpPr/>
              <p:nvPr/>
            </p:nvSpPr>
            <p:spPr>
              <a:xfrm>
                <a:off x="4932040" y="4157605"/>
                <a:ext cx="4176464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en-US" sz="2400" b="1" dirty="0" smtClean="0">
                    <a:solidFill>
                      <a:srgbClr val="0000CC"/>
                    </a:solidFill>
                  </a:rPr>
                  <a:t>L</a:t>
                </a:r>
                <a:r>
                  <a:rPr lang="en-US" altLang="en-US" sz="2400" dirty="0" smtClean="0">
                    <a:solidFill>
                      <a:srgbClr val="0000CC"/>
                    </a:solidFill>
                  </a:rPr>
                  <a:t>-cysteine            </a:t>
                </a:r>
                <a:r>
                  <a:rPr lang="en-US" altLang="en-US" sz="2400" b="1" dirty="0">
                    <a:solidFill>
                      <a:srgbClr val="0000CC"/>
                    </a:solidFill>
                  </a:rPr>
                  <a:t>D</a:t>
                </a:r>
                <a:r>
                  <a:rPr lang="en-US" altLang="en-US" sz="2400" dirty="0">
                    <a:solidFill>
                      <a:srgbClr val="0000CC"/>
                    </a:solidFill>
                  </a:rPr>
                  <a:t>-cysteine</a:t>
                </a:r>
                <a:endParaRPr lang="en-US" sz="2400" dirty="0">
                  <a:solidFill>
                    <a:srgbClr val="0000CC"/>
                  </a:solidFill>
                </a:endParaRPr>
              </a:p>
            </p:txBody>
          </p:sp>
        </p:grpSp>
        <p:grpSp>
          <p:nvGrpSpPr>
            <p:cNvPr id="20" name="مجموعة 184"/>
            <p:cNvGrpSpPr/>
            <p:nvPr/>
          </p:nvGrpSpPr>
          <p:grpSpPr>
            <a:xfrm>
              <a:off x="6922039" y="1734674"/>
              <a:ext cx="513348" cy="2844814"/>
              <a:chOff x="1928794" y="1142984"/>
              <a:chExt cx="369332" cy="2483762"/>
            </a:xfrm>
          </p:grpSpPr>
          <p:cxnSp>
            <p:nvCxnSpPr>
              <p:cNvPr id="21" name="رابط مستقيم 166"/>
              <p:cNvCxnSpPr/>
              <p:nvPr/>
            </p:nvCxnSpPr>
            <p:spPr>
              <a:xfrm rot="5400000">
                <a:off x="1291543" y="2732977"/>
                <a:ext cx="1786744" cy="794"/>
              </a:xfrm>
              <a:prstGeom prst="line">
                <a:avLst/>
              </a:prstGeom>
              <a:ln w="28575">
                <a:solidFill>
                  <a:srgbClr val="C00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مربع نص 168"/>
              <p:cNvSpPr txBox="1"/>
              <p:nvPr/>
            </p:nvSpPr>
            <p:spPr>
              <a:xfrm rot="16200000">
                <a:off x="1723225" y="1348553"/>
                <a:ext cx="78047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mirror</a:t>
                </a:r>
                <a:endParaRPr lang="en-GB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49309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-428660" y="274638"/>
            <a:ext cx="9144000" cy="1143000"/>
          </a:xfrm>
        </p:spPr>
        <p:txBody>
          <a:bodyPr>
            <a:normAutofit/>
          </a:bodyPr>
          <a:lstStyle/>
          <a:p>
            <a:pPr rtl="0"/>
            <a:r>
              <a:rPr lang="en-US" dirty="0" smtClean="0">
                <a:solidFill>
                  <a:srgbClr val="C00000"/>
                </a:solidFill>
              </a:rPr>
              <a:t>D/L Amino Acids</a:t>
            </a:r>
            <a:endParaRPr lang="ar-JO" dirty="0">
              <a:solidFill>
                <a:srgbClr val="C0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28564" y="1357274"/>
            <a:ext cx="8644030" cy="5500750"/>
          </a:xfrm>
        </p:spPr>
        <p:txBody>
          <a:bodyPr>
            <a:normAutofit/>
          </a:bodyPr>
          <a:lstStyle/>
          <a:p>
            <a:pPr algn="l" rtl="0">
              <a:buFont typeface="Arial" charset="0"/>
              <a:buChar char="•"/>
            </a:pPr>
            <a:endParaRPr lang="en-US" sz="800" dirty="0">
              <a:latin typeface="Arial" pitchFamily="34" charset="0"/>
              <a:cs typeface="Arial" pitchFamily="34" charset="0"/>
            </a:endParaRPr>
          </a:p>
          <a:p>
            <a:pPr algn="l" rtl="0">
              <a:buFont typeface="Arial" charset="0"/>
              <a:buChar char="•"/>
            </a:pPr>
            <a:r>
              <a:rPr lang="en-GB" sz="2800" dirty="0" smtClean="0">
                <a:latin typeface="Arial" pitchFamily="34" charset="0"/>
                <a:cs typeface="Arial" pitchFamily="34" charset="0"/>
              </a:rPr>
              <a:t>Most </a:t>
            </a:r>
            <a:r>
              <a:rPr lang="en-GB" sz="2800" dirty="0">
                <a:latin typeface="Arial" pitchFamily="34" charset="0"/>
                <a:cs typeface="Arial" pitchFamily="34" charset="0"/>
              </a:rPr>
              <a:t>naturally occurring sugars are D-isomers while most naturally occurring amino acids are </a:t>
            </a:r>
            <a:r>
              <a:rPr lang="en-GB" sz="2800" dirty="0" smtClean="0">
                <a:latin typeface="Arial" pitchFamily="34" charset="0"/>
                <a:cs typeface="Arial" pitchFamily="34" charset="0"/>
              </a:rPr>
              <a:t>L-isomers</a:t>
            </a:r>
            <a:r>
              <a:rPr lang="en-GB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800" dirty="0" smtClean="0">
                <a:latin typeface="Arial" pitchFamily="34" charset="0"/>
                <a:cs typeface="Arial" pitchFamily="34" charset="0"/>
              </a:rPr>
              <a:t>(amino acids of protein)</a:t>
            </a:r>
          </a:p>
          <a:p>
            <a:pPr algn="l" rtl="0">
              <a:buFont typeface="Arial" charset="0"/>
              <a:buChar char="•"/>
            </a:pPr>
            <a:endParaRPr lang="en-GB" sz="1000" dirty="0" smtClean="0">
              <a:latin typeface="Arial" pitchFamily="34" charset="0"/>
              <a:cs typeface="Arial" pitchFamily="34" charset="0"/>
            </a:endParaRPr>
          </a:p>
          <a:p>
            <a:pPr algn="l" rtl="0">
              <a:buFont typeface="Arial" charset="0"/>
              <a:buChar char="•"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D-amino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acids polypeptides (right-handed isomers) are components of bacterial cell walls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to resist digestion by other organisms  </a:t>
            </a:r>
            <a:endParaRPr lang="en-US" sz="2800" dirty="0">
              <a:latin typeface="Arial" pitchFamily="34" charset="0"/>
              <a:cs typeface="Arial" pitchFamily="34" charset="0"/>
            </a:endParaRPr>
          </a:p>
          <a:p>
            <a:pPr algn="l" rtl="0">
              <a:buFont typeface="Arial" charset="0"/>
              <a:buChar char="•"/>
            </a:pPr>
            <a:endParaRPr lang="en-GB" sz="2800" dirty="0" smtClean="0">
              <a:latin typeface="Arial" pitchFamily="34" charset="0"/>
              <a:cs typeface="Arial" pitchFamily="34" charset="0"/>
            </a:endParaRPr>
          </a:p>
          <a:p>
            <a:pPr algn="l" rtl="0">
              <a:buFont typeface="Arial" charset="0"/>
              <a:buChar char="•"/>
            </a:pPr>
            <a:endParaRPr lang="en-US" sz="2800" dirty="0">
              <a:latin typeface="Arial" pitchFamily="34" charset="0"/>
              <a:cs typeface="Arial" pitchFamily="34" charset="0"/>
            </a:endParaRPr>
          </a:p>
          <a:p>
            <a:pPr marL="0" indent="0" algn="l" rtl="0">
              <a:buNone/>
            </a:pPr>
            <a:endParaRPr lang="en-US" sz="2600" dirty="0" smtClean="0">
              <a:latin typeface="Arial" pitchFamily="34" charset="0"/>
              <a:cs typeface="Arial" pitchFamily="34" charset="0"/>
            </a:endParaRPr>
          </a:p>
          <a:p>
            <a:pPr marL="0" indent="0" algn="l" rtl="0">
              <a:buNone/>
            </a:pPr>
            <a:endParaRPr lang="en-US" sz="26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29586" y="61864"/>
            <a:ext cx="1143008" cy="1295410"/>
          </a:xfrm>
          <a:prstGeom prst="rect">
            <a:avLst/>
          </a:prstGeom>
          <a:noFill/>
        </p:spPr>
      </p:pic>
      <p:sp>
        <p:nvSpPr>
          <p:cNvPr id="6" name="مستطيل 5"/>
          <p:cNvSpPr/>
          <p:nvPr/>
        </p:nvSpPr>
        <p:spPr>
          <a:xfrm>
            <a:off x="-32" y="24"/>
            <a:ext cx="428596" cy="68580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8019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-42866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altLang="en-US" sz="4000" dirty="0" smtClean="0">
                <a:solidFill>
                  <a:srgbClr val="C00000"/>
                </a:solidFill>
              </a:rPr>
              <a:t>3D and Fischer Projection</a:t>
            </a:r>
            <a:endParaRPr lang="id-ID" altLang="en-US" sz="4000" dirty="0">
              <a:solidFill>
                <a:srgbClr val="C0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28564" y="1357274"/>
            <a:ext cx="8644030" cy="5500750"/>
          </a:xfrm>
        </p:spPr>
        <p:txBody>
          <a:bodyPr>
            <a:normAutofit/>
          </a:bodyPr>
          <a:lstStyle/>
          <a:p>
            <a:pPr algn="l" rtl="0">
              <a:buFont typeface="Arial" charset="0"/>
              <a:buChar char="•"/>
            </a:pPr>
            <a:endParaRPr lang="en-US" sz="800" dirty="0">
              <a:latin typeface="Arial" pitchFamily="34" charset="0"/>
              <a:cs typeface="Arial" pitchFamily="34" charset="0"/>
            </a:endParaRPr>
          </a:p>
          <a:p>
            <a:pPr marL="0" indent="0" algn="l" rtl="0">
              <a:buNone/>
            </a:pPr>
            <a:endParaRPr lang="en-US" sz="2600" dirty="0" smtClean="0">
              <a:latin typeface="Arial" pitchFamily="34" charset="0"/>
              <a:cs typeface="Arial" pitchFamily="34" charset="0"/>
            </a:endParaRPr>
          </a:p>
          <a:p>
            <a:pPr marL="0" indent="0" algn="l" rtl="0">
              <a:buNone/>
            </a:pPr>
            <a:endParaRPr lang="en-US" sz="26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29586" y="61864"/>
            <a:ext cx="1143008" cy="1295410"/>
          </a:xfrm>
          <a:prstGeom prst="rect">
            <a:avLst/>
          </a:prstGeom>
          <a:noFill/>
        </p:spPr>
      </p:pic>
      <p:sp>
        <p:nvSpPr>
          <p:cNvPr id="6" name="مستطيل 5"/>
          <p:cNvSpPr/>
          <p:nvPr/>
        </p:nvSpPr>
        <p:spPr>
          <a:xfrm>
            <a:off x="-32" y="24"/>
            <a:ext cx="428596" cy="68580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4307" r="65807" b="64120"/>
          <a:stretch/>
        </p:blipFill>
        <p:spPr>
          <a:xfrm>
            <a:off x="1331640" y="1340768"/>
            <a:ext cx="1870720" cy="129614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53215" r="65807" b="11704"/>
          <a:stretch/>
        </p:blipFill>
        <p:spPr>
          <a:xfrm>
            <a:off x="5725616" y="1340768"/>
            <a:ext cx="1870720" cy="144016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11560" y="6309320"/>
            <a:ext cx="90730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800" b="1" dirty="0" smtClean="0">
                <a:solidFill>
                  <a:srgbClr val="0000CC"/>
                </a:solidFill>
              </a:rPr>
              <a:t>L</a:t>
            </a:r>
            <a:r>
              <a:rPr lang="en-US" altLang="en-US" sz="2800" dirty="0" smtClean="0">
                <a:solidFill>
                  <a:srgbClr val="0000CC"/>
                </a:solidFill>
              </a:rPr>
              <a:t>-alanine                                            </a:t>
            </a:r>
            <a:r>
              <a:rPr lang="en-US" altLang="en-US" sz="2800" b="1" dirty="0">
                <a:solidFill>
                  <a:srgbClr val="0000CC"/>
                </a:solidFill>
              </a:rPr>
              <a:t>D</a:t>
            </a:r>
            <a:r>
              <a:rPr lang="en-US" altLang="en-US" sz="2800" dirty="0">
                <a:solidFill>
                  <a:srgbClr val="0000CC"/>
                </a:solidFill>
              </a:rPr>
              <a:t>-alanine  </a:t>
            </a:r>
            <a:r>
              <a:rPr lang="en-US" altLang="en-US" sz="2800" dirty="0" smtClean="0">
                <a:solidFill>
                  <a:srgbClr val="0000CC"/>
                </a:solidFill>
              </a:rPr>
              <a:t>                     </a:t>
            </a:r>
            <a:endParaRPr lang="en-US" sz="2800" dirty="0">
              <a:solidFill>
                <a:srgbClr val="0000CC"/>
              </a:solidFill>
            </a:endParaRPr>
          </a:p>
        </p:txBody>
      </p:sp>
      <p:grpSp>
        <p:nvGrpSpPr>
          <p:cNvPr id="14" name="مجموعة 184"/>
          <p:cNvGrpSpPr/>
          <p:nvPr/>
        </p:nvGrpSpPr>
        <p:grpSpPr>
          <a:xfrm>
            <a:off x="3914638" y="1989465"/>
            <a:ext cx="513348" cy="4463871"/>
            <a:chOff x="1988948" y="-1080566"/>
            <a:chExt cx="369332" cy="4707312"/>
          </a:xfrm>
        </p:grpSpPr>
        <p:cxnSp>
          <p:nvCxnSpPr>
            <p:cNvPr id="15" name="رابط مستقيم 166"/>
            <p:cNvCxnSpPr/>
            <p:nvPr/>
          </p:nvCxnSpPr>
          <p:spPr>
            <a:xfrm flipH="1">
              <a:off x="2296478" y="-1066156"/>
              <a:ext cx="9994" cy="4692902"/>
            </a:xfrm>
            <a:prstGeom prst="line">
              <a:avLst/>
            </a:prstGeom>
            <a:ln w="28575">
              <a:solidFill>
                <a:srgbClr val="C0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مربع نص 168"/>
            <p:cNvSpPr txBox="1"/>
            <p:nvPr/>
          </p:nvSpPr>
          <p:spPr>
            <a:xfrm rot="16200000">
              <a:off x="1783379" y="-874997"/>
              <a:ext cx="7804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mirror</a:t>
              </a:r>
              <a:endParaRPr lang="en-GB" dirty="0"/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882978" y="2984404"/>
            <a:ext cx="2248862" cy="1452708"/>
            <a:chOff x="2269500" y="2636912"/>
            <a:chExt cx="2446516" cy="1800200"/>
          </a:xfrm>
        </p:grpSpPr>
        <p:sp>
          <p:nvSpPr>
            <p:cNvPr id="44" name="Rectangle 43"/>
            <p:cNvSpPr/>
            <p:nvPr/>
          </p:nvSpPr>
          <p:spPr>
            <a:xfrm>
              <a:off x="3266563" y="2636912"/>
              <a:ext cx="1299351" cy="32788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a:rPr>
                <a:t>COOH</a:t>
              </a:r>
              <a:endParaRPr lang="en-US" sz="1600" dirty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2269500" y="3277089"/>
              <a:ext cx="1247508" cy="4351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</a:rPr>
                <a:t>H</a:t>
              </a:r>
              <a:r>
                <a:rPr lang="en-US" sz="2000" baseline="-25000" dirty="0" smtClean="0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</a:rPr>
                <a:t>2</a:t>
              </a:r>
              <a:r>
                <a:rPr lang="en-US" sz="2000" dirty="0" smtClean="0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</a:rPr>
                <a:t>N</a:t>
              </a:r>
              <a:endParaRPr lang="en-US" sz="16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3429165" y="4005064"/>
              <a:ext cx="854803" cy="4320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ln>
                    <a:solidFill>
                      <a:srgbClr val="8DAE26"/>
                    </a:solidFill>
                  </a:ln>
                  <a:solidFill>
                    <a:srgbClr val="FF0000"/>
                  </a:solidFill>
                </a:rPr>
                <a:t>CH</a:t>
              </a:r>
              <a:r>
                <a:rPr lang="en-US" sz="2000" baseline="-25000" dirty="0" smtClean="0">
                  <a:ln>
                    <a:solidFill>
                      <a:srgbClr val="8DAE26"/>
                    </a:solidFill>
                  </a:ln>
                  <a:solidFill>
                    <a:srgbClr val="FF0000"/>
                  </a:solidFill>
                </a:rPr>
                <a:t>3</a:t>
              </a:r>
              <a:endParaRPr lang="en-US" sz="1600" baseline="-25000" dirty="0">
                <a:ln>
                  <a:solidFill>
                    <a:srgbClr val="8DAE26"/>
                  </a:solidFill>
                </a:ln>
                <a:solidFill>
                  <a:srgbClr val="FF0000"/>
                </a:solidFill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4326290" y="3284984"/>
              <a:ext cx="389726" cy="4320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ln>
                    <a:solidFill>
                      <a:srgbClr val="00B050"/>
                    </a:solidFill>
                  </a:ln>
                  <a:solidFill>
                    <a:schemeClr val="tx1"/>
                  </a:solidFill>
                </a:rPr>
                <a:t>H</a:t>
              </a:r>
              <a:endParaRPr lang="en-US" baseline="-25000" dirty="0">
                <a:ln>
                  <a:solidFill>
                    <a:srgbClr val="00B050"/>
                  </a:solidFill>
                </a:ln>
                <a:solidFill>
                  <a:schemeClr val="tx1"/>
                </a:solidFill>
              </a:endParaRPr>
            </a:p>
          </p:txBody>
        </p:sp>
        <p:pic>
          <p:nvPicPr>
            <p:cNvPr id="53" name="Picture 5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718" t="61188" r="37204" b="19314"/>
            <a:stretch/>
          </p:blipFill>
          <p:spPr>
            <a:xfrm>
              <a:off x="3150402" y="2957102"/>
              <a:ext cx="1229884" cy="1103527"/>
            </a:xfrm>
            <a:prstGeom prst="rect">
              <a:avLst/>
            </a:prstGeom>
          </p:spPr>
        </p:pic>
      </p:grpSp>
      <p:grpSp>
        <p:nvGrpSpPr>
          <p:cNvPr id="82" name="Group 81"/>
          <p:cNvGrpSpPr/>
          <p:nvPr/>
        </p:nvGrpSpPr>
        <p:grpSpPr>
          <a:xfrm>
            <a:off x="1115617" y="4673398"/>
            <a:ext cx="2016223" cy="1635922"/>
            <a:chOff x="2553540" y="4077072"/>
            <a:chExt cx="2515613" cy="2033734"/>
          </a:xfrm>
        </p:grpSpPr>
        <p:sp>
          <p:nvSpPr>
            <p:cNvPr id="37" name="Rectangle 36"/>
            <p:cNvSpPr/>
            <p:nvPr/>
          </p:nvSpPr>
          <p:spPr>
            <a:xfrm>
              <a:off x="4679427" y="4851231"/>
              <a:ext cx="389726" cy="4320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ln>
                    <a:solidFill>
                      <a:srgbClr val="00B050"/>
                    </a:solidFill>
                  </a:ln>
                  <a:solidFill>
                    <a:schemeClr val="tx1"/>
                  </a:solidFill>
                </a:rPr>
                <a:t>H</a:t>
              </a:r>
              <a:endParaRPr lang="en-US" sz="1600" baseline="-25000" dirty="0">
                <a:ln>
                  <a:solidFill>
                    <a:srgbClr val="00B050"/>
                  </a:solidFill>
                </a:ln>
                <a:solidFill>
                  <a:schemeClr val="tx1"/>
                </a:solidFill>
              </a:endParaRPr>
            </a:p>
          </p:txBody>
        </p:sp>
        <p:grpSp>
          <p:nvGrpSpPr>
            <p:cNvPr id="74" name="Group 73"/>
            <p:cNvGrpSpPr/>
            <p:nvPr/>
          </p:nvGrpSpPr>
          <p:grpSpPr>
            <a:xfrm>
              <a:off x="3292141" y="4077072"/>
              <a:ext cx="1386738" cy="2033734"/>
              <a:chOff x="746283" y="4077072"/>
              <a:chExt cx="1386738" cy="2033734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1115616" y="4077072"/>
                <a:ext cx="1017405" cy="34749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 smtClean="0">
                    <a:ln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>
                  </a:rPr>
                  <a:t>COOH</a:t>
                </a:r>
                <a:endParaRPr lang="en-US" dirty="0"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a:endParaRPr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1124910" y="5678759"/>
                <a:ext cx="854803" cy="43204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 smtClean="0">
                    <a:ln>
                      <a:solidFill>
                        <a:srgbClr val="8DAE26"/>
                      </a:solidFill>
                    </a:ln>
                    <a:solidFill>
                      <a:srgbClr val="FF0000"/>
                    </a:solidFill>
                  </a:rPr>
                  <a:t>CH</a:t>
                </a:r>
                <a:r>
                  <a:rPr lang="en-US" sz="2000" baseline="-25000" dirty="0" smtClean="0">
                    <a:ln>
                      <a:solidFill>
                        <a:srgbClr val="8DAE26"/>
                      </a:solidFill>
                    </a:ln>
                    <a:solidFill>
                      <a:srgbClr val="FF0000"/>
                    </a:solidFill>
                  </a:rPr>
                  <a:t>3</a:t>
                </a:r>
                <a:endParaRPr lang="en-US" baseline="-25000" dirty="0">
                  <a:ln>
                    <a:solidFill>
                      <a:srgbClr val="8DAE26"/>
                    </a:solidFill>
                  </a:ln>
                  <a:solidFill>
                    <a:srgbClr val="FF0000"/>
                  </a:solidFill>
                </a:endParaRPr>
              </a:p>
            </p:txBody>
          </p:sp>
          <p:grpSp>
            <p:nvGrpSpPr>
              <p:cNvPr id="71" name="Group 70"/>
              <p:cNvGrpSpPr/>
              <p:nvPr/>
            </p:nvGrpSpPr>
            <p:grpSpPr>
              <a:xfrm>
                <a:off x="746283" y="4517504"/>
                <a:ext cx="1351867" cy="1134735"/>
                <a:chOff x="746283" y="4517504"/>
                <a:chExt cx="1351867" cy="1134735"/>
              </a:xfrm>
            </p:grpSpPr>
            <p:cxnSp>
              <p:nvCxnSpPr>
                <p:cNvPr id="63" name="Straight Connector 62"/>
                <p:cNvCxnSpPr/>
                <p:nvPr/>
              </p:nvCxnSpPr>
              <p:spPr>
                <a:xfrm>
                  <a:off x="746283" y="5071353"/>
                  <a:ext cx="1351867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Straight Connector 69"/>
                <p:cNvCxnSpPr/>
                <p:nvPr/>
              </p:nvCxnSpPr>
              <p:spPr>
                <a:xfrm>
                  <a:off x="1439536" y="4517504"/>
                  <a:ext cx="7993" cy="1134735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81" name="Rectangle 80"/>
            <p:cNvSpPr/>
            <p:nvPr/>
          </p:nvSpPr>
          <p:spPr>
            <a:xfrm>
              <a:off x="2553540" y="4868815"/>
              <a:ext cx="854805" cy="39029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</a:rPr>
                <a:t>H</a:t>
              </a:r>
              <a:r>
                <a:rPr lang="en-US" sz="2000" baseline="-25000" dirty="0" smtClean="0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</a:rPr>
                <a:t>2</a:t>
              </a:r>
              <a:r>
                <a:rPr lang="en-US" sz="2000" dirty="0" smtClean="0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</a:rPr>
                <a:t>N</a:t>
              </a:r>
              <a:endParaRPr lang="en-US" sz="16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endParaRPr>
            </a:p>
          </p:txBody>
        </p:sp>
      </p:grpSp>
      <p:grpSp>
        <p:nvGrpSpPr>
          <p:cNvPr id="91" name="Group 90"/>
          <p:cNvGrpSpPr/>
          <p:nvPr/>
        </p:nvGrpSpPr>
        <p:grpSpPr>
          <a:xfrm>
            <a:off x="5729666" y="3014537"/>
            <a:ext cx="2226710" cy="1452708"/>
            <a:chOff x="5617082" y="3014537"/>
            <a:chExt cx="2226710" cy="1452708"/>
          </a:xfrm>
        </p:grpSpPr>
        <p:sp>
          <p:nvSpPr>
            <p:cNvPr id="86" name="Rectangle 85"/>
            <p:cNvSpPr/>
            <p:nvPr/>
          </p:nvSpPr>
          <p:spPr>
            <a:xfrm>
              <a:off x="5992566" y="3014537"/>
              <a:ext cx="1194376" cy="2645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a:rPr>
                <a:t>COOH</a:t>
              </a:r>
              <a:endParaRPr lang="en-US" sz="1600" dirty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a:endParaRPr>
            </a:p>
          </p:txBody>
        </p:sp>
        <p:sp>
          <p:nvSpPr>
            <p:cNvPr id="87" name="Rectangle 86"/>
            <p:cNvSpPr/>
            <p:nvPr/>
          </p:nvSpPr>
          <p:spPr>
            <a:xfrm>
              <a:off x="6697070" y="3531141"/>
              <a:ext cx="1146722" cy="3511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</a:rPr>
                <a:t>H</a:t>
              </a:r>
              <a:r>
                <a:rPr lang="en-US" sz="2000" baseline="-25000" smtClean="0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</a:rPr>
                <a:t>2</a:t>
              </a:r>
              <a:r>
                <a:rPr lang="en-US" sz="2000" smtClean="0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</a:rPr>
                <a:t>N</a:t>
              </a:r>
              <a:endParaRPr lang="en-US" sz="16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endParaRPr>
            </a:p>
          </p:txBody>
        </p:sp>
        <p:sp>
          <p:nvSpPr>
            <p:cNvPr id="88" name="Rectangle 87"/>
            <p:cNvSpPr/>
            <p:nvPr/>
          </p:nvSpPr>
          <p:spPr>
            <a:xfrm>
              <a:off x="6142032" y="4118595"/>
              <a:ext cx="785743" cy="3486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ln>
                    <a:solidFill>
                      <a:srgbClr val="8DAE26"/>
                    </a:solidFill>
                  </a:ln>
                  <a:solidFill>
                    <a:srgbClr val="FF0000"/>
                  </a:solidFill>
                </a:rPr>
                <a:t>CH</a:t>
              </a:r>
              <a:r>
                <a:rPr lang="en-US" sz="2000" baseline="-25000" dirty="0" smtClean="0">
                  <a:ln>
                    <a:solidFill>
                      <a:srgbClr val="8DAE26"/>
                    </a:solidFill>
                  </a:ln>
                  <a:solidFill>
                    <a:srgbClr val="FF0000"/>
                  </a:solidFill>
                </a:rPr>
                <a:t>3</a:t>
              </a:r>
              <a:endParaRPr lang="en-US" sz="1600" baseline="-25000" dirty="0">
                <a:ln>
                  <a:solidFill>
                    <a:srgbClr val="8DAE26"/>
                  </a:solidFill>
                </a:ln>
                <a:solidFill>
                  <a:srgbClr val="FF0000"/>
                </a:solidFill>
              </a:endParaRPr>
            </a:p>
          </p:txBody>
        </p:sp>
        <p:sp>
          <p:nvSpPr>
            <p:cNvPr id="89" name="Rectangle 88"/>
            <p:cNvSpPr/>
            <p:nvPr/>
          </p:nvSpPr>
          <p:spPr>
            <a:xfrm>
              <a:off x="5617082" y="3537512"/>
              <a:ext cx="358240" cy="3486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ln>
                    <a:solidFill>
                      <a:srgbClr val="00B050"/>
                    </a:solidFill>
                  </a:ln>
                  <a:solidFill>
                    <a:schemeClr val="tx1"/>
                  </a:solidFill>
                </a:rPr>
                <a:t>H</a:t>
              </a:r>
              <a:endParaRPr lang="en-US" baseline="-25000" dirty="0">
                <a:ln>
                  <a:solidFill>
                    <a:srgbClr val="00B050"/>
                  </a:solidFill>
                </a:ln>
                <a:solidFill>
                  <a:schemeClr val="tx1"/>
                </a:solidFill>
              </a:endParaRPr>
            </a:p>
          </p:txBody>
        </p:sp>
        <p:pic>
          <p:nvPicPr>
            <p:cNvPr id="90" name="Picture 89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718" t="61188" r="37204" b="19314"/>
            <a:stretch/>
          </p:blipFill>
          <p:spPr>
            <a:xfrm>
              <a:off x="5885790" y="3272921"/>
              <a:ext cx="1130522" cy="890514"/>
            </a:xfrm>
            <a:prstGeom prst="rect">
              <a:avLst/>
            </a:prstGeom>
          </p:spPr>
        </p:pic>
      </p:grpSp>
      <p:grpSp>
        <p:nvGrpSpPr>
          <p:cNvPr id="107" name="Group 106"/>
          <p:cNvGrpSpPr/>
          <p:nvPr/>
        </p:nvGrpSpPr>
        <p:grpSpPr>
          <a:xfrm>
            <a:off x="5796136" y="4733656"/>
            <a:ext cx="1998639" cy="1572987"/>
            <a:chOff x="5922567" y="4733656"/>
            <a:chExt cx="1998639" cy="1572987"/>
          </a:xfrm>
        </p:grpSpPr>
        <p:sp>
          <p:nvSpPr>
            <p:cNvPr id="99" name="Rectangle 98"/>
            <p:cNvSpPr/>
            <p:nvPr/>
          </p:nvSpPr>
          <p:spPr>
            <a:xfrm>
              <a:off x="5922567" y="5293449"/>
              <a:ext cx="312359" cy="3475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ln>
                    <a:solidFill>
                      <a:srgbClr val="00B050"/>
                    </a:solidFill>
                  </a:ln>
                  <a:solidFill>
                    <a:schemeClr val="tx1"/>
                  </a:solidFill>
                </a:rPr>
                <a:t>H</a:t>
              </a:r>
              <a:endParaRPr lang="en-US" sz="1600" baseline="-25000" dirty="0">
                <a:ln>
                  <a:solidFill>
                    <a:srgbClr val="00B050"/>
                  </a:solidFill>
                </a:ln>
                <a:solidFill>
                  <a:schemeClr val="tx1"/>
                </a:solidFill>
              </a:endParaRPr>
            </a:p>
          </p:txBody>
        </p:sp>
        <p:grpSp>
          <p:nvGrpSpPr>
            <p:cNvPr id="100" name="Group 99"/>
            <p:cNvGrpSpPr/>
            <p:nvPr/>
          </p:nvGrpSpPr>
          <p:grpSpPr>
            <a:xfrm>
              <a:off x="6224805" y="4733656"/>
              <a:ext cx="1083499" cy="1572987"/>
              <a:chOff x="812055" y="4155311"/>
              <a:chExt cx="1351867" cy="1955495"/>
            </a:xfrm>
          </p:grpSpPr>
          <p:sp>
            <p:nvSpPr>
              <p:cNvPr id="102" name="Rectangle 101"/>
              <p:cNvSpPr/>
              <p:nvPr/>
            </p:nvSpPr>
            <p:spPr>
              <a:xfrm>
                <a:off x="1146517" y="4155311"/>
                <a:ext cx="1017405" cy="34749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 smtClean="0">
                    <a:ln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>
                  </a:rPr>
                  <a:t>COOH</a:t>
                </a:r>
                <a:endParaRPr lang="en-US" dirty="0"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a:endParaRPr>
              </a:p>
            </p:txBody>
          </p:sp>
          <p:sp>
            <p:nvSpPr>
              <p:cNvPr id="103" name="Rectangle 102"/>
              <p:cNvSpPr/>
              <p:nvPr/>
            </p:nvSpPr>
            <p:spPr>
              <a:xfrm>
                <a:off x="1124910" y="5678759"/>
                <a:ext cx="854803" cy="43204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 smtClean="0">
                    <a:ln>
                      <a:solidFill>
                        <a:srgbClr val="8DAE26"/>
                      </a:solidFill>
                    </a:ln>
                    <a:solidFill>
                      <a:srgbClr val="FF0000"/>
                    </a:solidFill>
                  </a:rPr>
                  <a:t>CH</a:t>
                </a:r>
                <a:r>
                  <a:rPr lang="en-US" sz="2000" baseline="-25000" dirty="0" smtClean="0">
                    <a:ln>
                      <a:solidFill>
                        <a:srgbClr val="8DAE26"/>
                      </a:solidFill>
                    </a:ln>
                    <a:solidFill>
                      <a:srgbClr val="FF0000"/>
                    </a:solidFill>
                  </a:rPr>
                  <a:t>3</a:t>
                </a:r>
                <a:endParaRPr lang="en-US" baseline="-25000" dirty="0">
                  <a:ln>
                    <a:solidFill>
                      <a:srgbClr val="8DAE26"/>
                    </a:solidFill>
                  </a:ln>
                  <a:solidFill>
                    <a:srgbClr val="FF0000"/>
                  </a:solidFill>
                </a:endParaRPr>
              </a:p>
            </p:txBody>
          </p:sp>
          <p:grpSp>
            <p:nvGrpSpPr>
              <p:cNvPr id="104" name="Group 103"/>
              <p:cNvGrpSpPr/>
              <p:nvPr/>
            </p:nvGrpSpPr>
            <p:grpSpPr>
              <a:xfrm>
                <a:off x="812055" y="4517504"/>
                <a:ext cx="1351867" cy="1134735"/>
                <a:chOff x="812055" y="4517504"/>
                <a:chExt cx="1351867" cy="1134735"/>
              </a:xfrm>
            </p:grpSpPr>
            <p:cxnSp>
              <p:nvCxnSpPr>
                <p:cNvPr id="105" name="Straight Connector 104"/>
                <p:cNvCxnSpPr/>
                <p:nvPr/>
              </p:nvCxnSpPr>
              <p:spPr>
                <a:xfrm>
                  <a:off x="812055" y="5071353"/>
                  <a:ext cx="1351867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6" name="Straight Connector 105"/>
                <p:cNvCxnSpPr/>
                <p:nvPr/>
              </p:nvCxnSpPr>
              <p:spPr>
                <a:xfrm>
                  <a:off x="1483144" y="4517504"/>
                  <a:ext cx="7993" cy="1134735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01" name="Rectangle 100"/>
            <p:cNvSpPr/>
            <p:nvPr/>
          </p:nvSpPr>
          <p:spPr>
            <a:xfrm>
              <a:off x="7236094" y="5307594"/>
              <a:ext cx="685112" cy="31394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</a:rPr>
                <a:t>H</a:t>
              </a:r>
              <a:r>
                <a:rPr lang="en-US" sz="2000" baseline="-25000" dirty="0" smtClean="0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</a:rPr>
                <a:t>2</a:t>
              </a:r>
              <a:r>
                <a:rPr lang="en-US" sz="2000" dirty="0" smtClean="0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</a:rPr>
                <a:t>N</a:t>
              </a:r>
              <a:endParaRPr lang="en-US" sz="16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24447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-428660" y="274638"/>
            <a:ext cx="9144000" cy="1143000"/>
          </a:xfrm>
        </p:spPr>
        <p:txBody>
          <a:bodyPr>
            <a:normAutofit/>
          </a:bodyPr>
          <a:lstStyle/>
          <a:p>
            <a:pPr rtl="0"/>
            <a:r>
              <a:rPr lang="en-US" dirty="0" smtClean="0">
                <a:solidFill>
                  <a:srgbClr val="C00000"/>
                </a:solidFill>
              </a:rPr>
              <a:t>Optical Activity</a:t>
            </a:r>
            <a:endParaRPr lang="ar-JO" dirty="0">
              <a:solidFill>
                <a:srgbClr val="C00000"/>
              </a:solidFill>
            </a:endParaRPr>
          </a:p>
        </p:txBody>
      </p:sp>
      <p:pic>
        <p:nvPicPr>
          <p:cNvPr id="5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29586" y="61864"/>
            <a:ext cx="1143008" cy="1295410"/>
          </a:xfrm>
          <a:prstGeom prst="rect">
            <a:avLst/>
          </a:prstGeom>
          <a:noFill/>
        </p:spPr>
      </p:pic>
      <p:sp>
        <p:nvSpPr>
          <p:cNvPr id="6" name="مستطيل 5"/>
          <p:cNvSpPr/>
          <p:nvPr/>
        </p:nvSpPr>
        <p:spPr>
          <a:xfrm>
            <a:off x="-32" y="24"/>
            <a:ext cx="428596" cy="68580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0" name="Group 9"/>
          <p:cNvGrpSpPr/>
          <p:nvPr/>
        </p:nvGrpSpPr>
        <p:grpSpPr>
          <a:xfrm>
            <a:off x="1907704" y="2204864"/>
            <a:ext cx="7200800" cy="4494113"/>
            <a:chOff x="1907704" y="2204864"/>
            <a:chExt cx="7200800" cy="4494113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64296" y="2204864"/>
              <a:ext cx="6444208" cy="4062654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907704" y="6237312"/>
              <a:ext cx="68762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C00000"/>
                  </a:solidFill>
                </a:rPr>
                <a:t>Polarimeter is used to measure optical rotation</a:t>
              </a:r>
              <a:endParaRPr lang="en-US" sz="2400" b="1" dirty="0">
                <a:solidFill>
                  <a:srgbClr val="C00000"/>
                </a:solidFill>
              </a:endParaRPr>
            </a:p>
          </p:txBody>
        </p:sp>
      </p:grpSp>
      <p:sp>
        <p:nvSpPr>
          <p:cNvPr id="11" name="عنصر نائب للمحتوى 2"/>
          <p:cNvSpPr txBox="1">
            <a:spLocks/>
          </p:cNvSpPr>
          <p:nvPr/>
        </p:nvSpPr>
        <p:spPr>
          <a:xfrm>
            <a:off x="395536" y="1340768"/>
            <a:ext cx="8644030" cy="5500726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>
              <a:buFont typeface="Arial" charset="0"/>
              <a:buChar char="•"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Enantiomers are optically active and can rotate the polarized light plane either clockwise or counterclockwise</a:t>
            </a:r>
          </a:p>
          <a:p>
            <a:pPr marL="0" indent="0" algn="l" rtl="0">
              <a:buFont typeface="Arial" pitchFamily="34" charset="0"/>
              <a:buNone/>
            </a:pPr>
            <a:endParaRPr lang="en-US" sz="2600" dirty="0" smtClean="0">
              <a:latin typeface="Arial" pitchFamily="34" charset="0"/>
              <a:cs typeface="Arial" pitchFamily="34" charset="0"/>
            </a:endParaRPr>
          </a:p>
          <a:p>
            <a:pPr marL="0" indent="0" algn="l" rtl="0">
              <a:buFont typeface="Arial" pitchFamily="34" charset="0"/>
              <a:buNone/>
            </a:pP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l" rtl="0">
              <a:buFont typeface="Arial" pitchFamily="34" charset="0"/>
              <a:buNone/>
            </a:pPr>
            <a:endParaRPr lang="en-US" sz="800" dirty="0" smtClean="0">
              <a:latin typeface="Arial" pitchFamily="34" charset="0"/>
              <a:cs typeface="Arial" pitchFamily="34" charset="0"/>
            </a:endParaRPr>
          </a:p>
          <a:p>
            <a:pPr algn="l" rtl="0">
              <a:buFont typeface="Arial" pitchFamily="34" charset="0"/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6568187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-428660" y="274638"/>
            <a:ext cx="9144000" cy="1143000"/>
          </a:xfrm>
        </p:spPr>
        <p:txBody>
          <a:bodyPr>
            <a:normAutofit/>
          </a:bodyPr>
          <a:lstStyle/>
          <a:p>
            <a:pPr rtl="0"/>
            <a:r>
              <a:rPr lang="en-US" dirty="0" smtClean="0">
                <a:solidFill>
                  <a:srgbClr val="C00000"/>
                </a:solidFill>
              </a:rPr>
              <a:t>Optical Activity</a:t>
            </a:r>
            <a:endParaRPr lang="ar-JO" dirty="0">
              <a:solidFill>
                <a:srgbClr val="C0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28564" y="1357274"/>
            <a:ext cx="8644030" cy="5500726"/>
          </a:xfrm>
        </p:spPr>
        <p:txBody>
          <a:bodyPr>
            <a:normAutofit/>
          </a:bodyPr>
          <a:lstStyle/>
          <a:p>
            <a:pPr algn="l" rtl="0">
              <a:buFont typeface="Arial" charset="0"/>
              <a:buChar char="•"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(+)/(-) 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nomenclature system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: if one enantiomer rotates the light clockwise, it is labeled (+) or (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d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)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(dextrorotatory). The second mirror image enantiomer is labeled (-) or (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l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)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laevorotatory</a:t>
            </a:r>
          </a:p>
          <a:p>
            <a:pPr marL="0" indent="0" algn="l" rtl="0">
              <a:buNone/>
            </a:pPr>
            <a:endParaRPr lang="en-US" sz="900" dirty="0" smtClean="0">
              <a:latin typeface="Arial" pitchFamily="34" charset="0"/>
              <a:cs typeface="Arial" pitchFamily="34" charset="0"/>
            </a:endParaRPr>
          </a:p>
          <a:p>
            <a:pPr algn="l" rtl="0">
              <a:buFont typeface="Arial" charset="0"/>
              <a:buChar char="•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D/L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system should not  be confused with +/-  or 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d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/l  system. For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example,  D-isomer might be levorotatory</a:t>
            </a:r>
          </a:p>
          <a:p>
            <a:pPr algn="l" rtl="0">
              <a:buFont typeface="Arial" charset="0"/>
              <a:buChar char="•"/>
            </a:pPr>
            <a:endParaRPr lang="en-US" sz="900" dirty="0" smtClean="0">
              <a:latin typeface="Arial" pitchFamily="34" charset="0"/>
              <a:cs typeface="Arial" pitchFamily="34" charset="0"/>
            </a:endParaRPr>
          </a:p>
          <a:p>
            <a:pPr algn="l" rtl="0">
              <a:buFont typeface="Arial" charset="0"/>
              <a:buChar char="•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9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of 19 L-amino acids commonly found in proteins are dextrorotatory</a:t>
            </a:r>
          </a:p>
          <a:p>
            <a:pPr algn="l" rtl="0">
              <a:buFont typeface="Arial" charset="0"/>
              <a:buChar char="•"/>
            </a:pPr>
            <a:endParaRPr lang="en-US" sz="900" dirty="0" smtClean="0">
              <a:latin typeface="Arial" pitchFamily="34" charset="0"/>
              <a:cs typeface="Arial" pitchFamily="34" charset="0"/>
            </a:endParaRPr>
          </a:p>
          <a:p>
            <a:pPr algn="l" rtl="0">
              <a:buFont typeface="Arial" charset="0"/>
              <a:buChar char="•"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Racemic mixture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contains equal amounts of each enantiomer 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marL="0" indent="0" algn="l" rtl="0">
              <a:buNone/>
            </a:pPr>
            <a:endParaRPr lang="en-US" sz="2600" dirty="0" smtClean="0">
              <a:latin typeface="Arial" pitchFamily="34" charset="0"/>
              <a:cs typeface="Arial" pitchFamily="34" charset="0"/>
            </a:endParaRPr>
          </a:p>
          <a:p>
            <a:pPr marL="0" indent="0" algn="l" rtl="0">
              <a:buNone/>
            </a:pP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l" rtl="0">
              <a:buNone/>
            </a:pPr>
            <a:endParaRPr lang="en-US" sz="800" dirty="0" smtClean="0">
              <a:latin typeface="Arial" pitchFamily="34" charset="0"/>
              <a:cs typeface="Arial" pitchFamily="34" charset="0"/>
            </a:endParaRPr>
          </a:p>
          <a:p>
            <a:pPr algn="l" rtl="0">
              <a:buNone/>
            </a:pPr>
            <a:endParaRPr lang="en-US" dirty="0" smtClean="0"/>
          </a:p>
        </p:txBody>
      </p:sp>
      <p:pic>
        <p:nvPicPr>
          <p:cNvPr id="5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29586" y="61864"/>
            <a:ext cx="1143008" cy="1295410"/>
          </a:xfrm>
          <a:prstGeom prst="rect">
            <a:avLst/>
          </a:prstGeom>
          <a:noFill/>
        </p:spPr>
      </p:pic>
      <p:sp>
        <p:nvSpPr>
          <p:cNvPr id="6" name="مستطيل 5"/>
          <p:cNvSpPr/>
          <p:nvPr/>
        </p:nvSpPr>
        <p:spPr>
          <a:xfrm>
            <a:off x="-32" y="24"/>
            <a:ext cx="428596" cy="68580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95244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-428660" y="274638"/>
            <a:ext cx="9144000" cy="1143000"/>
          </a:xfrm>
        </p:spPr>
        <p:txBody>
          <a:bodyPr>
            <a:normAutofit/>
          </a:bodyPr>
          <a:lstStyle/>
          <a:p>
            <a:pPr rtl="0"/>
            <a:r>
              <a:rPr lang="en-US" dirty="0" smtClean="0">
                <a:solidFill>
                  <a:srgbClr val="C00000"/>
                </a:solidFill>
              </a:rPr>
              <a:t>Classification of Amino Acids</a:t>
            </a:r>
            <a:endParaRPr lang="ar-JO" dirty="0">
              <a:solidFill>
                <a:srgbClr val="C0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00034" y="1285860"/>
            <a:ext cx="8358246" cy="5572164"/>
          </a:xfrm>
        </p:spPr>
        <p:txBody>
          <a:bodyPr>
            <a:normAutofit/>
          </a:bodyPr>
          <a:lstStyle/>
          <a:p>
            <a:pPr algn="l" rtl="0"/>
            <a:r>
              <a:rPr lang="en-US" sz="2600" dirty="0" smtClean="0">
                <a:latin typeface="Arial" pitchFamily="34" charset="0"/>
                <a:cs typeface="Arial" pitchFamily="34" charset="0"/>
              </a:rPr>
              <a:t>&gt;300 amino acids classified in many ways:</a:t>
            </a:r>
          </a:p>
          <a:p>
            <a:pPr marL="0" indent="0" algn="l" rtl="0">
              <a:buNone/>
            </a:pPr>
            <a:endParaRPr lang="en-US" sz="500" dirty="0" smtClean="0">
              <a:latin typeface="Arial" pitchFamily="34" charset="0"/>
              <a:cs typeface="Arial" pitchFamily="34" charset="0"/>
            </a:endParaRPr>
          </a:p>
          <a:p>
            <a:pPr marL="514350" indent="-514350" algn="l" rtl="0">
              <a:buFont typeface="+mj-lt"/>
              <a:buAutoNum type="arabicParenR"/>
            </a:pPr>
            <a:r>
              <a:rPr lang="en-US" sz="2600" dirty="0" smtClean="0">
                <a:latin typeface="Arial" pitchFamily="34" charset="0"/>
                <a:cs typeface="Arial" pitchFamily="34" charset="0"/>
              </a:rPr>
              <a:t>Proteinogenic (natural) and non-proteinogenic (not natural) amino acids (either have non-protein role like GABA and carnitine or formed by post-translational modification 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of 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protein like 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hydroxyproline )</a:t>
            </a:r>
            <a:endParaRPr lang="en-US" sz="2600" dirty="0" smtClean="0">
              <a:latin typeface="Arial" pitchFamily="34" charset="0"/>
              <a:cs typeface="Arial" pitchFamily="34" charset="0"/>
            </a:endParaRPr>
          </a:p>
          <a:p>
            <a:pPr marL="514350" indent="-514350" algn="l" rtl="0">
              <a:buFont typeface="+mj-lt"/>
              <a:buAutoNum type="arabicParenR"/>
            </a:pPr>
            <a:r>
              <a:rPr lang="en-US" sz="2600" dirty="0" smtClean="0">
                <a:latin typeface="Arial" pitchFamily="34" charset="0"/>
                <a:cs typeface="Arial" pitchFamily="34" charset="0"/>
              </a:rPr>
              <a:t>Standard and non-standard amino acids</a:t>
            </a:r>
          </a:p>
          <a:p>
            <a:pPr marL="514350" indent="-514350" algn="l" rtl="0">
              <a:buFont typeface="+mj-lt"/>
              <a:buAutoNum type="arabicParenR"/>
            </a:pPr>
            <a:r>
              <a:rPr lang="en-GB" sz="2600" dirty="0">
                <a:latin typeface="Arial" charset="0"/>
                <a:ea typeface="Arial" charset="0"/>
                <a:cs typeface="Arial" charset="0"/>
                <a:sym typeface="Symbol" charset="2"/>
              </a:rPr>
              <a:t></a:t>
            </a:r>
            <a:r>
              <a:rPr lang="en-GB" sz="2600" dirty="0" smtClean="0">
                <a:latin typeface="Arial" charset="0"/>
                <a:ea typeface="Arial" charset="0"/>
                <a:cs typeface="Arial" charset="0"/>
                <a:sym typeface="Symbol" charset="2"/>
              </a:rPr>
              <a:t>, </a:t>
            </a:r>
            <a:r>
              <a:rPr lang="en-GB" sz="2600" b="1" dirty="0" smtClean="0">
                <a:latin typeface="Arial" charset="0"/>
                <a:ea typeface="Arial" charset="0"/>
                <a:cs typeface="Arial" charset="0"/>
                <a:sym typeface="Symbol" charset="2"/>
              </a:rPr>
              <a:t></a:t>
            </a:r>
            <a:r>
              <a:rPr lang="en-GB" sz="2600" dirty="0" smtClean="0">
                <a:latin typeface="Arial" charset="0"/>
                <a:ea typeface="Arial" charset="0"/>
                <a:cs typeface="Arial" charset="0"/>
                <a:sym typeface="Symbol" charset="2"/>
              </a:rPr>
              <a:t>, </a:t>
            </a:r>
            <a:r>
              <a:rPr lang="en-GB" sz="2600" b="1" dirty="0" smtClean="0">
                <a:latin typeface="Arial" charset="0"/>
                <a:ea typeface="Arial" charset="0"/>
                <a:cs typeface="Arial" charset="0"/>
                <a:sym typeface="Symbol" charset="2"/>
              </a:rPr>
              <a:t></a:t>
            </a:r>
            <a:r>
              <a:rPr lang="en-GB" sz="2600" dirty="0" smtClean="0">
                <a:latin typeface="Arial" charset="0"/>
                <a:ea typeface="Arial" charset="0"/>
                <a:cs typeface="Arial" charset="0"/>
                <a:sym typeface="Symbol" charset="2"/>
              </a:rPr>
              <a:t> and </a:t>
            </a:r>
            <a:r>
              <a:rPr lang="en-GB" sz="2600" b="1" dirty="0" smtClean="0">
                <a:latin typeface="Arial" charset="0"/>
                <a:ea typeface="Arial" charset="0"/>
                <a:cs typeface="Arial" charset="0"/>
                <a:sym typeface="Symbol" charset="2"/>
              </a:rPr>
              <a:t></a:t>
            </a:r>
            <a:r>
              <a:rPr lang="en-GB" sz="2600" dirty="0" smtClean="0">
                <a:latin typeface="Arial" charset="0"/>
                <a:ea typeface="Arial" charset="0"/>
                <a:cs typeface="Arial" charset="0"/>
                <a:sym typeface="Symbol" charset="2"/>
              </a:rPr>
              <a:t> amino acids</a:t>
            </a:r>
            <a:endParaRPr lang="en-US" sz="2600" b="1" dirty="0" smtClean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5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29586" y="61864"/>
            <a:ext cx="1143008" cy="1295410"/>
          </a:xfrm>
          <a:prstGeom prst="rect">
            <a:avLst/>
          </a:prstGeom>
          <a:noFill/>
        </p:spPr>
      </p:pic>
      <p:sp>
        <p:nvSpPr>
          <p:cNvPr id="6" name="مستطيل 5"/>
          <p:cNvSpPr/>
          <p:nvPr/>
        </p:nvSpPr>
        <p:spPr>
          <a:xfrm>
            <a:off x="-32" y="24"/>
            <a:ext cx="428596" cy="68580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7" name="Group 6"/>
          <p:cNvGrpSpPr/>
          <p:nvPr/>
        </p:nvGrpSpPr>
        <p:grpSpPr>
          <a:xfrm>
            <a:off x="755578" y="5013178"/>
            <a:ext cx="5472605" cy="1901824"/>
            <a:chOff x="755576" y="4653136"/>
            <a:chExt cx="6117339" cy="218985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5576" y="4653136"/>
              <a:ext cx="3903088" cy="1800200"/>
            </a:xfrm>
            <a:prstGeom prst="rect">
              <a:avLst/>
            </a:prstGeom>
          </p:spPr>
        </p:pic>
        <p:sp>
          <p:nvSpPr>
            <p:cNvPr id="24" name="Rectangle 23"/>
            <p:cNvSpPr/>
            <p:nvPr/>
          </p:nvSpPr>
          <p:spPr>
            <a:xfrm>
              <a:off x="803087" y="6311407"/>
              <a:ext cx="6069828" cy="5315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2400" dirty="0" smtClean="0">
                  <a:solidFill>
                    <a:srgbClr val="0000CC"/>
                  </a:solidFill>
                  <a:latin typeface="Arial" charset="0"/>
                  <a:ea typeface="Arial" charset="0"/>
                  <a:cs typeface="Arial" charset="0"/>
                  <a:sym typeface="Symbol" charset="2"/>
                </a:rPr>
                <a:t></a:t>
              </a:r>
              <a:r>
                <a:rPr lang="en-US" altLang="en-US" sz="2400" dirty="0" smtClean="0">
                  <a:solidFill>
                    <a:srgbClr val="0000CC"/>
                  </a:solidFill>
                </a:rPr>
                <a:t>-alanine                 </a:t>
              </a:r>
              <a:r>
                <a:rPr lang="en-GB" sz="2400" dirty="0" smtClean="0">
                  <a:solidFill>
                    <a:srgbClr val="0000CC"/>
                  </a:solidFill>
                  <a:latin typeface="Arial" charset="0"/>
                  <a:ea typeface="Arial" charset="0"/>
                  <a:cs typeface="Arial" charset="0"/>
                  <a:sym typeface="Symbol" charset="2"/>
                </a:rPr>
                <a:t></a:t>
              </a:r>
              <a:r>
                <a:rPr lang="en-US" altLang="en-US" sz="2400" dirty="0" smtClean="0">
                  <a:solidFill>
                    <a:srgbClr val="0000CC"/>
                  </a:solidFill>
                </a:rPr>
                <a:t>-</a:t>
              </a:r>
              <a:r>
                <a:rPr lang="en-US" altLang="en-US" sz="2400" dirty="0">
                  <a:solidFill>
                    <a:srgbClr val="0000CC"/>
                  </a:solidFill>
                </a:rPr>
                <a:t>alanine  </a:t>
              </a:r>
              <a:r>
                <a:rPr lang="en-US" altLang="en-US" sz="2400" dirty="0" smtClean="0">
                  <a:solidFill>
                    <a:srgbClr val="0000CC"/>
                  </a:solidFill>
                </a:rPr>
                <a:t>                     </a:t>
              </a:r>
              <a:endParaRPr lang="en-US" sz="2400" dirty="0">
                <a:solidFill>
                  <a:srgbClr val="0000CC"/>
                </a:solidFill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004048" y="5157192"/>
            <a:ext cx="5184576" cy="1613793"/>
            <a:chOff x="4716016" y="5013176"/>
            <a:chExt cx="5472608" cy="1829817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24648" y="5013176"/>
              <a:ext cx="3279800" cy="1080120"/>
            </a:xfrm>
            <a:prstGeom prst="rect">
              <a:avLst/>
            </a:prstGeom>
          </p:spPr>
        </p:pic>
        <p:sp>
          <p:nvSpPr>
            <p:cNvPr id="27" name="TextBox 26"/>
            <p:cNvSpPr txBox="1"/>
            <p:nvPr/>
          </p:nvSpPr>
          <p:spPr>
            <a:xfrm>
              <a:off x="7121780" y="5867980"/>
              <a:ext cx="3305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>
                  <a:solidFill>
                    <a:srgbClr val="C00000"/>
                  </a:solidFill>
                  <a:latin typeface="Arial" charset="0"/>
                  <a:ea typeface="Arial" charset="0"/>
                  <a:cs typeface="Arial" charset="0"/>
                  <a:sym typeface="Symbol" charset="2"/>
                </a:rPr>
                <a:t></a:t>
              </a:r>
              <a:endParaRPr lang="en-US" b="1" dirty="0">
                <a:solidFill>
                  <a:srgbClr val="C00000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6679469" y="5301208"/>
              <a:ext cx="3113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>
                  <a:solidFill>
                    <a:srgbClr val="0000CC"/>
                  </a:solidFill>
                  <a:latin typeface="Arial" charset="0"/>
                  <a:ea typeface="Arial" charset="0"/>
                  <a:cs typeface="Arial" charset="0"/>
                  <a:sym typeface="Symbol" charset="2"/>
                </a:rPr>
                <a:t></a:t>
              </a:r>
              <a:endParaRPr lang="en-US" b="1" dirty="0">
                <a:solidFill>
                  <a:srgbClr val="0000CC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152607" y="5877272"/>
              <a:ext cx="2792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>
                  <a:solidFill>
                    <a:srgbClr val="00B050"/>
                  </a:solidFill>
                  <a:latin typeface="Arial" charset="0"/>
                  <a:ea typeface="Arial" charset="0"/>
                  <a:cs typeface="Arial" charset="0"/>
                  <a:sym typeface="Symbol" charset="2"/>
                </a:rPr>
                <a:t></a:t>
              </a:r>
              <a:endParaRPr lang="en-US" b="1" dirty="0">
                <a:solidFill>
                  <a:srgbClr val="00B050"/>
                </a:solidFill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4716016" y="6381328"/>
              <a:ext cx="547260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en-US" sz="2400" dirty="0" smtClean="0">
                  <a:solidFill>
                    <a:srgbClr val="0000CC"/>
                  </a:solidFill>
                </a:rPr>
                <a:t> </a:t>
              </a:r>
              <a:r>
                <a:rPr lang="en-GB" sz="2400" b="1" dirty="0" smtClean="0">
                  <a:solidFill>
                    <a:srgbClr val="0000CC"/>
                  </a:solidFill>
                  <a:ea typeface="Arial" charset="0"/>
                  <a:cs typeface="Arial" charset="0"/>
                  <a:sym typeface="Symbol" charset="2"/>
                </a:rPr>
                <a:t>-</a:t>
              </a:r>
              <a:r>
                <a:rPr lang="en-GB" sz="2400" dirty="0" smtClean="0">
                  <a:solidFill>
                    <a:srgbClr val="0000CC"/>
                  </a:solidFill>
                  <a:ea typeface="Arial" charset="0"/>
                  <a:cs typeface="Arial" charset="0"/>
                  <a:sym typeface="Symbol" charset="2"/>
                </a:rPr>
                <a:t>aminobutyric acid (GABA)</a:t>
              </a:r>
              <a:r>
                <a:rPr lang="en-US" altLang="en-US" sz="2400" dirty="0" smtClean="0">
                  <a:solidFill>
                    <a:srgbClr val="0000CC"/>
                  </a:solidFill>
                </a:rPr>
                <a:t>                  </a:t>
              </a:r>
              <a:endParaRPr lang="en-US" sz="2400" dirty="0">
                <a:solidFill>
                  <a:srgbClr val="0000CC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586232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-428660" y="274638"/>
            <a:ext cx="9144000" cy="1143000"/>
          </a:xfrm>
        </p:spPr>
        <p:txBody>
          <a:bodyPr>
            <a:normAutofit/>
          </a:bodyPr>
          <a:lstStyle/>
          <a:p>
            <a:pPr rtl="0"/>
            <a:r>
              <a:rPr lang="en-US" dirty="0" smtClean="0">
                <a:solidFill>
                  <a:srgbClr val="C00000"/>
                </a:solidFill>
              </a:rPr>
              <a:t>Classification of Amino Acids</a:t>
            </a:r>
            <a:endParaRPr lang="ar-JO" dirty="0">
              <a:solidFill>
                <a:srgbClr val="C0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00034" y="1285860"/>
            <a:ext cx="8358246" cy="5286412"/>
          </a:xfrm>
        </p:spPr>
        <p:txBody>
          <a:bodyPr>
            <a:normAutofit/>
          </a:bodyPr>
          <a:lstStyle/>
          <a:p>
            <a:pPr algn="l" rtl="0"/>
            <a:r>
              <a:rPr lang="en-GB" sz="2600" dirty="0" smtClean="0">
                <a:latin typeface="Arial" charset="0"/>
                <a:ea typeface="Arial" charset="0"/>
                <a:cs typeface="Arial" charset="0"/>
                <a:sym typeface="Symbol" charset="2"/>
              </a:rPr>
              <a:t>-amino acids are non-proteinogenic with -alanine is the only common naturally occurring -amino acid. -alanine</a:t>
            </a:r>
            <a:r>
              <a:rPr lang="en-US" altLang="en-US" sz="2600" dirty="0" smtClean="0">
                <a:latin typeface="Arial" charset="0"/>
                <a:ea typeface="Arial" charset="0"/>
                <a:cs typeface="Arial" charset="0"/>
              </a:rPr>
              <a:t> is used in plants and microorganisms in the synthesis of pantothenic acid (vitamin B</a:t>
            </a:r>
            <a:r>
              <a:rPr lang="en-US" altLang="en-US" sz="2600" baseline="-25000" dirty="0" smtClean="0">
                <a:latin typeface="Arial" charset="0"/>
                <a:ea typeface="Arial" charset="0"/>
                <a:cs typeface="Arial" charset="0"/>
              </a:rPr>
              <a:t>5</a:t>
            </a:r>
            <a:r>
              <a:rPr lang="en-US" altLang="en-US" sz="2600" dirty="0" smtClean="0">
                <a:latin typeface="Arial" charset="0"/>
                <a:ea typeface="Arial" charset="0"/>
                <a:cs typeface="Arial" charset="0"/>
              </a:rPr>
              <a:t>)</a:t>
            </a:r>
            <a:endParaRPr lang="en-GB" sz="2600" dirty="0" smtClean="0">
              <a:latin typeface="Arial" charset="0"/>
              <a:ea typeface="Arial" charset="0"/>
              <a:cs typeface="Arial" charset="0"/>
              <a:sym typeface="Symbol" charset="2"/>
            </a:endParaRPr>
          </a:p>
          <a:p>
            <a:pPr marL="0" indent="0" algn="l" rtl="0">
              <a:buNone/>
            </a:pPr>
            <a:endParaRPr lang="en-GB" sz="1000" dirty="0" smtClean="0">
              <a:latin typeface="Arial" charset="0"/>
              <a:ea typeface="Arial" charset="0"/>
              <a:cs typeface="Arial" charset="0"/>
              <a:sym typeface="Symbol" charset="2"/>
            </a:endParaRPr>
          </a:p>
          <a:p>
            <a:pPr algn="l" rtl="0"/>
            <a:r>
              <a:rPr lang="en-GB" sz="2600" dirty="0">
                <a:latin typeface="Arial" charset="0"/>
                <a:ea typeface="Arial" charset="0"/>
                <a:cs typeface="Arial" charset="0"/>
                <a:sym typeface="Symbol" charset="2"/>
              </a:rPr>
              <a:t></a:t>
            </a:r>
            <a:r>
              <a:rPr lang="en-GB" sz="2600" dirty="0" smtClean="0">
                <a:latin typeface="Arial" charset="0"/>
                <a:ea typeface="Arial" charset="0"/>
                <a:cs typeface="Arial" charset="0"/>
                <a:sym typeface="Symbol" charset="2"/>
              </a:rPr>
              <a:t>-peptides are artificial peptides used in some antibiotics to counter resistance as they are more stable against proteolytic degradation  </a:t>
            </a:r>
            <a:endParaRPr lang="en-US" sz="2600" dirty="0" smtClean="0">
              <a:latin typeface="Arial" pitchFamily="34" charset="0"/>
              <a:cs typeface="Arial" pitchFamily="34" charset="0"/>
            </a:endParaRPr>
          </a:p>
          <a:p>
            <a:pPr marL="0" indent="0" algn="l" rtl="0">
              <a:buNone/>
            </a:pPr>
            <a:endParaRPr lang="en-US" sz="500" dirty="0" smtClean="0">
              <a:latin typeface="Arial" pitchFamily="34" charset="0"/>
              <a:cs typeface="Arial" pitchFamily="34" charset="0"/>
            </a:endParaRPr>
          </a:p>
          <a:p>
            <a:pPr marL="0" indent="0" algn="l" rtl="0">
              <a:buNone/>
            </a:pPr>
            <a:endParaRPr lang="en-US" sz="2600" dirty="0" smtClean="0">
              <a:latin typeface="Arial" pitchFamily="34" charset="0"/>
              <a:cs typeface="Arial" pitchFamily="34" charset="0"/>
            </a:endParaRPr>
          </a:p>
          <a:p>
            <a:pPr marL="0" indent="0" algn="l" rtl="0">
              <a:buNone/>
            </a:pPr>
            <a:endParaRPr lang="en-US" sz="2600" dirty="0" smtClean="0">
              <a:latin typeface="Arial" pitchFamily="34" charset="0"/>
              <a:cs typeface="Arial" pitchFamily="34" charset="0"/>
            </a:endParaRPr>
          </a:p>
          <a:p>
            <a:pPr algn="l" rtl="0"/>
            <a:endParaRPr lang="en-US" sz="2600" dirty="0" smtClean="0">
              <a:latin typeface="Arial" pitchFamily="34" charset="0"/>
              <a:cs typeface="Arial" pitchFamily="34" charset="0"/>
            </a:endParaRPr>
          </a:p>
          <a:p>
            <a:pPr algn="l" rtl="0">
              <a:buFont typeface="Arial" charset="0"/>
              <a:buChar char="•"/>
            </a:pPr>
            <a:endParaRPr lang="en-US" sz="2600" dirty="0" smtClean="0">
              <a:latin typeface="Arial" pitchFamily="34" charset="0"/>
              <a:cs typeface="Arial" pitchFamily="34" charset="0"/>
            </a:endParaRPr>
          </a:p>
          <a:p>
            <a:pPr algn="l" rtl="0">
              <a:buNone/>
            </a:pPr>
            <a:endParaRPr lang="en-US" sz="800" dirty="0" smtClean="0">
              <a:latin typeface="Arial" pitchFamily="34" charset="0"/>
              <a:cs typeface="Arial" pitchFamily="34" charset="0"/>
            </a:endParaRPr>
          </a:p>
          <a:p>
            <a:pPr algn="l" rtl="0">
              <a:buNone/>
            </a:pPr>
            <a:endParaRPr lang="en-US" dirty="0" smtClean="0"/>
          </a:p>
        </p:txBody>
      </p:sp>
      <p:pic>
        <p:nvPicPr>
          <p:cNvPr id="5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29586" y="61864"/>
            <a:ext cx="1143008" cy="1295410"/>
          </a:xfrm>
          <a:prstGeom prst="rect">
            <a:avLst/>
          </a:prstGeom>
          <a:noFill/>
        </p:spPr>
      </p:pic>
      <p:sp>
        <p:nvSpPr>
          <p:cNvPr id="6" name="مستطيل 5"/>
          <p:cNvSpPr/>
          <p:nvPr/>
        </p:nvSpPr>
        <p:spPr>
          <a:xfrm>
            <a:off x="-32" y="24"/>
            <a:ext cx="428596" cy="68580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85898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-323528" y="274638"/>
            <a:ext cx="9144000" cy="1143000"/>
          </a:xfrm>
        </p:spPr>
        <p:txBody>
          <a:bodyPr>
            <a:normAutofit/>
          </a:bodyPr>
          <a:lstStyle/>
          <a:p>
            <a:pPr rtl="0"/>
            <a:r>
              <a:rPr lang="en-US" sz="4000" dirty="0" smtClean="0">
                <a:solidFill>
                  <a:srgbClr val="C00000"/>
                </a:solidFill>
              </a:rPr>
              <a:t>Categories of Standard Amino Acids</a:t>
            </a:r>
            <a:endParaRPr lang="ar-JO" sz="4000" dirty="0">
              <a:solidFill>
                <a:srgbClr val="C0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00034" y="1285860"/>
            <a:ext cx="8358246" cy="5286412"/>
          </a:xfrm>
        </p:spPr>
        <p:txBody>
          <a:bodyPr>
            <a:normAutofit/>
          </a:bodyPr>
          <a:lstStyle/>
          <a:p>
            <a:pPr algn="l" rtl="0">
              <a:buFont typeface="Arial" charset="0"/>
              <a:buChar char="•"/>
            </a:pPr>
            <a:r>
              <a:rPr lang="en-US" sz="2600" dirty="0" smtClean="0">
                <a:latin typeface="Arial" pitchFamily="34" charset="0"/>
                <a:cs typeface="Arial" pitchFamily="34" charset="0"/>
              </a:rPr>
              <a:t>The 20 standard amino acids are classified into 3 major categories according to the polarities of their “R” groups: </a:t>
            </a:r>
          </a:p>
          <a:p>
            <a:pPr marL="0" indent="0" algn="l" rtl="0">
              <a:buNone/>
            </a:pPr>
            <a:endParaRPr lang="en-US" sz="1100" dirty="0" smtClean="0">
              <a:latin typeface="Arial" pitchFamily="34" charset="0"/>
              <a:cs typeface="Arial" pitchFamily="34" charset="0"/>
            </a:endParaRPr>
          </a:p>
          <a:p>
            <a:pPr marL="914400" lvl="1" indent="-514350" algn="l" rtl="0">
              <a:buFont typeface="+mj-lt"/>
              <a:buAutoNum type="arabicParenR"/>
            </a:pPr>
            <a:r>
              <a:rPr lang="en-US" sz="2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Amino acids with non-polar R groups</a:t>
            </a:r>
          </a:p>
          <a:p>
            <a:pPr marL="914400" lvl="1" indent="-514350" algn="l" rtl="0">
              <a:buFont typeface="+mj-lt"/>
              <a:buAutoNum type="arabicParenR"/>
            </a:pPr>
            <a:endParaRPr lang="en-US" sz="500" dirty="0" smtClean="0">
              <a:latin typeface="Arial" pitchFamily="34" charset="0"/>
              <a:cs typeface="Arial" pitchFamily="34" charset="0"/>
            </a:endParaRPr>
          </a:p>
          <a:p>
            <a:pPr marL="914400" lvl="1" indent="-514350" algn="l" rtl="0">
              <a:buFont typeface="+mj-lt"/>
              <a:buAutoNum type="arabicParenR"/>
            </a:pPr>
            <a:r>
              <a:rPr lang="en-US" sz="22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Amino acids with charged polar R groups</a:t>
            </a:r>
          </a:p>
          <a:p>
            <a:pPr marL="914400" lvl="1" indent="-514350" algn="l" rtl="0">
              <a:buFont typeface="+mj-lt"/>
              <a:buAutoNum type="arabicParenR"/>
            </a:pPr>
            <a:endParaRPr lang="en-US" sz="500" dirty="0" smtClean="0">
              <a:latin typeface="Arial" pitchFamily="34" charset="0"/>
              <a:cs typeface="Arial" pitchFamily="34" charset="0"/>
            </a:endParaRPr>
          </a:p>
          <a:p>
            <a:pPr marL="914400" lvl="1" indent="-514350" algn="l" rtl="0">
              <a:buFont typeface="+mj-lt"/>
              <a:buAutoNum type="arabicParenR"/>
            </a:pPr>
            <a:r>
              <a:rPr lang="en-US" sz="2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Amino acids with </a:t>
            </a:r>
            <a:r>
              <a:rPr lang="en-US" sz="2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uncharged </a:t>
            </a:r>
            <a:r>
              <a:rPr lang="en-US" sz="2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polar R groups</a:t>
            </a:r>
          </a:p>
          <a:p>
            <a:pPr marL="0" indent="0" algn="l" rtl="0">
              <a:buNone/>
            </a:pPr>
            <a:endParaRPr lang="en-US" sz="26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29586" y="61864"/>
            <a:ext cx="1143008" cy="1295410"/>
          </a:xfrm>
          <a:prstGeom prst="rect">
            <a:avLst/>
          </a:prstGeom>
          <a:noFill/>
        </p:spPr>
      </p:pic>
      <p:sp>
        <p:nvSpPr>
          <p:cNvPr id="6" name="مستطيل 5"/>
          <p:cNvSpPr/>
          <p:nvPr/>
        </p:nvSpPr>
        <p:spPr>
          <a:xfrm>
            <a:off x="-32" y="24"/>
            <a:ext cx="428596" cy="68580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021717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0" t="8925" r="-1"/>
          <a:stretch/>
        </p:blipFill>
        <p:spPr>
          <a:xfrm>
            <a:off x="467544" y="2636912"/>
            <a:ext cx="4392488" cy="3888432"/>
          </a:xfrm>
          <a:prstGeom prst="rect">
            <a:avLst/>
          </a:prstGeom>
        </p:spPr>
      </p:pic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-323528" y="274638"/>
            <a:ext cx="9144000" cy="1143000"/>
          </a:xfrm>
        </p:spPr>
        <p:txBody>
          <a:bodyPr>
            <a:normAutofit fontScale="90000"/>
          </a:bodyPr>
          <a:lstStyle/>
          <a:p>
            <a:pPr rtl="0"/>
            <a:r>
              <a:rPr lang="en-US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Amino </a:t>
            </a: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acids with non-polar R groups</a:t>
            </a:r>
            <a:b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ar-JO" sz="4000" dirty="0">
              <a:solidFill>
                <a:srgbClr val="C0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00034" y="1285860"/>
            <a:ext cx="8358246" cy="1105705"/>
          </a:xfrm>
        </p:spPr>
        <p:txBody>
          <a:bodyPr>
            <a:normAutofit lnSpcReduction="10000"/>
          </a:bodyPr>
          <a:lstStyle/>
          <a:p>
            <a:pPr marL="914400" lvl="1" indent="-514350" algn="l" rtl="0">
              <a:buFont typeface="+mj-lt"/>
              <a:buAutoNum type="arabicParenR"/>
            </a:pPr>
            <a:endParaRPr lang="en-US" sz="500" dirty="0" smtClean="0">
              <a:latin typeface="Arial" pitchFamily="34" charset="0"/>
              <a:cs typeface="Arial" pitchFamily="34" charset="0"/>
            </a:endParaRPr>
          </a:p>
          <a:p>
            <a:pPr marL="914400" lvl="1" indent="-514350" algn="l" rtl="0">
              <a:buFont typeface="+mj-lt"/>
              <a:buAutoNum type="arabicParenR"/>
            </a:pPr>
            <a:endParaRPr lang="en-US" sz="500" dirty="0" smtClean="0">
              <a:latin typeface="Arial" pitchFamily="34" charset="0"/>
              <a:cs typeface="Arial" pitchFamily="34" charset="0"/>
            </a:endParaRPr>
          </a:p>
          <a:p>
            <a:pPr algn="l" rtl="0"/>
            <a:r>
              <a:rPr lang="en-US" sz="2600" dirty="0" smtClean="0">
                <a:latin typeface="Arial" pitchFamily="34" charset="0"/>
                <a:cs typeface="Arial" pitchFamily="34" charset="0"/>
              </a:rPr>
              <a:t>6 amino acids with aliphatic, 2 with aromatic and one with cyclic side chains</a:t>
            </a:r>
          </a:p>
        </p:txBody>
      </p:sp>
      <p:pic>
        <p:nvPicPr>
          <p:cNvPr id="5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29586" y="61864"/>
            <a:ext cx="1143008" cy="1295410"/>
          </a:xfrm>
          <a:prstGeom prst="rect">
            <a:avLst/>
          </a:prstGeom>
          <a:noFill/>
        </p:spPr>
      </p:pic>
      <p:sp>
        <p:nvSpPr>
          <p:cNvPr id="6" name="مستطيل 5"/>
          <p:cNvSpPr/>
          <p:nvPr/>
        </p:nvSpPr>
        <p:spPr>
          <a:xfrm>
            <a:off x="-32" y="24"/>
            <a:ext cx="428596" cy="68580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2" name="Group 21"/>
          <p:cNvGrpSpPr/>
          <p:nvPr/>
        </p:nvGrpSpPr>
        <p:grpSpPr>
          <a:xfrm>
            <a:off x="4949651" y="1988840"/>
            <a:ext cx="3044325" cy="2537573"/>
            <a:chOff x="4652391" y="-58621"/>
            <a:chExt cx="3044325" cy="2537573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057" t="1959" r="1526" b="1532"/>
            <a:stretch/>
          </p:blipFill>
          <p:spPr>
            <a:xfrm>
              <a:off x="6300191" y="-58621"/>
              <a:ext cx="1396525" cy="2531190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26" t="1959" r="60224" b="1532"/>
            <a:stretch/>
          </p:blipFill>
          <p:spPr>
            <a:xfrm>
              <a:off x="4652391" y="-52238"/>
              <a:ext cx="1647800" cy="2531190"/>
            </a:xfrm>
            <a:prstGeom prst="rect">
              <a:avLst/>
            </a:prstGeom>
          </p:spPr>
        </p:pic>
      </p:grpSp>
      <p:grpSp>
        <p:nvGrpSpPr>
          <p:cNvPr id="36" name="Group 35"/>
          <p:cNvGrpSpPr/>
          <p:nvPr/>
        </p:nvGrpSpPr>
        <p:grpSpPr>
          <a:xfrm>
            <a:off x="5652120" y="4718635"/>
            <a:ext cx="1648970" cy="2022733"/>
            <a:chOff x="5371302" y="4060180"/>
            <a:chExt cx="1648970" cy="2022733"/>
          </a:xfrm>
          <a:solidFill>
            <a:srgbClr val="EAD399"/>
          </a:solidFill>
        </p:grpSpPr>
        <p:grpSp>
          <p:nvGrpSpPr>
            <p:cNvPr id="33" name="Group 32"/>
            <p:cNvGrpSpPr/>
            <p:nvPr/>
          </p:nvGrpSpPr>
          <p:grpSpPr>
            <a:xfrm>
              <a:off x="5435338" y="4060180"/>
              <a:ext cx="1584934" cy="2022733"/>
              <a:chOff x="5148064" y="3501008"/>
              <a:chExt cx="1584934" cy="2022733"/>
            </a:xfrm>
            <a:grpFill/>
          </p:grpSpPr>
          <p:pic>
            <p:nvPicPr>
              <p:cNvPr id="28" name="Picture 27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594" t="2374" r="60633" b="23081"/>
              <a:stretch/>
            </p:blipFill>
            <p:spPr>
              <a:xfrm>
                <a:off x="5148064" y="3501008"/>
                <a:ext cx="1584176" cy="1955126"/>
              </a:xfrm>
              <a:prstGeom prst="rect">
                <a:avLst/>
              </a:prstGeom>
              <a:grpFill/>
            </p:spPr>
          </p:pic>
          <p:pic>
            <p:nvPicPr>
              <p:cNvPr id="29" name="Picture 28"/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785" t="42966" r="63124" b="21102"/>
              <a:stretch/>
            </p:blipFill>
            <p:spPr>
              <a:xfrm>
                <a:off x="5580112" y="3523525"/>
                <a:ext cx="1080120" cy="1633667"/>
              </a:xfrm>
              <a:prstGeom prst="rect">
                <a:avLst/>
              </a:prstGeom>
              <a:grpFill/>
            </p:spPr>
          </p:pic>
          <p:pic>
            <p:nvPicPr>
              <p:cNvPr id="30" name="Picture 29"/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785" t="84852" r="63124" b="5645"/>
              <a:stretch/>
            </p:blipFill>
            <p:spPr>
              <a:xfrm>
                <a:off x="5567479" y="4941168"/>
                <a:ext cx="1080120" cy="432049"/>
              </a:xfrm>
              <a:prstGeom prst="rect">
                <a:avLst/>
              </a:prstGeom>
              <a:grpFill/>
            </p:spPr>
          </p:pic>
          <p:pic>
            <p:nvPicPr>
              <p:cNvPr id="31" name="Picture 30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1943" t="96979" r="65228" b="275"/>
              <a:stretch/>
            </p:blipFill>
            <p:spPr>
              <a:xfrm>
                <a:off x="5460603" y="5433348"/>
                <a:ext cx="1265497" cy="90393"/>
              </a:xfrm>
              <a:prstGeom prst="rect">
                <a:avLst/>
              </a:prstGeom>
              <a:grpFill/>
            </p:spPr>
          </p:pic>
          <p:pic>
            <p:nvPicPr>
              <p:cNvPr id="32" name="Picture 31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7413" t="25140" r="1526" b="1532"/>
              <a:stretch/>
            </p:blipFill>
            <p:spPr>
              <a:xfrm>
                <a:off x="6686752" y="3536225"/>
                <a:ext cx="46246" cy="1945382"/>
              </a:xfrm>
              <a:prstGeom prst="rect">
                <a:avLst/>
              </a:prstGeom>
              <a:grpFill/>
            </p:spPr>
          </p:pic>
        </p:grpSp>
        <p:sp>
          <p:nvSpPr>
            <p:cNvPr id="35" name="Rectangle 34"/>
            <p:cNvSpPr/>
            <p:nvPr/>
          </p:nvSpPr>
          <p:spPr>
            <a:xfrm>
              <a:off x="5371302" y="4060181"/>
              <a:ext cx="376575" cy="1949232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vert270" rtlCol="0" anchor="ctr"/>
            <a:lstStyle/>
            <a:p>
              <a:pPr algn="ctr"/>
              <a:r>
                <a:rPr lang="en-US" sz="1400" b="1" dirty="0" smtClean="0">
                  <a:effectLst>
                    <a:reflection endPos="0" dist="50800" dir="5400000" sy="-100000" algn="bl" rotWithShape="0"/>
                  </a:effectLst>
                  <a:ea typeface="Arial" charset="0"/>
                  <a:cs typeface="Arial" charset="0"/>
                </a:rPr>
                <a:t>Nonpolar, cyclic R group</a:t>
              </a:r>
              <a:endParaRPr lang="en-US" sz="1400" b="1" dirty="0">
                <a:effectLst>
                  <a:reflection endPos="0" dist="50800" dir="5400000" sy="-100000" algn="bl" rotWithShape="0"/>
                </a:effectLst>
                <a:ea typeface="Arial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203127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-323528" y="274638"/>
            <a:ext cx="9144000" cy="1143000"/>
          </a:xfrm>
        </p:spPr>
        <p:txBody>
          <a:bodyPr>
            <a:normAutofit fontScale="90000"/>
          </a:bodyPr>
          <a:lstStyle/>
          <a:p>
            <a:pPr rtl="0"/>
            <a:r>
              <a:rPr lang="en-US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Amino </a:t>
            </a: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acids with non-polar R groups</a:t>
            </a:r>
            <a:b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ar-JO" sz="4000" dirty="0">
              <a:solidFill>
                <a:srgbClr val="C0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00034" y="1285860"/>
            <a:ext cx="8358246" cy="5286412"/>
          </a:xfrm>
        </p:spPr>
        <p:txBody>
          <a:bodyPr>
            <a:normAutofit/>
          </a:bodyPr>
          <a:lstStyle/>
          <a:p>
            <a:pPr marL="914400" lvl="1" indent="-514350" algn="l" rtl="0">
              <a:buFont typeface="+mj-lt"/>
              <a:buAutoNum type="arabicParenR"/>
            </a:pPr>
            <a:endParaRPr lang="en-US" sz="500" dirty="0" smtClean="0">
              <a:latin typeface="Arial" pitchFamily="34" charset="0"/>
              <a:cs typeface="Arial" pitchFamily="34" charset="0"/>
            </a:endParaRPr>
          </a:p>
          <a:p>
            <a:pPr marL="914400" lvl="1" indent="-514350" algn="l" rtl="0">
              <a:buFont typeface="+mj-lt"/>
              <a:buAutoNum type="arabicParenR"/>
            </a:pPr>
            <a:endParaRPr lang="en-US" sz="500" dirty="0" smtClean="0">
              <a:latin typeface="Arial" pitchFamily="34" charset="0"/>
              <a:cs typeface="Arial" pitchFamily="34" charset="0"/>
            </a:endParaRPr>
          </a:p>
          <a:p>
            <a:pPr algn="l" rtl="0"/>
            <a:r>
              <a:rPr lang="en-US" sz="2600" dirty="0" smtClean="0">
                <a:latin typeface="Arial" pitchFamily="34" charset="0"/>
                <a:cs typeface="Arial" pitchFamily="34" charset="0"/>
              </a:rPr>
              <a:t>Glycine has the simplest side chain: H atom </a:t>
            </a:r>
          </a:p>
          <a:p>
            <a:pPr algn="l" rtl="0"/>
            <a:r>
              <a:rPr lang="en-US" sz="2600" dirty="0" smtClean="0">
                <a:latin typeface="Arial" pitchFamily="34" charset="0"/>
                <a:cs typeface="Arial" pitchFamily="34" charset="0"/>
              </a:rPr>
              <a:t>Alanine, valine, leucine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and isoleucine have aliphatic hydrocarbon side chains</a:t>
            </a:r>
          </a:p>
          <a:p>
            <a:pPr algn="l" rtl="0"/>
            <a:r>
              <a:rPr lang="en-US" sz="2600" dirty="0" smtClean="0">
                <a:latin typeface="Arial" pitchFamily="34" charset="0"/>
                <a:cs typeface="Arial" pitchFamily="34" charset="0"/>
              </a:rPr>
              <a:t>Methionine has a thioether side chain (sulfur atom)</a:t>
            </a:r>
          </a:p>
          <a:p>
            <a:pPr algn="l" rtl="0"/>
            <a:r>
              <a:rPr lang="en-US" sz="2600" dirty="0" smtClean="0">
                <a:latin typeface="Arial" pitchFamily="34" charset="0"/>
                <a:cs typeface="Arial" pitchFamily="34" charset="0"/>
              </a:rPr>
              <a:t>Proline has a cyclic pyrrolidine side chain</a:t>
            </a:r>
          </a:p>
          <a:p>
            <a:pPr algn="l" rtl="0"/>
            <a:r>
              <a:rPr lang="en-US" sz="2600" dirty="0" smtClean="0">
                <a:latin typeface="Arial" pitchFamily="34" charset="0"/>
                <a:cs typeface="Arial" pitchFamily="34" charset="0"/>
              </a:rPr>
              <a:t>Phenylalanine has a phenyl moiety</a:t>
            </a:r>
          </a:p>
          <a:p>
            <a:pPr algn="l" rtl="0"/>
            <a:r>
              <a:rPr lang="en-US" sz="2600" dirty="0" smtClean="0">
                <a:latin typeface="Arial" pitchFamily="34" charset="0"/>
                <a:cs typeface="Arial" pitchFamily="34" charset="0"/>
              </a:rPr>
              <a:t>Tryptophan has an indole group</a:t>
            </a:r>
          </a:p>
        </p:txBody>
      </p:sp>
      <p:pic>
        <p:nvPicPr>
          <p:cNvPr id="5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29586" y="61864"/>
            <a:ext cx="1143008" cy="1295410"/>
          </a:xfrm>
          <a:prstGeom prst="rect">
            <a:avLst/>
          </a:prstGeom>
          <a:noFill/>
        </p:spPr>
      </p:pic>
      <p:sp>
        <p:nvSpPr>
          <p:cNvPr id="6" name="مستطيل 5"/>
          <p:cNvSpPr/>
          <p:nvPr/>
        </p:nvSpPr>
        <p:spPr>
          <a:xfrm>
            <a:off x="-32" y="24"/>
            <a:ext cx="428596" cy="68580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4213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-428660" y="274638"/>
            <a:ext cx="9144000" cy="1143000"/>
          </a:xfrm>
        </p:spPr>
        <p:txBody>
          <a:bodyPr>
            <a:normAutofit/>
          </a:bodyPr>
          <a:lstStyle/>
          <a:p>
            <a:pPr rtl="0"/>
            <a:r>
              <a:rPr lang="en-US" dirty="0" smtClean="0">
                <a:solidFill>
                  <a:srgbClr val="C00000"/>
                </a:solidFill>
              </a:rPr>
              <a:t> Amino Acid Structure</a:t>
            </a:r>
            <a:endParaRPr lang="ar-JO" dirty="0">
              <a:solidFill>
                <a:srgbClr val="C0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00034" y="1285860"/>
            <a:ext cx="8572560" cy="5455508"/>
          </a:xfrm>
        </p:spPr>
        <p:txBody>
          <a:bodyPr>
            <a:normAutofit fontScale="92500" lnSpcReduction="10000"/>
          </a:bodyPr>
          <a:lstStyle/>
          <a:p>
            <a:pPr algn="l" rtl="0">
              <a:buFont typeface="Arial" charset="0"/>
              <a:buChar char="•"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Amino acids are biologically important organic molecules that contain both </a:t>
            </a:r>
            <a:r>
              <a:rPr lang="en-US" sz="2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carboxylic acid (-COOH)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as well as </a:t>
            </a:r>
            <a:r>
              <a:rPr lang="en-US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amine </a:t>
            </a:r>
            <a:r>
              <a:rPr lang="en-US" sz="28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(-</a:t>
            </a:r>
            <a:r>
              <a:rPr lang="en-US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NH</a:t>
            </a:r>
            <a:r>
              <a:rPr lang="en-US" sz="2800" baseline="-25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groups </a:t>
            </a:r>
          </a:p>
          <a:p>
            <a:pPr algn="l" rtl="0">
              <a:buFont typeface="Arial" charset="0"/>
              <a:buChar char="•"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The side-chain also called “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R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” group is specific to each amino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acid </a:t>
            </a:r>
          </a:p>
          <a:p>
            <a:pPr marL="0" indent="0" algn="l" rtl="0">
              <a:buNone/>
            </a:pPr>
            <a:endParaRPr lang="en-US" sz="2600" dirty="0">
              <a:latin typeface="Arial" pitchFamily="34" charset="0"/>
              <a:cs typeface="Arial" pitchFamily="34" charset="0"/>
            </a:endParaRPr>
          </a:p>
          <a:p>
            <a:pPr marL="0" indent="0" algn="l" rtl="0">
              <a:buNone/>
            </a:pPr>
            <a:endParaRPr lang="en-US" sz="2600" dirty="0" smtClean="0">
              <a:latin typeface="Arial" pitchFamily="34" charset="0"/>
              <a:cs typeface="Arial" pitchFamily="34" charset="0"/>
            </a:endParaRPr>
          </a:p>
          <a:p>
            <a:pPr marL="0" indent="0" algn="l" rtl="0">
              <a:buNone/>
            </a:pPr>
            <a:endParaRPr lang="en-US" sz="2600" dirty="0">
              <a:latin typeface="Arial" pitchFamily="34" charset="0"/>
              <a:cs typeface="Arial" pitchFamily="34" charset="0"/>
            </a:endParaRPr>
          </a:p>
          <a:p>
            <a:pPr marL="0" indent="0" algn="l" rtl="0">
              <a:buNone/>
            </a:pPr>
            <a:endParaRPr lang="en-US" sz="2600" dirty="0" smtClean="0">
              <a:latin typeface="Arial" pitchFamily="34" charset="0"/>
              <a:cs typeface="Arial" pitchFamily="34" charset="0"/>
            </a:endParaRPr>
          </a:p>
          <a:p>
            <a:pPr marL="0" indent="0" algn="l" rtl="0">
              <a:buNone/>
            </a:pPr>
            <a:endParaRPr lang="en-US" sz="2600" dirty="0" smtClean="0">
              <a:latin typeface="Arial" pitchFamily="34" charset="0"/>
              <a:cs typeface="Arial" pitchFamily="34" charset="0"/>
            </a:endParaRPr>
          </a:p>
          <a:p>
            <a:pPr marL="0" indent="0" algn="l" rtl="0">
              <a:buNone/>
            </a:pPr>
            <a:endParaRPr lang="en-US" sz="2600" dirty="0" smtClean="0">
              <a:latin typeface="Arial" pitchFamily="34" charset="0"/>
              <a:cs typeface="Arial" pitchFamily="34" charset="0"/>
            </a:endParaRPr>
          </a:p>
          <a:p>
            <a:pPr algn="l" rtl="0"/>
            <a:r>
              <a:rPr lang="en-US" sz="2800" dirty="0" smtClean="0">
                <a:latin typeface="Arial" charset="0"/>
                <a:ea typeface="Arial" charset="0"/>
                <a:cs typeface="Arial" charset="0"/>
              </a:rPr>
              <a:t>Amino group is attached to </a:t>
            </a:r>
            <a:r>
              <a:rPr lang="en-GB" sz="2800" dirty="0">
                <a:latin typeface="Arial" charset="0"/>
                <a:ea typeface="Arial" charset="0"/>
                <a:cs typeface="Arial" charset="0"/>
                <a:sym typeface="Symbol" charset="2"/>
              </a:rPr>
              <a:t>-carbon </a:t>
            </a:r>
            <a:endParaRPr lang="en-US" sz="2800" dirty="0" smtClean="0">
              <a:latin typeface="Arial" charset="0"/>
              <a:ea typeface="Arial" charset="0"/>
              <a:cs typeface="Arial" charset="0"/>
            </a:endParaRPr>
          </a:p>
          <a:p>
            <a:pPr algn="l" rtl="0">
              <a:buFont typeface="Arial" charset="0"/>
              <a:buChar char="•"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C, N, O and H are the key elements of amino acids</a:t>
            </a:r>
          </a:p>
          <a:p>
            <a:pPr marL="0" indent="0" algn="l" rtl="0">
              <a:buNone/>
            </a:pPr>
            <a:endParaRPr lang="en-US" sz="2600" dirty="0" smtClean="0">
              <a:latin typeface="Arial" pitchFamily="34" charset="0"/>
              <a:cs typeface="Arial" pitchFamily="34" charset="0"/>
            </a:endParaRPr>
          </a:p>
          <a:p>
            <a:pPr algn="l" rtl="0">
              <a:buNone/>
            </a:pPr>
            <a:endParaRPr lang="en-US" sz="800" dirty="0" smtClean="0">
              <a:latin typeface="Arial" pitchFamily="34" charset="0"/>
              <a:cs typeface="Arial" pitchFamily="34" charset="0"/>
            </a:endParaRPr>
          </a:p>
          <a:p>
            <a:pPr algn="l" rtl="0">
              <a:buNone/>
            </a:pPr>
            <a:endParaRPr lang="en-US" dirty="0" smtClean="0"/>
          </a:p>
        </p:txBody>
      </p:sp>
      <p:pic>
        <p:nvPicPr>
          <p:cNvPr id="5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29586" y="61864"/>
            <a:ext cx="1143008" cy="1295410"/>
          </a:xfrm>
          <a:prstGeom prst="rect">
            <a:avLst/>
          </a:prstGeom>
          <a:noFill/>
        </p:spPr>
      </p:pic>
      <p:sp>
        <p:nvSpPr>
          <p:cNvPr id="6" name="مستطيل 5"/>
          <p:cNvSpPr/>
          <p:nvPr/>
        </p:nvSpPr>
        <p:spPr>
          <a:xfrm>
            <a:off x="-32" y="24"/>
            <a:ext cx="428596" cy="68580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7" name="Group 6"/>
          <p:cNvGrpSpPr/>
          <p:nvPr/>
        </p:nvGrpSpPr>
        <p:grpSpPr>
          <a:xfrm>
            <a:off x="3905268" y="2996952"/>
            <a:ext cx="4555164" cy="2376264"/>
            <a:chOff x="2483768" y="3717032"/>
            <a:chExt cx="4555164" cy="2376264"/>
          </a:xfrm>
        </p:grpSpPr>
        <p:pic>
          <p:nvPicPr>
            <p:cNvPr id="15" name="Picture 5" descr="amino_acid_structure_2.jp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483768" y="3717032"/>
              <a:ext cx="4555164" cy="23762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" name="Rectangle 3"/>
            <p:cNvSpPr/>
            <p:nvPr/>
          </p:nvSpPr>
          <p:spPr>
            <a:xfrm>
              <a:off x="2557220" y="3831990"/>
              <a:ext cx="1281554" cy="1253194"/>
            </a:xfrm>
            <a:prstGeom prst="rect">
              <a:avLst/>
            </a:prstGeom>
            <a:no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solidFill>
                    <a:srgbClr val="C00000"/>
                  </a:solidFill>
                </a:ln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5220072" y="3805665"/>
              <a:ext cx="1728192" cy="1253194"/>
            </a:xfrm>
            <a:prstGeom prst="rect">
              <a:avLst/>
            </a:prstGeom>
            <a:noFill/>
            <a:ln>
              <a:solidFill>
                <a:srgbClr val="0000CC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solidFill>
                    <a:srgbClr val="C00000"/>
                  </a:solidFill>
                </a:ln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08520" y="274638"/>
            <a:ext cx="9144000" cy="1143000"/>
          </a:xfrm>
        </p:spPr>
        <p:txBody>
          <a:bodyPr>
            <a:normAutofit/>
          </a:bodyPr>
          <a:lstStyle/>
          <a:p>
            <a:pPr marL="400050" lvl="1" algn="l" rtl="0"/>
            <a:r>
              <a:rPr lang="en-US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Amino acids with charged polar R groups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00034" y="1285860"/>
            <a:ext cx="8358246" cy="1135028"/>
          </a:xfrm>
        </p:spPr>
        <p:txBody>
          <a:bodyPr>
            <a:normAutofit/>
          </a:bodyPr>
          <a:lstStyle/>
          <a:p>
            <a:pPr marL="400050" lvl="1" indent="0" algn="l" rtl="0">
              <a:buNone/>
            </a:pPr>
            <a:endParaRPr lang="en-US" sz="500" dirty="0" smtClean="0">
              <a:latin typeface="Arial" pitchFamily="34" charset="0"/>
              <a:cs typeface="Arial" pitchFamily="34" charset="0"/>
            </a:endParaRPr>
          </a:p>
          <a:p>
            <a:pPr algn="l" rtl="0"/>
            <a:r>
              <a:rPr lang="en-US" sz="2600" dirty="0" smtClean="0">
                <a:latin typeface="Arial" pitchFamily="34" charset="0"/>
                <a:cs typeface="Arial" pitchFamily="34" charset="0"/>
              </a:rPr>
              <a:t>3 amino acids are positively charged 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(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basic)  and      2 amino acids are negatively charged (acidic)</a:t>
            </a:r>
          </a:p>
        </p:txBody>
      </p:sp>
      <p:pic>
        <p:nvPicPr>
          <p:cNvPr id="5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9586" y="61864"/>
            <a:ext cx="1143008" cy="1295410"/>
          </a:xfrm>
          <a:prstGeom prst="rect">
            <a:avLst/>
          </a:prstGeom>
          <a:noFill/>
        </p:spPr>
      </p:pic>
      <p:sp>
        <p:nvSpPr>
          <p:cNvPr id="6" name="مستطيل 5"/>
          <p:cNvSpPr/>
          <p:nvPr/>
        </p:nvSpPr>
        <p:spPr>
          <a:xfrm>
            <a:off x="-32" y="24"/>
            <a:ext cx="428596" cy="68580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8" r="2890" b="2701"/>
          <a:stretch/>
        </p:blipFill>
        <p:spPr>
          <a:xfrm>
            <a:off x="611560" y="2780928"/>
            <a:ext cx="4968552" cy="3312368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5835292" y="3348931"/>
            <a:ext cx="2985180" cy="2689290"/>
            <a:chOff x="3476175" y="528128"/>
            <a:chExt cx="2985180" cy="2689290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646" r="53381" b="4408"/>
            <a:stretch/>
          </p:blipFill>
          <p:spPr>
            <a:xfrm>
              <a:off x="3995936" y="531659"/>
              <a:ext cx="1224136" cy="2685759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367" r="15325" b="4408"/>
            <a:stretch/>
          </p:blipFill>
          <p:spPr>
            <a:xfrm>
              <a:off x="5220072" y="528129"/>
              <a:ext cx="1241283" cy="2685759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78" r="88344" b="4408"/>
            <a:stretch/>
          </p:blipFill>
          <p:spPr>
            <a:xfrm>
              <a:off x="3476175" y="528128"/>
              <a:ext cx="519761" cy="26857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81522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08520" y="274638"/>
            <a:ext cx="9144000" cy="1143000"/>
          </a:xfrm>
        </p:spPr>
        <p:txBody>
          <a:bodyPr>
            <a:normAutofit/>
          </a:bodyPr>
          <a:lstStyle/>
          <a:p>
            <a:pPr marL="400050" lvl="1" algn="l" rtl="0"/>
            <a:r>
              <a:rPr lang="en-US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Amino acids with charged polar R groups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00034" y="1285860"/>
            <a:ext cx="8358246" cy="5383500"/>
          </a:xfrm>
        </p:spPr>
        <p:txBody>
          <a:bodyPr>
            <a:normAutofit/>
          </a:bodyPr>
          <a:lstStyle/>
          <a:p>
            <a:pPr marL="400050" lvl="1" indent="0" algn="l" rtl="0">
              <a:buNone/>
            </a:pPr>
            <a:endParaRPr lang="en-US" sz="500" dirty="0" smtClean="0">
              <a:latin typeface="Arial" pitchFamily="34" charset="0"/>
              <a:cs typeface="Arial" pitchFamily="34" charset="0"/>
            </a:endParaRPr>
          </a:p>
          <a:p>
            <a:pPr algn="l" rtl="0"/>
            <a:r>
              <a:rPr lang="en-US" sz="2600" dirty="0" smtClean="0">
                <a:latin typeface="Arial" pitchFamily="34" charset="0"/>
                <a:cs typeface="Arial" pitchFamily="34" charset="0"/>
              </a:rPr>
              <a:t>Arginine has a guanidine group</a:t>
            </a:r>
          </a:p>
          <a:p>
            <a:pPr algn="l" rtl="0"/>
            <a:r>
              <a:rPr lang="en-US" sz="2600" dirty="0" smtClean="0">
                <a:latin typeface="Arial" pitchFamily="34" charset="0"/>
                <a:cs typeface="Arial" pitchFamily="34" charset="0"/>
              </a:rPr>
              <a:t>Lysine has a butyl ammonium side chain</a:t>
            </a:r>
          </a:p>
          <a:p>
            <a:pPr algn="l" rtl="0"/>
            <a:r>
              <a:rPr lang="en-US" sz="2600" dirty="0" smtClean="0">
                <a:latin typeface="Arial" pitchFamily="34" charset="0"/>
                <a:cs typeface="Arial" pitchFamily="34" charset="0"/>
              </a:rPr>
              <a:t>Histidine has imidazole group</a:t>
            </a:r>
          </a:p>
          <a:p>
            <a:pPr algn="l" rtl="0"/>
            <a:r>
              <a:rPr lang="en-US" sz="2600" dirty="0" smtClean="0">
                <a:latin typeface="Arial" pitchFamily="34" charset="0"/>
                <a:cs typeface="Arial" pitchFamily="34" charset="0"/>
              </a:rPr>
              <a:t>Aspartic and glutamic acids in their ionized state are called aspartate and glutamate, </a:t>
            </a:r>
            <a:r>
              <a:rPr lang="en-US" sz="2600" smtClean="0">
                <a:latin typeface="Arial" pitchFamily="34" charset="0"/>
                <a:cs typeface="Arial" pitchFamily="34" charset="0"/>
              </a:rPr>
              <a:t>respectively </a:t>
            </a:r>
            <a:endParaRPr lang="en-US" sz="26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9586" y="61864"/>
            <a:ext cx="1143008" cy="1295410"/>
          </a:xfrm>
          <a:prstGeom prst="rect">
            <a:avLst/>
          </a:prstGeom>
          <a:noFill/>
        </p:spPr>
      </p:pic>
      <p:sp>
        <p:nvSpPr>
          <p:cNvPr id="6" name="مستطيل 5"/>
          <p:cNvSpPr/>
          <p:nvPr/>
        </p:nvSpPr>
        <p:spPr>
          <a:xfrm>
            <a:off x="-32" y="24"/>
            <a:ext cx="428596" cy="68580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03137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08520" y="274638"/>
            <a:ext cx="9144000" cy="1143000"/>
          </a:xfrm>
        </p:spPr>
        <p:txBody>
          <a:bodyPr>
            <a:normAutofit/>
          </a:bodyPr>
          <a:lstStyle/>
          <a:p>
            <a:pPr marL="400050" lvl="1" algn="l" rtl="0"/>
            <a:r>
              <a:rPr lang="en-US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Amino acids with uncharged polar R groups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00034" y="1285860"/>
            <a:ext cx="8358246" cy="1105705"/>
          </a:xfrm>
        </p:spPr>
        <p:txBody>
          <a:bodyPr>
            <a:normAutofit/>
          </a:bodyPr>
          <a:lstStyle/>
          <a:p>
            <a:pPr marL="914400" lvl="1" indent="-514350" algn="l" rtl="0">
              <a:buFont typeface="+mj-lt"/>
              <a:buAutoNum type="arabicParenR"/>
            </a:pPr>
            <a:endParaRPr lang="en-US" sz="500" dirty="0" smtClean="0">
              <a:latin typeface="Arial" pitchFamily="34" charset="0"/>
              <a:cs typeface="Arial" pitchFamily="34" charset="0"/>
            </a:endParaRPr>
          </a:p>
          <a:p>
            <a:pPr marL="914400" lvl="1" indent="-514350" algn="l" rtl="0">
              <a:buFont typeface="+mj-lt"/>
              <a:buAutoNum type="arabicParenR"/>
            </a:pPr>
            <a:endParaRPr lang="en-US" sz="500" dirty="0" smtClean="0">
              <a:latin typeface="Arial" pitchFamily="34" charset="0"/>
              <a:cs typeface="Arial" pitchFamily="34" charset="0"/>
            </a:endParaRPr>
          </a:p>
          <a:p>
            <a:pPr algn="l" rtl="0"/>
            <a:r>
              <a:rPr lang="en-US" sz="2600" dirty="0" smtClean="0">
                <a:latin typeface="Arial" pitchFamily="34" charset="0"/>
                <a:cs typeface="Arial" pitchFamily="34" charset="0"/>
              </a:rPr>
              <a:t>6 amino acids with hydroxyl, amide or thiol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groups</a:t>
            </a:r>
          </a:p>
        </p:txBody>
      </p:sp>
      <p:pic>
        <p:nvPicPr>
          <p:cNvPr id="5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9586" y="61864"/>
            <a:ext cx="1143008" cy="1295410"/>
          </a:xfrm>
          <a:prstGeom prst="rect">
            <a:avLst/>
          </a:prstGeom>
          <a:noFill/>
        </p:spPr>
      </p:pic>
      <p:sp>
        <p:nvSpPr>
          <p:cNvPr id="6" name="مستطيل 5"/>
          <p:cNvSpPr/>
          <p:nvPr/>
        </p:nvSpPr>
        <p:spPr>
          <a:xfrm>
            <a:off x="-32" y="24"/>
            <a:ext cx="428596" cy="68580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4" name="Group 13"/>
          <p:cNvGrpSpPr/>
          <p:nvPr/>
        </p:nvGrpSpPr>
        <p:grpSpPr>
          <a:xfrm>
            <a:off x="2483768" y="2266776"/>
            <a:ext cx="4889500" cy="4546600"/>
            <a:chOff x="2483768" y="2266776"/>
            <a:chExt cx="4889500" cy="45466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3768" y="2266776"/>
              <a:ext cx="4889500" cy="4546600"/>
            </a:xfrm>
            <a:prstGeom prst="rect">
              <a:avLst/>
            </a:prstGeom>
          </p:spPr>
        </p:pic>
        <p:grpSp>
          <p:nvGrpSpPr>
            <p:cNvPr id="13" name="Group 12"/>
            <p:cNvGrpSpPr/>
            <p:nvPr/>
          </p:nvGrpSpPr>
          <p:grpSpPr>
            <a:xfrm>
              <a:off x="3131840" y="4063560"/>
              <a:ext cx="1368152" cy="2533792"/>
              <a:chOff x="755576" y="4262651"/>
              <a:chExt cx="1368152" cy="2533792"/>
            </a:xfrm>
          </p:grpSpPr>
          <p:grpSp>
            <p:nvGrpSpPr>
              <p:cNvPr id="11" name="Group 10"/>
              <p:cNvGrpSpPr/>
              <p:nvPr/>
            </p:nvGrpSpPr>
            <p:grpSpPr>
              <a:xfrm>
                <a:off x="755576" y="4262651"/>
                <a:ext cx="1368152" cy="2351636"/>
                <a:chOff x="755576" y="4278087"/>
                <a:chExt cx="1440160" cy="2513909"/>
              </a:xfrm>
            </p:grpSpPr>
            <p:pic>
              <p:nvPicPr>
                <p:cNvPr id="7" name="Picture 6"/>
                <p:cNvPicPr>
                  <a:picLocks noChangeAspect="1"/>
                </p:cNvPicPr>
                <p:nvPr/>
              </p:nvPicPr>
              <p:blipFill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2656" t="1957" r="35311" b="22129"/>
                <a:stretch/>
              </p:blipFill>
              <p:spPr>
                <a:xfrm>
                  <a:off x="827584" y="4311197"/>
                  <a:ext cx="1277083" cy="2480799"/>
                </a:xfrm>
                <a:prstGeom prst="rect">
                  <a:avLst/>
                </a:prstGeom>
              </p:spPr>
            </p:pic>
            <p:pic>
              <p:nvPicPr>
                <p:cNvPr id="9" name="Picture 8"/>
                <p:cNvPicPr>
                  <a:picLocks noChangeAspect="1"/>
                </p:cNvPicPr>
                <p:nvPr/>
              </p:nvPicPr>
              <p:blipFill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2656" t="83089" r="35311" b="12295"/>
                <a:stretch/>
              </p:blipFill>
              <p:spPr>
                <a:xfrm flipV="1">
                  <a:off x="755576" y="4278087"/>
                  <a:ext cx="1440160" cy="48874"/>
                </a:xfrm>
                <a:prstGeom prst="rect">
                  <a:avLst/>
                </a:prstGeom>
              </p:spPr>
            </p:pic>
          </p:grpSp>
          <p:pic>
            <p:nvPicPr>
              <p:cNvPr id="12" name="Picture 11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2656" t="86684" r="35311" b="3945"/>
              <a:stretch/>
            </p:blipFill>
            <p:spPr>
              <a:xfrm>
                <a:off x="899592" y="6516779"/>
                <a:ext cx="1080120" cy="279664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1836091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08520" y="274638"/>
            <a:ext cx="9144000" cy="1143000"/>
          </a:xfrm>
        </p:spPr>
        <p:txBody>
          <a:bodyPr>
            <a:normAutofit/>
          </a:bodyPr>
          <a:lstStyle/>
          <a:p>
            <a:pPr marL="400050" lvl="1" algn="l" rtl="0"/>
            <a:r>
              <a:rPr lang="en-US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Amino acids with uncharged polar R groups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00034" y="1285860"/>
            <a:ext cx="8358246" cy="5455508"/>
          </a:xfrm>
        </p:spPr>
        <p:txBody>
          <a:bodyPr>
            <a:normAutofit/>
          </a:bodyPr>
          <a:lstStyle/>
          <a:p>
            <a:pPr marL="914400" lvl="1" indent="-514350" algn="l" rtl="0">
              <a:buFont typeface="+mj-lt"/>
              <a:buAutoNum type="arabicParenR"/>
            </a:pPr>
            <a:endParaRPr lang="en-US" sz="500" dirty="0" smtClean="0">
              <a:latin typeface="Arial" pitchFamily="34" charset="0"/>
              <a:cs typeface="Arial" pitchFamily="34" charset="0"/>
            </a:endParaRPr>
          </a:p>
          <a:p>
            <a:pPr marL="914400" lvl="1" indent="-514350" algn="l" rtl="0">
              <a:buFont typeface="+mj-lt"/>
              <a:buAutoNum type="arabicParenR"/>
            </a:pPr>
            <a:endParaRPr lang="en-US" sz="500" dirty="0" smtClean="0">
              <a:latin typeface="Arial" pitchFamily="34" charset="0"/>
              <a:cs typeface="Arial" pitchFamily="34" charset="0"/>
            </a:endParaRPr>
          </a:p>
          <a:p>
            <a:pPr algn="l" rtl="0"/>
            <a:r>
              <a:rPr lang="en-US" sz="2600" dirty="0" smtClean="0">
                <a:latin typeface="Arial" pitchFamily="34" charset="0"/>
                <a:cs typeface="Arial" pitchFamily="34" charset="0"/>
              </a:rPr>
              <a:t>Serine and threonine bear hydroxyl (-OH) R group</a:t>
            </a:r>
          </a:p>
          <a:p>
            <a:pPr algn="l" rtl="0"/>
            <a:r>
              <a:rPr lang="en-US" sz="2600" dirty="0" smtClean="0">
                <a:latin typeface="Arial" pitchFamily="34" charset="0"/>
                <a:cs typeface="Arial" pitchFamily="34" charset="0"/>
              </a:rPr>
              <a:t>Asparagine and glutamine have amide bearing side chains. They are 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the amide derivatives of aspartic and glutamic 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acids</a:t>
            </a:r>
          </a:p>
          <a:p>
            <a:pPr algn="l" rtl="0"/>
            <a:r>
              <a:rPr lang="en-US" sz="2600" dirty="0" smtClean="0">
                <a:latin typeface="Arial" pitchFamily="34" charset="0"/>
                <a:cs typeface="Arial" pitchFamily="34" charset="0"/>
              </a:rPr>
              <a:t>Tyrosine is aromatic and has a phenolic group</a:t>
            </a:r>
          </a:p>
          <a:p>
            <a:pPr algn="l" rtl="0"/>
            <a:r>
              <a:rPr lang="en-US" sz="2600" dirty="0" smtClean="0">
                <a:latin typeface="Arial" pitchFamily="34" charset="0"/>
                <a:cs typeface="Arial" pitchFamily="34" charset="0"/>
              </a:rPr>
              <a:t>Cysteine has a thiol group that can form a disulfide bond  (-S-S-) with another cysteine through the oxidation of 2 thiol groups (cystine is the oxidized </a:t>
            </a:r>
            <a:r>
              <a:rPr lang="en-US" sz="2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dimeric</a:t>
            </a:r>
            <a:r>
              <a:rPr lang="en-US" sz="2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form). </a:t>
            </a:r>
            <a:r>
              <a:rPr lang="en-AU" altLang="en-US" sz="2800" dirty="0">
                <a:latin typeface="Arial" charset="0"/>
                <a:ea typeface="Arial" charset="0"/>
                <a:cs typeface="Arial" charset="0"/>
              </a:rPr>
              <a:t>The disulfide bridge in proteins contributes to the overall shape of a protein</a:t>
            </a:r>
          </a:p>
          <a:p>
            <a:pPr marL="0" indent="0" algn="l" rtl="0">
              <a:buNone/>
            </a:pPr>
            <a:endParaRPr lang="en-US" sz="2600" dirty="0" smtClean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5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9586" y="61864"/>
            <a:ext cx="1143008" cy="1295410"/>
          </a:xfrm>
          <a:prstGeom prst="rect">
            <a:avLst/>
          </a:prstGeom>
          <a:noFill/>
        </p:spPr>
      </p:pic>
      <p:sp>
        <p:nvSpPr>
          <p:cNvPr id="6" name="مستطيل 5"/>
          <p:cNvSpPr/>
          <p:nvPr/>
        </p:nvSpPr>
        <p:spPr>
          <a:xfrm>
            <a:off x="-32" y="24"/>
            <a:ext cx="428596" cy="68580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98248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08520" y="274638"/>
            <a:ext cx="9144000" cy="1143000"/>
          </a:xfrm>
        </p:spPr>
        <p:txBody>
          <a:bodyPr>
            <a:normAutofit/>
          </a:bodyPr>
          <a:lstStyle/>
          <a:p>
            <a:pPr marL="400050" lvl="1" algn="l" rtl="0"/>
            <a:r>
              <a:rPr lang="en-US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Amino acids with uncharged polar R groups</a:t>
            </a:r>
          </a:p>
        </p:txBody>
      </p:sp>
      <p:pic>
        <p:nvPicPr>
          <p:cNvPr id="5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9586" y="61864"/>
            <a:ext cx="1143008" cy="1295410"/>
          </a:xfrm>
          <a:prstGeom prst="rect">
            <a:avLst/>
          </a:prstGeom>
          <a:noFill/>
        </p:spPr>
      </p:pic>
      <p:sp>
        <p:nvSpPr>
          <p:cNvPr id="6" name="مستطيل 5"/>
          <p:cNvSpPr/>
          <p:nvPr/>
        </p:nvSpPr>
        <p:spPr>
          <a:xfrm>
            <a:off x="-32" y="24"/>
            <a:ext cx="428596" cy="68580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71" b="18583"/>
          <a:stretch/>
        </p:blipFill>
        <p:spPr bwMode="auto">
          <a:xfrm>
            <a:off x="1248996" y="2492896"/>
            <a:ext cx="6275332" cy="246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عنصر نائب للمحتوى 2"/>
          <p:cNvSpPr txBox="1">
            <a:spLocks/>
          </p:cNvSpPr>
          <p:nvPr/>
        </p:nvSpPr>
        <p:spPr>
          <a:xfrm>
            <a:off x="464474" y="1285859"/>
            <a:ext cx="8644030" cy="5527515"/>
          </a:xfrm>
          <a:prstGeom prst="rect">
            <a:avLst/>
          </a:prstGeom>
        </p:spPr>
        <p:txBody>
          <a:bodyPr vert="horz" lIns="91440" tIns="45720" rIns="91440" bIns="45720" rtlCol="1">
            <a:normAutofit fontScale="85000" lnSpcReduction="20000"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lvl="1" indent="0" algn="l" rtl="0">
              <a:buFont typeface="Arial" pitchFamily="34" charset="0"/>
              <a:buNone/>
            </a:pPr>
            <a:endParaRPr lang="en-US" sz="500" dirty="0" smtClean="0">
              <a:latin typeface="Arial" pitchFamily="34" charset="0"/>
              <a:cs typeface="Arial" pitchFamily="34" charset="0"/>
            </a:endParaRPr>
          </a:p>
          <a:p>
            <a:pPr algn="l" rtl="0"/>
            <a:r>
              <a:rPr lang="en-AU" altLang="en-US" sz="2800" b="1" dirty="0" smtClean="0">
                <a:solidFill>
                  <a:srgbClr val="7D9B22"/>
                </a:solidFill>
                <a:latin typeface="Arial" charset="0"/>
                <a:ea typeface="Arial" charset="0"/>
                <a:cs typeface="Arial" charset="0"/>
              </a:rPr>
              <a:t>Disulfide </a:t>
            </a:r>
            <a:r>
              <a:rPr lang="en-AU" altLang="en-US" sz="2800" b="1" dirty="0">
                <a:solidFill>
                  <a:srgbClr val="7D9B22"/>
                </a:solidFill>
                <a:latin typeface="Arial" charset="0"/>
                <a:ea typeface="Arial" charset="0"/>
                <a:cs typeface="Arial" charset="0"/>
              </a:rPr>
              <a:t>bond </a:t>
            </a:r>
            <a:r>
              <a:rPr lang="en-AU" altLang="en-US" sz="2800" dirty="0">
                <a:latin typeface="Arial" charset="0"/>
                <a:ea typeface="Arial" charset="0"/>
                <a:cs typeface="Arial" charset="0"/>
              </a:rPr>
              <a:t>is a covalent linkage formed from the sulfhydryl group (SH) of each of </a:t>
            </a:r>
            <a:r>
              <a:rPr lang="en-AU" altLang="en-US" sz="2800" b="1" dirty="0">
                <a:latin typeface="Arial" charset="0"/>
                <a:ea typeface="Arial" charset="0"/>
                <a:cs typeface="Arial" charset="0"/>
              </a:rPr>
              <a:t>two cysteine residues </a:t>
            </a:r>
            <a:r>
              <a:rPr lang="en-AU" altLang="en-US" sz="2800" dirty="0">
                <a:latin typeface="Arial" charset="0"/>
                <a:ea typeface="Arial" charset="0"/>
                <a:cs typeface="Arial" charset="0"/>
              </a:rPr>
              <a:t>to produce a </a:t>
            </a:r>
            <a:r>
              <a:rPr lang="en-AU" altLang="en-US" sz="2800" b="1" dirty="0">
                <a:latin typeface="Arial" charset="0"/>
                <a:ea typeface="Arial" charset="0"/>
                <a:cs typeface="Arial" charset="0"/>
              </a:rPr>
              <a:t>cystine </a:t>
            </a:r>
            <a:r>
              <a:rPr lang="en-AU" altLang="en-US" sz="2800" dirty="0" smtClean="0">
                <a:latin typeface="Arial" charset="0"/>
                <a:ea typeface="Arial" charset="0"/>
                <a:cs typeface="Arial" charset="0"/>
              </a:rPr>
              <a:t>residues</a:t>
            </a:r>
          </a:p>
          <a:p>
            <a:pPr algn="l" rtl="0"/>
            <a:endParaRPr lang="en-AU" altLang="en-US" sz="2800" dirty="0" smtClean="0">
              <a:latin typeface="Arial" charset="0"/>
              <a:ea typeface="Arial" charset="0"/>
              <a:cs typeface="Arial" charset="0"/>
            </a:endParaRPr>
          </a:p>
          <a:p>
            <a:pPr algn="l" rtl="0"/>
            <a:endParaRPr lang="en-AU" altLang="en-US" sz="2800" dirty="0">
              <a:latin typeface="Arial" charset="0"/>
              <a:ea typeface="Arial" charset="0"/>
              <a:cs typeface="Arial" charset="0"/>
            </a:endParaRPr>
          </a:p>
          <a:p>
            <a:pPr algn="l" rtl="0"/>
            <a:endParaRPr lang="en-AU" altLang="en-US" sz="2800" dirty="0" smtClean="0">
              <a:latin typeface="Arial" charset="0"/>
              <a:ea typeface="Arial" charset="0"/>
              <a:cs typeface="Arial" charset="0"/>
            </a:endParaRPr>
          </a:p>
          <a:p>
            <a:pPr marL="0" indent="0" algn="l" rtl="0">
              <a:buNone/>
            </a:pPr>
            <a:endParaRPr lang="en-AU" altLang="en-US" sz="2800" dirty="0">
              <a:latin typeface="Arial" charset="0"/>
              <a:ea typeface="Arial" charset="0"/>
              <a:cs typeface="Arial" charset="0"/>
            </a:endParaRPr>
          </a:p>
          <a:p>
            <a:pPr algn="l" rtl="0"/>
            <a:endParaRPr lang="en-AU" altLang="en-US" sz="2800" dirty="0" smtClean="0">
              <a:latin typeface="Arial" charset="0"/>
              <a:ea typeface="Arial" charset="0"/>
              <a:cs typeface="Arial" charset="0"/>
            </a:endParaRPr>
          </a:p>
          <a:p>
            <a:pPr marL="0" indent="0" algn="l" rtl="0">
              <a:buNone/>
            </a:pPr>
            <a:endParaRPr lang="en-AU" altLang="en-US" sz="2800" dirty="0">
              <a:latin typeface="Arial" charset="0"/>
              <a:ea typeface="Arial" charset="0"/>
              <a:cs typeface="Arial" charset="0"/>
            </a:endParaRPr>
          </a:p>
          <a:p>
            <a:pPr marL="0" indent="0" algn="l" rtl="0">
              <a:buNone/>
            </a:pPr>
            <a:endParaRPr lang="en-AU" altLang="en-US" sz="2800" dirty="0" smtClean="0">
              <a:latin typeface="Arial" charset="0"/>
              <a:ea typeface="Arial" charset="0"/>
              <a:cs typeface="Arial" charset="0"/>
            </a:endParaRPr>
          </a:p>
          <a:p>
            <a:pPr algn="l" rtl="0"/>
            <a:r>
              <a:rPr lang="en-AU" altLang="en-US" sz="2800" dirty="0" smtClean="0">
                <a:latin typeface="Arial" charset="0"/>
                <a:ea typeface="Arial" charset="0"/>
                <a:cs typeface="Arial" charset="0"/>
              </a:rPr>
              <a:t>Cysteine </a:t>
            </a:r>
            <a:r>
              <a:rPr lang="en-AU" altLang="en-US" sz="2800" dirty="0">
                <a:latin typeface="Arial" charset="0"/>
                <a:ea typeface="Arial" charset="0"/>
                <a:cs typeface="Arial" charset="0"/>
              </a:rPr>
              <a:t>residues may be separated from each other by many amino acids in the primary sequence of a </a:t>
            </a:r>
            <a:r>
              <a:rPr lang="en-AU" altLang="en-US" sz="2800" dirty="0" smtClean="0">
                <a:latin typeface="Arial" charset="0"/>
                <a:ea typeface="Arial" charset="0"/>
                <a:cs typeface="Arial" charset="0"/>
              </a:rPr>
              <a:t>polypeptide (intramolecular) </a:t>
            </a:r>
            <a:r>
              <a:rPr lang="en-AU" altLang="en-US" sz="2800" dirty="0">
                <a:latin typeface="Arial" charset="0"/>
                <a:ea typeface="Arial" charset="0"/>
                <a:cs typeface="Arial" charset="0"/>
              </a:rPr>
              <a:t>or may even be located on two different polypeptide </a:t>
            </a:r>
            <a:r>
              <a:rPr lang="en-AU" altLang="en-US" sz="2800" dirty="0" smtClean="0">
                <a:latin typeface="Arial" charset="0"/>
                <a:ea typeface="Arial" charset="0"/>
                <a:cs typeface="Arial" charset="0"/>
              </a:rPr>
              <a:t>chains (intermolecular). </a:t>
            </a:r>
            <a:r>
              <a:rPr lang="en-AU" altLang="en-US" sz="2800" dirty="0">
                <a:latin typeface="Arial" charset="0"/>
                <a:ea typeface="Arial" charset="0"/>
                <a:cs typeface="Arial" charset="0"/>
              </a:rPr>
              <a:t>The folding of the polypeptide chain(s) brings the cysteine residues into proximity and permits covalent bonding of their side chains.</a:t>
            </a:r>
            <a:endParaRPr lang="en-US" altLang="en-US" sz="2800" dirty="0">
              <a:latin typeface="Arial" charset="0"/>
              <a:ea typeface="Arial" charset="0"/>
              <a:cs typeface="Arial" charset="0"/>
            </a:endParaRP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8000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08520" y="-27384"/>
            <a:ext cx="9144000" cy="1011222"/>
          </a:xfrm>
        </p:spPr>
        <p:txBody>
          <a:bodyPr>
            <a:normAutofit/>
          </a:bodyPr>
          <a:lstStyle/>
          <a:p>
            <a:pPr marL="400050" lvl="1" algn="l" rtl="0"/>
            <a:r>
              <a:rPr lang="en-US" sz="4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Amino </a:t>
            </a:r>
            <a:r>
              <a:rPr lang="en-US" sz="4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en-US" sz="4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cids </a:t>
            </a:r>
            <a:r>
              <a:rPr lang="en-US" sz="4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en-US" sz="4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bbreviations </a:t>
            </a:r>
          </a:p>
        </p:txBody>
      </p:sp>
      <p:pic>
        <p:nvPicPr>
          <p:cNvPr id="5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9586" y="61864"/>
            <a:ext cx="1143008" cy="1295410"/>
          </a:xfrm>
          <a:prstGeom prst="rect">
            <a:avLst/>
          </a:prstGeom>
          <a:noFill/>
        </p:spPr>
      </p:pic>
      <p:sp>
        <p:nvSpPr>
          <p:cNvPr id="6" name="مستطيل 5"/>
          <p:cNvSpPr/>
          <p:nvPr/>
        </p:nvSpPr>
        <p:spPr>
          <a:xfrm>
            <a:off x="-32" y="24"/>
            <a:ext cx="428596" cy="68580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5" name="Group 34"/>
          <p:cNvGrpSpPr/>
          <p:nvPr/>
        </p:nvGrpSpPr>
        <p:grpSpPr>
          <a:xfrm>
            <a:off x="1086193" y="1067295"/>
            <a:ext cx="6438135" cy="5602065"/>
            <a:chOff x="971600" y="1067295"/>
            <a:chExt cx="6438135" cy="5602065"/>
          </a:xfrm>
        </p:grpSpPr>
        <p:grpSp>
          <p:nvGrpSpPr>
            <p:cNvPr id="18" name="Group 17"/>
            <p:cNvGrpSpPr/>
            <p:nvPr/>
          </p:nvGrpSpPr>
          <p:grpSpPr>
            <a:xfrm>
              <a:off x="971600" y="1067295"/>
              <a:ext cx="6438135" cy="5602065"/>
              <a:chOff x="1950289" y="1352217"/>
              <a:chExt cx="6150103" cy="5389151"/>
            </a:xfrm>
          </p:grpSpPr>
          <p:grpSp>
            <p:nvGrpSpPr>
              <p:cNvPr id="16" name="Group 15"/>
              <p:cNvGrpSpPr/>
              <p:nvPr/>
            </p:nvGrpSpPr>
            <p:grpSpPr>
              <a:xfrm>
                <a:off x="2123728" y="1484784"/>
                <a:ext cx="5780505" cy="5137427"/>
                <a:chOff x="2148750" y="1513210"/>
                <a:chExt cx="5780505" cy="5137427"/>
              </a:xfrm>
            </p:grpSpPr>
            <p:grpSp>
              <p:nvGrpSpPr>
                <p:cNvPr id="12" name="Group 11"/>
                <p:cNvGrpSpPr/>
                <p:nvPr/>
              </p:nvGrpSpPr>
              <p:grpSpPr>
                <a:xfrm>
                  <a:off x="2167243" y="1513210"/>
                  <a:ext cx="5762012" cy="5137427"/>
                  <a:chOff x="2139993" y="1654200"/>
                  <a:chExt cx="4857707" cy="4247931"/>
                </a:xfrm>
              </p:grpSpPr>
              <p:pic>
                <p:nvPicPr>
                  <p:cNvPr id="10" name="Picture 9"/>
                  <p:cNvPicPr>
                    <a:picLocks noChangeAspect="1"/>
                  </p:cNvPicPr>
                  <p:nvPr/>
                </p:nvPicPr>
                <p:blipFill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t="1" b="97223"/>
                  <a:stretch/>
                </p:blipFill>
                <p:spPr>
                  <a:xfrm>
                    <a:off x="2146300" y="1654200"/>
                    <a:ext cx="4851400" cy="360040"/>
                  </a:xfrm>
                  <a:prstGeom prst="rect">
                    <a:avLst/>
                  </a:prstGeom>
                </p:spPr>
              </p:pic>
              <p:pic>
                <p:nvPicPr>
                  <p:cNvPr id="11" name="Picture 10"/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2139993" y="1939731"/>
                    <a:ext cx="4851400" cy="3962400"/>
                  </a:xfrm>
                  <a:prstGeom prst="rect">
                    <a:avLst/>
                  </a:prstGeom>
                </p:spPr>
              </p:pic>
            </p:grpSp>
            <p:sp>
              <p:nvSpPr>
                <p:cNvPr id="13" name="TextBox 12"/>
                <p:cNvSpPr txBox="1"/>
                <p:nvPr/>
              </p:nvSpPr>
              <p:spPr>
                <a:xfrm>
                  <a:off x="2148750" y="1556792"/>
                  <a:ext cx="98309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 u="sng" dirty="0" smtClean="0">
                      <a:solidFill>
                        <a:srgbClr val="C00000"/>
                      </a:solidFill>
                    </a:rPr>
                    <a:t>3-letters</a:t>
                  </a:r>
                  <a:endParaRPr lang="en-US" b="1" u="sng" dirty="0">
                    <a:solidFill>
                      <a:srgbClr val="C00000"/>
                    </a:solidFill>
                  </a:endParaRPr>
                </a:p>
              </p:txBody>
            </p:sp>
            <p:sp>
              <p:nvSpPr>
                <p:cNvPr id="14" name="TextBox 13"/>
                <p:cNvSpPr txBox="1"/>
                <p:nvPr/>
              </p:nvSpPr>
              <p:spPr>
                <a:xfrm>
                  <a:off x="3101460" y="1547500"/>
                  <a:ext cx="89447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 u="sng" dirty="0" smtClean="0">
                      <a:solidFill>
                        <a:srgbClr val="C00000"/>
                      </a:solidFill>
                    </a:rPr>
                    <a:t>1-letter</a:t>
                  </a:r>
                  <a:endParaRPr lang="en-US" b="1" u="sng" dirty="0">
                    <a:solidFill>
                      <a:srgbClr val="C00000"/>
                    </a:solidFill>
                  </a:endParaRPr>
                </a:p>
              </p:txBody>
            </p:sp>
            <p:sp>
              <p:nvSpPr>
                <p:cNvPr id="15" name="TextBox 14"/>
                <p:cNvSpPr txBox="1"/>
                <p:nvPr/>
              </p:nvSpPr>
              <p:spPr>
                <a:xfrm>
                  <a:off x="4179021" y="1547500"/>
                  <a:ext cx="125707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 u="sng" smtClean="0">
                      <a:solidFill>
                        <a:srgbClr val="C00000"/>
                      </a:solidFill>
                    </a:rPr>
                    <a:t>Amino acid</a:t>
                  </a:r>
                  <a:endParaRPr lang="en-US" b="1" u="sng" dirty="0">
                    <a:solidFill>
                      <a:srgbClr val="C00000"/>
                    </a:solidFill>
                  </a:endParaRPr>
                </a:p>
              </p:txBody>
            </p:sp>
          </p:grpSp>
          <p:sp>
            <p:nvSpPr>
              <p:cNvPr id="17" name="Rectangle 16"/>
              <p:cNvSpPr/>
              <p:nvPr/>
            </p:nvSpPr>
            <p:spPr>
              <a:xfrm>
                <a:off x="1950289" y="1352217"/>
                <a:ext cx="6150103" cy="5389151"/>
              </a:xfrm>
              <a:prstGeom prst="rect">
                <a:avLst/>
              </a:prstGeom>
              <a:no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4" name="Group 33"/>
            <p:cNvGrpSpPr/>
            <p:nvPr/>
          </p:nvGrpSpPr>
          <p:grpSpPr>
            <a:xfrm>
              <a:off x="3330931" y="1971907"/>
              <a:ext cx="1241069" cy="4574646"/>
              <a:chOff x="3313998" y="1971907"/>
              <a:chExt cx="1241069" cy="4574646"/>
            </a:xfrm>
          </p:grpSpPr>
          <p:cxnSp>
            <p:nvCxnSpPr>
              <p:cNvPr id="20" name="Straight Connector 19"/>
              <p:cNvCxnSpPr/>
              <p:nvPr/>
            </p:nvCxnSpPr>
            <p:spPr>
              <a:xfrm>
                <a:off x="3352140" y="1971907"/>
                <a:ext cx="216024" cy="0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>
                <a:off x="3453741" y="2221797"/>
                <a:ext cx="216024" cy="0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>
                <a:off x="4339043" y="2437821"/>
                <a:ext cx="216024" cy="0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>
                <a:off x="3313998" y="2924944"/>
                <a:ext cx="216024" cy="0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>
                <a:off x="3347864" y="3661957"/>
                <a:ext cx="216024" cy="0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>
                <a:off x="3364800" y="3899190"/>
                <a:ext cx="216024" cy="0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>
                <a:off x="3398669" y="4149080"/>
                <a:ext cx="216024" cy="0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>
                <a:off x="3398672" y="4369212"/>
                <a:ext cx="216024" cy="0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>
                <a:off x="3402939" y="4852227"/>
                <a:ext cx="216024" cy="0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>
                <a:off x="3369073" y="5347731"/>
                <a:ext cx="216024" cy="0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>
                <a:off x="3352142" y="5589240"/>
                <a:ext cx="216024" cy="0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>
                <a:off x="3347864" y="5805264"/>
                <a:ext cx="216024" cy="0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>
                <a:off x="3466398" y="6305044"/>
                <a:ext cx="216024" cy="0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>
                <a:off x="3347864" y="6546553"/>
                <a:ext cx="216024" cy="0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6162364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-251520" y="188640"/>
            <a:ext cx="9144000" cy="1143000"/>
          </a:xfrm>
        </p:spPr>
        <p:txBody>
          <a:bodyPr>
            <a:normAutofit/>
          </a:bodyPr>
          <a:lstStyle/>
          <a:p>
            <a:pPr rtl="0"/>
            <a:r>
              <a:rPr lang="en-US" sz="3800" dirty="0" smtClean="0">
                <a:solidFill>
                  <a:srgbClr val="C00000"/>
                </a:solidFill>
              </a:rPr>
              <a:t>Biological significance of Amino Acids</a:t>
            </a:r>
            <a:endParaRPr lang="ar-JO" sz="3800" dirty="0">
              <a:solidFill>
                <a:srgbClr val="C0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00034" y="1285860"/>
            <a:ext cx="8358246" cy="5572140"/>
          </a:xfrm>
        </p:spPr>
        <p:txBody>
          <a:bodyPr>
            <a:normAutofit/>
          </a:bodyPr>
          <a:lstStyle/>
          <a:p>
            <a:pPr marL="514350" indent="-514350" algn="l" rtl="0">
              <a:buFont typeface="+mj-lt"/>
              <a:buAutoNum type="arabicPeriod"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Amino acids are N-containing molecules 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The basic structural building units (monomers) of proteins 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Precursors of many biomolecules like neurotransmitters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(non-protein role) 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They are also utilized as an energy source</a:t>
            </a:r>
          </a:p>
          <a:p>
            <a:pPr marL="0" indent="0" algn="l" rtl="0">
              <a:buNone/>
            </a:pPr>
            <a:endParaRPr lang="en-US" sz="1050" dirty="0" smtClean="0">
              <a:latin typeface="Arial" pitchFamily="34" charset="0"/>
              <a:cs typeface="Arial" pitchFamily="34" charset="0"/>
            </a:endParaRPr>
          </a:p>
          <a:p>
            <a:pPr algn="l" rtl="0"/>
            <a:r>
              <a:rPr lang="en-US" sz="2800" dirty="0" smtClean="0">
                <a:latin typeface="Arial" pitchFamily="34" charset="0"/>
                <a:cs typeface="Arial" pitchFamily="34" charset="0"/>
              </a:rPr>
              <a:t>There are </a:t>
            </a:r>
            <a:r>
              <a:rPr lang="en-US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20 standard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(canonical) amino acids which are encoded directly by triplet codons in the genetic code during protein synthesis process (mRNA translation)</a:t>
            </a:r>
          </a:p>
          <a:p>
            <a:pPr marL="0" indent="0" algn="l" rtl="0">
              <a:buNone/>
            </a:pPr>
            <a:endParaRPr lang="en-US" sz="2600" dirty="0" smtClean="0">
              <a:latin typeface="Arial" pitchFamily="34" charset="0"/>
              <a:cs typeface="Arial" pitchFamily="34" charset="0"/>
            </a:endParaRPr>
          </a:p>
          <a:p>
            <a:pPr algn="l" rtl="0">
              <a:buFont typeface="Arial" charset="0"/>
              <a:buChar char="•"/>
            </a:pPr>
            <a:endParaRPr lang="en-US" sz="2600" dirty="0" smtClean="0">
              <a:latin typeface="Arial" pitchFamily="34" charset="0"/>
              <a:cs typeface="Arial" pitchFamily="34" charset="0"/>
            </a:endParaRPr>
          </a:p>
          <a:p>
            <a:pPr algn="l" rtl="0">
              <a:buNone/>
            </a:pPr>
            <a:endParaRPr lang="en-US" sz="800" dirty="0" smtClean="0">
              <a:latin typeface="Arial" pitchFamily="34" charset="0"/>
              <a:cs typeface="Arial" pitchFamily="34" charset="0"/>
            </a:endParaRPr>
          </a:p>
          <a:p>
            <a:pPr algn="l" rtl="0">
              <a:buNone/>
            </a:pPr>
            <a:endParaRPr lang="en-US" dirty="0" smtClean="0"/>
          </a:p>
        </p:txBody>
      </p:sp>
      <p:pic>
        <p:nvPicPr>
          <p:cNvPr id="5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29586" y="61864"/>
            <a:ext cx="1143008" cy="1295410"/>
          </a:xfrm>
          <a:prstGeom prst="rect">
            <a:avLst/>
          </a:prstGeom>
          <a:noFill/>
        </p:spPr>
      </p:pic>
      <p:sp>
        <p:nvSpPr>
          <p:cNvPr id="6" name="مستطيل 5"/>
          <p:cNvSpPr/>
          <p:nvPr/>
        </p:nvSpPr>
        <p:spPr>
          <a:xfrm>
            <a:off x="-32" y="24"/>
            <a:ext cx="428596" cy="68580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40115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-428660" y="274638"/>
            <a:ext cx="9144000" cy="1143000"/>
          </a:xfrm>
        </p:spPr>
        <p:txBody>
          <a:bodyPr>
            <a:normAutofit/>
          </a:bodyPr>
          <a:lstStyle/>
          <a:p>
            <a:pPr rtl="0"/>
            <a:r>
              <a:rPr lang="en-US" dirty="0" smtClean="0">
                <a:solidFill>
                  <a:srgbClr val="C00000"/>
                </a:solidFill>
              </a:rPr>
              <a:t>Genetic Code Table</a:t>
            </a:r>
            <a:endParaRPr lang="ar-JO" dirty="0">
              <a:solidFill>
                <a:srgbClr val="C00000"/>
              </a:solidFill>
            </a:endParaRPr>
          </a:p>
        </p:txBody>
      </p:sp>
      <p:pic>
        <p:nvPicPr>
          <p:cNvPr id="5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29586" y="61864"/>
            <a:ext cx="1143008" cy="1295410"/>
          </a:xfrm>
          <a:prstGeom prst="rect">
            <a:avLst/>
          </a:prstGeom>
          <a:noFill/>
        </p:spPr>
      </p:pic>
      <p:sp>
        <p:nvSpPr>
          <p:cNvPr id="6" name="مستطيل 5"/>
          <p:cNvSpPr/>
          <p:nvPr/>
        </p:nvSpPr>
        <p:spPr>
          <a:xfrm>
            <a:off x="-32" y="24"/>
            <a:ext cx="428596" cy="68580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36" t="42627" r="8208" b="5924"/>
          <a:stretch/>
        </p:blipFill>
        <p:spPr>
          <a:xfrm>
            <a:off x="4355975" y="2852936"/>
            <a:ext cx="4717473" cy="3985451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539552" y="1538605"/>
            <a:ext cx="3877415" cy="2179989"/>
            <a:chOff x="539552" y="1538605"/>
            <a:chExt cx="3877415" cy="2179989"/>
          </a:xfrm>
        </p:grpSpPr>
        <p:grpSp>
          <p:nvGrpSpPr>
            <p:cNvPr id="14" name="Group 13"/>
            <p:cNvGrpSpPr/>
            <p:nvPr/>
          </p:nvGrpSpPr>
          <p:grpSpPr>
            <a:xfrm>
              <a:off x="539552" y="1538605"/>
              <a:ext cx="2016224" cy="2178427"/>
              <a:chOff x="539552" y="1538605"/>
              <a:chExt cx="2016224" cy="2178427"/>
            </a:xfrm>
          </p:grpSpPr>
          <p:pic>
            <p:nvPicPr>
              <p:cNvPr id="8" name="Picture 7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934" r="49335" b="59572"/>
              <a:stretch/>
            </p:blipFill>
            <p:spPr>
              <a:xfrm>
                <a:off x="539552" y="1538605"/>
                <a:ext cx="2016224" cy="2178427"/>
              </a:xfrm>
              <a:prstGeom prst="rect">
                <a:avLst/>
              </a:prstGeom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4600" t="38677" r="35386" b="60475"/>
              <a:stretch/>
            </p:blipFill>
            <p:spPr>
              <a:xfrm flipV="1">
                <a:off x="2123728" y="3645024"/>
                <a:ext cx="432048" cy="45719"/>
              </a:xfrm>
              <a:prstGeom prst="rect">
                <a:avLst/>
              </a:prstGeom>
            </p:spPr>
          </p:pic>
        </p:grpSp>
        <p:grpSp>
          <p:nvGrpSpPr>
            <p:cNvPr id="13" name="Group 12"/>
            <p:cNvGrpSpPr/>
            <p:nvPr/>
          </p:nvGrpSpPr>
          <p:grpSpPr>
            <a:xfrm>
              <a:off x="2409128" y="1540167"/>
              <a:ext cx="2007839" cy="2178427"/>
              <a:chOff x="2276128" y="3986877"/>
              <a:chExt cx="2007839" cy="2178427"/>
            </a:xfrm>
          </p:grpSpPr>
          <p:pic>
            <p:nvPicPr>
              <p:cNvPr id="9" name="Picture 8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1619" r="4274" b="59572"/>
              <a:stretch/>
            </p:blipFill>
            <p:spPr>
              <a:xfrm>
                <a:off x="2380933" y="3986877"/>
                <a:ext cx="1903034" cy="2178427"/>
              </a:xfrm>
              <a:prstGeom prst="rect">
                <a:avLst/>
              </a:prstGeom>
            </p:spPr>
          </p:pic>
          <p:pic>
            <p:nvPicPr>
              <p:cNvPr id="12" name="Picture 11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4600" t="38677" r="35386" b="60475"/>
              <a:stretch/>
            </p:blipFill>
            <p:spPr>
              <a:xfrm flipV="1">
                <a:off x="2276128" y="6086335"/>
                <a:ext cx="432048" cy="45719"/>
              </a:xfrm>
              <a:prstGeom prst="rect">
                <a:avLst/>
              </a:prstGeom>
            </p:spPr>
          </p:pic>
        </p:grpSp>
      </p:grpSp>
      <p:sp>
        <p:nvSpPr>
          <p:cNvPr id="3" name="Rectangle 2"/>
          <p:cNvSpPr/>
          <p:nvPr/>
        </p:nvSpPr>
        <p:spPr>
          <a:xfrm>
            <a:off x="7380312" y="5157192"/>
            <a:ext cx="360040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6716198" y="3772998"/>
            <a:ext cx="360040" cy="216024"/>
          </a:xfrm>
          <a:prstGeom prst="rect">
            <a:avLst/>
          </a:prstGeom>
          <a:noFill/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39552" y="4149080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 algn="l" rtl="0">
              <a:buFont typeface="Arial" charset="0"/>
              <a:buChar char="•"/>
            </a:pPr>
            <a:r>
              <a:rPr lang="en-US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The 20 standard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l" rtl="0"/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amino acids are known </a:t>
            </a:r>
          </a:p>
          <a:p>
            <a:pPr algn="l" rtl="0"/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as proteinogenic or </a:t>
            </a:r>
          </a:p>
          <a:p>
            <a:pPr algn="l" rtl="0"/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natural amino acids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03998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-428660" y="274638"/>
            <a:ext cx="9144000" cy="1143000"/>
          </a:xfrm>
        </p:spPr>
        <p:txBody>
          <a:bodyPr>
            <a:normAutofit/>
          </a:bodyPr>
          <a:lstStyle/>
          <a:p>
            <a:pPr rtl="0"/>
            <a:r>
              <a:rPr lang="en-US" dirty="0" smtClean="0">
                <a:solidFill>
                  <a:srgbClr val="C00000"/>
                </a:solidFill>
              </a:rPr>
              <a:t>Standard Amino Acids</a:t>
            </a:r>
            <a:endParaRPr lang="ar-JO" dirty="0">
              <a:solidFill>
                <a:srgbClr val="C0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28564" y="1357274"/>
            <a:ext cx="8175884" cy="5214998"/>
          </a:xfrm>
        </p:spPr>
        <p:txBody>
          <a:bodyPr>
            <a:normAutofit fontScale="92500" lnSpcReduction="10000"/>
          </a:bodyPr>
          <a:lstStyle/>
          <a:p>
            <a:pPr marL="514350" indent="-514350" algn="l" rtl="0">
              <a:buFont typeface="+mj-lt"/>
              <a:buAutoNum type="arabicPeriod"/>
            </a:pPr>
            <a:r>
              <a:rPr lang="en-US" sz="2600" dirty="0" smtClean="0">
                <a:latin typeface="Arial" pitchFamily="34" charset="0"/>
                <a:cs typeface="Arial" pitchFamily="34" charset="0"/>
              </a:rPr>
              <a:t>They are proteinogenic and natural amino acids (the 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other proteinogenic amino acids N-formyl 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methionine, pyrrolysine and 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selenocysteine 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are 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called non-standard or non-canonical amino 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acids)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sz="2600" dirty="0" smtClean="0">
                <a:latin typeface="Arial" pitchFamily="34" charset="0"/>
                <a:cs typeface="Arial" pitchFamily="34" charset="0"/>
              </a:rPr>
              <a:t>Known as 2-, alpha- or </a:t>
            </a:r>
            <a:r>
              <a:rPr lang="en-GB" sz="2800" b="1" dirty="0" smtClean="0">
                <a:solidFill>
                  <a:srgbClr val="0000CC"/>
                </a:solidFill>
                <a:sym typeface="Symbol" charset="2"/>
              </a:rPr>
              <a:t>-amino acids </a:t>
            </a:r>
            <a:r>
              <a:rPr lang="en-GB" sz="2800" dirty="0" smtClean="0">
                <a:sym typeface="Symbol" charset="2"/>
              </a:rPr>
              <a:t>as the primary amino group (-NH</a:t>
            </a:r>
            <a:r>
              <a:rPr lang="en-GB" sz="2800" baseline="-25000" dirty="0" smtClean="0">
                <a:sym typeface="Symbol" charset="2"/>
              </a:rPr>
              <a:t>2</a:t>
            </a:r>
            <a:r>
              <a:rPr lang="en-GB" sz="2800" dirty="0" smtClean="0">
                <a:sym typeface="Symbol" charset="2"/>
              </a:rPr>
              <a:t>) is attached to -carbon (the carbon next to  –COOH group). Proline is an exception which has a secondary amino group (-NH-)</a:t>
            </a:r>
            <a:endParaRPr lang="en-US" sz="2600" dirty="0" smtClean="0">
              <a:latin typeface="Arial" pitchFamily="34" charset="0"/>
              <a:cs typeface="Arial" pitchFamily="34" charset="0"/>
            </a:endParaRPr>
          </a:p>
          <a:p>
            <a:pPr algn="l" rtl="0"/>
            <a:endParaRPr lang="en-US" sz="2600" dirty="0">
              <a:latin typeface="Arial" pitchFamily="34" charset="0"/>
              <a:cs typeface="Arial" pitchFamily="34" charset="0"/>
            </a:endParaRPr>
          </a:p>
          <a:p>
            <a:pPr marL="0" indent="0" algn="l" rtl="0">
              <a:buNone/>
            </a:pPr>
            <a:endParaRPr lang="en-US" sz="2600" dirty="0" smtClean="0">
              <a:latin typeface="Arial" pitchFamily="34" charset="0"/>
              <a:cs typeface="Arial" pitchFamily="34" charset="0"/>
            </a:endParaRPr>
          </a:p>
          <a:p>
            <a:pPr marL="0" indent="0" algn="l" rtl="0">
              <a:buNone/>
            </a:pP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endParaRPr lang="en-US" sz="2600" dirty="0">
              <a:latin typeface="Arial" pitchFamily="34" charset="0"/>
              <a:cs typeface="Arial" pitchFamily="34" charset="0"/>
            </a:endParaRPr>
          </a:p>
          <a:p>
            <a:pPr algn="l" rtl="0">
              <a:buFont typeface="Arial" charset="0"/>
              <a:buChar char="•"/>
            </a:pPr>
            <a:endParaRPr lang="en-US" sz="2600" dirty="0" smtClean="0">
              <a:latin typeface="Arial" pitchFamily="34" charset="0"/>
              <a:cs typeface="Arial" pitchFamily="34" charset="0"/>
            </a:endParaRPr>
          </a:p>
          <a:p>
            <a:pPr marL="0" indent="0" algn="l" rtl="0">
              <a:buNone/>
            </a:pP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l" rtl="0">
              <a:buNone/>
            </a:pPr>
            <a:endParaRPr lang="en-US" sz="800" dirty="0" smtClean="0">
              <a:latin typeface="Arial" pitchFamily="34" charset="0"/>
              <a:cs typeface="Arial" pitchFamily="34" charset="0"/>
            </a:endParaRPr>
          </a:p>
          <a:p>
            <a:pPr algn="l" rtl="0">
              <a:buNone/>
            </a:pPr>
            <a:endParaRPr lang="en-US" dirty="0" smtClean="0"/>
          </a:p>
        </p:txBody>
      </p:sp>
      <p:pic>
        <p:nvPicPr>
          <p:cNvPr id="5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29586" y="61864"/>
            <a:ext cx="1143008" cy="1295410"/>
          </a:xfrm>
          <a:prstGeom prst="rect">
            <a:avLst/>
          </a:prstGeom>
          <a:noFill/>
        </p:spPr>
      </p:pic>
      <p:sp>
        <p:nvSpPr>
          <p:cNvPr id="6" name="مستطيل 5"/>
          <p:cNvSpPr/>
          <p:nvPr/>
        </p:nvSpPr>
        <p:spPr>
          <a:xfrm>
            <a:off x="-32" y="24"/>
            <a:ext cx="428596" cy="68580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2" name="Group 11"/>
          <p:cNvGrpSpPr/>
          <p:nvPr/>
        </p:nvGrpSpPr>
        <p:grpSpPr>
          <a:xfrm>
            <a:off x="5344367" y="4149080"/>
            <a:ext cx="3086057" cy="2664296"/>
            <a:chOff x="5344367" y="4149080"/>
            <a:chExt cx="3086057" cy="2664296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44367" y="4149080"/>
              <a:ext cx="3086057" cy="2376264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7278825" y="6413266"/>
              <a:ext cx="110959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rgbClr val="C00000"/>
                  </a:solidFill>
                  <a:latin typeface="Arial" charset="0"/>
                  <a:ea typeface="Arial" charset="0"/>
                  <a:cs typeface="Arial" charset="0"/>
                </a:rPr>
                <a:t>p</a:t>
              </a:r>
              <a:r>
                <a:rPr lang="en-US" sz="2000" b="1" dirty="0" smtClean="0">
                  <a:solidFill>
                    <a:srgbClr val="C00000"/>
                  </a:solidFill>
                  <a:latin typeface="Arial" charset="0"/>
                  <a:ea typeface="Arial" charset="0"/>
                  <a:cs typeface="Arial" charset="0"/>
                </a:rPr>
                <a:t>roline </a:t>
              </a:r>
              <a:endParaRPr lang="en-US" b="1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cxnSp>
          <p:nvCxnSpPr>
            <p:cNvPr id="9" name="Straight Arrow Connector 8"/>
            <p:cNvCxnSpPr/>
            <p:nvPr/>
          </p:nvCxnSpPr>
          <p:spPr>
            <a:xfrm>
              <a:off x="6372200" y="4941224"/>
              <a:ext cx="179992" cy="431992"/>
            </a:xfrm>
            <a:prstGeom prst="straightConnector1">
              <a:avLst/>
            </a:prstGeom>
            <a:ln w="19050" cmpd="sng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5634106" y="4613066"/>
              <a:ext cx="135806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b="1" dirty="0" smtClean="0">
                  <a:solidFill>
                    <a:srgbClr val="0000CC"/>
                  </a:solidFill>
                  <a:latin typeface="Arial" charset="0"/>
                  <a:ea typeface="Arial" charset="0"/>
                  <a:cs typeface="Arial" charset="0"/>
                  <a:sym typeface="Symbol" charset="2"/>
                </a:rPr>
                <a:t></a:t>
              </a:r>
              <a:r>
                <a:rPr lang="en-US" sz="2000" b="1" dirty="0" smtClean="0">
                  <a:solidFill>
                    <a:srgbClr val="0000CC"/>
                  </a:solidFill>
                  <a:latin typeface="Arial" charset="0"/>
                  <a:ea typeface="Arial" charset="0"/>
                  <a:cs typeface="Arial" charset="0"/>
                </a:rPr>
                <a:t>-carbon</a:t>
              </a:r>
              <a:r>
                <a:rPr lang="en-GB" sz="2000" b="1" dirty="0" smtClean="0">
                  <a:solidFill>
                    <a:srgbClr val="0000CC"/>
                  </a:solidFill>
                  <a:latin typeface="Arial" charset="0"/>
                  <a:ea typeface="Arial" charset="0"/>
                  <a:cs typeface="Arial" charset="0"/>
                  <a:sym typeface="Symbol" charset="2"/>
                </a:rPr>
                <a:t> </a:t>
              </a:r>
              <a:endParaRPr lang="en-US" sz="2000" b="1" dirty="0">
                <a:solidFill>
                  <a:srgbClr val="0000CC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275740" y="4685074"/>
            <a:ext cx="3296260" cy="1768262"/>
            <a:chOff x="2483768" y="3717032"/>
            <a:chExt cx="4555164" cy="2376264"/>
          </a:xfrm>
        </p:grpSpPr>
        <p:pic>
          <p:nvPicPr>
            <p:cNvPr id="14" name="Picture 5" descr="amino_acid_structure_2.jp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483768" y="3717032"/>
              <a:ext cx="4555164" cy="23762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Rectangle 14"/>
            <p:cNvSpPr/>
            <p:nvPr/>
          </p:nvSpPr>
          <p:spPr>
            <a:xfrm>
              <a:off x="2557220" y="3831990"/>
              <a:ext cx="1281554" cy="1253194"/>
            </a:xfrm>
            <a:prstGeom prst="rect">
              <a:avLst/>
            </a:prstGeom>
            <a:no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solidFill>
                    <a:srgbClr val="C00000"/>
                  </a:solidFill>
                </a:ln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5220072" y="3805665"/>
              <a:ext cx="1728192" cy="1253194"/>
            </a:xfrm>
            <a:prstGeom prst="rect">
              <a:avLst/>
            </a:prstGeom>
            <a:noFill/>
            <a:ln>
              <a:solidFill>
                <a:srgbClr val="0000CC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solidFill>
                    <a:srgbClr val="C00000"/>
                  </a:solidFill>
                </a:ln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3501469" y="55172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17777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-428660" y="274638"/>
            <a:ext cx="9144000" cy="1143000"/>
          </a:xfrm>
        </p:spPr>
        <p:txBody>
          <a:bodyPr>
            <a:normAutofit/>
          </a:bodyPr>
          <a:lstStyle/>
          <a:p>
            <a:pPr rtl="0"/>
            <a:r>
              <a:rPr lang="en-US" dirty="0" smtClean="0">
                <a:solidFill>
                  <a:srgbClr val="C00000"/>
                </a:solidFill>
              </a:rPr>
              <a:t>Standard Amino Acids List</a:t>
            </a:r>
            <a:endParaRPr lang="ar-JO" dirty="0">
              <a:solidFill>
                <a:srgbClr val="C00000"/>
              </a:solidFill>
            </a:endParaRPr>
          </a:p>
        </p:txBody>
      </p:sp>
      <p:pic>
        <p:nvPicPr>
          <p:cNvPr id="5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29586" y="61864"/>
            <a:ext cx="1143008" cy="1295410"/>
          </a:xfrm>
          <a:prstGeom prst="rect">
            <a:avLst/>
          </a:prstGeom>
          <a:noFill/>
        </p:spPr>
      </p:pic>
      <p:sp>
        <p:nvSpPr>
          <p:cNvPr id="6" name="مستطيل 5"/>
          <p:cNvSpPr/>
          <p:nvPr/>
        </p:nvSpPr>
        <p:spPr>
          <a:xfrm>
            <a:off x="-32" y="24"/>
            <a:ext cx="428596" cy="68580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/>
          <p:cNvSpPr txBox="1"/>
          <p:nvPr/>
        </p:nvSpPr>
        <p:spPr>
          <a:xfrm>
            <a:off x="3501469" y="55172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pSp>
        <p:nvGrpSpPr>
          <p:cNvPr id="19" name="Group 18"/>
          <p:cNvGrpSpPr/>
          <p:nvPr/>
        </p:nvGrpSpPr>
        <p:grpSpPr>
          <a:xfrm>
            <a:off x="1115616" y="2132856"/>
            <a:ext cx="7272808" cy="4320480"/>
            <a:chOff x="971600" y="2132856"/>
            <a:chExt cx="7272808" cy="4320480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937" b="4900"/>
            <a:stretch/>
          </p:blipFill>
          <p:spPr>
            <a:xfrm>
              <a:off x="971600" y="2132856"/>
              <a:ext cx="7092280" cy="4104456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>
            <a:xfrm>
              <a:off x="6444208" y="5886564"/>
              <a:ext cx="1800200" cy="5667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041964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-428660" y="274638"/>
            <a:ext cx="9144000" cy="1143000"/>
          </a:xfrm>
        </p:spPr>
        <p:txBody>
          <a:bodyPr>
            <a:normAutofit/>
          </a:bodyPr>
          <a:lstStyle/>
          <a:p>
            <a:pPr rtl="0"/>
            <a:r>
              <a:rPr lang="en-US" dirty="0" smtClean="0">
                <a:solidFill>
                  <a:srgbClr val="C00000"/>
                </a:solidFill>
              </a:rPr>
              <a:t>Standard Amino Acids</a:t>
            </a:r>
            <a:endParaRPr lang="ar-JO" dirty="0">
              <a:solidFill>
                <a:srgbClr val="C0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28564" y="1357274"/>
            <a:ext cx="8175884" cy="5214998"/>
          </a:xfrm>
        </p:spPr>
        <p:txBody>
          <a:bodyPr>
            <a:normAutofit/>
          </a:bodyPr>
          <a:lstStyle/>
          <a:p>
            <a:pPr marL="514350" indent="-514350" algn="l" rtl="0">
              <a:buFont typeface="+mj-lt"/>
              <a:buAutoNum type="arabicPeriod" startAt="3"/>
            </a:pPr>
            <a:r>
              <a:rPr lang="en-US" sz="2600" dirty="0" smtClean="0">
                <a:latin typeface="Arial" pitchFamily="34" charset="0"/>
                <a:cs typeface="Arial" pitchFamily="34" charset="0"/>
              </a:rPr>
              <a:t>They are all chiral molecules (except glycine which has </a:t>
            </a:r>
            <a:r>
              <a:rPr lang="en-US" sz="2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achiral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C) with  </a:t>
            </a:r>
            <a:r>
              <a:rPr lang="en-US" sz="2600" b="1" dirty="0" smtClean="0">
                <a:latin typeface="Arial" pitchFamily="34" charset="0"/>
                <a:cs typeface="Arial" pitchFamily="34" charset="0"/>
              </a:rPr>
              <a:t>L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- stereochemical configuration (left-handed isomers)</a:t>
            </a:r>
          </a:p>
          <a:p>
            <a:pPr algn="l" rtl="0"/>
            <a:endParaRPr lang="en-US" sz="800" dirty="0">
              <a:latin typeface="Arial" pitchFamily="34" charset="0"/>
              <a:cs typeface="Arial" pitchFamily="34" charset="0"/>
            </a:endParaRPr>
          </a:p>
          <a:p>
            <a:pPr marL="457200" lvl="1" indent="0" algn="l" rtl="0">
              <a:buNone/>
            </a:pPr>
            <a:endParaRPr lang="en-US" sz="800" dirty="0">
              <a:latin typeface="Arial" pitchFamily="34" charset="0"/>
              <a:cs typeface="Arial" pitchFamily="34" charset="0"/>
            </a:endParaRPr>
          </a:p>
          <a:p>
            <a:pPr lvl="2" algn="l" rtl="0">
              <a:buFont typeface="Wingdings" pitchFamily="2" charset="2"/>
              <a:buChar char="§"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Chiral carbon: asymmetric carbon atom attached to 4 different groups of atoms</a:t>
            </a:r>
          </a:p>
          <a:p>
            <a:pPr marL="0" indent="0" algn="l" rtl="0">
              <a:buNone/>
            </a:pPr>
            <a:endParaRPr lang="en-US" sz="2600" dirty="0" smtClean="0">
              <a:latin typeface="Arial" pitchFamily="34" charset="0"/>
              <a:cs typeface="Arial" pitchFamily="34" charset="0"/>
            </a:endParaRPr>
          </a:p>
          <a:p>
            <a:pPr algn="l" rtl="0">
              <a:buNone/>
            </a:pPr>
            <a:endParaRPr lang="en-US" sz="800" dirty="0" smtClean="0">
              <a:latin typeface="Arial" pitchFamily="34" charset="0"/>
              <a:cs typeface="Arial" pitchFamily="34" charset="0"/>
            </a:endParaRPr>
          </a:p>
          <a:p>
            <a:pPr algn="l" rtl="0">
              <a:buNone/>
            </a:pPr>
            <a:endParaRPr lang="en-US" dirty="0" smtClean="0"/>
          </a:p>
        </p:txBody>
      </p:sp>
      <p:pic>
        <p:nvPicPr>
          <p:cNvPr id="5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29586" y="61864"/>
            <a:ext cx="1143008" cy="1295410"/>
          </a:xfrm>
          <a:prstGeom prst="rect">
            <a:avLst/>
          </a:prstGeom>
          <a:noFill/>
        </p:spPr>
      </p:pic>
      <p:sp>
        <p:nvSpPr>
          <p:cNvPr id="6" name="مستطيل 5"/>
          <p:cNvSpPr/>
          <p:nvPr/>
        </p:nvSpPr>
        <p:spPr>
          <a:xfrm>
            <a:off x="-32" y="24"/>
            <a:ext cx="428596" cy="68580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7" name="Group 6"/>
          <p:cNvGrpSpPr/>
          <p:nvPr/>
        </p:nvGrpSpPr>
        <p:grpSpPr>
          <a:xfrm>
            <a:off x="1115616" y="4293096"/>
            <a:ext cx="3296260" cy="1768262"/>
            <a:chOff x="2483768" y="3717032"/>
            <a:chExt cx="4555164" cy="2376264"/>
          </a:xfrm>
        </p:grpSpPr>
        <p:pic>
          <p:nvPicPr>
            <p:cNvPr id="8" name="Picture 5" descr="amino_acid_structure_2.jp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483768" y="3717032"/>
              <a:ext cx="4555164" cy="23762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Rectangle 8"/>
            <p:cNvSpPr/>
            <p:nvPr/>
          </p:nvSpPr>
          <p:spPr>
            <a:xfrm>
              <a:off x="2557220" y="3831990"/>
              <a:ext cx="1281554" cy="1253194"/>
            </a:xfrm>
            <a:prstGeom prst="rect">
              <a:avLst/>
            </a:prstGeom>
            <a:no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solidFill>
                    <a:srgbClr val="C00000"/>
                  </a:solidFill>
                </a:ln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5220072" y="3805665"/>
              <a:ext cx="1728192" cy="1253194"/>
            </a:xfrm>
            <a:prstGeom prst="rect">
              <a:avLst/>
            </a:prstGeom>
            <a:noFill/>
            <a:ln>
              <a:solidFill>
                <a:srgbClr val="0000CC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solidFill>
                    <a:srgbClr val="C00000"/>
                  </a:solidFill>
                </a:ln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5620568" y="4149080"/>
            <a:ext cx="2911872" cy="2327737"/>
            <a:chOff x="5620568" y="4197607"/>
            <a:chExt cx="2911872" cy="232773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20568" y="4197607"/>
              <a:ext cx="2911872" cy="1751673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5724128" y="6002124"/>
              <a:ext cx="198278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C00000"/>
                  </a:solidFill>
                  <a:latin typeface="Arial" charset="0"/>
                  <a:ea typeface="Arial" charset="0"/>
                  <a:cs typeface="Arial" charset="0"/>
                </a:rPr>
                <a:t>G</a:t>
              </a:r>
              <a:r>
                <a:rPr lang="en-US" sz="2800" b="1" smtClean="0">
                  <a:solidFill>
                    <a:srgbClr val="C00000"/>
                  </a:solidFill>
                  <a:latin typeface="Arial" charset="0"/>
                  <a:ea typeface="Arial" charset="0"/>
                  <a:cs typeface="Arial" charset="0"/>
                </a:rPr>
                <a:t>lycine</a:t>
              </a:r>
              <a:endParaRPr lang="en-US" sz="2800" b="1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163230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-428660" y="274638"/>
            <a:ext cx="9144000" cy="1143000"/>
          </a:xfrm>
        </p:spPr>
        <p:txBody>
          <a:bodyPr>
            <a:normAutofit/>
          </a:bodyPr>
          <a:lstStyle/>
          <a:p>
            <a:pPr rtl="0"/>
            <a:r>
              <a:rPr lang="en-US" dirty="0" smtClean="0">
                <a:solidFill>
                  <a:srgbClr val="C00000"/>
                </a:solidFill>
              </a:rPr>
              <a:t>Isomerization</a:t>
            </a:r>
            <a:endParaRPr lang="ar-JO" dirty="0">
              <a:solidFill>
                <a:srgbClr val="C0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28564" y="1357274"/>
            <a:ext cx="8644030" cy="5500726"/>
          </a:xfrm>
        </p:spPr>
        <p:txBody>
          <a:bodyPr>
            <a:normAutofit/>
          </a:bodyPr>
          <a:lstStyle/>
          <a:p>
            <a:pPr algn="l" rtl="0">
              <a:buFont typeface="Arial" charset="0"/>
              <a:buChar char="•"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Isomers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: are molecules with same molecular </a:t>
            </a:r>
          </a:p>
          <a:p>
            <a:pPr algn="l" rtl="0">
              <a:buNone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 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 formula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but different chemical structures</a:t>
            </a:r>
          </a:p>
          <a:p>
            <a:pPr algn="l" rtl="0"/>
            <a:endParaRPr lang="en-US" sz="800" dirty="0">
              <a:latin typeface="Arial" pitchFamily="34" charset="0"/>
              <a:cs typeface="Arial" pitchFamily="34" charset="0"/>
            </a:endParaRPr>
          </a:p>
          <a:p>
            <a:pPr marL="914400" lvl="1" indent="-457200" algn="l" rtl="0">
              <a:buFont typeface="+mj-lt"/>
              <a:buAutoNum type="arabicPeriod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Constitutional (structural) isomers: atoms  and functional groups bind together in different ways 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914400" lvl="1" indent="-457200" algn="l" rtl="0">
              <a:buFont typeface="+mj-lt"/>
              <a:buAutoNum type="arabicPeriod"/>
            </a:pPr>
            <a:endParaRPr lang="en-US" sz="800" dirty="0">
              <a:latin typeface="Arial" pitchFamily="34" charset="0"/>
              <a:cs typeface="Arial" pitchFamily="34" charset="0"/>
            </a:endParaRPr>
          </a:p>
          <a:p>
            <a:pPr marL="914400" lvl="1" indent="-457200" algn="l" rtl="0">
              <a:buFont typeface="+mj-lt"/>
              <a:buAutoNum type="arabicPeriod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Stereoisomers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(spatial isomers): differ in the configuration of atoms rather than the order of atomic connectivity</a:t>
            </a:r>
          </a:p>
          <a:p>
            <a:pPr lvl="1" algn="l" rtl="0"/>
            <a:endParaRPr lang="en-US" sz="800" dirty="0">
              <a:latin typeface="Arial" pitchFamily="34" charset="0"/>
              <a:cs typeface="Arial" pitchFamily="34" charset="0"/>
            </a:endParaRPr>
          </a:p>
          <a:p>
            <a:pPr marL="0" indent="0" algn="l" rtl="0">
              <a:buNone/>
            </a:pP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l" rtl="0">
              <a:buNone/>
            </a:pPr>
            <a:endParaRPr lang="en-US" sz="800" dirty="0" smtClean="0">
              <a:latin typeface="Arial" pitchFamily="34" charset="0"/>
              <a:cs typeface="Arial" pitchFamily="34" charset="0"/>
            </a:endParaRPr>
          </a:p>
          <a:p>
            <a:pPr algn="l" rtl="0">
              <a:buNone/>
            </a:pPr>
            <a:endParaRPr lang="en-US" dirty="0" smtClean="0"/>
          </a:p>
        </p:txBody>
      </p:sp>
      <p:pic>
        <p:nvPicPr>
          <p:cNvPr id="5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29586" y="61864"/>
            <a:ext cx="1143008" cy="1295410"/>
          </a:xfrm>
          <a:prstGeom prst="rect">
            <a:avLst/>
          </a:prstGeom>
          <a:noFill/>
        </p:spPr>
      </p:pic>
      <p:sp>
        <p:nvSpPr>
          <p:cNvPr id="6" name="مستطيل 5"/>
          <p:cNvSpPr/>
          <p:nvPr/>
        </p:nvSpPr>
        <p:spPr>
          <a:xfrm>
            <a:off x="-32" y="24"/>
            <a:ext cx="428596" cy="68580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09616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-428660" y="274638"/>
            <a:ext cx="9144000" cy="1143000"/>
          </a:xfrm>
        </p:spPr>
        <p:txBody>
          <a:bodyPr>
            <a:normAutofit/>
          </a:bodyPr>
          <a:lstStyle/>
          <a:p>
            <a:pPr rtl="0"/>
            <a:r>
              <a:rPr lang="en-US" dirty="0" smtClean="0">
                <a:solidFill>
                  <a:srgbClr val="C00000"/>
                </a:solidFill>
              </a:rPr>
              <a:t>D/L Amino Acids</a:t>
            </a:r>
            <a:endParaRPr lang="ar-JO" dirty="0">
              <a:solidFill>
                <a:srgbClr val="C0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28564" y="1357274"/>
            <a:ext cx="8644030" cy="5500750"/>
          </a:xfrm>
        </p:spPr>
        <p:txBody>
          <a:bodyPr>
            <a:normAutofit/>
          </a:bodyPr>
          <a:lstStyle/>
          <a:p>
            <a:pPr algn="l" rtl="0">
              <a:buFont typeface="Arial" charset="0"/>
              <a:buChar char="•"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Enantiomers: are two stereoisomers that are mirror images to each other but not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superimposable</a:t>
            </a:r>
          </a:p>
          <a:p>
            <a:pPr algn="l" rtl="0">
              <a:buFont typeface="Arial" charset="0"/>
              <a:buChar char="•"/>
            </a:pPr>
            <a:endParaRPr lang="en-US" sz="800" dirty="0">
              <a:latin typeface="Arial" pitchFamily="34" charset="0"/>
              <a:cs typeface="Arial" pitchFamily="34" charset="0"/>
            </a:endParaRPr>
          </a:p>
          <a:p>
            <a:pPr algn="l" rtl="0">
              <a:buFont typeface="Arial" charset="0"/>
              <a:buChar char="•"/>
            </a:pPr>
            <a:r>
              <a:rPr lang="en-US" sz="2800" b="1" dirty="0">
                <a:latin typeface="Arial" pitchFamily="34" charset="0"/>
                <a:cs typeface="Arial" pitchFamily="34" charset="0"/>
              </a:rPr>
              <a:t>D-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(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dexter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)/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L-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(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laevus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) Nomenclature system: commonly used to assign the configurations in 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sugars (carbohydrates)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and amino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acids</a:t>
            </a:r>
          </a:p>
          <a:p>
            <a:pPr algn="l" rtl="0">
              <a:buFont typeface="Arial" charset="0"/>
              <a:buChar char="•"/>
            </a:pPr>
            <a:endParaRPr lang="en-US" sz="900" dirty="0" smtClean="0">
              <a:latin typeface="Arial" pitchFamily="34" charset="0"/>
              <a:cs typeface="Arial" pitchFamily="34" charset="0"/>
            </a:endParaRPr>
          </a:p>
          <a:p>
            <a:pPr algn="l" rtl="0">
              <a:buFont typeface="Arial" charset="0"/>
              <a:buChar char="•"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As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a rule of thumb: </a:t>
            </a:r>
            <a:r>
              <a:rPr lang="en-GB" sz="2800" dirty="0">
                <a:latin typeface="Arial" pitchFamily="34" charset="0"/>
                <a:cs typeface="Arial" pitchFamily="34" charset="0"/>
              </a:rPr>
              <a:t> if the </a:t>
            </a:r>
            <a:r>
              <a:rPr lang="en-GB" sz="2800" dirty="0" smtClean="0">
                <a:latin typeface="Arial" pitchFamily="34" charset="0"/>
                <a:cs typeface="Arial" pitchFamily="34" charset="0"/>
              </a:rPr>
              <a:t>amino group is on </a:t>
            </a:r>
            <a:r>
              <a:rPr lang="en-GB" sz="2800" dirty="0">
                <a:latin typeface="Arial" pitchFamily="34" charset="0"/>
                <a:cs typeface="Arial" pitchFamily="34" charset="0"/>
              </a:rPr>
              <a:t>the right </a:t>
            </a:r>
            <a:r>
              <a:rPr lang="en-GB" sz="2800" dirty="0" smtClean="0">
                <a:latin typeface="Arial" pitchFamily="34" charset="0"/>
                <a:cs typeface="Arial" pitchFamily="34" charset="0"/>
              </a:rPr>
              <a:t>side </a:t>
            </a:r>
            <a:r>
              <a:rPr lang="en-GB" sz="2800" dirty="0" smtClean="0">
                <a:latin typeface="Arial" charset="0"/>
                <a:ea typeface="Arial" charset="0"/>
                <a:cs typeface="Arial" charset="0"/>
              </a:rPr>
              <a:t>of </a:t>
            </a:r>
            <a:r>
              <a:rPr lang="en-GB" sz="2800" dirty="0">
                <a:latin typeface="Arial" charset="0"/>
                <a:ea typeface="Arial" charset="0"/>
                <a:cs typeface="Arial" charset="0"/>
                <a:sym typeface="Symbol" charset="2"/>
              </a:rPr>
              <a:t>-</a:t>
            </a:r>
            <a:r>
              <a:rPr lang="en-GB" sz="2800" dirty="0" smtClean="0">
                <a:latin typeface="Arial" charset="0"/>
                <a:ea typeface="Arial" charset="0"/>
                <a:cs typeface="Arial" charset="0"/>
                <a:sym typeface="Symbol" charset="2"/>
              </a:rPr>
              <a:t>carbon at Fisher projection</a:t>
            </a:r>
            <a:r>
              <a:rPr lang="en-GB" sz="28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GB" sz="2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GB" sz="2800" dirty="0">
                <a:latin typeface="Arial" pitchFamily="34" charset="0"/>
                <a:cs typeface="Arial" pitchFamily="34" charset="0"/>
              </a:rPr>
              <a:t>the configuration is D. If it is on </a:t>
            </a:r>
            <a:r>
              <a:rPr lang="en-GB" sz="2800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en-GB" sz="2800" dirty="0">
                <a:latin typeface="Arial" pitchFamily="34" charset="0"/>
                <a:cs typeface="Arial" pitchFamily="34" charset="0"/>
              </a:rPr>
              <a:t>left, the configuration is L.</a:t>
            </a:r>
          </a:p>
          <a:p>
            <a:pPr marL="0" indent="0" algn="l" rtl="0">
              <a:buNone/>
            </a:pPr>
            <a:endParaRPr lang="en-US" sz="2600" dirty="0" smtClean="0">
              <a:latin typeface="Arial" pitchFamily="34" charset="0"/>
              <a:cs typeface="Arial" pitchFamily="34" charset="0"/>
            </a:endParaRPr>
          </a:p>
          <a:p>
            <a:pPr marL="0" indent="0" algn="l" rtl="0">
              <a:buNone/>
            </a:pPr>
            <a:endParaRPr lang="en-US" sz="26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29586" y="61864"/>
            <a:ext cx="1143008" cy="1295410"/>
          </a:xfrm>
          <a:prstGeom prst="rect">
            <a:avLst/>
          </a:prstGeom>
          <a:noFill/>
        </p:spPr>
      </p:pic>
      <p:sp>
        <p:nvSpPr>
          <p:cNvPr id="6" name="مستطيل 5"/>
          <p:cNvSpPr/>
          <p:nvPr/>
        </p:nvSpPr>
        <p:spPr>
          <a:xfrm>
            <a:off x="-32" y="24"/>
            <a:ext cx="428596" cy="68580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790401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16340</TotalTime>
  <Words>1150</Words>
  <Application>Microsoft Macintosh PowerPoint</Application>
  <PresentationFormat>On-screen Show (4:3)</PresentationFormat>
  <Paragraphs>205</Paragraphs>
  <Slides>25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Calibri</vt:lpstr>
      <vt:lpstr>Symbol</vt:lpstr>
      <vt:lpstr>Times New Roman</vt:lpstr>
      <vt:lpstr>Wingdings</vt:lpstr>
      <vt:lpstr>Arial</vt:lpstr>
      <vt:lpstr>سمة Office</vt:lpstr>
      <vt:lpstr>Amino Acids 1</vt:lpstr>
      <vt:lpstr> Amino Acid Structure</vt:lpstr>
      <vt:lpstr>Biological significance of Amino Acids</vt:lpstr>
      <vt:lpstr>Genetic Code Table</vt:lpstr>
      <vt:lpstr>Standard Amino Acids</vt:lpstr>
      <vt:lpstr>Standard Amino Acids List</vt:lpstr>
      <vt:lpstr>Standard Amino Acids</vt:lpstr>
      <vt:lpstr>Isomerization</vt:lpstr>
      <vt:lpstr>D/L Amino Acids</vt:lpstr>
      <vt:lpstr>Fischer Projections of Amino Acids</vt:lpstr>
      <vt:lpstr>D/L Amino Acids</vt:lpstr>
      <vt:lpstr>3D and Fischer Projection</vt:lpstr>
      <vt:lpstr>Optical Activity</vt:lpstr>
      <vt:lpstr>Optical Activity</vt:lpstr>
      <vt:lpstr>Classification of Amino Acids</vt:lpstr>
      <vt:lpstr>Classification of Amino Acids</vt:lpstr>
      <vt:lpstr>Categories of Standard Amino Acids</vt:lpstr>
      <vt:lpstr> Amino acids with non-polar R groups </vt:lpstr>
      <vt:lpstr> Amino acids with non-polar R groups </vt:lpstr>
      <vt:lpstr>Amino acids with charged polar R groups</vt:lpstr>
      <vt:lpstr>Amino acids with charged polar R groups</vt:lpstr>
      <vt:lpstr>Amino acids with uncharged polar R groups</vt:lpstr>
      <vt:lpstr>Amino acids with uncharged polar R groups</vt:lpstr>
      <vt:lpstr>Amino acids with uncharged polar R groups</vt:lpstr>
      <vt:lpstr>   Amino Acids Abbreviations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Carbohydrates</dc:title>
  <dc:creator>drMAc</dc:creator>
  <cp:lastModifiedBy>Nesrin Mwafi</cp:lastModifiedBy>
  <cp:revision>407</cp:revision>
  <dcterms:created xsi:type="dcterms:W3CDTF">2014-10-12T07:45:16Z</dcterms:created>
  <dcterms:modified xsi:type="dcterms:W3CDTF">2016-10-02T20:11:41Z</dcterms:modified>
</cp:coreProperties>
</file>