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308" r:id="rId4"/>
    <p:sldId id="307" r:id="rId5"/>
    <p:sldId id="258" r:id="rId6"/>
    <p:sldId id="267" r:id="rId7"/>
    <p:sldId id="289" r:id="rId8"/>
    <p:sldId id="301" r:id="rId9"/>
    <p:sldId id="286" r:id="rId10"/>
    <p:sldId id="287" r:id="rId11"/>
    <p:sldId id="290" r:id="rId12"/>
    <p:sldId id="273" r:id="rId13"/>
    <p:sldId id="291" r:id="rId14"/>
    <p:sldId id="292" r:id="rId15"/>
    <p:sldId id="297" r:id="rId16"/>
    <p:sldId id="299" r:id="rId17"/>
    <p:sldId id="295" r:id="rId18"/>
    <p:sldId id="296" r:id="rId19"/>
    <p:sldId id="279" r:id="rId20"/>
    <p:sldId id="276" r:id="rId21"/>
    <p:sldId id="277" r:id="rId22"/>
    <p:sldId id="278" r:id="rId23"/>
    <p:sldId id="293" r:id="rId24"/>
    <p:sldId id="294" r:id="rId25"/>
    <p:sldId id="263" r:id="rId26"/>
    <p:sldId id="265" r:id="rId27"/>
    <p:sldId id="305" r:id="rId28"/>
    <p:sldId id="306" r:id="rId29"/>
    <p:sldId id="281" r:id="rId30"/>
    <p:sldId id="282" r:id="rId31"/>
    <p:sldId id="283" r:id="rId32"/>
    <p:sldId id="284" r:id="rId33"/>
    <p:sldId id="2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B9E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1" autoAdjust="0"/>
    <p:restoredTop sz="90485" autoAdjust="0"/>
  </p:normalViewPr>
  <p:slideViewPr>
    <p:cSldViewPr snapToGrid="0">
      <p:cViewPr varScale="1">
        <p:scale>
          <a:sx n="67" d="100"/>
          <a:sy n="67" d="100"/>
        </p:scale>
        <p:origin x="8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8.svg"/><Relationship Id="rId1" Type="http://schemas.openxmlformats.org/officeDocument/2006/relationships/image" Target="../media/image12.png"/><Relationship Id="rId6" Type="http://schemas.openxmlformats.org/officeDocument/2006/relationships/image" Target="../media/image12.svg"/><Relationship Id="rId5" Type="http://schemas.openxmlformats.org/officeDocument/2006/relationships/image" Target="../media/image14.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749D9B-8CD3-4510-A28E-637CF0668D5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A92FA81-B17C-4615-9C0C-494335F31C4C}">
      <dgm:prSet/>
      <dgm:spPr/>
      <dgm:t>
        <a:bodyPr/>
        <a:lstStyle/>
        <a:p>
          <a:pPr algn="l">
            <a:lnSpc>
              <a:spcPct val="100000"/>
            </a:lnSpc>
          </a:pPr>
          <a:r>
            <a:rPr lang="en-GB" b="1" dirty="0"/>
            <a:t>There is no single cut-off point.</a:t>
          </a:r>
          <a:endParaRPr lang="en-US" dirty="0"/>
        </a:p>
      </dgm:t>
    </dgm:pt>
    <dgm:pt modelId="{F9507BDE-3D69-41FA-9D0B-ED5E0863C53B}" type="parTrans" cxnId="{FEB2348D-7B48-4AB0-B972-3C396792AF18}">
      <dgm:prSet/>
      <dgm:spPr/>
      <dgm:t>
        <a:bodyPr/>
        <a:lstStyle/>
        <a:p>
          <a:endParaRPr lang="en-US"/>
        </a:p>
      </dgm:t>
    </dgm:pt>
    <dgm:pt modelId="{6D93797B-3FF4-4B2D-867B-B2840DF5C604}" type="sibTrans" cxnId="{FEB2348D-7B48-4AB0-B972-3C396792AF18}">
      <dgm:prSet/>
      <dgm:spPr/>
      <dgm:t>
        <a:bodyPr/>
        <a:lstStyle/>
        <a:p>
          <a:endParaRPr lang="en-US"/>
        </a:p>
      </dgm:t>
    </dgm:pt>
    <dgm:pt modelId="{C9FFF3B7-E23F-4798-AB31-807971DCF60A}">
      <dgm:prSet/>
      <dgm:spPr/>
      <dgm:t>
        <a:bodyPr/>
        <a:lstStyle/>
        <a:p>
          <a:pPr>
            <a:lnSpc>
              <a:spcPct val="100000"/>
            </a:lnSpc>
          </a:pPr>
          <a:r>
            <a:rPr lang="en-GB" b="1" dirty="0"/>
            <a:t>The lowest point on the health-disease spectrum is death and the highest point corresponds to the WHO definition of positive health. </a:t>
          </a:r>
          <a:endParaRPr lang="en-US" dirty="0"/>
        </a:p>
      </dgm:t>
    </dgm:pt>
    <dgm:pt modelId="{D93CA2C3-EA00-40B5-A5C4-4495B57617AC}" type="parTrans" cxnId="{70AA2403-1E2B-44E4-87D7-200563755F54}">
      <dgm:prSet/>
      <dgm:spPr/>
      <dgm:t>
        <a:bodyPr/>
        <a:lstStyle/>
        <a:p>
          <a:endParaRPr lang="en-US"/>
        </a:p>
      </dgm:t>
    </dgm:pt>
    <dgm:pt modelId="{0E983A9F-3B11-499D-942F-39CA1A2B9AEB}" type="sibTrans" cxnId="{70AA2403-1E2B-44E4-87D7-200563755F54}">
      <dgm:prSet/>
      <dgm:spPr/>
      <dgm:t>
        <a:bodyPr/>
        <a:lstStyle/>
        <a:p>
          <a:endParaRPr lang="en-US"/>
        </a:p>
      </dgm:t>
    </dgm:pt>
    <dgm:pt modelId="{920AD550-48A2-42BA-9D5E-3C047658075E}">
      <dgm:prSet/>
      <dgm:spPr/>
      <dgm:t>
        <a:bodyPr/>
        <a:lstStyle/>
        <a:p>
          <a:pPr>
            <a:lnSpc>
              <a:spcPct val="100000"/>
            </a:lnSpc>
          </a:pPr>
          <a:r>
            <a:rPr lang="en-GB" b="1"/>
            <a:t>There are degrees or "levels of health", as there are degrees or severity of illness.</a:t>
          </a:r>
          <a:endParaRPr lang="en-US"/>
        </a:p>
      </dgm:t>
    </dgm:pt>
    <dgm:pt modelId="{E8BF33F6-2A85-4559-82E8-E6FDAD2937E6}" type="parTrans" cxnId="{DEF93DFB-A705-4C1C-AC64-DDB49A7981E9}">
      <dgm:prSet/>
      <dgm:spPr/>
      <dgm:t>
        <a:bodyPr/>
        <a:lstStyle/>
        <a:p>
          <a:endParaRPr lang="en-US"/>
        </a:p>
      </dgm:t>
    </dgm:pt>
    <dgm:pt modelId="{B25CDB7E-2382-4C4A-874A-B59E1495C653}" type="sibTrans" cxnId="{DEF93DFB-A705-4C1C-AC64-DDB49A7981E9}">
      <dgm:prSet/>
      <dgm:spPr/>
      <dgm:t>
        <a:bodyPr/>
        <a:lstStyle/>
        <a:p>
          <a:endParaRPr lang="en-US"/>
        </a:p>
      </dgm:t>
    </dgm:pt>
    <dgm:pt modelId="{AE6943D8-5408-4FF6-90BB-54033819A7B9}">
      <dgm:prSet/>
      <dgm:spPr/>
      <dgm:t>
        <a:bodyPr/>
        <a:lstStyle/>
        <a:p>
          <a:pPr>
            <a:lnSpc>
              <a:spcPct val="100000"/>
            </a:lnSpc>
          </a:pPr>
          <a:r>
            <a:rPr lang="en-GB" b="1" dirty="0"/>
            <a:t>Health is a state, not to be attained once and for all, but ever to be promoted, preserved, and restored when impaired.</a:t>
          </a:r>
          <a:endParaRPr lang="en-US" dirty="0"/>
        </a:p>
      </dgm:t>
    </dgm:pt>
    <dgm:pt modelId="{944FBD9F-46BC-4A35-B321-9AA2BE7A22FE}" type="parTrans" cxnId="{ADB08B46-F5E9-42D0-9437-A0634B0B50DB}">
      <dgm:prSet/>
      <dgm:spPr/>
      <dgm:t>
        <a:bodyPr/>
        <a:lstStyle/>
        <a:p>
          <a:endParaRPr lang="en-US"/>
        </a:p>
      </dgm:t>
    </dgm:pt>
    <dgm:pt modelId="{79BEC01C-735F-4A30-8625-88BFBFBEC998}" type="sibTrans" cxnId="{ADB08B46-F5E9-42D0-9437-A0634B0B50DB}">
      <dgm:prSet/>
      <dgm:spPr/>
      <dgm:t>
        <a:bodyPr/>
        <a:lstStyle/>
        <a:p>
          <a:endParaRPr lang="en-US"/>
        </a:p>
      </dgm:t>
    </dgm:pt>
    <dgm:pt modelId="{F09E720D-EB1F-4A32-930D-6455F33579B3}" type="pres">
      <dgm:prSet presAssocID="{7F749D9B-8CD3-4510-A28E-637CF0668D59}" presName="root" presStyleCnt="0">
        <dgm:presLayoutVars>
          <dgm:dir/>
          <dgm:resizeHandles val="exact"/>
        </dgm:presLayoutVars>
      </dgm:prSet>
      <dgm:spPr/>
      <dgm:t>
        <a:bodyPr/>
        <a:lstStyle/>
        <a:p>
          <a:endParaRPr lang="en-GB"/>
        </a:p>
      </dgm:t>
    </dgm:pt>
    <dgm:pt modelId="{6DBFB074-B2BD-4F7F-B466-512029FDD75A}" type="pres">
      <dgm:prSet presAssocID="{4A92FA81-B17C-4615-9C0C-494335F31C4C}" presName="compNode" presStyleCnt="0"/>
      <dgm:spPr/>
    </dgm:pt>
    <dgm:pt modelId="{73511B1D-A2AA-465E-A0AB-3D88A377CED1}" type="pres">
      <dgm:prSet presAssocID="{4A92FA81-B17C-4615-9C0C-494335F31C4C}" presName="bgRect" presStyleLbl="bgShp" presStyleIdx="0" presStyleCnt="4"/>
      <dgm:spPr/>
    </dgm:pt>
    <dgm:pt modelId="{11396792-C997-44FB-B66F-FEBF17AE788C}" type="pres">
      <dgm:prSet presAssocID="{4A92FA81-B17C-4615-9C0C-494335F31C4C}"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GB"/>
        </a:p>
      </dgm:t>
      <dgm:extLst>
        <a:ext uri="{E40237B7-FDA0-4F09-8148-C483321AD2D9}">
          <dgm14:cNvPr xmlns:dgm14="http://schemas.microsoft.com/office/drawing/2010/diagram" id="0" name="" descr="Scissors"/>
        </a:ext>
      </dgm:extLst>
    </dgm:pt>
    <dgm:pt modelId="{838A7F0B-3931-47B8-BF93-DCB44F5A11CF}" type="pres">
      <dgm:prSet presAssocID="{4A92FA81-B17C-4615-9C0C-494335F31C4C}" presName="spaceRect" presStyleCnt="0"/>
      <dgm:spPr/>
    </dgm:pt>
    <dgm:pt modelId="{F3DB881C-7F04-4D96-945A-0DF93A583A21}" type="pres">
      <dgm:prSet presAssocID="{4A92FA81-B17C-4615-9C0C-494335F31C4C}" presName="parTx" presStyleLbl="revTx" presStyleIdx="0" presStyleCnt="4">
        <dgm:presLayoutVars>
          <dgm:chMax val="0"/>
          <dgm:chPref val="0"/>
        </dgm:presLayoutVars>
      </dgm:prSet>
      <dgm:spPr/>
      <dgm:t>
        <a:bodyPr/>
        <a:lstStyle/>
        <a:p>
          <a:endParaRPr lang="en-GB"/>
        </a:p>
      </dgm:t>
    </dgm:pt>
    <dgm:pt modelId="{56899C9C-D60A-409B-9F91-6263CEA4E2DF}" type="pres">
      <dgm:prSet presAssocID="{6D93797B-3FF4-4B2D-867B-B2840DF5C604}" presName="sibTrans" presStyleCnt="0"/>
      <dgm:spPr/>
    </dgm:pt>
    <dgm:pt modelId="{85022D3C-7CFB-4E36-BC7B-7406FD9CC027}" type="pres">
      <dgm:prSet presAssocID="{C9FFF3B7-E23F-4798-AB31-807971DCF60A}" presName="compNode" presStyleCnt="0"/>
      <dgm:spPr/>
    </dgm:pt>
    <dgm:pt modelId="{D1AAC75B-E1FB-4EB6-BAF9-380E68EFB907}" type="pres">
      <dgm:prSet presAssocID="{C9FFF3B7-E23F-4798-AB31-807971DCF60A}" presName="bgRect" presStyleLbl="bgShp" presStyleIdx="1" presStyleCnt="4"/>
      <dgm:spPr/>
    </dgm:pt>
    <dgm:pt modelId="{7AC3EA03-A3E8-4A09-8330-AA0774F8B9A0}" type="pres">
      <dgm:prSet presAssocID="{C9FFF3B7-E23F-4798-AB31-807971DCF60A}"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GB"/>
        </a:p>
      </dgm:t>
      <dgm:extLst>
        <a:ext uri="{E40237B7-FDA0-4F09-8148-C483321AD2D9}">
          <dgm14:cNvPr xmlns:dgm14="http://schemas.microsoft.com/office/drawing/2010/diagram" id="0" name="" descr="Stethoscope"/>
        </a:ext>
      </dgm:extLst>
    </dgm:pt>
    <dgm:pt modelId="{01AA60F8-E9B8-487B-8C51-5BAF50E21F81}" type="pres">
      <dgm:prSet presAssocID="{C9FFF3B7-E23F-4798-AB31-807971DCF60A}" presName="spaceRect" presStyleCnt="0"/>
      <dgm:spPr/>
    </dgm:pt>
    <dgm:pt modelId="{F1D82A31-68EB-499F-BE2B-7BA45E3039CE}" type="pres">
      <dgm:prSet presAssocID="{C9FFF3B7-E23F-4798-AB31-807971DCF60A}" presName="parTx" presStyleLbl="revTx" presStyleIdx="1" presStyleCnt="4">
        <dgm:presLayoutVars>
          <dgm:chMax val="0"/>
          <dgm:chPref val="0"/>
        </dgm:presLayoutVars>
      </dgm:prSet>
      <dgm:spPr/>
      <dgm:t>
        <a:bodyPr/>
        <a:lstStyle/>
        <a:p>
          <a:endParaRPr lang="en-GB"/>
        </a:p>
      </dgm:t>
    </dgm:pt>
    <dgm:pt modelId="{F8A8C616-3F8C-47CD-BF57-BE92231415DC}" type="pres">
      <dgm:prSet presAssocID="{0E983A9F-3B11-499D-942F-39CA1A2B9AEB}" presName="sibTrans" presStyleCnt="0"/>
      <dgm:spPr/>
    </dgm:pt>
    <dgm:pt modelId="{E0E18589-A591-454F-AF29-CF00095EB71E}" type="pres">
      <dgm:prSet presAssocID="{920AD550-48A2-42BA-9D5E-3C047658075E}" presName="compNode" presStyleCnt="0"/>
      <dgm:spPr/>
    </dgm:pt>
    <dgm:pt modelId="{854205DC-06AC-4459-9F69-631905482593}" type="pres">
      <dgm:prSet presAssocID="{920AD550-48A2-42BA-9D5E-3C047658075E}" presName="bgRect" presStyleLbl="bgShp" presStyleIdx="2" presStyleCnt="4"/>
      <dgm:spPr/>
    </dgm:pt>
    <dgm:pt modelId="{2F423E9D-A87E-4BFC-8C41-9E3FAE627284}" type="pres">
      <dgm:prSet presAssocID="{920AD550-48A2-42BA-9D5E-3C047658075E}"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GB"/>
        </a:p>
      </dgm:t>
      <dgm:extLst>
        <a:ext uri="{E40237B7-FDA0-4F09-8148-C483321AD2D9}">
          <dgm14:cNvPr xmlns:dgm14="http://schemas.microsoft.com/office/drawing/2010/diagram" id="0" name="" descr="Hospital"/>
        </a:ext>
      </dgm:extLst>
    </dgm:pt>
    <dgm:pt modelId="{38A9EADB-5E6D-4F12-9527-579517A39062}" type="pres">
      <dgm:prSet presAssocID="{920AD550-48A2-42BA-9D5E-3C047658075E}" presName="spaceRect" presStyleCnt="0"/>
      <dgm:spPr/>
    </dgm:pt>
    <dgm:pt modelId="{C5B775C2-D41A-4A1A-A9B3-4F48F766E99F}" type="pres">
      <dgm:prSet presAssocID="{920AD550-48A2-42BA-9D5E-3C047658075E}" presName="parTx" presStyleLbl="revTx" presStyleIdx="2" presStyleCnt="4">
        <dgm:presLayoutVars>
          <dgm:chMax val="0"/>
          <dgm:chPref val="0"/>
        </dgm:presLayoutVars>
      </dgm:prSet>
      <dgm:spPr/>
      <dgm:t>
        <a:bodyPr/>
        <a:lstStyle/>
        <a:p>
          <a:endParaRPr lang="en-GB"/>
        </a:p>
      </dgm:t>
    </dgm:pt>
    <dgm:pt modelId="{3E913CA3-88F4-4683-A4BD-3D941200085B}" type="pres">
      <dgm:prSet presAssocID="{B25CDB7E-2382-4C4A-874A-B59E1495C653}" presName="sibTrans" presStyleCnt="0"/>
      <dgm:spPr/>
    </dgm:pt>
    <dgm:pt modelId="{8B5F071D-BD38-4FEA-AB5A-75DAA63CC981}" type="pres">
      <dgm:prSet presAssocID="{AE6943D8-5408-4FF6-90BB-54033819A7B9}" presName="compNode" presStyleCnt="0"/>
      <dgm:spPr/>
    </dgm:pt>
    <dgm:pt modelId="{AEDBD5B1-8D48-4E94-9FD9-F33876629994}" type="pres">
      <dgm:prSet presAssocID="{AE6943D8-5408-4FF6-90BB-54033819A7B9}" presName="bgRect" presStyleLbl="bgShp" presStyleIdx="3" presStyleCnt="4"/>
      <dgm:spPr/>
    </dgm:pt>
    <dgm:pt modelId="{8E7B61E8-D097-42C8-9CD4-2F3B84EB8BD8}" type="pres">
      <dgm:prSet presAssocID="{AE6943D8-5408-4FF6-90BB-54033819A7B9}"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GB"/>
        </a:p>
      </dgm:t>
      <dgm:extLst>
        <a:ext uri="{E40237B7-FDA0-4F09-8148-C483321AD2D9}">
          <dgm14:cNvPr xmlns:dgm14="http://schemas.microsoft.com/office/drawing/2010/diagram" id="0" name="" descr="Gavel"/>
        </a:ext>
      </dgm:extLst>
    </dgm:pt>
    <dgm:pt modelId="{05F58F60-7F95-4660-AFD8-1E16CBA54351}" type="pres">
      <dgm:prSet presAssocID="{AE6943D8-5408-4FF6-90BB-54033819A7B9}" presName="spaceRect" presStyleCnt="0"/>
      <dgm:spPr/>
    </dgm:pt>
    <dgm:pt modelId="{9AA14BC3-3486-4FF9-8F5C-B2922E366242}" type="pres">
      <dgm:prSet presAssocID="{AE6943D8-5408-4FF6-90BB-54033819A7B9}" presName="parTx" presStyleLbl="revTx" presStyleIdx="3" presStyleCnt="4">
        <dgm:presLayoutVars>
          <dgm:chMax val="0"/>
          <dgm:chPref val="0"/>
        </dgm:presLayoutVars>
      </dgm:prSet>
      <dgm:spPr/>
      <dgm:t>
        <a:bodyPr/>
        <a:lstStyle/>
        <a:p>
          <a:endParaRPr lang="en-GB"/>
        </a:p>
      </dgm:t>
    </dgm:pt>
  </dgm:ptLst>
  <dgm:cxnLst>
    <dgm:cxn modelId="{FEB2348D-7B48-4AB0-B972-3C396792AF18}" srcId="{7F749D9B-8CD3-4510-A28E-637CF0668D59}" destId="{4A92FA81-B17C-4615-9C0C-494335F31C4C}" srcOrd="0" destOrd="0" parTransId="{F9507BDE-3D69-41FA-9D0B-ED5E0863C53B}" sibTransId="{6D93797B-3FF4-4B2D-867B-B2840DF5C604}"/>
    <dgm:cxn modelId="{C9D5134B-BEB8-482F-BE43-455AA3B70831}" type="presOf" srcId="{4A92FA81-B17C-4615-9C0C-494335F31C4C}" destId="{F3DB881C-7F04-4D96-945A-0DF93A583A21}" srcOrd="0" destOrd="0" presId="urn:microsoft.com/office/officeart/2018/2/layout/IconVerticalSolidList"/>
    <dgm:cxn modelId="{ADB08B46-F5E9-42D0-9437-A0634B0B50DB}" srcId="{7F749D9B-8CD3-4510-A28E-637CF0668D59}" destId="{AE6943D8-5408-4FF6-90BB-54033819A7B9}" srcOrd="3" destOrd="0" parTransId="{944FBD9F-46BC-4A35-B321-9AA2BE7A22FE}" sibTransId="{79BEC01C-735F-4A30-8625-88BFBFBEC998}"/>
    <dgm:cxn modelId="{70AA2403-1E2B-44E4-87D7-200563755F54}" srcId="{7F749D9B-8CD3-4510-A28E-637CF0668D59}" destId="{C9FFF3B7-E23F-4798-AB31-807971DCF60A}" srcOrd="1" destOrd="0" parTransId="{D93CA2C3-EA00-40B5-A5C4-4495B57617AC}" sibTransId="{0E983A9F-3B11-499D-942F-39CA1A2B9AEB}"/>
    <dgm:cxn modelId="{5A267359-CF40-4919-A333-62636D0D57D2}" type="presOf" srcId="{7F749D9B-8CD3-4510-A28E-637CF0668D59}" destId="{F09E720D-EB1F-4A32-930D-6455F33579B3}" srcOrd="0" destOrd="0" presId="urn:microsoft.com/office/officeart/2018/2/layout/IconVerticalSolidList"/>
    <dgm:cxn modelId="{DE764B15-924E-4CA9-8247-80F8DF421A1C}" type="presOf" srcId="{AE6943D8-5408-4FF6-90BB-54033819A7B9}" destId="{9AA14BC3-3486-4FF9-8F5C-B2922E366242}" srcOrd="0" destOrd="0" presId="urn:microsoft.com/office/officeart/2018/2/layout/IconVerticalSolidList"/>
    <dgm:cxn modelId="{6124AF42-438E-4132-9546-61E8AC42C620}" type="presOf" srcId="{C9FFF3B7-E23F-4798-AB31-807971DCF60A}" destId="{F1D82A31-68EB-499F-BE2B-7BA45E3039CE}" srcOrd="0" destOrd="0" presId="urn:microsoft.com/office/officeart/2018/2/layout/IconVerticalSolidList"/>
    <dgm:cxn modelId="{DEF93DFB-A705-4C1C-AC64-DDB49A7981E9}" srcId="{7F749D9B-8CD3-4510-A28E-637CF0668D59}" destId="{920AD550-48A2-42BA-9D5E-3C047658075E}" srcOrd="2" destOrd="0" parTransId="{E8BF33F6-2A85-4559-82E8-E6FDAD2937E6}" sibTransId="{B25CDB7E-2382-4C4A-874A-B59E1495C653}"/>
    <dgm:cxn modelId="{E1AF3121-570F-4F65-9B8F-5B2EB8490E20}" type="presOf" srcId="{920AD550-48A2-42BA-9D5E-3C047658075E}" destId="{C5B775C2-D41A-4A1A-A9B3-4F48F766E99F}" srcOrd="0" destOrd="0" presId="urn:microsoft.com/office/officeart/2018/2/layout/IconVerticalSolidList"/>
    <dgm:cxn modelId="{F690F196-55FF-4EF6-89DB-B16F7011F081}" type="presParOf" srcId="{F09E720D-EB1F-4A32-930D-6455F33579B3}" destId="{6DBFB074-B2BD-4F7F-B466-512029FDD75A}" srcOrd="0" destOrd="0" presId="urn:microsoft.com/office/officeart/2018/2/layout/IconVerticalSolidList"/>
    <dgm:cxn modelId="{F28E7F1F-0C92-4F14-B774-BA3659D3CDCA}" type="presParOf" srcId="{6DBFB074-B2BD-4F7F-B466-512029FDD75A}" destId="{73511B1D-A2AA-465E-A0AB-3D88A377CED1}" srcOrd="0" destOrd="0" presId="urn:microsoft.com/office/officeart/2018/2/layout/IconVerticalSolidList"/>
    <dgm:cxn modelId="{83D3697D-A8A3-4F15-B3D5-68097C90A8BE}" type="presParOf" srcId="{6DBFB074-B2BD-4F7F-B466-512029FDD75A}" destId="{11396792-C997-44FB-B66F-FEBF17AE788C}" srcOrd="1" destOrd="0" presId="urn:microsoft.com/office/officeart/2018/2/layout/IconVerticalSolidList"/>
    <dgm:cxn modelId="{FA3DAD91-39B3-4825-9A68-D6966380E8A8}" type="presParOf" srcId="{6DBFB074-B2BD-4F7F-B466-512029FDD75A}" destId="{838A7F0B-3931-47B8-BF93-DCB44F5A11CF}" srcOrd="2" destOrd="0" presId="urn:microsoft.com/office/officeart/2018/2/layout/IconVerticalSolidList"/>
    <dgm:cxn modelId="{4F8BAB5E-5385-46E3-B960-050AA7A1E6FB}" type="presParOf" srcId="{6DBFB074-B2BD-4F7F-B466-512029FDD75A}" destId="{F3DB881C-7F04-4D96-945A-0DF93A583A21}" srcOrd="3" destOrd="0" presId="urn:microsoft.com/office/officeart/2018/2/layout/IconVerticalSolidList"/>
    <dgm:cxn modelId="{F2B91646-557E-4D69-ABC6-1C82CC5B5BAF}" type="presParOf" srcId="{F09E720D-EB1F-4A32-930D-6455F33579B3}" destId="{56899C9C-D60A-409B-9F91-6263CEA4E2DF}" srcOrd="1" destOrd="0" presId="urn:microsoft.com/office/officeart/2018/2/layout/IconVerticalSolidList"/>
    <dgm:cxn modelId="{B2FEEDBB-7903-4990-ADA0-1CD7B592F9B1}" type="presParOf" srcId="{F09E720D-EB1F-4A32-930D-6455F33579B3}" destId="{85022D3C-7CFB-4E36-BC7B-7406FD9CC027}" srcOrd="2" destOrd="0" presId="urn:microsoft.com/office/officeart/2018/2/layout/IconVerticalSolidList"/>
    <dgm:cxn modelId="{A25B6D1C-44F5-48BF-BD6C-11767DBFFC77}" type="presParOf" srcId="{85022D3C-7CFB-4E36-BC7B-7406FD9CC027}" destId="{D1AAC75B-E1FB-4EB6-BAF9-380E68EFB907}" srcOrd="0" destOrd="0" presId="urn:microsoft.com/office/officeart/2018/2/layout/IconVerticalSolidList"/>
    <dgm:cxn modelId="{14CF13F4-4BDF-41C4-AD8B-4B49C1E6181B}" type="presParOf" srcId="{85022D3C-7CFB-4E36-BC7B-7406FD9CC027}" destId="{7AC3EA03-A3E8-4A09-8330-AA0774F8B9A0}" srcOrd="1" destOrd="0" presId="urn:microsoft.com/office/officeart/2018/2/layout/IconVerticalSolidList"/>
    <dgm:cxn modelId="{25228002-BE92-43DA-872A-ED8D36CB12D7}" type="presParOf" srcId="{85022D3C-7CFB-4E36-BC7B-7406FD9CC027}" destId="{01AA60F8-E9B8-487B-8C51-5BAF50E21F81}" srcOrd="2" destOrd="0" presId="urn:microsoft.com/office/officeart/2018/2/layout/IconVerticalSolidList"/>
    <dgm:cxn modelId="{6189C849-DAA7-40B6-8647-3C7F0406C17A}" type="presParOf" srcId="{85022D3C-7CFB-4E36-BC7B-7406FD9CC027}" destId="{F1D82A31-68EB-499F-BE2B-7BA45E3039CE}" srcOrd="3" destOrd="0" presId="urn:microsoft.com/office/officeart/2018/2/layout/IconVerticalSolidList"/>
    <dgm:cxn modelId="{6CF71972-BAB4-411C-8716-71E0ABBD0350}" type="presParOf" srcId="{F09E720D-EB1F-4A32-930D-6455F33579B3}" destId="{F8A8C616-3F8C-47CD-BF57-BE92231415DC}" srcOrd="3" destOrd="0" presId="urn:microsoft.com/office/officeart/2018/2/layout/IconVerticalSolidList"/>
    <dgm:cxn modelId="{5C343F57-07BD-4A6E-9C55-4BBB3E2E38FF}" type="presParOf" srcId="{F09E720D-EB1F-4A32-930D-6455F33579B3}" destId="{E0E18589-A591-454F-AF29-CF00095EB71E}" srcOrd="4" destOrd="0" presId="urn:microsoft.com/office/officeart/2018/2/layout/IconVerticalSolidList"/>
    <dgm:cxn modelId="{2ED1B702-6839-4085-9B0F-0196D7B3F3A6}" type="presParOf" srcId="{E0E18589-A591-454F-AF29-CF00095EB71E}" destId="{854205DC-06AC-4459-9F69-631905482593}" srcOrd="0" destOrd="0" presId="urn:microsoft.com/office/officeart/2018/2/layout/IconVerticalSolidList"/>
    <dgm:cxn modelId="{CEDD6660-00BC-4D78-98F6-47549285DE13}" type="presParOf" srcId="{E0E18589-A591-454F-AF29-CF00095EB71E}" destId="{2F423E9D-A87E-4BFC-8C41-9E3FAE627284}" srcOrd="1" destOrd="0" presId="urn:microsoft.com/office/officeart/2018/2/layout/IconVerticalSolidList"/>
    <dgm:cxn modelId="{E8E05D37-1F29-4B0D-9743-F62363893F4E}" type="presParOf" srcId="{E0E18589-A591-454F-AF29-CF00095EB71E}" destId="{38A9EADB-5E6D-4F12-9527-579517A39062}" srcOrd="2" destOrd="0" presId="urn:microsoft.com/office/officeart/2018/2/layout/IconVerticalSolidList"/>
    <dgm:cxn modelId="{4239FACB-7558-4D67-9932-C25918A3FD77}" type="presParOf" srcId="{E0E18589-A591-454F-AF29-CF00095EB71E}" destId="{C5B775C2-D41A-4A1A-A9B3-4F48F766E99F}" srcOrd="3" destOrd="0" presId="urn:microsoft.com/office/officeart/2018/2/layout/IconVerticalSolidList"/>
    <dgm:cxn modelId="{F81B5834-374A-46F6-AEBB-C3F3967E416E}" type="presParOf" srcId="{F09E720D-EB1F-4A32-930D-6455F33579B3}" destId="{3E913CA3-88F4-4683-A4BD-3D941200085B}" srcOrd="5" destOrd="0" presId="urn:microsoft.com/office/officeart/2018/2/layout/IconVerticalSolidList"/>
    <dgm:cxn modelId="{8C5F5F92-2897-41DC-9CF4-91CA8C129CB8}" type="presParOf" srcId="{F09E720D-EB1F-4A32-930D-6455F33579B3}" destId="{8B5F071D-BD38-4FEA-AB5A-75DAA63CC981}" srcOrd="6" destOrd="0" presId="urn:microsoft.com/office/officeart/2018/2/layout/IconVerticalSolidList"/>
    <dgm:cxn modelId="{EF723681-74A0-4977-8D59-4B74AF5C7818}" type="presParOf" srcId="{8B5F071D-BD38-4FEA-AB5A-75DAA63CC981}" destId="{AEDBD5B1-8D48-4E94-9FD9-F33876629994}" srcOrd="0" destOrd="0" presId="urn:microsoft.com/office/officeart/2018/2/layout/IconVerticalSolidList"/>
    <dgm:cxn modelId="{CB591D81-E8BC-4AFB-B003-63BB24BCFE80}" type="presParOf" srcId="{8B5F071D-BD38-4FEA-AB5A-75DAA63CC981}" destId="{8E7B61E8-D097-42C8-9CD4-2F3B84EB8BD8}" srcOrd="1" destOrd="0" presId="urn:microsoft.com/office/officeart/2018/2/layout/IconVerticalSolidList"/>
    <dgm:cxn modelId="{CD23F327-801E-4817-9083-6E9B0A600426}" type="presParOf" srcId="{8B5F071D-BD38-4FEA-AB5A-75DAA63CC981}" destId="{05F58F60-7F95-4660-AFD8-1E16CBA54351}" srcOrd="2" destOrd="0" presId="urn:microsoft.com/office/officeart/2018/2/layout/IconVerticalSolidList"/>
    <dgm:cxn modelId="{641F474D-6A22-4CD9-B6D2-A28F7EF21648}" type="presParOf" srcId="{8B5F071D-BD38-4FEA-AB5A-75DAA63CC981}" destId="{9AA14BC3-3486-4FF9-8F5C-B2922E36624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F32EE-CCFC-4251-987E-3652BDF06DBE}" type="datetimeFigureOut">
              <a:rPr lang="en-GB" smtClean="0"/>
              <a:t>10/10/2021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07F04-8042-4043-ACFE-7D5F126177EE}" type="slidenum">
              <a:rPr lang="en-GB" smtClean="0"/>
              <a:t>‹#›</a:t>
            </a:fld>
            <a:endParaRPr lang="en-GB"/>
          </a:p>
        </p:txBody>
      </p:sp>
    </p:spTree>
    <p:extLst>
      <p:ext uri="{BB962C8B-B14F-4D97-AF65-F5344CB8AC3E}">
        <p14:creationId xmlns:p14="http://schemas.microsoft.com/office/powerpoint/2010/main" val="292669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C07F04-8042-4043-ACFE-7D5F126177EE}" type="slidenum">
              <a:rPr lang="en-GB" smtClean="0"/>
              <a:t>1</a:t>
            </a:fld>
            <a:endParaRPr lang="en-GB"/>
          </a:p>
        </p:txBody>
      </p:sp>
    </p:spTree>
    <p:extLst>
      <p:ext uri="{BB962C8B-B14F-4D97-AF65-F5344CB8AC3E}">
        <p14:creationId xmlns:p14="http://schemas.microsoft.com/office/powerpoint/2010/main" val="186065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Too idealistic, different</a:t>
            </a:r>
            <a:r>
              <a:rPr lang="en-GB" baseline="0" dirty="0"/>
              <a:t> perceptions of health to different people, differentiate physical and mental, difficult to measure (operationalise)!</a:t>
            </a:r>
            <a:endParaRPr lang="en-GB" dirty="0"/>
          </a:p>
        </p:txBody>
      </p:sp>
      <p:sp>
        <p:nvSpPr>
          <p:cNvPr id="4" name="Slide Number Placeholder 3"/>
          <p:cNvSpPr>
            <a:spLocks noGrp="1"/>
          </p:cNvSpPr>
          <p:nvPr>
            <p:ph type="sldNum" sz="quarter" idx="10"/>
          </p:nvPr>
        </p:nvSpPr>
        <p:spPr/>
        <p:txBody>
          <a:bodyPr/>
          <a:lstStyle/>
          <a:p>
            <a:fld id="{C7C07F04-8042-4043-ACFE-7D5F126177EE}" type="slidenum">
              <a:rPr lang="en-GB" smtClean="0"/>
              <a:t>6</a:t>
            </a:fld>
            <a:endParaRPr lang="en-GB"/>
          </a:p>
        </p:txBody>
      </p:sp>
    </p:spTree>
    <p:extLst>
      <p:ext uri="{BB962C8B-B14F-4D97-AF65-F5344CB8AC3E}">
        <p14:creationId xmlns:p14="http://schemas.microsoft.com/office/powerpoint/2010/main" val="1853749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272197"/>
            <a:ext cx="5367130" cy="3091095"/>
          </a:xfrm>
        </p:spPr>
        <p:txBody>
          <a:bodyPr/>
          <a:lstStyle/>
          <a:p>
            <a:pPr defTabSz="902239">
              <a:defRPr/>
            </a:pPr>
            <a:endParaRPr lang="en-US" sz="1100"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19</a:t>
            </a:fld>
            <a:endParaRPr lang="en-US" dirty="0"/>
          </a:p>
        </p:txBody>
      </p:sp>
    </p:spTree>
    <p:extLst>
      <p:ext uri="{BB962C8B-B14F-4D97-AF65-F5344CB8AC3E}">
        <p14:creationId xmlns:p14="http://schemas.microsoft.com/office/powerpoint/2010/main" val="4183105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pPr lvl="1"/>
            <a:endParaRPr lang="en-US" dirty="0"/>
          </a:p>
        </p:txBody>
      </p:sp>
    </p:spTree>
    <p:extLst>
      <p:ext uri="{BB962C8B-B14F-4D97-AF65-F5344CB8AC3E}">
        <p14:creationId xmlns:p14="http://schemas.microsoft.com/office/powerpoint/2010/main" val="2554832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43401"/>
            <a:ext cx="5486400" cy="3170773"/>
          </a:xfrm>
        </p:spPr>
        <p:txBody>
          <a:bodyPr/>
          <a:lstStyle/>
          <a:p>
            <a:pPr defTabSz="902289">
              <a:defRPr/>
            </a:pP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31</a:t>
            </a:fld>
            <a:endParaRPr lang="en-US" dirty="0"/>
          </a:p>
        </p:txBody>
      </p:sp>
    </p:spTree>
    <p:extLst>
      <p:ext uri="{BB962C8B-B14F-4D97-AF65-F5344CB8AC3E}">
        <p14:creationId xmlns:p14="http://schemas.microsoft.com/office/powerpoint/2010/main" val="905835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FC15FB-0A7C-4C9D-8C41-713DA5EB675E}" type="datetimeFigureOut">
              <a:rPr lang="en-GB" smtClean="0"/>
              <a:t>10/10/2021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319812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FC15FB-0A7C-4C9D-8C41-713DA5EB675E}" type="datetimeFigureOut">
              <a:rPr lang="en-GB" smtClean="0"/>
              <a:t>10/10/2021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1997107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FC15FB-0A7C-4C9D-8C41-713DA5EB675E}" type="datetimeFigureOut">
              <a:rPr lang="en-GB" smtClean="0"/>
              <a:t>10/10/2021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1406990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46664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FC15FB-0A7C-4C9D-8C41-713DA5EB675E}" type="datetimeFigureOut">
              <a:rPr lang="en-GB" smtClean="0"/>
              <a:t>10/10/2021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51002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FC15FB-0A7C-4C9D-8C41-713DA5EB675E}" type="datetimeFigureOut">
              <a:rPr lang="en-GB" smtClean="0"/>
              <a:t>10/10/2021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233517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FC15FB-0A7C-4C9D-8C41-713DA5EB675E}" type="datetimeFigureOut">
              <a:rPr lang="en-GB" smtClean="0"/>
              <a:t>10/10/2021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415396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FC15FB-0A7C-4C9D-8C41-713DA5EB675E}" type="datetimeFigureOut">
              <a:rPr lang="en-GB" smtClean="0"/>
              <a:t>10/10/2021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180568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FC15FB-0A7C-4C9D-8C41-713DA5EB675E}" type="datetimeFigureOut">
              <a:rPr lang="en-GB" smtClean="0"/>
              <a:t>10/10/2021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71310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C15FB-0A7C-4C9D-8C41-713DA5EB675E}" type="datetimeFigureOut">
              <a:rPr lang="en-GB" smtClean="0"/>
              <a:t>10/10/2021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1612266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FC15FB-0A7C-4C9D-8C41-713DA5EB675E}" type="datetimeFigureOut">
              <a:rPr lang="en-GB" smtClean="0"/>
              <a:t>10/10/2021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36027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FC15FB-0A7C-4C9D-8C41-713DA5EB675E}" type="datetimeFigureOut">
              <a:rPr lang="en-GB" smtClean="0"/>
              <a:t>10/10/2021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4146981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C15FB-0A7C-4C9D-8C41-713DA5EB675E}" type="datetimeFigureOut">
              <a:rPr lang="en-GB" smtClean="0"/>
              <a:t>10/10/2021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0CFC8-0E46-42B7-843F-750BBFF6DBA3}" type="slidenum">
              <a:rPr lang="en-GB" smtClean="0"/>
              <a:t>‹#›</a:t>
            </a:fld>
            <a:endParaRPr lang="en-GB"/>
          </a:p>
        </p:txBody>
      </p:sp>
    </p:spTree>
    <p:extLst>
      <p:ext uri="{BB962C8B-B14F-4D97-AF65-F5344CB8AC3E}">
        <p14:creationId xmlns:p14="http://schemas.microsoft.com/office/powerpoint/2010/main" val="2793987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gradFill>
            <a:gsLst>
              <a:gs pos="0">
                <a:srgbClr val="DFB9E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63752" y="510805"/>
            <a:ext cx="10058400" cy="2918195"/>
          </a:xfrm>
          <a:effectLst>
            <a:outerShdw blurRad="50800" dist="38100" dir="2700000" algn="tl" rotWithShape="0">
              <a:prstClr val="black">
                <a:alpha val="40000"/>
              </a:prstClr>
            </a:outerShdw>
          </a:effectLst>
        </p:spPr>
        <p:txBody>
          <a:bodyPr>
            <a:normAutofit/>
          </a:bodyPr>
          <a:lstStyle/>
          <a:p>
            <a:r>
              <a:rPr lang="en-US" altLang="en-US" sz="6600" b="1" dirty="0">
                <a:effectLst>
                  <a:outerShdw blurRad="38100" dist="38100" dir="2700000" algn="tl">
                    <a:srgbClr val="000000">
                      <a:alpha val="43137"/>
                    </a:srgbClr>
                  </a:outerShdw>
                </a:effectLst>
              </a:rPr>
              <a:t>Introduction</a:t>
            </a:r>
            <a:br>
              <a:rPr lang="en-US" altLang="en-US" sz="6600" b="1" dirty="0">
                <a:effectLst>
                  <a:outerShdw blurRad="38100" dist="38100" dir="2700000" algn="tl">
                    <a:srgbClr val="000000">
                      <a:alpha val="43137"/>
                    </a:srgbClr>
                  </a:outerShdw>
                </a:effectLst>
              </a:rPr>
            </a:br>
            <a:r>
              <a:rPr lang="en-US" altLang="en-US" sz="6600" b="1" dirty="0">
                <a:effectLst>
                  <a:outerShdw blurRad="38100" dist="38100" dir="2700000" algn="tl">
                    <a:srgbClr val="000000">
                      <a:alpha val="43137"/>
                    </a:srgbClr>
                  </a:outerShdw>
                </a:effectLst>
              </a:rPr>
              <a:t>What is Public Health?</a:t>
            </a:r>
            <a:endParaRPr lang="en-GB" sz="6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00050" y="4072043"/>
            <a:ext cx="10279149" cy="2159424"/>
          </a:xfrm>
          <a:effectLst>
            <a:outerShdw blurRad="50800" dist="38100" dir="2700000" algn="tl" rotWithShape="0">
              <a:prstClr val="black">
                <a:alpha val="40000"/>
              </a:prstClr>
            </a:outerShdw>
          </a:effectLst>
        </p:spPr>
        <p:txBody>
          <a:bodyPr>
            <a:noAutofit/>
          </a:bodyPr>
          <a:lstStyle/>
          <a:p>
            <a:r>
              <a:rPr lang="en-US" sz="3200" dirty="0">
                <a:solidFill>
                  <a:srgbClr val="FFFFFF"/>
                </a:solidFill>
                <a:cs typeface="+mj-cs"/>
              </a:rPr>
              <a:t>Dr. Israa Al-</a:t>
            </a:r>
            <a:r>
              <a:rPr lang="en-US" sz="3200" dirty="0" err="1">
                <a:solidFill>
                  <a:srgbClr val="FFFFFF"/>
                </a:solidFill>
                <a:cs typeface="+mj-cs"/>
              </a:rPr>
              <a:t>Rawashdeh</a:t>
            </a:r>
            <a:r>
              <a:rPr lang="en-US" sz="3200" dirty="0">
                <a:solidFill>
                  <a:srgbClr val="FFFFFF"/>
                </a:solidFill>
                <a:cs typeface="+mj-cs"/>
              </a:rPr>
              <a:t> </a:t>
            </a:r>
            <a:r>
              <a:rPr lang="en-US" sz="3200" dirty="0" err="1">
                <a:solidFill>
                  <a:srgbClr val="FFFFFF"/>
                </a:solidFill>
                <a:cs typeface="+mj-cs"/>
              </a:rPr>
              <a:t>MD,MPH,PhD</a:t>
            </a:r>
            <a:endParaRPr lang="en-US" sz="3200" dirty="0">
              <a:solidFill>
                <a:srgbClr val="FFFFFF"/>
              </a:solidFill>
              <a:cs typeface="+mj-cs"/>
            </a:endParaRPr>
          </a:p>
          <a:p>
            <a:r>
              <a:rPr lang="en-US" sz="3200" dirty="0">
                <a:solidFill>
                  <a:srgbClr val="FFFFFF"/>
                </a:solidFill>
                <a:cs typeface="+mj-cs"/>
              </a:rPr>
              <a:t>Faculty of Medicine</a:t>
            </a:r>
          </a:p>
          <a:p>
            <a:r>
              <a:rPr lang="en-US" sz="3200" dirty="0">
                <a:solidFill>
                  <a:srgbClr val="FFFFFF"/>
                </a:solidFill>
                <a:cs typeface="+mj-cs"/>
              </a:rPr>
              <a:t>Mutah University</a:t>
            </a:r>
          </a:p>
          <a:p>
            <a:r>
              <a:rPr lang="en-GB" sz="3200" dirty="0" smtClean="0">
                <a:solidFill>
                  <a:srgbClr val="FFFFFF"/>
                </a:solidFill>
                <a:cs typeface="+mj-cs"/>
              </a:rPr>
              <a:t>2021</a:t>
            </a:r>
            <a:endParaRPr lang="en-GB" sz="3200" dirty="0">
              <a:solidFill>
                <a:srgbClr val="FFFFFF"/>
              </a:solidFill>
              <a:cs typeface="+mj-cs"/>
            </a:endParaRPr>
          </a:p>
        </p:txBody>
      </p:sp>
    </p:spTree>
    <p:extLst>
      <p:ext uri="{BB962C8B-B14F-4D97-AF65-F5344CB8AC3E}">
        <p14:creationId xmlns:p14="http://schemas.microsoft.com/office/powerpoint/2010/main" val="340540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4646485" y="321734"/>
            <a:ext cx="6902048" cy="1135737"/>
          </a:xfrm>
        </p:spPr>
        <p:txBody>
          <a:bodyPr>
            <a:normAutofit/>
          </a:bodyPr>
          <a:lstStyle/>
          <a:p>
            <a:r>
              <a:rPr lang="en-US" sz="3600" dirty="0"/>
              <a:t>DETERMINANTS OF HEALTH</a:t>
            </a:r>
            <a:endParaRPr lang="en-GB" sz="3600" dirty="0"/>
          </a:p>
        </p:txBody>
      </p:sp>
      <p:pic>
        <p:nvPicPr>
          <p:cNvPr id="6" name="Picture 5">
            <a:extLst>
              <a:ext uri="{FF2B5EF4-FFF2-40B4-BE49-F238E27FC236}">
                <a16:creationId xmlns:a16="http://schemas.microsoft.com/office/drawing/2014/main" xmlns="" id="{F83B2739-52D2-4253-8A9F-0D1A89D88172}"/>
              </a:ext>
            </a:extLst>
          </p:cNvPr>
          <p:cNvPicPr>
            <a:picLocks noChangeAspect="1"/>
          </p:cNvPicPr>
          <p:nvPr/>
        </p:nvPicPr>
        <p:blipFill rotWithShape="1">
          <a:blip r:embed="rId2"/>
          <a:srcRect l="31852" r="23662"/>
          <a:stretch/>
        </p:blipFill>
        <p:spPr>
          <a:xfrm>
            <a:off x="-2" y="10"/>
            <a:ext cx="4067749" cy="6857990"/>
          </a:xfrm>
          <a:prstGeom prst="rect">
            <a:avLst/>
          </a:prstGeom>
        </p:spPr>
      </p:pic>
      <p:grpSp>
        <p:nvGrpSpPr>
          <p:cNvPr id="12" name="Group 11">
            <a:extLst>
              <a:ext uri="{FF2B5EF4-FFF2-40B4-BE49-F238E27FC236}">
                <a16:creationId xmlns:a16="http://schemas.microsoft.com/office/drawing/2014/main" xmlns="" id="{07EAA094-9CF6-4695-958A-33D9BCAA947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 y="713128"/>
            <a:ext cx="1068867" cy="2126625"/>
            <a:chOff x="10918968" y="713127"/>
            <a:chExt cx="1273032" cy="2532832"/>
          </a:xfrm>
        </p:grpSpPr>
        <p:sp>
          <p:nvSpPr>
            <p:cNvPr id="13" name="Rectangle 12">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Content Placeholder 1"/>
          <p:cNvSpPr>
            <a:spLocks noGrp="1"/>
          </p:cNvSpPr>
          <p:nvPr>
            <p:ph idx="1"/>
          </p:nvPr>
        </p:nvSpPr>
        <p:spPr>
          <a:xfrm>
            <a:off x="4646485" y="1782981"/>
            <a:ext cx="6902047" cy="4393982"/>
          </a:xfrm>
        </p:spPr>
        <p:txBody>
          <a:bodyPr>
            <a:normAutofit/>
          </a:bodyPr>
          <a:lstStyle/>
          <a:p>
            <a:r>
              <a:rPr lang="en-GB" sz="3600" dirty="0"/>
              <a:t>They are the product of a complex interaction of different factors: this </a:t>
            </a:r>
            <a:r>
              <a:rPr lang="en-GB" sz="3600" dirty="0" smtClean="0"/>
              <a:t>works at </a:t>
            </a:r>
            <a:r>
              <a:rPr lang="en-GB" sz="3600" dirty="0"/>
              <a:t>both individual and population levels.</a:t>
            </a:r>
          </a:p>
          <a:p>
            <a:pPr algn="r"/>
            <a:endParaRPr lang="en-GB" sz="3600" dirty="0"/>
          </a:p>
          <a:p>
            <a:r>
              <a:rPr lang="en-GB" sz="3600" dirty="0"/>
              <a:t>These can be grouped into categories:</a:t>
            </a:r>
          </a:p>
        </p:txBody>
      </p:sp>
      <p:sp>
        <p:nvSpPr>
          <p:cNvPr id="3" name="Slide Number Placeholder 2"/>
          <p:cNvSpPr>
            <a:spLocks noGrp="1"/>
          </p:cNvSpPr>
          <p:nvPr>
            <p:ph type="sldNum" sz="quarter" idx="12"/>
          </p:nvPr>
        </p:nvSpPr>
        <p:spPr>
          <a:xfrm>
            <a:off x="8805332" y="6356350"/>
            <a:ext cx="2743200" cy="365125"/>
          </a:xfrm>
        </p:spPr>
        <p:txBody>
          <a:bodyPr>
            <a:normAutofit/>
          </a:bodyPr>
          <a:lstStyle/>
          <a:p>
            <a:pPr>
              <a:spcAft>
                <a:spcPts val="600"/>
              </a:spcAft>
            </a:pPr>
            <a:fld id="{4F925D94-CA64-476B-81ED-3418A858162E}" type="slidenum">
              <a:rPr lang="en-US" smtClean="0"/>
              <a:pPr>
                <a:spcAft>
                  <a:spcPts val="600"/>
                </a:spcAft>
              </a:pPr>
              <a:t>10</a:t>
            </a:fld>
            <a:endParaRPr lang="en-US"/>
          </a:p>
        </p:txBody>
      </p:sp>
      <p:sp>
        <p:nvSpPr>
          <p:cNvPr id="16" name="Isosceles Triangle 15">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0915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1721526" y="0"/>
            <a:ext cx="9337305" cy="6733845"/>
          </a:xfrm>
          <a:prstGeom prst="rect">
            <a:avLst/>
          </a:prstGeom>
        </p:spPr>
      </p:pic>
    </p:spTree>
    <p:extLst>
      <p:ext uri="{BB962C8B-B14F-4D97-AF65-F5344CB8AC3E}">
        <p14:creationId xmlns:p14="http://schemas.microsoft.com/office/powerpoint/2010/main" val="2048899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dirty="0"/>
              <a:t>DETERMINANTS OF HEALTH</a:t>
            </a:r>
            <a:endParaRPr lang="en-GB" dirty="0"/>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555709" y="1603375"/>
            <a:ext cx="11375735" cy="5048147"/>
          </a:xfrm>
        </p:spPr>
        <p:txBody>
          <a:bodyPr>
            <a:normAutofit/>
          </a:bodyPr>
          <a:lstStyle/>
          <a:p>
            <a:pPr marL="514350" indent="-514350">
              <a:buAutoNum type="alphaUcPeriod"/>
            </a:pPr>
            <a:r>
              <a:rPr lang="en-GB" sz="2200" b="1" dirty="0">
                <a:solidFill>
                  <a:srgbClr val="FF0000"/>
                </a:solidFill>
              </a:rPr>
              <a:t>Human Biology:  </a:t>
            </a:r>
            <a:r>
              <a:rPr lang="en-GB" sz="2200" dirty="0"/>
              <a:t>there are factors, which are genetically transmitted from parents to offspring. As a result, there is a chance of transferring defective trait. The modern medicine does not have a significant role in these cases. </a:t>
            </a:r>
          </a:p>
          <a:p>
            <a:pPr>
              <a:buFont typeface="Wingdings" panose="05000000000000000000" pitchFamily="2" charset="2"/>
              <a:buChar char="ü"/>
            </a:pPr>
            <a:r>
              <a:rPr lang="en-GB" sz="2200" dirty="0"/>
              <a:t>Genetic Counselling: </a:t>
            </a:r>
            <a:r>
              <a:rPr lang="en-GB" sz="2200" dirty="0" smtClean="0"/>
              <a:t>during </a:t>
            </a:r>
            <a:r>
              <a:rPr lang="en-GB" sz="2200" dirty="0"/>
              <a:t>marriage parents could be made aware of their genetic component in order to overcome some risks that could arise. </a:t>
            </a:r>
          </a:p>
          <a:p>
            <a:pPr>
              <a:buFont typeface="Wingdings" panose="05000000000000000000" pitchFamily="2" charset="2"/>
              <a:buChar char="ü"/>
            </a:pPr>
            <a:r>
              <a:rPr lang="en-GB" sz="2200" dirty="0"/>
              <a:t>Genetic Engineering: may have a role in cases like Breast cancer. </a:t>
            </a:r>
          </a:p>
          <a:p>
            <a:pPr marL="0" indent="0">
              <a:buNone/>
            </a:pPr>
            <a:r>
              <a:rPr lang="en-GB" sz="2200" b="1" dirty="0">
                <a:solidFill>
                  <a:srgbClr val="FF0000"/>
                </a:solidFill>
              </a:rPr>
              <a:t>B. Life style (Behaviour</a:t>
            </a:r>
            <a:r>
              <a:rPr lang="en-GB" sz="2200" b="1" dirty="0"/>
              <a:t>): </a:t>
            </a:r>
            <a:r>
              <a:rPr lang="en-GB" sz="2200" dirty="0"/>
              <a:t>is an action that has a specific frequency, duration, and purpose, whether conscious or unconscious. It is associated with practice. It is what we do and how we act. Recently life style </a:t>
            </a:r>
            <a:r>
              <a:rPr lang="en-GB" sz="2200" dirty="0" smtClean="0"/>
              <a:t>received a great attention </a:t>
            </a:r>
            <a:r>
              <a:rPr lang="en-GB" sz="2200" dirty="0"/>
              <a:t>as a major determinant of health. Life style of individuals affects their health </a:t>
            </a:r>
            <a:r>
              <a:rPr lang="en-GB" sz="2200" i="1" u="sng" dirty="0"/>
              <a:t>directly or indirectly</a:t>
            </a:r>
            <a:r>
              <a:rPr lang="en-GB" sz="2200" i="1" dirty="0"/>
              <a:t>. </a:t>
            </a:r>
            <a:r>
              <a:rPr lang="en-GB" sz="2200" dirty="0"/>
              <a:t>For example: Cigarette </a:t>
            </a:r>
            <a:r>
              <a:rPr lang="en-GB" sz="2200" dirty="0" smtClean="0"/>
              <a:t>smoking, </a:t>
            </a:r>
            <a:r>
              <a:rPr lang="en-GB" sz="2200" dirty="0"/>
              <a:t>Unsafe sport practice </a:t>
            </a:r>
            <a:r>
              <a:rPr lang="en-GB" sz="2200" dirty="0" smtClean="0"/>
              <a:t>,Eating </a:t>
            </a:r>
            <a:r>
              <a:rPr lang="en-GB" sz="2200" dirty="0"/>
              <a:t>contaminated food, etc. </a:t>
            </a:r>
          </a:p>
          <a:p>
            <a:pPr marL="0" indent="0">
              <a:buNone/>
            </a:pPr>
            <a:endParaRPr lang="en-GB" sz="2200" dirty="0"/>
          </a:p>
          <a:p>
            <a:pPr marL="0" indent="0">
              <a:buNone/>
            </a:pPr>
            <a:endParaRPr lang="en-GB" sz="2200" dirty="0"/>
          </a:p>
        </p:txBody>
      </p:sp>
    </p:spTree>
    <p:extLst>
      <p:ext uri="{BB962C8B-B14F-4D97-AF65-F5344CB8AC3E}">
        <p14:creationId xmlns:p14="http://schemas.microsoft.com/office/powerpoint/2010/main" val="2649994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9183"/>
            <a:ext cx="11141529" cy="598260"/>
          </a:xfrm>
        </p:spPr>
        <p:txBody>
          <a:bodyPr>
            <a:normAutofit fontScale="90000"/>
          </a:bodyPr>
          <a:lstStyle/>
          <a:p>
            <a:r>
              <a:rPr lang="en-US" dirty="0"/>
              <a:t>DETERMINANTS OF HEALTH</a:t>
            </a:r>
            <a:endParaRPr lang="en-GB" dirty="0"/>
          </a:p>
        </p:txBody>
      </p:sp>
      <p:sp>
        <p:nvSpPr>
          <p:cNvPr id="3" name="Content Placeholder 2"/>
          <p:cNvSpPr>
            <a:spLocks noGrp="1"/>
          </p:cNvSpPr>
          <p:nvPr>
            <p:ph idx="1"/>
          </p:nvPr>
        </p:nvSpPr>
        <p:spPr>
          <a:xfrm>
            <a:off x="310243" y="767442"/>
            <a:ext cx="11429999" cy="5910943"/>
          </a:xfrm>
        </p:spPr>
        <p:txBody>
          <a:bodyPr>
            <a:normAutofit fontScale="85000" lnSpcReduction="20000"/>
          </a:bodyPr>
          <a:lstStyle/>
          <a:p>
            <a:pPr marL="0" indent="0">
              <a:buNone/>
            </a:pPr>
            <a:r>
              <a:rPr lang="en-GB" b="1" dirty="0">
                <a:solidFill>
                  <a:srgbClr val="FF0000"/>
                </a:solidFill>
              </a:rPr>
              <a:t>C. </a:t>
            </a:r>
            <a:r>
              <a:rPr lang="en-GB" b="1" dirty="0" smtClean="0">
                <a:solidFill>
                  <a:srgbClr val="FF0000"/>
                </a:solidFill>
              </a:rPr>
              <a:t>Environment</a:t>
            </a:r>
            <a:r>
              <a:rPr lang="en-GB" b="1" dirty="0">
                <a:solidFill>
                  <a:srgbClr val="FF0000"/>
                </a:solidFill>
              </a:rPr>
              <a:t>: </a:t>
            </a:r>
            <a:r>
              <a:rPr lang="en-GB" b="1" dirty="0"/>
              <a:t>is all that which is external to the individual human host. Those are factors outside the human body that could influence health include: </a:t>
            </a:r>
          </a:p>
          <a:p>
            <a:pPr>
              <a:buFont typeface="Wingdings" panose="05000000000000000000" pitchFamily="2" charset="2"/>
              <a:buChar char="ü"/>
            </a:pPr>
            <a:r>
              <a:rPr lang="en-GB" dirty="0"/>
              <a:t>Life support, food, water, air etc. </a:t>
            </a:r>
          </a:p>
          <a:p>
            <a:pPr>
              <a:buFont typeface="Wingdings" panose="05000000000000000000" pitchFamily="2" charset="2"/>
              <a:buChar char="ü"/>
            </a:pPr>
            <a:r>
              <a:rPr lang="en-GB" dirty="0"/>
              <a:t> Physical factors, climate, Rain fall </a:t>
            </a:r>
          </a:p>
          <a:p>
            <a:pPr>
              <a:buFont typeface="Wingdings" panose="05000000000000000000" pitchFamily="2" charset="2"/>
              <a:buChar char="ü"/>
            </a:pPr>
            <a:r>
              <a:rPr lang="en-GB" dirty="0"/>
              <a:t>Biological factors: microorganisms, toxins, Biological waste, </a:t>
            </a:r>
          </a:p>
          <a:p>
            <a:pPr>
              <a:buFont typeface="Wingdings" panose="05000000000000000000" pitchFamily="2" charset="2"/>
              <a:buChar char="ü"/>
            </a:pPr>
            <a:r>
              <a:rPr lang="en-GB" dirty="0"/>
              <a:t>economic e.g. Crowding, income level, </a:t>
            </a:r>
          </a:p>
          <a:p>
            <a:pPr>
              <a:buFont typeface="Wingdings" panose="05000000000000000000" pitchFamily="2" charset="2"/>
              <a:buChar char="ü"/>
            </a:pPr>
            <a:r>
              <a:rPr lang="en-GB" dirty="0"/>
              <a:t>Chemical factors: industrial wastes, agricultural wastes, air pollution, etc </a:t>
            </a:r>
          </a:p>
          <a:p>
            <a:pPr>
              <a:buFont typeface="Wingdings" panose="05000000000000000000" pitchFamily="2" charset="2"/>
              <a:buChar char="ü"/>
            </a:pPr>
            <a:r>
              <a:rPr lang="en-GB" dirty="0"/>
              <a:t> Socio – cultural determinants  include the beliefs, traditions, and social customs in the community.</a:t>
            </a:r>
          </a:p>
          <a:p>
            <a:pPr marL="0" indent="0">
              <a:buNone/>
            </a:pPr>
            <a:r>
              <a:rPr lang="en-GB" b="1" dirty="0">
                <a:solidFill>
                  <a:srgbClr val="FF0000"/>
                </a:solidFill>
              </a:rPr>
              <a:t>D.  Health care organizations </a:t>
            </a:r>
            <a:r>
              <a:rPr lang="en-GB" b="1" dirty="0" smtClean="0"/>
              <a:t>resource </a:t>
            </a:r>
            <a:r>
              <a:rPr lang="en-GB" b="1" dirty="0"/>
              <a:t>in human power, equipment, </a:t>
            </a:r>
            <a:r>
              <a:rPr lang="en-GB" b="1" dirty="0" smtClean="0"/>
              <a:t>money determine </a:t>
            </a:r>
            <a:r>
              <a:rPr lang="en-GB" b="1" dirty="0"/>
              <a:t>the health of people. It is concerned with the </a:t>
            </a:r>
          </a:p>
          <a:p>
            <a:pPr>
              <a:buFont typeface="Wingdings" panose="05000000000000000000" pitchFamily="2" charset="2"/>
              <a:buChar char="ü"/>
            </a:pPr>
            <a:r>
              <a:rPr lang="en-GB" dirty="0"/>
              <a:t>Availability of health service People living in areas where there is no access to health service are affected by health problems and have lower health status than those with accessible health services. </a:t>
            </a:r>
          </a:p>
          <a:p>
            <a:pPr>
              <a:buFont typeface="Wingdings" panose="05000000000000000000" pitchFamily="2" charset="2"/>
              <a:buChar char="ü"/>
            </a:pPr>
            <a:r>
              <a:rPr lang="en-GB" dirty="0"/>
              <a:t>Acceptability of the service by the community </a:t>
            </a:r>
          </a:p>
          <a:p>
            <a:pPr>
              <a:buFont typeface="Wingdings" panose="05000000000000000000" pitchFamily="2" charset="2"/>
              <a:buChar char="ü"/>
            </a:pPr>
            <a:r>
              <a:rPr lang="en-GB" dirty="0" smtClean="0"/>
              <a:t>Quality </a:t>
            </a:r>
            <a:r>
              <a:rPr lang="en-GB" dirty="0"/>
              <a:t>of care that mainly focuses on the comprehensiveness, continuity and integration of the health care</a:t>
            </a:r>
          </a:p>
          <a:p>
            <a:endParaRPr lang="en-GB" dirty="0"/>
          </a:p>
        </p:txBody>
      </p:sp>
    </p:spTree>
    <p:extLst>
      <p:ext uri="{BB962C8B-B14F-4D97-AF65-F5344CB8AC3E}">
        <p14:creationId xmlns:p14="http://schemas.microsoft.com/office/powerpoint/2010/main" val="151421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1825625"/>
            <a:ext cx="11734800" cy="4351338"/>
          </a:xfrm>
        </p:spPr>
        <p:txBody>
          <a:bodyPr>
            <a:normAutofit/>
          </a:bodyPr>
          <a:lstStyle/>
          <a:p>
            <a:pPr marL="0" indent="0" algn="ctr">
              <a:buNone/>
            </a:pPr>
            <a:r>
              <a:rPr lang="en-GB" sz="8000" dirty="0">
                <a:solidFill>
                  <a:srgbClr val="FF0000"/>
                </a:solidFill>
                <a:effectLst>
                  <a:outerShdw blurRad="38100" dist="38100" dir="2700000" algn="tl">
                    <a:srgbClr val="000000">
                      <a:alpha val="43137"/>
                    </a:srgbClr>
                  </a:outerShdw>
                </a:effectLst>
              </a:rPr>
              <a:t>Now: What is Public Health?</a:t>
            </a:r>
          </a:p>
        </p:txBody>
      </p:sp>
    </p:spTree>
    <p:extLst>
      <p:ext uri="{BB962C8B-B14F-4D97-AF65-F5344CB8AC3E}">
        <p14:creationId xmlns:p14="http://schemas.microsoft.com/office/powerpoint/2010/main" val="1729738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57175" y="1414462"/>
            <a:ext cx="11096625" cy="5214937"/>
          </a:xfrm>
        </p:spPr>
        <p:txBody>
          <a:bodyPr>
            <a:normAutofit/>
          </a:bodyPr>
          <a:lstStyle/>
          <a:p>
            <a:pPr marL="0" indent="0">
              <a:buNone/>
            </a:pPr>
            <a:r>
              <a:rPr lang="en-GB" b="1" dirty="0">
                <a:solidFill>
                  <a:srgbClr val="00B050"/>
                </a:solidFill>
              </a:rPr>
              <a:t>Imagine yourself a clinician in your clinic:</a:t>
            </a:r>
          </a:p>
          <a:p>
            <a:pPr>
              <a:buFont typeface="Wingdings" panose="05000000000000000000" pitchFamily="2" charset="2"/>
              <a:buChar char="§"/>
            </a:pPr>
            <a:r>
              <a:rPr lang="en-GB" dirty="0"/>
              <a:t>You make all you can to make the </a:t>
            </a:r>
          </a:p>
          <a:p>
            <a:pPr marL="0" indent="0">
              <a:buNone/>
            </a:pPr>
            <a:r>
              <a:rPr lang="en-GB" u="sng" dirty="0"/>
              <a:t>sick individual </a:t>
            </a:r>
            <a:r>
              <a:rPr lang="en-GB" dirty="0"/>
              <a:t>in front of you better!</a:t>
            </a:r>
          </a:p>
          <a:p>
            <a:pPr>
              <a:buFont typeface="Wingdings" panose="05000000000000000000" pitchFamily="2" charset="2"/>
              <a:buChar char="§"/>
            </a:pPr>
            <a:r>
              <a:rPr lang="en-GB" dirty="0"/>
              <a:t>You are committed to your job and </a:t>
            </a:r>
          </a:p>
          <a:p>
            <a:pPr marL="0" indent="0">
              <a:buNone/>
            </a:pPr>
            <a:r>
              <a:rPr lang="en-GB" dirty="0"/>
              <a:t>very busy </a:t>
            </a:r>
            <a:r>
              <a:rPr lang="en-GB" u="sng" dirty="0"/>
              <a:t>treating those who come </a:t>
            </a:r>
            <a:r>
              <a:rPr lang="en-GB" dirty="0"/>
              <a:t>for help!</a:t>
            </a:r>
          </a:p>
          <a:p>
            <a:pPr>
              <a:buFont typeface="Wingdings" panose="05000000000000000000" pitchFamily="2" charset="2"/>
              <a:buChar char="§"/>
            </a:pPr>
            <a:r>
              <a:rPr lang="en-GB" dirty="0"/>
              <a:t>You </a:t>
            </a:r>
            <a:r>
              <a:rPr lang="en-GB" u="sng" dirty="0"/>
              <a:t>have similar attitude for other patients </a:t>
            </a:r>
            <a:r>
              <a:rPr lang="en-GB" dirty="0"/>
              <a:t>sitting outside </a:t>
            </a:r>
          </a:p>
          <a:p>
            <a:pPr marL="0" indent="0">
              <a:buNone/>
            </a:pPr>
            <a:r>
              <a:rPr lang="en-GB" dirty="0"/>
              <a:t>In the waiting room</a:t>
            </a:r>
            <a:r>
              <a:rPr lang="en-GB" dirty="0" smtClean="0"/>
              <a:t>!</a:t>
            </a:r>
          </a:p>
          <a:p>
            <a:pPr marL="0" indent="0">
              <a:buNone/>
            </a:pPr>
            <a:endParaRPr lang="en-GB" dirty="0"/>
          </a:p>
          <a:p>
            <a:pPr marL="0" indent="0">
              <a:buNone/>
            </a:pPr>
            <a:r>
              <a:rPr lang="en-GB" dirty="0"/>
              <a:t>                        </a:t>
            </a:r>
            <a:r>
              <a:rPr lang="en-GB" b="1" i="1" dirty="0">
                <a:solidFill>
                  <a:srgbClr val="FF0000"/>
                </a:solidFill>
              </a:rPr>
              <a:t>BUT, what about those who have not come to you?</a:t>
            </a:r>
          </a:p>
          <a:p>
            <a:pPr marL="0" indent="0">
              <a:buNone/>
            </a:pPr>
            <a:endParaRPr lang="en-GB" dirty="0"/>
          </a:p>
        </p:txBody>
      </p:sp>
      <p:pic>
        <p:nvPicPr>
          <p:cNvPr id="4" name="Picture 3"/>
          <p:cNvPicPr>
            <a:picLocks noChangeAspect="1"/>
          </p:cNvPicPr>
          <p:nvPr/>
        </p:nvPicPr>
        <p:blipFill>
          <a:blip r:embed="rId2"/>
          <a:stretch>
            <a:fillRect/>
          </a:stretch>
        </p:blipFill>
        <p:spPr>
          <a:xfrm>
            <a:off x="7132370" y="111125"/>
            <a:ext cx="4941096" cy="3294064"/>
          </a:xfrm>
          <a:prstGeom prst="rect">
            <a:avLst/>
          </a:prstGeom>
        </p:spPr>
      </p:pic>
    </p:spTree>
    <p:extLst>
      <p:ext uri="{BB962C8B-B14F-4D97-AF65-F5344CB8AC3E}">
        <p14:creationId xmlns:p14="http://schemas.microsoft.com/office/powerpoint/2010/main" val="4083856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Srikanth Gundlapalli on Twitter: &amp;quot;The concept of Iceberg phenomenon applies  best to Hypertension @myadla #ECNeph… &amp;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162" y="0"/>
            <a:ext cx="7400925" cy="6973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91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GB" sz="4100"/>
              <a:t>Clinical Medicine and Public Health</a:t>
            </a:r>
          </a:p>
        </p:txBody>
      </p:sp>
      <p:sp>
        <p:nvSpPr>
          <p:cNvPr id="3" name="Content Placeholder 2"/>
          <p:cNvSpPr>
            <a:spLocks noGrp="1"/>
          </p:cNvSpPr>
          <p:nvPr>
            <p:ph idx="1"/>
          </p:nvPr>
        </p:nvSpPr>
        <p:spPr>
          <a:xfrm>
            <a:off x="4965431" y="2438400"/>
            <a:ext cx="6864619" cy="4057639"/>
          </a:xfrm>
        </p:spPr>
        <p:txBody>
          <a:bodyPr>
            <a:noAutofit/>
          </a:bodyPr>
          <a:lstStyle/>
          <a:p>
            <a:r>
              <a:rPr lang="en-GB" u="sng" dirty="0"/>
              <a:t>Clinical medicine </a:t>
            </a:r>
            <a:r>
              <a:rPr lang="en-GB" dirty="0"/>
              <a:t>is concerned with diagnosing and treating diseases in individual patients. It has evolved from primarily a medical and nursing service to involve a highly complex team of professionals.</a:t>
            </a:r>
          </a:p>
          <a:p>
            <a:r>
              <a:rPr lang="en-GB" u="sng" dirty="0"/>
              <a:t>Public health </a:t>
            </a:r>
            <a:r>
              <a:rPr lang="en-GB" dirty="0"/>
              <a:t>refers to the health status of a defined group of people and the governmental actions and conditions to promote, protect and preserve their health.</a:t>
            </a:r>
          </a:p>
        </p:txBody>
      </p:sp>
      <p:pic>
        <p:nvPicPr>
          <p:cNvPr id="5" name="Picture 4">
            <a:extLst>
              <a:ext uri="{FF2B5EF4-FFF2-40B4-BE49-F238E27FC236}">
                <a16:creationId xmlns:a16="http://schemas.microsoft.com/office/drawing/2014/main" xmlns="" id="{C67ACECF-80F9-4138-82A6-88A6C281325D}"/>
              </a:ext>
            </a:extLst>
          </p:cNvPr>
          <p:cNvPicPr>
            <a:picLocks noChangeAspect="1"/>
          </p:cNvPicPr>
          <p:nvPr/>
        </p:nvPicPr>
        <p:blipFill rotWithShape="1">
          <a:blip r:embed="rId2"/>
          <a:srcRect l="54882" r="-1"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59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FB9E0"/>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3862084"/>
              </p:ext>
            </p:extLst>
          </p:nvPr>
        </p:nvGraphicFramePr>
        <p:xfrm>
          <a:off x="541867" y="1405468"/>
          <a:ext cx="11035090" cy="4950883"/>
        </p:xfrm>
        <a:graphic>
          <a:graphicData uri="http://schemas.openxmlformats.org/drawingml/2006/table">
            <a:tbl>
              <a:tblPr firstRow="1" bandRow="1">
                <a:tableStyleId>{5C22544A-7EE6-4342-B048-85BDC9FD1C3A}</a:tableStyleId>
              </a:tblPr>
              <a:tblGrid>
                <a:gridCol w="3081872">
                  <a:extLst>
                    <a:ext uri="{9D8B030D-6E8A-4147-A177-3AD203B41FA5}">
                      <a16:colId xmlns:a16="http://schemas.microsoft.com/office/drawing/2014/main" xmlns="" val="20000"/>
                    </a:ext>
                  </a:extLst>
                </a:gridCol>
                <a:gridCol w="3917733">
                  <a:extLst>
                    <a:ext uri="{9D8B030D-6E8A-4147-A177-3AD203B41FA5}">
                      <a16:colId xmlns:a16="http://schemas.microsoft.com/office/drawing/2014/main" xmlns="" val="20001"/>
                    </a:ext>
                  </a:extLst>
                </a:gridCol>
                <a:gridCol w="4035485">
                  <a:extLst>
                    <a:ext uri="{9D8B030D-6E8A-4147-A177-3AD203B41FA5}">
                      <a16:colId xmlns:a16="http://schemas.microsoft.com/office/drawing/2014/main" xmlns="" val="20002"/>
                    </a:ext>
                  </a:extLst>
                </a:gridCol>
              </a:tblGrid>
              <a:tr h="441359">
                <a:tc>
                  <a:txBody>
                    <a:bodyPr/>
                    <a:lstStyle/>
                    <a:p>
                      <a:pPr marL="0" marR="0" algn="ctr" rtl="0">
                        <a:lnSpc>
                          <a:spcPct val="150000"/>
                        </a:lnSpc>
                        <a:spcBef>
                          <a:spcPts val="0"/>
                        </a:spcBef>
                        <a:spcAft>
                          <a:spcPts val="0"/>
                        </a:spcAft>
                      </a:pPr>
                      <a:r>
                        <a:rPr lang="en-US" sz="1800" b="1" dirty="0">
                          <a:latin typeface="Times New Roman"/>
                          <a:ea typeface="Calibri"/>
                          <a:cs typeface="Arial"/>
                        </a:rPr>
                        <a:t>Items</a:t>
                      </a:r>
                      <a:endParaRPr lang="en-US" sz="1800" dirty="0">
                        <a:latin typeface="Calibri"/>
                        <a:ea typeface="Calibri"/>
                        <a:cs typeface="Arial"/>
                      </a:endParaRPr>
                    </a:p>
                  </a:txBody>
                  <a:tcPr marL="68580" marR="68580" marT="0" marB="0"/>
                </a:tc>
                <a:tc>
                  <a:txBody>
                    <a:bodyPr/>
                    <a:lstStyle/>
                    <a:p>
                      <a:pPr marL="0" marR="0" algn="ctr" rtl="0">
                        <a:lnSpc>
                          <a:spcPct val="150000"/>
                        </a:lnSpc>
                        <a:spcBef>
                          <a:spcPts val="0"/>
                        </a:spcBef>
                        <a:spcAft>
                          <a:spcPts val="0"/>
                        </a:spcAft>
                      </a:pPr>
                      <a:r>
                        <a:rPr lang="en-US" sz="1800" b="1" dirty="0">
                          <a:latin typeface="Times New Roman"/>
                          <a:ea typeface="Calibri"/>
                          <a:cs typeface="Arial"/>
                        </a:rPr>
                        <a:t>Public health</a:t>
                      </a:r>
                      <a:endParaRPr lang="en-US" sz="1800" dirty="0">
                        <a:latin typeface="Calibri"/>
                        <a:ea typeface="Calibri"/>
                        <a:cs typeface="Arial"/>
                      </a:endParaRPr>
                    </a:p>
                  </a:txBody>
                  <a:tcPr marL="68580" marR="68580" marT="0" marB="0"/>
                </a:tc>
                <a:tc>
                  <a:txBody>
                    <a:bodyPr/>
                    <a:lstStyle/>
                    <a:p>
                      <a:pPr marL="0" marR="0" algn="ctr" rtl="0">
                        <a:lnSpc>
                          <a:spcPct val="150000"/>
                        </a:lnSpc>
                        <a:spcBef>
                          <a:spcPts val="0"/>
                        </a:spcBef>
                        <a:spcAft>
                          <a:spcPts val="0"/>
                        </a:spcAft>
                      </a:pPr>
                      <a:r>
                        <a:rPr lang="en-US" sz="1800" b="1" dirty="0">
                          <a:latin typeface="Times New Roman"/>
                          <a:ea typeface="Calibri"/>
                          <a:cs typeface="Arial"/>
                        </a:rPr>
                        <a:t>Clinical medicine</a:t>
                      </a:r>
                      <a:endParaRPr lang="en-US" sz="1800" dirty="0">
                        <a:latin typeface="Calibri"/>
                        <a:ea typeface="Calibri"/>
                        <a:cs typeface="Arial"/>
                      </a:endParaRPr>
                    </a:p>
                  </a:txBody>
                  <a:tcPr marL="68580" marR="68580" marT="0" marB="0"/>
                </a:tc>
                <a:extLst>
                  <a:ext uri="{0D108BD9-81ED-4DB2-BD59-A6C34878D82A}">
                    <a16:rowId xmlns:a16="http://schemas.microsoft.com/office/drawing/2014/main" xmlns="" val="10000"/>
                  </a:ext>
                </a:extLst>
              </a:tr>
              <a:tr h="523092">
                <a:tc>
                  <a:txBody>
                    <a:bodyPr/>
                    <a:lstStyle/>
                    <a:p>
                      <a:pPr marL="0" marR="0" algn="just" rtl="0">
                        <a:lnSpc>
                          <a:spcPct val="150000"/>
                        </a:lnSpc>
                        <a:spcBef>
                          <a:spcPts val="0"/>
                        </a:spcBef>
                        <a:spcAft>
                          <a:spcPts val="0"/>
                        </a:spcAft>
                      </a:pPr>
                      <a:r>
                        <a:rPr lang="en-US" sz="1600" b="1" dirty="0">
                          <a:solidFill>
                            <a:srgbClr val="C00000"/>
                          </a:solidFill>
                          <a:effectLst>
                            <a:outerShdw blurRad="38100" dist="38100" dir="2700000" algn="tl">
                              <a:srgbClr val="000000">
                                <a:alpha val="43137"/>
                              </a:srgbClr>
                            </a:outerShdw>
                          </a:effectLst>
                          <a:latin typeface="+mn-lt"/>
                          <a:ea typeface="Calibri"/>
                          <a:cs typeface="Arial"/>
                        </a:rPr>
                        <a:t>Objective</a:t>
                      </a:r>
                    </a:p>
                  </a:txBody>
                  <a:tcPr marL="68580" marR="68580" marT="0" marB="0"/>
                </a:tc>
                <a:tc>
                  <a:txBody>
                    <a:bodyPr/>
                    <a:lstStyle/>
                    <a:p>
                      <a:pPr marL="0" marR="0" algn="l" rtl="0">
                        <a:lnSpc>
                          <a:spcPct val="100000"/>
                        </a:lnSpc>
                        <a:spcBef>
                          <a:spcPts val="0"/>
                        </a:spcBef>
                        <a:spcAft>
                          <a:spcPts val="0"/>
                        </a:spcAft>
                      </a:pPr>
                      <a:r>
                        <a:rPr lang="en-US" sz="1600" b="1" dirty="0">
                          <a:solidFill>
                            <a:srgbClr val="C00000"/>
                          </a:solidFill>
                          <a:latin typeface="+mn-lt"/>
                          <a:ea typeface="Calibri"/>
                          <a:cs typeface="Arial"/>
                        </a:rPr>
                        <a:t> prevent diseases</a:t>
                      </a:r>
                    </a:p>
                  </a:txBody>
                  <a:tcPr marL="68580" marR="68580" marT="0" marB="0"/>
                </a:tc>
                <a:tc>
                  <a:txBody>
                    <a:bodyPr/>
                    <a:lstStyle/>
                    <a:p>
                      <a:pPr marL="0" marR="0" algn="l" rtl="0">
                        <a:lnSpc>
                          <a:spcPct val="100000"/>
                        </a:lnSpc>
                        <a:spcBef>
                          <a:spcPts val="0"/>
                        </a:spcBef>
                        <a:spcAft>
                          <a:spcPts val="0"/>
                        </a:spcAft>
                      </a:pPr>
                      <a:r>
                        <a:rPr lang="en-US" sz="1600" b="1" dirty="0">
                          <a:solidFill>
                            <a:srgbClr val="C00000"/>
                          </a:solidFill>
                          <a:latin typeface="+mn-lt"/>
                          <a:ea typeface="Calibri"/>
                          <a:cs typeface="Arial"/>
                        </a:rPr>
                        <a:t> cure diseases</a:t>
                      </a:r>
                    </a:p>
                    <a:p>
                      <a:pPr marL="0" marR="0" algn="l" rtl="0">
                        <a:lnSpc>
                          <a:spcPct val="100000"/>
                        </a:lnSpc>
                        <a:spcBef>
                          <a:spcPts val="0"/>
                        </a:spcBef>
                        <a:spcAft>
                          <a:spcPts val="0"/>
                        </a:spcAft>
                      </a:pPr>
                      <a:endParaRPr lang="en-US" sz="1600" b="1" dirty="0">
                        <a:solidFill>
                          <a:srgbClr val="C00000"/>
                        </a:solidFill>
                        <a:latin typeface="+mn-lt"/>
                        <a:ea typeface="Calibri"/>
                        <a:cs typeface="Arial"/>
                      </a:endParaRPr>
                    </a:p>
                  </a:txBody>
                  <a:tcPr marL="68580" marR="68580" marT="0" marB="0"/>
                </a:tc>
                <a:extLst>
                  <a:ext uri="{0D108BD9-81ED-4DB2-BD59-A6C34878D82A}">
                    <a16:rowId xmlns:a16="http://schemas.microsoft.com/office/drawing/2014/main" xmlns="" val="10001"/>
                  </a:ext>
                </a:extLst>
              </a:tr>
              <a:tr h="882721">
                <a:tc>
                  <a:txBody>
                    <a:bodyPr/>
                    <a:lstStyle/>
                    <a:p>
                      <a:pPr marL="0" marR="0" algn="just" rtl="0">
                        <a:lnSpc>
                          <a:spcPct val="150000"/>
                        </a:lnSpc>
                        <a:spcBef>
                          <a:spcPts val="0"/>
                        </a:spcBef>
                        <a:spcAft>
                          <a:spcPts val="0"/>
                        </a:spcAft>
                      </a:pPr>
                      <a:r>
                        <a:rPr lang="en-US" sz="1600" b="1" dirty="0">
                          <a:effectLst>
                            <a:outerShdw blurRad="38100" dist="38100" dir="2700000" algn="tl">
                              <a:srgbClr val="000000">
                                <a:alpha val="43137"/>
                              </a:srgbClr>
                            </a:outerShdw>
                          </a:effectLst>
                          <a:latin typeface="+mn-lt"/>
                          <a:ea typeface="Calibri"/>
                          <a:cs typeface="Arial"/>
                        </a:rPr>
                        <a:t>Customers</a:t>
                      </a:r>
                    </a:p>
                    <a:p>
                      <a:pPr marL="0" marR="0" algn="just" rtl="0">
                        <a:lnSpc>
                          <a:spcPct val="150000"/>
                        </a:lnSpc>
                        <a:spcBef>
                          <a:spcPts val="0"/>
                        </a:spcBef>
                        <a:spcAft>
                          <a:spcPts val="0"/>
                        </a:spcAft>
                      </a:pPr>
                      <a:endParaRPr lang="en-US" sz="1600" b="1" dirty="0">
                        <a:effectLst>
                          <a:outerShdw blurRad="38100" dist="38100" dir="2700000" algn="tl">
                            <a:srgbClr val="000000">
                              <a:alpha val="43137"/>
                            </a:srgbClr>
                          </a:outerShdw>
                        </a:effectLst>
                        <a:latin typeface="+mn-lt"/>
                        <a:ea typeface="Calibri"/>
                        <a:cs typeface="Arial"/>
                      </a:endParaRPr>
                    </a:p>
                  </a:txBody>
                  <a:tcPr marL="68580" marR="68580" marT="0" marB="0"/>
                </a:tc>
                <a:tc>
                  <a:txBody>
                    <a:bodyPr/>
                    <a:lstStyle/>
                    <a:p>
                      <a:pPr marL="0" marR="0" algn="l" rtl="0">
                        <a:lnSpc>
                          <a:spcPct val="100000"/>
                        </a:lnSpc>
                        <a:spcBef>
                          <a:spcPts val="0"/>
                        </a:spcBef>
                        <a:spcAft>
                          <a:spcPts val="0"/>
                        </a:spcAft>
                      </a:pPr>
                      <a:r>
                        <a:rPr lang="en-US" sz="1600" b="1" dirty="0">
                          <a:latin typeface="+mn-lt"/>
                          <a:ea typeface="Calibri"/>
                          <a:cs typeface="Arial"/>
                        </a:rPr>
                        <a:t>All community</a:t>
                      </a:r>
                    </a:p>
                    <a:p>
                      <a:pPr marL="0" marR="0" algn="l" rtl="0">
                        <a:lnSpc>
                          <a:spcPct val="100000"/>
                        </a:lnSpc>
                        <a:spcBef>
                          <a:spcPts val="0"/>
                        </a:spcBef>
                        <a:spcAft>
                          <a:spcPts val="0"/>
                        </a:spcAft>
                      </a:pPr>
                      <a:r>
                        <a:rPr lang="en-US" sz="1600" b="1" dirty="0">
                          <a:latin typeface="+mn-lt"/>
                          <a:ea typeface="Calibri"/>
                          <a:cs typeface="Arial"/>
                        </a:rPr>
                        <a:t>(healthy and diseased)</a:t>
                      </a:r>
                    </a:p>
                  </a:txBody>
                  <a:tcPr marL="68580" marR="68580" marT="0" marB="0"/>
                </a:tc>
                <a:tc>
                  <a:txBody>
                    <a:bodyPr/>
                    <a:lstStyle/>
                    <a:p>
                      <a:pPr marL="0" marR="0" algn="l" rtl="0">
                        <a:lnSpc>
                          <a:spcPct val="100000"/>
                        </a:lnSpc>
                        <a:spcBef>
                          <a:spcPts val="0"/>
                        </a:spcBef>
                        <a:spcAft>
                          <a:spcPts val="0"/>
                        </a:spcAft>
                      </a:pPr>
                      <a:r>
                        <a:rPr lang="en-US" sz="1600" b="1" dirty="0">
                          <a:latin typeface="+mn-lt"/>
                          <a:ea typeface="Calibri"/>
                          <a:cs typeface="Arial"/>
                        </a:rPr>
                        <a:t>Individuals</a:t>
                      </a:r>
                    </a:p>
                    <a:p>
                      <a:pPr marL="0" marR="0" algn="l" rtl="0">
                        <a:lnSpc>
                          <a:spcPct val="100000"/>
                        </a:lnSpc>
                        <a:spcBef>
                          <a:spcPts val="0"/>
                        </a:spcBef>
                        <a:spcAft>
                          <a:spcPts val="0"/>
                        </a:spcAft>
                      </a:pPr>
                      <a:r>
                        <a:rPr lang="en-US" sz="1600" b="1" dirty="0">
                          <a:latin typeface="+mn-lt"/>
                          <a:ea typeface="Calibri"/>
                          <a:cs typeface="Arial"/>
                        </a:rPr>
                        <a:t>(diseased only)</a:t>
                      </a:r>
                    </a:p>
                  </a:txBody>
                  <a:tcPr marL="68580" marR="68580" marT="0" marB="0"/>
                </a:tc>
                <a:extLst>
                  <a:ext uri="{0D108BD9-81ED-4DB2-BD59-A6C34878D82A}">
                    <a16:rowId xmlns:a16="http://schemas.microsoft.com/office/drawing/2014/main" xmlns="" val="10002"/>
                  </a:ext>
                </a:extLst>
              </a:tr>
              <a:tr h="1011339">
                <a:tc>
                  <a:txBody>
                    <a:bodyPr/>
                    <a:lstStyle/>
                    <a:p>
                      <a:pPr marL="0" marR="0" algn="just" rtl="0">
                        <a:lnSpc>
                          <a:spcPct val="150000"/>
                        </a:lnSpc>
                        <a:spcBef>
                          <a:spcPts val="0"/>
                        </a:spcBef>
                        <a:spcAft>
                          <a:spcPts val="0"/>
                        </a:spcAft>
                      </a:pPr>
                      <a:r>
                        <a:rPr lang="en-US" sz="1600" b="1" dirty="0">
                          <a:solidFill>
                            <a:srgbClr val="0070C0"/>
                          </a:solidFill>
                          <a:effectLst>
                            <a:outerShdw blurRad="38100" dist="38100" dir="2700000" algn="tl">
                              <a:srgbClr val="000000">
                                <a:alpha val="43137"/>
                              </a:srgbClr>
                            </a:outerShdw>
                          </a:effectLst>
                          <a:latin typeface="+mn-lt"/>
                          <a:ea typeface="Calibri"/>
                          <a:cs typeface="Arial"/>
                        </a:rPr>
                        <a:t>Methods of diagnosis</a:t>
                      </a:r>
                    </a:p>
                  </a:txBody>
                  <a:tcPr marL="68580" marR="68580" marT="0" marB="0"/>
                </a:tc>
                <a:tc>
                  <a:txBody>
                    <a:bodyPr/>
                    <a:lstStyle/>
                    <a:p>
                      <a:pPr marL="0" marR="0" algn="l" rtl="0">
                        <a:lnSpc>
                          <a:spcPct val="100000"/>
                        </a:lnSpc>
                        <a:spcBef>
                          <a:spcPts val="0"/>
                        </a:spcBef>
                        <a:spcAft>
                          <a:spcPts val="0"/>
                        </a:spcAft>
                      </a:pPr>
                      <a:r>
                        <a:rPr lang="en-US" sz="1600" b="1" dirty="0">
                          <a:solidFill>
                            <a:srgbClr val="0070C0"/>
                          </a:solidFill>
                          <a:latin typeface="+mn-lt"/>
                          <a:ea typeface="Calibri"/>
                          <a:cs typeface="Arial"/>
                        </a:rPr>
                        <a:t>Demographics</a:t>
                      </a:r>
                    </a:p>
                    <a:p>
                      <a:pPr marL="0" marR="0" algn="l" rtl="0">
                        <a:lnSpc>
                          <a:spcPct val="100000"/>
                        </a:lnSpc>
                        <a:spcBef>
                          <a:spcPts val="0"/>
                        </a:spcBef>
                        <a:spcAft>
                          <a:spcPts val="0"/>
                        </a:spcAft>
                      </a:pPr>
                      <a:r>
                        <a:rPr lang="en-US" sz="1600" b="1" dirty="0">
                          <a:solidFill>
                            <a:srgbClr val="0070C0"/>
                          </a:solidFill>
                          <a:latin typeface="+mn-lt"/>
                          <a:ea typeface="Calibri"/>
                          <a:cs typeface="Arial"/>
                        </a:rPr>
                        <a:t>Vital statistics</a:t>
                      </a:r>
                    </a:p>
                    <a:p>
                      <a:pPr marL="0" marR="0" algn="l" rtl="0">
                        <a:lnSpc>
                          <a:spcPct val="100000"/>
                        </a:lnSpc>
                        <a:spcBef>
                          <a:spcPts val="0"/>
                        </a:spcBef>
                        <a:spcAft>
                          <a:spcPts val="0"/>
                        </a:spcAft>
                      </a:pPr>
                      <a:r>
                        <a:rPr lang="en-US" sz="1600" b="1" dirty="0">
                          <a:solidFill>
                            <a:srgbClr val="0070C0"/>
                          </a:solidFill>
                          <a:latin typeface="+mn-lt"/>
                          <a:ea typeface="Calibri"/>
                          <a:cs typeface="Arial"/>
                        </a:rPr>
                        <a:t>Epidemiology</a:t>
                      </a:r>
                    </a:p>
                    <a:p>
                      <a:pPr marL="0" marR="0" algn="l" rtl="0">
                        <a:lnSpc>
                          <a:spcPct val="100000"/>
                        </a:lnSpc>
                        <a:spcBef>
                          <a:spcPts val="0"/>
                        </a:spcBef>
                        <a:spcAft>
                          <a:spcPts val="0"/>
                        </a:spcAft>
                      </a:pPr>
                      <a:endParaRPr lang="en-US" sz="1600" b="1" dirty="0">
                        <a:solidFill>
                          <a:srgbClr val="0070C0"/>
                        </a:solidFill>
                        <a:latin typeface="+mn-lt"/>
                        <a:ea typeface="Calibri"/>
                        <a:cs typeface="Arial"/>
                      </a:endParaRPr>
                    </a:p>
                  </a:txBody>
                  <a:tcPr marL="68580" marR="68580" marT="0" marB="0"/>
                </a:tc>
                <a:tc>
                  <a:txBody>
                    <a:bodyPr/>
                    <a:lstStyle/>
                    <a:p>
                      <a:pPr marL="0" marR="0" algn="l" rtl="0">
                        <a:lnSpc>
                          <a:spcPct val="100000"/>
                        </a:lnSpc>
                        <a:spcBef>
                          <a:spcPts val="0"/>
                        </a:spcBef>
                        <a:spcAft>
                          <a:spcPts val="0"/>
                        </a:spcAft>
                      </a:pPr>
                      <a:r>
                        <a:rPr lang="en-US" sz="1600" b="1" dirty="0">
                          <a:solidFill>
                            <a:srgbClr val="0070C0"/>
                          </a:solidFill>
                          <a:latin typeface="+mn-lt"/>
                          <a:ea typeface="Calibri"/>
                          <a:cs typeface="Arial"/>
                        </a:rPr>
                        <a:t>Individual</a:t>
                      </a:r>
                      <a:r>
                        <a:rPr lang="en-US" sz="1600" b="1" baseline="0" dirty="0">
                          <a:solidFill>
                            <a:srgbClr val="0070C0"/>
                          </a:solidFill>
                          <a:latin typeface="+mn-lt"/>
                          <a:ea typeface="Calibri"/>
                          <a:cs typeface="Arial"/>
                        </a:rPr>
                        <a:t> data: </a:t>
                      </a:r>
                      <a:r>
                        <a:rPr lang="en-US" sz="1600" b="1" dirty="0">
                          <a:solidFill>
                            <a:srgbClr val="0070C0"/>
                          </a:solidFill>
                          <a:latin typeface="+mn-lt"/>
                          <a:ea typeface="Calibri"/>
                          <a:cs typeface="Arial"/>
                        </a:rPr>
                        <a:t>History, clinical exam, laboratory investigations</a:t>
                      </a:r>
                    </a:p>
                  </a:txBody>
                  <a:tcPr marL="68580" marR="68580" marT="0" marB="0"/>
                </a:tc>
                <a:extLst>
                  <a:ext uri="{0D108BD9-81ED-4DB2-BD59-A6C34878D82A}">
                    <a16:rowId xmlns:a16="http://schemas.microsoft.com/office/drawing/2014/main" xmlns="" val="10003"/>
                  </a:ext>
                </a:extLst>
              </a:tr>
              <a:tr h="523092">
                <a:tc>
                  <a:txBody>
                    <a:bodyPr/>
                    <a:lstStyle/>
                    <a:p>
                      <a:pPr marL="0" marR="0" algn="just" rtl="0">
                        <a:lnSpc>
                          <a:spcPct val="150000"/>
                        </a:lnSpc>
                        <a:spcBef>
                          <a:spcPts val="0"/>
                        </a:spcBef>
                        <a:spcAft>
                          <a:spcPts val="0"/>
                        </a:spcAft>
                      </a:pPr>
                      <a:r>
                        <a:rPr lang="en-US" sz="1600" b="1" dirty="0">
                          <a:effectLst>
                            <a:outerShdw blurRad="38100" dist="38100" dir="2700000" algn="tl">
                              <a:srgbClr val="000000">
                                <a:alpha val="43137"/>
                              </a:srgbClr>
                            </a:outerShdw>
                          </a:effectLst>
                          <a:latin typeface="+mn-lt"/>
                          <a:ea typeface="Calibri"/>
                          <a:cs typeface="Arial"/>
                        </a:rPr>
                        <a:t>Management</a:t>
                      </a:r>
                    </a:p>
                  </a:txBody>
                  <a:tcPr marL="68580" marR="68580" marT="0" marB="0"/>
                </a:tc>
                <a:tc>
                  <a:txBody>
                    <a:bodyPr/>
                    <a:lstStyle/>
                    <a:p>
                      <a:pPr marL="0" marR="0" algn="l" rtl="0">
                        <a:lnSpc>
                          <a:spcPct val="100000"/>
                        </a:lnSpc>
                        <a:spcBef>
                          <a:spcPts val="0"/>
                        </a:spcBef>
                        <a:spcAft>
                          <a:spcPts val="0"/>
                        </a:spcAft>
                      </a:pPr>
                      <a:r>
                        <a:rPr lang="en-US" sz="1600" b="1" dirty="0">
                          <a:latin typeface="+mn-lt"/>
                          <a:ea typeface="Calibri"/>
                          <a:cs typeface="Arial"/>
                        </a:rPr>
                        <a:t>Community health programs</a:t>
                      </a:r>
                    </a:p>
                    <a:p>
                      <a:pPr marL="0" marR="0" algn="l" rtl="0">
                        <a:lnSpc>
                          <a:spcPct val="100000"/>
                        </a:lnSpc>
                        <a:spcBef>
                          <a:spcPts val="0"/>
                        </a:spcBef>
                        <a:spcAft>
                          <a:spcPts val="0"/>
                        </a:spcAft>
                      </a:pPr>
                      <a:endParaRPr lang="en-US" sz="1600" b="1" dirty="0">
                        <a:latin typeface="+mn-lt"/>
                        <a:ea typeface="Calibri"/>
                        <a:cs typeface="Arial"/>
                      </a:endParaRPr>
                    </a:p>
                  </a:txBody>
                  <a:tcPr marL="68580" marR="68580" marT="0" marB="0"/>
                </a:tc>
                <a:tc>
                  <a:txBody>
                    <a:bodyPr/>
                    <a:lstStyle/>
                    <a:p>
                      <a:pPr marL="0" marR="0" algn="l" rtl="0">
                        <a:lnSpc>
                          <a:spcPct val="100000"/>
                        </a:lnSpc>
                        <a:spcBef>
                          <a:spcPts val="0"/>
                        </a:spcBef>
                        <a:spcAft>
                          <a:spcPts val="0"/>
                        </a:spcAft>
                      </a:pPr>
                      <a:r>
                        <a:rPr lang="en-US" sz="1600" b="1" dirty="0">
                          <a:latin typeface="+mn-lt"/>
                          <a:ea typeface="Calibri"/>
                          <a:cs typeface="Arial"/>
                        </a:rPr>
                        <a:t>Medical/surgical treatment</a:t>
                      </a:r>
                    </a:p>
                  </a:txBody>
                  <a:tcPr marL="68580" marR="68580" marT="0" marB="0"/>
                </a:tc>
                <a:extLst>
                  <a:ext uri="{0D108BD9-81ED-4DB2-BD59-A6C34878D82A}">
                    <a16:rowId xmlns:a16="http://schemas.microsoft.com/office/drawing/2014/main" xmlns="" val="10004"/>
                  </a:ext>
                </a:extLst>
              </a:tr>
              <a:tr h="784640">
                <a:tc>
                  <a:txBody>
                    <a:bodyPr/>
                    <a:lstStyle/>
                    <a:p>
                      <a:pPr marL="0" marR="0" algn="just" rtl="0">
                        <a:lnSpc>
                          <a:spcPct val="150000"/>
                        </a:lnSpc>
                        <a:spcBef>
                          <a:spcPts val="0"/>
                        </a:spcBef>
                        <a:spcAft>
                          <a:spcPts val="0"/>
                        </a:spcAft>
                      </a:pPr>
                      <a:r>
                        <a:rPr lang="en-US" sz="1600" b="1" dirty="0">
                          <a:solidFill>
                            <a:srgbClr val="0070C0"/>
                          </a:solidFill>
                          <a:effectLst>
                            <a:outerShdw blurRad="38100" dist="38100" dir="2700000" algn="tl">
                              <a:srgbClr val="000000">
                                <a:alpha val="43137"/>
                              </a:srgbClr>
                            </a:outerShdw>
                          </a:effectLst>
                          <a:latin typeface="+mn-lt"/>
                          <a:ea typeface="Calibri"/>
                          <a:cs typeface="Arial"/>
                        </a:rPr>
                        <a:t>Evaluation</a:t>
                      </a:r>
                    </a:p>
                  </a:txBody>
                  <a:tcPr marL="68580" marR="68580" marT="0" marB="0"/>
                </a:tc>
                <a:tc>
                  <a:txBody>
                    <a:bodyPr/>
                    <a:lstStyle/>
                    <a:p>
                      <a:pPr marL="0" marR="0" algn="l" rtl="0">
                        <a:lnSpc>
                          <a:spcPct val="100000"/>
                        </a:lnSpc>
                        <a:spcBef>
                          <a:spcPts val="0"/>
                        </a:spcBef>
                        <a:spcAft>
                          <a:spcPts val="0"/>
                        </a:spcAft>
                      </a:pPr>
                      <a:r>
                        <a:rPr lang="en-US" sz="1600" b="1" dirty="0">
                          <a:solidFill>
                            <a:srgbClr val="0070C0"/>
                          </a:solidFill>
                          <a:latin typeface="+mn-lt"/>
                          <a:ea typeface="Calibri"/>
                          <a:cs typeface="Arial"/>
                        </a:rPr>
                        <a:t>Assessment of health programs and health status of a community</a:t>
                      </a:r>
                    </a:p>
                  </a:txBody>
                  <a:tcPr marL="68580" marR="68580" marT="0" marB="0"/>
                </a:tc>
                <a:tc>
                  <a:txBody>
                    <a:bodyPr/>
                    <a:lstStyle/>
                    <a:p>
                      <a:pPr marL="0" marR="0" algn="l" rtl="0">
                        <a:lnSpc>
                          <a:spcPct val="100000"/>
                        </a:lnSpc>
                        <a:spcBef>
                          <a:spcPts val="0"/>
                        </a:spcBef>
                        <a:spcAft>
                          <a:spcPts val="0"/>
                        </a:spcAft>
                      </a:pPr>
                      <a:r>
                        <a:rPr lang="en-US" sz="1600" b="1" dirty="0">
                          <a:solidFill>
                            <a:srgbClr val="0070C0"/>
                          </a:solidFill>
                          <a:latin typeface="+mn-lt"/>
                          <a:ea typeface="Calibri"/>
                          <a:cs typeface="Arial"/>
                        </a:rPr>
                        <a:t>Follow up of patients</a:t>
                      </a:r>
                    </a:p>
                    <a:p>
                      <a:pPr marL="0" marR="0" algn="l" rtl="0">
                        <a:lnSpc>
                          <a:spcPct val="100000"/>
                        </a:lnSpc>
                        <a:spcBef>
                          <a:spcPts val="0"/>
                        </a:spcBef>
                        <a:spcAft>
                          <a:spcPts val="0"/>
                        </a:spcAft>
                      </a:pPr>
                      <a:endParaRPr lang="en-US" sz="1600" b="1" dirty="0">
                        <a:solidFill>
                          <a:srgbClr val="0070C0"/>
                        </a:solidFill>
                        <a:latin typeface="+mn-lt"/>
                        <a:ea typeface="Calibri"/>
                        <a:cs typeface="Arial"/>
                      </a:endParaRPr>
                    </a:p>
                    <a:p>
                      <a:pPr marL="0" marR="0" algn="l" rtl="0">
                        <a:lnSpc>
                          <a:spcPct val="100000"/>
                        </a:lnSpc>
                        <a:spcBef>
                          <a:spcPts val="0"/>
                        </a:spcBef>
                        <a:spcAft>
                          <a:spcPts val="0"/>
                        </a:spcAft>
                      </a:pPr>
                      <a:endParaRPr lang="en-US" sz="1600" b="1" dirty="0">
                        <a:solidFill>
                          <a:srgbClr val="0070C0"/>
                        </a:solidFill>
                        <a:latin typeface="+mn-lt"/>
                        <a:ea typeface="Calibri"/>
                        <a:cs typeface="Arial"/>
                      </a:endParaRPr>
                    </a:p>
                  </a:txBody>
                  <a:tcPr marL="68580" marR="68580" marT="0" marB="0"/>
                </a:tc>
                <a:extLst>
                  <a:ext uri="{0D108BD9-81ED-4DB2-BD59-A6C34878D82A}">
                    <a16:rowId xmlns:a16="http://schemas.microsoft.com/office/drawing/2014/main" xmlns="" val="10005"/>
                  </a:ext>
                </a:extLst>
              </a:tr>
              <a:tr h="784640">
                <a:tc>
                  <a:txBody>
                    <a:bodyPr/>
                    <a:lstStyle/>
                    <a:p>
                      <a:pPr marL="0" marR="0" algn="just" rtl="0">
                        <a:lnSpc>
                          <a:spcPct val="150000"/>
                        </a:lnSpc>
                        <a:spcBef>
                          <a:spcPts val="0"/>
                        </a:spcBef>
                        <a:spcAft>
                          <a:spcPts val="0"/>
                        </a:spcAft>
                      </a:pPr>
                      <a:r>
                        <a:rPr lang="en-US" sz="1600" b="1" dirty="0">
                          <a:effectLst>
                            <a:outerShdw blurRad="38100" dist="38100" dir="2700000" algn="tl">
                              <a:srgbClr val="000000">
                                <a:alpha val="43137"/>
                              </a:srgbClr>
                            </a:outerShdw>
                          </a:effectLst>
                          <a:latin typeface="+mn-lt"/>
                          <a:ea typeface="Calibri"/>
                          <a:cs typeface="Arial"/>
                        </a:rPr>
                        <a:t>Branches</a:t>
                      </a:r>
                    </a:p>
                  </a:txBody>
                  <a:tcPr marL="68580" marR="68580" marT="0" marB="0"/>
                </a:tc>
                <a:tc>
                  <a:txBody>
                    <a:bodyPr/>
                    <a:lstStyle/>
                    <a:p>
                      <a:pPr marL="0" marR="0" algn="l" rtl="0">
                        <a:lnSpc>
                          <a:spcPct val="100000"/>
                        </a:lnSpc>
                        <a:spcBef>
                          <a:spcPts val="0"/>
                        </a:spcBef>
                        <a:spcAft>
                          <a:spcPts val="0"/>
                        </a:spcAft>
                      </a:pPr>
                      <a:r>
                        <a:rPr lang="en-US" sz="1600" b="1" dirty="0">
                          <a:latin typeface="+mn-lt"/>
                          <a:ea typeface="Calibri"/>
                          <a:cs typeface="Arial"/>
                        </a:rPr>
                        <a:t>Epidemiology, environmental health, management, health services, statistics……</a:t>
                      </a:r>
                    </a:p>
                  </a:txBody>
                  <a:tcPr marL="68580" marR="68580" marT="0" marB="0"/>
                </a:tc>
                <a:tc>
                  <a:txBody>
                    <a:bodyPr/>
                    <a:lstStyle/>
                    <a:p>
                      <a:pPr marL="0" marR="0" algn="l" rtl="0">
                        <a:lnSpc>
                          <a:spcPct val="100000"/>
                        </a:lnSpc>
                        <a:spcBef>
                          <a:spcPts val="0"/>
                        </a:spcBef>
                        <a:spcAft>
                          <a:spcPts val="0"/>
                        </a:spcAft>
                      </a:pPr>
                      <a:r>
                        <a:rPr lang="en-US" sz="1600" b="1" dirty="0">
                          <a:latin typeface="+mn-lt"/>
                          <a:ea typeface="Calibri"/>
                          <a:cs typeface="Arial"/>
                        </a:rPr>
                        <a:t>Internal medicine, surgery, pediatrics, gynecology…</a:t>
                      </a:r>
                    </a:p>
                  </a:txBody>
                  <a:tcPr marL="68580" marR="68580" marT="0" marB="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a:xfrm>
            <a:off x="838200" y="365126"/>
            <a:ext cx="10515600" cy="820208"/>
          </a:xfrm>
        </p:spPr>
        <p:txBody>
          <a:bodyPr>
            <a:normAutofit/>
          </a:bodyPr>
          <a:lstStyle/>
          <a:p>
            <a:pPr algn="ctr">
              <a:defRPr/>
            </a:pPr>
            <a:r>
              <a:rPr lang="en-US" sz="3600" b="1" u="sng" dirty="0">
                <a:solidFill>
                  <a:schemeClr val="accent1">
                    <a:lumMod val="75000"/>
                  </a:schemeClr>
                </a:solidFill>
              </a:rPr>
              <a:t>Clinical medicine Vs Public health</a:t>
            </a:r>
          </a:p>
        </p:txBody>
      </p:sp>
      <p:sp>
        <p:nvSpPr>
          <p:cNvPr id="5" name="Slide Number Placeholder 4"/>
          <p:cNvSpPr>
            <a:spLocks noGrp="1"/>
          </p:cNvSpPr>
          <p:nvPr>
            <p:ph type="sldNum" sz="quarter" idx="12"/>
          </p:nvPr>
        </p:nvSpPr>
        <p:spPr/>
        <p:txBody>
          <a:bodyPr/>
          <a:lstStyle/>
          <a:p>
            <a:fld id="{4F925D94-CA64-476B-81ED-3418A858162E}" type="slidenum">
              <a:rPr lang="en-US" smtClean="0"/>
              <a:pPr/>
              <a:t>18</a:t>
            </a:fld>
            <a:endParaRPr lang="en-US"/>
          </a:p>
        </p:txBody>
      </p:sp>
    </p:spTree>
    <p:extLst>
      <p:ext uri="{BB962C8B-B14F-4D97-AF65-F5344CB8AC3E}">
        <p14:creationId xmlns:p14="http://schemas.microsoft.com/office/powerpoint/2010/main" val="1072075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99049" y="1357299"/>
            <a:ext cx="6145213" cy="5364176"/>
          </a:xfrm>
        </p:spPr>
        <p:txBody>
          <a:bodyPr>
            <a:noAutofit/>
          </a:bodyPr>
          <a:lstStyle/>
          <a:p>
            <a:pPr marL="0" indent="0">
              <a:buNone/>
            </a:pPr>
            <a:r>
              <a:rPr lang="en-US" sz="2800" dirty="0">
                <a:latin typeface="+mj-lt"/>
              </a:rPr>
              <a:t>“The science and art of preventing disease, prolonging life, and promoting health through the </a:t>
            </a:r>
            <a:r>
              <a:rPr lang="en-GB" sz="2800" dirty="0">
                <a:latin typeface="+mj-lt"/>
              </a:rPr>
              <a:t>organised</a:t>
            </a:r>
            <a:r>
              <a:rPr lang="en-US" sz="2800" dirty="0">
                <a:latin typeface="+mj-lt"/>
              </a:rPr>
              <a:t> efforts and informed choices of society, organizations, public and private communities, and individuals.”</a:t>
            </a:r>
          </a:p>
          <a:p>
            <a:pPr marL="0" indent="0" algn="r">
              <a:buNone/>
            </a:pPr>
            <a:r>
              <a:rPr lang="en-US" dirty="0">
                <a:solidFill>
                  <a:srgbClr val="0039A6"/>
                </a:solidFill>
                <a:latin typeface="Century Gothic" panose="020B0502020202020204" pitchFamily="34" charset="0"/>
              </a:rPr>
              <a:t>—CEA Winslow</a:t>
            </a:r>
          </a:p>
        </p:txBody>
      </p:sp>
      <p:sp>
        <p:nvSpPr>
          <p:cNvPr id="10" name="TextBox 9"/>
          <p:cNvSpPr txBox="1"/>
          <p:nvPr/>
        </p:nvSpPr>
        <p:spPr>
          <a:xfrm>
            <a:off x="2013717" y="541742"/>
            <a:ext cx="8197082" cy="553998"/>
          </a:xfrm>
          <a:prstGeom prst="rect">
            <a:avLst/>
          </a:prstGeom>
          <a:noFill/>
          <a:ln w="19050">
            <a:noFill/>
          </a:ln>
        </p:spPr>
        <p:txBody>
          <a:bodyPr wrap="square" rtlCol="0">
            <a:spAutoFit/>
          </a:bodyPr>
          <a:lstStyle/>
          <a:p>
            <a:pPr algn="ctr"/>
            <a:r>
              <a:rPr lang="en-US" sz="3000" dirty="0">
                <a:solidFill>
                  <a:srgbClr val="0039A6"/>
                </a:solidFill>
                <a:latin typeface="Century Gothic" panose="020B0502020202020204" pitchFamily="34" charset="0"/>
              </a:rPr>
              <a:t>Public Health Defined</a:t>
            </a:r>
          </a:p>
        </p:txBody>
      </p:sp>
      <p:cxnSp>
        <p:nvCxnSpPr>
          <p:cNvPr id="9" name="Straight Connector 8"/>
          <p:cNvCxnSpPr/>
          <p:nvPr/>
        </p:nvCxnSpPr>
        <p:spPr>
          <a:xfrm>
            <a:off x="2079659"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81200" y="6232368"/>
            <a:ext cx="7787640" cy="246221"/>
          </a:xfrm>
          <a:prstGeom prst="rect">
            <a:avLst/>
          </a:prstGeom>
          <a:noFill/>
        </p:spPr>
        <p:txBody>
          <a:bodyPr wrap="square" rtlCol="0">
            <a:spAutoFit/>
          </a:bodyPr>
          <a:lstStyle/>
          <a:p>
            <a:r>
              <a:rPr lang="en-US" sz="1000" dirty="0">
                <a:latin typeface="Arial" pitchFamily="34" charset="0"/>
                <a:cs typeface="Arial" pitchFamily="34" charset="0"/>
              </a:rPr>
              <a:t>Winslow CEA. The untilled field of public health. Mod Med 1920;2:183–91.</a:t>
            </a:r>
          </a:p>
        </p:txBody>
      </p:sp>
      <p:pic>
        <p:nvPicPr>
          <p:cNvPr id="47106" name="Picture 2" descr="https://news.yale.edu/sites/default/files/d6_files/imce/Winslow720.jpg"/>
          <p:cNvPicPr>
            <a:picLocks noChangeAspect="1" noChangeArrowheads="1"/>
          </p:cNvPicPr>
          <p:nvPr/>
        </p:nvPicPr>
        <p:blipFill>
          <a:blip r:embed="rId3" cstate="print"/>
          <a:srcRect/>
          <a:stretch>
            <a:fillRect/>
          </a:stretch>
        </p:blipFill>
        <p:spPr bwMode="auto">
          <a:xfrm>
            <a:off x="2166910" y="1785926"/>
            <a:ext cx="2782716" cy="2928958"/>
          </a:xfrm>
          <a:prstGeom prst="rect">
            <a:avLst/>
          </a:prstGeom>
          <a:noFill/>
        </p:spPr>
      </p:pic>
      <p:sp>
        <p:nvSpPr>
          <p:cNvPr id="13" name="Slide Number Placeholder 12"/>
          <p:cNvSpPr>
            <a:spLocks noGrp="1"/>
          </p:cNvSpPr>
          <p:nvPr>
            <p:ph type="sldNum" sz="quarter" idx="12"/>
          </p:nvPr>
        </p:nvSpPr>
        <p:spPr/>
        <p:txBody>
          <a:bodyPr/>
          <a:lstStyle/>
          <a:p>
            <a:fld id="{4F925D94-CA64-476B-81ED-3418A858162E}" type="slidenum">
              <a:rPr lang="en-US" smtClean="0"/>
              <a:pPr/>
              <a:t>19</a:t>
            </a:fld>
            <a:endParaRPr lang="en-US"/>
          </a:p>
        </p:txBody>
      </p:sp>
    </p:spTree>
    <p:extLst>
      <p:ext uri="{BB962C8B-B14F-4D97-AF65-F5344CB8AC3E}">
        <p14:creationId xmlns:p14="http://schemas.microsoft.com/office/powerpoint/2010/main" val="346622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5633" y="365125"/>
            <a:ext cx="11234958" cy="6134149"/>
          </a:xfrm>
        </p:spPr>
      </p:pic>
      <p:sp>
        <p:nvSpPr>
          <p:cNvPr id="4" name="Rectangle 3"/>
          <p:cNvSpPr/>
          <p:nvPr/>
        </p:nvSpPr>
        <p:spPr>
          <a:xfrm>
            <a:off x="4558194" y="1977675"/>
            <a:ext cx="6316131" cy="1754326"/>
          </a:xfrm>
          <a:prstGeom prst="rect">
            <a:avLst/>
          </a:prstGeom>
        </p:spPr>
        <p:txBody>
          <a:bodyPr wrap="square">
            <a:spAutoFit/>
          </a:bodyPr>
          <a:lstStyle/>
          <a:p>
            <a:r>
              <a:rPr lang="en-US" sz="3600" b="1" dirty="0">
                <a:solidFill>
                  <a:schemeClr val="bg1">
                    <a:lumMod val="95000"/>
                  </a:schemeClr>
                </a:solidFill>
              </a:rPr>
              <a:t>Course title: </a:t>
            </a:r>
            <a:r>
              <a:rPr lang="en-US" sz="3600" dirty="0">
                <a:solidFill>
                  <a:schemeClr val="bg1">
                    <a:lumMod val="95000"/>
                  </a:schemeClr>
                </a:solidFill>
              </a:rPr>
              <a:t>Public health </a:t>
            </a:r>
            <a:br>
              <a:rPr lang="en-US" sz="3600" dirty="0">
                <a:solidFill>
                  <a:schemeClr val="bg1">
                    <a:lumMod val="95000"/>
                  </a:schemeClr>
                </a:solidFill>
              </a:rPr>
            </a:br>
            <a:r>
              <a:rPr lang="en-US" sz="3600" b="1" dirty="0">
                <a:solidFill>
                  <a:schemeClr val="bg1">
                    <a:lumMod val="95000"/>
                  </a:schemeClr>
                </a:solidFill>
              </a:rPr>
              <a:t>Course code: </a:t>
            </a:r>
            <a:r>
              <a:rPr lang="en-US" sz="3600" dirty="0">
                <a:solidFill>
                  <a:schemeClr val="bg1">
                    <a:lumMod val="95000"/>
                  </a:schemeClr>
                </a:solidFill>
              </a:rPr>
              <a:t>1506202</a:t>
            </a:r>
          </a:p>
          <a:p>
            <a:pPr>
              <a:buFont typeface="Wingdings" pitchFamily="2" charset="2"/>
              <a:buNone/>
            </a:pPr>
            <a:r>
              <a:rPr lang="en-US" sz="3600" b="1" dirty="0">
                <a:solidFill>
                  <a:schemeClr val="bg1">
                    <a:lumMod val="95000"/>
                  </a:schemeClr>
                </a:solidFill>
              </a:rPr>
              <a:t>Credit hours: </a:t>
            </a:r>
            <a:r>
              <a:rPr lang="en-US" sz="3600" dirty="0">
                <a:solidFill>
                  <a:schemeClr val="bg1">
                    <a:lumMod val="95000"/>
                  </a:schemeClr>
                </a:solidFill>
              </a:rPr>
              <a:t>2 hours</a:t>
            </a:r>
          </a:p>
        </p:txBody>
      </p:sp>
    </p:spTree>
    <p:extLst>
      <p:ext uri="{BB962C8B-B14F-4D97-AF65-F5344CB8AC3E}">
        <p14:creationId xmlns:p14="http://schemas.microsoft.com/office/powerpoint/2010/main" val="158718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8532"/>
            <a:ext cx="10659532" cy="4967817"/>
          </a:xfrm>
          <a:solidFill>
            <a:schemeClr val="tx2">
              <a:lumMod val="20000"/>
              <a:lumOff val="80000"/>
            </a:schemeClr>
          </a:solidFill>
        </p:spPr>
        <p:txBody>
          <a:bodyPr>
            <a:normAutofit fontScale="92500" lnSpcReduction="10000"/>
          </a:bodyPr>
          <a:lstStyle/>
          <a:p>
            <a:r>
              <a:rPr lang="en-GB" dirty="0"/>
              <a:t>The history of public health goes back to almost as long as history of civilization.</a:t>
            </a:r>
            <a:endParaRPr lang="en-GB" b="1" dirty="0"/>
          </a:p>
          <a:p>
            <a:r>
              <a:rPr lang="en-GB" b="1" dirty="0"/>
              <a:t>1800s-1900s</a:t>
            </a:r>
            <a:r>
              <a:rPr lang="en-GB" dirty="0"/>
              <a:t>: The Industrial Revolution--population growth—Insanitary conditions—infectious diseases—emergence of epidemics such as cholera--low life expectancy-- key element in the emergence of the </a:t>
            </a:r>
            <a:r>
              <a:rPr lang="en-GB" b="1" dirty="0"/>
              <a:t>Great Sanitary Awakening.</a:t>
            </a:r>
            <a:endParaRPr lang="en-GB" dirty="0"/>
          </a:p>
          <a:p>
            <a:r>
              <a:rPr lang="en-GB" dirty="0"/>
              <a:t>Edwin Chadwick: Public Health Act 1848-</a:t>
            </a:r>
          </a:p>
          <a:p>
            <a:r>
              <a:rPr lang="en-GB" dirty="0" err="1"/>
              <a:t>Dr.</a:t>
            </a:r>
            <a:r>
              <a:rPr lang="en-GB" dirty="0"/>
              <a:t> John Snow: The outbreak of cholera epidemic 1854 (The Broad Street pump)</a:t>
            </a:r>
          </a:p>
          <a:p>
            <a:r>
              <a:rPr lang="en-GB" dirty="0"/>
              <a:t>Louis Pasteur (The germ theory) 1864 .</a:t>
            </a:r>
          </a:p>
          <a:p>
            <a:r>
              <a:rPr lang="en-GB" dirty="0"/>
              <a:t>The beginning of the modern public health movement.</a:t>
            </a:r>
          </a:p>
          <a:p>
            <a:pPr algn="ctr"/>
            <a:r>
              <a:rPr lang="en-GB" b="1" dirty="0">
                <a:solidFill>
                  <a:schemeClr val="accent2"/>
                </a:solidFill>
              </a:rPr>
              <a:t>Early public health work focused on the prevention of infectious diseases. </a:t>
            </a:r>
          </a:p>
        </p:txBody>
      </p:sp>
      <p:sp>
        <p:nvSpPr>
          <p:cNvPr id="3" name="Title 2"/>
          <p:cNvSpPr>
            <a:spLocks noGrp="1"/>
          </p:cNvSpPr>
          <p:nvPr>
            <p:ph type="title"/>
          </p:nvPr>
        </p:nvSpPr>
        <p:spPr>
          <a:xfrm>
            <a:off x="838201" y="274638"/>
            <a:ext cx="10659532" cy="741362"/>
          </a:xfrm>
        </p:spPr>
        <p:txBody>
          <a:bodyPr>
            <a:normAutofit fontScale="90000"/>
          </a:bodyPr>
          <a:lstStyle/>
          <a:p>
            <a:r>
              <a:rPr lang="en-GB" dirty="0"/>
              <a:t>The Historical Development of Modern Public Health</a:t>
            </a:r>
          </a:p>
        </p:txBody>
      </p:sp>
      <p:sp>
        <p:nvSpPr>
          <p:cNvPr id="6" name="Slide Number Placeholder 5"/>
          <p:cNvSpPr>
            <a:spLocks noGrp="1"/>
          </p:cNvSpPr>
          <p:nvPr>
            <p:ph type="sldNum" sz="quarter" idx="12"/>
          </p:nvPr>
        </p:nvSpPr>
        <p:spPr/>
        <p:txBody>
          <a:bodyPr/>
          <a:lstStyle/>
          <a:p>
            <a:fld id="{4F925D94-CA64-476B-81ED-3418A858162E}" type="slidenum">
              <a:rPr lang="en-US" smtClean="0"/>
              <a:pPr/>
              <a:t>20</a:t>
            </a:fld>
            <a:endParaRPr lang="en-US"/>
          </a:p>
        </p:txBody>
      </p:sp>
    </p:spTree>
    <p:extLst>
      <p:ext uri="{BB962C8B-B14F-4D97-AF65-F5344CB8AC3E}">
        <p14:creationId xmlns:p14="http://schemas.microsoft.com/office/powerpoint/2010/main" val="365304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ox(i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heckerboard(across)">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SColor_Points.png"/>
          <p:cNvPicPr>
            <a:picLocks noGrp="1" noChangeAspect="1"/>
          </p:cNvPicPr>
          <p:nvPr>
            <p:ph idx="1"/>
          </p:nvPr>
        </p:nvPicPr>
        <p:blipFill>
          <a:blip r:embed="rId2"/>
          <a:stretch>
            <a:fillRect/>
          </a:stretch>
        </p:blipFill>
        <p:spPr>
          <a:xfrm>
            <a:off x="654477" y="1254609"/>
            <a:ext cx="7787393" cy="5284303"/>
          </a:xfrm>
        </p:spPr>
      </p:pic>
      <p:sp>
        <p:nvSpPr>
          <p:cNvPr id="3" name="Slide Number Placeholder 2"/>
          <p:cNvSpPr>
            <a:spLocks noGrp="1"/>
          </p:cNvSpPr>
          <p:nvPr>
            <p:ph type="sldNum" sz="quarter" idx="12"/>
          </p:nvPr>
        </p:nvSpPr>
        <p:spPr/>
        <p:txBody>
          <a:bodyPr/>
          <a:lstStyle/>
          <a:p>
            <a:fld id="{4F925D94-CA64-476B-81ED-3418A858162E}" type="slidenum">
              <a:rPr lang="en-US" smtClean="0"/>
              <a:pPr/>
              <a:t>21</a:t>
            </a:fld>
            <a:endParaRPr lang="en-US"/>
          </a:p>
        </p:txBody>
      </p:sp>
      <p:sp>
        <p:nvSpPr>
          <p:cNvPr id="4" name="Title 3"/>
          <p:cNvSpPr>
            <a:spLocks noGrp="1"/>
          </p:cNvSpPr>
          <p:nvPr>
            <p:ph type="title"/>
          </p:nvPr>
        </p:nvSpPr>
        <p:spPr>
          <a:xfrm>
            <a:off x="485747" y="160745"/>
            <a:ext cx="5643562" cy="1325563"/>
          </a:xfrm>
        </p:spPr>
        <p:txBody>
          <a:bodyPr>
            <a:normAutofit/>
          </a:bodyPr>
          <a:lstStyle/>
          <a:p>
            <a:r>
              <a:rPr lang="en-GB" sz="2800" dirty="0"/>
              <a:t>The Broad Street pump The outbreak of cholera epidemic 1854</a:t>
            </a:r>
          </a:p>
        </p:txBody>
      </p:sp>
      <p:pic>
        <p:nvPicPr>
          <p:cNvPr id="2" name="Picture 1"/>
          <p:cNvPicPr>
            <a:picLocks noChangeAspect="1"/>
          </p:cNvPicPr>
          <p:nvPr/>
        </p:nvPicPr>
        <p:blipFill>
          <a:blip r:embed="rId3"/>
          <a:stretch>
            <a:fillRect/>
          </a:stretch>
        </p:blipFill>
        <p:spPr>
          <a:xfrm>
            <a:off x="9023915" y="2789645"/>
            <a:ext cx="2482625" cy="3566705"/>
          </a:xfrm>
          <a:prstGeom prst="rect">
            <a:avLst/>
          </a:prstGeom>
        </p:spPr>
      </p:pic>
      <p:pic>
        <p:nvPicPr>
          <p:cNvPr id="6" name="Picture 5"/>
          <p:cNvPicPr>
            <a:picLocks noChangeAspect="1"/>
          </p:cNvPicPr>
          <p:nvPr/>
        </p:nvPicPr>
        <p:blipFill>
          <a:blip r:embed="rId4"/>
          <a:stretch>
            <a:fillRect/>
          </a:stretch>
        </p:blipFill>
        <p:spPr>
          <a:xfrm>
            <a:off x="7707085" y="160745"/>
            <a:ext cx="4381500" cy="2628900"/>
          </a:xfrm>
          <a:prstGeom prst="rect">
            <a:avLst/>
          </a:prstGeom>
        </p:spPr>
      </p:pic>
    </p:spTree>
    <p:extLst>
      <p:ext uri="{BB962C8B-B14F-4D97-AF65-F5344CB8AC3E}">
        <p14:creationId xmlns:p14="http://schemas.microsoft.com/office/powerpoint/2010/main" val="4060183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accent6">
              <a:lumMod val="20000"/>
              <a:lumOff val="80000"/>
            </a:schemeClr>
          </a:solidFill>
        </p:spPr>
        <p:txBody>
          <a:bodyPr>
            <a:normAutofit fontScale="92500"/>
          </a:bodyPr>
          <a:lstStyle/>
          <a:p>
            <a:pPr>
              <a:defRPr/>
            </a:pPr>
            <a:r>
              <a:rPr lang="en-GB" dirty="0" smtClean="0"/>
              <a:t>Health </a:t>
            </a:r>
            <a:r>
              <a:rPr lang="en-GB" dirty="0"/>
              <a:t>for All phase (1981 - </a:t>
            </a:r>
            <a:r>
              <a:rPr lang="en-GB" dirty="0" smtClean="0"/>
              <a:t>2000)</a:t>
            </a:r>
            <a:endParaRPr lang="en-US" dirty="0">
              <a:effectLst>
                <a:outerShdw blurRad="38100" dist="38100" dir="2700000" algn="tl">
                  <a:srgbClr val="C0C0C0"/>
                </a:outerShdw>
              </a:effectLst>
            </a:endParaRPr>
          </a:p>
          <a:p>
            <a:pPr>
              <a:defRPr/>
            </a:pPr>
            <a:r>
              <a:rPr lang="en-US" dirty="0" smtClean="0">
                <a:effectLst>
                  <a:outerShdw blurRad="38100" dist="38100" dir="2700000" algn="tl">
                    <a:srgbClr val="C0C0C0"/>
                  </a:outerShdw>
                </a:effectLst>
              </a:rPr>
              <a:t>Modern: A </a:t>
            </a:r>
            <a:r>
              <a:rPr lang="en-US" dirty="0">
                <a:effectLst>
                  <a:outerShdw blurRad="38100" dist="38100" dir="2700000" algn="tl">
                    <a:srgbClr val="C0C0C0"/>
                  </a:outerShdw>
                </a:effectLst>
              </a:rPr>
              <a:t>new concept of disease etiology </a:t>
            </a:r>
            <a:r>
              <a:rPr lang="en-US" b="1" dirty="0">
                <a:effectLst>
                  <a:outerShdw blurRad="38100" dist="38100" dir="2700000" algn="tl">
                    <a:srgbClr val="C0C0C0"/>
                  </a:outerShdw>
                </a:effectLst>
              </a:rPr>
              <a:t>“multi-factorial</a:t>
            </a:r>
            <a:r>
              <a:rPr lang="en-US" dirty="0">
                <a:effectLst>
                  <a:outerShdw blurRad="38100" dist="38100" dir="2700000" algn="tl">
                    <a:srgbClr val="C0C0C0"/>
                  </a:outerShdw>
                </a:effectLst>
              </a:rPr>
              <a:t> </a:t>
            </a:r>
            <a:r>
              <a:rPr lang="en-US" dirty="0" smtClean="0">
                <a:effectLst>
                  <a:outerShdw blurRad="38100" dist="38100" dir="2700000" algn="tl">
                    <a:srgbClr val="C0C0C0"/>
                  </a:outerShdw>
                </a:effectLst>
              </a:rPr>
              <a:t>causation”</a:t>
            </a:r>
          </a:p>
          <a:p>
            <a:pPr>
              <a:defRPr/>
            </a:pPr>
            <a:r>
              <a:rPr lang="en-US" dirty="0" smtClean="0">
                <a:effectLst>
                  <a:outerShdw blurRad="38100" dist="38100" dir="2700000" algn="tl">
                    <a:srgbClr val="C0C0C0"/>
                  </a:outerShdw>
                </a:effectLst>
              </a:rPr>
              <a:t>Modern </a:t>
            </a:r>
            <a:r>
              <a:rPr lang="en-US" dirty="0">
                <a:effectLst>
                  <a:outerShdw blurRad="38100" dist="38100" dir="2700000" algn="tl">
                    <a:srgbClr val="C0C0C0"/>
                  </a:outerShdw>
                </a:effectLst>
              </a:rPr>
              <a:t>life and risk factors-</a:t>
            </a:r>
            <a:r>
              <a:rPr lang="en-US" dirty="0" err="1">
                <a:effectLst>
                  <a:outerShdw blurRad="38100" dist="38100" dir="2700000" algn="tl">
                    <a:srgbClr val="C0C0C0"/>
                  </a:outerShdw>
                </a:effectLst>
              </a:rPr>
              <a:t>Globalisation</a:t>
            </a:r>
            <a:r>
              <a:rPr lang="en-US" dirty="0">
                <a:effectLst>
                  <a:outerShdw blurRad="38100" dist="38100" dir="2700000" algn="tl">
                    <a:srgbClr val="C0C0C0"/>
                  </a:outerShdw>
                </a:effectLst>
              </a:rPr>
              <a:t>.</a:t>
            </a:r>
          </a:p>
          <a:p>
            <a:pPr marL="0" indent="0" algn="l">
              <a:buNone/>
            </a:pPr>
            <a:r>
              <a:rPr lang="en-GB" sz="2800" b="0" i="0" u="none" strike="noStrike" baseline="0" dirty="0">
                <a:latin typeface="Palatino-Roman"/>
              </a:rPr>
              <a:t>Important features of modern public health include the following characteristic features:</a:t>
            </a:r>
          </a:p>
          <a:p>
            <a:pPr marL="0" indent="0" algn="l">
              <a:buNone/>
            </a:pPr>
            <a:r>
              <a:rPr lang="en-GB" sz="2800" b="0" i="0" u="none" strike="noStrike" baseline="0" dirty="0">
                <a:latin typeface="ZapfDingbats"/>
              </a:rPr>
              <a:t>■ </a:t>
            </a:r>
            <a:r>
              <a:rPr lang="en-GB" sz="2800" b="0" i="0" u="none" strike="noStrike" baseline="0" dirty="0">
                <a:latin typeface="Palatino-Roman"/>
              </a:rPr>
              <a:t>multidisciplinary;</a:t>
            </a:r>
          </a:p>
          <a:p>
            <a:pPr marL="0" indent="0" algn="l">
              <a:buNone/>
            </a:pPr>
            <a:r>
              <a:rPr lang="en-GB" sz="2800" b="0" i="0" u="none" strike="noStrike" baseline="0" dirty="0">
                <a:latin typeface="ZapfDingbats"/>
              </a:rPr>
              <a:t>■ </a:t>
            </a:r>
            <a:r>
              <a:rPr lang="en-GB" sz="2800" b="0" i="0" u="none" strike="noStrike" baseline="0" dirty="0">
                <a:latin typeface="Palatino-Roman"/>
              </a:rPr>
              <a:t>multisectoral;</a:t>
            </a:r>
          </a:p>
          <a:p>
            <a:pPr marL="0" indent="0">
              <a:buNone/>
            </a:pPr>
            <a:r>
              <a:rPr lang="en-GB" sz="2800" b="0" i="0" u="none" strike="noStrike" baseline="0" dirty="0">
                <a:latin typeface="ZapfDingbats"/>
              </a:rPr>
              <a:t>■ </a:t>
            </a:r>
            <a:r>
              <a:rPr lang="en-GB" sz="2800" b="0" i="0" u="none" strike="noStrike" baseline="0" dirty="0">
                <a:latin typeface="Palatino-Roman"/>
              </a:rPr>
              <a:t>evidence-based;</a:t>
            </a:r>
          </a:p>
          <a:p>
            <a:pPr marL="0" indent="0" algn="l">
              <a:buNone/>
            </a:pPr>
            <a:r>
              <a:rPr lang="en-GB" sz="2800" b="0" i="0" u="none" strike="noStrike" baseline="0" dirty="0">
                <a:latin typeface="ZapfDingbats"/>
              </a:rPr>
              <a:t>■ </a:t>
            </a:r>
            <a:r>
              <a:rPr lang="en-GB" sz="2800" b="0" i="0" u="none" strike="noStrike" baseline="0" dirty="0">
                <a:latin typeface="Palatino-Roman"/>
              </a:rPr>
              <a:t>equity-oriented.</a:t>
            </a:r>
            <a:endParaRPr lang="en-GB" dirty="0"/>
          </a:p>
          <a:p>
            <a:pPr marL="0" indent="0">
              <a:buNone/>
              <a:defRPr/>
            </a:pPr>
            <a:endParaRPr lang="en-US" dirty="0">
              <a:effectLst>
                <a:outerShdw blurRad="38100" dist="38100" dir="2700000" algn="tl">
                  <a:srgbClr val="C0C0C0"/>
                </a:outerShdw>
              </a:effectLst>
            </a:endParaRPr>
          </a:p>
          <a:p>
            <a:pPr marL="0" indent="0">
              <a:buNone/>
            </a:pPr>
            <a:endParaRPr lang="en-GB" dirty="0"/>
          </a:p>
        </p:txBody>
      </p:sp>
      <p:sp>
        <p:nvSpPr>
          <p:cNvPr id="3" name="Title 2"/>
          <p:cNvSpPr>
            <a:spLocks noGrp="1"/>
          </p:cNvSpPr>
          <p:nvPr>
            <p:ph type="title"/>
          </p:nvPr>
        </p:nvSpPr>
        <p:spPr/>
        <p:txBody>
          <a:bodyPr>
            <a:normAutofit/>
          </a:bodyPr>
          <a:lstStyle/>
          <a:p>
            <a:r>
              <a:rPr lang="en-GB" dirty="0"/>
              <a:t>The Historical Development of Modern Public Health</a:t>
            </a:r>
          </a:p>
        </p:txBody>
      </p:sp>
      <p:sp>
        <p:nvSpPr>
          <p:cNvPr id="4" name="Slide Number Placeholder 3"/>
          <p:cNvSpPr>
            <a:spLocks noGrp="1"/>
          </p:cNvSpPr>
          <p:nvPr>
            <p:ph type="sldNum" sz="quarter" idx="12"/>
          </p:nvPr>
        </p:nvSpPr>
        <p:spPr/>
        <p:txBody>
          <a:bodyPr/>
          <a:lstStyle/>
          <a:p>
            <a:fld id="{4F925D94-CA64-476B-81ED-3418A858162E}" type="slidenum">
              <a:rPr lang="en-US" smtClean="0"/>
              <a:pPr/>
              <a:t>22</a:t>
            </a:fld>
            <a:endParaRPr lang="en-US"/>
          </a:p>
        </p:txBody>
      </p:sp>
    </p:spTree>
    <p:extLst>
      <p:ext uri="{BB962C8B-B14F-4D97-AF65-F5344CB8AC3E}">
        <p14:creationId xmlns:p14="http://schemas.microsoft.com/office/powerpoint/2010/main" val="3919386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1808"/>
          </a:xfrm>
          <a:solidFill>
            <a:srgbClr val="92D050"/>
          </a:solidFill>
        </p:spPr>
        <p:txBody>
          <a:bodyPr/>
          <a:lstStyle/>
          <a:p>
            <a:pPr algn="ctr"/>
            <a:r>
              <a:rPr lang="en-GB" dirty="0"/>
              <a:t>What is a </a:t>
            </a:r>
            <a:r>
              <a:rPr lang="en-GB" dirty="0" smtClean="0"/>
              <a:t>population/community?</a:t>
            </a:r>
            <a:endParaRPr lang="en-GB" dirty="0"/>
          </a:p>
        </p:txBody>
      </p:sp>
      <p:sp>
        <p:nvSpPr>
          <p:cNvPr id="3" name="Content Placeholder 2"/>
          <p:cNvSpPr>
            <a:spLocks noGrp="1"/>
          </p:cNvSpPr>
          <p:nvPr>
            <p:ph idx="1"/>
          </p:nvPr>
        </p:nvSpPr>
        <p:spPr>
          <a:xfrm>
            <a:off x="838200" y="1490132"/>
            <a:ext cx="10515600" cy="5002741"/>
          </a:xfrm>
          <a:solidFill>
            <a:schemeClr val="accent4">
              <a:lumMod val="20000"/>
              <a:lumOff val="80000"/>
            </a:schemeClr>
          </a:solidFill>
        </p:spPr>
        <p:txBody>
          <a:bodyPr>
            <a:normAutofit fontScale="77500" lnSpcReduction="20000"/>
          </a:bodyPr>
          <a:lstStyle/>
          <a:p>
            <a:r>
              <a:rPr lang="en-GB" dirty="0" smtClean="0"/>
              <a:t>A </a:t>
            </a:r>
            <a:r>
              <a:rPr lang="en-GB" dirty="0"/>
              <a:t>social group determined by geographical boundaries and/ or common values and interest. Its members know and interact with each other. It functions within a particular structure and exhibits and creates certain norms, values and social institutions”. </a:t>
            </a:r>
            <a:endParaRPr lang="en-GB" dirty="0" smtClean="0"/>
          </a:p>
          <a:p>
            <a:r>
              <a:rPr lang="en-GB" dirty="0" smtClean="0"/>
              <a:t>Defined by:</a:t>
            </a:r>
          </a:p>
          <a:p>
            <a:pPr marL="0" indent="0">
              <a:buNone/>
            </a:pPr>
            <a:r>
              <a:rPr lang="en-GB" b="1" dirty="0" smtClean="0"/>
              <a:t>A) An </a:t>
            </a:r>
            <a:r>
              <a:rPr lang="en-GB" b="1" dirty="0"/>
              <a:t>administrative area:</a:t>
            </a:r>
          </a:p>
          <a:p>
            <a:pPr marL="0" indent="0">
              <a:buNone/>
            </a:pPr>
            <a:r>
              <a:rPr lang="en-GB" b="1" dirty="0"/>
              <a:t>       - A health centre catchment area</a:t>
            </a:r>
          </a:p>
          <a:p>
            <a:pPr marL="0" indent="0">
              <a:buNone/>
            </a:pPr>
            <a:r>
              <a:rPr lang="en-GB" b="1" dirty="0"/>
              <a:t>       - A district</a:t>
            </a:r>
          </a:p>
          <a:p>
            <a:pPr marL="0" indent="0">
              <a:buNone/>
            </a:pPr>
            <a:r>
              <a:rPr lang="en-GB" b="1" dirty="0"/>
              <a:t>       - A governorate</a:t>
            </a:r>
          </a:p>
          <a:p>
            <a:pPr marL="0" indent="0">
              <a:buNone/>
            </a:pPr>
            <a:r>
              <a:rPr lang="en-GB" b="1" dirty="0"/>
              <a:t>       - A country</a:t>
            </a:r>
          </a:p>
          <a:p>
            <a:pPr marL="0" indent="0">
              <a:buNone/>
            </a:pPr>
            <a:r>
              <a:rPr lang="en-GB" b="1" dirty="0"/>
              <a:t>B) A specific population group:</a:t>
            </a:r>
          </a:p>
          <a:p>
            <a:pPr marL="0" indent="0">
              <a:buNone/>
            </a:pPr>
            <a:r>
              <a:rPr lang="en-GB" b="1" dirty="0"/>
              <a:t>       - Children</a:t>
            </a:r>
          </a:p>
          <a:p>
            <a:pPr marL="0" indent="0">
              <a:buNone/>
            </a:pPr>
            <a:r>
              <a:rPr lang="en-GB" b="1" dirty="0"/>
              <a:t>       - Mothers</a:t>
            </a:r>
          </a:p>
          <a:p>
            <a:pPr marL="0" indent="0">
              <a:buNone/>
            </a:pPr>
            <a:r>
              <a:rPr lang="en-GB" b="1" dirty="0"/>
              <a:t>       - Workers</a:t>
            </a:r>
          </a:p>
          <a:p>
            <a:pPr marL="0" indent="0">
              <a:buNone/>
            </a:pPr>
            <a:r>
              <a:rPr lang="en-GB" b="1" dirty="0"/>
              <a:t>       - Seniors</a:t>
            </a:r>
          </a:p>
        </p:txBody>
      </p:sp>
    </p:spTree>
    <p:extLst>
      <p:ext uri="{BB962C8B-B14F-4D97-AF65-F5344CB8AC3E}">
        <p14:creationId xmlns:p14="http://schemas.microsoft.com/office/powerpoint/2010/main" val="1148544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solidFill>
            <a:schemeClr val="accent4">
              <a:lumMod val="20000"/>
              <a:lumOff val="80000"/>
            </a:schemeClr>
          </a:solidFill>
        </p:spPr>
        <p:txBody>
          <a:bodyPr/>
          <a:lstStyle/>
          <a:p>
            <a:r>
              <a:rPr lang="en-GB" dirty="0"/>
              <a:t>C) A specific disease group</a:t>
            </a:r>
          </a:p>
          <a:p>
            <a:pPr marL="0" indent="0">
              <a:buNone/>
            </a:pPr>
            <a:r>
              <a:rPr lang="en-GB" dirty="0"/>
              <a:t>            - Tuberculosis</a:t>
            </a:r>
          </a:p>
          <a:p>
            <a:pPr marL="0" indent="0">
              <a:buNone/>
            </a:pPr>
            <a:r>
              <a:rPr lang="en-GB" dirty="0"/>
              <a:t>            - Diabetes Mellitus</a:t>
            </a:r>
          </a:p>
          <a:p>
            <a:pPr marL="0" indent="0">
              <a:buNone/>
            </a:pPr>
            <a:r>
              <a:rPr lang="en-GB" dirty="0"/>
              <a:t>            - Cancer…etc.</a:t>
            </a:r>
          </a:p>
          <a:p>
            <a:pPr marL="0" indent="0" algn="ctr">
              <a:buNone/>
            </a:pPr>
            <a:r>
              <a:rPr lang="en-GB" i="1" dirty="0"/>
              <a:t>Population: a group who have at least one common factor.</a:t>
            </a:r>
          </a:p>
        </p:txBody>
      </p:sp>
      <p:sp>
        <p:nvSpPr>
          <p:cNvPr id="4" name="Title 1">
            <a:extLst>
              <a:ext uri="{FF2B5EF4-FFF2-40B4-BE49-F238E27FC236}">
                <a16:creationId xmlns:a16="http://schemas.microsoft.com/office/drawing/2014/main" xmlns="" id="{6D4EC1AD-221E-440C-9AF0-E8423CA6C7D7}"/>
              </a:ext>
            </a:extLst>
          </p:cNvPr>
          <p:cNvSpPr txBox="1">
            <a:spLocks/>
          </p:cNvSpPr>
          <p:nvPr/>
        </p:nvSpPr>
        <p:spPr>
          <a:xfrm>
            <a:off x="838200" y="365126"/>
            <a:ext cx="10515600" cy="921808"/>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What is a population/community?</a:t>
            </a:r>
          </a:p>
        </p:txBody>
      </p:sp>
      <p:sp>
        <p:nvSpPr>
          <p:cNvPr id="6" name="TextBox 5">
            <a:extLst>
              <a:ext uri="{FF2B5EF4-FFF2-40B4-BE49-F238E27FC236}">
                <a16:creationId xmlns:a16="http://schemas.microsoft.com/office/drawing/2014/main" xmlns="" id="{130BBD27-1771-4AE8-B1E0-6BCC3E9625AC}"/>
              </a:ext>
            </a:extLst>
          </p:cNvPr>
          <p:cNvSpPr txBox="1"/>
          <p:nvPr/>
        </p:nvSpPr>
        <p:spPr>
          <a:xfrm>
            <a:off x="1468966" y="4775200"/>
            <a:ext cx="9254067" cy="1107996"/>
          </a:xfrm>
          <a:prstGeom prst="rect">
            <a:avLst/>
          </a:prstGeom>
          <a:solidFill>
            <a:srgbClr val="FF66FF"/>
          </a:solidFill>
        </p:spPr>
        <p:txBody>
          <a:bodyPr wrap="square" rtlCol="0">
            <a:spAutoFit/>
          </a:bodyPr>
          <a:lstStyle/>
          <a:p>
            <a:r>
              <a:rPr lang="en-GB" sz="2400" i="1" dirty="0"/>
              <a:t>Aim of public health: provide everyone, everywhere the best chance to live long, healthy, fulfilling lives from the beginning to the vey end!</a:t>
            </a:r>
          </a:p>
          <a:p>
            <a:endParaRPr lang="en-GB" dirty="0"/>
          </a:p>
        </p:txBody>
      </p:sp>
    </p:spTree>
    <p:extLst>
      <p:ext uri="{BB962C8B-B14F-4D97-AF65-F5344CB8AC3E}">
        <p14:creationId xmlns:p14="http://schemas.microsoft.com/office/powerpoint/2010/main" val="359727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793"/>
            <a:ext cx="10515600" cy="972608"/>
          </a:xfrm>
          <a:solidFill>
            <a:schemeClr val="accent6">
              <a:lumMod val="40000"/>
              <a:lumOff val="60000"/>
            </a:schemeClr>
          </a:solidFill>
        </p:spPr>
        <p:txBody>
          <a:bodyPr>
            <a:normAutofit/>
          </a:bodyPr>
          <a:lstStyle/>
          <a:p>
            <a:pPr algn="ctr"/>
            <a:r>
              <a:rPr lang="en-GB" sz="5400" b="1" dirty="0">
                <a:effectLst>
                  <a:outerShdw blurRad="38100" dist="38100" dir="2700000" algn="tl">
                    <a:srgbClr val="000000">
                      <a:alpha val="43137"/>
                    </a:srgbClr>
                  </a:outerShdw>
                </a:effectLst>
              </a:rPr>
              <a:t>Health promotion</a:t>
            </a:r>
          </a:p>
        </p:txBody>
      </p:sp>
      <p:sp>
        <p:nvSpPr>
          <p:cNvPr id="3" name="Content Placeholder 2"/>
          <p:cNvSpPr>
            <a:spLocks noGrp="1"/>
          </p:cNvSpPr>
          <p:nvPr>
            <p:ph idx="1"/>
          </p:nvPr>
        </p:nvSpPr>
        <p:spPr>
          <a:xfrm>
            <a:off x="474133" y="1303867"/>
            <a:ext cx="11446934" cy="5189007"/>
          </a:xfrm>
          <a:solidFill>
            <a:schemeClr val="bg1">
              <a:lumMod val="85000"/>
            </a:schemeClr>
          </a:solidFill>
        </p:spPr>
        <p:txBody>
          <a:bodyPr>
            <a:noAutofit/>
          </a:bodyPr>
          <a:lstStyle/>
          <a:p>
            <a:r>
              <a:rPr lang="en-GB" dirty="0"/>
              <a:t>Is a guiding concept involving activities intended to enhance individual and community health well-being. </a:t>
            </a:r>
          </a:p>
          <a:p>
            <a:r>
              <a:rPr lang="en-GB" dirty="0"/>
              <a:t>It seeks to increase involvement and control of the individual and the community in their own health.</a:t>
            </a:r>
          </a:p>
          <a:p>
            <a:r>
              <a:rPr lang="en-GB" b="1" dirty="0"/>
              <a:t>Health promotion is a key element in public health </a:t>
            </a:r>
            <a:r>
              <a:rPr lang="en-GB" dirty="0"/>
              <a:t>and is applicable in the community, clinics or hospitals, and in all other service settings. Raising awareness informing people about health and lifestyle factors that might put them at risk requires teaching. </a:t>
            </a:r>
          </a:p>
        </p:txBody>
      </p:sp>
    </p:spTree>
    <p:extLst>
      <p:ext uri="{BB962C8B-B14F-4D97-AF65-F5344CB8AC3E}">
        <p14:creationId xmlns:p14="http://schemas.microsoft.com/office/powerpoint/2010/main" val="3774619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fontScale="90000"/>
          </a:bodyPr>
          <a:lstStyle/>
          <a:p>
            <a:pPr algn="ctr"/>
            <a:r>
              <a:rPr lang="en-GB" sz="6000" b="1" dirty="0">
                <a:solidFill>
                  <a:srgbClr val="FF0000"/>
                </a:solidFill>
                <a:effectLst>
                  <a:outerShdw blurRad="38100" dist="38100" dir="2700000" algn="tl">
                    <a:srgbClr val="000000">
                      <a:alpha val="43137"/>
                    </a:srgbClr>
                  </a:outerShdw>
                </a:effectLst>
              </a:rPr>
              <a:t>Prevention</a:t>
            </a:r>
            <a:br>
              <a:rPr lang="en-GB" sz="6000" b="1" dirty="0">
                <a:solidFill>
                  <a:srgbClr val="FF0000"/>
                </a:solidFill>
                <a:effectLst>
                  <a:outerShdw blurRad="38100" dist="38100" dir="2700000" algn="tl">
                    <a:srgbClr val="000000">
                      <a:alpha val="43137"/>
                    </a:srgbClr>
                  </a:outerShdw>
                </a:effectLst>
              </a:rPr>
            </a:br>
            <a:r>
              <a:rPr lang="en-GB" sz="6000" dirty="0"/>
              <a:t>There are </a:t>
            </a:r>
            <a:r>
              <a:rPr lang="en-GB" sz="6000" i="1" u="sng" dirty="0">
                <a:solidFill>
                  <a:srgbClr val="FF0000"/>
                </a:solidFill>
              </a:rPr>
              <a:t>three levels </a:t>
            </a:r>
            <a:r>
              <a:rPr lang="en-GB" sz="6000" dirty="0"/>
              <a:t>of prevention</a:t>
            </a:r>
            <a:endParaRPr lang="en-GB" sz="6000" b="1" dirty="0">
              <a:solidFill>
                <a:srgbClr val="FF0000"/>
              </a:solidFill>
              <a:effectLst>
                <a:outerShdw blurRad="38100" dist="38100" dir="2700000" algn="tl">
                  <a:srgbClr val="000000">
                    <a:alpha val="43137"/>
                  </a:srgbClr>
                </a:outerShdw>
              </a:effectLst>
            </a:endParaRPr>
          </a:p>
        </p:txBody>
      </p:sp>
      <p:sp>
        <p:nvSpPr>
          <p:cNvPr id="5" name="Content Placeholder 2">
            <a:extLst>
              <a:ext uri="{FF2B5EF4-FFF2-40B4-BE49-F238E27FC236}">
                <a16:creationId xmlns:a16="http://schemas.microsoft.com/office/drawing/2014/main" xmlns="" id="{8C96B352-C384-4A3F-939C-13D2A6B452B7}"/>
              </a:ext>
            </a:extLst>
          </p:cNvPr>
          <p:cNvSpPr txBox="1">
            <a:spLocks/>
          </p:cNvSpPr>
          <p:nvPr/>
        </p:nvSpPr>
        <p:spPr>
          <a:xfrm>
            <a:off x="838200" y="1325563"/>
            <a:ext cx="10515600" cy="4851400"/>
          </a:xfrm>
          <a:prstGeom prst="rect">
            <a:avLst/>
          </a:prstGeom>
          <a:solidFill>
            <a:srgbClr val="DFB9E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solidFill>
                  <a:srgbClr val="FF0000"/>
                </a:solidFill>
                <a:latin typeface="GillSans"/>
              </a:rPr>
              <a:t>PRIMARY</a:t>
            </a:r>
          </a:p>
          <a:p>
            <a:pPr marL="0" indent="0">
              <a:buFont typeface="Arial" panose="020B0604020202020204" pitchFamily="34" charset="0"/>
              <a:buNone/>
            </a:pPr>
            <a:r>
              <a:rPr lang="en-GB" sz="3600" dirty="0">
                <a:latin typeface="Aharoni" panose="02010803020104030203" pitchFamily="2" charset="-79"/>
                <a:cs typeface="Aharoni" panose="02010803020104030203" pitchFamily="2" charset="-79"/>
              </a:rPr>
              <a:t>■ </a:t>
            </a:r>
            <a:r>
              <a:rPr lang="en-GB" sz="3600" i="1" dirty="0">
                <a:latin typeface="Aharoni" panose="02010803020104030203" pitchFamily="2" charset="-79"/>
                <a:cs typeface="Aharoni" panose="02010803020104030203" pitchFamily="2" charset="-79"/>
              </a:rPr>
              <a:t>Target population</a:t>
            </a:r>
            <a:r>
              <a:rPr lang="en-GB" sz="3600" dirty="0">
                <a:latin typeface="Aharoni" panose="02010803020104030203" pitchFamily="2" charset="-79"/>
                <a:cs typeface="Aharoni" panose="02010803020104030203" pitchFamily="2" charset="-79"/>
              </a:rPr>
              <a:t>: entire population with special attention to healthy individuals</a:t>
            </a:r>
          </a:p>
          <a:p>
            <a:pPr marL="0" indent="0">
              <a:buFont typeface="Arial" panose="020B0604020202020204" pitchFamily="34" charset="0"/>
              <a:buNone/>
            </a:pPr>
            <a:r>
              <a:rPr lang="en-GB" sz="3600" dirty="0">
                <a:latin typeface="Aharoni" panose="02010803020104030203" pitchFamily="2" charset="-79"/>
                <a:cs typeface="Aharoni" panose="02010803020104030203" pitchFamily="2" charset="-79"/>
              </a:rPr>
              <a:t>■ </a:t>
            </a:r>
            <a:r>
              <a:rPr lang="en-GB" sz="3600" i="1" dirty="0">
                <a:latin typeface="Aharoni" panose="02010803020104030203" pitchFamily="2" charset="-79"/>
                <a:cs typeface="Aharoni" panose="02010803020104030203" pitchFamily="2" charset="-79"/>
              </a:rPr>
              <a:t>Objective</a:t>
            </a:r>
            <a:r>
              <a:rPr lang="en-GB" sz="3600" dirty="0">
                <a:latin typeface="Aharoni" panose="02010803020104030203" pitchFamily="2" charset="-79"/>
                <a:cs typeface="Aharoni" panose="02010803020104030203" pitchFamily="2" charset="-79"/>
              </a:rPr>
              <a:t>: prevent onset of illness</a:t>
            </a:r>
          </a:p>
          <a:p>
            <a:pPr marL="0" indent="0">
              <a:buFont typeface="Arial" panose="020B0604020202020204" pitchFamily="34" charset="0"/>
              <a:buNone/>
            </a:pPr>
            <a:r>
              <a:rPr lang="en-GB" sz="3600" dirty="0">
                <a:latin typeface="Aharoni" panose="02010803020104030203" pitchFamily="2" charset="-79"/>
                <a:cs typeface="Aharoni" panose="02010803020104030203" pitchFamily="2" charset="-79"/>
              </a:rPr>
              <a:t>■ </a:t>
            </a:r>
            <a:r>
              <a:rPr lang="en-GB" sz="3600" i="1" dirty="0">
                <a:latin typeface="Aharoni" panose="02010803020104030203" pitchFamily="2" charset="-79"/>
                <a:cs typeface="Aharoni" panose="02010803020104030203" pitchFamily="2" charset="-79"/>
              </a:rPr>
              <a:t>Methods</a:t>
            </a:r>
            <a:r>
              <a:rPr lang="en-GB" sz="3600" dirty="0">
                <a:latin typeface="Aharoni" panose="02010803020104030203" pitchFamily="2" charset="-79"/>
                <a:cs typeface="Aharoni" panose="02010803020104030203" pitchFamily="2" charset="-79"/>
              </a:rPr>
              <a:t>: education, immunization, nutrition,</a:t>
            </a:r>
          </a:p>
          <a:p>
            <a:pPr marL="0" indent="0">
              <a:buFont typeface="Arial" panose="020B0604020202020204" pitchFamily="34" charset="0"/>
              <a:buNone/>
            </a:pPr>
            <a:r>
              <a:rPr lang="en-GB" sz="3600" dirty="0">
                <a:latin typeface="Aharoni" panose="02010803020104030203" pitchFamily="2" charset="-79"/>
                <a:cs typeface="Aharoni" panose="02010803020104030203" pitchFamily="2" charset="-79"/>
              </a:rPr>
              <a:t>sanitation, etc.</a:t>
            </a:r>
          </a:p>
        </p:txBody>
      </p:sp>
    </p:spTree>
    <p:extLst>
      <p:ext uri="{BB962C8B-B14F-4D97-AF65-F5344CB8AC3E}">
        <p14:creationId xmlns:p14="http://schemas.microsoft.com/office/powerpoint/2010/main" val="2894193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a:solidFill>
            <a:schemeClr val="accent6">
              <a:lumMod val="20000"/>
              <a:lumOff val="80000"/>
            </a:schemeClr>
          </a:solidFill>
        </p:spPr>
        <p:txBody>
          <a:bodyPr>
            <a:normAutofit/>
          </a:bodyPr>
          <a:lstStyle/>
          <a:p>
            <a:pPr algn="ctr"/>
            <a:r>
              <a:rPr lang="en-GB" sz="6000" b="1" dirty="0">
                <a:solidFill>
                  <a:srgbClr val="FF0000"/>
                </a:solidFill>
                <a:effectLst>
                  <a:outerShdw blurRad="38100" dist="38100" dir="2700000" algn="tl">
                    <a:srgbClr val="000000">
                      <a:alpha val="43137"/>
                    </a:srgbClr>
                  </a:outerShdw>
                </a:effectLst>
              </a:rPr>
              <a:t>Prevention</a:t>
            </a:r>
          </a:p>
        </p:txBody>
      </p:sp>
      <p:sp>
        <p:nvSpPr>
          <p:cNvPr id="5" name="Content Placeholder 2">
            <a:extLst>
              <a:ext uri="{FF2B5EF4-FFF2-40B4-BE49-F238E27FC236}">
                <a16:creationId xmlns:a16="http://schemas.microsoft.com/office/drawing/2014/main" xmlns="" id="{8C96B352-C384-4A3F-939C-13D2A6B452B7}"/>
              </a:ext>
            </a:extLst>
          </p:cNvPr>
          <p:cNvSpPr txBox="1">
            <a:spLocks/>
          </p:cNvSpPr>
          <p:nvPr/>
        </p:nvSpPr>
        <p:spPr>
          <a:xfrm>
            <a:off x="838200" y="1325563"/>
            <a:ext cx="10515600" cy="4851400"/>
          </a:xfrm>
          <a:prstGeom prst="rect">
            <a:avLst/>
          </a:prstGeom>
          <a:solidFill>
            <a:srgbClr val="DFB9E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4400" b="1" i="0" u="none" strike="noStrike" baseline="0" dirty="0">
                <a:solidFill>
                  <a:srgbClr val="FF0000"/>
                </a:solidFill>
                <a:latin typeface="GillSans"/>
              </a:rPr>
              <a:t>SECONDARY</a:t>
            </a:r>
          </a:p>
          <a:p>
            <a:pPr marL="0" indent="0" algn="l">
              <a:buNone/>
            </a:pPr>
            <a:r>
              <a:rPr lang="en-GB" sz="3200" b="0" i="0" u="none" strike="noStrike" baseline="0" dirty="0">
                <a:latin typeface="ZapfDingbats"/>
              </a:rPr>
              <a:t>■ </a:t>
            </a:r>
            <a:r>
              <a:rPr lang="en-GB" sz="3200" b="0" i="1" u="none" strike="noStrike" baseline="0" dirty="0">
                <a:latin typeface="GillSans-Italic"/>
              </a:rPr>
              <a:t>Target population</a:t>
            </a:r>
            <a:r>
              <a:rPr lang="en-GB" sz="3200" b="0" i="0" u="none" strike="noStrike" baseline="0" dirty="0">
                <a:latin typeface="GillSans"/>
              </a:rPr>
              <a:t>: sick individuals</a:t>
            </a:r>
          </a:p>
          <a:p>
            <a:pPr marL="0" indent="0" algn="l">
              <a:buNone/>
            </a:pPr>
            <a:r>
              <a:rPr lang="en-GB" sz="3200" b="0" i="0" u="none" strike="noStrike" baseline="0" dirty="0">
                <a:latin typeface="ZapfDingbats"/>
              </a:rPr>
              <a:t>■ </a:t>
            </a:r>
            <a:r>
              <a:rPr lang="en-GB" sz="3200" b="0" i="1" u="none" strike="noStrike" baseline="0" dirty="0">
                <a:latin typeface="GillSans-Italic"/>
              </a:rPr>
              <a:t>Objective</a:t>
            </a:r>
            <a:r>
              <a:rPr lang="en-GB" sz="3200" b="0" i="0" u="none" strike="noStrike" baseline="0" dirty="0">
                <a:latin typeface="GillSans"/>
              </a:rPr>
              <a:t>: early diagnosis and treatment to prevent</a:t>
            </a:r>
          </a:p>
          <a:p>
            <a:pPr marL="0" indent="0" algn="l">
              <a:buNone/>
            </a:pPr>
            <a:r>
              <a:rPr lang="en-GB" sz="3200" b="0" i="0" u="none" strike="noStrike" baseline="0" dirty="0">
                <a:latin typeface="GillSans"/>
              </a:rPr>
              <a:t>further damage to the individual and in cases of</a:t>
            </a:r>
          </a:p>
          <a:p>
            <a:pPr marL="0" indent="0" algn="l">
              <a:buNone/>
            </a:pPr>
            <a:r>
              <a:rPr lang="en-GB" sz="3200" b="0" i="0" u="none" strike="noStrike" baseline="0" dirty="0">
                <a:latin typeface="GillSans"/>
              </a:rPr>
              <a:t>infectious diseases, spread to the community</a:t>
            </a:r>
          </a:p>
          <a:p>
            <a:pPr marL="0" indent="0" algn="l">
              <a:buNone/>
            </a:pPr>
            <a:r>
              <a:rPr lang="en-GB" sz="3200" b="0" i="0" u="none" strike="noStrike" baseline="0" dirty="0">
                <a:latin typeface="ZapfDingbats"/>
              </a:rPr>
              <a:t>■ </a:t>
            </a:r>
            <a:r>
              <a:rPr lang="en-GB" sz="3200" b="0" i="1" u="none" strike="noStrike" baseline="0" dirty="0">
                <a:latin typeface="GillSans-Italic"/>
              </a:rPr>
              <a:t>Methods</a:t>
            </a:r>
            <a:r>
              <a:rPr lang="en-GB" sz="3200" b="0" i="0" u="none" strike="noStrike" baseline="0" dirty="0">
                <a:latin typeface="GillSans"/>
              </a:rPr>
              <a:t>: screening of high risk groups e.g. Pap</a:t>
            </a:r>
          </a:p>
          <a:p>
            <a:pPr marL="0" indent="0" algn="l">
              <a:buNone/>
            </a:pPr>
            <a:r>
              <a:rPr lang="en-GB" sz="3200" b="0" i="0" u="none" strike="noStrike" baseline="0" dirty="0">
                <a:latin typeface="GillSans"/>
              </a:rPr>
              <a:t>smears, sputum examination for TB; monitoring</a:t>
            </a:r>
          </a:p>
          <a:p>
            <a:pPr marL="0" indent="0" algn="l">
              <a:buNone/>
            </a:pPr>
            <a:r>
              <a:rPr lang="en-GB" sz="3200" b="0" i="0" u="none" strike="noStrike" baseline="0" dirty="0">
                <a:latin typeface="GillSans"/>
              </a:rPr>
              <a:t>of vulnerable groups – children, pregnant women</a:t>
            </a:r>
            <a:endParaRPr lang="en-GB"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04621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27C5CC-0B6A-4DD5-A569-06B980664D5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4B71D6E2-03C2-4025-B315-7D683132CF05}"/>
              </a:ext>
            </a:extLst>
          </p:cNvPr>
          <p:cNvSpPr>
            <a:spLocks noGrp="1"/>
          </p:cNvSpPr>
          <p:nvPr>
            <p:ph idx="1"/>
          </p:nvPr>
        </p:nvSpPr>
        <p:spPr>
          <a:solidFill>
            <a:srgbClr val="DFB9E0"/>
          </a:solidFill>
        </p:spPr>
        <p:txBody>
          <a:bodyPr>
            <a:normAutofit/>
          </a:bodyPr>
          <a:lstStyle/>
          <a:p>
            <a:pPr marL="0" indent="0" algn="l">
              <a:buNone/>
            </a:pPr>
            <a:r>
              <a:rPr lang="en-GB" sz="5400" b="0" i="0" u="none" strike="noStrike" baseline="0" dirty="0">
                <a:solidFill>
                  <a:srgbClr val="FF0000"/>
                </a:solidFill>
                <a:latin typeface="GillSans"/>
              </a:rPr>
              <a:t>TERTIARY</a:t>
            </a:r>
          </a:p>
          <a:p>
            <a:pPr marL="0" indent="0" algn="l">
              <a:buNone/>
            </a:pPr>
            <a:r>
              <a:rPr lang="en-GB" sz="4400" b="0" i="0" u="none" strike="noStrike" baseline="0" dirty="0">
                <a:latin typeface="ZapfDingbats"/>
              </a:rPr>
              <a:t>■ </a:t>
            </a:r>
            <a:r>
              <a:rPr lang="en-GB" sz="4400" b="0" i="1" u="none" strike="noStrike" baseline="0" dirty="0">
                <a:latin typeface="GillSans-Italic"/>
              </a:rPr>
              <a:t>Target population</a:t>
            </a:r>
            <a:r>
              <a:rPr lang="en-GB" sz="4400" b="0" i="0" u="none" strike="noStrike" baseline="0" dirty="0">
                <a:latin typeface="GillSans"/>
              </a:rPr>
              <a:t>: sick patients</a:t>
            </a:r>
          </a:p>
          <a:p>
            <a:pPr marL="0" indent="0" algn="l">
              <a:buNone/>
            </a:pPr>
            <a:r>
              <a:rPr lang="en-GB" sz="4400" b="0" i="0" u="none" strike="noStrike" baseline="0" dirty="0">
                <a:latin typeface="ZapfDingbats"/>
              </a:rPr>
              <a:t>■ </a:t>
            </a:r>
            <a:r>
              <a:rPr lang="en-GB" sz="4400" b="0" i="1" u="none" strike="noStrike" baseline="0" dirty="0">
                <a:latin typeface="GillSans-Italic"/>
              </a:rPr>
              <a:t>Objective</a:t>
            </a:r>
            <a:r>
              <a:rPr lang="en-GB" sz="4400" b="0" i="0" u="none" strike="noStrike" baseline="0" dirty="0">
                <a:latin typeface="GillSans"/>
              </a:rPr>
              <a:t>: reduce damage from disease and restore function</a:t>
            </a:r>
          </a:p>
          <a:p>
            <a:pPr marL="0" indent="0" algn="l">
              <a:buNone/>
            </a:pPr>
            <a:r>
              <a:rPr lang="en-GB" sz="4400" b="0" i="0" u="none" strike="noStrike" baseline="0" dirty="0">
                <a:latin typeface="ZapfDingbats"/>
              </a:rPr>
              <a:t>■ </a:t>
            </a:r>
            <a:r>
              <a:rPr lang="en-GB" sz="4400" b="0" i="1" u="none" strike="noStrike" baseline="0" dirty="0">
                <a:latin typeface="GillSans-Italic"/>
              </a:rPr>
              <a:t>Method</a:t>
            </a:r>
            <a:r>
              <a:rPr lang="en-GB" sz="4400" b="0" i="0" u="none" strike="noStrike" baseline="0" dirty="0">
                <a:latin typeface="GillSans"/>
              </a:rPr>
              <a:t>: clinical care and rehabilitation</a:t>
            </a:r>
            <a:endParaRPr lang="en-GB" sz="4400" dirty="0"/>
          </a:p>
        </p:txBody>
      </p:sp>
      <p:sp>
        <p:nvSpPr>
          <p:cNvPr id="4" name="Title 1">
            <a:extLst>
              <a:ext uri="{FF2B5EF4-FFF2-40B4-BE49-F238E27FC236}">
                <a16:creationId xmlns:a16="http://schemas.microsoft.com/office/drawing/2014/main" xmlns="" id="{454920F6-C6DD-4C6D-BDBB-CB8F5727163E}"/>
              </a:ext>
            </a:extLst>
          </p:cNvPr>
          <p:cNvSpPr txBox="1">
            <a:spLocks/>
          </p:cNvSpPr>
          <p:nvPr/>
        </p:nvSpPr>
        <p:spPr>
          <a:xfrm>
            <a:off x="838200" y="0"/>
            <a:ext cx="10515600" cy="1325563"/>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a:solidFill>
                  <a:srgbClr val="FF0000"/>
                </a:solidFill>
                <a:effectLst>
                  <a:outerShdw blurRad="38100" dist="38100" dir="2700000" algn="tl">
                    <a:srgbClr val="000000">
                      <a:alpha val="43137"/>
                    </a:srgbClr>
                  </a:outerShdw>
                </a:effectLst>
              </a:rPr>
              <a:t>Prevention</a:t>
            </a:r>
            <a:endParaRPr lang="en-GB" sz="6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346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dirty="0"/>
              <a:t>Public health approach</a:t>
            </a:r>
            <a:br>
              <a:rPr lang="en-GB" sz="4000" dirty="0"/>
            </a:br>
            <a:endParaRPr lang="en-GB" dirty="0"/>
          </a:p>
        </p:txBody>
      </p:sp>
      <p:sp>
        <p:nvSpPr>
          <p:cNvPr id="75778" name="AutoShape 2" descr="Image result for public health approach"/>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 name="Slide Number Placeholder 5"/>
          <p:cNvSpPr>
            <a:spLocks noGrp="1"/>
          </p:cNvSpPr>
          <p:nvPr>
            <p:ph type="sldNum" sz="quarter" idx="12"/>
          </p:nvPr>
        </p:nvSpPr>
        <p:spPr/>
        <p:txBody>
          <a:bodyPr/>
          <a:lstStyle/>
          <a:p>
            <a:fld id="{4F925D94-CA64-476B-81ED-3418A858162E}" type="slidenum">
              <a:rPr lang="en-US" smtClean="0"/>
              <a:pPr/>
              <a:t>29</a:t>
            </a:fld>
            <a:endParaRPr lang="en-US"/>
          </a:p>
        </p:txBody>
      </p:sp>
      <p:sp>
        <p:nvSpPr>
          <p:cNvPr id="2" name="Content Placeholder 1"/>
          <p:cNvSpPr>
            <a:spLocks noGrp="1"/>
          </p:cNvSpPr>
          <p:nvPr>
            <p:ph idx="1"/>
          </p:nvPr>
        </p:nvSpPr>
        <p:spPr/>
        <p:txBody>
          <a:bodyPr/>
          <a:lstStyle/>
          <a:p>
            <a:endParaRPr lang="en-GB"/>
          </a:p>
        </p:txBody>
      </p:sp>
      <p:pic>
        <p:nvPicPr>
          <p:cNvPr id="3074" name="Picture 2" descr="Public_Health_Approa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634" y="1690687"/>
            <a:ext cx="11659994" cy="411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19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safe return to University instructions.</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38200" y="1890713"/>
            <a:ext cx="6572250" cy="4286250"/>
          </a:xfrm>
          <a:prstGeom prst="rect">
            <a:avLst/>
          </a:prstGeom>
        </p:spPr>
      </p:pic>
      <p:pic>
        <p:nvPicPr>
          <p:cNvPr id="5" name="Picture 4"/>
          <p:cNvPicPr>
            <a:picLocks noChangeAspect="1"/>
          </p:cNvPicPr>
          <p:nvPr/>
        </p:nvPicPr>
        <p:blipFill>
          <a:blip r:embed="rId3"/>
          <a:stretch>
            <a:fillRect/>
          </a:stretch>
        </p:blipFill>
        <p:spPr>
          <a:xfrm>
            <a:off x="7062788" y="2609850"/>
            <a:ext cx="4638675" cy="2847975"/>
          </a:xfrm>
          <a:prstGeom prst="rect">
            <a:avLst/>
          </a:prstGeom>
        </p:spPr>
      </p:pic>
      <p:pic>
        <p:nvPicPr>
          <p:cNvPr id="6" name="Picture 5"/>
          <p:cNvPicPr>
            <a:picLocks noChangeAspect="1"/>
          </p:cNvPicPr>
          <p:nvPr/>
        </p:nvPicPr>
        <p:blipFill>
          <a:blip r:embed="rId4"/>
          <a:stretch>
            <a:fillRect/>
          </a:stretch>
        </p:blipFill>
        <p:spPr>
          <a:xfrm>
            <a:off x="8620125" y="1452976"/>
            <a:ext cx="2081213" cy="1142586"/>
          </a:xfrm>
          <a:prstGeom prst="rect">
            <a:avLst/>
          </a:prstGeom>
        </p:spPr>
      </p:pic>
    </p:spTree>
    <p:extLst>
      <p:ext uri="{BB962C8B-B14F-4D97-AF65-F5344CB8AC3E}">
        <p14:creationId xmlns:p14="http://schemas.microsoft.com/office/powerpoint/2010/main" val="3334050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42" name="Content Placeholder 141"/>
          <p:cNvSpPr>
            <a:spLocks noGrp="1"/>
          </p:cNvSpPr>
          <p:nvPr>
            <p:ph idx="1"/>
          </p:nvPr>
        </p:nvSpPr>
        <p:spPr>
          <a:xfrm>
            <a:off x="838200" y="1474787"/>
            <a:ext cx="10515600" cy="5113338"/>
          </a:xfrm>
          <a:solidFill>
            <a:schemeClr val="bg1">
              <a:lumMod val="95000"/>
            </a:schemeClr>
          </a:solidFill>
        </p:spPr>
        <p:txBody>
          <a:bodyPr/>
          <a:lstStyle/>
          <a:p>
            <a:endParaRPr lang="en-GB" dirty="0"/>
          </a:p>
        </p:txBody>
      </p:sp>
      <p:sp>
        <p:nvSpPr>
          <p:cNvPr id="306178" name="Rectangle 2"/>
          <p:cNvSpPr>
            <a:spLocks noGrp="1" noChangeArrowheads="1"/>
          </p:cNvSpPr>
          <p:nvPr>
            <p:ph type="title"/>
          </p:nvPr>
        </p:nvSpPr>
        <p:spPr>
          <a:xfrm>
            <a:off x="838200" y="365126"/>
            <a:ext cx="10515600" cy="838200"/>
          </a:xfrm>
          <a:solidFill>
            <a:schemeClr val="accent1">
              <a:lumMod val="20000"/>
              <a:lumOff val="80000"/>
            </a:schemeClr>
          </a:solidFill>
        </p:spPr>
        <p:txBody>
          <a:bodyPr>
            <a:noAutofit/>
          </a:bodyPr>
          <a:lstStyle/>
          <a:p>
            <a:pPr algn="ctr"/>
            <a:r>
              <a:rPr lang="en-US" sz="2800" b="1" dirty="0">
                <a:solidFill>
                  <a:srgbClr val="4D4D4D"/>
                </a:solidFill>
              </a:rPr>
              <a:t>A Public Health System Is Complex</a:t>
            </a:r>
            <a:r>
              <a:rPr lang="en-US" sz="2800" b="1" dirty="0">
                <a:solidFill>
                  <a:srgbClr val="4D4D4D"/>
                </a:solidFill>
                <a:latin typeface="Times New Roman" pitchFamily="18" charset="0"/>
              </a:rPr>
              <a:t> </a:t>
            </a:r>
            <a:r>
              <a:rPr lang="en-US" sz="2800" dirty="0">
                <a:solidFill>
                  <a:srgbClr val="4D4D4D"/>
                </a:solidFill>
                <a:latin typeface="Times New Roman" pitchFamily="18" charset="0"/>
              </a:rPr>
              <a:t/>
            </a:r>
            <a:br>
              <a:rPr lang="en-US" sz="2800" dirty="0">
                <a:solidFill>
                  <a:srgbClr val="4D4D4D"/>
                </a:solidFill>
                <a:latin typeface="Times New Roman" pitchFamily="18" charset="0"/>
              </a:rPr>
            </a:br>
            <a:endParaRPr lang="en-US" sz="2800" dirty="0">
              <a:solidFill>
                <a:srgbClr val="4D4D4D"/>
              </a:solidFill>
              <a:latin typeface="Times New Roman" pitchFamily="18" charset="0"/>
            </a:endParaRPr>
          </a:p>
        </p:txBody>
      </p:sp>
      <p:sp>
        <p:nvSpPr>
          <p:cNvPr id="306182" name="Line 6"/>
          <p:cNvSpPr>
            <a:spLocks noChangeShapeType="1"/>
          </p:cNvSpPr>
          <p:nvPr/>
        </p:nvSpPr>
        <p:spPr bwMode="auto">
          <a:xfrm>
            <a:off x="7835901" y="5632450"/>
            <a:ext cx="1666875" cy="0"/>
          </a:xfrm>
          <a:prstGeom prst="line">
            <a:avLst/>
          </a:prstGeom>
          <a:noFill/>
          <a:ln w="12700">
            <a:solidFill>
              <a:srgbClr val="808080"/>
            </a:solidFill>
            <a:round/>
            <a:headEnd/>
            <a:tailEnd/>
          </a:ln>
          <a:effectLst/>
        </p:spPr>
        <p:txBody>
          <a:bodyPr wrap="none" anchor="ctr"/>
          <a:lstStyle/>
          <a:p>
            <a:endParaRPr lang="en-GB"/>
          </a:p>
        </p:txBody>
      </p:sp>
      <p:sp>
        <p:nvSpPr>
          <p:cNvPr id="306195" name="Rectangle 19"/>
          <p:cNvSpPr>
            <a:spLocks noChangeArrowheads="1"/>
          </p:cNvSpPr>
          <p:nvPr/>
        </p:nvSpPr>
        <p:spPr bwMode="auto">
          <a:xfrm>
            <a:off x="3932238" y="3003550"/>
            <a:ext cx="1371600"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Schools</a:t>
            </a:r>
          </a:p>
        </p:txBody>
      </p:sp>
      <p:sp>
        <p:nvSpPr>
          <p:cNvPr id="306198" name="Line 22"/>
          <p:cNvSpPr>
            <a:spLocks noChangeShapeType="1"/>
          </p:cNvSpPr>
          <p:nvPr/>
        </p:nvSpPr>
        <p:spPr bwMode="auto">
          <a:xfrm flipV="1">
            <a:off x="7788276" y="4800600"/>
            <a:ext cx="2149475" cy="831850"/>
          </a:xfrm>
          <a:prstGeom prst="line">
            <a:avLst/>
          </a:prstGeom>
          <a:noFill/>
          <a:ln w="12700">
            <a:solidFill>
              <a:srgbClr val="808080"/>
            </a:solidFill>
            <a:round/>
            <a:headEnd/>
            <a:tailEnd/>
          </a:ln>
          <a:effectLst/>
        </p:spPr>
        <p:txBody>
          <a:bodyPr wrap="none" anchor="ctr"/>
          <a:lstStyle/>
          <a:p>
            <a:endParaRPr lang="en-GB"/>
          </a:p>
        </p:txBody>
      </p:sp>
      <p:sp>
        <p:nvSpPr>
          <p:cNvPr id="306201" name="Line 25"/>
          <p:cNvSpPr>
            <a:spLocks noChangeShapeType="1"/>
          </p:cNvSpPr>
          <p:nvPr/>
        </p:nvSpPr>
        <p:spPr bwMode="auto">
          <a:xfrm flipV="1">
            <a:off x="6446838" y="4495800"/>
            <a:ext cx="152400" cy="228600"/>
          </a:xfrm>
          <a:prstGeom prst="line">
            <a:avLst/>
          </a:prstGeom>
          <a:noFill/>
          <a:ln w="12700">
            <a:solidFill>
              <a:schemeClr val="folHlink"/>
            </a:solidFill>
            <a:round/>
            <a:headEnd/>
            <a:tailEnd/>
          </a:ln>
          <a:effectLst/>
        </p:spPr>
        <p:txBody>
          <a:bodyPr wrap="none" anchor="ctr"/>
          <a:lstStyle/>
          <a:p>
            <a:endParaRPr lang="en-GB"/>
          </a:p>
        </p:txBody>
      </p:sp>
      <p:pic>
        <p:nvPicPr>
          <p:cNvPr id="306208" name="Picture 32" descr="bd21312_"/>
          <p:cNvPicPr>
            <a:picLocks noChangeAspect="1" noChangeArrowheads="1"/>
          </p:cNvPicPr>
          <p:nvPr/>
        </p:nvPicPr>
        <p:blipFill>
          <a:blip r:embed="rId3"/>
          <a:srcRect/>
          <a:stretch>
            <a:fillRect/>
          </a:stretch>
        </p:blipFill>
        <p:spPr bwMode="auto">
          <a:xfrm>
            <a:off x="3570288" y="4248150"/>
            <a:ext cx="171450" cy="171450"/>
          </a:xfrm>
          <a:prstGeom prst="rect">
            <a:avLst/>
          </a:prstGeom>
          <a:noFill/>
        </p:spPr>
      </p:pic>
      <p:sp>
        <p:nvSpPr>
          <p:cNvPr id="306234" name="Line 58"/>
          <p:cNvSpPr>
            <a:spLocks noChangeShapeType="1"/>
          </p:cNvSpPr>
          <p:nvPr/>
        </p:nvSpPr>
        <p:spPr bwMode="auto">
          <a:xfrm flipV="1">
            <a:off x="9496426" y="4800600"/>
            <a:ext cx="441325" cy="77628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35" name="Line 59"/>
          <p:cNvSpPr>
            <a:spLocks noChangeShapeType="1"/>
          </p:cNvSpPr>
          <p:nvPr/>
        </p:nvSpPr>
        <p:spPr bwMode="auto">
          <a:xfrm>
            <a:off x="2103438" y="5297488"/>
            <a:ext cx="1390650" cy="33496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36" name="Line 60"/>
          <p:cNvSpPr>
            <a:spLocks noChangeShapeType="1"/>
          </p:cNvSpPr>
          <p:nvPr/>
        </p:nvSpPr>
        <p:spPr bwMode="auto">
          <a:xfrm flipV="1">
            <a:off x="2632076" y="3657600"/>
            <a:ext cx="3338513" cy="57308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37" name="Line 61"/>
          <p:cNvSpPr>
            <a:spLocks noChangeShapeType="1"/>
          </p:cNvSpPr>
          <p:nvPr/>
        </p:nvSpPr>
        <p:spPr bwMode="auto">
          <a:xfrm flipV="1">
            <a:off x="2103439" y="4278314"/>
            <a:ext cx="452437" cy="9810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38" name="Line 62"/>
          <p:cNvSpPr>
            <a:spLocks noChangeShapeType="1"/>
          </p:cNvSpPr>
          <p:nvPr/>
        </p:nvSpPr>
        <p:spPr bwMode="auto">
          <a:xfrm flipV="1">
            <a:off x="3646489" y="4953000"/>
            <a:ext cx="2797175" cy="623888"/>
          </a:xfrm>
          <a:prstGeom prst="line">
            <a:avLst/>
          </a:prstGeom>
          <a:noFill/>
          <a:ln w="12700">
            <a:solidFill>
              <a:srgbClr val="808080"/>
            </a:solidFill>
            <a:round/>
            <a:headEnd/>
            <a:tailEnd/>
          </a:ln>
          <a:effectLst/>
        </p:spPr>
        <p:txBody>
          <a:bodyPr wrap="none" anchor="ctr"/>
          <a:lstStyle/>
          <a:p>
            <a:endParaRPr lang="en-GB"/>
          </a:p>
        </p:txBody>
      </p:sp>
      <p:sp>
        <p:nvSpPr>
          <p:cNvPr id="306239" name="Line 63"/>
          <p:cNvSpPr>
            <a:spLocks noChangeShapeType="1"/>
          </p:cNvSpPr>
          <p:nvPr/>
        </p:nvSpPr>
        <p:spPr bwMode="auto">
          <a:xfrm flipV="1">
            <a:off x="5727701" y="5718175"/>
            <a:ext cx="2060575" cy="171450"/>
          </a:xfrm>
          <a:prstGeom prst="line">
            <a:avLst/>
          </a:prstGeom>
          <a:noFill/>
          <a:ln w="12700">
            <a:solidFill>
              <a:srgbClr val="808080"/>
            </a:solidFill>
            <a:round/>
            <a:headEnd/>
            <a:tailEnd/>
          </a:ln>
          <a:effectLst/>
        </p:spPr>
        <p:txBody>
          <a:bodyPr wrap="none" anchor="ctr"/>
          <a:lstStyle/>
          <a:p>
            <a:endParaRPr lang="en-GB"/>
          </a:p>
        </p:txBody>
      </p:sp>
      <p:sp>
        <p:nvSpPr>
          <p:cNvPr id="306240" name="Line 64"/>
          <p:cNvSpPr>
            <a:spLocks noChangeShapeType="1"/>
          </p:cNvSpPr>
          <p:nvPr/>
        </p:nvSpPr>
        <p:spPr bwMode="auto">
          <a:xfrm flipV="1">
            <a:off x="5654676" y="4800601"/>
            <a:ext cx="4283075" cy="1089025"/>
          </a:xfrm>
          <a:prstGeom prst="line">
            <a:avLst/>
          </a:prstGeom>
          <a:noFill/>
          <a:ln w="12700">
            <a:solidFill>
              <a:srgbClr val="808080"/>
            </a:solidFill>
            <a:round/>
            <a:headEnd/>
            <a:tailEnd/>
          </a:ln>
          <a:effectLst/>
        </p:spPr>
        <p:txBody>
          <a:bodyPr wrap="none" anchor="ctr"/>
          <a:lstStyle/>
          <a:p>
            <a:endParaRPr lang="en-GB"/>
          </a:p>
        </p:txBody>
      </p:sp>
      <p:sp>
        <p:nvSpPr>
          <p:cNvPr id="306241" name="Line 65"/>
          <p:cNvSpPr>
            <a:spLocks noChangeShapeType="1"/>
          </p:cNvSpPr>
          <p:nvPr/>
        </p:nvSpPr>
        <p:spPr bwMode="auto">
          <a:xfrm flipH="1" flipV="1">
            <a:off x="6443664" y="5011739"/>
            <a:ext cx="1258887" cy="555625"/>
          </a:xfrm>
          <a:prstGeom prst="line">
            <a:avLst/>
          </a:prstGeom>
          <a:noFill/>
          <a:ln w="12700">
            <a:solidFill>
              <a:srgbClr val="808080"/>
            </a:solidFill>
            <a:round/>
            <a:headEnd/>
            <a:tailEnd/>
          </a:ln>
          <a:effectLst/>
        </p:spPr>
        <p:txBody>
          <a:bodyPr wrap="none" anchor="ctr"/>
          <a:lstStyle/>
          <a:p>
            <a:endParaRPr lang="en-GB"/>
          </a:p>
        </p:txBody>
      </p:sp>
      <p:sp>
        <p:nvSpPr>
          <p:cNvPr id="306242" name="Line 66"/>
          <p:cNvSpPr>
            <a:spLocks noChangeShapeType="1"/>
          </p:cNvSpPr>
          <p:nvPr/>
        </p:nvSpPr>
        <p:spPr bwMode="auto">
          <a:xfrm flipV="1">
            <a:off x="2189164" y="4316413"/>
            <a:ext cx="4954587" cy="9969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43" name="Line 67"/>
          <p:cNvSpPr>
            <a:spLocks noChangeShapeType="1"/>
          </p:cNvSpPr>
          <p:nvPr/>
        </p:nvSpPr>
        <p:spPr bwMode="auto">
          <a:xfrm>
            <a:off x="3665538" y="5576889"/>
            <a:ext cx="1903412" cy="31273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44" name="Line 68"/>
          <p:cNvSpPr>
            <a:spLocks noChangeShapeType="1"/>
          </p:cNvSpPr>
          <p:nvPr/>
        </p:nvSpPr>
        <p:spPr bwMode="auto">
          <a:xfrm flipV="1">
            <a:off x="2189164" y="4375150"/>
            <a:ext cx="1381125" cy="85883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45" name="Line 69"/>
          <p:cNvSpPr>
            <a:spLocks noChangeShapeType="1"/>
          </p:cNvSpPr>
          <p:nvPr/>
        </p:nvSpPr>
        <p:spPr bwMode="auto">
          <a:xfrm flipV="1">
            <a:off x="2103438" y="3657600"/>
            <a:ext cx="3867150" cy="157638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46" name="Line 70"/>
          <p:cNvSpPr>
            <a:spLocks noChangeShapeType="1"/>
          </p:cNvSpPr>
          <p:nvPr/>
        </p:nvSpPr>
        <p:spPr bwMode="auto">
          <a:xfrm flipV="1">
            <a:off x="3646488" y="4419600"/>
            <a:ext cx="0" cy="12128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47" name="Line 71"/>
          <p:cNvSpPr>
            <a:spLocks noChangeShapeType="1"/>
          </p:cNvSpPr>
          <p:nvPr/>
        </p:nvSpPr>
        <p:spPr bwMode="auto">
          <a:xfrm>
            <a:off x="7218364" y="4318000"/>
            <a:ext cx="2243137" cy="1314450"/>
          </a:xfrm>
          <a:prstGeom prst="line">
            <a:avLst/>
          </a:prstGeom>
          <a:noFill/>
          <a:ln w="12700">
            <a:solidFill>
              <a:srgbClr val="808080"/>
            </a:solidFill>
            <a:round/>
            <a:headEnd/>
            <a:tailEnd/>
          </a:ln>
          <a:effectLst/>
        </p:spPr>
        <p:txBody>
          <a:bodyPr wrap="none" anchor="ctr"/>
          <a:lstStyle/>
          <a:p>
            <a:endParaRPr lang="en-GB"/>
          </a:p>
        </p:txBody>
      </p:sp>
      <p:sp>
        <p:nvSpPr>
          <p:cNvPr id="306248" name="Line 72"/>
          <p:cNvSpPr>
            <a:spLocks noChangeShapeType="1"/>
          </p:cNvSpPr>
          <p:nvPr/>
        </p:nvSpPr>
        <p:spPr bwMode="auto">
          <a:xfrm>
            <a:off x="6446838" y="4953000"/>
            <a:ext cx="3014662" cy="679450"/>
          </a:xfrm>
          <a:prstGeom prst="line">
            <a:avLst/>
          </a:prstGeom>
          <a:noFill/>
          <a:ln w="12700">
            <a:solidFill>
              <a:srgbClr val="808080"/>
            </a:solidFill>
            <a:round/>
            <a:headEnd/>
            <a:tailEnd/>
          </a:ln>
          <a:effectLst/>
        </p:spPr>
        <p:txBody>
          <a:bodyPr wrap="none" anchor="ctr"/>
          <a:lstStyle/>
          <a:p>
            <a:endParaRPr lang="en-GB"/>
          </a:p>
        </p:txBody>
      </p:sp>
      <p:sp>
        <p:nvSpPr>
          <p:cNvPr id="306249" name="Line 73"/>
          <p:cNvSpPr>
            <a:spLocks noChangeShapeType="1"/>
          </p:cNvSpPr>
          <p:nvPr/>
        </p:nvSpPr>
        <p:spPr bwMode="auto">
          <a:xfrm flipH="1" flipV="1">
            <a:off x="2632076" y="4278314"/>
            <a:ext cx="938213" cy="135413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50" name="Line 74"/>
          <p:cNvSpPr>
            <a:spLocks noChangeShapeType="1"/>
          </p:cNvSpPr>
          <p:nvPr/>
        </p:nvSpPr>
        <p:spPr bwMode="auto">
          <a:xfrm>
            <a:off x="7702550" y="3806826"/>
            <a:ext cx="1758950" cy="1825625"/>
          </a:xfrm>
          <a:prstGeom prst="line">
            <a:avLst/>
          </a:prstGeom>
          <a:noFill/>
          <a:ln w="12700">
            <a:solidFill>
              <a:srgbClr val="808080"/>
            </a:solidFill>
            <a:round/>
            <a:headEnd/>
            <a:tailEnd/>
          </a:ln>
          <a:effectLst/>
        </p:spPr>
        <p:txBody>
          <a:bodyPr wrap="none" anchor="ctr"/>
          <a:lstStyle/>
          <a:p>
            <a:endParaRPr lang="en-GB"/>
          </a:p>
        </p:txBody>
      </p:sp>
      <p:sp>
        <p:nvSpPr>
          <p:cNvPr id="306251" name="Line 75"/>
          <p:cNvSpPr>
            <a:spLocks noChangeShapeType="1"/>
          </p:cNvSpPr>
          <p:nvPr/>
        </p:nvSpPr>
        <p:spPr bwMode="auto">
          <a:xfrm flipV="1">
            <a:off x="5654676" y="5011738"/>
            <a:ext cx="665163" cy="79216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52" name="Line 76"/>
          <p:cNvSpPr>
            <a:spLocks noChangeShapeType="1"/>
          </p:cNvSpPr>
          <p:nvPr/>
        </p:nvSpPr>
        <p:spPr bwMode="auto">
          <a:xfrm flipH="1">
            <a:off x="9461500" y="3268664"/>
            <a:ext cx="0" cy="2308225"/>
          </a:xfrm>
          <a:prstGeom prst="line">
            <a:avLst/>
          </a:prstGeom>
          <a:noFill/>
          <a:ln w="12700">
            <a:solidFill>
              <a:srgbClr val="808080"/>
            </a:solidFill>
            <a:round/>
            <a:headEnd/>
            <a:tailEnd/>
          </a:ln>
          <a:effectLst/>
        </p:spPr>
        <p:txBody>
          <a:bodyPr wrap="none" anchor="ctr"/>
          <a:lstStyle/>
          <a:p>
            <a:endParaRPr lang="en-GB"/>
          </a:p>
        </p:txBody>
      </p:sp>
      <p:sp>
        <p:nvSpPr>
          <p:cNvPr id="306253" name="Line 77"/>
          <p:cNvSpPr>
            <a:spLocks noChangeShapeType="1"/>
          </p:cNvSpPr>
          <p:nvPr/>
        </p:nvSpPr>
        <p:spPr bwMode="auto">
          <a:xfrm>
            <a:off x="3646489" y="4316413"/>
            <a:ext cx="2008187" cy="157321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54" name="Line 78"/>
          <p:cNvSpPr>
            <a:spLocks noChangeShapeType="1"/>
          </p:cNvSpPr>
          <p:nvPr/>
        </p:nvSpPr>
        <p:spPr bwMode="auto">
          <a:xfrm flipH="1">
            <a:off x="5654676" y="3721100"/>
            <a:ext cx="315913" cy="20828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55" name="Line 79"/>
          <p:cNvSpPr>
            <a:spLocks noChangeShapeType="1"/>
          </p:cNvSpPr>
          <p:nvPr/>
        </p:nvSpPr>
        <p:spPr bwMode="auto">
          <a:xfrm>
            <a:off x="4583114" y="3494088"/>
            <a:ext cx="985837" cy="230981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56" name="Line 80"/>
          <p:cNvSpPr>
            <a:spLocks noChangeShapeType="1"/>
          </p:cNvSpPr>
          <p:nvPr/>
        </p:nvSpPr>
        <p:spPr bwMode="auto">
          <a:xfrm flipV="1">
            <a:off x="3656013" y="3657600"/>
            <a:ext cx="2235200" cy="1919288"/>
          </a:xfrm>
          <a:prstGeom prst="line">
            <a:avLst/>
          </a:prstGeom>
          <a:noFill/>
          <a:ln w="12700">
            <a:solidFill>
              <a:srgbClr val="808080"/>
            </a:solidFill>
            <a:round/>
            <a:headEnd/>
            <a:tailEnd/>
          </a:ln>
          <a:effectLst/>
        </p:spPr>
        <p:txBody>
          <a:bodyPr wrap="none" anchor="ctr"/>
          <a:lstStyle/>
          <a:p>
            <a:endParaRPr lang="en-GB"/>
          </a:p>
        </p:txBody>
      </p:sp>
      <p:sp>
        <p:nvSpPr>
          <p:cNvPr id="306257" name="Line 81"/>
          <p:cNvSpPr>
            <a:spLocks noChangeShapeType="1"/>
          </p:cNvSpPr>
          <p:nvPr/>
        </p:nvSpPr>
        <p:spPr bwMode="auto">
          <a:xfrm>
            <a:off x="5970588" y="3665538"/>
            <a:ext cx="360362" cy="123031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58" name="Line 82"/>
          <p:cNvSpPr>
            <a:spLocks noChangeShapeType="1"/>
          </p:cNvSpPr>
          <p:nvPr/>
        </p:nvSpPr>
        <p:spPr bwMode="auto">
          <a:xfrm flipH="1">
            <a:off x="6443664" y="3629026"/>
            <a:ext cx="422275" cy="13239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59" name="Line 83"/>
          <p:cNvSpPr>
            <a:spLocks noChangeShapeType="1"/>
          </p:cNvSpPr>
          <p:nvPr/>
        </p:nvSpPr>
        <p:spPr bwMode="auto">
          <a:xfrm>
            <a:off x="6865938" y="3576638"/>
            <a:ext cx="277812" cy="6985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0" name="Line 84"/>
          <p:cNvSpPr>
            <a:spLocks noChangeShapeType="1"/>
          </p:cNvSpPr>
          <p:nvPr/>
        </p:nvSpPr>
        <p:spPr bwMode="auto">
          <a:xfrm>
            <a:off x="6878639" y="3635375"/>
            <a:ext cx="712787" cy="1714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1" name="Line 85"/>
          <p:cNvSpPr>
            <a:spLocks noChangeShapeType="1"/>
          </p:cNvSpPr>
          <p:nvPr/>
        </p:nvSpPr>
        <p:spPr bwMode="auto">
          <a:xfrm flipV="1">
            <a:off x="6878639" y="3268664"/>
            <a:ext cx="2624137" cy="28098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2" name="Line 86"/>
          <p:cNvSpPr>
            <a:spLocks noChangeShapeType="1"/>
          </p:cNvSpPr>
          <p:nvPr/>
        </p:nvSpPr>
        <p:spPr bwMode="auto">
          <a:xfrm flipV="1">
            <a:off x="7691438" y="3268663"/>
            <a:ext cx="1770062" cy="53816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3" name="Line 87"/>
          <p:cNvSpPr>
            <a:spLocks noChangeShapeType="1"/>
          </p:cNvSpPr>
          <p:nvPr/>
        </p:nvSpPr>
        <p:spPr bwMode="auto">
          <a:xfrm flipH="1" flipV="1">
            <a:off x="9461500" y="3268664"/>
            <a:ext cx="476250" cy="153193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4" name="Line 88"/>
          <p:cNvSpPr>
            <a:spLocks noChangeShapeType="1"/>
          </p:cNvSpPr>
          <p:nvPr/>
        </p:nvSpPr>
        <p:spPr bwMode="auto">
          <a:xfrm flipH="1" flipV="1">
            <a:off x="7702550" y="3806826"/>
            <a:ext cx="2178050" cy="9937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5" name="Line 89"/>
          <p:cNvSpPr>
            <a:spLocks noChangeShapeType="1"/>
          </p:cNvSpPr>
          <p:nvPr/>
        </p:nvSpPr>
        <p:spPr bwMode="auto">
          <a:xfrm flipH="1">
            <a:off x="7794626" y="3268664"/>
            <a:ext cx="1666875" cy="2363787"/>
          </a:xfrm>
          <a:prstGeom prst="line">
            <a:avLst/>
          </a:prstGeom>
          <a:noFill/>
          <a:ln w="12700">
            <a:solidFill>
              <a:srgbClr val="808080"/>
            </a:solidFill>
            <a:round/>
            <a:headEnd/>
            <a:tailEnd/>
          </a:ln>
          <a:effectLst/>
        </p:spPr>
        <p:txBody>
          <a:bodyPr wrap="none" anchor="ctr"/>
          <a:lstStyle/>
          <a:p>
            <a:endParaRPr lang="en-GB"/>
          </a:p>
        </p:txBody>
      </p:sp>
      <p:sp>
        <p:nvSpPr>
          <p:cNvPr id="306266" name="Line 90"/>
          <p:cNvSpPr>
            <a:spLocks noChangeShapeType="1"/>
          </p:cNvSpPr>
          <p:nvPr/>
        </p:nvSpPr>
        <p:spPr bwMode="auto">
          <a:xfrm>
            <a:off x="6088063" y="3003550"/>
            <a:ext cx="1700212" cy="2628900"/>
          </a:xfrm>
          <a:prstGeom prst="line">
            <a:avLst/>
          </a:prstGeom>
          <a:noFill/>
          <a:ln w="12700">
            <a:solidFill>
              <a:srgbClr val="808080"/>
            </a:solidFill>
            <a:round/>
            <a:headEnd/>
            <a:tailEnd/>
          </a:ln>
          <a:effectLst/>
        </p:spPr>
        <p:txBody>
          <a:bodyPr wrap="none" anchor="ctr"/>
          <a:lstStyle/>
          <a:p>
            <a:endParaRPr lang="en-GB"/>
          </a:p>
        </p:txBody>
      </p:sp>
      <p:sp>
        <p:nvSpPr>
          <p:cNvPr id="306267" name="Line 91"/>
          <p:cNvSpPr>
            <a:spLocks noChangeShapeType="1"/>
          </p:cNvSpPr>
          <p:nvPr/>
        </p:nvSpPr>
        <p:spPr bwMode="auto">
          <a:xfrm flipV="1">
            <a:off x="2103438" y="3148013"/>
            <a:ext cx="0" cy="20637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8" name="Line 92"/>
          <p:cNvSpPr>
            <a:spLocks noChangeShapeType="1"/>
          </p:cNvSpPr>
          <p:nvPr/>
        </p:nvSpPr>
        <p:spPr bwMode="auto">
          <a:xfrm flipH="1" flipV="1">
            <a:off x="2103438" y="3148014"/>
            <a:ext cx="442912" cy="107473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9" name="Line 93"/>
          <p:cNvSpPr>
            <a:spLocks noChangeShapeType="1"/>
          </p:cNvSpPr>
          <p:nvPr/>
        </p:nvSpPr>
        <p:spPr bwMode="auto">
          <a:xfrm flipH="1" flipV="1">
            <a:off x="2103438" y="3076576"/>
            <a:ext cx="1466850" cy="123666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0" name="Line 94"/>
          <p:cNvSpPr>
            <a:spLocks noChangeShapeType="1"/>
          </p:cNvSpPr>
          <p:nvPr/>
        </p:nvSpPr>
        <p:spPr bwMode="auto">
          <a:xfrm flipH="1">
            <a:off x="2103438" y="2505075"/>
            <a:ext cx="1123950" cy="5715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1" name="Line 95"/>
          <p:cNvSpPr>
            <a:spLocks noChangeShapeType="1"/>
          </p:cNvSpPr>
          <p:nvPr/>
        </p:nvSpPr>
        <p:spPr bwMode="auto">
          <a:xfrm flipH="1" flipV="1">
            <a:off x="2189164" y="3076576"/>
            <a:ext cx="1304925" cy="50006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2" name="Line 96"/>
          <p:cNvSpPr>
            <a:spLocks noChangeShapeType="1"/>
          </p:cNvSpPr>
          <p:nvPr/>
        </p:nvSpPr>
        <p:spPr bwMode="auto">
          <a:xfrm flipH="1">
            <a:off x="3646488" y="3494088"/>
            <a:ext cx="800100" cy="88106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3" name="Line 97"/>
          <p:cNvSpPr>
            <a:spLocks noChangeShapeType="1"/>
          </p:cNvSpPr>
          <p:nvPr/>
        </p:nvSpPr>
        <p:spPr bwMode="auto">
          <a:xfrm flipH="1" flipV="1">
            <a:off x="3227388" y="2505075"/>
            <a:ext cx="342900" cy="11239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4" name="Line 98"/>
          <p:cNvSpPr>
            <a:spLocks noChangeShapeType="1"/>
          </p:cNvSpPr>
          <p:nvPr/>
        </p:nvSpPr>
        <p:spPr bwMode="auto">
          <a:xfrm flipV="1">
            <a:off x="3570289" y="1857376"/>
            <a:ext cx="676275" cy="171926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5" name="Line 99"/>
          <p:cNvSpPr>
            <a:spLocks noChangeShapeType="1"/>
          </p:cNvSpPr>
          <p:nvPr/>
        </p:nvSpPr>
        <p:spPr bwMode="auto">
          <a:xfrm flipV="1">
            <a:off x="3646488" y="3494089"/>
            <a:ext cx="800100" cy="14128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6" name="Line 100"/>
          <p:cNvSpPr>
            <a:spLocks noChangeShapeType="1"/>
          </p:cNvSpPr>
          <p:nvPr/>
        </p:nvSpPr>
        <p:spPr bwMode="auto">
          <a:xfrm flipV="1">
            <a:off x="3570288" y="3665538"/>
            <a:ext cx="2400300" cy="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7" name="Line 101"/>
          <p:cNvSpPr>
            <a:spLocks noChangeShapeType="1"/>
          </p:cNvSpPr>
          <p:nvPr/>
        </p:nvSpPr>
        <p:spPr bwMode="auto">
          <a:xfrm>
            <a:off x="3570288" y="3635375"/>
            <a:ext cx="76200" cy="68103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8" name="Line 102"/>
          <p:cNvSpPr>
            <a:spLocks noChangeShapeType="1"/>
          </p:cNvSpPr>
          <p:nvPr/>
        </p:nvSpPr>
        <p:spPr bwMode="auto">
          <a:xfrm flipH="1">
            <a:off x="2189164" y="3076575"/>
            <a:ext cx="3781425" cy="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9" name="Line 103"/>
          <p:cNvSpPr>
            <a:spLocks noChangeShapeType="1"/>
          </p:cNvSpPr>
          <p:nvPr/>
        </p:nvSpPr>
        <p:spPr bwMode="auto">
          <a:xfrm flipH="1">
            <a:off x="2103439" y="2273300"/>
            <a:ext cx="452437" cy="6985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0" name="Line 104"/>
          <p:cNvSpPr>
            <a:spLocks noChangeShapeType="1"/>
          </p:cNvSpPr>
          <p:nvPr/>
        </p:nvSpPr>
        <p:spPr bwMode="auto">
          <a:xfrm flipH="1">
            <a:off x="3227389" y="1920876"/>
            <a:ext cx="1019175" cy="5746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1" name="Line 105"/>
          <p:cNvSpPr>
            <a:spLocks noChangeShapeType="1"/>
          </p:cNvSpPr>
          <p:nvPr/>
        </p:nvSpPr>
        <p:spPr bwMode="auto">
          <a:xfrm flipH="1">
            <a:off x="2632075" y="1920875"/>
            <a:ext cx="1614488" cy="2794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2" name="Line 106"/>
          <p:cNvSpPr>
            <a:spLocks noChangeShapeType="1"/>
          </p:cNvSpPr>
          <p:nvPr/>
        </p:nvSpPr>
        <p:spPr bwMode="auto">
          <a:xfrm flipH="1" flipV="1">
            <a:off x="2654301" y="2225676"/>
            <a:ext cx="487363" cy="25241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3" name="Line 107"/>
          <p:cNvSpPr>
            <a:spLocks noChangeShapeType="1"/>
          </p:cNvSpPr>
          <p:nvPr/>
        </p:nvSpPr>
        <p:spPr bwMode="auto">
          <a:xfrm flipH="1" flipV="1">
            <a:off x="2654300" y="2225676"/>
            <a:ext cx="2374900" cy="25241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4" name="Line 108"/>
          <p:cNvSpPr>
            <a:spLocks noChangeShapeType="1"/>
          </p:cNvSpPr>
          <p:nvPr/>
        </p:nvSpPr>
        <p:spPr bwMode="auto">
          <a:xfrm flipH="1" flipV="1">
            <a:off x="2654300" y="2200275"/>
            <a:ext cx="3348038" cy="8763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5" name="Line 109"/>
          <p:cNvSpPr>
            <a:spLocks noChangeShapeType="1"/>
          </p:cNvSpPr>
          <p:nvPr/>
        </p:nvSpPr>
        <p:spPr bwMode="auto">
          <a:xfrm flipH="1" flipV="1">
            <a:off x="5151438" y="2505075"/>
            <a:ext cx="850900" cy="5715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6" name="Line 110"/>
          <p:cNvSpPr>
            <a:spLocks noChangeShapeType="1"/>
          </p:cNvSpPr>
          <p:nvPr/>
        </p:nvSpPr>
        <p:spPr bwMode="auto">
          <a:xfrm flipH="1">
            <a:off x="4332288" y="1660525"/>
            <a:ext cx="1998662" cy="2603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7" name="Line 111"/>
          <p:cNvSpPr>
            <a:spLocks noChangeShapeType="1"/>
          </p:cNvSpPr>
          <p:nvPr/>
        </p:nvSpPr>
        <p:spPr bwMode="auto">
          <a:xfrm flipH="1">
            <a:off x="5151439" y="1660526"/>
            <a:ext cx="1292225" cy="81756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8" name="Line 112"/>
          <p:cNvSpPr>
            <a:spLocks noChangeShapeType="1"/>
          </p:cNvSpPr>
          <p:nvPr/>
        </p:nvSpPr>
        <p:spPr bwMode="auto">
          <a:xfrm flipH="1">
            <a:off x="6088064" y="2006601"/>
            <a:ext cx="1965325" cy="10699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9" name="Line 113"/>
          <p:cNvSpPr>
            <a:spLocks noChangeShapeType="1"/>
          </p:cNvSpPr>
          <p:nvPr/>
        </p:nvSpPr>
        <p:spPr bwMode="auto">
          <a:xfrm flipV="1">
            <a:off x="5970589" y="3076575"/>
            <a:ext cx="117475" cy="46513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0" name="Line 114"/>
          <p:cNvSpPr>
            <a:spLocks noChangeShapeType="1"/>
          </p:cNvSpPr>
          <p:nvPr/>
        </p:nvSpPr>
        <p:spPr bwMode="auto">
          <a:xfrm flipV="1">
            <a:off x="6088063" y="3576639"/>
            <a:ext cx="698500" cy="5238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1" name="Line 115"/>
          <p:cNvSpPr>
            <a:spLocks noChangeShapeType="1"/>
          </p:cNvSpPr>
          <p:nvPr/>
        </p:nvSpPr>
        <p:spPr bwMode="auto">
          <a:xfrm flipV="1">
            <a:off x="6865939" y="2563813"/>
            <a:ext cx="2498725" cy="9779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2" name="Line 116"/>
          <p:cNvSpPr>
            <a:spLocks noChangeShapeType="1"/>
          </p:cNvSpPr>
          <p:nvPr/>
        </p:nvSpPr>
        <p:spPr bwMode="auto">
          <a:xfrm flipH="1" flipV="1">
            <a:off x="6088063" y="3076575"/>
            <a:ext cx="698500" cy="46513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3" name="Line 117"/>
          <p:cNvSpPr>
            <a:spLocks noChangeShapeType="1"/>
          </p:cNvSpPr>
          <p:nvPr/>
        </p:nvSpPr>
        <p:spPr bwMode="auto">
          <a:xfrm>
            <a:off x="4246563" y="1920875"/>
            <a:ext cx="227012" cy="14795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4" name="Line 118"/>
          <p:cNvSpPr>
            <a:spLocks noChangeShapeType="1"/>
          </p:cNvSpPr>
          <p:nvPr/>
        </p:nvSpPr>
        <p:spPr bwMode="auto">
          <a:xfrm flipH="1" flipV="1">
            <a:off x="4618039" y="3494089"/>
            <a:ext cx="1273175" cy="13493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5" name="Line 119"/>
          <p:cNvSpPr>
            <a:spLocks noChangeShapeType="1"/>
          </p:cNvSpPr>
          <p:nvPr/>
        </p:nvSpPr>
        <p:spPr bwMode="auto">
          <a:xfrm flipH="1">
            <a:off x="4583113" y="3076575"/>
            <a:ext cx="1460500" cy="3238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6" name="Line 120"/>
          <p:cNvSpPr>
            <a:spLocks noChangeShapeType="1"/>
          </p:cNvSpPr>
          <p:nvPr/>
        </p:nvSpPr>
        <p:spPr bwMode="auto">
          <a:xfrm flipH="1">
            <a:off x="4618038" y="1920875"/>
            <a:ext cx="3568700" cy="14795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7" name="Line 121"/>
          <p:cNvSpPr>
            <a:spLocks noChangeShapeType="1"/>
          </p:cNvSpPr>
          <p:nvPr/>
        </p:nvSpPr>
        <p:spPr bwMode="auto">
          <a:xfrm flipH="1">
            <a:off x="4583113" y="1716088"/>
            <a:ext cx="1860550" cy="166211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8" name="Line 122"/>
          <p:cNvSpPr>
            <a:spLocks noChangeShapeType="1"/>
          </p:cNvSpPr>
          <p:nvPr/>
        </p:nvSpPr>
        <p:spPr bwMode="auto">
          <a:xfrm flipH="1" flipV="1">
            <a:off x="4583114" y="3494088"/>
            <a:ext cx="5297487" cy="130651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9" name="Line 123"/>
          <p:cNvSpPr>
            <a:spLocks noChangeShapeType="1"/>
          </p:cNvSpPr>
          <p:nvPr/>
        </p:nvSpPr>
        <p:spPr bwMode="auto">
          <a:xfrm>
            <a:off x="2632076" y="2238376"/>
            <a:ext cx="938213" cy="33940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0" name="Line 124"/>
          <p:cNvSpPr>
            <a:spLocks noChangeShapeType="1"/>
          </p:cNvSpPr>
          <p:nvPr/>
        </p:nvSpPr>
        <p:spPr bwMode="auto">
          <a:xfrm flipH="1" flipV="1">
            <a:off x="4246564" y="1920876"/>
            <a:ext cx="782637" cy="55721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1" name="Line 125"/>
          <p:cNvSpPr>
            <a:spLocks noChangeShapeType="1"/>
          </p:cNvSpPr>
          <p:nvPr/>
        </p:nvSpPr>
        <p:spPr bwMode="auto">
          <a:xfrm flipH="1" flipV="1">
            <a:off x="4246564" y="1920876"/>
            <a:ext cx="1724025" cy="165576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2" name="Line 126"/>
          <p:cNvSpPr>
            <a:spLocks noChangeShapeType="1"/>
          </p:cNvSpPr>
          <p:nvPr/>
        </p:nvSpPr>
        <p:spPr bwMode="auto">
          <a:xfrm flipH="1">
            <a:off x="6088063" y="1660526"/>
            <a:ext cx="355600" cy="134302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3" name="Line 127"/>
          <p:cNvSpPr>
            <a:spLocks noChangeShapeType="1"/>
          </p:cNvSpPr>
          <p:nvPr/>
        </p:nvSpPr>
        <p:spPr bwMode="auto">
          <a:xfrm flipH="1">
            <a:off x="6088063" y="2543176"/>
            <a:ext cx="3224212" cy="4603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4" name="Line 128"/>
          <p:cNvSpPr>
            <a:spLocks noChangeShapeType="1"/>
          </p:cNvSpPr>
          <p:nvPr/>
        </p:nvSpPr>
        <p:spPr bwMode="auto">
          <a:xfrm flipH="1" flipV="1">
            <a:off x="6443664" y="1660525"/>
            <a:ext cx="2784475" cy="8826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5" name="Line 129"/>
          <p:cNvSpPr>
            <a:spLocks noChangeShapeType="1"/>
          </p:cNvSpPr>
          <p:nvPr/>
        </p:nvSpPr>
        <p:spPr bwMode="auto">
          <a:xfrm flipH="1" flipV="1">
            <a:off x="8224838" y="2006601"/>
            <a:ext cx="1003300" cy="55721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6" name="Line 130"/>
          <p:cNvSpPr>
            <a:spLocks noChangeShapeType="1"/>
          </p:cNvSpPr>
          <p:nvPr/>
        </p:nvSpPr>
        <p:spPr bwMode="auto">
          <a:xfrm flipH="1" flipV="1">
            <a:off x="8053388" y="1920875"/>
            <a:ext cx="1408112" cy="125888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7" name="Line 131"/>
          <p:cNvSpPr>
            <a:spLocks noChangeShapeType="1"/>
          </p:cNvSpPr>
          <p:nvPr/>
        </p:nvSpPr>
        <p:spPr bwMode="auto">
          <a:xfrm flipH="1" flipV="1">
            <a:off x="6443664" y="1660526"/>
            <a:ext cx="3494087" cy="30638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8" name="Line 132"/>
          <p:cNvSpPr>
            <a:spLocks noChangeShapeType="1"/>
          </p:cNvSpPr>
          <p:nvPr/>
        </p:nvSpPr>
        <p:spPr bwMode="auto">
          <a:xfrm flipH="1" flipV="1">
            <a:off x="6446838" y="1660525"/>
            <a:ext cx="1244600" cy="21463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9" name="Line 133"/>
          <p:cNvSpPr>
            <a:spLocks noChangeShapeType="1"/>
          </p:cNvSpPr>
          <p:nvPr/>
        </p:nvSpPr>
        <p:spPr bwMode="auto">
          <a:xfrm>
            <a:off x="6088064" y="3076575"/>
            <a:ext cx="3311525" cy="10318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0" name="Line 134"/>
          <p:cNvSpPr>
            <a:spLocks noChangeShapeType="1"/>
          </p:cNvSpPr>
          <p:nvPr/>
        </p:nvSpPr>
        <p:spPr bwMode="auto">
          <a:xfrm>
            <a:off x="6088064" y="3076576"/>
            <a:ext cx="263525" cy="178752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1" name="Line 135"/>
          <p:cNvSpPr>
            <a:spLocks noChangeShapeType="1"/>
          </p:cNvSpPr>
          <p:nvPr/>
        </p:nvSpPr>
        <p:spPr bwMode="auto">
          <a:xfrm>
            <a:off x="3227388" y="2478088"/>
            <a:ext cx="2341562" cy="332581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2" name="Line 136"/>
          <p:cNvSpPr>
            <a:spLocks noChangeShapeType="1"/>
          </p:cNvSpPr>
          <p:nvPr/>
        </p:nvSpPr>
        <p:spPr bwMode="auto">
          <a:xfrm flipH="1">
            <a:off x="4332288" y="1920875"/>
            <a:ext cx="3721100" cy="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3" name="Line 137"/>
          <p:cNvSpPr>
            <a:spLocks noChangeShapeType="1"/>
          </p:cNvSpPr>
          <p:nvPr/>
        </p:nvSpPr>
        <p:spPr bwMode="auto">
          <a:xfrm flipH="1" flipV="1">
            <a:off x="8186738" y="2006600"/>
            <a:ext cx="1751012" cy="27940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4" name="Line 138"/>
          <p:cNvSpPr>
            <a:spLocks noChangeShapeType="1"/>
          </p:cNvSpPr>
          <p:nvPr/>
        </p:nvSpPr>
        <p:spPr bwMode="auto">
          <a:xfrm>
            <a:off x="4332288" y="1920875"/>
            <a:ext cx="5067300" cy="125888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5" name="Line 139"/>
          <p:cNvSpPr>
            <a:spLocks noChangeShapeType="1"/>
          </p:cNvSpPr>
          <p:nvPr/>
        </p:nvSpPr>
        <p:spPr bwMode="auto">
          <a:xfrm flipH="1">
            <a:off x="7835900" y="2647950"/>
            <a:ext cx="1392238" cy="2928938"/>
          </a:xfrm>
          <a:prstGeom prst="line">
            <a:avLst/>
          </a:prstGeom>
          <a:noFill/>
          <a:ln w="12700">
            <a:solidFill>
              <a:srgbClr val="808080"/>
            </a:solidFill>
            <a:round/>
            <a:headEnd/>
            <a:tailEnd/>
          </a:ln>
          <a:effectLst/>
        </p:spPr>
        <p:txBody>
          <a:bodyPr wrap="none" anchor="ctr"/>
          <a:lstStyle/>
          <a:p>
            <a:endParaRPr lang="en-GB"/>
          </a:p>
        </p:txBody>
      </p:sp>
      <p:sp>
        <p:nvSpPr>
          <p:cNvPr id="306316" name="Line 140"/>
          <p:cNvSpPr>
            <a:spLocks noChangeShapeType="1"/>
          </p:cNvSpPr>
          <p:nvPr/>
        </p:nvSpPr>
        <p:spPr bwMode="auto">
          <a:xfrm flipV="1">
            <a:off x="2546350" y="2505075"/>
            <a:ext cx="681038" cy="163988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7" name="Line 141"/>
          <p:cNvSpPr>
            <a:spLocks noChangeShapeType="1"/>
          </p:cNvSpPr>
          <p:nvPr/>
        </p:nvSpPr>
        <p:spPr bwMode="auto">
          <a:xfrm>
            <a:off x="4246564" y="1920876"/>
            <a:ext cx="2105025" cy="29749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8" name="Line 142"/>
          <p:cNvSpPr>
            <a:spLocks noChangeShapeType="1"/>
          </p:cNvSpPr>
          <p:nvPr/>
        </p:nvSpPr>
        <p:spPr bwMode="auto">
          <a:xfrm>
            <a:off x="6088064" y="3076575"/>
            <a:ext cx="1055687" cy="1201738"/>
          </a:xfrm>
          <a:prstGeom prst="line">
            <a:avLst/>
          </a:prstGeom>
          <a:noFill/>
          <a:ln w="12700">
            <a:solidFill>
              <a:srgbClr val="808080"/>
            </a:solidFill>
            <a:round/>
            <a:headEnd/>
            <a:tailEnd/>
          </a:ln>
          <a:effectLst/>
        </p:spPr>
        <p:txBody>
          <a:bodyPr wrap="none" anchor="ctr"/>
          <a:lstStyle/>
          <a:p>
            <a:endParaRPr lang="en-GB"/>
          </a:p>
        </p:txBody>
      </p:sp>
      <p:sp>
        <p:nvSpPr>
          <p:cNvPr id="306319" name="Line 143"/>
          <p:cNvSpPr>
            <a:spLocks noChangeShapeType="1"/>
          </p:cNvSpPr>
          <p:nvPr/>
        </p:nvSpPr>
        <p:spPr bwMode="auto">
          <a:xfrm flipV="1">
            <a:off x="3646489" y="3076575"/>
            <a:ext cx="2441575" cy="2470150"/>
          </a:xfrm>
          <a:prstGeom prst="line">
            <a:avLst/>
          </a:prstGeom>
          <a:noFill/>
          <a:ln w="12700">
            <a:solidFill>
              <a:srgbClr val="808080"/>
            </a:solidFill>
            <a:round/>
            <a:headEnd/>
            <a:tailEnd/>
          </a:ln>
          <a:effectLst/>
        </p:spPr>
        <p:txBody>
          <a:bodyPr wrap="none" anchor="ctr"/>
          <a:lstStyle/>
          <a:p>
            <a:endParaRPr lang="en-GB"/>
          </a:p>
        </p:txBody>
      </p:sp>
      <p:pic>
        <p:nvPicPr>
          <p:cNvPr id="306207" name="Picture 31" descr="bd21312_"/>
          <p:cNvPicPr>
            <a:picLocks noChangeAspect="1" noChangeArrowheads="1"/>
          </p:cNvPicPr>
          <p:nvPr/>
        </p:nvPicPr>
        <p:blipFill>
          <a:blip r:embed="rId3"/>
          <a:srcRect/>
          <a:stretch>
            <a:fillRect/>
          </a:stretch>
        </p:blipFill>
        <p:spPr bwMode="auto">
          <a:xfrm>
            <a:off x="3494088" y="5546725"/>
            <a:ext cx="171450" cy="171450"/>
          </a:xfrm>
          <a:prstGeom prst="rect">
            <a:avLst/>
          </a:prstGeom>
          <a:noFill/>
        </p:spPr>
      </p:pic>
      <p:pic>
        <p:nvPicPr>
          <p:cNvPr id="306204" name="Picture 28" descr="bd21312_"/>
          <p:cNvPicPr>
            <a:picLocks noChangeAspect="1" noChangeArrowheads="1"/>
          </p:cNvPicPr>
          <p:nvPr/>
        </p:nvPicPr>
        <p:blipFill>
          <a:blip r:embed="rId3"/>
          <a:srcRect/>
          <a:stretch>
            <a:fillRect/>
          </a:stretch>
        </p:blipFill>
        <p:spPr bwMode="auto">
          <a:xfrm>
            <a:off x="3141663" y="2392363"/>
            <a:ext cx="171450" cy="171450"/>
          </a:xfrm>
          <a:prstGeom prst="rect">
            <a:avLst/>
          </a:prstGeom>
          <a:noFill/>
        </p:spPr>
      </p:pic>
      <p:pic>
        <p:nvPicPr>
          <p:cNvPr id="306205" name="Picture 29" descr="bd21312_"/>
          <p:cNvPicPr>
            <a:picLocks noChangeAspect="1" noChangeArrowheads="1"/>
          </p:cNvPicPr>
          <p:nvPr/>
        </p:nvPicPr>
        <p:blipFill>
          <a:blip r:embed="rId3"/>
          <a:srcRect/>
          <a:stretch>
            <a:fillRect/>
          </a:stretch>
        </p:blipFill>
        <p:spPr bwMode="auto">
          <a:xfrm>
            <a:off x="2460625" y="4144963"/>
            <a:ext cx="171450" cy="171450"/>
          </a:xfrm>
          <a:prstGeom prst="rect">
            <a:avLst/>
          </a:prstGeom>
          <a:noFill/>
        </p:spPr>
      </p:pic>
      <p:pic>
        <p:nvPicPr>
          <p:cNvPr id="306206" name="Picture 30" descr="bd21312_"/>
          <p:cNvPicPr>
            <a:picLocks noChangeAspect="1" noChangeArrowheads="1"/>
          </p:cNvPicPr>
          <p:nvPr/>
        </p:nvPicPr>
        <p:blipFill>
          <a:blip r:embed="rId3"/>
          <a:srcRect/>
          <a:stretch>
            <a:fillRect/>
          </a:stretch>
        </p:blipFill>
        <p:spPr bwMode="auto">
          <a:xfrm>
            <a:off x="2017713" y="5211763"/>
            <a:ext cx="171450" cy="171450"/>
          </a:xfrm>
          <a:prstGeom prst="rect">
            <a:avLst/>
          </a:prstGeom>
          <a:noFill/>
        </p:spPr>
      </p:pic>
      <p:pic>
        <p:nvPicPr>
          <p:cNvPr id="306213" name="Picture 37" descr="bd21312_"/>
          <p:cNvPicPr>
            <a:picLocks noChangeAspect="1" noChangeArrowheads="1"/>
          </p:cNvPicPr>
          <p:nvPr/>
        </p:nvPicPr>
        <p:blipFill>
          <a:blip r:embed="rId3"/>
          <a:srcRect/>
          <a:stretch>
            <a:fillRect/>
          </a:stretch>
        </p:blipFill>
        <p:spPr bwMode="auto">
          <a:xfrm>
            <a:off x="2546350" y="2143125"/>
            <a:ext cx="171450" cy="171450"/>
          </a:xfrm>
          <a:prstGeom prst="rect">
            <a:avLst/>
          </a:prstGeom>
          <a:noFill/>
        </p:spPr>
      </p:pic>
      <p:pic>
        <p:nvPicPr>
          <p:cNvPr id="306214" name="Picture 38" descr="bd21312_"/>
          <p:cNvPicPr>
            <a:picLocks noChangeAspect="1" noChangeArrowheads="1"/>
          </p:cNvPicPr>
          <p:nvPr/>
        </p:nvPicPr>
        <p:blipFill>
          <a:blip r:embed="rId3"/>
          <a:srcRect/>
          <a:stretch>
            <a:fillRect/>
          </a:stretch>
        </p:blipFill>
        <p:spPr bwMode="auto">
          <a:xfrm>
            <a:off x="6351588" y="1581150"/>
            <a:ext cx="171450" cy="171450"/>
          </a:xfrm>
          <a:prstGeom prst="rect">
            <a:avLst/>
          </a:prstGeom>
          <a:noFill/>
        </p:spPr>
      </p:pic>
      <p:pic>
        <p:nvPicPr>
          <p:cNvPr id="306215" name="Picture 39" descr="bd21312_"/>
          <p:cNvPicPr>
            <a:picLocks noChangeAspect="1" noChangeArrowheads="1"/>
          </p:cNvPicPr>
          <p:nvPr/>
        </p:nvPicPr>
        <p:blipFill>
          <a:blip r:embed="rId3"/>
          <a:srcRect/>
          <a:stretch>
            <a:fillRect/>
          </a:stretch>
        </p:blipFill>
        <p:spPr bwMode="auto">
          <a:xfrm>
            <a:off x="2017713" y="2990850"/>
            <a:ext cx="171450" cy="171450"/>
          </a:xfrm>
          <a:prstGeom prst="rect">
            <a:avLst/>
          </a:prstGeom>
          <a:noFill/>
        </p:spPr>
      </p:pic>
      <p:pic>
        <p:nvPicPr>
          <p:cNvPr id="306223" name="Picture 47" descr="bd21312_"/>
          <p:cNvPicPr>
            <a:picLocks noChangeAspect="1" noChangeArrowheads="1"/>
          </p:cNvPicPr>
          <p:nvPr/>
        </p:nvPicPr>
        <p:blipFill>
          <a:blip r:embed="rId3"/>
          <a:srcRect/>
          <a:stretch>
            <a:fillRect/>
          </a:stretch>
        </p:blipFill>
        <p:spPr bwMode="auto">
          <a:xfrm>
            <a:off x="6002338" y="2984500"/>
            <a:ext cx="171450" cy="171450"/>
          </a:xfrm>
          <a:prstGeom prst="rect">
            <a:avLst/>
          </a:prstGeom>
          <a:noFill/>
        </p:spPr>
      </p:pic>
      <p:pic>
        <p:nvPicPr>
          <p:cNvPr id="306224" name="Picture 48" descr="bd21312_"/>
          <p:cNvPicPr>
            <a:picLocks noChangeAspect="1" noChangeArrowheads="1"/>
          </p:cNvPicPr>
          <p:nvPr/>
        </p:nvPicPr>
        <p:blipFill>
          <a:blip r:embed="rId3"/>
          <a:srcRect/>
          <a:stretch>
            <a:fillRect/>
          </a:stretch>
        </p:blipFill>
        <p:spPr bwMode="auto">
          <a:xfrm>
            <a:off x="5029200" y="2392363"/>
            <a:ext cx="171450" cy="171450"/>
          </a:xfrm>
          <a:prstGeom prst="rect">
            <a:avLst/>
          </a:prstGeom>
          <a:noFill/>
        </p:spPr>
      </p:pic>
      <p:pic>
        <p:nvPicPr>
          <p:cNvPr id="306226" name="Picture 50" descr="bd21312_"/>
          <p:cNvPicPr>
            <a:picLocks noChangeAspect="1" noChangeArrowheads="1"/>
          </p:cNvPicPr>
          <p:nvPr/>
        </p:nvPicPr>
        <p:blipFill>
          <a:blip r:embed="rId3"/>
          <a:srcRect/>
          <a:stretch>
            <a:fillRect/>
          </a:stretch>
        </p:blipFill>
        <p:spPr bwMode="auto">
          <a:xfrm>
            <a:off x="4160838" y="1835150"/>
            <a:ext cx="171450" cy="171450"/>
          </a:xfrm>
          <a:prstGeom prst="rect">
            <a:avLst/>
          </a:prstGeom>
          <a:noFill/>
        </p:spPr>
      </p:pic>
      <p:pic>
        <p:nvPicPr>
          <p:cNvPr id="306227" name="Picture 51" descr="bd21312_"/>
          <p:cNvPicPr>
            <a:picLocks noChangeAspect="1" noChangeArrowheads="1"/>
          </p:cNvPicPr>
          <p:nvPr/>
        </p:nvPicPr>
        <p:blipFill>
          <a:blip r:embed="rId3"/>
          <a:srcRect/>
          <a:stretch>
            <a:fillRect/>
          </a:stretch>
        </p:blipFill>
        <p:spPr bwMode="auto">
          <a:xfrm>
            <a:off x="3484563" y="3549650"/>
            <a:ext cx="171450" cy="171450"/>
          </a:xfrm>
          <a:prstGeom prst="rect">
            <a:avLst/>
          </a:prstGeom>
          <a:noFill/>
        </p:spPr>
      </p:pic>
      <p:pic>
        <p:nvPicPr>
          <p:cNvPr id="306210" name="Picture 34" descr="bd21312_"/>
          <p:cNvPicPr>
            <a:picLocks noChangeAspect="1" noChangeArrowheads="1"/>
          </p:cNvPicPr>
          <p:nvPr/>
        </p:nvPicPr>
        <p:blipFill>
          <a:blip r:embed="rId3"/>
          <a:srcRect/>
          <a:stretch>
            <a:fillRect/>
          </a:stretch>
        </p:blipFill>
        <p:spPr bwMode="auto">
          <a:xfrm>
            <a:off x="7118350" y="4222750"/>
            <a:ext cx="196850" cy="196850"/>
          </a:xfrm>
          <a:prstGeom prst="rect">
            <a:avLst/>
          </a:prstGeom>
          <a:noFill/>
        </p:spPr>
      </p:pic>
      <p:pic>
        <p:nvPicPr>
          <p:cNvPr id="306216" name="Picture 40" descr="bd21312_"/>
          <p:cNvPicPr>
            <a:picLocks noChangeAspect="1" noChangeArrowheads="1"/>
          </p:cNvPicPr>
          <p:nvPr/>
        </p:nvPicPr>
        <p:blipFill>
          <a:blip r:embed="rId3"/>
          <a:srcRect/>
          <a:stretch>
            <a:fillRect/>
          </a:stretch>
        </p:blipFill>
        <p:spPr bwMode="auto">
          <a:xfrm>
            <a:off x="9399588" y="3148013"/>
            <a:ext cx="171450" cy="171450"/>
          </a:xfrm>
          <a:prstGeom prst="rect">
            <a:avLst/>
          </a:prstGeom>
          <a:noFill/>
        </p:spPr>
      </p:pic>
      <p:pic>
        <p:nvPicPr>
          <p:cNvPr id="306217" name="Picture 41" descr="bd21312_"/>
          <p:cNvPicPr>
            <a:picLocks noChangeAspect="1" noChangeArrowheads="1"/>
          </p:cNvPicPr>
          <p:nvPr/>
        </p:nvPicPr>
        <p:blipFill>
          <a:blip r:embed="rId3"/>
          <a:srcRect/>
          <a:stretch>
            <a:fillRect/>
          </a:stretch>
        </p:blipFill>
        <p:spPr bwMode="auto">
          <a:xfrm>
            <a:off x="6786563" y="3494088"/>
            <a:ext cx="171450" cy="171450"/>
          </a:xfrm>
          <a:prstGeom prst="rect">
            <a:avLst/>
          </a:prstGeom>
          <a:noFill/>
        </p:spPr>
      </p:pic>
      <p:pic>
        <p:nvPicPr>
          <p:cNvPr id="306218" name="Picture 42" descr="bd21312_"/>
          <p:cNvPicPr>
            <a:picLocks noChangeAspect="1" noChangeArrowheads="1"/>
          </p:cNvPicPr>
          <p:nvPr/>
        </p:nvPicPr>
        <p:blipFill>
          <a:blip r:embed="rId3"/>
          <a:srcRect/>
          <a:stretch>
            <a:fillRect/>
          </a:stretch>
        </p:blipFill>
        <p:spPr bwMode="auto">
          <a:xfrm>
            <a:off x="9399588" y="5562600"/>
            <a:ext cx="171450" cy="171450"/>
          </a:xfrm>
          <a:prstGeom prst="rect">
            <a:avLst/>
          </a:prstGeom>
          <a:noFill/>
        </p:spPr>
      </p:pic>
      <p:pic>
        <p:nvPicPr>
          <p:cNvPr id="306222" name="Picture 46" descr="bd21312_"/>
          <p:cNvPicPr>
            <a:picLocks noChangeAspect="1" noChangeArrowheads="1"/>
          </p:cNvPicPr>
          <p:nvPr/>
        </p:nvPicPr>
        <p:blipFill>
          <a:blip r:embed="rId3"/>
          <a:srcRect/>
          <a:stretch>
            <a:fillRect/>
          </a:stretch>
        </p:blipFill>
        <p:spPr bwMode="auto">
          <a:xfrm>
            <a:off x="9228138" y="2478088"/>
            <a:ext cx="171450" cy="171450"/>
          </a:xfrm>
          <a:prstGeom prst="rect">
            <a:avLst/>
          </a:prstGeom>
          <a:noFill/>
        </p:spPr>
      </p:pic>
      <p:pic>
        <p:nvPicPr>
          <p:cNvPr id="306225" name="Picture 49" descr="bd21312_"/>
          <p:cNvPicPr>
            <a:picLocks noChangeAspect="1" noChangeArrowheads="1"/>
          </p:cNvPicPr>
          <p:nvPr/>
        </p:nvPicPr>
        <p:blipFill>
          <a:blip r:embed="rId3"/>
          <a:srcRect/>
          <a:stretch>
            <a:fillRect/>
          </a:stretch>
        </p:blipFill>
        <p:spPr bwMode="auto">
          <a:xfrm>
            <a:off x="8053388" y="1857375"/>
            <a:ext cx="171450" cy="171450"/>
          </a:xfrm>
          <a:prstGeom prst="rect">
            <a:avLst/>
          </a:prstGeom>
          <a:noFill/>
        </p:spPr>
      </p:pic>
      <p:pic>
        <p:nvPicPr>
          <p:cNvPr id="306230" name="Picture 54" descr="bd21312_"/>
          <p:cNvPicPr>
            <a:picLocks noChangeAspect="1" noChangeArrowheads="1"/>
          </p:cNvPicPr>
          <p:nvPr/>
        </p:nvPicPr>
        <p:blipFill>
          <a:blip r:embed="rId3"/>
          <a:srcRect/>
          <a:stretch>
            <a:fillRect/>
          </a:stretch>
        </p:blipFill>
        <p:spPr bwMode="auto">
          <a:xfrm>
            <a:off x="7591425" y="3746500"/>
            <a:ext cx="196850" cy="196850"/>
          </a:xfrm>
          <a:prstGeom prst="rect">
            <a:avLst/>
          </a:prstGeom>
          <a:noFill/>
        </p:spPr>
      </p:pic>
      <p:pic>
        <p:nvPicPr>
          <p:cNvPr id="306232" name="Picture 56" descr="bd21312_"/>
          <p:cNvPicPr>
            <a:picLocks noChangeAspect="1" noChangeArrowheads="1"/>
          </p:cNvPicPr>
          <p:nvPr/>
        </p:nvPicPr>
        <p:blipFill>
          <a:blip r:embed="rId3"/>
          <a:srcRect/>
          <a:stretch>
            <a:fillRect/>
          </a:stretch>
        </p:blipFill>
        <p:spPr bwMode="auto">
          <a:xfrm>
            <a:off x="9880600" y="4724400"/>
            <a:ext cx="171450" cy="171450"/>
          </a:xfrm>
          <a:prstGeom prst="rect">
            <a:avLst/>
          </a:prstGeom>
          <a:noFill/>
        </p:spPr>
      </p:pic>
      <p:pic>
        <p:nvPicPr>
          <p:cNvPr id="306231" name="Picture 55" descr="bd21312_"/>
          <p:cNvPicPr>
            <a:picLocks noChangeAspect="1" noChangeArrowheads="1"/>
          </p:cNvPicPr>
          <p:nvPr/>
        </p:nvPicPr>
        <p:blipFill>
          <a:blip r:embed="rId3"/>
          <a:srcRect/>
          <a:stretch>
            <a:fillRect/>
          </a:stretch>
        </p:blipFill>
        <p:spPr bwMode="auto">
          <a:xfrm>
            <a:off x="7702550" y="5576888"/>
            <a:ext cx="171450" cy="171450"/>
          </a:xfrm>
          <a:prstGeom prst="rect">
            <a:avLst/>
          </a:prstGeom>
          <a:noFill/>
        </p:spPr>
      </p:pic>
      <p:pic>
        <p:nvPicPr>
          <p:cNvPr id="306209" name="Picture 33" descr="bd21312_"/>
          <p:cNvPicPr>
            <a:picLocks noChangeAspect="1" noChangeArrowheads="1"/>
          </p:cNvPicPr>
          <p:nvPr/>
        </p:nvPicPr>
        <p:blipFill>
          <a:blip r:embed="rId3"/>
          <a:srcRect/>
          <a:stretch>
            <a:fillRect/>
          </a:stretch>
        </p:blipFill>
        <p:spPr bwMode="auto">
          <a:xfrm>
            <a:off x="5568950" y="5803900"/>
            <a:ext cx="171450" cy="171450"/>
          </a:xfrm>
          <a:prstGeom prst="rect">
            <a:avLst/>
          </a:prstGeom>
          <a:noFill/>
        </p:spPr>
      </p:pic>
      <p:pic>
        <p:nvPicPr>
          <p:cNvPr id="306233" name="Picture 57" descr="bd21312_"/>
          <p:cNvPicPr>
            <a:picLocks noChangeAspect="1" noChangeArrowheads="1"/>
          </p:cNvPicPr>
          <p:nvPr/>
        </p:nvPicPr>
        <p:blipFill>
          <a:blip r:embed="rId3"/>
          <a:srcRect/>
          <a:stretch>
            <a:fillRect/>
          </a:stretch>
        </p:blipFill>
        <p:spPr bwMode="auto">
          <a:xfrm>
            <a:off x="6319838" y="4895850"/>
            <a:ext cx="171450" cy="171450"/>
          </a:xfrm>
          <a:prstGeom prst="rect">
            <a:avLst/>
          </a:prstGeom>
          <a:noFill/>
        </p:spPr>
      </p:pic>
      <p:pic>
        <p:nvPicPr>
          <p:cNvPr id="306211" name="Picture 35" descr="bd21312_"/>
          <p:cNvPicPr>
            <a:picLocks noChangeAspect="1" noChangeArrowheads="1"/>
          </p:cNvPicPr>
          <p:nvPr/>
        </p:nvPicPr>
        <p:blipFill>
          <a:blip r:embed="rId3"/>
          <a:srcRect/>
          <a:stretch>
            <a:fillRect/>
          </a:stretch>
        </p:blipFill>
        <p:spPr bwMode="auto">
          <a:xfrm>
            <a:off x="5891213" y="3549650"/>
            <a:ext cx="196850" cy="196850"/>
          </a:xfrm>
          <a:prstGeom prst="rect">
            <a:avLst/>
          </a:prstGeom>
          <a:noFill/>
        </p:spPr>
      </p:pic>
      <p:pic>
        <p:nvPicPr>
          <p:cNvPr id="306228" name="Picture 52" descr="bd21312_"/>
          <p:cNvPicPr>
            <a:picLocks noChangeAspect="1" noChangeArrowheads="1"/>
          </p:cNvPicPr>
          <p:nvPr/>
        </p:nvPicPr>
        <p:blipFill>
          <a:blip r:embed="rId3"/>
          <a:srcRect/>
          <a:stretch>
            <a:fillRect/>
          </a:stretch>
        </p:blipFill>
        <p:spPr bwMode="auto">
          <a:xfrm>
            <a:off x="4446588" y="3378200"/>
            <a:ext cx="171450" cy="171450"/>
          </a:xfrm>
          <a:prstGeom prst="rect">
            <a:avLst/>
          </a:prstGeom>
          <a:noFill/>
        </p:spPr>
      </p:pic>
      <p:sp>
        <p:nvSpPr>
          <p:cNvPr id="306183" name="Rectangle 7"/>
          <p:cNvSpPr>
            <a:spLocks noChangeArrowheads="1"/>
          </p:cNvSpPr>
          <p:nvPr/>
        </p:nvSpPr>
        <p:spPr bwMode="auto">
          <a:xfrm>
            <a:off x="4773614" y="5889625"/>
            <a:ext cx="1673225" cy="6985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Mental Health</a:t>
            </a:r>
          </a:p>
        </p:txBody>
      </p:sp>
      <p:sp>
        <p:nvSpPr>
          <p:cNvPr id="306184" name="Rectangle 8"/>
          <p:cNvSpPr>
            <a:spLocks noChangeArrowheads="1"/>
          </p:cNvSpPr>
          <p:nvPr/>
        </p:nvSpPr>
        <p:spPr bwMode="auto">
          <a:xfrm>
            <a:off x="2982913" y="5632450"/>
            <a:ext cx="1600200" cy="6985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Drug Treatment</a:t>
            </a:r>
          </a:p>
        </p:txBody>
      </p:sp>
      <p:sp>
        <p:nvSpPr>
          <p:cNvPr id="306186" name="Rectangle 10"/>
          <p:cNvSpPr>
            <a:spLocks noChangeArrowheads="1"/>
          </p:cNvSpPr>
          <p:nvPr/>
        </p:nvSpPr>
        <p:spPr bwMode="auto">
          <a:xfrm>
            <a:off x="3398838" y="4467226"/>
            <a:ext cx="1752600" cy="396875"/>
          </a:xfrm>
          <a:prstGeom prst="rect">
            <a:avLst/>
          </a:prstGeom>
          <a:noFill/>
          <a:ln w="9525">
            <a:noFill/>
            <a:miter lim="800000"/>
            <a:headEnd/>
            <a:tailEnd/>
          </a:ln>
          <a:effectLst/>
        </p:spPr>
        <p:txBody>
          <a:bodyPr>
            <a:spAutoFit/>
          </a:bodyPr>
          <a:lstStyle/>
          <a:p>
            <a:pPr eaLnBrk="0" hangingPunct="0">
              <a:spcBef>
                <a:spcPct val="50000"/>
              </a:spcBef>
            </a:pPr>
            <a:r>
              <a:rPr lang="en-US" sz="2000">
                <a:solidFill>
                  <a:srgbClr val="4D4D4D"/>
                </a:solidFill>
                <a:latin typeface="Arial" charset="0"/>
              </a:rPr>
              <a:t>Civic Groups</a:t>
            </a:r>
          </a:p>
        </p:txBody>
      </p:sp>
      <p:sp>
        <p:nvSpPr>
          <p:cNvPr id="306187" name="Rectangle 11"/>
          <p:cNvSpPr>
            <a:spLocks noChangeArrowheads="1"/>
          </p:cNvSpPr>
          <p:nvPr/>
        </p:nvSpPr>
        <p:spPr bwMode="auto">
          <a:xfrm>
            <a:off x="1725614" y="4375150"/>
            <a:ext cx="1673225"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CHCs</a:t>
            </a:r>
          </a:p>
        </p:txBody>
      </p:sp>
      <p:sp>
        <p:nvSpPr>
          <p:cNvPr id="306188" name="Rectangle 12"/>
          <p:cNvSpPr>
            <a:spLocks noChangeArrowheads="1"/>
          </p:cNvSpPr>
          <p:nvPr/>
        </p:nvSpPr>
        <p:spPr bwMode="auto">
          <a:xfrm>
            <a:off x="1570039" y="5486400"/>
            <a:ext cx="1417637" cy="6985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Laboratory Facilities</a:t>
            </a:r>
          </a:p>
        </p:txBody>
      </p:sp>
      <p:sp>
        <p:nvSpPr>
          <p:cNvPr id="306189" name="Rectangle 13"/>
          <p:cNvSpPr>
            <a:spLocks noChangeArrowheads="1"/>
          </p:cNvSpPr>
          <p:nvPr/>
        </p:nvSpPr>
        <p:spPr bwMode="auto">
          <a:xfrm>
            <a:off x="2460626" y="2590800"/>
            <a:ext cx="1673225"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Hospitals</a:t>
            </a:r>
          </a:p>
        </p:txBody>
      </p:sp>
      <p:sp>
        <p:nvSpPr>
          <p:cNvPr id="306190" name="Rectangle 14"/>
          <p:cNvSpPr>
            <a:spLocks noChangeArrowheads="1"/>
          </p:cNvSpPr>
          <p:nvPr/>
        </p:nvSpPr>
        <p:spPr bwMode="auto">
          <a:xfrm>
            <a:off x="1524001" y="1920876"/>
            <a:ext cx="1463675" cy="705321"/>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dirty="0">
                <a:solidFill>
                  <a:srgbClr val="4D4D4D"/>
                </a:solidFill>
                <a:latin typeface="Arial" charset="0"/>
              </a:rPr>
              <a:t>Emergency</a:t>
            </a:r>
          </a:p>
        </p:txBody>
      </p:sp>
      <p:sp>
        <p:nvSpPr>
          <p:cNvPr id="306194" name="Rectangle 18"/>
          <p:cNvSpPr>
            <a:spLocks noChangeArrowheads="1"/>
          </p:cNvSpPr>
          <p:nvPr/>
        </p:nvSpPr>
        <p:spPr bwMode="auto">
          <a:xfrm>
            <a:off x="5654675" y="5011738"/>
            <a:ext cx="1671638"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dirty="0">
                <a:solidFill>
                  <a:srgbClr val="4D4D4D"/>
                </a:solidFill>
                <a:latin typeface="Arial" charset="0"/>
              </a:rPr>
              <a:t>Local Health</a:t>
            </a:r>
          </a:p>
        </p:txBody>
      </p:sp>
      <p:sp>
        <p:nvSpPr>
          <p:cNvPr id="306196" name="Rectangle 20"/>
          <p:cNvSpPr>
            <a:spLocks noChangeArrowheads="1"/>
          </p:cNvSpPr>
          <p:nvPr/>
        </p:nvSpPr>
        <p:spPr bwMode="auto">
          <a:xfrm>
            <a:off x="3009901" y="1660525"/>
            <a:ext cx="1463675"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Police</a:t>
            </a:r>
          </a:p>
        </p:txBody>
      </p:sp>
      <p:sp>
        <p:nvSpPr>
          <p:cNvPr id="306197" name="Rectangle 21"/>
          <p:cNvSpPr>
            <a:spLocks noChangeArrowheads="1"/>
          </p:cNvSpPr>
          <p:nvPr/>
        </p:nvSpPr>
        <p:spPr bwMode="auto">
          <a:xfrm>
            <a:off x="9631363" y="4840288"/>
            <a:ext cx="1162050"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Fire</a:t>
            </a:r>
          </a:p>
        </p:txBody>
      </p:sp>
      <p:sp>
        <p:nvSpPr>
          <p:cNvPr id="306199" name="Rectangle 23"/>
          <p:cNvSpPr>
            <a:spLocks noChangeArrowheads="1"/>
          </p:cNvSpPr>
          <p:nvPr/>
        </p:nvSpPr>
        <p:spPr bwMode="auto">
          <a:xfrm>
            <a:off x="6330951" y="3148013"/>
            <a:ext cx="1463675"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Jails</a:t>
            </a:r>
          </a:p>
        </p:txBody>
      </p:sp>
      <p:sp>
        <p:nvSpPr>
          <p:cNvPr id="306212" name="Text Box 36"/>
          <p:cNvSpPr txBox="1">
            <a:spLocks noChangeArrowheads="1"/>
          </p:cNvSpPr>
          <p:nvPr/>
        </p:nvSpPr>
        <p:spPr bwMode="auto">
          <a:xfrm>
            <a:off x="8940801" y="5748339"/>
            <a:ext cx="1681163" cy="701675"/>
          </a:xfrm>
          <a:prstGeom prst="rect">
            <a:avLst/>
          </a:prstGeom>
          <a:noFill/>
          <a:ln w="12700" cap="sq">
            <a:noFill/>
            <a:miter lim="800000"/>
            <a:headEnd type="none" w="sm" len="sm"/>
            <a:tailEnd type="none" w="sm" len="sm"/>
          </a:ln>
          <a:effectLst/>
        </p:spPr>
        <p:txBody>
          <a:bodyPr wrap="none">
            <a:spAutoFit/>
          </a:bodyPr>
          <a:lstStyle/>
          <a:p>
            <a:r>
              <a:rPr lang="en-US" sz="2000">
                <a:solidFill>
                  <a:srgbClr val="4D4D4D"/>
                </a:solidFill>
                <a:latin typeface="Arial" charset="0"/>
              </a:rPr>
              <a:t>Economic </a:t>
            </a:r>
            <a:br>
              <a:rPr lang="en-US" sz="2000">
                <a:solidFill>
                  <a:srgbClr val="4D4D4D"/>
                </a:solidFill>
                <a:latin typeface="Arial" charset="0"/>
              </a:rPr>
            </a:br>
            <a:r>
              <a:rPr lang="en-US" sz="2000">
                <a:solidFill>
                  <a:srgbClr val="4D4D4D"/>
                </a:solidFill>
                <a:latin typeface="Arial" charset="0"/>
              </a:rPr>
              <a:t>Development</a:t>
            </a:r>
          </a:p>
        </p:txBody>
      </p:sp>
      <p:sp>
        <p:nvSpPr>
          <p:cNvPr id="306219" name="Text Box 43"/>
          <p:cNvSpPr txBox="1">
            <a:spLocks noChangeArrowheads="1"/>
          </p:cNvSpPr>
          <p:nvPr/>
        </p:nvSpPr>
        <p:spPr bwMode="auto">
          <a:xfrm>
            <a:off x="1595438" y="3179764"/>
            <a:ext cx="1058862" cy="396875"/>
          </a:xfrm>
          <a:prstGeom prst="rect">
            <a:avLst/>
          </a:prstGeom>
          <a:noFill/>
          <a:ln w="12700" cap="sq">
            <a:noFill/>
            <a:miter lim="800000"/>
            <a:headEnd type="none" w="sm" len="sm"/>
            <a:tailEnd type="none" w="sm" len="sm"/>
          </a:ln>
          <a:effectLst/>
        </p:spPr>
        <p:txBody>
          <a:bodyPr wrap="none">
            <a:spAutoFit/>
          </a:bodyPr>
          <a:lstStyle/>
          <a:p>
            <a:r>
              <a:rPr lang="en-US" sz="2000">
                <a:solidFill>
                  <a:srgbClr val="4D4D4D"/>
                </a:solidFill>
                <a:latin typeface="Arial" charset="0"/>
              </a:rPr>
              <a:t>Doctors</a:t>
            </a:r>
          </a:p>
        </p:txBody>
      </p:sp>
      <p:sp>
        <p:nvSpPr>
          <p:cNvPr id="306229" name="Text Box 53"/>
          <p:cNvSpPr txBox="1">
            <a:spLocks noChangeArrowheads="1"/>
          </p:cNvSpPr>
          <p:nvPr/>
        </p:nvSpPr>
        <p:spPr bwMode="auto">
          <a:xfrm>
            <a:off x="7143750" y="5734050"/>
            <a:ext cx="1384300" cy="67710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000">
                <a:solidFill>
                  <a:srgbClr val="4D4D4D"/>
                </a:solidFill>
                <a:latin typeface="Arial" charset="0"/>
              </a:rPr>
              <a:t>Employers</a:t>
            </a:r>
          </a:p>
          <a:p>
            <a:endParaRPr lang="en-US"/>
          </a:p>
        </p:txBody>
      </p:sp>
      <p:sp>
        <p:nvSpPr>
          <p:cNvPr id="306193" name="Rectangle 17"/>
          <p:cNvSpPr>
            <a:spLocks noChangeArrowheads="1"/>
          </p:cNvSpPr>
          <p:nvPr/>
        </p:nvSpPr>
        <p:spPr bwMode="auto">
          <a:xfrm>
            <a:off x="5200650" y="3721100"/>
            <a:ext cx="1671638" cy="6985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dirty="0">
                <a:solidFill>
                  <a:srgbClr val="4D4D4D"/>
                </a:solidFill>
                <a:latin typeface="Arial" charset="0"/>
              </a:rPr>
              <a:t>Elected Officials</a:t>
            </a:r>
          </a:p>
        </p:txBody>
      </p:sp>
      <p:sp>
        <p:nvSpPr>
          <p:cNvPr id="306179" name="Rectangle 3"/>
          <p:cNvSpPr>
            <a:spLocks noChangeArrowheads="1"/>
          </p:cNvSpPr>
          <p:nvPr/>
        </p:nvSpPr>
        <p:spPr bwMode="auto">
          <a:xfrm>
            <a:off x="4583114" y="2006600"/>
            <a:ext cx="1671637"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dirty="0">
                <a:solidFill>
                  <a:srgbClr val="4D4D4D"/>
                </a:solidFill>
                <a:latin typeface="Arial" charset="0"/>
              </a:rPr>
              <a:t>Airports</a:t>
            </a:r>
          </a:p>
        </p:txBody>
      </p:sp>
      <p:sp>
        <p:nvSpPr>
          <p:cNvPr id="306180" name="Rectangle 4"/>
          <p:cNvSpPr>
            <a:spLocks noChangeArrowheads="1"/>
          </p:cNvSpPr>
          <p:nvPr/>
        </p:nvSpPr>
        <p:spPr bwMode="auto">
          <a:xfrm>
            <a:off x="8566150" y="3003551"/>
            <a:ext cx="833438" cy="396875"/>
          </a:xfrm>
          <a:prstGeom prst="rect">
            <a:avLst/>
          </a:prstGeom>
          <a:noFill/>
          <a:ln w="9525">
            <a:noFill/>
            <a:miter lim="800000"/>
            <a:headEnd/>
            <a:tailEnd/>
          </a:ln>
          <a:effectLst/>
        </p:spPr>
        <p:txBody>
          <a:bodyPr wrap="none">
            <a:spAutoFit/>
          </a:bodyPr>
          <a:lstStyle/>
          <a:p>
            <a:r>
              <a:rPr lang="en-US" sz="2000">
                <a:solidFill>
                  <a:srgbClr val="4D4D4D"/>
                </a:solidFill>
                <a:latin typeface="Arial" charset="0"/>
              </a:rPr>
              <a:t>Parks</a:t>
            </a:r>
          </a:p>
        </p:txBody>
      </p:sp>
      <p:sp>
        <p:nvSpPr>
          <p:cNvPr id="306181" name="Rectangle 5"/>
          <p:cNvSpPr>
            <a:spLocks noChangeArrowheads="1"/>
          </p:cNvSpPr>
          <p:nvPr/>
        </p:nvSpPr>
        <p:spPr bwMode="auto">
          <a:xfrm>
            <a:off x="7691439" y="3721100"/>
            <a:ext cx="1673225"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Mass Transit</a:t>
            </a:r>
          </a:p>
        </p:txBody>
      </p:sp>
      <p:sp>
        <p:nvSpPr>
          <p:cNvPr id="306191" name="Rectangle 15"/>
          <p:cNvSpPr>
            <a:spLocks noChangeArrowheads="1"/>
          </p:cNvSpPr>
          <p:nvPr/>
        </p:nvSpPr>
        <p:spPr bwMode="auto">
          <a:xfrm>
            <a:off x="5200650" y="2305050"/>
            <a:ext cx="2298700" cy="6985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Health Department</a:t>
            </a:r>
          </a:p>
        </p:txBody>
      </p:sp>
      <p:sp>
        <p:nvSpPr>
          <p:cNvPr id="306200" name="Rectangle 24"/>
          <p:cNvSpPr>
            <a:spLocks noChangeArrowheads="1"/>
          </p:cNvSpPr>
          <p:nvPr/>
        </p:nvSpPr>
        <p:spPr bwMode="auto">
          <a:xfrm>
            <a:off x="6946900" y="4313238"/>
            <a:ext cx="1905000" cy="6985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Environmental Health</a:t>
            </a:r>
          </a:p>
        </p:txBody>
      </p:sp>
      <p:sp>
        <p:nvSpPr>
          <p:cNvPr id="306202" name="Text Box 26"/>
          <p:cNvSpPr txBox="1">
            <a:spLocks noChangeArrowheads="1"/>
          </p:cNvSpPr>
          <p:nvPr/>
        </p:nvSpPr>
        <p:spPr bwMode="auto">
          <a:xfrm>
            <a:off x="8186739" y="1581151"/>
            <a:ext cx="1506537" cy="984885"/>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000">
                <a:solidFill>
                  <a:srgbClr val="4D4D4D"/>
                </a:solidFill>
                <a:latin typeface="Arial" charset="0"/>
              </a:rPr>
              <a:t>Community Centers</a:t>
            </a:r>
          </a:p>
          <a:p>
            <a:endParaRPr lang="en-US"/>
          </a:p>
        </p:txBody>
      </p:sp>
      <p:sp>
        <p:nvSpPr>
          <p:cNvPr id="306203" name="Text Box 27"/>
          <p:cNvSpPr txBox="1">
            <a:spLocks noChangeArrowheads="1"/>
          </p:cNvSpPr>
          <p:nvPr/>
        </p:nvSpPr>
        <p:spPr bwMode="auto">
          <a:xfrm>
            <a:off x="7391401" y="2359026"/>
            <a:ext cx="1666875" cy="396875"/>
          </a:xfrm>
          <a:prstGeom prst="rect">
            <a:avLst/>
          </a:prstGeom>
          <a:noFill/>
          <a:ln w="12700" cap="sq">
            <a:noFill/>
            <a:miter lim="800000"/>
            <a:headEnd type="none" w="sm" len="sm"/>
            <a:tailEnd type="none" w="sm" len="sm"/>
          </a:ln>
          <a:effectLst/>
        </p:spPr>
        <p:txBody>
          <a:bodyPr>
            <a:spAutoFit/>
          </a:bodyPr>
          <a:lstStyle/>
          <a:p>
            <a:r>
              <a:rPr lang="en-US" sz="2000">
                <a:solidFill>
                  <a:srgbClr val="4D4D4D"/>
                </a:solidFill>
                <a:latin typeface="Arial" charset="0"/>
              </a:rPr>
              <a:t>Home Health</a:t>
            </a:r>
          </a:p>
        </p:txBody>
      </p:sp>
      <p:sp>
        <p:nvSpPr>
          <p:cNvPr id="306221" name="Text Box 45"/>
          <p:cNvSpPr txBox="1">
            <a:spLocks noChangeArrowheads="1"/>
          </p:cNvSpPr>
          <p:nvPr/>
        </p:nvSpPr>
        <p:spPr bwMode="auto">
          <a:xfrm>
            <a:off x="6523039" y="1476375"/>
            <a:ext cx="1271587" cy="67710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000" dirty="0">
                <a:solidFill>
                  <a:srgbClr val="4D4D4D"/>
                </a:solidFill>
                <a:latin typeface="Arial" charset="0"/>
              </a:rPr>
              <a:t>Mosques</a:t>
            </a:r>
          </a:p>
          <a:p>
            <a:endParaRPr lang="en-US" dirty="0"/>
          </a:p>
        </p:txBody>
      </p:sp>
      <p:sp>
        <p:nvSpPr>
          <p:cNvPr id="143" name="Slide Number Placeholder 142"/>
          <p:cNvSpPr>
            <a:spLocks noGrp="1"/>
          </p:cNvSpPr>
          <p:nvPr>
            <p:ph type="sldNum" sz="quarter" idx="12"/>
          </p:nvPr>
        </p:nvSpPr>
        <p:spPr/>
        <p:txBody>
          <a:bodyPr/>
          <a:lstStyle/>
          <a:p>
            <a:fld id="{4F925D94-CA64-476B-81ED-3418A858162E}" type="slidenum">
              <a:rPr lang="en-US" smtClean="0"/>
              <a:pPr/>
              <a:t>30</a:t>
            </a:fld>
            <a:endParaRPr lang="en-US"/>
          </a:p>
        </p:txBody>
      </p:sp>
    </p:spTree>
    <p:extLst>
      <p:ext uri="{BB962C8B-B14F-4D97-AF65-F5344CB8AC3E}">
        <p14:creationId xmlns:p14="http://schemas.microsoft.com/office/powerpoint/2010/main" val="4130992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2002006" y="662932"/>
            <a:ext cx="8249713" cy="584775"/>
          </a:xfrm>
          <a:prstGeom prst="rect">
            <a:avLst/>
          </a:prstGeom>
          <a:noFill/>
          <a:ln w="19050">
            <a:noFill/>
          </a:ln>
        </p:spPr>
        <p:txBody>
          <a:bodyPr wrap="square" rtlCol="0">
            <a:spAutoFit/>
          </a:bodyPr>
          <a:lstStyle/>
          <a:p>
            <a:pPr algn="ctr"/>
            <a:r>
              <a:rPr lang="en-US" sz="3200" dirty="0"/>
              <a:t>Three Core Functions of Public Health</a:t>
            </a:r>
            <a:endParaRPr lang="en-US" sz="3000" dirty="0">
              <a:solidFill>
                <a:srgbClr val="0039A6"/>
              </a:solidFill>
              <a:latin typeface="Century Gothic" panose="020B0502020202020204" pitchFamily="34" charset="0"/>
            </a:endParaRPr>
          </a:p>
        </p:txBody>
      </p:sp>
      <p:grpSp>
        <p:nvGrpSpPr>
          <p:cNvPr id="2" name="Group 1"/>
          <p:cNvGrpSpPr/>
          <p:nvPr/>
        </p:nvGrpSpPr>
        <p:grpSpPr>
          <a:xfrm>
            <a:off x="1985441" y="1515725"/>
            <a:ext cx="2721593" cy="762000"/>
            <a:chOff x="461440" y="1515725"/>
            <a:chExt cx="2721593" cy="762000"/>
          </a:xfrm>
        </p:grpSpPr>
        <p:sp>
          <p:nvSpPr>
            <p:cNvPr id="18" name="Rectangle 17"/>
            <p:cNvSpPr/>
            <p:nvPr/>
          </p:nvSpPr>
          <p:spPr bwMode="auto">
            <a:xfrm>
              <a:off x="461440" y="1515725"/>
              <a:ext cx="2721593" cy="762000"/>
            </a:xfrm>
            <a:prstGeom prst="rect">
              <a:avLst/>
            </a:prstGeom>
            <a:solidFill>
              <a:schemeClr val="accent5">
                <a:lumMod val="75000"/>
              </a:schemeClr>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rgbClr val="FFC000"/>
                </a:solidFill>
                <a:latin typeface="Tahoma" pitchFamily="34" charset="0"/>
              </a:endParaRPr>
            </a:p>
          </p:txBody>
        </p:sp>
        <p:sp>
          <p:nvSpPr>
            <p:cNvPr id="19" name="TextBox 18"/>
            <p:cNvSpPr txBox="1"/>
            <p:nvPr/>
          </p:nvSpPr>
          <p:spPr>
            <a:xfrm>
              <a:off x="685800" y="1686580"/>
              <a:ext cx="2362200" cy="461665"/>
            </a:xfrm>
            <a:prstGeom prst="rect">
              <a:avLst/>
            </a:prstGeom>
            <a:noFill/>
          </p:spPr>
          <p:txBody>
            <a:bodyPr wrap="square" rtlCol="0">
              <a:spAutoFit/>
            </a:bodyPr>
            <a:lstStyle/>
            <a:p>
              <a:pPr algn="ctr"/>
              <a:r>
                <a:rPr lang="en-US" sz="2400" dirty="0">
                  <a:solidFill>
                    <a:schemeClr val="bg1"/>
                  </a:solidFill>
                  <a:latin typeface="Century Gothic" panose="020B0502020202020204" pitchFamily="34" charset="0"/>
                </a:rPr>
                <a:t>Assessment</a:t>
              </a:r>
            </a:p>
          </p:txBody>
        </p:sp>
      </p:grpSp>
      <p:grpSp>
        <p:nvGrpSpPr>
          <p:cNvPr id="4" name="Group 3"/>
          <p:cNvGrpSpPr/>
          <p:nvPr/>
        </p:nvGrpSpPr>
        <p:grpSpPr>
          <a:xfrm>
            <a:off x="2052188" y="4038231"/>
            <a:ext cx="2721593" cy="762000"/>
            <a:chOff x="528187" y="4038600"/>
            <a:chExt cx="2721593" cy="762000"/>
          </a:xfrm>
          <a:solidFill>
            <a:srgbClr val="FF66FF"/>
          </a:solidFill>
        </p:grpSpPr>
        <p:sp>
          <p:nvSpPr>
            <p:cNvPr id="25" name="Rectangle 24"/>
            <p:cNvSpPr/>
            <p:nvPr/>
          </p:nvSpPr>
          <p:spPr bwMode="auto">
            <a:xfrm>
              <a:off x="528187" y="4038600"/>
              <a:ext cx="2721593" cy="762000"/>
            </a:xfrm>
            <a:prstGeom prst="rect">
              <a:avLst/>
            </a:prstGeom>
            <a:grp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chemeClr val="bg1"/>
                </a:solidFill>
                <a:latin typeface="Tahoma" pitchFamily="34" charset="0"/>
              </a:endParaRPr>
            </a:p>
          </p:txBody>
        </p:sp>
        <p:sp>
          <p:nvSpPr>
            <p:cNvPr id="26" name="TextBox 25"/>
            <p:cNvSpPr txBox="1"/>
            <p:nvPr/>
          </p:nvSpPr>
          <p:spPr>
            <a:xfrm>
              <a:off x="756310" y="4157990"/>
              <a:ext cx="2362200" cy="461665"/>
            </a:xfrm>
            <a:prstGeom prst="rect">
              <a:avLst/>
            </a:prstGeom>
            <a:grpFill/>
          </p:spPr>
          <p:txBody>
            <a:bodyPr wrap="square" rtlCol="0">
              <a:spAutoFit/>
            </a:bodyPr>
            <a:lstStyle/>
            <a:p>
              <a:pPr algn="ctr"/>
              <a:r>
                <a:rPr lang="en-US" sz="2400" dirty="0">
                  <a:solidFill>
                    <a:schemeClr val="bg1"/>
                  </a:solidFill>
                  <a:latin typeface="Century Gothic" panose="020B0502020202020204" pitchFamily="34" charset="0"/>
                </a:rPr>
                <a:t>Assurance</a:t>
              </a:r>
            </a:p>
          </p:txBody>
        </p:sp>
      </p:grpSp>
      <p:sp>
        <p:nvSpPr>
          <p:cNvPr id="24" name="TextBox 23"/>
          <p:cNvSpPr txBox="1"/>
          <p:nvPr/>
        </p:nvSpPr>
        <p:spPr>
          <a:xfrm>
            <a:off x="1985442" y="2826055"/>
            <a:ext cx="2788340" cy="823637"/>
          </a:xfrm>
          <a:prstGeom prst="rect">
            <a:avLst/>
          </a:prstGeom>
          <a:solidFill>
            <a:srgbClr val="808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endParaRPr lang="en-US" sz="2400" dirty="0">
              <a:solidFill>
                <a:schemeClr val="bg1"/>
              </a:solidFill>
              <a:latin typeface="Century Gothic" panose="020B0502020202020204" pitchFamily="34" charset="0"/>
            </a:endParaRPr>
          </a:p>
        </p:txBody>
      </p:sp>
      <p:sp>
        <p:nvSpPr>
          <p:cNvPr id="27" name="TextBox 26"/>
          <p:cNvSpPr txBox="1"/>
          <p:nvPr/>
        </p:nvSpPr>
        <p:spPr>
          <a:xfrm>
            <a:off x="5931087" y="1370551"/>
            <a:ext cx="5988769" cy="1323439"/>
          </a:xfrm>
          <a:prstGeom prst="rect">
            <a:avLst/>
          </a:prstGeom>
          <a:noFill/>
        </p:spPr>
        <p:txBody>
          <a:bodyPr wrap="square" rtlCol="0">
            <a:spAutoFit/>
          </a:bodyPr>
          <a:lstStyle/>
          <a:p>
            <a:pPr>
              <a:buClr>
                <a:schemeClr val="accent4">
                  <a:lumMod val="75000"/>
                </a:schemeClr>
              </a:buClr>
            </a:pPr>
            <a:r>
              <a:rPr lang="en-US" sz="2000" b="1" dirty="0">
                <a:solidFill>
                  <a:schemeClr val="accent1">
                    <a:lumMod val="75000"/>
                  </a:schemeClr>
                </a:solidFill>
                <a:latin typeface="Century Gothic" panose="020B0502020202020204" pitchFamily="34" charset="0"/>
              </a:rPr>
              <a:t>Systematically collect, analyze, and make available information on healthy communities and </a:t>
            </a:r>
            <a:r>
              <a:rPr lang="en-GB" sz="2000" b="1" dirty="0">
                <a:solidFill>
                  <a:schemeClr val="accent1">
                    <a:lumMod val="75000"/>
                  </a:schemeClr>
                </a:solidFill>
                <a:latin typeface="Century Gothic" panose="020B0502020202020204" pitchFamily="34" charset="0"/>
              </a:rPr>
              <a:t>Identify problems related to the public’s health, and measure their extent </a:t>
            </a:r>
            <a:endParaRPr lang="en-US" sz="2000" b="1" dirty="0">
              <a:solidFill>
                <a:schemeClr val="accent1">
                  <a:lumMod val="75000"/>
                </a:schemeClr>
              </a:solidFill>
              <a:latin typeface="Century Gothic" panose="020B0502020202020204" pitchFamily="34" charset="0"/>
            </a:endParaRPr>
          </a:p>
        </p:txBody>
      </p:sp>
      <p:sp>
        <p:nvSpPr>
          <p:cNvPr id="28" name="TextBox 27"/>
          <p:cNvSpPr txBox="1"/>
          <p:nvPr/>
        </p:nvSpPr>
        <p:spPr>
          <a:xfrm>
            <a:off x="5931087" y="2731361"/>
            <a:ext cx="5988767" cy="1631216"/>
          </a:xfrm>
          <a:prstGeom prst="rect">
            <a:avLst/>
          </a:prstGeom>
          <a:noFill/>
        </p:spPr>
        <p:txBody>
          <a:bodyPr wrap="square" rtlCol="0">
            <a:spAutoFit/>
          </a:bodyPr>
          <a:lstStyle/>
          <a:p>
            <a:pPr>
              <a:buClr>
                <a:schemeClr val="accent4">
                  <a:lumMod val="75000"/>
                </a:schemeClr>
              </a:buClr>
            </a:pPr>
            <a:r>
              <a:rPr lang="en-GB" sz="2000" b="1" dirty="0">
                <a:solidFill>
                  <a:schemeClr val="accent6"/>
                </a:solidFill>
                <a:latin typeface="Century Gothic" panose="020B0502020202020204" pitchFamily="34" charset="0"/>
              </a:rPr>
              <a:t>Prioritize problems, find possible solutions, set regulations to achieve change, and predict effect on the population </a:t>
            </a:r>
            <a:r>
              <a:rPr lang="en-US" sz="2000" b="1" dirty="0">
                <a:solidFill>
                  <a:schemeClr val="accent6"/>
                </a:solidFill>
                <a:latin typeface="Century Gothic" panose="020B0502020202020204" pitchFamily="34" charset="0"/>
              </a:rPr>
              <a:t>using of a scientific knowledge base (Evidence based Public Health) in policy and decision making</a:t>
            </a:r>
          </a:p>
        </p:txBody>
      </p:sp>
      <p:sp>
        <p:nvSpPr>
          <p:cNvPr id="29" name="TextBox 28"/>
          <p:cNvSpPr txBox="1"/>
          <p:nvPr/>
        </p:nvSpPr>
        <p:spPr>
          <a:xfrm>
            <a:off x="5931087" y="4326575"/>
            <a:ext cx="5564226" cy="1631216"/>
          </a:xfrm>
          <a:prstGeom prst="rect">
            <a:avLst/>
          </a:prstGeom>
          <a:noFill/>
        </p:spPr>
        <p:txBody>
          <a:bodyPr wrap="square" rtlCol="0">
            <a:spAutoFit/>
          </a:bodyPr>
          <a:lstStyle/>
          <a:p>
            <a:pPr>
              <a:buClr>
                <a:schemeClr val="accent4">
                  <a:lumMod val="75000"/>
                </a:schemeClr>
              </a:buClr>
            </a:pPr>
            <a:r>
              <a:rPr lang="en-US" sz="2000" b="1" dirty="0">
                <a:solidFill>
                  <a:srgbClr val="FF66FF"/>
                </a:solidFill>
                <a:latin typeface="Century Gothic" panose="020B0502020202020204" pitchFamily="34" charset="0"/>
              </a:rPr>
              <a:t>Ensure provision of services to those in need, widespread adoption and dissemination.</a:t>
            </a:r>
          </a:p>
          <a:p>
            <a:pPr>
              <a:buClr>
                <a:schemeClr val="accent4">
                  <a:lumMod val="75000"/>
                </a:schemeClr>
              </a:buClr>
            </a:pPr>
            <a:r>
              <a:rPr lang="en-US" sz="2000" b="1" dirty="0">
                <a:solidFill>
                  <a:srgbClr val="FF66FF"/>
                </a:solidFill>
                <a:latin typeface="Century Gothic" panose="020B0502020202020204" pitchFamily="34" charset="0"/>
              </a:rPr>
              <a:t>Ensure provision of technical assistance and evaluation.</a:t>
            </a:r>
          </a:p>
        </p:txBody>
      </p:sp>
      <p:sp>
        <p:nvSpPr>
          <p:cNvPr id="15" name="Text Placeholder 3"/>
          <p:cNvSpPr>
            <a:spLocks noGrp="1"/>
          </p:cNvSpPr>
          <p:nvPr>
            <p:ph type="body" sz="quarter" idx="11"/>
          </p:nvPr>
        </p:nvSpPr>
        <p:spPr>
          <a:xfrm>
            <a:off x="1892488" y="6172201"/>
            <a:ext cx="8229600" cy="303573"/>
          </a:xfrm>
        </p:spPr>
        <p:txBody>
          <a:bodyPr/>
          <a:lstStyle/>
          <a:p>
            <a:r>
              <a:rPr lang="en-US" sz="1000" dirty="0">
                <a:latin typeface="Arial" pitchFamily="34" charset="0"/>
                <a:cs typeface="Arial" pitchFamily="34" charset="0"/>
              </a:rPr>
              <a:t>Institute of Medicine. The future of public health. Washington, DC: National Academies Press; 1988.</a:t>
            </a:r>
          </a:p>
        </p:txBody>
      </p:sp>
      <p:cxnSp>
        <p:nvCxnSpPr>
          <p:cNvPr id="16" name="Straight Connector 15"/>
          <p:cNvCxnSpPr/>
          <p:nvPr/>
        </p:nvCxnSpPr>
        <p:spPr>
          <a:xfrm>
            <a:off x="2120578"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5029200" y="1917412"/>
            <a:ext cx="7620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029200" y="3353170"/>
            <a:ext cx="7620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029200" y="4511933"/>
            <a:ext cx="7620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sp>
        <p:nvSpPr>
          <p:cNvPr id="17" name="Slide Number Placeholder 1"/>
          <p:cNvSpPr txBox="1">
            <a:spLocks/>
          </p:cNvSpPr>
          <p:nvPr/>
        </p:nvSpPr>
        <p:spPr>
          <a:xfrm>
            <a:off x="8077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a:effectLst/>
                <a:latin typeface="Myriad Web Pro"/>
              </a:rPr>
              <a:pPr algn="r">
                <a:defRPr/>
              </a:pPr>
              <a:t>31</a:t>
            </a:fld>
            <a:endParaRPr lang="en-US" sz="1400" dirty="0">
              <a:effectLst/>
              <a:latin typeface="Myriad Web Pro"/>
            </a:endParaRPr>
          </a:p>
        </p:txBody>
      </p:sp>
      <p:sp>
        <p:nvSpPr>
          <p:cNvPr id="23" name="TextBox 22"/>
          <p:cNvSpPr txBox="1"/>
          <p:nvPr/>
        </p:nvSpPr>
        <p:spPr>
          <a:xfrm>
            <a:off x="2211779" y="2858780"/>
            <a:ext cx="2362200" cy="830997"/>
          </a:xfrm>
          <a:prstGeom prst="rect">
            <a:avLst/>
          </a:prstGeom>
          <a:noFill/>
        </p:spPr>
        <p:txBody>
          <a:bodyPr wrap="square" rtlCol="0">
            <a:spAutoFit/>
          </a:bodyPr>
          <a:lstStyle/>
          <a:p>
            <a:pPr algn="ctr"/>
            <a:r>
              <a:rPr lang="en-US" sz="2400" dirty="0">
                <a:solidFill>
                  <a:schemeClr val="bg1"/>
                </a:solidFill>
                <a:latin typeface="Century Gothic" panose="020B0502020202020204" pitchFamily="34" charset="0"/>
              </a:rPr>
              <a:t>Policy</a:t>
            </a:r>
          </a:p>
          <a:p>
            <a:pPr algn="ctr"/>
            <a:r>
              <a:rPr lang="en-US" sz="2400" dirty="0">
                <a:solidFill>
                  <a:schemeClr val="bg1"/>
                </a:solidFill>
                <a:latin typeface="Century Gothic" panose="020B0502020202020204" pitchFamily="34" charset="0"/>
              </a:rPr>
              <a:t>Development</a:t>
            </a:r>
          </a:p>
        </p:txBody>
      </p:sp>
    </p:spTree>
    <p:extLst>
      <p:ext uri="{BB962C8B-B14F-4D97-AF65-F5344CB8AC3E}">
        <p14:creationId xmlns:p14="http://schemas.microsoft.com/office/powerpoint/2010/main" val="3707960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854075"/>
            <a:ext cx="7135586" cy="1162050"/>
          </a:xfrm>
        </p:spPr>
        <p:txBody>
          <a:bodyPr>
            <a:normAutofit fontScale="90000"/>
          </a:bodyPr>
          <a:lstStyle/>
          <a:p>
            <a:r>
              <a:rPr lang="en-GB" dirty="0"/>
              <a:t>The 10 Essential Public Health Services describe the public health activities that all communities should undertake:</a:t>
            </a:r>
            <a:br>
              <a:rPr lang="en-GB" dirty="0"/>
            </a:br>
            <a:endParaRPr lang="en-GB" dirty="0"/>
          </a:p>
        </p:txBody>
      </p:sp>
      <p:sp>
        <p:nvSpPr>
          <p:cNvPr id="7" name="Text Placeholder 6"/>
          <p:cNvSpPr>
            <a:spLocks noGrp="1"/>
          </p:cNvSpPr>
          <p:nvPr>
            <p:ph type="body" sz="half" idx="2"/>
          </p:nvPr>
        </p:nvSpPr>
        <p:spPr>
          <a:xfrm>
            <a:off x="212271" y="1551214"/>
            <a:ext cx="6772370" cy="5021058"/>
          </a:xfrm>
        </p:spPr>
        <p:txBody>
          <a:bodyPr>
            <a:normAutofit/>
          </a:bodyPr>
          <a:lstStyle/>
          <a:p>
            <a:pPr marL="342900" indent="-342900">
              <a:buFont typeface="+mj-lt"/>
              <a:buAutoNum type="arabicPeriod"/>
            </a:pPr>
            <a:r>
              <a:rPr lang="en-GB" dirty="0"/>
              <a:t>Monitor health status to identify and solve community health problems</a:t>
            </a:r>
          </a:p>
          <a:p>
            <a:pPr marL="342900" indent="-342900">
              <a:buFont typeface="+mj-lt"/>
              <a:buAutoNum type="arabicPeriod"/>
            </a:pPr>
            <a:r>
              <a:rPr lang="en-GB" dirty="0"/>
              <a:t>Diagnose and investigate health problems and health hazards in the community</a:t>
            </a:r>
          </a:p>
          <a:p>
            <a:pPr marL="342900" indent="-342900">
              <a:buFont typeface="+mj-lt"/>
              <a:buAutoNum type="arabicPeriod"/>
            </a:pPr>
            <a:r>
              <a:rPr lang="en-GB" dirty="0"/>
              <a:t>Inform, educate, and empower people about health issues</a:t>
            </a:r>
          </a:p>
          <a:p>
            <a:pPr marL="342900" indent="-342900">
              <a:buFont typeface="+mj-lt"/>
              <a:buAutoNum type="arabicPeriod"/>
            </a:pPr>
            <a:r>
              <a:rPr lang="en-GB" dirty="0"/>
              <a:t>Mobilize community partnerships and action to identify and solve health problems</a:t>
            </a:r>
          </a:p>
          <a:p>
            <a:pPr marL="342900" indent="-342900">
              <a:buFont typeface="+mj-lt"/>
              <a:buAutoNum type="arabicPeriod"/>
            </a:pPr>
            <a:r>
              <a:rPr lang="en-GB" dirty="0"/>
              <a:t>Develop policies and plans that support individual and community health efforts</a:t>
            </a:r>
          </a:p>
          <a:p>
            <a:pPr marL="342900" indent="-342900">
              <a:buFont typeface="+mj-lt"/>
              <a:buAutoNum type="arabicPeriod"/>
            </a:pPr>
            <a:r>
              <a:rPr lang="en-GB" dirty="0"/>
              <a:t>Enforce laws and regulations that protect health and ensure safety</a:t>
            </a:r>
          </a:p>
          <a:p>
            <a:pPr marL="342900" indent="-342900">
              <a:buFont typeface="+mj-lt"/>
              <a:buAutoNum type="arabicPeriod"/>
            </a:pPr>
            <a:r>
              <a:rPr lang="en-GB" dirty="0"/>
              <a:t>Link people to needed personal health services and assure the provision of health care when otherwise unavailable</a:t>
            </a:r>
          </a:p>
          <a:p>
            <a:pPr marL="342900" indent="-342900">
              <a:buFont typeface="+mj-lt"/>
              <a:buAutoNum type="arabicPeriod"/>
            </a:pPr>
            <a:r>
              <a:rPr lang="en-GB" dirty="0"/>
              <a:t>Assure competent public and personal health care workforce</a:t>
            </a:r>
          </a:p>
          <a:p>
            <a:pPr marL="342900" indent="-342900">
              <a:buFont typeface="+mj-lt"/>
              <a:buAutoNum type="arabicPeriod"/>
            </a:pPr>
            <a:r>
              <a:rPr lang="en-GB" dirty="0"/>
              <a:t>Evaluate effectiveness, accessibility, and quality of personal and population-based health services</a:t>
            </a:r>
          </a:p>
          <a:p>
            <a:pPr marL="342900" indent="-342900">
              <a:buFont typeface="+mj-lt"/>
              <a:buAutoNum type="arabicPeriod"/>
            </a:pPr>
            <a:r>
              <a:rPr lang="en-GB" dirty="0"/>
              <a:t>Research for new insights and innovative solutions to health problems</a:t>
            </a:r>
          </a:p>
          <a:p>
            <a:endParaRPr lang="en-GB" dirty="0"/>
          </a:p>
        </p:txBody>
      </p:sp>
      <p:pic>
        <p:nvPicPr>
          <p:cNvPr id="23554" name="Picture 2" descr="Image result for core functions of public health"/>
          <p:cNvPicPr>
            <a:picLocks noChangeAspect="1" noChangeArrowheads="1"/>
          </p:cNvPicPr>
          <p:nvPr/>
        </p:nvPicPr>
        <p:blipFill>
          <a:blip r:embed="rId2"/>
          <a:srcRect/>
          <a:stretch>
            <a:fillRect/>
          </a:stretch>
        </p:blipFill>
        <p:spPr bwMode="auto">
          <a:xfrm>
            <a:off x="6984641" y="854074"/>
            <a:ext cx="5346186" cy="5367111"/>
          </a:xfrm>
          <a:prstGeom prst="rect">
            <a:avLst/>
          </a:prstGeom>
          <a:noFill/>
        </p:spPr>
      </p:pic>
      <p:sp>
        <p:nvSpPr>
          <p:cNvPr id="8" name="Slide Number Placeholder 7"/>
          <p:cNvSpPr>
            <a:spLocks noGrp="1"/>
          </p:cNvSpPr>
          <p:nvPr>
            <p:ph type="sldNum" sz="quarter" idx="12"/>
          </p:nvPr>
        </p:nvSpPr>
        <p:spPr>
          <a:xfrm>
            <a:off x="8610600" y="6389709"/>
            <a:ext cx="2743200" cy="365125"/>
          </a:xfrm>
        </p:spPr>
        <p:txBody>
          <a:bodyPr/>
          <a:lstStyle/>
          <a:p>
            <a:fld id="{4F925D94-CA64-476B-81ED-3418A858162E}" type="slidenum">
              <a:rPr lang="en-US" smtClean="0"/>
              <a:pPr/>
              <a:t>32</a:t>
            </a:fld>
            <a:endParaRPr lang="en-US"/>
          </a:p>
        </p:txBody>
      </p:sp>
    </p:spTree>
    <p:extLst>
      <p:ext uri="{BB962C8B-B14F-4D97-AF65-F5344CB8AC3E}">
        <p14:creationId xmlns:p14="http://schemas.microsoft.com/office/powerpoint/2010/main" val="1972426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6" name="Content Placeholder 5"/>
          <p:cNvSpPr>
            <a:spLocks noGrp="1"/>
          </p:cNvSpPr>
          <p:nvPr>
            <p:ph idx="1"/>
          </p:nvPr>
        </p:nvSpPr>
        <p:spPr/>
        <p:txBody>
          <a:bodyPr>
            <a:normAutofit/>
          </a:bodyPr>
          <a:lstStyle/>
          <a:p>
            <a:pPr marL="0" indent="0" algn="ctr">
              <a:buNone/>
            </a:pPr>
            <a:r>
              <a:rPr lang="en-GB" sz="9600" dirty="0">
                <a:solidFill>
                  <a:srgbClr val="FF66FF"/>
                </a:solidFill>
                <a:effectLst>
                  <a:outerShdw blurRad="38100" dist="38100" dir="2700000" algn="tl">
                    <a:srgbClr val="000000">
                      <a:alpha val="43137"/>
                    </a:srgbClr>
                  </a:outerShdw>
                </a:effectLst>
              </a:rPr>
              <a:t>Thank you</a:t>
            </a:r>
          </a:p>
        </p:txBody>
      </p:sp>
      <p:pic>
        <p:nvPicPr>
          <p:cNvPr id="2" name="Picture 1"/>
          <p:cNvPicPr>
            <a:picLocks noChangeAspect="1"/>
          </p:cNvPicPr>
          <p:nvPr/>
        </p:nvPicPr>
        <p:blipFill>
          <a:blip r:embed="rId2"/>
          <a:stretch>
            <a:fillRect/>
          </a:stretch>
        </p:blipFill>
        <p:spPr>
          <a:xfrm>
            <a:off x="381000" y="3443288"/>
            <a:ext cx="5689599" cy="3200399"/>
          </a:xfrm>
          <a:prstGeom prst="rect">
            <a:avLst/>
          </a:prstGeom>
        </p:spPr>
      </p:pic>
    </p:spTree>
    <p:extLst>
      <p:ext uri="{BB962C8B-B14F-4D97-AF65-F5344CB8AC3E}">
        <p14:creationId xmlns:p14="http://schemas.microsoft.com/office/powerpoint/2010/main" val="56224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71463" y="1825625"/>
            <a:ext cx="11730037" cy="774700"/>
          </a:xfrm>
          <a:solidFill>
            <a:schemeClr val="accent6">
              <a:lumMod val="20000"/>
              <a:lumOff val="80000"/>
            </a:schemeClr>
          </a:solidFill>
        </p:spPr>
        <p:txBody>
          <a:bodyPr/>
          <a:lstStyle/>
          <a:p>
            <a:r>
              <a:rPr lang="en-GB" dirty="0"/>
              <a:t>It’s Better to Have Learned and Have Lost, Than Never to Have Learned at All</a:t>
            </a:r>
          </a:p>
          <a:p>
            <a:endParaRPr lang="en-GB" dirty="0"/>
          </a:p>
        </p:txBody>
      </p:sp>
      <p:sp>
        <p:nvSpPr>
          <p:cNvPr id="4" name="Rectangle 3"/>
          <p:cNvSpPr/>
          <p:nvPr/>
        </p:nvSpPr>
        <p:spPr>
          <a:xfrm>
            <a:off x="5057775" y="658574"/>
            <a:ext cx="6296025" cy="461665"/>
          </a:xfrm>
          <a:prstGeom prst="rect">
            <a:avLst/>
          </a:prstGeom>
          <a:solidFill>
            <a:schemeClr val="accent1">
              <a:lumMod val="20000"/>
              <a:lumOff val="80000"/>
            </a:schemeClr>
          </a:solidFill>
        </p:spPr>
        <p:txBody>
          <a:bodyPr wrap="square">
            <a:spAutoFit/>
          </a:bodyPr>
          <a:lstStyle/>
          <a:p>
            <a:r>
              <a:rPr lang="ar-JO" sz="2400" dirty="0"/>
              <a:t>تركُ النفوسِ بلا علمٍ ولا أدبٍ </a:t>
            </a:r>
            <a:r>
              <a:rPr lang="ar-JO" sz="2400" dirty="0" smtClean="0"/>
              <a:t>تركُ </a:t>
            </a:r>
            <a:r>
              <a:rPr lang="ar-JO" sz="2400" dirty="0"/>
              <a:t>المريضِ بلا طبٍ ولا </a:t>
            </a:r>
            <a:r>
              <a:rPr lang="ar-JO" sz="2400" dirty="0" smtClean="0"/>
              <a:t>آسِ</a:t>
            </a:r>
            <a:endParaRPr lang="ar-JO" sz="2400" dirty="0"/>
          </a:p>
        </p:txBody>
      </p:sp>
      <p:pic>
        <p:nvPicPr>
          <p:cNvPr id="5" name="Picture 4"/>
          <p:cNvPicPr>
            <a:picLocks noChangeAspect="1"/>
          </p:cNvPicPr>
          <p:nvPr/>
        </p:nvPicPr>
        <p:blipFill>
          <a:blip r:embed="rId2"/>
          <a:stretch>
            <a:fillRect/>
          </a:stretch>
        </p:blipFill>
        <p:spPr>
          <a:xfrm>
            <a:off x="838200" y="2810272"/>
            <a:ext cx="3386138" cy="3617118"/>
          </a:xfrm>
          <a:prstGeom prst="rect">
            <a:avLst/>
          </a:prstGeom>
        </p:spPr>
      </p:pic>
      <p:pic>
        <p:nvPicPr>
          <p:cNvPr id="6" name="Picture 5"/>
          <p:cNvPicPr>
            <a:picLocks noChangeAspect="1"/>
          </p:cNvPicPr>
          <p:nvPr/>
        </p:nvPicPr>
        <p:blipFill>
          <a:blip r:embed="rId3"/>
          <a:stretch>
            <a:fillRect/>
          </a:stretch>
        </p:blipFill>
        <p:spPr>
          <a:xfrm>
            <a:off x="8205787" y="2810272"/>
            <a:ext cx="3617118" cy="3617118"/>
          </a:xfrm>
          <a:prstGeom prst="rect">
            <a:avLst/>
          </a:prstGeom>
        </p:spPr>
      </p:pic>
      <p:pic>
        <p:nvPicPr>
          <p:cNvPr id="7" name="Picture 6"/>
          <p:cNvPicPr>
            <a:picLocks noChangeAspect="1"/>
          </p:cNvPicPr>
          <p:nvPr/>
        </p:nvPicPr>
        <p:blipFill>
          <a:blip r:embed="rId4"/>
          <a:stretch>
            <a:fillRect/>
          </a:stretch>
        </p:blipFill>
        <p:spPr>
          <a:xfrm>
            <a:off x="4691062" y="2735262"/>
            <a:ext cx="3048000" cy="4064000"/>
          </a:xfrm>
          <a:prstGeom prst="rect">
            <a:avLst/>
          </a:prstGeom>
        </p:spPr>
      </p:pic>
    </p:spTree>
    <p:extLst>
      <p:ext uri="{BB962C8B-B14F-4D97-AF65-F5344CB8AC3E}">
        <p14:creationId xmlns:p14="http://schemas.microsoft.com/office/powerpoint/2010/main" val="3880108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53733" y="548464"/>
            <a:ext cx="6798541" cy="806203"/>
          </a:xfrm>
        </p:spPr>
        <p:txBody>
          <a:bodyPr anchor="b">
            <a:normAutofit/>
          </a:bodyPr>
          <a:lstStyle/>
          <a:p>
            <a:r>
              <a:rPr lang="en-GB" sz="4000" dirty="0"/>
              <a:t>Objectives of this lecture:</a:t>
            </a:r>
          </a:p>
        </p:txBody>
      </p:sp>
      <p:pic>
        <p:nvPicPr>
          <p:cNvPr id="5" name="Picture 4">
            <a:extLst>
              <a:ext uri="{FF2B5EF4-FFF2-40B4-BE49-F238E27FC236}">
                <a16:creationId xmlns:a16="http://schemas.microsoft.com/office/drawing/2014/main" xmlns="" id="{E4D483B8-B060-41B5-BDCF-24E23B378C5E}"/>
              </a:ext>
            </a:extLst>
          </p:cNvPr>
          <p:cNvPicPr>
            <a:picLocks noChangeAspect="1"/>
          </p:cNvPicPr>
          <p:nvPr/>
        </p:nvPicPr>
        <p:blipFill rotWithShape="1">
          <a:blip r:embed="rId2"/>
          <a:srcRect l="36350" r="22804" b="-1"/>
          <a:stretch/>
        </p:blipFill>
        <p:spPr>
          <a:xfrm>
            <a:off x="1" y="10"/>
            <a:ext cx="4196496" cy="6857990"/>
          </a:xfrm>
          <a:prstGeom prst="rect">
            <a:avLst/>
          </a:prstGeom>
          <a:effectLst/>
        </p:spPr>
      </p:pic>
      <p:sp>
        <p:nvSpPr>
          <p:cNvPr id="3" name="Content Placeholder 2"/>
          <p:cNvSpPr>
            <a:spLocks noGrp="1"/>
          </p:cNvSpPr>
          <p:nvPr>
            <p:ph idx="1"/>
          </p:nvPr>
        </p:nvSpPr>
        <p:spPr>
          <a:xfrm>
            <a:off x="4553734" y="1591734"/>
            <a:ext cx="6798539" cy="4523314"/>
          </a:xfrm>
        </p:spPr>
        <p:txBody>
          <a:bodyPr>
            <a:normAutofit/>
          </a:bodyPr>
          <a:lstStyle/>
          <a:p>
            <a:r>
              <a:rPr lang="en-GB" b="1" dirty="0"/>
              <a:t>To identify concepts of health, disease, public health and other related concepts.</a:t>
            </a:r>
          </a:p>
          <a:p>
            <a:r>
              <a:rPr lang="en-GB" b="1" dirty="0"/>
              <a:t>How public health is different from clinical medicine?</a:t>
            </a:r>
          </a:p>
          <a:p>
            <a:r>
              <a:rPr lang="en-GB" b="1" dirty="0"/>
              <a:t>To get introduced to a brief history of public health.</a:t>
            </a:r>
          </a:p>
          <a:p>
            <a:r>
              <a:rPr lang="en-GB" b="1" dirty="0"/>
              <a:t>To acknowledge the importance of public health in a community.</a:t>
            </a:r>
          </a:p>
          <a:p>
            <a:r>
              <a:rPr lang="en-GB" b="1" dirty="0"/>
              <a:t>To identify how public health approach works.</a:t>
            </a:r>
          </a:p>
        </p:txBody>
      </p:sp>
    </p:spTree>
    <p:extLst>
      <p:ext uri="{BB962C8B-B14F-4D97-AF65-F5344CB8AC3E}">
        <p14:creationId xmlns:p14="http://schemas.microsoft.com/office/powerpoint/2010/main" val="402980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i="1" dirty="0">
                <a:solidFill>
                  <a:srgbClr val="FF0000"/>
                </a:solidFill>
                <a:latin typeface="Algerian" panose="04020705040A02060702" pitchFamily="82" charset="0"/>
              </a:rPr>
              <a:t>First: What is Health?</a:t>
            </a:r>
          </a:p>
        </p:txBody>
      </p:sp>
      <p:sp>
        <p:nvSpPr>
          <p:cNvPr id="3" name="Content Placeholder 2"/>
          <p:cNvSpPr>
            <a:spLocks noGrp="1"/>
          </p:cNvSpPr>
          <p:nvPr>
            <p:ph idx="1"/>
          </p:nvPr>
        </p:nvSpPr>
        <p:spPr>
          <a:xfrm>
            <a:off x="408213" y="1208314"/>
            <a:ext cx="11560629" cy="5208815"/>
          </a:xfrm>
          <a:solidFill>
            <a:schemeClr val="bg2"/>
          </a:solidFill>
        </p:spPr>
        <p:txBody>
          <a:bodyPr>
            <a:normAutofit/>
          </a:bodyPr>
          <a:lstStyle/>
          <a:p>
            <a:pPr marL="0" indent="0">
              <a:buNone/>
            </a:pPr>
            <a:r>
              <a:rPr lang="en-GB" sz="3600" b="1" i="1" dirty="0">
                <a:solidFill>
                  <a:srgbClr val="0070C0"/>
                </a:solidFill>
              </a:rPr>
              <a:t>Feeling healthy is core to our everyday lives </a:t>
            </a:r>
          </a:p>
          <a:p>
            <a:pPr marL="0" indent="0">
              <a:buNone/>
            </a:pPr>
            <a:r>
              <a:rPr lang="en-GB" sz="3600" b="1" dirty="0"/>
              <a:t>“A state of complete </a:t>
            </a:r>
            <a:r>
              <a:rPr lang="en-GB" sz="3600" b="1" i="1" dirty="0"/>
              <a:t>physical</a:t>
            </a:r>
            <a:r>
              <a:rPr lang="en-GB" sz="3600" b="1" dirty="0"/>
              <a:t>, </a:t>
            </a:r>
            <a:r>
              <a:rPr lang="en-GB" sz="3600" b="1" i="1" dirty="0"/>
              <a:t>mental</a:t>
            </a:r>
            <a:r>
              <a:rPr lang="en-GB" sz="3600" b="1" dirty="0"/>
              <a:t> and </a:t>
            </a:r>
            <a:r>
              <a:rPr lang="en-GB" sz="3600" b="1" i="1" dirty="0"/>
              <a:t>social</a:t>
            </a:r>
            <a:r>
              <a:rPr lang="en-GB" sz="3600" b="1" dirty="0"/>
              <a:t> well being and not merely the absence of disease or infirmity”.</a:t>
            </a:r>
          </a:p>
          <a:p>
            <a:pPr marL="0" indent="0">
              <a:buNone/>
            </a:pPr>
            <a:r>
              <a:rPr lang="en-GB" sz="3600" dirty="0"/>
              <a:t>                                               The World Health Organization (WHO), 1948</a:t>
            </a:r>
          </a:p>
          <a:p>
            <a:pPr marL="0" indent="0">
              <a:buNone/>
            </a:pPr>
            <a:r>
              <a:rPr lang="en-GB" sz="3600" b="1" dirty="0"/>
              <a:t>Recently this statement has been expanded to include the ability to lead a “socially and economically productive life”.</a:t>
            </a:r>
          </a:p>
          <a:p>
            <a:pPr marL="0" indent="0">
              <a:buNone/>
            </a:pPr>
            <a:endParaRPr lang="en-GB" dirty="0"/>
          </a:p>
          <a:p>
            <a:pPr marL="0" indent="0">
              <a:buNone/>
            </a:pPr>
            <a:r>
              <a:rPr lang="en-GB" dirty="0"/>
              <a:t> </a:t>
            </a:r>
            <a:endParaRPr lang="en-GB" b="1" dirty="0"/>
          </a:p>
        </p:txBody>
      </p:sp>
      <p:pic>
        <p:nvPicPr>
          <p:cNvPr id="4" name="Picture 3"/>
          <p:cNvPicPr>
            <a:picLocks noChangeAspect="1"/>
          </p:cNvPicPr>
          <p:nvPr/>
        </p:nvPicPr>
        <p:blipFill>
          <a:blip r:embed="rId3"/>
          <a:stretch>
            <a:fillRect/>
          </a:stretch>
        </p:blipFill>
        <p:spPr>
          <a:xfrm>
            <a:off x="9155208" y="0"/>
            <a:ext cx="3036792" cy="1597479"/>
          </a:xfrm>
          <a:prstGeom prst="rect">
            <a:avLst/>
          </a:prstGeom>
        </p:spPr>
      </p:pic>
    </p:spTree>
    <p:extLst>
      <p:ext uri="{BB962C8B-B14F-4D97-AF65-F5344CB8AC3E}">
        <p14:creationId xmlns:p14="http://schemas.microsoft.com/office/powerpoint/2010/main" val="1654811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929037" cy="1188720"/>
          </a:xfrm>
        </p:spPr>
        <p:txBody>
          <a:bodyPr>
            <a:normAutofit fontScale="90000"/>
          </a:bodyPr>
          <a:lstStyle/>
          <a:p>
            <a:r>
              <a:rPr lang="en-GB" sz="3700" dirty="0"/>
              <a:t>Health </a:t>
            </a:r>
            <a:r>
              <a:rPr lang="en-GB" sz="6700" b="1" dirty="0">
                <a:solidFill>
                  <a:srgbClr val="FF0000"/>
                </a:solidFill>
                <a:effectLst>
                  <a:outerShdw blurRad="38100" dist="38100" dir="2700000" algn="tl">
                    <a:srgbClr val="000000">
                      <a:alpha val="43137"/>
                    </a:srgbClr>
                  </a:outerShdw>
                </a:effectLst>
              </a:rPr>
              <a:t>is multidimensional </a:t>
            </a:r>
            <a:r>
              <a:rPr lang="en-GB" sz="3700" b="1" dirty="0"/>
              <a:t/>
            </a:r>
            <a:br>
              <a:rPr lang="en-GB" sz="3700" b="1" dirty="0"/>
            </a:br>
            <a:endParaRPr lang="en-GB" sz="3700" dirty="0"/>
          </a:p>
        </p:txBody>
      </p:sp>
      <p:sp>
        <p:nvSpPr>
          <p:cNvPr id="8" name="Freeform: Shape 7">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653363" y="2176272"/>
            <a:ext cx="9367204" cy="4041648"/>
          </a:xfrm>
        </p:spPr>
        <p:txBody>
          <a:bodyPr anchor="t">
            <a:normAutofit/>
          </a:bodyPr>
          <a:lstStyle/>
          <a:p>
            <a:r>
              <a:rPr lang="en-GB" sz="2400" dirty="0"/>
              <a:t>The WHO definition mentions three specific dimensions (physical, mental, and social), some other dimensions </a:t>
            </a:r>
            <a:r>
              <a:rPr lang="en-GB" sz="2400" dirty="0" smtClean="0"/>
              <a:t>are included</a:t>
            </a:r>
            <a:r>
              <a:rPr lang="en-GB" sz="2400" dirty="0"/>
              <a:t>. </a:t>
            </a:r>
          </a:p>
          <a:p>
            <a:r>
              <a:rPr lang="en-GB" sz="2400" b="1" dirty="0">
                <a:solidFill>
                  <a:srgbClr val="00B050"/>
                </a:solidFill>
              </a:rPr>
              <a:t>Physical health- </a:t>
            </a:r>
            <a:r>
              <a:rPr lang="en-GB" sz="2400" dirty="0" smtClean="0"/>
              <a:t>anatomical </a:t>
            </a:r>
            <a:r>
              <a:rPr lang="en-GB" sz="2400" dirty="0"/>
              <a:t>integrity and physiological functioning of the body. It means the ability to perform routine tasks without any physical restriction. E.g., Physical fitness is needed to walk from place to place. </a:t>
            </a:r>
          </a:p>
          <a:p>
            <a:r>
              <a:rPr lang="en-GB" sz="2400" dirty="0"/>
              <a:t> </a:t>
            </a:r>
            <a:r>
              <a:rPr lang="en-GB" sz="2400" b="1" dirty="0">
                <a:solidFill>
                  <a:srgbClr val="00B050"/>
                </a:solidFill>
              </a:rPr>
              <a:t>Mental Health- </a:t>
            </a:r>
            <a:r>
              <a:rPr lang="en-GB" sz="2400" dirty="0"/>
              <a:t>is the ability to learn and think clearly and coherently. E.g., a person who is not mentally fit  </a:t>
            </a:r>
            <a:r>
              <a:rPr lang="en-GB" sz="2400" dirty="0" smtClean="0"/>
              <a:t>may </a:t>
            </a:r>
            <a:r>
              <a:rPr lang="en-GB" sz="2400" dirty="0"/>
              <a:t>not learn something new at </a:t>
            </a:r>
            <a:r>
              <a:rPr lang="en-GB" sz="2400" dirty="0" smtClean="0"/>
              <a:t>the same pace </a:t>
            </a:r>
            <a:r>
              <a:rPr lang="en-GB" sz="2400" dirty="0"/>
              <a:t>in which an </a:t>
            </a:r>
            <a:r>
              <a:rPr lang="en-GB" sz="2400" dirty="0" smtClean="0"/>
              <a:t>mentally fit person </a:t>
            </a:r>
            <a:r>
              <a:rPr lang="en-GB" sz="2400" dirty="0"/>
              <a:t>learns.</a:t>
            </a:r>
          </a:p>
        </p:txBody>
      </p:sp>
    </p:spTree>
    <p:extLst>
      <p:ext uri="{BB962C8B-B14F-4D97-AF65-F5344CB8AC3E}">
        <p14:creationId xmlns:p14="http://schemas.microsoft.com/office/powerpoint/2010/main" val="1307583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AA8834-6C92-4099-87DE-428978DCAB13}"/>
              </a:ext>
            </a:extLst>
          </p:cNvPr>
          <p:cNvSpPr>
            <a:spLocks noGrp="1"/>
          </p:cNvSpPr>
          <p:nvPr>
            <p:ph type="title"/>
          </p:nvPr>
        </p:nvSpPr>
        <p:spPr>
          <a:xfrm>
            <a:off x="1653363" y="365760"/>
            <a:ext cx="9367203" cy="1188720"/>
          </a:xfrm>
        </p:spPr>
        <p:txBody>
          <a:bodyPr>
            <a:normAutofit/>
          </a:bodyPr>
          <a:lstStyle/>
          <a:p>
            <a:endParaRPr lang="en-GB"/>
          </a:p>
        </p:txBody>
      </p:sp>
      <p:sp>
        <p:nvSpPr>
          <p:cNvPr id="8" name="Freeform: Shape 7">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6907D598-5B4A-4FE1-92A0-5C685156520A}"/>
              </a:ext>
            </a:extLst>
          </p:cNvPr>
          <p:cNvSpPr>
            <a:spLocks noGrp="1"/>
          </p:cNvSpPr>
          <p:nvPr>
            <p:ph idx="1"/>
          </p:nvPr>
        </p:nvSpPr>
        <p:spPr>
          <a:xfrm>
            <a:off x="829733" y="1695371"/>
            <a:ext cx="11057467" cy="5044095"/>
          </a:xfrm>
        </p:spPr>
        <p:txBody>
          <a:bodyPr anchor="t">
            <a:normAutofit lnSpcReduction="10000"/>
          </a:bodyPr>
          <a:lstStyle/>
          <a:p>
            <a:r>
              <a:rPr lang="en-GB" sz="2400" b="1" dirty="0">
                <a:solidFill>
                  <a:srgbClr val="00B050"/>
                </a:solidFill>
              </a:rPr>
              <a:t>Social health- </a:t>
            </a:r>
            <a:r>
              <a:rPr lang="en-GB" sz="2400" dirty="0"/>
              <a:t>is the ability to make and maintain acceptable interaction with other people. E.g. to celebrate during festivals; to mourn when a close family member dies; to create and maintain friendship and intimacy, etc.</a:t>
            </a:r>
          </a:p>
          <a:p>
            <a:r>
              <a:rPr lang="en-GB" sz="2400" b="1" dirty="0">
                <a:solidFill>
                  <a:srgbClr val="00B050"/>
                </a:solidFill>
              </a:rPr>
              <a:t>Emotional health - </a:t>
            </a:r>
            <a:r>
              <a:rPr lang="en-GB" sz="2400" dirty="0"/>
              <a:t>is the ability of expressing emotions in the appropriate way, for example to fear, to be happy, and to be angry. The response of the body should be suitable with that of the stimuli. Emotional health is related to mental health and includes feelings. It also means maintaining one’s own integrity in the presence of stressful situation such as tension, depression and anxiety. </a:t>
            </a:r>
          </a:p>
          <a:p>
            <a:r>
              <a:rPr lang="en-GB" sz="2400" b="1" dirty="0">
                <a:solidFill>
                  <a:srgbClr val="00B050"/>
                </a:solidFill>
              </a:rPr>
              <a:t>Spiritual Health </a:t>
            </a:r>
            <a:r>
              <a:rPr lang="en-GB" sz="2400" dirty="0">
                <a:solidFill>
                  <a:srgbClr val="00B050"/>
                </a:solidFill>
              </a:rPr>
              <a:t>- </a:t>
            </a:r>
            <a:r>
              <a:rPr lang="en-GB" sz="2400" dirty="0"/>
              <a:t>Some people relate health with religion; for others it has to do with personal values, beliefs, principles and ways of achieving mental satisfaction, in which all are related to their spiritual wellbeing.</a:t>
            </a:r>
          </a:p>
          <a:p>
            <a:r>
              <a:rPr lang="en-GB" sz="2400" dirty="0"/>
              <a:t>A few other dimensions such as philosophical dimension, cultural dimension, socioeconomic dimension, environmental dimension, educational dimension, nutritional dimension, and so on.</a:t>
            </a:r>
          </a:p>
          <a:p>
            <a:endParaRPr lang="en-GB" sz="2200" dirty="0"/>
          </a:p>
        </p:txBody>
      </p:sp>
      <p:sp>
        <p:nvSpPr>
          <p:cNvPr id="7" name="Title 1">
            <a:extLst>
              <a:ext uri="{FF2B5EF4-FFF2-40B4-BE49-F238E27FC236}">
                <a16:creationId xmlns:a16="http://schemas.microsoft.com/office/drawing/2014/main" xmlns="" id="{065D7709-3878-484A-87F5-7CC5382F11C6}"/>
              </a:ext>
            </a:extLst>
          </p:cNvPr>
          <p:cNvSpPr txBox="1">
            <a:spLocks/>
          </p:cNvSpPr>
          <p:nvPr/>
        </p:nvSpPr>
        <p:spPr>
          <a:xfrm>
            <a:off x="1653363" y="365760"/>
            <a:ext cx="9929037" cy="118872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700"/>
              <a:t>Health </a:t>
            </a:r>
            <a:r>
              <a:rPr lang="en-GB" sz="6700" b="1">
                <a:solidFill>
                  <a:srgbClr val="FF0000"/>
                </a:solidFill>
                <a:effectLst>
                  <a:outerShdw blurRad="38100" dist="38100" dir="2700000" algn="tl">
                    <a:srgbClr val="000000">
                      <a:alpha val="43137"/>
                    </a:srgbClr>
                  </a:outerShdw>
                </a:effectLst>
              </a:rPr>
              <a:t>is multidimensional </a:t>
            </a:r>
            <a:r>
              <a:rPr lang="en-GB" sz="3700" b="1"/>
              <a:t/>
            </a:r>
            <a:br>
              <a:rPr lang="en-GB" sz="3700" b="1"/>
            </a:br>
            <a:endParaRPr lang="en-GB" sz="3700" dirty="0"/>
          </a:p>
        </p:txBody>
      </p:sp>
    </p:spTree>
    <p:extLst>
      <p:ext uri="{BB962C8B-B14F-4D97-AF65-F5344CB8AC3E}">
        <p14:creationId xmlns:p14="http://schemas.microsoft.com/office/powerpoint/2010/main" val="619726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tretch>
            <a:fillRect/>
          </a:stretch>
        </p:blipFill>
        <p:spPr bwMode="auto">
          <a:xfrm>
            <a:off x="254427" y="948941"/>
            <a:ext cx="11615839" cy="1470467"/>
          </a:xfrm>
          <a:prstGeom prst="rect">
            <a:avLst/>
          </a:prstGeom>
          <a:noFill/>
          <a:ln w="9525">
            <a:noFill/>
            <a:miter lim="800000"/>
            <a:headEnd/>
            <a:tailEnd/>
          </a:ln>
          <a:effectLst/>
        </p:spPr>
      </p:pic>
      <p:sp>
        <p:nvSpPr>
          <p:cNvPr id="2" name="Title 1"/>
          <p:cNvSpPr>
            <a:spLocks noGrp="1"/>
          </p:cNvSpPr>
          <p:nvPr>
            <p:ph type="title"/>
          </p:nvPr>
        </p:nvSpPr>
        <p:spPr>
          <a:xfrm>
            <a:off x="409572" y="43022"/>
            <a:ext cx="10515600" cy="905919"/>
          </a:xfrm>
        </p:spPr>
        <p:txBody>
          <a:bodyPr/>
          <a:lstStyle/>
          <a:p>
            <a:pPr algn="ctr"/>
            <a:r>
              <a:rPr lang="en-GB" b="1" i="1" dirty="0">
                <a:solidFill>
                  <a:srgbClr val="00B050"/>
                </a:solidFill>
                <a:latin typeface="Algerian" panose="04020705040A02060702" pitchFamily="82" charset="0"/>
              </a:rPr>
              <a:t>Spectrum of Health</a:t>
            </a:r>
          </a:p>
        </p:txBody>
      </p:sp>
      <p:sp>
        <p:nvSpPr>
          <p:cNvPr id="5" name="TextBox 4"/>
          <p:cNvSpPr txBox="1"/>
          <p:nvPr/>
        </p:nvSpPr>
        <p:spPr>
          <a:xfrm>
            <a:off x="1342858" y="2630389"/>
            <a:ext cx="4450343" cy="830997"/>
          </a:xfrm>
          <a:prstGeom prst="rect">
            <a:avLst/>
          </a:prstGeom>
          <a:noFill/>
        </p:spPr>
        <p:txBody>
          <a:bodyPr wrap="square" rtlCol="0">
            <a:spAutoFit/>
          </a:bodyPr>
          <a:lstStyle/>
          <a:p>
            <a:r>
              <a:rPr lang="en-GB" sz="2400" b="1" dirty="0">
                <a:solidFill>
                  <a:srgbClr val="FF0000"/>
                </a:solidFill>
              </a:rPr>
              <a:t>Health is a dynamic phenomenon</a:t>
            </a:r>
          </a:p>
          <a:p>
            <a:endParaRPr lang="en-GB" sz="2400" dirty="0"/>
          </a:p>
        </p:txBody>
      </p:sp>
      <p:sp>
        <p:nvSpPr>
          <p:cNvPr id="6" name="Slide Number Placeholder 5"/>
          <p:cNvSpPr>
            <a:spLocks noGrp="1"/>
          </p:cNvSpPr>
          <p:nvPr>
            <p:ph type="sldNum" sz="quarter" idx="12"/>
          </p:nvPr>
        </p:nvSpPr>
        <p:spPr/>
        <p:txBody>
          <a:bodyPr/>
          <a:lstStyle/>
          <a:p>
            <a:fld id="{4F925D94-CA64-476B-81ED-3418A858162E}" type="slidenum">
              <a:rPr lang="en-US" smtClean="0"/>
              <a:pPr/>
              <a:t>9</a:t>
            </a:fld>
            <a:endParaRPr lang="en-US"/>
          </a:p>
        </p:txBody>
      </p:sp>
      <p:pic>
        <p:nvPicPr>
          <p:cNvPr id="8" name="Picture 7" descr="concept-of-well-being-spectrum-of-health-and-ecology-of-health-16-638.jpg"/>
          <p:cNvPicPr>
            <a:picLocks noChangeAspect="1"/>
          </p:cNvPicPr>
          <p:nvPr/>
        </p:nvPicPr>
        <p:blipFill>
          <a:blip r:embed="rId3"/>
          <a:srcRect l="50000" r="2978"/>
          <a:stretch>
            <a:fillRect/>
          </a:stretch>
        </p:blipFill>
        <p:spPr>
          <a:xfrm rot="5400000">
            <a:off x="3036098" y="368877"/>
            <a:ext cx="2857520" cy="8929717"/>
          </a:xfrm>
          <a:prstGeom prst="rect">
            <a:avLst/>
          </a:prstGeom>
        </p:spPr>
      </p:pic>
      <p:sp>
        <p:nvSpPr>
          <p:cNvPr id="9" name="TextBox 8"/>
          <p:cNvSpPr txBox="1"/>
          <p:nvPr/>
        </p:nvSpPr>
        <p:spPr>
          <a:xfrm>
            <a:off x="254428" y="5615582"/>
            <a:ext cx="2554086" cy="92333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solidFill>
                  <a:srgbClr val="C00000"/>
                </a:solidFill>
              </a:rPr>
              <a:t>The primary focus of today’s medical care system is (sick)!</a:t>
            </a:r>
          </a:p>
        </p:txBody>
      </p:sp>
      <p:graphicFrame>
        <p:nvGraphicFramePr>
          <p:cNvPr id="5124" name="TextBox 2">
            <a:extLst>
              <a:ext uri="{FF2B5EF4-FFF2-40B4-BE49-F238E27FC236}">
                <a16:creationId xmlns:a16="http://schemas.microsoft.com/office/drawing/2014/main" xmlns="" id="{48951373-BE0A-484F-BE9A-EA14E1424606}"/>
              </a:ext>
            </a:extLst>
          </p:cNvPr>
          <p:cNvGraphicFramePr/>
          <p:nvPr>
            <p:extLst>
              <p:ext uri="{D42A27DB-BD31-4B8C-83A1-F6EECF244321}">
                <p14:modId xmlns:p14="http://schemas.microsoft.com/office/powerpoint/2010/main" val="156888292"/>
              </p:ext>
            </p:extLst>
          </p:nvPr>
        </p:nvGraphicFramePr>
        <p:xfrm>
          <a:off x="7016545" y="2419408"/>
          <a:ext cx="5108149" cy="4313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331475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anim calcmode="lin" valueType="num">
                                      <p:cBhvr>
                                        <p:cTn id="13" dur="1000" fill="hold"/>
                                        <p:tgtEl>
                                          <p:spTgt spid="5124"/>
                                        </p:tgtEl>
                                        <p:attrNameLst>
                                          <p:attrName>ppt_x</p:attrName>
                                        </p:attrNameLst>
                                      </p:cBhvr>
                                      <p:tavLst>
                                        <p:tav tm="0">
                                          <p:val>
                                            <p:strVal val="#ppt_x"/>
                                          </p:val>
                                        </p:tav>
                                        <p:tav tm="100000">
                                          <p:val>
                                            <p:strVal val="#ppt_x"/>
                                          </p:val>
                                        </p:tav>
                                      </p:tavLst>
                                    </p:anim>
                                    <p:anim calcmode="lin" valueType="num">
                                      <p:cBhvr>
                                        <p:cTn id="14"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124"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2015</Words>
  <Application>Microsoft Office PowerPoint</Application>
  <PresentationFormat>Widescreen</PresentationFormat>
  <Paragraphs>229</Paragraphs>
  <Slides>33</Slides>
  <Notes>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33</vt:i4>
      </vt:variant>
    </vt:vector>
  </HeadingPairs>
  <TitlesOfParts>
    <vt:vector size="49" baseType="lpstr">
      <vt:lpstr>Aharoni</vt:lpstr>
      <vt:lpstr>Algerian</vt:lpstr>
      <vt:lpstr>Arial</vt:lpstr>
      <vt:lpstr>Calibri</vt:lpstr>
      <vt:lpstr>Calibri Light</vt:lpstr>
      <vt:lpstr>Century Gothic</vt:lpstr>
      <vt:lpstr>Courier New</vt:lpstr>
      <vt:lpstr>GillSans</vt:lpstr>
      <vt:lpstr>GillSans-Italic</vt:lpstr>
      <vt:lpstr>Myriad Web Pro</vt:lpstr>
      <vt:lpstr>Palatino-Roman</vt:lpstr>
      <vt:lpstr>Tahoma</vt:lpstr>
      <vt:lpstr>Times New Roman</vt:lpstr>
      <vt:lpstr>Wingdings</vt:lpstr>
      <vt:lpstr>ZapfDingbats</vt:lpstr>
      <vt:lpstr>Office Theme</vt:lpstr>
      <vt:lpstr>Introduction What is Public Health?</vt:lpstr>
      <vt:lpstr>PowerPoint Presentation</vt:lpstr>
      <vt:lpstr>The safe return to University instructions.</vt:lpstr>
      <vt:lpstr>PowerPoint Presentation</vt:lpstr>
      <vt:lpstr>Objectives of this lecture:</vt:lpstr>
      <vt:lpstr>First: What is Health?</vt:lpstr>
      <vt:lpstr>Health is multidimensional  </vt:lpstr>
      <vt:lpstr>PowerPoint Presentation</vt:lpstr>
      <vt:lpstr>Spectrum of Health</vt:lpstr>
      <vt:lpstr>DETERMINANTS OF HEALTH</vt:lpstr>
      <vt:lpstr>PowerPoint Presentation</vt:lpstr>
      <vt:lpstr>DETERMINANTS OF HEALTH</vt:lpstr>
      <vt:lpstr>DETERMINANTS OF HEALTH</vt:lpstr>
      <vt:lpstr>PowerPoint Presentation</vt:lpstr>
      <vt:lpstr>PowerPoint Presentation</vt:lpstr>
      <vt:lpstr>PowerPoint Presentation</vt:lpstr>
      <vt:lpstr>Clinical Medicine and Public Health</vt:lpstr>
      <vt:lpstr>Clinical medicine Vs Public health</vt:lpstr>
      <vt:lpstr>PowerPoint Presentation</vt:lpstr>
      <vt:lpstr>The Historical Development of Modern Public Health</vt:lpstr>
      <vt:lpstr>The Broad Street pump The outbreak of cholera epidemic 1854</vt:lpstr>
      <vt:lpstr>The Historical Development of Modern Public Health</vt:lpstr>
      <vt:lpstr>What is a population/community?</vt:lpstr>
      <vt:lpstr>PowerPoint Presentation</vt:lpstr>
      <vt:lpstr>Health promotion</vt:lpstr>
      <vt:lpstr>Prevention There are three levels of prevention</vt:lpstr>
      <vt:lpstr>Prevention</vt:lpstr>
      <vt:lpstr>PowerPoint Presentation</vt:lpstr>
      <vt:lpstr>Public health approach </vt:lpstr>
      <vt:lpstr>A Public Health System Is Complex  </vt:lpstr>
      <vt:lpstr>PowerPoint Presentation</vt:lpstr>
      <vt:lpstr>The 10 Essential Public Health Services describe the public health activities that all communities should undertake: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What is Public Health?</dc:title>
  <dc:creator>Judah, Hassan</dc:creator>
  <cp:lastModifiedBy>israa rawashdeh</cp:lastModifiedBy>
  <cp:revision>70</cp:revision>
  <dcterms:created xsi:type="dcterms:W3CDTF">2020-10-10T17:44:37Z</dcterms:created>
  <dcterms:modified xsi:type="dcterms:W3CDTF">2021-10-10T05:48:09Z</dcterms:modified>
</cp:coreProperties>
</file>