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9" r:id="rId4"/>
    <p:sldId id="258" r:id="rId5"/>
    <p:sldId id="261" r:id="rId6"/>
    <p:sldId id="262" r:id="rId7"/>
    <p:sldId id="263" r:id="rId8"/>
    <p:sldId id="264" r:id="rId9"/>
    <p:sldId id="265" r:id="rId10"/>
    <p:sldId id="266" r:id="rId11"/>
    <p:sldId id="267" r:id="rId12"/>
    <p:sldId id="268"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91" r:id="rId28"/>
    <p:sldId id="292" r:id="rId29"/>
    <p:sldId id="293" r:id="rId30"/>
    <p:sldId id="294" r:id="rId31"/>
    <p:sldId id="273" r:id="rId32"/>
    <p:sldId id="274" r:id="rId33"/>
    <p:sldId id="275" r:id="rId34"/>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26" d="100"/>
          <a:sy n="126" d="100"/>
        </p:scale>
        <p:origin x="1180" y="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ar-JO"/>
          </a:p>
        </p:txBody>
      </p:sp>
      <p:sp>
        <p:nvSpPr>
          <p:cNvPr id="4" name="Date Placeholder 3"/>
          <p:cNvSpPr>
            <a:spLocks noGrp="1"/>
          </p:cNvSpPr>
          <p:nvPr>
            <p:ph type="dt" sz="half" idx="10"/>
          </p:nvPr>
        </p:nvSpPr>
        <p:spPr/>
        <p:txBody>
          <a:bodyPr/>
          <a:lstStyle/>
          <a:p>
            <a:fld id="{2F3F8A12-B541-4A82-B0C2-516BCC172CD4}" type="datetimeFigureOut">
              <a:rPr lang="ar-JO" smtClean="0"/>
              <a:pPr/>
              <a:t>03/01/1446</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FDEEA001-6B72-49BE-8366-B883FEB83BAA}"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10"/>
          </p:nvPr>
        </p:nvSpPr>
        <p:spPr/>
        <p:txBody>
          <a:bodyPr/>
          <a:lstStyle/>
          <a:p>
            <a:fld id="{2F3F8A12-B541-4A82-B0C2-516BCC172CD4}" type="datetimeFigureOut">
              <a:rPr lang="ar-JO" smtClean="0"/>
              <a:pPr/>
              <a:t>03/01/1446</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FDEEA001-6B72-49BE-8366-B883FEB83BAA}"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10"/>
          </p:nvPr>
        </p:nvSpPr>
        <p:spPr/>
        <p:txBody>
          <a:bodyPr/>
          <a:lstStyle/>
          <a:p>
            <a:fld id="{2F3F8A12-B541-4A82-B0C2-516BCC172CD4}" type="datetimeFigureOut">
              <a:rPr lang="ar-JO" smtClean="0"/>
              <a:pPr/>
              <a:t>03/01/1446</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FDEEA001-6B72-49BE-8366-B883FEB83BAA}" type="slidenum">
              <a:rPr lang="ar-JO" smtClean="0"/>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10"/>
          </p:nvPr>
        </p:nvSpPr>
        <p:spPr/>
        <p:txBody>
          <a:bodyPr/>
          <a:lstStyle/>
          <a:p>
            <a:fld id="{2F3F8A12-B541-4A82-B0C2-516BCC172CD4}" type="datetimeFigureOut">
              <a:rPr lang="ar-JO" smtClean="0"/>
              <a:pPr/>
              <a:t>03/01/1446</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FDEEA001-6B72-49BE-8366-B883FEB83BAA}"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3F8A12-B541-4A82-B0C2-516BCC172CD4}" type="datetimeFigureOut">
              <a:rPr lang="ar-JO" smtClean="0"/>
              <a:pPr/>
              <a:t>03/01/1446</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FDEEA001-6B72-49BE-8366-B883FEB83BAA}" type="slidenum">
              <a:rPr lang="ar-JO" smtClean="0"/>
              <a:pPr/>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Date Placeholder 4"/>
          <p:cNvSpPr>
            <a:spLocks noGrp="1"/>
          </p:cNvSpPr>
          <p:nvPr>
            <p:ph type="dt" sz="half" idx="10"/>
          </p:nvPr>
        </p:nvSpPr>
        <p:spPr/>
        <p:txBody>
          <a:bodyPr/>
          <a:lstStyle/>
          <a:p>
            <a:fld id="{2F3F8A12-B541-4A82-B0C2-516BCC172CD4}" type="datetimeFigureOut">
              <a:rPr lang="ar-JO" smtClean="0"/>
              <a:pPr/>
              <a:t>03/01/1446</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FDEEA001-6B72-49BE-8366-B883FEB83BAA}"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7" name="Date Placeholder 6"/>
          <p:cNvSpPr>
            <a:spLocks noGrp="1"/>
          </p:cNvSpPr>
          <p:nvPr>
            <p:ph type="dt" sz="half" idx="10"/>
          </p:nvPr>
        </p:nvSpPr>
        <p:spPr/>
        <p:txBody>
          <a:bodyPr/>
          <a:lstStyle/>
          <a:p>
            <a:fld id="{2F3F8A12-B541-4A82-B0C2-516BCC172CD4}" type="datetimeFigureOut">
              <a:rPr lang="ar-JO" smtClean="0"/>
              <a:pPr/>
              <a:t>03/01/1446</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FDEEA001-6B72-49BE-8366-B883FEB83BAA}"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Date Placeholder 2"/>
          <p:cNvSpPr>
            <a:spLocks noGrp="1"/>
          </p:cNvSpPr>
          <p:nvPr>
            <p:ph type="dt" sz="half" idx="10"/>
          </p:nvPr>
        </p:nvSpPr>
        <p:spPr/>
        <p:txBody>
          <a:bodyPr/>
          <a:lstStyle/>
          <a:p>
            <a:fld id="{2F3F8A12-B541-4A82-B0C2-516BCC172CD4}" type="datetimeFigureOut">
              <a:rPr lang="ar-JO" smtClean="0"/>
              <a:pPr/>
              <a:t>03/01/1446</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FDEEA001-6B72-49BE-8366-B883FEB83BAA}"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3F8A12-B541-4A82-B0C2-516BCC172CD4}" type="datetimeFigureOut">
              <a:rPr lang="ar-JO" smtClean="0"/>
              <a:pPr/>
              <a:t>03/01/1446</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FDEEA001-6B72-49BE-8366-B883FEB83BAA}"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3F8A12-B541-4A82-B0C2-516BCC172CD4}" type="datetimeFigureOut">
              <a:rPr lang="ar-JO" smtClean="0"/>
              <a:pPr/>
              <a:t>03/01/1446</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FDEEA001-6B72-49BE-8366-B883FEB83BAA}" type="slidenum">
              <a:rPr lang="ar-JO" smtClean="0"/>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3F8A12-B541-4A82-B0C2-516BCC172CD4}" type="datetimeFigureOut">
              <a:rPr lang="ar-JO" smtClean="0"/>
              <a:pPr/>
              <a:t>03/01/1446</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FDEEA001-6B72-49BE-8366-B883FEB83BAA}" type="slidenum">
              <a:rPr lang="ar-JO" smtClean="0"/>
              <a:pPr/>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a:t>Click to edit Master title style</a:t>
            </a:r>
            <a:endParaRPr lang="ar-J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F3F8A12-B541-4A82-B0C2-516BCC172CD4}" type="datetimeFigureOut">
              <a:rPr lang="ar-JO" smtClean="0"/>
              <a:pPr/>
              <a:t>03/01/1446</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DEEA001-6B72-49BE-8366-B883FEB83BAA}" type="slidenum">
              <a:rPr lang="ar-JO" smtClean="0"/>
              <a:pPr/>
              <a:t>‹#›</a:t>
            </a:fld>
            <a:endParaRPr lang="ar-J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ar-JO" sz="5400" dirty="0">
                <a:latin typeface="Baskerville Old Face" pitchFamily="18" charset="0"/>
              </a:rPr>
              <a:t>الحالات الطبية القضائية وواجب الطبيب اتجاهها</a:t>
            </a:r>
            <a:br>
              <a:rPr lang="ar-JO" sz="5400" dirty="0">
                <a:latin typeface="Baskerville Old Face" pitchFamily="18" charset="0"/>
              </a:rPr>
            </a:br>
            <a:r>
              <a:rPr lang="ar-JO" sz="5400" dirty="0">
                <a:latin typeface="Baskerville Old Face" pitchFamily="18" charset="0"/>
              </a:rPr>
              <a:t>و</a:t>
            </a:r>
            <a:br>
              <a:rPr lang="ar-JO" sz="5400" dirty="0">
                <a:latin typeface="Baskerville Old Face" pitchFamily="18" charset="0"/>
              </a:rPr>
            </a:br>
            <a:r>
              <a:rPr lang="ar-JO" sz="5400" dirty="0">
                <a:latin typeface="Baskerville Old Face" pitchFamily="18" charset="0"/>
              </a:rPr>
              <a:t>التقارير الطبية القضائية</a:t>
            </a:r>
          </a:p>
        </p:txBody>
      </p:sp>
      <p:sp>
        <p:nvSpPr>
          <p:cNvPr id="5" name="عنوان فرعي 2"/>
          <p:cNvSpPr>
            <a:spLocks noGrp="1"/>
          </p:cNvSpPr>
          <p:nvPr/>
        </p:nvSpPr>
        <p:spPr>
          <a:xfrm>
            <a:off x="1333500" y="3638568"/>
            <a:ext cx="6477000" cy="23622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sz="28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dirty="0"/>
              <a:t>6. انتفاء المسؤولية والمسؤولية الناقصة.</a:t>
            </a:r>
          </a:p>
        </p:txBody>
      </p:sp>
      <p:sp>
        <p:nvSpPr>
          <p:cNvPr id="3" name="Content Placeholder 2"/>
          <p:cNvSpPr>
            <a:spLocks noGrp="1"/>
          </p:cNvSpPr>
          <p:nvPr>
            <p:ph idx="1"/>
          </p:nvPr>
        </p:nvSpPr>
        <p:spPr/>
        <p:txBody>
          <a:bodyPr>
            <a:normAutofit/>
          </a:bodyPr>
          <a:lstStyle/>
          <a:p>
            <a:pPr>
              <a:buNone/>
            </a:pPr>
            <a:r>
              <a:rPr lang="ar-JO" sz="2800" dirty="0"/>
              <a:t>1. العمر </a:t>
            </a:r>
          </a:p>
          <a:p>
            <a:r>
              <a:rPr lang="ar-JO" sz="2000" dirty="0"/>
              <a:t>لا يلاحق جزائيا من لم يتم السابعة من عمره حين اقتراف الفعل </a:t>
            </a:r>
          </a:p>
          <a:p>
            <a:r>
              <a:rPr lang="ar-JO" sz="2000" dirty="0"/>
              <a:t>لا يحكم بالإعدام أو الأشغال الشاقة على حدث, وقد عرفت المادة ( 2 ) من نفس القانون، الحدث بأنه ( كل شخص أتم السابعة من عمره ولم يتم الثامنة عشرة ذكرا كان أم أنثى). </a:t>
            </a:r>
          </a:p>
          <a:p>
            <a:pPr>
              <a:buNone/>
            </a:pPr>
            <a:r>
              <a:rPr lang="ar-JO" sz="2800" dirty="0"/>
              <a:t>2. الجنون.</a:t>
            </a:r>
          </a:p>
          <a:p>
            <a:pPr>
              <a:buNone/>
            </a:pPr>
            <a:r>
              <a:rPr lang="ar-JO" sz="2800" dirty="0"/>
              <a:t>3. السكر والتسمم بالمخدرات.</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7. الوفيات القضائية</a:t>
            </a:r>
          </a:p>
        </p:txBody>
      </p:sp>
      <p:sp>
        <p:nvSpPr>
          <p:cNvPr id="3" name="Content Placeholder 2"/>
          <p:cNvSpPr>
            <a:spLocks noGrp="1"/>
          </p:cNvSpPr>
          <p:nvPr>
            <p:ph idx="1"/>
          </p:nvPr>
        </p:nvSpPr>
        <p:spPr>
          <a:xfrm>
            <a:off x="457200" y="1957390"/>
            <a:ext cx="8229600" cy="2185990"/>
          </a:xfrm>
        </p:spPr>
        <p:txBody>
          <a:bodyPr>
            <a:normAutofit/>
          </a:bodyPr>
          <a:lstStyle/>
          <a:p>
            <a:pPr algn="just"/>
            <a:r>
              <a:rPr lang="ar-JO" b="1" dirty="0"/>
              <a:t>الوفيات القضائية وهي تشمل حالات الادعاء أو الاشتباه بالموت قتلا أو بأسباب مجهولة باعثة على الاشتباه بالموت قتلاً.</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68412"/>
          </a:xfrm>
        </p:spPr>
        <p:txBody>
          <a:bodyPr>
            <a:normAutofit fontScale="90000"/>
          </a:bodyPr>
          <a:lstStyle/>
          <a:p>
            <a:r>
              <a:rPr lang="ar-JO" dirty="0"/>
              <a:t>8. الحالات التي تحتاج فيها الجهات القضائية أو أطراف النزاع، الاستعانة بالبينة الطبية</a:t>
            </a:r>
          </a:p>
        </p:txBody>
      </p:sp>
      <p:sp>
        <p:nvSpPr>
          <p:cNvPr id="3" name="Content Placeholder 2"/>
          <p:cNvSpPr>
            <a:spLocks noGrp="1"/>
          </p:cNvSpPr>
          <p:nvPr>
            <p:ph idx="1"/>
          </p:nvPr>
        </p:nvSpPr>
        <p:spPr>
          <a:xfrm>
            <a:off x="500034" y="1785927"/>
            <a:ext cx="8229600" cy="4071966"/>
          </a:xfrm>
        </p:spPr>
        <p:txBody>
          <a:bodyPr>
            <a:normAutofit/>
          </a:bodyPr>
          <a:lstStyle/>
          <a:p>
            <a:pPr algn="just"/>
            <a:r>
              <a:rPr lang="ar-JO" dirty="0"/>
              <a:t>ويشمل هذا النوع، أية حالات أخرى لا تندرج تحت أي مما تقدم من أنواع، أي ليس لغايات جرمية، ومثال ذلك الاستعانة بالأطباء لغايات:</a:t>
            </a:r>
          </a:p>
          <a:p>
            <a:pPr marL="514350" indent="-514350" algn="just">
              <a:buAutoNum type="arabicPeriod"/>
            </a:pPr>
            <a:r>
              <a:rPr lang="ar-JO" sz="2800" dirty="0"/>
              <a:t>التقاضي أمام المحاكم الشرعية من أجل الطلاق، في حال إدعاء الزوجة بإصابة زوجها بالعنة </a:t>
            </a:r>
            <a:r>
              <a:rPr lang="en-US" sz="2800" dirty="0"/>
              <a:t>Impotence</a:t>
            </a:r>
            <a:r>
              <a:rPr lang="ar-JO" sz="2800" dirty="0"/>
              <a:t>.</a:t>
            </a:r>
            <a:endParaRPr lang="en-US" sz="2800" dirty="0"/>
          </a:p>
          <a:p>
            <a:pPr marL="514350" indent="-514350" algn="just">
              <a:buAutoNum type="arabicPeriod"/>
            </a:pPr>
            <a:r>
              <a:rPr lang="ar-JO" sz="2800" dirty="0"/>
              <a:t>بيان أهليـة المـورث أو الموصي أو الواهب وقت حرمان الورثة أو بعضهم من الإرث، أومنح الإرث أو بيعه لغيرهم، وذلك عند طعن المحرومين من حق الإرث باهلية مورثهم أو إصابته بمرض الموت.</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990600"/>
            <a:ext cx="8229600" cy="1143000"/>
          </a:xfrm>
        </p:spPr>
        <p:txBody>
          <a:bodyPr>
            <a:normAutofit fontScale="90000"/>
          </a:bodyPr>
          <a:lstStyle/>
          <a:p>
            <a:pPr rtl="1"/>
            <a:r>
              <a:rPr lang="ar-SA" b="1" dirty="0"/>
              <a:t>واجبات الأطباء تجاه الحالات الطبية القضائية</a:t>
            </a:r>
            <a:br>
              <a:rPr lang="en-US" dirty="0"/>
            </a:br>
            <a:r>
              <a:rPr lang="ar-SA" b="1" dirty="0"/>
              <a:t> </a:t>
            </a:r>
            <a:br>
              <a:rPr lang="en-US" dirty="0"/>
            </a:br>
            <a:endParaRPr lang="en-US" dirty="0"/>
          </a:p>
        </p:txBody>
      </p:sp>
      <p:sp>
        <p:nvSpPr>
          <p:cNvPr id="3" name="عنصر نائب للمحتوى 2"/>
          <p:cNvSpPr>
            <a:spLocks noGrp="1"/>
          </p:cNvSpPr>
          <p:nvPr>
            <p:ph idx="1"/>
          </p:nvPr>
        </p:nvSpPr>
        <p:spPr>
          <a:xfrm>
            <a:off x="457200" y="1874837"/>
            <a:ext cx="8229600" cy="4525963"/>
          </a:xfrm>
        </p:spPr>
        <p:txBody>
          <a:bodyPr/>
          <a:lstStyle/>
          <a:p>
            <a:pPr algn="just" rtl="1">
              <a:buNone/>
            </a:pPr>
            <a:r>
              <a:rPr lang="ar-SA" b="1" dirty="0"/>
              <a:t>1 . الإسعاف الطبي.</a:t>
            </a:r>
            <a:endParaRPr lang="en-US" dirty="0"/>
          </a:p>
          <a:p>
            <a:pPr algn="just" rtl="1">
              <a:buNone/>
            </a:pPr>
            <a:r>
              <a:rPr lang="ar-SA" b="1" dirty="0"/>
              <a:t>2 . ضبط الآثار المادية </a:t>
            </a:r>
            <a:r>
              <a:rPr lang="ar-SA" b="1" dirty="0" err="1"/>
              <a:t>الجرمية</a:t>
            </a:r>
            <a:r>
              <a:rPr lang="ar-SA" b="1" dirty="0"/>
              <a:t>.</a:t>
            </a:r>
            <a:endParaRPr lang="en-US" dirty="0"/>
          </a:p>
          <a:p>
            <a:pPr algn="just" rtl="1">
              <a:buNone/>
            </a:pPr>
            <a:r>
              <a:rPr lang="ar-SA" b="1" dirty="0"/>
              <a:t>3 . كتابة التقارير الطبية القضائية.</a:t>
            </a:r>
            <a:endParaRPr lang="en-US" dirty="0"/>
          </a:p>
          <a:p>
            <a:pPr algn="just" rtl="1">
              <a:buNone/>
            </a:pPr>
            <a:r>
              <a:rPr lang="ar-SA" b="1" dirty="0"/>
              <a:t>4 . إبلاغ السلطة ذات الصلاحية.</a:t>
            </a:r>
            <a:endParaRPr lang="en-US" dirty="0"/>
          </a:p>
          <a:p>
            <a:pPr algn="just">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t>	الإسعاف الطبي</a:t>
            </a:r>
            <a:br>
              <a:rPr lang="en-US" dirty="0"/>
            </a:br>
            <a:endParaRPr lang="en-US" dirty="0"/>
          </a:p>
        </p:txBody>
      </p:sp>
      <p:sp>
        <p:nvSpPr>
          <p:cNvPr id="3" name="عنصر نائب للمحتوى 2"/>
          <p:cNvSpPr>
            <a:spLocks noGrp="1"/>
          </p:cNvSpPr>
          <p:nvPr>
            <p:ph idx="1"/>
          </p:nvPr>
        </p:nvSpPr>
        <p:spPr>
          <a:xfrm>
            <a:off x="457200" y="1066800"/>
            <a:ext cx="8458200" cy="5059363"/>
          </a:xfrm>
        </p:spPr>
        <p:txBody>
          <a:bodyPr>
            <a:normAutofit lnSpcReduction="10000"/>
          </a:bodyPr>
          <a:lstStyle/>
          <a:p>
            <a:pPr algn="just" rtl="1">
              <a:buNone/>
            </a:pPr>
            <a:r>
              <a:rPr lang="ar-JO" b="1" dirty="0"/>
              <a:t>	</a:t>
            </a:r>
            <a:r>
              <a:rPr lang="ar-SA" dirty="0"/>
              <a:t>ويعني، تقديم الرعاية الطبية الضرورية لإنقاذ حياة المصاب ومنع تفاقم العلامات والإصابات الأولية. </a:t>
            </a:r>
            <a:r>
              <a:rPr lang="ar-JO" dirty="0"/>
              <a:t>أما العلاج فيقصد به الإجراءات الطبية التي تلي إجراءات الإسعاف</a:t>
            </a:r>
            <a:r>
              <a:rPr lang="ar-SA" dirty="0"/>
              <a:t>. </a:t>
            </a:r>
            <a:endParaRPr lang="ar-JO" dirty="0"/>
          </a:p>
          <a:p>
            <a:pPr algn="just" rtl="1">
              <a:buNone/>
            </a:pPr>
            <a:r>
              <a:rPr lang="ar-JO" dirty="0"/>
              <a:t>	إن </a:t>
            </a:r>
            <a:r>
              <a:rPr lang="ar-SA" dirty="0"/>
              <a:t>على الطبيب ألا يغفل عن القيام بواجب الإسعاف الطبي بغض النظر عن نوع الفحص المطلوب؛ وأن عليه بالتعاون مع الجهة </a:t>
            </a:r>
            <a:r>
              <a:rPr lang="ar-SA" dirty="0" err="1"/>
              <a:t>التحقيقية</a:t>
            </a:r>
            <a:r>
              <a:rPr lang="ar-SA" dirty="0"/>
              <a:t> (الشرطة أو المدعي العام)، تقديم واجب الإسعاف الطبي على إجراءات التحقيق والتوقيف وغيرها، لأن أولويّة إنقاذ حياة المصاب ومنع تفاقم العلامات والإصابات الأولية تستحق تقديمها على تلك الإجراءات مهما كانت النتائج </a:t>
            </a:r>
            <a:r>
              <a:rPr lang="ar-SA" dirty="0" err="1"/>
              <a:t>المتوخاة</a:t>
            </a:r>
            <a:r>
              <a:rPr lang="ar-SA" dirty="0"/>
              <a:t> منها.</a:t>
            </a:r>
            <a:endParaRPr lang="en-US" dirty="0"/>
          </a:p>
          <a:p>
            <a:pPr algn="just" rtl="1">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4000" b="1" dirty="0"/>
              <a:t>ضبط الآثار والأدلة المادية </a:t>
            </a:r>
            <a:r>
              <a:rPr lang="ar-SA" sz="4000" b="1" dirty="0" err="1"/>
              <a:t>الجرمية</a:t>
            </a:r>
            <a:endParaRPr lang="en-US" sz="4000" b="1" dirty="0"/>
          </a:p>
        </p:txBody>
      </p:sp>
      <p:sp>
        <p:nvSpPr>
          <p:cNvPr id="3" name="عنصر نائب للمحتوى 2"/>
          <p:cNvSpPr>
            <a:spLocks noGrp="1"/>
          </p:cNvSpPr>
          <p:nvPr>
            <p:ph idx="1"/>
          </p:nvPr>
        </p:nvSpPr>
        <p:spPr/>
        <p:txBody>
          <a:bodyPr/>
          <a:lstStyle/>
          <a:p>
            <a:pPr algn="just" rtl="1">
              <a:buNone/>
            </a:pPr>
            <a:r>
              <a:rPr lang="ar-JO" b="1" dirty="0"/>
              <a:t>	</a:t>
            </a:r>
            <a:r>
              <a:rPr lang="ar-SA" b="1" dirty="0"/>
              <a:t>يهدف ضبط الآثار والأدلة إلى مساعدة جهات التحقيق والاستجواب والمحاكم وأطراف النزاع في التوصل إلى:</a:t>
            </a:r>
            <a:endParaRPr lang="en-US" dirty="0"/>
          </a:p>
          <a:p>
            <a:pPr algn="just" rtl="1">
              <a:buNone/>
            </a:pPr>
            <a:r>
              <a:rPr lang="ar-SA" dirty="0"/>
              <a:t>1 . إثبات أو نفي وقوع جريمة.</a:t>
            </a:r>
            <a:endParaRPr lang="en-US" dirty="0"/>
          </a:p>
          <a:p>
            <a:pPr algn="just" rtl="1">
              <a:buNone/>
            </a:pPr>
            <a:r>
              <a:rPr lang="ar-SA" dirty="0"/>
              <a:t>2 . ربط أطراف الجريمة </a:t>
            </a:r>
            <a:r>
              <a:rPr lang="ar-SA" dirty="0" err="1"/>
              <a:t>ببعضهم</a:t>
            </a:r>
            <a:r>
              <a:rPr lang="ar-SA" dirty="0"/>
              <a:t> البعض.</a:t>
            </a:r>
            <a:endParaRPr lang="en-US" dirty="0"/>
          </a:p>
          <a:p>
            <a:pPr algn="just" rtl="1">
              <a:buNone/>
            </a:pPr>
            <a:r>
              <a:rPr lang="ar-SA" dirty="0"/>
              <a:t>3 .</a:t>
            </a:r>
            <a:r>
              <a:rPr lang="ar-JO" dirty="0"/>
              <a:t> </a:t>
            </a:r>
            <a:r>
              <a:rPr lang="ar-SA" dirty="0"/>
              <a:t>بيان دور كل من المشتكي </a:t>
            </a:r>
            <a:r>
              <a:rPr lang="ar-SA" dirty="0" err="1"/>
              <a:t>والمشتكى</a:t>
            </a:r>
            <a:r>
              <a:rPr lang="ar-SA" dirty="0"/>
              <a:t> عليه في التسبب بوقوع الجريمـة، وتسلسل أحداثها، أو</a:t>
            </a:r>
            <a:r>
              <a:rPr lang="ar-JO" dirty="0"/>
              <a:t> </a:t>
            </a:r>
            <a:r>
              <a:rPr lang="ar-SA" dirty="0"/>
              <a:t>بيان دوافع ارتكاب الجريمة.</a:t>
            </a:r>
            <a:endParaRPr lang="en-US" dirty="0"/>
          </a:p>
          <a:p>
            <a:pPr algn="just">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just" rtl="1">
              <a:buNone/>
            </a:pPr>
            <a:r>
              <a:rPr lang="ar-JO" b="1" dirty="0"/>
              <a:t>	</a:t>
            </a:r>
            <a:r>
              <a:rPr lang="ar-SA" dirty="0"/>
              <a:t>وعلى الطبيب والفريق الطبي المساند له أثناء إجراءات الإسعاف، وأثناء إجراءات التشخيص والعلاج، الاهتمام الشديد بما يمكن أن يكون على ملابس أو جسم المصاب من آثار وأدلة وعلامات، تساعد في تحقيق الأهداف المذكورة بأعلاه كلها أو بعضها، والمحافظة عليها وضبطها وتحريزها دون عبث أو تغيير في حالها ومواصفاتها، ودون إتلاف الملابس بتمزيقها دون مبرر بحجة أولوية الإسعاف، أو تعريضها للتلوث بأرض غرفة الإسعاف أو الطاولة المجاورة للطاولة التي تتم عليها إجراءات إسعاف المصاب.</a:t>
            </a:r>
            <a:endParaRPr lang="en-US" dirty="0"/>
          </a:p>
          <a:p>
            <a:pPr algn="just" rtl="1">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33400"/>
            <a:ext cx="8229600" cy="1143000"/>
          </a:xfrm>
        </p:spPr>
        <p:txBody>
          <a:bodyPr>
            <a:normAutofit fontScale="90000"/>
          </a:bodyPr>
          <a:lstStyle/>
          <a:p>
            <a:r>
              <a:rPr lang="ar-SA" b="1" dirty="0"/>
              <a:t>إبلاغ السلطة ذات الصلاحية</a:t>
            </a:r>
            <a:br>
              <a:rPr lang="en-US" b="1" i="1" dirty="0"/>
            </a:br>
            <a:endParaRPr lang="en-US" dirty="0"/>
          </a:p>
        </p:txBody>
      </p:sp>
      <p:sp>
        <p:nvSpPr>
          <p:cNvPr id="3" name="عنصر نائب للمحتوى 2"/>
          <p:cNvSpPr>
            <a:spLocks noGrp="1"/>
          </p:cNvSpPr>
          <p:nvPr>
            <p:ph idx="1"/>
          </p:nvPr>
        </p:nvSpPr>
        <p:spPr/>
        <p:txBody>
          <a:bodyPr>
            <a:normAutofit fontScale="85000" lnSpcReduction="10000"/>
          </a:bodyPr>
          <a:lstStyle/>
          <a:p>
            <a:pPr algn="just" rtl="1"/>
            <a:r>
              <a:rPr lang="ar-SA" dirty="0"/>
              <a:t>يقصد بالإبلاغ (الإبلاغ عن الجرائم)؛ ويقصد بالسلطة ذا </a:t>
            </a:r>
            <a:r>
              <a:rPr lang="ar-SA" dirty="0" err="1"/>
              <a:t>ت</a:t>
            </a:r>
            <a:r>
              <a:rPr lang="ar-SA" dirty="0"/>
              <a:t> الصلاحية (المدعي العام أو الشرطة المختصين فقط بملاحقة الجريمة).</a:t>
            </a:r>
            <a:endParaRPr lang="en-US" dirty="0"/>
          </a:p>
          <a:p>
            <a:pPr algn="just" rtl="1"/>
            <a:r>
              <a:rPr lang="ar-SA" dirty="0"/>
              <a:t>لقد فرضت المادة 207 من قانون العقوبات</a:t>
            </a:r>
            <a:r>
              <a:rPr lang="ar-JO" dirty="0"/>
              <a:t> </a:t>
            </a:r>
            <a:r>
              <a:rPr lang="ar-SA" dirty="0"/>
              <a:t>في باب كتـم الجنايات والجنح، وجوب الإبلاغ عن الجنايات والجنح إلى السلطة ذات الصلاحية، على ثلاث فئات من المجتمع، أفردت لكل منها فقرة من هذه المادة، كما وضعت لذلك شرطا للتبليغ كان محله الفقرة الرابعة منها، وذلك على الوجه التالي:</a:t>
            </a:r>
            <a:endParaRPr lang="en-US" dirty="0"/>
          </a:p>
          <a:p>
            <a:pPr algn="just" rtl="1">
              <a:buNone/>
            </a:pPr>
            <a:r>
              <a:rPr lang="ar-SA" dirty="0"/>
              <a:t>مادة 207 / 1:</a:t>
            </a:r>
            <a:endParaRPr lang="en-US" dirty="0"/>
          </a:p>
          <a:p>
            <a:pPr algn="just" rtl="1">
              <a:buNone/>
            </a:pPr>
            <a:r>
              <a:rPr lang="ar-SA" dirty="0"/>
              <a:t>كل موظف مكلف بالبحث عن الجرائم أو ملاحقتها أهمل أو أرجأ الإخبار عن جريمة اتصلت بعلمه، عوقب بالحبس من أسبوع إلى سنه أو بالغرامة من خمسة دنانير إلى20 دينارا.</a:t>
            </a:r>
            <a:endParaRPr lang="en-US" dirty="0"/>
          </a:p>
          <a:p>
            <a:pPr algn="just">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85000" lnSpcReduction="10000"/>
          </a:bodyPr>
          <a:lstStyle/>
          <a:p>
            <a:pPr algn="just" rtl="1">
              <a:buNone/>
            </a:pPr>
            <a:r>
              <a:rPr lang="ar-SA" dirty="0"/>
              <a:t>مادة 207 / 2:</a:t>
            </a:r>
            <a:endParaRPr lang="en-US" dirty="0"/>
          </a:p>
          <a:p>
            <a:pPr algn="just" rtl="1">
              <a:buNone/>
            </a:pPr>
            <a:r>
              <a:rPr lang="ar-SA" dirty="0"/>
              <a:t>كل موظف أهمل أو أرجأ إعلام السلطة ذات الصلاحية عن جناية أو جنحة عرف بها أثناء قيامه بالوظيفة أو في معرض قيامه بها عوقب بالحبس من أسبوع إلى ثلاثة </a:t>
            </a:r>
            <a:r>
              <a:rPr lang="ar-SA" dirty="0" err="1"/>
              <a:t>اشهر</a:t>
            </a:r>
            <a:r>
              <a:rPr lang="ar-SA" dirty="0"/>
              <a:t> أو بغرامه من خمسة دنانير إلى 20 دينارا.</a:t>
            </a:r>
            <a:endParaRPr lang="en-US" dirty="0"/>
          </a:p>
          <a:p>
            <a:pPr algn="just" rtl="1">
              <a:buNone/>
            </a:pPr>
            <a:r>
              <a:rPr lang="ar-SA" dirty="0"/>
              <a:t>مادة 207 / 3:</a:t>
            </a:r>
            <a:endParaRPr lang="en-US" dirty="0"/>
          </a:p>
          <a:p>
            <a:pPr algn="just" rtl="1">
              <a:buNone/>
            </a:pPr>
            <a:r>
              <a:rPr lang="ar-SA" dirty="0"/>
              <a:t>كل من قام حال مزاولته إحدى المهن الصحية بإسعاف شخص يبدو أنه وقعت عليه جناية أو جنحة ولم يخبر بها السلطة ذات الصلاحية عوقب بالعقوبة المنصوص عليها بالفقرة الثانية.</a:t>
            </a:r>
            <a:endParaRPr lang="en-US" dirty="0"/>
          </a:p>
          <a:p>
            <a:pPr algn="just" rtl="1">
              <a:buNone/>
            </a:pPr>
            <a:r>
              <a:rPr lang="ar-SA" dirty="0"/>
              <a:t>مادة 207 / 4:</a:t>
            </a:r>
            <a:endParaRPr lang="en-US" dirty="0"/>
          </a:p>
          <a:p>
            <a:pPr algn="just" rtl="1">
              <a:buNone/>
            </a:pPr>
            <a:r>
              <a:rPr lang="ar-SA" dirty="0"/>
              <a:t>تستثنى من كل ذلك الجرائم التي تتوقف ملاحقتها على الشكوى.</a:t>
            </a:r>
            <a:endParaRPr lang="en-US" dirty="0"/>
          </a:p>
          <a:p>
            <a:pPr algn="just">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4000" b="1" dirty="0"/>
              <a:t>كتابة التقارير الطبية القضائية</a:t>
            </a:r>
            <a:endParaRPr lang="en-US" sz="4000" b="1" dirty="0"/>
          </a:p>
        </p:txBody>
      </p:sp>
      <p:sp>
        <p:nvSpPr>
          <p:cNvPr id="3" name="عنصر نائب للمحتوى 2"/>
          <p:cNvSpPr>
            <a:spLocks noGrp="1"/>
          </p:cNvSpPr>
          <p:nvPr>
            <p:ph idx="1"/>
          </p:nvPr>
        </p:nvSpPr>
        <p:spPr/>
        <p:txBody>
          <a:bodyPr>
            <a:normAutofit fontScale="92500" lnSpcReduction="20000"/>
          </a:bodyPr>
          <a:lstStyle/>
          <a:p>
            <a:pPr algn="just" rtl="1"/>
            <a:r>
              <a:rPr lang="ar-SA" dirty="0"/>
              <a:t>تُعرّف التقارير الطبية القضائية بأنها التقارير التي ينظمها الأطباء، </a:t>
            </a:r>
            <a:r>
              <a:rPr lang="ar-SA" dirty="0" err="1"/>
              <a:t>و</a:t>
            </a:r>
            <a:r>
              <a:rPr lang="ar-SA" dirty="0"/>
              <a:t> يكون الهدف الأساسي منها هو تحقيق أهداف الجهات أو القوانين القضائية أو أطراف النزاع من الاستعانة بالطب والأطباء من خلال ما يقدمونه من </a:t>
            </a:r>
            <a:r>
              <a:rPr lang="ar-SA" dirty="0" err="1"/>
              <a:t>بيّناتٍ</a:t>
            </a:r>
            <a:r>
              <a:rPr lang="ar-SA" dirty="0"/>
              <a:t> طبية وآراء حولها.</a:t>
            </a:r>
            <a:endParaRPr lang="en-US" dirty="0"/>
          </a:p>
          <a:p>
            <a:pPr algn="just" rtl="1"/>
            <a:r>
              <a:rPr lang="ar-SA" dirty="0"/>
              <a:t>وتتميز التقارير الطبية القضائية عن غيرها من التقارير الطبية الأخرى، بمحتواها الذي يخدم التقاضي. ولا يمكن اعتبار التقرير الطبي تقريرا طبيا قضائيا ما لم يخدم أهداف التقاضي، بغض النظر عن اختصاص الطبيب الذي كتبه، وحتى إن كان تنظيمه من قبل اختصاصي الطب الشرعي بناء على طلب الشرطة أو جهة التقاضي، وحتى وإن تمت كتابته على نموذج تقرير طبي قضائي.</a:t>
            </a:r>
            <a:endParaRPr lang="en-US" dirty="0"/>
          </a:p>
          <a:p>
            <a:pPr algn="just"/>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dirty="0"/>
              <a:t>تعريف الحالة الطبية القضائية</a:t>
            </a:r>
            <a:br>
              <a:rPr lang="ar-JO" dirty="0"/>
            </a:br>
            <a:r>
              <a:rPr lang="en-US" dirty="0"/>
              <a:t>Medicolegal case</a:t>
            </a:r>
            <a:endParaRPr lang="ar-JO" dirty="0"/>
          </a:p>
        </p:txBody>
      </p:sp>
      <p:sp>
        <p:nvSpPr>
          <p:cNvPr id="3" name="Content Placeholder 2"/>
          <p:cNvSpPr>
            <a:spLocks noGrp="1"/>
          </p:cNvSpPr>
          <p:nvPr>
            <p:ph idx="1"/>
          </p:nvPr>
        </p:nvSpPr>
        <p:spPr/>
        <p:txBody>
          <a:bodyPr>
            <a:normAutofit/>
          </a:bodyPr>
          <a:lstStyle/>
          <a:p>
            <a:pPr algn="just"/>
            <a:r>
              <a:rPr lang="ar-JO" sz="2800" dirty="0"/>
              <a:t>هي كل حالة نصت القوانين القضائية صراحة أو ضمنا على لزوم الاستعانة بالبينة الطبية، أو أي حالة احتاجت الجهات القضائية إلى تلك الاستعانة، أو هي كل قضية نزاع بين طرفين أو أكثر، لجأ أحدهما أو كلاهما للاستعانة بطبيب للحصول على تقرير طبي لغايات الاحتكام للقضاء، سواء كان أساس النزاع وقوع جريمة أم بدون وقوعها.</a:t>
            </a:r>
          </a:p>
          <a:p>
            <a:pPr algn="just"/>
            <a:r>
              <a:rPr lang="ar-JO" sz="2800" dirty="0"/>
              <a:t>ويمكن القول بأن الحالة الطبية القضائية لا تعدوا أن تكون حالة ادعاء أو اشتباها بوقوع جريمة، أو أية حالة نزاع أخرى تستدعي الاحتكام للقضاء.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dirty="0"/>
              <a:t>	من له الحق بطلب التقرير الطبي القضائي أو الإطلاع عليه، أو الحصول على نسخة منه؟</a:t>
            </a:r>
            <a:endParaRPr lang="en-US" dirty="0"/>
          </a:p>
        </p:txBody>
      </p:sp>
      <p:sp>
        <p:nvSpPr>
          <p:cNvPr id="3" name="عنصر نائب للمحتوى 2"/>
          <p:cNvSpPr>
            <a:spLocks noGrp="1"/>
          </p:cNvSpPr>
          <p:nvPr>
            <p:ph idx="1"/>
          </p:nvPr>
        </p:nvSpPr>
        <p:spPr/>
        <p:txBody>
          <a:bodyPr>
            <a:normAutofit fontScale="92500"/>
          </a:bodyPr>
          <a:lstStyle/>
          <a:p>
            <a:pPr algn="just" rtl="1"/>
            <a:r>
              <a:rPr lang="ar-SA" dirty="0"/>
              <a:t>إن المصاب، كأي مريض، له الحق في طلب الحصول على تقرير طبي عن حالته وتزويده به، كما أنه</a:t>
            </a:r>
            <a:r>
              <a:rPr lang="ar-JO" dirty="0"/>
              <a:t> </a:t>
            </a:r>
            <a:r>
              <a:rPr lang="ar-SA" dirty="0"/>
              <a:t>واجب علـى الطبيب الذي قام بالمعاينـة والإسعاف أو العلاج تلبيـة طلب المصاب وتزويده، إلا بنص</a:t>
            </a:r>
            <a:r>
              <a:rPr lang="ar-JO" dirty="0"/>
              <a:t> </a:t>
            </a:r>
            <a:r>
              <a:rPr lang="ar-SA" dirty="0"/>
              <a:t>قانوني يحدد أو يمنع ذلك الحق أو الواجب. </a:t>
            </a:r>
            <a:endParaRPr lang="en-US" dirty="0"/>
          </a:p>
          <a:p>
            <a:pPr algn="just" rtl="1"/>
            <a:r>
              <a:rPr lang="ar-SA" dirty="0"/>
              <a:t>أما تزويد غير المصاب بالتقرير أو إطلاعه عليه، فيجب أن يتم ذلك بسبب مشروع وإلا تمت ملاحقـة</a:t>
            </a:r>
            <a:r>
              <a:rPr lang="ar-JO" dirty="0"/>
              <a:t> </a:t>
            </a:r>
            <a:r>
              <a:rPr lang="ar-SA" dirty="0"/>
              <a:t>الطبيب جزائيا وحقوقيا وتأديبيا على إفشاء أسرار مرضاه دون سبب مشروع. وفي هذا المجال، يعتبر</a:t>
            </a:r>
            <a:r>
              <a:rPr lang="ar-JO" dirty="0"/>
              <a:t> </a:t>
            </a:r>
            <a:r>
              <a:rPr lang="ar-SA" dirty="0"/>
              <a:t>السبب مشروعا إذا نصت عليه القوانين الطبية وغيرها صراحة، كأن تطلبه الجهة القضائية المعنية أو</a:t>
            </a:r>
            <a:r>
              <a:rPr lang="ar-JO" dirty="0"/>
              <a:t> </a:t>
            </a:r>
            <a:r>
              <a:rPr lang="ar-SA" dirty="0"/>
              <a:t>بموافقتها.</a:t>
            </a:r>
            <a:endParaRPr lang="en-US" dirty="0"/>
          </a:p>
          <a:p>
            <a:pPr algn="just">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838200"/>
            <a:ext cx="8229600" cy="1143000"/>
          </a:xfrm>
        </p:spPr>
        <p:txBody>
          <a:bodyPr>
            <a:normAutofit fontScale="90000"/>
          </a:bodyPr>
          <a:lstStyle/>
          <a:p>
            <a:pPr algn="r" rtl="1"/>
            <a:r>
              <a:rPr lang="ar-SA" dirty="0"/>
              <a:t>هل حَدَّدت القوانين القضائية، من هم الأطباء المُخَوَّلون دون غيرهم بكتابـة التقارير الطبية القضائية؟</a:t>
            </a:r>
            <a:br>
              <a:rPr lang="en-US" dirty="0"/>
            </a:br>
            <a:endParaRPr lang="en-US" dirty="0"/>
          </a:p>
        </p:txBody>
      </p:sp>
      <p:sp>
        <p:nvSpPr>
          <p:cNvPr id="3" name="عنصر نائب للمحتوى 2"/>
          <p:cNvSpPr>
            <a:spLocks noGrp="1"/>
          </p:cNvSpPr>
          <p:nvPr>
            <p:ph idx="1"/>
          </p:nvPr>
        </p:nvSpPr>
        <p:spPr>
          <a:xfrm>
            <a:off x="457200" y="2133600"/>
            <a:ext cx="8229600" cy="3992563"/>
          </a:xfrm>
        </p:spPr>
        <p:txBody>
          <a:bodyPr>
            <a:normAutofit fontScale="92500" lnSpcReduction="10000"/>
          </a:bodyPr>
          <a:lstStyle/>
          <a:p>
            <a:pPr algn="just" rtl="1">
              <a:buNone/>
            </a:pPr>
            <a:r>
              <a:rPr lang="ar-JO" dirty="0"/>
              <a:t>	</a:t>
            </a:r>
            <a:r>
              <a:rPr lang="ar-SA" dirty="0"/>
              <a:t>من المعروف دوما أنه يغلب في الحالات الطبية القضائية على اختلاف أنواعها، مراجعة أقسام الطوارئ أو عيادات الأطباء في القطاعين العام والخاص قبل مراجعة الجهات </a:t>
            </a:r>
            <a:r>
              <a:rPr lang="ar-SA" dirty="0" err="1"/>
              <a:t>التحقيقية</a:t>
            </a:r>
            <a:r>
              <a:rPr lang="ar-SA" dirty="0"/>
              <a:t> أو الطب الشرعي. وهذا يفرض بالضرورة، دوراً أساسيا على أطباء أقسام الطوارئ وتلك العيادات، يتعذر معه الاستغناء عن شهادتهم على ما توصلوا إليه من خلال إجراءاتهم التشخيصية والإسعاف والعلاج، لأن معاينتهم لهم تتم غالباً في وقت أقرب من غيرهم إلى وقت الجريمة، وقبل أية تداخلات علاجية أو جراحية أو تغيرات التئام الجروح والإصابات، وغيرها.</a:t>
            </a:r>
            <a:endParaRPr lang="en-US" dirty="0"/>
          </a:p>
          <a:p>
            <a:pPr algn="just" rtl="1">
              <a:buNone/>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33400"/>
            <a:ext cx="8229600" cy="1143000"/>
          </a:xfrm>
        </p:spPr>
        <p:txBody>
          <a:bodyPr>
            <a:normAutofit fontScale="90000"/>
          </a:bodyPr>
          <a:lstStyle/>
          <a:p>
            <a:pPr algn="r" rtl="1"/>
            <a:r>
              <a:rPr lang="ar-SA" dirty="0"/>
              <a:t>هل هناك نموذج خاص يستعمل دون غيره لكتابة التقارير الطبية القضائية؟</a:t>
            </a:r>
            <a:br>
              <a:rPr lang="en-US" dirty="0"/>
            </a:br>
            <a:endParaRPr lang="en-US" dirty="0"/>
          </a:p>
        </p:txBody>
      </p:sp>
      <p:sp>
        <p:nvSpPr>
          <p:cNvPr id="3" name="عنصر نائب للمحتوى 2"/>
          <p:cNvSpPr>
            <a:spLocks noGrp="1"/>
          </p:cNvSpPr>
          <p:nvPr>
            <p:ph idx="1"/>
          </p:nvPr>
        </p:nvSpPr>
        <p:spPr>
          <a:xfrm>
            <a:off x="457200" y="1828800"/>
            <a:ext cx="8229600" cy="4297363"/>
          </a:xfrm>
        </p:spPr>
        <p:txBody>
          <a:bodyPr/>
          <a:lstStyle/>
          <a:p>
            <a:pPr algn="just" rtl="1"/>
            <a:r>
              <a:rPr lang="ar-JO" dirty="0"/>
              <a:t>يوجد نموذج خاص وضعته وزارة الصحة لكتابة التقارير الطبية القضائية ويتوجب على المؤسسات الطبية جميعها الالتزام بهذا النموذج وفقاً لتعليمات وزارة الصحة.</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JO" dirty="0"/>
              <a:t>ما هو </a:t>
            </a:r>
            <a:r>
              <a:rPr lang="ar-SA" dirty="0"/>
              <a:t>محتوى التقرير الطبي القضائي</a:t>
            </a:r>
            <a:r>
              <a:rPr lang="ar-JO" dirty="0"/>
              <a:t>؟</a:t>
            </a:r>
            <a:endParaRPr lang="en-US" dirty="0"/>
          </a:p>
        </p:txBody>
      </p:sp>
      <p:sp>
        <p:nvSpPr>
          <p:cNvPr id="3" name="عنصر نائب للمحتوى 2"/>
          <p:cNvSpPr>
            <a:spLocks noGrp="1"/>
          </p:cNvSpPr>
          <p:nvPr>
            <p:ph idx="1"/>
          </p:nvPr>
        </p:nvSpPr>
        <p:spPr/>
        <p:txBody>
          <a:bodyPr/>
          <a:lstStyle/>
          <a:p>
            <a:pPr algn="just" rtl="1">
              <a:buNone/>
            </a:pPr>
            <a:r>
              <a:rPr lang="ar-SA" dirty="0"/>
              <a:t>1 . رأس التقرير.</a:t>
            </a:r>
            <a:endParaRPr lang="en-US" dirty="0"/>
          </a:p>
          <a:p>
            <a:pPr algn="just" rtl="1">
              <a:buNone/>
            </a:pPr>
            <a:r>
              <a:rPr lang="ar-SA" dirty="0"/>
              <a:t>2 . الإشارة.</a:t>
            </a:r>
            <a:endParaRPr lang="en-US" dirty="0"/>
          </a:p>
          <a:p>
            <a:pPr algn="just" rtl="1">
              <a:buNone/>
            </a:pPr>
            <a:r>
              <a:rPr lang="ar-SA" dirty="0"/>
              <a:t>3 . المعاينة أو الكشف الطبي.</a:t>
            </a:r>
            <a:endParaRPr lang="ar-JO" dirty="0"/>
          </a:p>
          <a:p>
            <a:pPr algn="just" rtl="1">
              <a:buNone/>
            </a:pPr>
            <a:r>
              <a:rPr lang="ar-SA" dirty="0"/>
              <a:t> </a:t>
            </a:r>
            <a:r>
              <a:rPr lang="ar-JO" dirty="0"/>
              <a:t>4</a:t>
            </a:r>
            <a:r>
              <a:rPr lang="ar-SA" dirty="0"/>
              <a:t>.</a:t>
            </a:r>
            <a:r>
              <a:rPr lang="ar-JO" dirty="0"/>
              <a:t> </a:t>
            </a:r>
            <a:r>
              <a:rPr lang="ar-SA" dirty="0"/>
              <a:t>النتيجة.</a:t>
            </a:r>
            <a:endParaRPr lang="en-US" dirty="0"/>
          </a:p>
          <a:p>
            <a:pPr algn="just">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4" name="عنصر نائب للمحتوى 2"/>
          <p:cNvSpPr>
            <a:spLocks noGrp="1"/>
          </p:cNvSpPr>
          <p:nvPr>
            <p:ph idx="1"/>
          </p:nvPr>
        </p:nvSpPr>
        <p:spPr>
          <a:xfrm>
            <a:off x="457200" y="1600200"/>
            <a:ext cx="8229600" cy="4525963"/>
          </a:xfrm>
        </p:spPr>
        <p:txBody>
          <a:bodyPr>
            <a:normAutofit fontScale="92500" lnSpcReduction="10000"/>
          </a:bodyPr>
          <a:lstStyle/>
          <a:p>
            <a:pPr algn="r">
              <a:buNone/>
            </a:pPr>
            <a:r>
              <a:rPr lang="ar-JO" sz="3900" b="1" dirty="0"/>
              <a:t>رأس التقرير:</a:t>
            </a:r>
          </a:p>
          <a:p>
            <a:pPr algn="just" rtl="1">
              <a:buNone/>
            </a:pPr>
            <a:r>
              <a:rPr lang="ar-JO" dirty="0"/>
              <a:t>	</a:t>
            </a:r>
            <a:r>
              <a:rPr lang="ar-SA" dirty="0"/>
              <a:t>يتضمن هذا الجزء من التقرير، هوية الشخص المطلوب فحصه وطريقة إثباتها، حتى لا يطعن لاحقا في شخص من تمت معاينتـه. وتشمل هوية الشخص ذكر اسمه من أربعة مقاطـع، وعمره، وجنسه، وعنوانـه، وجنسيتـه، ورقم جواز سفره أو أو بطاقتـه الشخصية  ...... الخ، وجهة وتاريخ إصدارها أي منها.</a:t>
            </a:r>
            <a:endParaRPr lang="en-US" dirty="0"/>
          </a:p>
          <a:p>
            <a:pPr algn="just" rtl="1">
              <a:buNone/>
            </a:pPr>
            <a:r>
              <a:rPr lang="ar-JO" dirty="0"/>
              <a:t>	</a:t>
            </a:r>
            <a:r>
              <a:rPr lang="ar-SA" dirty="0"/>
              <a:t>كما يتضمن رأس التقرير أيضا رقما متسلسلا وتاريخ ووقت كتابته، وتاريخ ووقت معاينة الشخص ومكانها، مع ذكر اسم الجهة التي طلبت المعاينة ورقم كتاب طلب المعاينة الطبية وتاريخه إن وجد، ونوع الفحص المطلوب.</a:t>
            </a:r>
            <a:endParaRPr lang="en-US" dirty="0"/>
          </a:p>
          <a:p>
            <a:pPr algn="r">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lnSpcReduction="10000"/>
          </a:bodyPr>
          <a:lstStyle/>
          <a:p>
            <a:pPr algn="r">
              <a:buNone/>
            </a:pPr>
            <a:r>
              <a:rPr lang="ar-JO" b="1" dirty="0"/>
              <a:t>الإشارة</a:t>
            </a:r>
            <a:r>
              <a:rPr lang="ar-JO" sz="3600" b="1" dirty="0"/>
              <a:t>:</a:t>
            </a:r>
            <a:endParaRPr lang="ar-JO" b="1" dirty="0"/>
          </a:p>
          <a:p>
            <a:pPr algn="just" rtl="1">
              <a:buNone/>
            </a:pPr>
            <a:r>
              <a:rPr lang="ar-JO" dirty="0"/>
              <a:t>	</a:t>
            </a:r>
            <a:r>
              <a:rPr lang="ar-SA" dirty="0"/>
              <a:t>تتضمن الإشارة، شكوى المصاب أو الشخص المطلوب معاينته، وظروف الحادث أو الاعتداء المبلغ عنها للطبيب سواء من نفس الشخص أو مرافقيه أو ممثله الشرعي إن كان قاصرا أو غير مدرك، أو من الجهة القضائية التي طلبت المعاينة، أو منهم جميعا، بالإضافة إلى محتوى الملف الطبي في المستشفى وأية تقارير طبية بنتيجة معاينة أو معاينات طبية سابقة ذات علاقة، أو نتائج فحوصات </a:t>
            </a:r>
            <a:r>
              <a:rPr lang="ar-SA" dirty="0" err="1"/>
              <a:t>مخبرية</a:t>
            </a:r>
            <a:r>
              <a:rPr lang="ar-SA" dirty="0"/>
              <a:t> أو </a:t>
            </a:r>
            <a:r>
              <a:rPr lang="ar-SA" dirty="0" err="1"/>
              <a:t>شعاعية</a:t>
            </a:r>
            <a:r>
              <a:rPr lang="ar-SA" dirty="0"/>
              <a:t> إن وجدت.</a:t>
            </a:r>
            <a:endParaRPr lang="en-US" dirty="0"/>
          </a:p>
          <a:p>
            <a:pPr algn="r">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4" name="عنصر نائب للمحتوى 2"/>
          <p:cNvSpPr>
            <a:spLocks noGrp="1"/>
          </p:cNvSpPr>
          <p:nvPr>
            <p:ph idx="1"/>
          </p:nvPr>
        </p:nvSpPr>
        <p:spPr>
          <a:xfrm>
            <a:off x="457200" y="1600200"/>
            <a:ext cx="8229600" cy="4525963"/>
          </a:xfrm>
        </p:spPr>
        <p:txBody>
          <a:bodyPr>
            <a:normAutofit/>
          </a:bodyPr>
          <a:lstStyle/>
          <a:p>
            <a:pPr algn="r">
              <a:buNone/>
            </a:pPr>
            <a:r>
              <a:rPr lang="ar-SA" sz="4000" b="1" dirty="0"/>
              <a:t>نتائج المعاينة والإجراءات التشخيصية </a:t>
            </a:r>
            <a:r>
              <a:rPr lang="ar-JO" sz="3900" b="1" dirty="0"/>
              <a:t>:</a:t>
            </a:r>
          </a:p>
          <a:p>
            <a:pPr algn="just" rtl="1">
              <a:buNone/>
            </a:pPr>
            <a:r>
              <a:rPr lang="ar-JO" dirty="0"/>
              <a:t>	</a:t>
            </a:r>
            <a:r>
              <a:rPr lang="ar-SA" dirty="0"/>
              <a:t> يعتبر هذا الجزء من أهم أجزاء التقرير لأنه يمثل تفصيلا دقيقـا للحقائق المادية التي توصل إليها الطبيب بالفحص </a:t>
            </a:r>
            <a:r>
              <a:rPr lang="ar-SA" dirty="0" err="1"/>
              <a:t>السريري</a:t>
            </a:r>
            <a:r>
              <a:rPr lang="ar-SA" dirty="0"/>
              <a:t> والفحوصات </a:t>
            </a:r>
            <a:r>
              <a:rPr lang="ar-SA" dirty="0" err="1"/>
              <a:t>المخبرية</a:t>
            </a:r>
            <a:r>
              <a:rPr lang="ar-SA" dirty="0"/>
              <a:t> </a:t>
            </a:r>
            <a:r>
              <a:rPr lang="ar-SA" dirty="0" err="1"/>
              <a:t>والشعاعية</a:t>
            </a:r>
            <a:r>
              <a:rPr lang="ar-SA" dirty="0"/>
              <a:t> مع بيان تواريخ وأوقات إجراء كل منها ونتائجها. ويجب على الطبيب وصف ما لا يعرف له ترجمة </a:t>
            </a:r>
            <a:r>
              <a:rPr lang="ar-JO" dirty="0" err="1"/>
              <a:t>با</a:t>
            </a:r>
            <a:r>
              <a:rPr lang="ar-SA" dirty="0"/>
              <a:t>للغة العربية أن يضع له </a:t>
            </a:r>
            <a:r>
              <a:rPr lang="ar-SA" dirty="0" err="1"/>
              <a:t>الإسم</a:t>
            </a:r>
            <a:r>
              <a:rPr lang="ar-SA" dirty="0"/>
              <a:t> العلمي باللغة الأجنبية، حتى يُمكن غيره من معرفة مقصوده ويضع التسمية </a:t>
            </a:r>
            <a:r>
              <a:rPr lang="ar-SA" dirty="0" err="1"/>
              <a:t>المناس</a:t>
            </a:r>
            <a:r>
              <a:rPr lang="ar-JO" dirty="0"/>
              <a:t>ب</a:t>
            </a:r>
            <a:r>
              <a:rPr lang="ar-SA" dirty="0"/>
              <a:t>ة عند اللزوم.</a:t>
            </a:r>
            <a:endParaRPr lang="en-US" dirty="0"/>
          </a:p>
          <a:p>
            <a:pPr algn="just">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92500" lnSpcReduction="10000"/>
          </a:bodyPr>
          <a:lstStyle/>
          <a:p>
            <a:pPr algn="r">
              <a:buNone/>
            </a:pPr>
            <a:r>
              <a:rPr lang="ar-SA" sz="3900" b="1" dirty="0"/>
              <a:t>النتيجـة</a:t>
            </a:r>
            <a:r>
              <a:rPr lang="ar-JO" sz="4300" b="1" dirty="0"/>
              <a:t>:</a:t>
            </a:r>
            <a:endParaRPr lang="ar-JO" sz="3900" b="1" dirty="0"/>
          </a:p>
          <a:p>
            <a:pPr algn="just" rtl="1">
              <a:buNone/>
            </a:pPr>
            <a:r>
              <a:rPr lang="ar-JO" dirty="0"/>
              <a:t>	</a:t>
            </a:r>
            <a:r>
              <a:rPr lang="ar-SA" dirty="0"/>
              <a:t>تعتبر نتيجة التقرير الطبي القضائي من أهم أجزائه، لأن ما تتضمنه يمثل مراجعة  شاملة لما سبق وورد في أجزائه، ورأي الطبيب مُنظّم التقرير الطبي القضائي فيها تأييدا أو اختلافا أو عدم تمكنه من تأييدها أو مخالفتها. كما أن عليه تغطية احتياجات التقاضي عن الحالة موضوع التقرير، وصياغة نتيجة التقرير بالشكل الذي يغني إلى حد كبير عن مراجعة باقي أجزائه، إلا لمن يريد معرفة التفاصيل، أو لمطابقة تلك التفاصيل مع مضمون النتيجة، أو لاستقصاء ما يفيد في تفسير بعض المستجدات في القضية.</a:t>
            </a:r>
            <a:endParaRPr lang="en-US" dirty="0"/>
          </a:p>
          <a:p>
            <a:pPr algn="just" rtl="1">
              <a:buNone/>
            </a:pPr>
            <a:endParaRPr lang="en-US" dirty="0"/>
          </a:p>
          <a:p>
            <a:pPr algn="r">
              <a:buNone/>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t>تقييم الحالة الصحية العامة للمصاب</a:t>
            </a:r>
            <a:endParaRPr lang="en-US" dirty="0"/>
          </a:p>
        </p:txBody>
      </p:sp>
      <p:sp>
        <p:nvSpPr>
          <p:cNvPr id="3" name="عنصر نائب للمحتوى 2"/>
          <p:cNvSpPr>
            <a:spLocks noGrp="1"/>
          </p:cNvSpPr>
          <p:nvPr>
            <p:ph idx="1"/>
          </p:nvPr>
        </p:nvSpPr>
        <p:spPr/>
        <p:txBody>
          <a:bodyPr>
            <a:normAutofit fontScale="85000" lnSpcReduction="10000"/>
          </a:bodyPr>
          <a:lstStyle/>
          <a:p>
            <a:pPr algn="just" rtl="1"/>
            <a:r>
              <a:rPr lang="ar-SA" dirty="0"/>
              <a:t>ويقصد بالحالـة الصحيـة العامـة للمصاب بيـان مدى الخطر الذي يتهدد حياته وقت استكمال الطبيب المعالج  للإجراءات التشخيصية.</a:t>
            </a:r>
            <a:endParaRPr lang="en-US" dirty="0"/>
          </a:p>
          <a:p>
            <a:pPr algn="just" rtl="1"/>
            <a:r>
              <a:rPr lang="ar-SA" dirty="0"/>
              <a:t>وتنقسم الحالة الصحية العامة للمصاب إلى درجات ثلاث:</a:t>
            </a:r>
            <a:endParaRPr lang="en-US" dirty="0"/>
          </a:p>
          <a:p>
            <a:pPr algn="just" rtl="1">
              <a:buNone/>
            </a:pPr>
            <a:r>
              <a:rPr lang="ar-SA" dirty="0"/>
              <a:t>1 . جيّـدة (أو حسنة) (</a:t>
            </a:r>
            <a:r>
              <a:rPr lang="en-US" dirty="0"/>
              <a:t>Good General Condition</a:t>
            </a:r>
            <a:r>
              <a:rPr lang="ar-SA" dirty="0"/>
              <a:t>)، ويقصد بها الحالة التي يستبعد فيها الطبيب وجود أي علامات تهدد حياة الإنسان بالموت. </a:t>
            </a:r>
            <a:endParaRPr lang="en-US" dirty="0"/>
          </a:p>
          <a:p>
            <a:pPr algn="just" rtl="1">
              <a:buNone/>
            </a:pPr>
            <a:r>
              <a:rPr lang="ar-SA" dirty="0"/>
              <a:t>2 . متوسطـة</a:t>
            </a:r>
            <a:r>
              <a:rPr lang="ar-JO" dirty="0"/>
              <a:t> (</a:t>
            </a:r>
            <a:r>
              <a:rPr lang="en-US" dirty="0"/>
              <a:t>Moderate General Condition</a:t>
            </a:r>
            <a:r>
              <a:rPr lang="ar-JO" dirty="0"/>
              <a:t>)</a:t>
            </a:r>
            <a:r>
              <a:rPr lang="ar-SA" dirty="0"/>
              <a:t>، ويقصد بها الحالة التي يجد فيها الطبيب علامات مـن شأنها أن تهدد حياة الإنسان بالموت أحياناً، إلا أن نجاة الإنسان من الموت منها هو الغالب.</a:t>
            </a:r>
            <a:endParaRPr lang="en-US" dirty="0"/>
          </a:p>
          <a:p>
            <a:pPr algn="just" rtl="1">
              <a:buNone/>
            </a:pPr>
            <a:r>
              <a:rPr lang="ar-SA" dirty="0"/>
              <a:t>3 . سيئـة</a:t>
            </a:r>
            <a:r>
              <a:rPr lang="ar-JO" dirty="0"/>
              <a:t>(</a:t>
            </a:r>
            <a:r>
              <a:rPr lang="en-US" dirty="0"/>
              <a:t>Poor or Bad General Condition</a:t>
            </a:r>
            <a:r>
              <a:rPr lang="ar-JO" dirty="0"/>
              <a:t>)</a:t>
            </a:r>
            <a:r>
              <a:rPr lang="ar-SA" dirty="0"/>
              <a:t>، ويقصد بها الحالة التي يغلب فيها توقع الطبيب في حينه من موت المصاب لأمور ظاهرة أو يجهلها الطبيب؛ </a:t>
            </a:r>
            <a:r>
              <a:rPr lang="ar-SA" dirty="0" err="1"/>
              <a:t>و</a:t>
            </a:r>
            <a:r>
              <a:rPr lang="ar-SA" dirty="0"/>
              <a:t> برغم ذلك فقد ينجو المصاب أحيانا. </a:t>
            </a:r>
            <a:endParaRPr lang="en-US" dirty="0"/>
          </a:p>
          <a:p>
            <a:pPr algn="just" rtl="1">
              <a:buNone/>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t>طبيعة الإصابة</a:t>
            </a:r>
            <a:endParaRPr lang="en-US" dirty="0"/>
          </a:p>
        </p:txBody>
      </p:sp>
      <p:sp>
        <p:nvSpPr>
          <p:cNvPr id="3" name="عنصر نائب للمحتوى 2"/>
          <p:cNvSpPr>
            <a:spLocks noGrp="1"/>
          </p:cNvSpPr>
          <p:nvPr>
            <p:ph idx="1"/>
          </p:nvPr>
        </p:nvSpPr>
        <p:spPr/>
        <p:txBody>
          <a:bodyPr>
            <a:noAutofit/>
          </a:bodyPr>
          <a:lstStyle/>
          <a:p>
            <a:pPr algn="just" rtl="1"/>
            <a:r>
              <a:rPr lang="ar-SA" sz="2000" dirty="0"/>
              <a:t>ويقصد بطبيعة الإصابة، مدى الخطر الذي يتهدد حياة الإنسان بسبب مباشر أو غير مباشر لها، أي من خلال نتائج مباشرة عن الإصابة ذاتها أو عن مضاعفاتها اللاحقة فيما بعد.</a:t>
            </a:r>
            <a:endParaRPr lang="en-US" sz="2000" dirty="0"/>
          </a:p>
          <a:p>
            <a:pPr algn="just" rtl="1"/>
            <a:r>
              <a:rPr lang="ar-SA" sz="2000" dirty="0"/>
              <a:t>وقد جرى تصنيف طبيعة الإصابة إلى ثلاث درجات أيضا، وهي:</a:t>
            </a:r>
            <a:endParaRPr lang="en-US" sz="2000" dirty="0"/>
          </a:p>
          <a:p>
            <a:pPr algn="just" rtl="1">
              <a:buNone/>
            </a:pPr>
            <a:r>
              <a:rPr lang="ar-SA" sz="2000" dirty="0"/>
              <a:t>1 . بسيطـة(</a:t>
            </a:r>
            <a:r>
              <a:rPr lang="en-US" sz="2000" dirty="0"/>
              <a:t>Simple</a:t>
            </a:r>
            <a:r>
              <a:rPr lang="ar-SA" sz="2000" dirty="0"/>
              <a:t>)، وهي الإصابة التي لا تشكل خطراً على حياة المصاب، ويستبعد الطبيب فيها موت المصاب بسببها.</a:t>
            </a:r>
            <a:endParaRPr lang="en-US" sz="2000" dirty="0"/>
          </a:p>
          <a:p>
            <a:pPr algn="just" rtl="1">
              <a:buNone/>
            </a:pPr>
            <a:r>
              <a:rPr lang="ar-SA" sz="2000" dirty="0"/>
              <a:t>2 . خطيـرة (</a:t>
            </a:r>
            <a:r>
              <a:rPr lang="en-US" sz="2000" dirty="0"/>
              <a:t>Dangerous</a:t>
            </a:r>
            <a:r>
              <a:rPr lang="ar-SA" sz="2000" dirty="0"/>
              <a:t>)، وهي الإصابة التي يتوقع فيها الطبيب موت المصاب أحيانا، إلا أنه يغلب في أكثر الأحيان نجاته منها. ويرجع تقدير الإصابة الخطيرة إلى أسباب مباشرة أو غير مباشرة يتوقعها الطبيب سلفا حسب علمه وخبرته، فيحتاط لتجنبها بكل سبل الوقاية والعلاج، فيغلب بنتيجتها نجاة المصاب من الموت.</a:t>
            </a:r>
            <a:endParaRPr lang="en-US" sz="2000" dirty="0"/>
          </a:p>
          <a:p>
            <a:pPr algn="just" rtl="1">
              <a:buNone/>
            </a:pPr>
            <a:r>
              <a:rPr lang="ar-SA" sz="2000" dirty="0"/>
              <a:t>3 . قاتلـة</a:t>
            </a:r>
            <a:r>
              <a:rPr lang="ar-JO" sz="2000" dirty="0"/>
              <a:t> (</a:t>
            </a:r>
            <a:r>
              <a:rPr lang="en-US" sz="2000" dirty="0"/>
              <a:t>Fatal</a:t>
            </a:r>
            <a:r>
              <a:rPr lang="ar-JO" sz="2000" dirty="0"/>
              <a:t>)</a:t>
            </a:r>
            <a:r>
              <a:rPr lang="ar-SA" sz="2000" dirty="0"/>
              <a:t>، وهي الإصابة التي يغلب فيها موت المصاب لأسباب مباشرة أو غير مباشرة، يتوقعها الطبيب أيضا بعلمه وخبرته، استنادا إلى المراجع الطبية المعتمدة، التي تبينها تحت عنوان كل من المضاعفات (</a:t>
            </a:r>
            <a:r>
              <a:rPr lang="en-US" sz="2000" dirty="0"/>
              <a:t>Complications</a:t>
            </a:r>
            <a:r>
              <a:rPr lang="ar-SA" sz="2000" dirty="0"/>
              <a:t>) والإنذارات المبكرة والمتأخرة (</a:t>
            </a:r>
            <a:r>
              <a:rPr lang="en-US" sz="2000" dirty="0"/>
              <a:t>Prognosis</a:t>
            </a:r>
            <a:r>
              <a:rPr lang="ar-SA" sz="2000" dirty="0"/>
              <a:t>).</a:t>
            </a:r>
            <a:endParaRPr lang="en-US" sz="2000" dirty="0"/>
          </a:p>
          <a:p>
            <a:pPr algn="just"/>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a:xfrm>
            <a:off x="485804" y="2100266"/>
            <a:ext cx="8229600" cy="3114684"/>
          </a:xfrm>
        </p:spPr>
        <p:txBody>
          <a:bodyPr>
            <a:normAutofit/>
          </a:bodyPr>
          <a:lstStyle/>
          <a:p>
            <a:pPr algn="just"/>
            <a:r>
              <a:rPr lang="ar-JO" sz="3600" dirty="0">
                <a:solidFill>
                  <a:srgbClr val="FF0000"/>
                </a:solidFill>
              </a:rPr>
              <a:t>ولا يثبت للطبيب تشخيص الحالة الطبية القضائية إلا بوجود بينـة طبية أو أكثر تفيد في صحة الادعاء أو الاشتباه بوجود جريمة أو أساس للتقاضي.</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228600" y="2636837"/>
            <a:ext cx="8229600" cy="4525963"/>
          </a:xfrm>
        </p:spPr>
        <p:txBody>
          <a:bodyPr/>
          <a:lstStyle/>
          <a:p>
            <a:pPr algn="r">
              <a:buNone/>
            </a:pPr>
            <a:r>
              <a:rPr lang="ar-JO" b="1" dirty="0"/>
              <a:t>ما هو الفرق بين الحالة الصحية للمريض وطبيعة الإصابة؟؟</a:t>
            </a:r>
            <a:endParaRPr lang="en-US"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t>التعطيل عن العمل</a:t>
            </a:r>
            <a:endParaRPr lang="en-US" dirty="0"/>
          </a:p>
        </p:txBody>
      </p:sp>
      <p:sp>
        <p:nvSpPr>
          <p:cNvPr id="3" name="عنصر نائب للمحتوى 2"/>
          <p:cNvSpPr>
            <a:spLocks noGrp="1"/>
          </p:cNvSpPr>
          <p:nvPr>
            <p:ph idx="1"/>
          </p:nvPr>
        </p:nvSpPr>
        <p:spPr/>
        <p:txBody>
          <a:bodyPr>
            <a:normAutofit fontScale="77500" lnSpcReduction="20000"/>
          </a:bodyPr>
          <a:lstStyle/>
          <a:p>
            <a:pPr algn="just" rtl="1"/>
            <a:r>
              <a:rPr lang="ar-SA" dirty="0"/>
              <a:t>ويقصد به تعطيل المصاب عن القيام بالأعمال الاعتيادية اليومية التي يمارسها في حياته سواء كانت ُتدرّ عليه كسباً أم لا. </a:t>
            </a:r>
            <a:endParaRPr lang="en-US" dirty="0"/>
          </a:p>
          <a:p>
            <a:pPr algn="just" rtl="1"/>
            <a:r>
              <a:rPr lang="ar-SA" dirty="0"/>
              <a:t>ولتعطيل المصاب عن عمله أهمية قضائية من الناحيتين الجزائية والحقوقية.</a:t>
            </a:r>
            <a:endParaRPr lang="ar-JO" dirty="0"/>
          </a:p>
          <a:p>
            <a:pPr algn="just" rtl="1">
              <a:buNone/>
            </a:pPr>
            <a:r>
              <a:rPr lang="ar-SA" dirty="0"/>
              <a:t> </a:t>
            </a:r>
            <a:r>
              <a:rPr lang="ar-JO" dirty="0"/>
              <a:t>- </a:t>
            </a:r>
            <a:r>
              <a:rPr lang="ar-SA" dirty="0"/>
              <a:t>من الناحية الجزائية، فهو مما يوجب الملاحقة بإقامة دعوى الحق العام إذا تجاوزت مدتـه عشرة أيام، أو الملاحقة بإقامة دعوى الحق الشخصي إذا لم تتجاوز مدته العشرة أيام ( انظر الفقرة الثانية من المادة 334 والفقرة الثالثة من المادة 344 من قانون العقوبات)؛ كما أن مدتـه ُتعتمد في تحديـد جسامـة الجريمـة ومدى العقوبة ( قارن، على سبيل المثال، العقوبات المنصوص عليها في كل من المادتين 333 و334، مع العقوبات المنصوص عليها في المادة 344 من قانون العقوبات)، وما إلى ذلك.</a:t>
            </a:r>
            <a:endParaRPr lang="en-US" dirty="0"/>
          </a:p>
          <a:p>
            <a:pPr algn="just" rtl="1">
              <a:buNone/>
            </a:pPr>
            <a:r>
              <a:rPr lang="ar-JO" dirty="0"/>
              <a:t>- </a:t>
            </a:r>
            <a:r>
              <a:rPr lang="ar-SA" dirty="0"/>
              <a:t>أما من الناحية الحقوقية، فإن مدة التعطيل عن العمل تفيـد بالمطالبة بالتعويض عما فات المصاب من كسب فعلي من جرّائـه. </a:t>
            </a:r>
            <a:endParaRPr lang="en-US" dirty="0"/>
          </a:p>
          <a:p>
            <a:pPr algn="just">
              <a:buNone/>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t>العاهة الدائمة</a:t>
            </a:r>
            <a:endParaRPr lang="en-US" dirty="0"/>
          </a:p>
        </p:txBody>
      </p:sp>
      <p:sp>
        <p:nvSpPr>
          <p:cNvPr id="3" name="عنصر نائب للمحتوى 2"/>
          <p:cNvSpPr>
            <a:spLocks noGrp="1"/>
          </p:cNvSpPr>
          <p:nvPr>
            <p:ph idx="1"/>
          </p:nvPr>
        </p:nvSpPr>
        <p:spPr/>
        <p:txBody>
          <a:bodyPr>
            <a:normAutofit fontScale="70000" lnSpcReduction="20000"/>
          </a:bodyPr>
          <a:lstStyle/>
          <a:p>
            <a:pPr algn="just" rtl="1"/>
            <a:r>
              <a:rPr lang="ar-SA" dirty="0"/>
              <a:t>ويقصد بالعاهة الدائمة ما ورد في نص المادة 335 من قانون العقوبات</a:t>
            </a:r>
            <a:r>
              <a:rPr lang="ar-SA" baseline="30000" dirty="0"/>
              <a:t>(8)</a:t>
            </a:r>
            <a:r>
              <a:rPr lang="ar-SA" dirty="0"/>
              <a:t> لتشمل:</a:t>
            </a:r>
            <a:endParaRPr lang="en-US" dirty="0"/>
          </a:p>
          <a:p>
            <a:pPr algn="just" rtl="1">
              <a:buNone/>
            </a:pPr>
            <a:r>
              <a:rPr lang="ar-SA" dirty="0"/>
              <a:t>1 . قطع أو استئصال عضو أو بتر أحد الأطراف أو تعطيلها، أو </a:t>
            </a:r>
            <a:endParaRPr lang="en-US" dirty="0"/>
          </a:p>
          <a:p>
            <a:pPr algn="just" rtl="1">
              <a:buNone/>
            </a:pPr>
            <a:r>
              <a:rPr lang="ar-SA" dirty="0"/>
              <a:t>2 . تعطيل إحدى الحواس عن العمل، أو </a:t>
            </a:r>
            <a:endParaRPr lang="en-US" dirty="0"/>
          </a:p>
          <a:p>
            <a:pPr algn="just" rtl="1">
              <a:buNone/>
            </a:pPr>
            <a:r>
              <a:rPr lang="ar-SA" dirty="0"/>
              <a:t>3 . تشويه جَسيـم، أو </a:t>
            </a:r>
            <a:endParaRPr lang="en-US" dirty="0"/>
          </a:p>
          <a:p>
            <a:pPr algn="just" rtl="1">
              <a:buNone/>
            </a:pPr>
            <a:r>
              <a:rPr lang="ar-SA" dirty="0"/>
              <a:t>4 . أية عاهة أخرى دائمة أو لها مظهر العاهة الدائمة.</a:t>
            </a:r>
            <a:endParaRPr lang="ar-JO" dirty="0"/>
          </a:p>
          <a:p>
            <a:pPr algn="just" rtl="1">
              <a:buNone/>
            </a:pPr>
            <a:endParaRPr lang="en-US" dirty="0"/>
          </a:p>
          <a:p>
            <a:pPr algn="just" rtl="1"/>
            <a:r>
              <a:rPr lang="ar-SA" dirty="0"/>
              <a:t>وكما هو الحال بالنسبة لمدة التعطيل عن العمل، فإن للعاهة الدائمة أيضا، أهمية قضائية من الناحيتين الجزائيـة والحقوقيـة</a:t>
            </a:r>
            <a:r>
              <a:rPr lang="ar-JO" dirty="0"/>
              <a:t>:</a:t>
            </a:r>
          </a:p>
          <a:p>
            <a:pPr algn="just" rtl="1">
              <a:buNone/>
            </a:pPr>
            <a:r>
              <a:rPr lang="ar-JO" dirty="0"/>
              <a:t>- </a:t>
            </a:r>
            <a:r>
              <a:rPr lang="ar-SA" dirty="0"/>
              <a:t>فهي من الناحية الجزائية توجب الملاحقة بإقامة دعـوى الحـق العـام، وتشديـد العقوبـة إذا نجمـت عن إيـذاء مقصود (المادتان 335  </a:t>
            </a:r>
            <a:r>
              <a:rPr lang="ar-SA" dirty="0" err="1"/>
              <a:t>و</a:t>
            </a:r>
            <a:r>
              <a:rPr lang="ar-SA" dirty="0"/>
              <a:t> 344 من قانون </a:t>
            </a:r>
            <a:r>
              <a:rPr lang="ar-JO" dirty="0"/>
              <a:t>العقوبات)</a:t>
            </a:r>
            <a:endParaRPr lang="en-US" dirty="0"/>
          </a:p>
          <a:p>
            <a:pPr algn="just" rtl="1">
              <a:buNone/>
            </a:pPr>
            <a:r>
              <a:rPr lang="ar-JO" dirty="0"/>
              <a:t>- </a:t>
            </a:r>
            <a:r>
              <a:rPr lang="ar-SA" dirty="0"/>
              <a:t>أما من الناحيـة الحقوقيـة، فيتمثل ذلك في حـقّ من تخلّفت لديـه عاهـة دائمة (عجز دائم) ، في تعويضه بموجب قاعدة جبر الضرر المنصوص عليها في المواد 256 </a:t>
            </a:r>
            <a:r>
              <a:rPr lang="ar-SA" dirty="0" err="1"/>
              <a:t>و</a:t>
            </a:r>
            <a:r>
              <a:rPr lang="ar-SA" dirty="0"/>
              <a:t> 266 </a:t>
            </a:r>
            <a:r>
              <a:rPr lang="ar-SA" dirty="0" err="1"/>
              <a:t>و</a:t>
            </a:r>
            <a:r>
              <a:rPr lang="ar-SA" dirty="0"/>
              <a:t> 267 من القانون المدني</a:t>
            </a:r>
            <a:r>
              <a:rPr lang="ar-JO" dirty="0"/>
              <a:t>.</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t>التقرير الطبي الأولي والتقرير الطبي النهائي</a:t>
            </a:r>
            <a:endParaRPr lang="en-US" dirty="0"/>
          </a:p>
        </p:txBody>
      </p:sp>
      <p:sp>
        <p:nvSpPr>
          <p:cNvPr id="3" name="عنصر نائب للمحتوى 2"/>
          <p:cNvSpPr>
            <a:spLocks noGrp="1"/>
          </p:cNvSpPr>
          <p:nvPr>
            <p:ph idx="1"/>
          </p:nvPr>
        </p:nvSpPr>
        <p:spPr/>
        <p:txBody>
          <a:bodyPr>
            <a:normAutofit fontScale="77500" lnSpcReduction="20000"/>
          </a:bodyPr>
          <a:lstStyle/>
          <a:p>
            <a:pPr algn="just" rtl="1">
              <a:buNone/>
            </a:pPr>
            <a:r>
              <a:rPr lang="ar-JO" dirty="0"/>
              <a:t>	</a:t>
            </a:r>
            <a:r>
              <a:rPr lang="ar-SA" dirty="0"/>
              <a:t>ينظم التقرير الطبي القضائي الأولي إذا كانت البينة الطبية في جريمة ما غير كافية بالقدر الذي يحقق أهداف القوانين أو الجهات القضائية منه. فإذا أمكن تحقيق تلك الأهداف، فإن ذلك يوجب على الطبيب تنظيم تقرير طبي نهائي عن الحالة دون انتظار تمام الشفاء. فالجهات القضائية عند النظر في الدعوى، كجريمة إيذاء مثلا، فإنها تتوقع من الطبيب تحقيق الأهداف المبينة سابقا؛ وبخاصة إيجاد بينة طبية على وجود إيذاء من قبل الغير يفيد بصحة ادعاء المشتكي، وما قد يترتب على هذا الادعاء من تعطيل عن العمل أو تخلف عاهة دائمة أو </a:t>
            </a:r>
            <a:r>
              <a:rPr lang="ar-SA" dirty="0" err="1"/>
              <a:t>خظر</a:t>
            </a:r>
            <a:r>
              <a:rPr lang="ar-SA" dirty="0"/>
              <a:t> على حياته. فإذا استطاع هذا الطبيب استبعاد موت المصاب أو إصابته بعاهة دائمة، وقدّر مدة التعطيل ضمن إحدى الفئات الثلاث التي حددتها نصوص قانون العقوبات، فإن ما على الطبيب إلا أن يكتب تقريرا طبيا نهائيا دون انتظار تمام الشفاء. أما إذا تعذّر على الطبيب استبعاد الموت أو العاهة الدائمة أو تحديد فئة مدة التعطيل، أو الإيذاء من قبل الغير،  فإنه يتوجب عليه الانتظار حتى زوال السبب الذي تعذّر إعطاء التقرير الطبي النهائي من أجله.</a:t>
            </a:r>
            <a:endParaRPr lang="en-US" dirty="0"/>
          </a:p>
          <a:p>
            <a:pPr algn="just" rtl="1">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أنواع الحالات الطبية القضائية</a:t>
            </a:r>
          </a:p>
        </p:txBody>
      </p:sp>
      <p:sp>
        <p:nvSpPr>
          <p:cNvPr id="3" name="Content Placeholder 2"/>
          <p:cNvSpPr>
            <a:spLocks noGrp="1"/>
          </p:cNvSpPr>
          <p:nvPr>
            <p:ph idx="1"/>
          </p:nvPr>
        </p:nvSpPr>
        <p:spPr>
          <a:xfrm>
            <a:off x="357158" y="1600200"/>
            <a:ext cx="8501122" cy="4972072"/>
          </a:xfrm>
        </p:spPr>
        <p:txBody>
          <a:bodyPr>
            <a:normAutofit fontScale="92500" lnSpcReduction="20000"/>
          </a:bodyPr>
          <a:lstStyle/>
          <a:p>
            <a:r>
              <a:rPr lang="ar-JO" sz="3500" dirty="0"/>
              <a:t>تشمل الحالات الطبية القضائية ، حالات الادعاء أو الاشتباه بأي مما يلي:</a:t>
            </a:r>
          </a:p>
          <a:p>
            <a:pPr marL="514350" indent="-514350">
              <a:buFont typeface="+mj-lt"/>
              <a:buAutoNum type="arabicPeriod"/>
            </a:pPr>
            <a:r>
              <a:rPr lang="ar-JO" sz="3100" dirty="0"/>
              <a:t>إيذاء الغير قصداً أو من غير قصد.</a:t>
            </a:r>
          </a:p>
          <a:p>
            <a:pPr marL="514350" indent="-514350">
              <a:buFont typeface="+mj-lt"/>
              <a:buAutoNum type="arabicPeriod"/>
            </a:pPr>
            <a:r>
              <a:rPr lang="ar-JO" sz="3100" dirty="0"/>
              <a:t>جرائم السكر.</a:t>
            </a:r>
          </a:p>
          <a:p>
            <a:pPr marL="514350" indent="-514350">
              <a:buFont typeface="+mj-lt"/>
              <a:buAutoNum type="arabicPeriod"/>
            </a:pPr>
            <a:r>
              <a:rPr lang="ar-JO" sz="3100" dirty="0"/>
              <a:t>التعامل غير المشروع مع المخدرات والمؤثرات العقلية.</a:t>
            </a:r>
          </a:p>
          <a:p>
            <a:pPr marL="514350" indent="-514350">
              <a:buFont typeface="+mj-lt"/>
              <a:buAutoNum type="arabicPeriod"/>
            </a:pPr>
            <a:r>
              <a:rPr lang="ar-JO" sz="3100" dirty="0"/>
              <a:t>الجرائم الجنسية. </a:t>
            </a:r>
          </a:p>
          <a:p>
            <a:pPr marL="514350" indent="-514350">
              <a:buFont typeface="+mj-lt"/>
              <a:buAutoNum type="arabicPeriod"/>
            </a:pPr>
            <a:r>
              <a:rPr lang="ar-JO" sz="3100" dirty="0"/>
              <a:t>الإجهاض غير المشروع . </a:t>
            </a:r>
          </a:p>
          <a:p>
            <a:pPr marL="514350" indent="-514350">
              <a:buFont typeface="+mj-lt"/>
              <a:buAutoNum type="arabicPeriod"/>
            </a:pPr>
            <a:r>
              <a:rPr lang="ar-JO" sz="3100" dirty="0"/>
              <a:t>الموت قتلا أو بأسباب مجهولة باعثة على الشبهة.</a:t>
            </a:r>
          </a:p>
          <a:p>
            <a:pPr marL="514350" indent="-514350">
              <a:buFont typeface="+mj-lt"/>
              <a:buAutoNum type="arabicPeriod"/>
            </a:pPr>
            <a:r>
              <a:rPr lang="ar-JO" sz="3100" dirty="0"/>
              <a:t>انتفاء المسؤولية والمسؤولية الناقصة.</a:t>
            </a:r>
          </a:p>
          <a:p>
            <a:pPr marL="514350" indent="-514350">
              <a:buFont typeface="+mj-lt"/>
              <a:buAutoNum type="arabicPeriod"/>
            </a:pPr>
            <a:r>
              <a:rPr lang="ar-JO" sz="3100" dirty="0"/>
              <a:t>غير ذلك مما تقدم من أحوال ، تحتاج فيها الجهات القضائية أو أطراف النزاع، الاستعانة بالبينة الطبية.</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42950" indent="-742950">
              <a:buFont typeface="+mj-lt"/>
              <a:buAutoNum type="arabicPeriod"/>
            </a:pPr>
            <a:r>
              <a:rPr lang="ar-JO" dirty="0"/>
              <a:t>إيذاء الغير قصداً أو من غير قصد</a:t>
            </a:r>
          </a:p>
        </p:txBody>
      </p:sp>
      <p:sp>
        <p:nvSpPr>
          <p:cNvPr id="3" name="Content Placeholder 2"/>
          <p:cNvSpPr>
            <a:spLocks noGrp="1"/>
          </p:cNvSpPr>
          <p:nvPr>
            <p:ph idx="1"/>
          </p:nvPr>
        </p:nvSpPr>
        <p:spPr/>
        <p:txBody>
          <a:bodyPr>
            <a:normAutofit/>
          </a:bodyPr>
          <a:lstStyle/>
          <a:p>
            <a:pPr algn="just"/>
            <a:r>
              <a:rPr lang="ar-JO" sz="2800" b="1" dirty="0"/>
              <a:t>مادة </a:t>
            </a:r>
            <a:r>
              <a:rPr lang="ar-JO" sz="2800" b="1"/>
              <a:t>334 مكرر</a:t>
            </a:r>
            <a:endParaRPr lang="ar-JO" sz="2800" b="1" dirty="0"/>
          </a:p>
          <a:p>
            <a:pPr algn="just"/>
            <a:r>
              <a:rPr lang="ar-JO" sz="2800" dirty="0"/>
              <a:t>كل من أقدم قصدا على:</a:t>
            </a:r>
          </a:p>
          <a:p>
            <a:pPr marL="514350" indent="-514350" algn="just">
              <a:buFont typeface="+mj-lt"/>
              <a:buAutoNum type="arabicPeriod"/>
            </a:pPr>
            <a:r>
              <a:rPr lang="ar-JO" sz="2800" dirty="0"/>
              <a:t>ضرب شخص على وجهه أو عنقه باستخدام الشفرات أو المشارط أو الأمواس أو ما شابهها من أدوات حادة يعاقب بالأشغال الشاقة المؤقتة مدة لا تزيد على سبع سنوات مهما كانت مدة التعطيل.</a:t>
            </a:r>
          </a:p>
          <a:p>
            <a:pPr marL="514350" indent="-514350" algn="just">
              <a:buFont typeface="+mj-lt"/>
              <a:buAutoNum type="arabicPeriod"/>
            </a:pPr>
            <a:r>
              <a:rPr lang="ar-JO" sz="2800" dirty="0"/>
              <a:t>إلقاء مواد حارقة أو كاوية أو مشوهة على وجه شخص أو عنقه يعاقب بالأشغال الشاقة مدة لا تقل عن سبع سنوات.</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42950" indent="-742950"/>
            <a:r>
              <a:rPr lang="ar-JO" dirty="0"/>
              <a:t>2. جرائم السكر.</a:t>
            </a:r>
          </a:p>
        </p:txBody>
      </p:sp>
      <p:sp>
        <p:nvSpPr>
          <p:cNvPr id="3" name="Content Placeholder 2"/>
          <p:cNvSpPr>
            <a:spLocks noGrp="1"/>
          </p:cNvSpPr>
          <p:nvPr>
            <p:ph idx="1"/>
          </p:nvPr>
        </p:nvSpPr>
        <p:spPr/>
        <p:txBody>
          <a:bodyPr>
            <a:normAutofit/>
          </a:bodyPr>
          <a:lstStyle/>
          <a:p>
            <a:r>
              <a:rPr lang="ar-JO" dirty="0"/>
              <a:t>يشمل هذا النوع من الحالات الطبية القضائية ، حالات الادعاء أو الاشتباه بأي من الجرائم التالية: </a:t>
            </a:r>
          </a:p>
          <a:p>
            <a:pPr>
              <a:buNone/>
            </a:pPr>
            <a:r>
              <a:rPr lang="ar-JO" sz="2800" dirty="0"/>
              <a:t>أ. السكر المقرون بالشغب وإزعاج الناس.</a:t>
            </a:r>
          </a:p>
          <a:p>
            <a:pPr>
              <a:buNone/>
            </a:pPr>
            <a:r>
              <a:rPr lang="ar-JO" sz="2800" dirty="0"/>
              <a:t>ب. قيادة المركبات تحت تأثير الكحول أو المؤثرات العقلية </a:t>
            </a:r>
          </a:p>
          <a:p>
            <a:pPr>
              <a:buNone/>
            </a:pPr>
            <a:r>
              <a:rPr lang="ar-JO" sz="2800" dirty="0"/>
              <a:t>ج. تقديم المسكر لمن لم يتم الثامنة عشرة من عمره.</a:t>
            </a:r>
          </a:p>
          <a:p>
            <a:pPr>
              <a:buNone/>
            </a:pPr>
            <a:r>
              <a:rPr lang="ar-JO" sz="2800" dirty="0"/>
              <a:t>د. تقديم المسكر لمن يدل ظاهره على انه في حالة سكر.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804" y="428612"/>
            <a:ext cx="8229600" cy="1143000"/>
          </a:xfrm>
        </p:spPr>
        <p:txBody>
          <a:bodyPr>
            <a:normAutofit fontScale="90000"/>
          </a:bodyPr>
          <a:lstStyle/>
          <a:p>
            <a:r>
              <a:rPr lang="ar-JO" dirty="0"/>
              <a:t>3. التعامل غير المشروع مع المخدرات والمؤثرات العقلية</a:t>
            </a:r>
          </a:p>
        </p:txBody>
      </p:sp>
      <p:sp>
        <p:nvSpPr>
          <p:cNvPr id="3" name="Content Placeholder 2"/>
          <p:cNvSpPr>
            <a:spLocks noGrp="1"/>
          </p:cNvSpPr>
          <p:nvPr>
            <p:ph idx="1"/>
          </p:nvPr>
        </p:nvSpPr>
        <p:spPr>
          <a:xfrm>
            <a:off x="857224" y="2143116"/>
            <a:ext cx="7643866" cy="2757494"/>
          </a:xfrm>
        </p:spPr>
        <p:txBody>
          <a:bodyPr>
            <a:normAutofit/>
          </a:bodyPr>
          <a:lstStyle/>
          <a:p>
            <a:pPr algn="just">
              <a:buFont typeface="Wingdings" pitchFamily="2" charset="2"/>
              <a:buChar char="§"/>
            </a:pPr>
            <a:r>
              <a:rPr lang="ar-JO" sz="2800" dirty="0"/>
              <a:t> لا تقام دعوى الحق العام على من يتعاطي المواد المخدرة والمؤثرات العقلية أو يدمن عليها إذا تقدم، قبل أن يتم ضبطه، من تلقاء نفسه أو بواسطة أحد أقربائه إلى المراكز المتخصصة للمعالجة التابعة لأي جهة رسمية أو إلى إدارة مكافحة المخدرات أو أي مرکز امني طالباً معالجته.</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dirty="0"/>
              <a:t>4. الجرائم الجنسية</a:t>
            </a:r>
          </a:p>
        </p:txBody>
      </p:sp>
      <p:sp>
        <p:nvSpPr>
          <p:cNvPr id="3" name="Content Placeholder 2"/>
          <p:cNvSpPr>
            <a:spLocks noGrp="1"/>
          </p:cNvSpPr>
          <p:nvPr>
            <p:ph idx="1"/>
          </p:nvPr>
        </p:nvSpPr>
        <p:spPr/>
        <p:txBody>
          <a:bodyPr/>
          <a:lstStyle/>
          <a:p>
            <a:pPr marL="514350" indent="-514350">
              <a:buFont typeface="+mj-lt"/>
              <a:buAutoNum type="arabicPeriod"/>
            </a:pPr>
            <a:r>
              <a:rPr lang="ar-JO" dirty="0"/>
              <a:t>الاغتصاب.</a:t>
            </a:r>
          </a:p>
          <a:p>
            <a:pPr marL="514350" indent="-514350">
              <a:buFont typeface="+mj-lt"/>
              <a:buAutoNum type="arabicPeriod"/>
            </a:pPr>
            <a:r>
              <a:rPr lang="ar-JO" dirty="0"/>
              <a:t>الزنا.</a:t>
            </a:r>
          </a:p>
          <a:p>
            <a:pPr marL="514350" indent="-514350">
              <a:buFont typeface="+mj-lt"/>
              <a:buAutoNum type="arabicPeriod"/>
            </a:pPr>
            <a:r>
              <a:rPr lang="ar-JO" dirty="0"/>
              <a:t>السفاح.</a:t>
            </a:r>
          </a:p>
          <a:p>
            <a:pPr marL="514350" indent="-514350">
              <a:buFont typeface="+mj-lt"/>
              <a:buAutoNum type="arabicPeriod"/>
            </a:pPr>
            <a:r>
              <a:rPr lang="ar-JO" dirty="0"/>
              <a:t>المواقعة على خلاف الطبيعة وفعل اللواط.</a:t>
            </a:r>
          </a:p>
          <a:p>
            <a:pPr marL="514350" indent="-514350">
              <a:buFont typeface="+mj-lt"/>
              <a:buAutoNum type="arabicPeriod"/>
            </a:pPr>
            <a:r>
              <a:rPr lang="ar-JO" dirty="0"/>
              <a:t>هتك العرض.</a:t>
            </a:r>
          </a:p>
          <a:p>
            <a:pPr marL="514350" indent="-514350">
              <a:buFont typeface="+mj-lt"/>
              <a:buAutoNum type="arabicPeriod"/>
            </a:pPr>
            <a:r>
              <a:rPr lang="ar-JO" dirty="0"/>
              <a:t>الإغواء والفعل المنافي للحياء.</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dirty="0"/>
              <a:t>5. الإجهاض غير المشروع . </a:t>
            </a:r>
          </a:p>
        </p:txBody>
      </p:sp>
      <p:sp>
        <p:nvSpPr>
          <p:cNvPr id="3" name="Content Placeholder 2"/>
          <p:cNvSpPr>
            <a:spLocks noGrp="1"/>
          </p:cNvSpPr>
          <p:nvPr>
            <p:ph idx="1"/>
          </p:nvPr>
        </p:nvSpPr>
        <p:spPr>
          <a:xfrm>
            <a:off x="500034" y="2314580"/>
            <a:ext cx="8115328" cy="1543048"/>
          </a:xfrm>
        </p:spPr>
        <p:txBody>
          <a:bodyPr/>
          <a:lstStyle/>
          <a:p>
            <a:r>
              <a:rPr lang="ar-JO" dirty="0"/>
              <a:t>هي حالات ادعاء او اشتباه بكل ما هو اجهاض مبتعث (بفعل فاعل) لغير غايات الاجهاض العلاجي.</a:t>
            </a:r>
          </a:p>
          <a:p>
            <a:pPr>
              <a:buNone/>
            </a:pPr>
            <a:endParaRPr lang="ar-JO"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9CB6EE868421141AF3DA124ACA05CBD" ma:contentTypeVersion="8" ma:contentTypeDescription="Create a new document." ma:contentTypeScope="" ma:versionID="929ac384f5ef146eab1a3c8a4ca970bd">
  <xsd:schema xmlns:xsd="http://www.w3.org/2001/XMLSchema" xmlns:xs="http://www.w3.org/2001/XMLSchema" xmlns:p="http://schemas.microsoft.com/office/2006/metadata/properties" xmlns:ns2="f1652643-4344-497e-985f-0b5b9baf27c5" targetNamespace="http://schemas.microsoft.com/office/2006/metadata/properties" ma:root="true" ma:fieldsID="d80f6876863e5c653b7acacad92d7679" ns2:_="">
    <xsd:import namespace="f1652643-4344-497e-985f-0b5b9baf27c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652643-4344-497e-985f-0b5b9baf27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EDB999B-FB50-490D-B94A-C053E44D2E03}"/>
</file>

<file path=customXml/itemProps2.xml><?xml version="1.0" encoding="utf-8"?>
<ds:datastoreItem xmlns:ds="http://schemas.openxmlformats.org/officeDocument/2006/customXml" ds:itemID="{3485CEE6-D244-406E-8C48-7B187CB744AA}"/>
</file>

<file path=customXml/itemProps3.xml><?xml version="1.0" encoding="utf-8"?>
<ds:datastoreItem xmlns:ds="http://schemas.openxmlformats.org/officeDocument/2006/customXml" ds:itemID="{2AE6B694-AF4C-45C6-AFC3-01278F4B7062}"/>
</file>

<file path=docProps/app.xml><?xml version="1.0" encoding="utf-8"?>
<Properties xmlns="http://schemas.openxmlformats.org/officeDocument/2006/extended-properties" xmlns:vt="http://schemas.openxmlformats.org/officeDocument/2006/docPropsVTypes">
  <TotalTime>49</TotalTime>
  <Words>1791</Words>
  <Application>Microsoft Office PowerPoint</Application>
  <PresentationFormat>On-screen Show (4:3)</PresentationFormat>
  <Paragraphs>128</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Baskerville Old Face</vt:lpstr>
      <vt:lpstr>Calibri</vt:lpstr>
      <vt:lpstr>Wingdings</vt:lpstr>
      <vt:lpstr>Office Theme</vt:lpstr>
      <vt:lpstr>الحالات الطبية القضائية وواجب الطبيب اتجاهها و التقارير الطبية القضائية</vt:lpstr>
      <vt:lpstr>تعريف الحالة الطبية القضائية Medicolegal case</vt:lpstr>
      <vt:lpstr>PowerPoint Presentation</vt:lpstr>
      <vt:lpstr>أنواع الحالات الطبية القضائية</vt:lpstr>
      <vt:lpstr>إيذاء الغير قصداً أو من غير قصد</vt:lpstr>
      <vt:lpstr>2. جرائم السكر.</vt:lpstr>
      <vt:lpstr>3. التعامل غير المشروع مع المخدرات والمؤثرات العقلية</vt:lpstr>
      <vt:lpstr>4. الجرائم الجنسية</vt:lpstr>
      <vt:lpstr>5. الإجهاض غير المشروع . </vt:lpstr>
      <vt:lpstr>6. انتفاء المسؤولية والمسؤولية الناقصة.</vt:lpstr>
      <vt:lpstr>7. الوفيات القضائية</vt:lpstr>
      <vt:lpstr>8. الحالات التي تحتاج فيها الجهات القضائية أو أطراف النزاع، الاستعانة بالبينة الطبية</vt:lpstr>
      <vt:lpstr>واجبات الأطباء تجاه الحالات الطبية القضائية   </vt:lpstr>
      <vt:lpstr> الإسعاف الطبي </vt:lpstr>
      <vt:lpstr>ضبط الآثار والأدلة المادية الجرمية</vt:lpstr>
      <vt:lpstr>PowerPoint Presentation</vt:lpstr>
      <vt:lpstr>إبلاغ السلطة ذات الصلاحية </vt:lpstr>
      <vt:lpstr>PowerPoint Presentation</vt:lpstr>
      <vt:lpstr>كتابة التقارير الطبية القضائية</vt:lpstr>
      <vt:lpstr> من له الحق بطلب التقرير الطبي القضائي أو الإطلاع عليه، أو الحصول على نسخة منه؟</vt:lpstr>
      <vt:lpstr>هل حَدَّدت القوانين القضائية، من هم الأطباء المُخَوَّلون دون غيرهم بكتابـة التقارير الطبية القضائية؟ </vt:lpstr>
      <vt:lpstr>هل هناك نموذج خاص يستعمل دون غيره لكتابة التقارير الطبية القضائية؟ </vt:lpstr>
      <vt:lpstr>ما هو محتوى التقرير الطبي القضائي؟</vt:lpstr>
      <vt:lpstr>PowerPoint Presentation</vt:lpstr>
      <vt:lpstr>PowerPoint Presentation</vt:lpstr>
      <vt:lpstr>PowerPoint Presentation</vt:lpstr>
      <vt:lpstr>PowerPoint Presentation</vt:lpstr>
      <vt:lpstr>تقييم الحالة الصحية العامة للمصاب</vt:lpstr>
      <vt:lpstr>طبيعة الإصابة</vt:lpstr>
      <vt:lpstr>PowerPoint Presentation</vt:lpstr>
      <vt:lpstr>التعطيل عن العمل</vt:lpstr>
      <vt:lpstr>العاهة الدائمة</vt:lpstr>
      <vt:lpstr>التقرير الطبي الأولي والتقرير الطبي النهائي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الحالات الطبية القضائية</dc:title>
  <dc:creator>cln2forn01</dc:creator>
  <cp:lastModifiedBy>My Laptop</cp:lastModifiedBy>
  <cp:revision>13</cp:revision>
  <dcterms:created xsi:type="dcterms:W3CDTF">2022-02-23T07:06:32Z</dcterms:created>
  <dcterms:modified xsi:type="dcterms:W3CDTF">2024-07-09T14:43:10Z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0x010100A9CB6EE868421141AF3DA124ACA05CBD</vt:lpwstr>
  </property>
</Properties>
</file>