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2" roundtripDataSignature="AMtx7miv/L8g++72JLvwwQU89k0yxVYI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20" Type="http://schemas.openxmlformats.org/officeDocument/2006/relationships/slide" Target="slides/slide16.xml"/><Relationship Id="rId42" Type="http://customschemas.google.com/relationships/presentationmetadata" Target="metadata"/><Relationship Id="rId41" Type="http://schemas.openxmlformats.org/officeDocument/2006/relationships/slide" Target="slides/slide37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6" name="Google Shape;15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64" name="Google Shape;164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2" name="Google Shape;17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80" name="Google Shape;18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88" name="Google Shape;188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96" name="Google Shape;196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04" name="Google Shape;204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12" name="Google Shape;212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0" name="Google Shape;220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8" name="Google Shape;228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6" name="Google Shape;236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4" name="Google Shape;244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57" name="Google Shape;257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5" name="Google Shape;265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73" name="Google Shape;273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1" name="Google Shape;281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2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9" name="Google Shape;289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96" name="Google Shape;296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04" name="Google Shape;304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12" name="Google Shape;312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3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20" name="Google Shape;320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28" name="Google Shape;328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3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36" name="Google Shape;336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3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44" name="Google Shape;344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3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52" name="Google Shape;352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3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60" name="Google Shape;360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3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68" name="Google Shape;368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3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6" name="Google Shape;11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2" name="Google Shape;13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0" name="Google Shape;14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4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4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4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4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8" name="Google Shape;28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4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4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4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4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4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4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4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4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4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4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319177" y="674400"/>
            <a:ext cx="11602529" cy="52937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GIT-MODULE-CM-2</a:t>
            </a:r>
            <a:br>
              <a:rPr b="1" i="0" lang="en-US" sz="8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8800" u="none" cap="none" strike="noStrike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Food Borne Diseases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1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Ass. Prof. Dr. Nedal Alnawaiseh: M. B. Ch. B (MD), Baghdad, Iraq.</a:t>
            </a:r>
            <a:b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MSc, JUST, Jordan.</a:t>
            </a:r>
            <a:b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MSPH, Tulane University, USA.</a:t>
            </a:r>
            <a:b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PhD, UKM, Malaysia.</a:t>
            </a:r>
            <a:b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PhD, UNU, IIGH.</a:t>
            </a:r>
            <a:b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 Health &amp; Community Medicine Department, Medical School, Mutah University, Jordan. Mobile:+962795891817</a:t>
            </a:r>
            <a:b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e-mail: nawayseh@gmail.com</a:t>
            </a:r>
            <a:b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"/>
          <p:cNvSpPr txBox="1"/>
          <p:nvPr>
            <p:ph type="title"/>
          </p:nvPr>
        </p:nvSpPr>
        <p:spPr>
          <a:xfrm>
            <a:off x="406400" y="274638"/>
            <a:ext cx="98044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b="1" lang="en-US" sz="3600"/>
            </a:br>
            <a:r>
              <a:rPr b="1" lang="en-US">
                <a:solidFill>
                  <a:srgbClr val="FF0000"/>
                </a:solidFill>
              </a:rPr>
              <a:t>Salmonella Food Poisoning Outbreaks </a:t>
            </a:r>
            <a:br>
              <a:rPr lang="en-US" sz="3200"/>
            </a:br>
            <a:endParaRPr sz="3200"/>
          </a:p>
        </p:txBody>
      </p:sp>
      <p:sp>
        <p:nvSpPr>
          <p:cNvPr id="160" name="Google Shape;160;p10"/>
          <p:cNvSpPr txBox="1"/>
          <p:nvPr>
            <p:ph idx="1" type="body"/>
          </p:nvPr>
        </p:nvSpPr>
        <p:spPr>
          <a:xfrm>
            <a:off x="262467" y="1143001"/>
            <a:ext cx="11684000" cy="4983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Outbreaks occur in different forms:</a:t>
            </a:r>
            <a:endParaRPr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Calibri"/>
              <a:buAutoNum type="arabicPeriod"/>
            </a:pPr>
            <a:r>
              <a:rPr lang="en-US">
                <a:solidFill>
                  <a:srgbClr val="0070C0"/>
                </a:solidFill>
              </a:rPr>
              <a:t>Sporadic cases </a:t>
            </a:r>
            <a:r>
              <a:rPr lang="en-US"/>
              <a:t>involving only one or two persons in a household</a:t>
            </a:r>
            <a:endParaRPr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Calibri"/>
              <a:buAutoNum type="arabicPeriod"/>
            </a:pPr>
            <a:r>
              <a:rPr lang="en-US">
                <a:solidFill>
                  <a:srgbClr val="0070C0"/>
                </a:solidFill>
              </a:rPr>
              <a:t>Family outbreaks </a:t>
            </a:r>
            <a:r>
              <a:rPr lang="en-US"/>
              <a:t>in which several members of the family are affected</a:t>
            </a:r>
            <a:endParaRPr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Calibri"/>
              <a:buAutoNum type="arabicPeriod"/>
            </a:pPr>
            <a:r>
              <a:rPr lang="en-US">
                <a:solidFill>
                  <a:srgbClr val="0070C0"/>
                </a:solidFill>
              </a:rPr>
              <a:t>Large outbreaks </a:t>
            </a:r>
            <a:r>
              <a:rPr lang="en-US"/>
              <a:t>caused by a widely distributed infective food item</a:t>
            </a:r>
            <a:endParaRPr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Calibri"/>
              <a:buAutoNum type="arabicPeriod"/>
            </a:pPr>
            <a:r>
              <a:rPr lang="en-US">
                <a:solidFill>
                  <a:srgbClr val="0070C0"/>
                </a:solidFill>
              </a:rPr>
              <a:t>Institutional outbreaks </a:t>
            </a:r>
            <a:r>
              <a:rPr lang="en-US"/>
              <a:t>which may be caused by a contaminated single food item.</a:t>
            </a:r>
            <a:endParaRPr/>
          </a:p>
        </p:txBody>
      </p:sp>
      <p:sp>
        <p:nvSpPr>
          <p:cNvPr id="161" name="Google Shape;16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Aharoni"/>
              <a:buNone/>
            </a:pPr>
            <a:r>
              <a:rPr lang="en-US" sz="3600">
                <a:solidFill>
                  <a:srgbClr val="C00000"/>
                </a:solidFill>
                <a:latin typeface="Aharoni"/>
                <a:ea typeface="Aharoni"/>
                <a:cs typeface="Aharoni"/>
                <a:sym typeface="Aharoni"/>
              </a:rPr>
              <a:t>Factors associated with Salmonella food poisoning outbreaks</a:t>
            </a:r>
            <a:endParaRPr sz="3600">
              <a:solidFill>
                <a:srgbClr val="C0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168" name="Google Shape;168;p11"/>
          <p:cNvSpPr txBox="1"/>
          <p:nvPr>
            <p:ph idx="1" type="body"/>
          </p:nvPr>
        </p:nvSpPr>
        <p:spPr>
          <a:xfrm>
            <a:off x="203199" y="1825625"/>
            <a:ext cx="1175173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</a:pPr>
            <a:r>
              <a:rPr lang="en-US" sz="3600"/>
              <a:t>Consumption of </a:t>
            </a:r>
            <a:r>
              <a:rPr lang="en-US" sz="3600" u="sng"/>
              <a:t>inadequately cooked or thawed meat or poultry, 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</a:pPr>
            <a:r>
              <a:rPr lang="en-US" sz="3600"/>
              <a:t>Cross-contamination  of food from </a:t>
            </a:r>
            <a:r>
              <a:rPr lang="en-US" sz="3600" u="sng"/>
              <a:t>infected food handlers.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</a:pPr>
            <a:r>
              <a:rPr lang="en-US" sz="3600"/>
              <a:t>Presence of </a:t>
            </a:r>
            <a:r>
              <a:rPr lang="en-US" sz="3600" u="sng"/>
              <a:t>flies, cockroaches, rats</a:t>
            </a:r>
            <a:r>
              <a:rPr lang="en-US" sz="3600"/>
              <a:t>, in the food environment that act </a:t>
            </a:r>
            <a:r>
              <a:rPr lang="en-US" sz="3600" u="sng"/>
              <a:t>as vectors of the disease</a:t>
            </a:r>
            <a:r>
              <a:rPr lang="en-US" sz="3600"/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9" name="Google Shape;16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2"/>
          <p:cNvSpPr txBox="1"/>
          <p:nvPr>
            <p:ph type="title"/>
          </p:nvPr>
        </p:nvSpPr>
        <p:spPr>
          <a:xfrm>
            <a:off x="211667" y="274638"/>
            <a:ext cx="11142133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6000"/>
              <a:buFont typeface="Aharoni"/>
              <a:buNone/>
            </a:pPr>
            <a:r>
              <a:rPr b="1" lang="en-US" sz="6000">
                <a:solidFill>
                  <a:srgbClr val="C00000"/>
                </a:solidFill>
                <a:latin typeface="Aharoni"/>
                <a:ea typeface="Aharoni"/>
                <a:cs typeface="Aharoni"/>
                <a:sym typeface="Aharoni"/>
              </a:rPr>
              <a:t>Transmission</a:t>
            </a:r>
            <a:endParaRPr sz="6000">
              <a:solidFill>
                <a:srgbClr val="C0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176" name="Google Shape;176;p12"/>
          <p:cNvSpPr txBox="1"/>
          <p:nvPr>
            <p:ph idx="1" type="body"/>
          </p:nvPr>
        </p:nvSpPr>
        <p:spPr>
          <a:xfrm>
            <a:off x="211667" y="1295401"/>
            <a:ext cx="11760200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Salmonellae reach food in many different ways; </a:t>
            </a:r>
            <a:endParaRPr/>
          </a:p>
          <a:p>
            <a:pPr indent="-514350" lvl="1" marL="97155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lphaLcParenR"/>
            </a:pPr>
            <a:r>
              <a:rPr lang="en-US" sz="3200"/>
              <a:t>Directly  from slaughter animals to food</a:t>
            </a:r>
            <a:endParaRPr/>
          </a:p>
          <a:p>
            <a:pPr indent="-514350" lvl="1" marL="97155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lphaLcParenR"/>
            </a:pPr>
            <a:r>
              <a:rPr lang="en-US" sz="3200"/>
              <a:t>From human excreta, and transferred to food </a:t>
            </a:r>
            <a:r>
              <a:rPr lang="en-US" sz="3200" u="sng"/>
              <a:t>through hands, utensils, equipment, flies etc.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Food poisoning is more likely to occur if the total number of microorganisms present is high. </a:t>
            </a:r>
            <a:r>
              <a:rPr lang="en-US" u="sng"/>
              <a:t>A smaller number may have no ill effect.</a:t>
            </a:r>
            <a:endParaRPr/>
          </a:p>
        </p:txBody>
      </p:sp>
      <p:sp>
        <p:nvSpPr>
          <p:cNvPr id="177" name="Google Shape;1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 txBox="1"/>
          <p:nvPr>
            <p:ph type="title"/>
          </p:nvPr>
        </p:nvSpPr>
        <p:spPr>
          <a:xfrm>
            <a:off x="177799" y="274638"/>
            <a:ext cx="11176001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Aharoni"/>
              <a:buNone/>
            </a:pPr>
            <a:r>
              <a:rPr lang="en-US">
                <a:solidFill>
                  <a:srgbClr val="C00000"/>
                </a:solidFill>
                <a:latin typeface="Aharoni"/>
                <a:ea typeface="Aharoni"/>
                <a:cs typeface="Aharoni"/>
                <a:sym typeface="Aharoni"/>
              </a:rPr>
              <a:t>Foods involved</a:t>
            </a:r>
            <a:endParaRPr>
              <a:solidFill>
                <a:srgbClr val="C0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184" name="Google Shape;184;p13"/>
          <p:cNvSpPr txBox="1"/>
          <p:nvPr>
            <p:ph idx="1" type="body"/>
          </p:nvPr>
        </p:nvSpPr>
        <p:spPr>
          <a:xfrm>
            <a:off x="177799" y="1371601"/>
            <a:ext cx="11777133" cy="4754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/>
              <a:t>Any food contaminated with salmonellae may be involved.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/>
              <a:t>However, foods commonly involved are animal derived foods such as:</a:t>
            </a:r>
            <a:endParaRPr/>
          </a:p>
          <a:p>
            <a:pPr indent="-514350" lvl="1" marL="9715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400"/>
              <a:buFont typeface="Calibri"/>
              <a:buAutoNum type="arabicPeriod"/>
            </a:pPr>
            <a:r>
              <a:rPr lang="en-US" sz="3400">
                <a:solidFill>
                  <a:srgbClr val="FF0000"/>
                </a:solidFill>
              </a:rPr>
              <a:t>Meat and meat products</a:t>
            </a:r>
            <a:endParaRPr/>
          </a:p>
          <a:p>
            <a:pPr indent="-514350" lvl="1" marL="9715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400"/>
              <a:buFont typeface="Calibri"/>
              <a:buAutoNum type="arabicPeriod"/>
            </a:pPr>
            <a:r>
              <a:rPr lang="en-US" sz="3400">
                <a:solidFill>
                  <a:srgbClr val="FF0000"/>
                </a:solidFill>
              </a:rPr>
              <a:t>Milk and milk products</a:t>
            </a:r>
            <a:endParaRPr/>
          </a:p>
          <a:p>
            <a:pPr indent="-514350" lvl="1" marL="9715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3400"/>
              <a:buFont typeface="Calibri"/>
              <a:buAutoNum type="arabicPeriod"/>
            </a:pPr>
            <a:r>
              <a:rPr lang="en-US" sz="3400">
                <a:solidFill>
                  <a:srgbClr val="FF0000"/>
                </a:solidFill>
              </a:rPr>
              <a:t>Egg and egg products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85" name="Google Shape;18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4"/>
          <p:cNvSpPr txBox="1"/>
          <p:nvPr>
            <p:ph type="title"/>
          </p:nvPr>
        </p:nvSpPr>
        <p:spPr>
          <a:xfrm>
            <a:off x="1981200" y="274638"/>
            <a:ext cx="8229600" cy="944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Aharoni"/>
              <a:buNone/>
            </a:pPr>
            <a:r>
              <a:rPr lang="en-US">
                <a:solidFill>
                  <a:srgbClr val="C00000"/>
                </a:solidFill>
                <a:latin typeface="Aharoni"/>
                <a:ea typeface="Aharoni"/>
                <a:cs typeface="Aharoni"/>
                <a:sym typeface="Aharoni"/>
              </a:rPr>
              <a:t>Clinical symptoms</a:t>
            </a:r>
            <a:endParaRPr>
              <a:solidFill>
                <a:srgbClr val="C0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192" name="Google Shape;192;p14"/>
          <p:cNvSpPr txBox="1"/>
          <p:nvPr>
            <p:ph idx="1" type="body"/>
          </p:nvPr>
        </p:nvSpPr>
        <p:spPr>
          <a:xfrm>
            <a:off x="338667" y="1219201"/>
            <a:ext cx="9872133" cy="490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The ordinary symptoms include abdominal pain, headache, diarrhea, fever, vomiting,, prostration and malaise. 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In severe cases there is septicemia with leucopenia, endocarditis, pericarditis.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Severe cases are encountered in babies, young children , the sick and in elderly persons. The mortality is up to 13 %. 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93" name="Google Shape;19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5"/>
          <p:cNvSpPr txBox="1"/>
          <p:nvPr>
            <p:ph type="title"/>
          </p:nvPr>
        </p:nvSpPr>
        <p:spPr>
          <a:xfrm>
            <a:off x="110067" y="274638"/>
            <a:ext cx="10100733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6000"/>
              <a:buFont typeface="Aharoni"/>
              <a:buNone/>
            </a:pPr>
            <a:r>
              <a:rPr lang="en-US" sz="6000">
                <a:solidFill>
                  <a:srgbClr val="C00000"/>
                </a:solidFill>
                <a:latin typeface="Aharoni"/>
                <a:ea typeface="Aharoni"/>
                <a:cs typeface="Aharoni"/>
                <a:sym typeface="Aharoni"/>
              </a:rPr>
              <a:t>Control Measures</a:t>
            </a:r>
            <a:endParaRPr sz="6000">
              <a:solidFill>
                <a:srgbClr val="C0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200" name="Google Shape;200;p15"/>
          <p:cNvSpPr txBox="1"/>
          <p:nvPr>
            <p:ph idx="1" type="body"/>
          </p:nvPr>
        </p:nvSpPr>
        <p:spPr>
          <a:xfrm>
            <a:off x="110067" y="1219201"/>
            <a:ext cx="11777133" cy="490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Efficient refrigeration and hygienic handling of food.</a:t>
            </a:r>
            <a:endParaRPr sz="3200"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Consumption of properly cooked meat.</a:t>
            </a:r>
            <a:endParaRPr sz="3200"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Complete thawing of frozen meats and adequate cooking.</a:t>
            </a:r>
            <a:endParaRPr sz="3200"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Heat processing of meat, milk , fish and poultry to destroy salmonella organisms in food.</a:t>
            </a:r>
            <a:endParaRPr sz="32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01" name="Google Shape;201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"/>
          <p:cNvSpPr txBox="1"/>
          <p:nvPr>
            <p:ph type="title"/>
          </p:nvPr>
        </p:nvSpPr>
        <p:spPr>
          <a:xfrm>
            <a:off x="1981200" y="274638"/>
            <a:ext cx="8229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b="1" lang="en-US"/>
            </a:br>
            <a:r>
              <a:rPr b="1" lang="en-US" sz="1070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Cholera</a:t>
            </a:r>
            <a:br>
              <a:rPr lang="en-US">
                <a:solidFill>
                  <a:srgbClr val="FF0000"/>
                </a:solidFill>
              </a:rPr>
            </a:br>
            <a:endParaRPr>
              <a:solidFill>
                <a:srgbClr val="FF0000"/>
              </a:solidFill>
            </a:endParaRPr>
          </a:p>
        </p:txBody>
      </p:sp>
      <p:sp>
        <p:nvSpPr>
          <p:cNvPr id="208" name="Google Shape;208;p16"/>
          <p:cNvSpPr txBox="1"/>
          <p:nvPr>
            <p:ph idx="1" type="body"/>
          </p:nvPr>
        </p:nvSpPr>
        <p:spPr>
          <a:xfrm>
            <a:off x="155275" y="1710267"/>
            <a:ext cx="11782725" cy="4794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/>
              <a:t>Cholera is caused by </a:t>
            </a:r>
            <a:r>
              <a:rPr i="1" lang="en-US"/>
              <a:t>Vibrio cholera</a:t>
            </a:r>
            <a:r>
              <a:rPr lang="en-US"/>
              <a:t> bacterium.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/>
              <a:t>Cholera vibrio are ingested in drink or food. In natural infection, </a:t>
            </a:r>
            <a:r>
              <a:rPr lang="en-US" sz="3600">
                <a:solidFill>
                  <a:srgbClr val="FF0000"/>
                </a:solidFill>
              </a:rPr>
              <a:t>the dosage is usually very small.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en-US"/>
              <a:t>The organism multiply in the  small intestine to produce </a:t>
            </a:r>
            <a:r>
              <a:rPr lang="en-US" sz="4000">
                <a:solidFill>
                  <a:srgbClr val="FF0000"/>
                </a:solidFill>
              </a:rPr>
              <a:t>a very potent enterotoxin</a:t>
            </a:r>
            <a:r>
              <a:rPr lang="en-US">
                <a:solidFill>
                  <a:srgbClr val="FF0000"/>
                </a:solidFill>
              </a:rPr>
              <a:t>,</a:t>
            </a:r>
            <a:r>
              <a:rPr lang="en-US"/>
              <a:t> which stimulates a persistent out pouring of isotonic fluid by the gut mucosal cells. </a:t>
            </a:r>
            <a:endParaRPr/>
          </a:p>
        </p:txBody>
      </p:sp>
      <p:sp>
        <p:nvSpPr>
          <p:cNvPr id="209" name="Google Shape;20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7"/>
          <p:cNvSpPr txBox="1"/>
          <p:nvPr>
            <p:ph type="title"/>
          </p:nvPr>
        </p:nvSpPr>
        <p:spPr>
          <a:xfrm>
            <a:off x="169333" y="274638"/>
            <a:ext cx="11184467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ct val="100000"/>
              <a:buFont typeface="Aharoni"/>
              <a:buNone/>
            </a:pPr>
            <a:r>
              <a:rPr lang="en-US" sz="6000">
                <a:solidFill>
                  <a:srgbClr val="548135"/>
                </a:solidFill>
                <a:latin typeface="Aharoni"/>
                <a:ea typeface="Aharoni"/>
                <a:cs typeface="Aharoni"/>
                <a:sym typeface="Aharoni"/>
              </a:rPr>
              <a:t>Transmission</a:t>
            </a:r>
            <a:endParaRPr sz="4000">
              <a:solidFill>
                <a:srgbClr val="548135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216" name="Google Shape;216;p17"/>
          <p:cNvSpPr txBox="1"/>
          <p:nvPr>
            <p:ph idx="1" type="body"/>
          </p:nvPr>
        </p:nvSpPr>
        <p:spPr>
          <a:xfrm>
            <a:off x="169333" y="1540933"/>
            <a:ext cx="11827934" cy="45852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 u="sng"/>
              <a:t>Man is the only natural host of the cholera vibrio 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Spread of infection is from </a:t>
            </a:r>
            <a:r>
              <a:rPr lang="en-US" sz="3000">
                <a:solidFill>
                  <a:srgbClr val="FF0000"/>
                </a:solidFill>
              </a:rPr>
              <a:t>person-to-person, through contaminated water or foods.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 </a:t>
            </a:r>
            <a:r>
              <a:rPr lang="en-US" sz="3000" u="sng"/>
              <a:t>Shrimps and vegetables </a:t>
            </a:r>
            <a:r>
              <a:rPr lang="en-US" sz="3000"/>
              <a:t>are the most frequent carriers.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Cholera is an infection of </a:t>
            </a:r>
            <a:r>
              <a:rPr lang="en-US" sz="3000" u="sng"/>
              <a:t>crowded poor class communities </a:t>
            </a:r>
            <a:r>
              <a:rPr lang="en-US" sz="3000"/>
              <a:t>and it tends to persist in such areas.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</a:pPr>
            <a:r>
              <a:rPr lang="en-US" sz="3000"/>
              <a:t>Cholera outbreaks occur either as </a:t>
            </a:r>
            <a:r>
              <a:rPr b="1" lang="en-US" sz="3200" u="sng">
                <a:solidFill>
                  <a:srgbClr val="FF0000"/>
                </a:solidFill>
              </a:rPr>
              <a:t>Explosive Epidemics </a:t>
            </a:r>
            <a:r>
              <a:rPr lang="en-US" sz="3000"/>
              <a:t>usually in non-endemic areas or as protracted epidemic waves in endemic areas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17" name="Google Shape;21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8"/>
          <p:cNvSpPr txBox="1"/>
          <p:nvPr>
            <p:ph type="title"/>
          </p:nvPr>
        </p:nvSpPr>
        <p:spPr>
          <a:xfrm>
            <a:off x="601133" y="655638"/>
            <a:ext cx="9643533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ts val="4000"/>
              <a:buFont typeface="Aharoni"/>
              <a:buNone/>
            </a:pPr>
            <a:r>
              <a:rPr b="1" lang="en-US" sz="4000">
                <a:solidFill>
                  <a:srgbClr val="548135"/>
                </a:solidFill>
                <a:latin typeface="Aharoni"/>
                <a:ea typeface="Aharoni"/>
                <a:cs typeface="Aharoni"/>
                <a:sym typeface="Aharoni"/>
              </a:rPr>
              <a:t>Clinical symptoms</a:t>
            </a:r>
            <a:endParaRPr sz="4000">
              <a:solidFill>
                <a:srgbClr val="548135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224" name="Google Shape;224;p18"/>
          <p:cNvSpPr txBox="1"/>
          <p:nvPr>
            <p:ph idx="1" type="body"/>
          </p:nvPr>
        </p:nvSpPr>
        <p:spPr>
          <a:xfrm>
            <a:off x="304800" y="1814512"/>
            <a:ext cx="11658600" cy="490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Cholera is typically characterized by the sudden onset of effortless vomiting and profuse watery diarrhea. 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Vomiting is seen frequently, but very rapid dehydration and hypovolemic shock.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The frequent watery stools may be accompanied with small parts of the mucosa being liberated from the intestines.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Death may occur in 12 to 24 hrs due to rapid dehydration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>
                <a:solidFill>
                  <a:srgbClr val="000000"/>
                </a:solidFill>
              </a:rPr>
              <a:t>	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25" name="Google Shape;225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9"/>
          <p:cNvSpPr txBox="1"/>
          <p:nvPr>
            <p:ph type="title"/>
          </p:nvPr>
        </p:nvSpPr>
        <p:spPr>
          <a:xfrm>
            <a:off x="1981200" y="274638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ts val="4000"/>
              <a:buFont typeface="Aharoni"/>
              <a:buNone/>
            </a:pPr>
            <a:r>
              <a:rPr lang="en-US" sz="4000">
                <a:solidFill>
                  <a:srgbClr val="548135"/>
                </a:solidFill>
                <a:latin typeface="Aharoni"/>
                <a:ea typeface="Aharoni"/>
                <a:cs typeface="Aharoni"/>
                <a:sym typeface="Aharoni"/>
              </a:rPr>
              <a:t>Clinical symptoms cont…</a:t>
            </a:r>
            <a:endParaRPr sz="4000">
              <a:solidFill>
                <a:srgbClr val="548135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232" name="Google Shape;232;p19"/>
          <p:cNvSpPr txBox="1"/>
          <p:nvPr>
            <p:ph idx="1" type="body"/>
          </p:nvPr>
        </p:nvSpPr>
        <p:spPr>
          <a:xfrm>
            <a:off x="287867" y="1295401"/>
            <a:ext cx="11760200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Patients may produce up to 20-30 stools per day, losing many liters of water and electrolytes, 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Patients therefore exhibits extreme dehydration, urine is suppressed, the skin becomes wrinkled, the eyeballs are sunken and the voice becomes weak and husky. 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Blood pressure falls, the heart sounds become barely audible and the pulse become rapid and weak just before death.</a:t>
            </a:r>
            <a:endParaRPr sz="3000">
              <a:solidFill>
                <a:srgbClr val="0000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33" name="Google Shape;23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type="title"/>
          </p:nvPr>
        </p:nvSpPr>
        <p:spPr>
          <a:xfrm>
            <a:off x="1981200" y="274638"/>
            <a:ext cx="8229600" cy="944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Aharoni"/>
              <a:buNone/>
            </a:pPr>
            <a:r>
              <a:rPr lang="en-US">
                <a:solidFill>
                  <a:srgbClr val="C00000"/>
                </a:solidFill>
                <a:latin typeface="Aharoni"/>
                <a:ea typeface="Aharoni"/>
                <a:cs typeface="Aharoni"/>
                <a:sym typeface="Aharoni"/>
              </a:rPr>
              <a:t>Food borne diseases</a:t>
            </a:r>
            <a:endParaRPr>
              <a:solidFill>
                <a:srgbClr val="C0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96" name="Google Shape;96;p2"/>
          <p:cNvSpPr txBox="1"/>
          <p:nvPr>
            <p:ph idx="1" type="body"/>
          </p:nvPr>
        </p:nvSpPr>
        <p:spPr>
          <a:xfrm>
            <a:off x="362309" y="1371601"/>
            <a:ext cx="11516265" cy="4754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Food borne diseases (FBD) are acute illnesses associated with the recent consumption of food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The food involved is usually contaminated with a </a:t>
            </a:r>
            <a:r>
              <a:rPr lang="en-US">
                <a:solidFill>
                  <a:srgbClr val="FF0000"/>
                </a:solidFill>
              </a:rPr>
              <a:t>disease pathogen </a:t>
            </a:r>
            <a:r>
              <a:rPr lang="en-US"/>
              <a:t>or </a:t>
            </a:r>
            <a:r>
              <a:rPr lang="en-US">
                <a:solidFill>
                  <a:srgbClr val="FF0000"/>
                </a:solidFill>
              </a:rPr>
              <a:t>toxicant</a:t>
            </a:r>
            <a:r>
              <a:rPr lang="en-US"/>
              <a:t>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Such food contains enough pathogens or toxicant </a:t>
            </a:r>
            <a:r>
              <a:rPr lang="en-US">
                <a:solidFill>
                  <a:srgbClr val="FF0000"/>
                </a:solidFill>
              </a:rPr>
              <a:t>necessary</a:t>
            </a:r>
            <a:r>
              <a:rPr lang="en-US"/>
              <a:t> to make a person sick.</a:t>
            </a:r>
            <a:endParaRPr/>
          </a:p>
        </p:txBody>
      </p:sp>
      <p:sp>
        <p:nvSpPr>
          <p:cNvPr id="97" name="Google Shape;97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0"/>
          <p:cNvSpPr txBox="1"/>
          <p:nvPr>
            <p:ph type="title"/>
          </p:nvPr>
        </p:nvSpPr>
        <p:spPr>
          <a:xfrm>
            <a:off x="1981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ts val="4000"/>
              <a:buFont typeface="Aharoni"/>
              <a:buNone/>
            </a:pPr>
            <a:r>
              <a:rPr lang="en-US" sz="4000">
                <a:solidFill>
                  <a:srgbClr val="548135"/>
                </a:solidFill>
                <a:latin typeface="Aharoni"/>
                <a:ea typeface="Aharoni"/>
                <a:cs typeface="Aharoni"/>
                <a:sym typeface="Aharoni"/>
              </a:rPr>
              <a:t>Diagnosis</a:t>
            </a:r>
            <a:endParaRPr sz="4000">
              <a:solidFill>
                <a:srgbClr val="548135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240" name="Google Shape;240;p20"/>
          <p:cNvSpPr txBox="1"/>
          <p:nvPr>
            <p:ph idx="1" type="body"/>
          </p:nvPr>
        </p:nvSpPr>
        <p:spPr>
          <a:xfrm>
            <a:off x="228599" y="1143001"/>
            <a:ext cx="11743267" cy="4983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A vibrio immobilization test with dark field microscopy. In the acute stage, vibrios are abundantly present in watery stool (up to 10</a:t>
            </a:r>
            <a:r>
              <a:rPr baseline="30000" lang="en-US">
                <a:solidFill>
                  <a:srgbClr val="000000"/>
                </a:solidFill>
              </a:rPr>
              <a:t>7</a:t>
            </a:r>
            <a:r>
              <a:rPr lang="en-US">
                <a:solidFill>
                  <a:srgbClr val="000000"/>
                </a:solidFill>
              </a:rPr>
              <a:t>to 10</a:t>
            </a:r>
            <a:r>
              <a:rPr baseline="30000" lang="en-US">
                <a:solidFill>
                  <a:srgbClr val="000000"/>
                </a:solidFill>
              </a:rPr>
              <a:t>9</a:t>
            </a:r>
            <a:r>
              <a:rPr lang="en-US">
                <a:solidFill>
                  <a:srgbClr val="000000"/>
                </a:solidFill>
              </a:rPr>
              <a:t> organisms per ml). 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Bacteriological examination can be done in stool, suspect water and food. 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Precise identification of biotype and serotype done using serological (e.g. CFT) and phage sensitivity tests.</a:t>
            </a:r>
            <a:endParaRPr>
              <a:solidFill>
                <a:srgbClr val="0000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41" name="Google Shape;241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1"/>
          <p:cNvSpPr txBox="1"/>
          <p:nvPr>
            <p:ph type="title"/>
          </p:nvPr>
        </p:nvSpPr>
        <p:spPr>
          <a:xfrm>
            <a:off x="1981200" y="274638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600"/>
              <a:buFont typeface="Aharoni"/>
              <a:buNone/>
            </a:pPr>
            <a:r>
              <a:rPr b="1" lang="en-US" sz="660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Control measures</a:t>
            </a:r>
            <a:endParaRPr sz="6600">
              <a:solidFill>
                <a:srgbClr val="FF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248" name="Google Shape;248;p21"/>
          <p:cNvSpPr txBox="1"/>
          <p:nvPr>
            <p:ph idx="1" type="body"/>
          </p:nvPr>
        </p:nvSpPr>
        <p:spPr>
          <a:xfrm>
            <a:off x="160867" y="1295401"/>
            <a:ext cx="11633200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514350" lvl="0" marL="5143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Provision of potable water</a:t>
            </a:r>
            <a:endParaRPr sz="3200"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Proper sewage disposal</a:t>
            </a:r>
            <a:endParaRPr sz="3200"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Proper cooking and hygienic handling of food</a:t>
            </a:r>
            <a:endParaRPr sz="3200"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Observation of personal hygiene</a:t>
            </a:r>
            <a:endParaRPr sz="3200"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/>
              <a:t>Vaccination -The heat killed, phenol preserved vaccine has protection that lasts for 3 to 6 months.</a:t>
            </a:r>
            <a:endParaRPr sz="32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49" name="Google Shape;24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3"/>
          <p:cNvSpPr txBox="1"/>
          <p:nvPr>
            <p:ph type="title"/>
          </p:nvPr>
        </p:nvSpPr>
        <p:spPr>
          <a:xfrm>
            <a:off x="448573" y="274638"/>
            <a:ext cx="11576649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 typeface="Aharoni"/>
              <a:buNone/>
            </a:pPr>
            <a:r>
              <a:rPr b="1" lang="en-US" sz="480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FOOD BORNE INTOXICATIONS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261" name="Google Shape;261;p23"/>
          <p:cNvSpPr txBox="1"/>
          <p:nvPr>
            <p:ph idx="1" type="body"/>
          </p:nvPr>
        </p:nvSpPr>
        <p:spPr>
          <a:xfrm>
            <a:off x="448573" y="1066800"/>
            <a:ext cx="11576649" cy="54864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are diseases caused by consumption of food containing: </a:t>
            </a:r>
            <a:endParaRPr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AutoNum type="arabicPeriod"/>
            </a:pPr>
            <a:r>
              <a:rPr lang="en-US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Bio toxicants</a:t>
            </a: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are found in tissues of </a:t>
            </a:r>
            <a:r>
              <a:rPr lang="en-US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certain plants and animals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AutoNum type="arabicPeriod"/>
            </a:pPr>
            <a:r>
              <a:rPr lang="en-US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Metabolic products (toxins) </a:t>
            </a:r>
            <a:r>
              <a:rPr lang="en-US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formed and excreted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microorganisms (such as bacteria, fungi and algae), while they multiply in food, or in gastrointestinal tract of man.</a:t>
            </a:r>
            <a:endParaRPr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Calibri"/>
              <a:buAutoNum type="arabicPeriod"/>
            </a:pPr>
            <a:r>
              <a:rPr lang="en-US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Poisonous substances</a:t>
            </a:r>
            <a:r>
              <a:rPr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may be </a:t>
            </a:r>
            <a:r>
              <a:rPr lang="en-US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intentionally or unintentionally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added to food during </a:t>
            </a:r>
            <a:r>
              <a:rPr lang="en-US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production, processing, transportation or storage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62" name="Google Shape;262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"/>
          <p:cNvSpPr txBox="1"/>
          <p:nvPr>
            <p:ph type="title"/>
          </p:nvPr>
        </p:nvSpPr>
        <p:spPr>
          <a:xfrm>
            <a:off x="1981200" y="274638"/>
            <a:ext cx="8229600" cy="1020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haroni"/>
              <a:buNone/>
            </a:pPr>
            <a:r>
              <a:rPr lang="en-US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Food borne intoxications……</a:t>
            </a:r>
            <a:endParaRPr>
              <a:solidFill>
                <a:srgbClr val="FF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269" name="Google Shape;269;p24"/>
          <p:cNvSpPr txBox="1"/>
          <p:nvPr>
            <p:ph idx="1" type="body"/>
          </p:nvPr>
        </p:nvSpPr>
        <p:spPr>
          <a:xfrm>
            <a:off x="232913" y="1371601"/>
            <a:ext cx="11628408" cy="5349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/>
              <a:t>Food borne intoxications have </a:t>
            </a:r>
            <a:r>
              <a:rPr b="1" lang="en-US" sz="3000">
                <a:solidFill>
                  <a:srgbClr val="FF0000"/>
                </a:solidFill>
              </a:rPr>
              <a:t>short incubation</a:t>
            </a:r>
            <a:r>
              <a:rPr lang="en-US" sz="3000">
                <a:solidFill>
                  <a:srgbClr val="FF0000"/>
                </a:solidFill>
              </a:rPr>
              <a:t> </a:t>
            </a:r>
            <a:r>
              <a:rPr lang="en-US" sz="3000"/>
              <a:t>periods (minutes to hours) and are characterized by </a:t>
            </a:r>
            <a:r>
              <a:rPr b="1" lang="en-US" sz="3000">
                <a:solidFill>
                  <a:srgbClr val="FF0000"/>
                </a:solidFill>
              </a:rPr>
              <a:t>lack of fever</a:t>
            </a:r>
            <a:r>
              <a:rPr lang="en-US" sz="3000"/>
              <a:t>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3000"/>
              <a:t>Food borne intoxications can be classified into:</a:t>
            </a:r>
            <a:endParaRPr sz="3000"/>
          </a:p>
          <a:p>
            <a:pPr indent="-514350" lvl="1" marL="9144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AutoNum type="arabicPeriod"/>
            </a:pPr>
            <a:r>
              <a:rPr lang="en-US" sz="3000"/>
              <a:t>Bacterial intoxications	</a:t>
            </a:r>
            <a:endParaRPr sz="3000"/>
          </a:p>
          <a:p>
            <a:pPr indent="-514350" lvl="1" marL="9144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AutoNum type="arabicPeriod"/>
            </a:pPr>
            <a:r>
              <a:rPr lang="en-US" sz="3000"/>
              <a:t>Fungal intoxications	</a:t>
            </a:r>
            <a:endParaRPr sz="3000"/>
          </a:p>
          <a:p>
            <a:pPr indent="-514350" lvl="1" marL="9144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AutoNum type="arabicPeriod"/>
            </a:pPr>
            <a:r>
              <a:rPr lang="en-US" sz="3000"/>
              <a:t>Chemical intoxication	</a:t>
            </a:r>
            <a:endParaRPr sz="3000"/>
          </a:p>
          <a:p>
            <a:pPr indent="-514350" lvl="1" marL="9144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AutoNum type="arabicPeriod"/>
            </a:pPr>
            <a:r>
              <a:rPr lang="en-US" sz="3000"/>
              <a:t>Plant toxicants, and </a:t>
            </a:r>
            <a:endParaRPr sz="3000"/>
          </a:p>
          <a:p>
            <a:pPr indent="-514350" lvl="1" marL="9144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AutoNum type="arabicPeriod"/>
            </a:pPr>
            <a:r>
              <a:rPr lang="en-US" sz="3000"/>
              <a:t>Poisonous animals.</a:t>
            </a:r>
            <a:endParaRPr sz="30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70" name="Google Shape;270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5"/>
          <p:cNvSpPr txBox="1"/>
          <p:nvPr>
            <p:ph type="title"/>
          </p:nvPr>
        </p:nvSpPr>
        <p:spPr>
          <a:xfrm>
            <a:off x="1981200" y="274638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en-US" sz="3200"/>
            </a:br>
            <a:r>
              <a:rPr b="1" lang="en-US" sz="3200">
                <a:solidFill>
                  <a:schemeClr val="accent1"/>
                </a:solidFill>
                <a:latin typeface="Aharoni"/>
                <a:ea typeface="Aharoni"/>
                <a:cs typeface="Aharoni"/>
                <a:sym typeface="Aharoni"/>
              </a:rPr>
              <a:t>BACTERIAL FOOD BORNE INTOXICATIONS</a:t>
            </a:r>
            <a:br>
              <a:rPr lang="en-US"/>
            </a:br>
            <a:endParaRPr/>
          </a:p>
        </p:txBody>
      </p:sp>
      <p:sp>
        <p:nvSpPr>
          <p:cNvPr id="277" name="Google Shape;277;p25"/>
          <p:cNvSpPr txBox="1"/>
          <p:nvPr>
            <p:ph idx="1" type="body"/>
          </p:nvPr>
        </p:nvSpPr>
        <p:spPr>
          <a:xfrm>
            <a:off x="267419" y="1219201"/>
            <a:ext cx="11697419" cy="490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742950" lvl="0" marL="7429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i="1" lang="en-US" sz="4000">
                <a:solidFill>
                  <a:srgbClr val="FF0000"/>
                </a:solidFill>
              </a:rPr>
              <a:t>Staphylococcus aureus</a:t>
            </a:r>
            <a:r>
              <a:rPr lang="en-US" sz="4000">
                <a:solidFill>
                  <a:srgbClr val="FF0000"/>
                </a:solidFill>
              </a:rPr>
              <a:t> </a:t>
            </a:r>
            <a:r>
              <a:rPr lang="en-US" sz="4000"/>
              <a:t>intoxication</a:t>
            </a:r>
            <a:endParaRPr/>
          </a:p>
          <a:p>
            <a:pPr indent="-742950" lvl="0" marL="7429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i="1" lang="en-US" sz="4000">
                <a:solidFill>
                  <a:srgbClr val="FF0000"/>
                </a:solidFill>
              </a:rPr>
              <a:t>Bacillus cereus </a:t>
            </a:r>
            <a:r>
              <a:rPr lang="en-US" sz="4000"/>
              <a:t>food borne intoxication</a:t>
            </a:r>
            <a:endParaRPr/>
          </a:p>
          <a:p>
            <a:pPr indent="-742950" lvl="0" marL="7429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i="1" lang="en-US" sz="4000">
                <a:solidFill>
                  <a:srgbClr val="FF0000"/>
                </a:solidFill>
              </a:rPr>
              <a:t>Clostridium perfringens</a:t>
            </a:r>
            <a:r>
              <a:rPr lang="en-US" sz="4000">
                <a:solidFill>
                  <a:srgbClr val="FF0000"/>
                </a:solidFill>
              </a:rPr>
              <a:t> </a:t>
            </a:r>
            <a:r>
              <a:rPr lang="en-US" sz="4000"/>
              <a:t>food borne intoxication</a:t>
            </a:r>
            <a:endParaRPr/>
          </a:p>
          <a:p>
            <a:pPr indent="-742950" lvl="0" marL="7429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AutoNum type="arabicPeriod"/>
            </a:pPr>
            <a:r>
              <a:rPr b="1" i="1" lang="en-US" sz="4800" u="sng">
                <a:solidFill>
                  <a:srgbClr val="FF0000"/>
                </a:solidFill>
              </a:rPr>
              <a:t>Clostridium botulinum </a:t>
            </a:r>
            <a:r>
              <a:rPr lang="en-US" sz="4400"/>
              <a:t>food borne intoxication</a:t>
            </a:r>
            <a:endParaRPr sz="4800"/>
          </a:p>
        </p:txBody>
      </p:sp>
      <p:sp>
        <p:nvSpPr>
          <p:cNvPr id="278" name="Google Shape;278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6"/>
          <p:cNvSpPr txBox="1"/>
          <p:nvPr>
            <p:ph type="title"/>
          </p:nvPr>
        </p:nvSpPr>
        <p:spPr>
          <a:xfrm>
            <a:off x="284672" y="274638"/>
            <a:ext cx="11069128" cy="1020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b="1" i="1" lang="en-US">
                <a:solidFill>
                  <a:srgbClr val="FF0000"/>
                </a:solidFill>
              </a:rPr>
              <a:t>Clostridium botulinum foodborne  Intoxication</a:t>
            </a:r>
            <a:endParaRPr b="1" i="1">
              <a:solidFill>
                <a:srgbClr val="FF0000"/>
              </a:solidFill>
            </a:endParaRPr>
          </a:p>
        </p:txBody>
      </p:sp>
      <p:sp>
        <p:nvSpPr>
          <p:cNvPr id="285" name="Google Shape;285;p26"/>
          <p:cNvSpPr txBox="1"/>
          <p:nvPr>
            <p:ph idx="1" type="body"/>
          </p:nvPr>
        </p:nvSpPr>
        <p:spPr>
          <a:xfrm>
            <a:off x="431321" y="1447801"/>
            <a:ext cx="11490385" cy="4678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en-US"/>
              <a:t>Clostridium botulinum</a:t>
            </a:r>
            <a:r>
              <a:rPr lang="en-US"/>
              <a:t> food borne intoxication (</a:t>
            </a:r>
            <a:r>
              <a:rPr lang="en-US" sz="3900">
                <a:solidFill>
                  <a:srgbClr val="FF0000"/>
                </a:solidFill>
              </a:rPr>
              <a:t>botulism</a:t>
            </a:r>
            <a:r>
              <a:rPr lang="en-US"/>
              <a:t>) is a type of food poisoning caused by consumption of </a:t>
            </a:r>
            <a:r>
              <a:rPr lang="en-US">
                <a:solidFill>
                  <a:srgbClr val="FF0000"/>
                </a:solidFill>
              </a:rPr>
              <a:t>enterotoxins</a:t>
            </a:r>
            <a:r>
              <a:rPr lang="en-US"/>
              <a:t> produced by strains of </a:t>
            </a:r>
            <a:r>
              <a:rPr i="1" lang="en-US"/>
              <a:t>Clostridium botulinum.</a:t>
            </a:r>
            <a:r>
              <a:rPr lang="en-US"/>
              <a:t> 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i="1" lang="en-US"/>
              <a:t>C. botulinum</a:t>
            </a:r>
            <a:r>
              <a:rPr lang="en-US"/>
              <a:t> is </a:t>
            </a:r>
            <a:r>
              <a:rPr lang="en-US">
                <a:solidFill>
                  <a:srgbClr val="FF0000"/>
                </a:solidFill>
              </a:rPr>
              <a:t>an obligate, spore-forming anaerobe, and Gram positive bacilli 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strains are divided into </a:t>
            </a:r>
            <a:r>
              <a:rPr lang="en-US" u="sng"/>
              <a:t>proteolytic and non-proteolytic  </a:t>
            </a:r>
            <a:r>
              <a:rPr lang="en-US"/>
              <a:t>types according to whether they hydrolyze proteins or not.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86" name="Google Shape;286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7"/>
          <p:cNvSpPr txBox="1"/>
          <p:nvPr>
            <p:ph idx="1" type="body"/>
          </p:nvPr>
        </p:nvSpPr>
        <p:spPr>
          <a:xfrm>
            <a:off x="198407" y="1393167"/>
            <a:ext cx="11809562" cy="36791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The intoxication is caused by botulinal toxins A, B, E, F and G, produced by </a:t>
            </a:r>
            <a:r>
              <a:rPr i="1" lang="en-US" sz="2000"/>
              <a:t>C. botulinum</a:t>
            </a:r>
            <a:r>
              <a:rPr lang="en-US" sz="2000"/>
              <a:t> type A, B, E, F and G, while the organism grows in food.</a:t>
            </a:r>
            <a:endParaRPr/>
          </a:p>
          <a:p>
            <a:pPr indent="-228600" lvl="0" marL="22860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i="1" lang="en-US" sz="2000"/>
              <a:t>C. botulinum</a:t>
            </a:r>
            <a:r>
              <a:rPr lang="en-US" sz="2000"/>
              <a:t> types C and D produce toxins C and D that </a:t>
            </a:r>
            <a:r>
              <a:rPr lang="en-US" sz="2000" u="sng"/>
              <a:t>cause disease in animals</a:t>
            </a:r>
            <a:endParaRPr/>
          </a:p>
          <a:p>
            <a:pPr indent="-228600" lvl="0" marL="22860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Type E strains are </a:t>
            </a:r>
            <a:r>
              <a:rPr lang="en-US" sz="2000" u="sng"/>
              <a:t>non-proteolytic</a:t>
            </a:r>
            <a:r>
              <a:rPr lang="en-US" sz="2000"/>
              <a:t> while the rest are proteolytic.</a:t>
            </a:r>
            <a:endParaRPr/>
          </a:p>
          <a:p>
            <a:pPr indent="-228600" lvl="0" marL="22860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Spores of </a:t>
            </a:r>
            <a:r>
              <a:rPr i="1" lang="en-US" sz="2000"/>
              <a:t>C. botulinum</a:t>
            </a:r>
            <a:r>
              <a:rPr lang="en-US" sz="2000"/>
              <a:t> type A can </a:t>
            </a:r>
            <a:r>
              <a:rPr lang="en-US" sz="2000" u="sng"/>
              <a:t>survive temperatures of 120</a:t>
            </a:r>
            <a:r>
              <a:rPr baseline="30000" lang="en-US" sz="2000" u="sng"/>
              <a:t>o</a:t>
            </a:r>
            <a:r>
              <a:rPr lang="en-US" sz="2000" u="sng"/>
              <a:t>C.</a:t>
            </a:r>
            <a:endParaRPr/>
          </a:p>
        </p:txBody>
      </p:sp>
      <p:sp>
        <p:nvSpPr>
          <p:cNvPr id="293" name="Google Shape;293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8"/>
          <p:cNvSpPr txBox="1"/>
          <p:nvPr>
            <p:ph type="title"/>
          </p:nvPr>
        </p:nvSpPr>
        <p:spPr>
          <a:xfrm>
            <a:off x="1880558" y="83376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Aharoni"/>
              <a:buNone/>
            </a:pPr>
            <a:r>
              <a:rPr b="1" lang="en-US">
                <a:solidFill>
                  <a:srgbClr val="00B050"/>
                </a:solidFill>
                <a:latin typeface="Aharoni"/>
                <a:ea typeface="Aharoni"/>
                <a:cs typeface="Aharoni"/>
                <a:sym typeface="Aharoni"/>
              </a:rPr>
              <a:t>Growth characteristics</a:t>
            </a:r>
            <a:endParaRPr>
              <a:solidFill>
                <a:srgbClr val="00B05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300" name="Google Shape;300;p28"/>
          <p:cNvSpPr txBox="1"/>
          <p:nvPr>
            <p:ph idx="1" type="body"/>
          </p:nvPr>
        </p:nvSpPr>
        <p:spPr>
          <a:xfrm>
            <a:off x="146649" y="1660586"/>
            <a:ext cx="11697419" cy="38689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1717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2400">
                <a:solidFill>
                  <a:srgbClr val="000000"/>
                </a:solidFill>
              </a:rPr>
              <a:t>Proteolytic strains grow at temperature range between 10-50</a:t>
            </a:r>
            <a:r>
              <a:rPr baseline="30000" lang="en-US" sz="2400">
                <a:solidFill>
                  <a:srgbClr val="000000"/>
                </a:solidFill>
              </a:rPr>
              <a:t>o</a:t>
            </a:r>
            <a:r>
              <a:rPr lang="en-US" sz="2400">
                <a:solidFill>
                  <a:srgbClr val="000000"/>
                </a:solidFill>
              </a:rPr>
              <a:t>C, while non-proteolytic grow at 3.3-45</a:t>
            </a:r>
            <a:r>
              <a:rPr baseline="30000" lang="en-US" sz="2400">
                <a:solidFill>
                  <a:srgbClr val="000000"/>
                </a:solidFill>
              </a:rPr>
              <a:t>o</a:t>
            </a:r>
            <a:r>
              <a:rPr lang="en-US" sz="2400">
                <a:solidFill>
                  <a:srgbClr val="000000"/>
                </a:solidFill>
              </a:rPr>
              <a:t>C (optimum 35-37</a:t>
            </a:r>
            <a:r>
              <a:rPr baseline="30000" lang="en-US" sz="2400">
                <a:solidFill>
                  <a:srgbClr val="000000"/>
                </a:solidFill>
              </a:rPr>
              <a:t>o</a:t>
            </a:r>
            <a:r>
              <a:rPr lang="en-US" sz="2400">
                <a:solidFill>
                  <a:srgbClr val="000000"/>
                </a:solidFill>
              </a:rPr>
              <a:t>C). </a:t>
            </a:r>
            <a:endParaRPr>
              <a:solidFill>
                <a:srgbClr val="000000"/>
              </a:solidFill>
            </a:endParaRPr>
          </a:p>
          <a:p>
            <a:pPr indent="-21717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2400">
                <a:solidFill>
                  <a:srgbClr val="000000"/>
                </a:solidFill>
              </a:rPr>
              <a:t>Toxin production occurs at temperature range between 25-30</a:t>
            </a:r>
            <a:r>
              <a:rPr baseline="30000" lang="en-US" sz="2400">
                <a:solidFill>
                  <a:srgbClr val="000000"/>
                </a:solidFill>
              </a:rPr>
              <a:t>o</a:t>
            </a:r>
            <a:r>
              <a:rPr lang="en-US" sz="2400">
                <a:solidFill>
                  <a:srgbClr val="000000"/>
                </a:solidFill>
              </a:rPr>
              <a:t>C. </a:t>
            </a:r>
            <a:endParaRPr>
              <a:solidFill>
                <a:srgbClr val="000000"/>
              </a:solidFill>
            </a:endParaRPr>
          </a:p>
          <a:p>
            <a:pPr indent="-21717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2400">
                <a:solidFill>
                  <a:srgbClr val="000000"/>
                </a:solidFill>
              </a:rPr>
              <a:t>Both strains grow at minimum pH of 4.5.</a:t>
            </a:r>
            <a:endParaRPr>
              <a:solidFill>
                <a:srgbClr val="000000"/>
              </a:solidFill>
            </a:endParaRPr>
          </a:p>
          <a:p>
            <a:pPr indent="-21717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•"/>
            </a:pPr>
            <a:r>
              <a:rPr lang="en-US" sz="2400">
                <a:solidFill>
                  <a:srgbClr val="000000"/>
                </a:solidFill>
              </a:rPr>
              <a:t>Proteolytic strains produce an active botulinal toxin, while non-proteolyic strains produce inactive pro-toxin that require activation by trypsin</a:t>
            </a:r>
            <a:r>
              <a:rPr lang="en-US" sz="2000">
                <a:solidFill>
                  <a:srgbClr val="000000"/>
                </a:solidFill>
              </a:rPr>
              <a:t>.</a:t>
            </a:r>
            <a:endParaRPr sz="2000">
              <a:solidFill>
                <a:srgbClr val="0000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01" name="Google Shape;301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9"/>
          <p:cNvSpPr txBox="1"/>
          <p:nvPr>
            <p:ph type="title"/>
          </p:nvPr>
        </p:nvSpPr>
        <p:spPr>
          <a:xfrm>
            <a:off x="1981200" y="274638"/>
            <a:ext cx="8229600" cy="944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600"/>
              <a:buFont typeface="Aharoni"/>
              <a:buNone/>
            </a:pPr>
            <a:r>
              <a:rPr lang="en-US" sz="3600">
                <a:solidFill>
                  <a:srgbClr val="00B050"/>
                </a:solidFill>
                <a:latin typeface="Aharoni"/>
                <a:ea typeface="Aharoni"/>
                <a:cs typeface="Aharoni"/>
                <a:sym typeface="Aharoni"/>
              </a:rPr>
              <a:t>Characteristic of Botulinal toxins</a:t>
            </a:r>
            <a:endParaRPr sz="3600">
              <a:solidFill>
                <a:srgbClr val="00B05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308" name="Google Shape;308;p29"/>
          <p:cNvSpPr txBox="1"/>
          <p:nvPr>
            <p:ph idx="1" type="body"/>
          </p:nvPr>
        </p:nvSpPr>
        <p:spPr>
          <a:xfrm>
            <a:off x="267419" y="1295401"/>
            <a:ext cx="11637034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These toxins are neurotoxins, that are highly toxic, </a:t>
            </a:r>
            <a:r>
              <a:rPr lang="en-US" u="sng">
                <a:solidFill>
                  <a:srgbClr val="000000"/>
                </a:solidFill>
              </a:rPr>
              <a:t>heat labile (inactivated by heating at 80</a:t>
            </a:r>
            <a:r>
              <a:rPr baseline="30000" lang="en-US" u="sng">
                <a:solidFill>
                  <a:srgbClr val="000000"/>
                </a:solidFill>
              </a:rPr>
              <a:t>o</a:t>
            </a:r>
            <a:r>
              <a:rPr lang="en-US" u="sng">
                <a:solidFill>
                  <a:srgbClr val="000000"/>
                </a:solidFill>
              </a:rPr>
              <a:t>c for 10 min)</a:t>
            </a:r>
            <a:r>
              <a:rPr lang="en-US">
                <a:solidFill>
                  <a:srgbClr val="000000"/>
                </a:solidFill>
              </a:rPr>
              <a:t>, unstable at alkaline pH (but stable below pH 7.0) but resistant to pepsin and acidic environment. 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The toxins can resist the action of the gastric and intestinal juices.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Char char="•"/>
            </a:pPr>
            <a:r>
              <a:rPr lang="en-US" sz="3000">
                <a:solidFill>
                  <a:srgbClr val="000000"/>
                </a:solidFill>
              </a:rPr>
              <a:t>Botulinus toxin is one of the most lethal poisons known. The calculated lethal dose for an adult person is 10 µg. 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09" name="Google Shape;309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Font typeface="Aharoni"/>
              <a:buNone/>
            </a:pPr>
            <a:r>
              <a:rPr lang="en-US" sz="3600">
                <a:solidFill>
                  <a:srgbClr val="C00000"/>
                </a:solidFill>
                <a:latin typeface="Aharoni"/>
                <a:ea typeface="Aharoni"/>
                <a:cs typeface="Aharoni"/>
                <a:sym typeface="Aharoni"/>
              </a:rPr>
              <a:t>C</a:t>
            </a:r>
            <a:r>
              <a:rPr lang="en-US">
                <a:solidFill>
                  <a:srgbClr val="C00000"/>
                </a:solidFill>
                <a:latin typeface="Aharoni"/>
                <a:ea typeface="Aharoni"/>
                <a:cs typeface="Aharoni"/>
                <a:sym typeface="Aharoni"/>
              </a:rPr>
              <a:t>lassification of food borne diseases</a:t>
            </a:r>
            <a:endParaRPr>
              <a:solidFill>
                <a:srgbClr val="C0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1981200" y="1828801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/>
              <a:t>Food borne diseases are classified into:</a:t>
            </a:r>
            <a:endParaRPr/>
          </a:p>
          <a:p>
            <a:pPr indent="-51435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AutoNum type="arabicPeriod"/>
            </a:pPr>
            <a:r>
              <a:rPr lang="en-US" sz="4000"/>
              <a:t>Food borne infections and</a:t>
            </a:r>
            <a:endParaRPr/>
          </a:p>
          <a:p>
            <a:pPr indent="-51435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AutoNum type="arabicPeriod"/>
            </a:pPr>
            <a:r>
              <a:rPr lang="en-US" sz="4000"/>
              <a:t>Food borne intoxications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5" name="Google Shape;105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0"/>
          <p:cNvSpPr txBox="1"/>
          <p:nvPr>
            <p:ph type="title"/>
          </p:nvPr>
        </p:nvSpPr>
        <p:spPr>
          <a:xfrm>
            <a:off x="1981200" y="274638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000"/>
              <a:buFont typeface="Aharoni"/>
              <a:buNone/>
            </a:pPr>
            <a:r>
              <a:rPr b="1" lang="en-US" sz="4000">
                <a:solidFill>
                  <a:srgbClr val="00B050"/>
                </a:solidFill>
                <a:latin typeface="Aharoni"/>
                <a:ea typeface="Aharoni"/>
                <a:cs typeface="Aharoni"/>
                <a:sym typeface="Aharoni"/>
              </a:rPr>
              <a:t>Types of foods implicated</a:t>
            </a:r>
            <a:endParaRPr sz="4000">
              <a:solidFill>
                <a:srgbClr val="00B05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316" name="Google Shape;316;p30"/>
          <p:cNvSpPr txBox="1"/>
          <p:nvPr>
            <p:ph idx="1" type="body"/>
          </p:nvPr>
        </p:nvSpPr>
        <p:spPr>
          <a:xfrm>
            <a:off x="255894" y="1334218"/>
            <a:ext cx="11680200" cy="48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Foods associated with anaerobic conditions such as </a:t>
            </a:r>
            <a:r>
              <a:rPr lang="en-US" u="sng"/>
              <a:t>spoiled canned meat, or hams and bacon stacked </a:t>
            </a:r>
            <a:r>
              <a:rPr lang="en-US"/>
              <a:t>without air access, are particularly liable to be infective. 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 u="sng"/>
              <a:t>Home made fermented foods have been incriminated</a:t>
            </a:r>
            <a:r>
              <a:rPr lang="en-US"/>
              <a:t>, together with </a:t>
            </a:r>
            <a:r>
              <a:rPr lang="en-US" u="sng"/>
              <a:t>smoked, pickled and canned foods </a:t>
            </a:r>
            <a:r>
              <a:rPr lang="en-US"/>
              <a:t>that are allowed to stand and then eaten without adequate cooking. 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Uncooked fresh foods are safe because they are eaten before the toxin has had time to develop, while, if foods are cooked, the toxin is destroyed.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17" name="Google Shape;317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400"/>
              <a:buFont typeface="Calibri"/>
              <a:buNone/>
            </a:pPr>
            <a:r>
              <a:rPr b="1" lang="en-US" sz="5400">
                <a:solidFill>
                  <a:srgbClr val="FF0000"/>
                </a:solidFill>
              </a:rPr>
              <a:t>Role of preservatives in meat</a:t>
            </a:r>
            <a:endParaRPr sz="5400">
              <a:solidFill>
                <a:srgbClr val="FF0000"/>
              </a:solidFill>
            </a:endParaRPr>
          </a:p>
        </p:txBody>
      </p:sp>
      <p:sp>
        <p:nvSpPr>
          <p:cNvPr id="324" name="Google Shape;324;p31"/>
          <p:cNvSpPr txBox="1"/>
          <p:nvPr>
            <p:ph idx="1" type="body"/>
          </p:nvPr>
        </p:nvSpPr>
        <p:spPr>
          <a:xfrm>
            <a:off x="181155" y="1825625"/>
            <a:ext cx="11818188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Char char="•"/>
            </a:pPr>
            <a:r>
              <a:rPr lang="en-US">
                <a:solidFill>
                  <a:srgbClr val="FF0000"/>
                </a:solidFill>
              </a:rPr>
              <a:t>Nitrates/nitrites</a:t>
            </a:r>
            <a:r>
              <a:rPr lang="en-US"/>
              <a:t> are used in canned meat as preservatives. The salts reduce chances of growth of </a:t>
            </a:r>
            <a:r>
              <a:rPr i="1" lang="en-US"/>
              <a:t>C. botulinum </a:t>
            </a:r>
            <a:r>
              <a:rPr lang="en-US"/>
              <a:t>and inhibit toxin production. 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u="sng"/>
              <a:t>The danger of botulism has been the critical factor in the formulation of food processing techniques, especially canned meat </a:t>
            </a:r>
            <a:r>
              <a:rPr lang="en-US"/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25" name="Google Shape;325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FF0000"/>
                </a:solidFill>
              </a:rPr>
              <a:t>Mode of transmission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332" name="Google Shape;332;p32"/>
          <p:cNvSpPr txBox="1"/>
          <p:nvPr>
            <p:ph idx="1" type="body"/>
          </p:nvPr>
        </p:nvSpPr>
        <p:spPr>
          <a:xfrm>
            <a:off x="215660" y="1825625"/>
            <a:ext cx="1113814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42950" lvl="0" marL="7429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lang="en-US" sz="3600"/>
              <a:t>Contamination of food due to improper handling.</a:t>
            </a:r>
            <a:endParaRPr sz="3600"/>
          </a:p>
          <a:p>
            <a:pPr indent="-742950" lvl="0" marL="7429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lang="en-US" sz="3600"/>
              <a:t>Insufficient heating of food to destroy spores. </a:t>
            </a:r>
            <a:endParaRPr sz="3600"/>
          </a:p>
          <a:p>
            <a:pPr indent="-742950" lvl="0" marL="7429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lang="en-US" sz="3600"/>
              <a:t>Spores present in animal tissues e.g. meat and fish.</a:t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33" name="Google Shape;333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3"/>
          <p:cNvSpPr txBox="1"/>
          <p:nvPr>
            <p:ph type="title"/>
          </p:nvPr>
        </p:nvSpPr>
        <p:spPr>
          <a:xfrm>
            <a:off x="1981200" y="274638"/>
            <a:ext cx="8229600" cy="1020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000"/>
              <a:buFont typeface="Aharoni"/>
              <a:buNone/>
            </a:pPr>
            <a:r>
              <a:rPr b="1" lang="en-US" sz="4000">
                <a:solidFill>
                  <a:srgbClr val="00B050"/>
                </a:solidFill>
                <a:latin typeface="Aharoni"/>
                <a:ea typeface="Aharoni"/>
                <a:cs typeface="Aharoni"/>
                <a:sym typeface="Aharoni"/>
              </a:rPr>
              <a:t>Symptoms of the disease in man</a:t>
            </a:r>
            <a:endParaRPr sz="4000">
              <a:solidFill>
                <a:srgbClr val="00B05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340" name="Google Shape;340;p33"/>
          <p:cNvSpPr txBox="1"/>
          <p:nvPr>
            <p:ph idx="1" type="body"/>
          </p:nvPr>
        </p:nvSpPr>
        <p:spPr>
          <a:xfrm>
            <a:off x="224287" y="1143001"/>
            <a:ext cx="11576649" cy="4983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Font typeface="Arial"/>
              <a:buNone/>
            </a:pPr>
            <a:r>
              <a:rPr b="1" lang="en-US">
                <a:solidFill>
                  <a:srgbClr val="000000"/>
                </a:solidFill>
              </a:rPr>
              <a:t>Adult botulism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The period of incubation in man is usually 12-72 hrs). 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Symptoms include nausea, vomiting, fatigue, dizziness, headache, dryness of skin, mouth and throat, constipation, lack of fever, nerve paralysis and great muscular weakness, double vision, respiratory failure and death. 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Duration of illness 1-10 days and mortality is high up to 60-100% of affected persons. The earlier the appearance of symptoms, the higher the mortality rate.</a:t>
            </a:r>
            <a:endParaRPr>
              <a:solidFill>
                <a:srgbClr val="0000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41" name="Google Shape;341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4"/>
          <p:cNvSpPr txBox="1"/>
          <p:nvPr>
            <p:ph type="title"/>
          </p:nvPr>
        </p:nvSpPr>
        <p:spPr>
          <a:xfrm>
            <a:off x="1981200" y="274638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haroni"/>
              <a:buNone/>
            </a:pPr>
            <a:r>
              <a:rPr b="1" lang="en-US">
                <a:latin typeface="Aharoni"/>
                <a:ea typeface="Aharoni"/>
                <a:cs typeface="Aharoni"/>
                <a:sym typeface="Aharoni"/>
              </a:rPr>
              <a:t>Infant botulism</a:t>
            </a:r>
            <a:endParaRPr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348" name="Google Shape;348;p34"/>
          <p:cNvSpPr txBox="1"/>
          <p:nvPr>
            <p:ph idx="1" type="body"/>
          </p:nvPr>
        </p:nvSpPr>
        <p:spPr>
          <a:xfrm>
            <a:off x="215659" y="1219201"/>
            <a:ext cx="11688793" cy="490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Occurs in infants less than 1 year of age following ingestion of spores in honey and syrup. 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The spores germinate in the gastrointestinal tract with toxin production. 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 A high number of spores are found in feces of infants during acute phase of the disease. The number reduces as recovery progress.</a:t>
            </a:r>
            <a:endParaRPr>
              <a:solidFill>
                <a:srgbClr val="0000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en-US">
                <a:solidFill>
                  <a:srgbClr val="000000"/>
                </a:solidFill>
              </a:rPr>
              <a:t>Symptoms are similar to adult botulism</a:t>
            </a:r>
            <a:endParaRPr>
              <a:solidFill>
                <a:srgbClr val="000000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49" name="Google Shape;349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5"/>
          <p:cNvSpPr txBox="1"/>
          <p:nvPr>
            <p:ph type="title"/>
          </p:nvPr>
        </p:nvSpPr>
        <p:spPr>
          <a:xfrm>
            <a:off x="1981200" y="274638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000000"/>
                </a:solidFill>
              </a:rPr>
              <a:t>Diagnosis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56" name="Google Shape;356;p35"/>
          <p:cNvSpPr txBox="1"/>
          <p:nvPr>
            <p:ph idx="1" type="body"/>
          </p:nvPr>
        </p:nvSpPr>
        <p:spPr>
          <a:xfrm>
            <a:off x="327804" y="1143001"/>
            <a:ext cx="11559396" cy="4983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AutoNum type="arabicPeriod"/>
            </a:pPr>
            <a:r>
              <a:rPr lang="en-US">
                <a:solidFill>
                  <a:srgbClr val="000000"/>
                </a:solidFill>
              </a:rPr>
              <a:t>Use of clinical symptoms</a:t>
            </a:r>
            <a:endParaRPr>
              <a:solidFill>
                <a:srgbClr val="000000"/>
              </a:solidFill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AutoNum type="arabicPeriod"/>
            </a:pPr>
            <a:r>
              <a:rPr lang="en-US">
                <a:solidFill>
                  <a:srgbClr val="000000"/>
                </a:solidFill>
              </a:rPr>
              <a:t>Isolation of </a:t>
            </a:r>
            <a:r>
              <a:rPr i="1" lang="en-US">
                <a:solidFill>
                  <a:srgbClr val="000000"/>
                </a:solidFill>
              </a:rPr>
              <a:t>C. botulinium</a:t>
            </a:r>
            <a:r>
              <a:rPr lang="en-US">
                <a:solidFill>
                  <a:srgbClr val="000000"/>
                </a:solidFill>
              </a:rPr>
              <a:t> strain from food.</a:t>
            </a:r>
            <a:endParaRPr>
              <a:solidFill>
                <a:srgbClr val="000000"/>
              </a:solidFill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AutoNum type="arabicPeriod"/>
            </a:pPr>
            <a:r>
              <a:rPr lang="en-US">
                <a:solidFill>
                  <a:srgbClr val="000000"/>
                </a:solidFill>
              </a:rPr>
              <a:t>Demonstration of botulinal toxins in suspected food, patient serum, vomit and stool using the following methods:</a:t>
            </a:r>
            <a:endParaRPr>
              <a:solidFill>
                <a:srgbClr val="000000"/>
              </a:solidFill>
            </a:endParaRPr>
          </a:p>
          <a:p>
            <a:pPr indent="-514350" lvl="1" marL="9715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en-US">
                <a:solidFill>
                  <a:srgbClr val="000000"/>
                </a:solidFill>
              </a:rPr>
              <a:t>Biological methods e.g. mouse challenge and protection test</a:t>
            </a:r>
            <a:endParaRPr>
              <a:solidFill>
                <a:srgbClr val="000000"/>
              </a:solidFill>
            </a:endParaRPr>
          </a:p>
          <a:p>
            <a:pPr indent="-514350" lvl="1" marL="97155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lphaUcPeriod"/>
            </a:pPr>
            <a:r>
              <a:rPr lang="en-US">
                <a:solidFill>
                  <a:srgbClr val="000000"/>
                </a:solidFill>
              </a:rPr>
              <a:t>Serological methods e.g. diffusion, electrophoresis, ELISA etc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57" name="Google Shape;357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6"/>
          <p:cNvSpPr txBox="1"/>
          <p:nvPr>
            <p:ph type="title"/>
          </p:nvPr>
        </p:nvSpPr>
        <p:spPr>
          <a:xfrm>
            <a:off x="1981200" y="304800"/>
            <a:ext cx="8229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Aharoni"/>
              <a:buNone/>
            </a:pPr>
            <a:r>
              <a:rPr lang="en-US" sz="600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Preventive Measures</a:t>
            </a:r>
            <a:endParaRPr sz="6000">
              <a:solidFill>
                <a:srgbClr val="FF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364" name="Google Shape;364;p36"/>
          <p:cNvSpPr txBox="1"/>
          <p:nvPr>
            <p:ph idx="1" type="body"/>
          </p:nvPr>
        </p:nvSpPr>
        <p:spPr>
          <a:xfrm>
            <a:off x="232913" y="1143001"/>
            <a:ext cx="11749178" cy="5292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514350" lvl="0" marL="5143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Ensuring proper manufacturing practices e.g. ensure proper sterilization and preservation of canned meat</a:t>
            </a:r>
            <a:endParaRPr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Preserved foods possessing rancid or other odors should be rejected</a:t>
            </a:r>
            <a:endParaRPr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Proper heating of food before consumption to destroy heat labile neurotoxins. Food should be heated to 80</a:t>
            </a:r>
            <a:r>
              <a:rPr baseline="30000" lang="en-US"/>
              <a:t>o</a:t>
            </a:r>
            <a:r>
              <a:rPr lang="en-US"/>
              <a:t>C and temperature maintained for at least 10 min before eating.</a:t>
            </a:r>
            <a:endParaRPr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en-US"/>
              <a:t>Pickled foods are rendered safe if the </a:t>
            </a:r>
            <a:r>
              <a:rPr lang="en-US">
                <a:solidFill>
                  <a:srgbClr val="FF0000"/>
                </a:solidFill>
              </a:rPr>
              <a:t>brine</a:t>
            </a:r>
            <a:r>
              <a:rPr lang="en-US"/>
              <a:t> used contain </a:t>
            </a:r>
            <a:r>
              <a:rPr lang="en-US">
                <a:solidFill>
                  <a:srgbClr val="FF0000"/>
                </a:solidFill>
              </a:rPr>
              <a:t>not less than 10 % </a:t>
            </a:r>
            <a:r>
              <a:rPr lang="en-US"/>
              <a:t>common salt, in weaker brines, microorganisms can continue to multiply.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65" name="Google Shape;365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7"/>
          <p:cNvSpPr txBox="1"/>
          <p:nvPr>
            <p:ph type="title"/>
          </p:nvPr>
        </p:nvSpPr>
        <p:spPr>
          <a:xfrm>
            <a:off x="741872" y="274638"/>
            <a:ext cx="9468928" cy="944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Calibri"/>
              <a:buNone/>
            </a:pPr>
            <a:r>
              <a:rPr b="1" lang="en-US" sz="6000">
                <a:solidFill>
                  <a:srgbClr val="FF0000"/>
                </a:solidFill>
              </a:rPr>
              <a:t>Prevention cont…</a:t>
            </a:r>
            <a:endParaRPr b="1" sz="6000">
              <a:solidFill>
                <a:srgbClr val="FF0000"/>
              </a:solidFill>
            </a:endParaRPr>
          </a:p>
        </p:txBody>
      </p:sp>
      <p:sp>
        <p:nvSpPr>
          <p:cNvPr id="372" name="Google Shape;372;p37"/>
          <p:cNvSpPr txBox="1"/>
          <p:nvPr>
            <p:ph idx="1" type="body"/>
          </p:nvPr>
        </p:nvSpPr>
        <p:spPr>
          <a:xfrm>
            <a:off x="224287" y="1525587"/>
            <a:ext cx="11634158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 startAt="5"/>
            </a:pPr>
            <a:r>
              <a:rPr lang="en-US"/>
              <a:t>Ensuring fast cooling of food. This will ensure that spores that may be remaining do not germinate in food.</a:t>
            </a:r>
            <a:endParaRPr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 startAt="5"/>
            </a:pPr>
            <a:r>
              <a:rPr lang="en-US"/>
              <a:t>Utmost care should be taken in the manufacture of cans, their transport, handling, storage and subsequent use during packaging of product.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73" name="Google Shape;373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haroni"/>
              <a:buNone/>
            </a:pPr>
            <a:r>
              <a:rPr lang="en-US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Food Borne Infections</a:t>
            </a:r>
            <a:endParaRPr>
              <a:solidFill>
                <a:srgbClr val="FF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112" name="Google Shape;112;p4"/>
          <p:cNvSpPr txBox="1"/>
          <p:nvPr>
            <p:ph idx="1" type="body"/>
          </p:nvPr>
        </p:nvSpPr>
        <p:spPr>
          <a:xfrm>
            <a:off x="287866" y="1690688"/>
            <a:ext cx="11616267" cy="447886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Food borne infections are caused by the </a:t>
            </a:r>
            <a:r>
              <a:rPr lang="en-US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entrance of pathogenic microorganisms contaminating food into the body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the reaction of the body tissues to their presence. 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can either be fungal, bacterial, viral or parasitic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Food borne infections tend to have </a:t>
            </a:r>
            <a:r>
              <a:rPr lang="en-US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long incubation periods 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are usually characterized by </a:t>
            </a:r>
            <a:r>
              <a:rPr lang="en-US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fever</a:t>
            </a:r>
            <a:endParaRPr>
              <a:solidFill>
                <a:srgbClr val="FF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113" name="Google Shape;113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/>
          <p:nvPr>
            <p:ph type="title"/>
          </p:nvPr>
        </p:nvSpPr>
        <p:spPr>
          <a:xfrm>
            <a:off x="1981200" y="274638"/>
            <a:ext cx="82296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Aharoni"/>
              <a:buNone/>
            </a:pPr>
            <a:r>
              <a:rPr lang="en-US">
                <a:solidFill>
                  <a:srgbClr val="0070C0"/>
                </a:solidFill>
                <a:latin typeface="Aharoni"/>
                <a:ea typeface="Aharoni"/>
                <a:cs typeface="Aharoni"/>
                <a:sym typeface="Aharoni"/>
              </a:rPr>
              <a:t>Food Borne Infections cont..</a:t>
            </a:r>
            <a:endParaRPr>
              <a:solidFill>
                <a:srgbClr val="0070C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120" name="Google Shape;120;p5"/>
          <p:cNvSpPr txBox="1"/>
          <p:nvPr>
            <p:ph idx="1" type="body"/>
          </p:nvPr>
        </p:nvSpPr>
        <p:spPr>
          <a:xfrm>
            <a:off x="287867" y="1143001"/>
            <a:ext cx="11717866" cy="5283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5143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Calibri"/>
              <a:buAutoNum type="arabicPeriod"/>
            </a:pPr>
            <a:r>
              <a:rPr lang="en-US" sz="300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Bacterial food borne infections </a:t>
            </a:r>
            <a:r>
              <a:rPr lang="en-US" sz="3000"/>
              <a:t>include </a:t>
            </a:r>
            <a:r>
              <a:rPr b="1" lang="en-US" sz="3000" u="sng"/>
              <a:t>Cholera, Salmonellosis</a:t>
            </a:r>
            <a:r>
              <a:rPr lang="en-US" sz="3000"/>
              <a:t>, typhoid fever, shigellosis, Yersiniosis  </a:t>
            </a:r>
            <a:r>
              <a:rPr i="1" lang="en-US" sz="3000"/>
              <a:t>Escherichia coli  </a:t>
            </a:r>
            <a:r>
              <a:rPr lang="en-US" sz="3000"/>
              <a:t>infection Campylobacteriosis, </a:t>
            </a:r>
            <a:r>
              <a:rPr i="1" lang="en-US" sz="3000"/>
              <a:t>Vibrio parahemolyticus and Listeriosis</a:t>
            </a:r>
            <a:endParaRPr i="1" sz="3000"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Calibri"/>
              <a:buAutoNum type="arabicPeriod"/>
            </a:pPr>
            <a:r>
              <a:rPr lang="en-US" sz="300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Mycotic food borne infections </a:t>
            </a:r>
            <a:r>
              <a:rPr lang="en-US" sz="3000"/>
              <a:t>include </a:t>
            </a:r>
            <a:r>
              <a:rPr i="1" lang="en-US" sz="3000">
                <a:solidFill>
                  <a:srgbClr val="FF0000"/>
                </a:solidFill>
              </a:rPr>
              <a:t>Candida spp</a:t>
            </a:r>
            <a:r>
              <a:rPr i="1" lang="en-US" sz="3000"/>
              <a:t>., Sporothrix spp., Wangiella spp.</a:t>
            </a:r>
            <a:r>
              <a:rPr lang="en-US" sz="3000"/>
              <a:t> etc), </a:t>
            </a:r>
            <a:endParaRPr/>
          </a:p>
          <a:p>
            <a:pPr indent="-51435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Calibri"/>
              <a:buAutoNum type="arabicPeriod"/>
            </a:pPr>
            <a:r>
              <a:rPr lang="en-US" sz="300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Viral food borne infections </a:t>
            </a:r>
            <a:r>
              <a:rPr lang="en-US" sz="3000"/>
              <a:t>include </a:t>
            </a:r>
            <a:r>
              <a:rPr lang="en-US" sz="3000">
                <a:solidFill>
                  <a:srgbClr val="FF0000"/>
                </a:solidFill>
              </a:rPr>
              <a:t>Hepatitis A</a:t>
            </a:r>
            <a:r>
              <a:rPr lang="en-US" sz="3000"/>
              <a:t> , Norwak virus and poliomyelitis virus</a:t>
            </a:r>
            <a:endParaRPr i="1" sz="3000"/>
          </a:p>
        </p:txBody>
      </p:sp>
      <p:sp>
        <p:nvSpPr>
          <p:cNvPr id="121" name="Google Shape;121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/>
          <p:nvPr>
            <p:ph type="title"/>
          </p:nvPr>
        </p:nvSpPr>
        <p:spPr>
          <a:xfrm>
            <a:off x="414867" y="304801"/>
            <a:ext cx="11260666" cy="792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b="1" lang="en-US"/>
            </a:br>
            <a:r>
              <a:rPr b="1" lang="en-US" sz="6700">
                <a:solidFill>
                  <a:srgbClr val="C00000"/>
                </a:solidFill>
                <a:latin typeface="Aharoni"/>
                <a:ea typeface="Aharoni"/>
                <a:cs typeface="Aharoni"/>
                <a:sym typeface="Aharoni"/>
              </a:rPr>
              <a:t>Salmonellosis</a:t>
            </a:r>
            <a:r>
              <a:rPr lang="en-US"/>
              <a:t> </a:t>
            </a:r>
            <a:br>
              <a:rPr lang="en-US"/>
            </a:br>
            <a:endParaRPr/>
          </a:p>
        </p:txBody>
      </p:sp>
      <p:sp>
        <p:nvSpPr>
          <p:cNvPr id="128" name="Google Shape;128;p6"/>
          <p:cNvSpPr txBox="1"/>
          <p:nvPr>
            <p:ph idx="1" type="body"/>
          </p:nvPr>
        </p:nvSpPr>
        <p:spPr>
          <a:xfrm>
            <a:off x="211667" y="1143000"/>
            <a:ext cx="11802533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/>
              <a:t>The salmonellae constitute a group of organisms with over 2000 different serotypes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/>
              <a:t>These organisms are capable of causing disease in animals and man when taken into the body </a:t>
            </a:r>
            <a:r>
              <a:rPr lang="en-US" sz="3400" u="sng"/>
              <a:t>in sufficient numbers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/>
              <a:t>Many salmonella species have a </a:t>
            </a:r>
            <a:r>
              <a:rPr lang="en-US" sz="3400">
                <a:solidFill>
                  <a:srgbClr val="FF0000"/>
                </a:solidFill>
              </a:rPr>
              <a:t>wide host range</a:t>
            </a:r>
            <a:r>
              <a:rPr lang="en-US" sz="3400"/>
              <a:t>. These are the organisms which commonly cause food poisoning. </a:t>
            </a:r>
            <a:endParaRPr/>
          </a:p>
          <a:p>
            <a:pPr indent="-381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29" name="Google Shape;12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"/>
          <p:cNvSpPr txBox="1"/>
          <p:nvPr>
            <p:ph type="title"/>
          </p:nvPr>
        </p:nvSpPr>
        <p:spPr>
          <a:xfrm>
            <a:off x="448733" y="228600"/>
            <a:ext cx="10905067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Aharoni"/>
              <a:buNone/>
            </a:pPr>
            <a:r>
              <a:rPr lang="en-US">
                <a:solidFill>
                  <a:srgbClr val="C00000"/>
                </a:solidFill>
                <a:latin typeface="Aharoni"/>
                <a:ea typeface="Aharoni"/>
                <a:cs typeface="Aharoni"/>
                <a:sym typeface="Aharoni"/>
              </a:rPr>
              <a:t>Salmonellosis</a:t>
            </a:r>
            <a:endParaRPr>
              <a:solidFill>
                <a:srgbClr val="C0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136" name="Google Shape;136;p7"/>
          <p:cNvSpPr txBox="1"/>
          <p:nvPr>
            <p:ph idx="1" type="body"/>
          </p:nvPr>
        </p:nvSpPr>
        <p:spPr>
          <a:xfrm>
            <a:off x="228599" y="1143001"/>
            <a:ext cx="11794067" cy="4983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2900"/>
              <a:t>Some salmonella serotypes are associated with human disease and are not known to affect animals e.g. </a:t>
            </a:r>
            <a:r>
              <a:rPr i="1" lang="en-US" sz="2900" u="sng"/>
              <a:t>S. typhi</a:t>
            </a:r>
            <a:r>
              <a:rPr lang="en-US" sz="2900" u="sng"/>
              <a:t> and </a:t>
            </a:r>
            <a:r>
              <a:rPr i="1" lang="en-US" sz="2900" u="sng"/>
              <a:t>Salmonella paratyphi</a:t>
            </a:r>
            <a:r>
              <a:rPr lang="en-US" sz="2900"/>
              <a:t>.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2900"/>
              <a:t>Salmonellae are </a:t>
            </a:r>
            <a:r>
              <a:rPr lang="en-US" sz="2900" u="sng"/>
              <a:t>ubiquitous in the gut of human and animals </a:t>
            </a:r>
            <a:r>
              <a:rPr lang="en-US" sz="2900"/>
              <a:t>and act as sources of food contamination.</a:t>
            </a:r>
            <a:endParaRPr sz="2900"/>
          </a:p>
        </p:txBody>
      </p:sp>
      <p:sp>
        <p:nvSpPr>
          <p:cNvPr id="137" name="Google Shape;137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/>
          <p:nvPr>
            <p:ph type="title"/>
          </p:nvPr>
        </p:nvSpPr>
        <p:spPr>
          <a:xfrm>
            <a:off x="1981200" y="274638"/>
            <a:ext cx="822960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Aharoni"/>
              <a:buNone/>
            </a:pPr>
            <a:r>
              <a:rPr b="1" lang="en-US">
                <a:solidFill>
                  <a:srgbClr val="C00000"/>
                </a:solidFill>
                <a:latin typeface="Aharoni"/>
                <a:ea typeface="Aharoni"/>
                <a:cs typeface="Aharoni"/>
                <a:sym typeface="Aharoni"/>
              </a:rPr>
              <a:t>Salmonellosis cont..</a:t>
            </a:r>
            <a:endParaRPr b="1">
              <a:solidFill>
                <a:srgbClr val="C0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144" name="Google Shape;144;p8"/>
          <p:cNvSpPr txBox="1"/>
          <p:nvPr>
            <p:ph idx="1" type="body"/>
          </p:nvPr>
        </p:nvSpPr>
        <p:spPr>
          <a:xfrm>
            <a:off x="186267" y="1219201"/>
            <a:ext cx="11819466" cy="4906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/>
              <a:t>People who are </a:t>
            </a:r>
            <a:r>
              <a:rPr b="1" lang="en-US" sz="5400" u="sng"/>
              <a:t>Carriers</a:t>
            </a:r>
            <a:r>
              <a:rPr lang="en-US" sz="3400"/>
              <a:t> of the salmonellae contaminate the food.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3400"/>
              <a:buChar char="•"/>
            </a:pPr>
            <a:r>
              <a:rPr lang="en-US" sz="3400">
                <a:solidFill>
                  <a:srgbClr val="FF0000"/>
                </a:solidFill>
              </a:rPr>
              <a:t>A heavy dose up to </a:t>
            </a:r>
            <a:r>
              <a:rPr lang="en-US" sz="4000" u="sng">
                <a:solidFill>
                  <a:srgbClr val="FF0000"/>
                </a:solidFill>
              </a:rPr>
              <a:t>10,000 -1,000,000 </a:t>
            </a:r>
            <a:r>
              <a:rPr lang="en-US" sz="3400">
                <a:solidFill>
                  <a:srgbClr val="FF0000"/>
                </a:solidFill>
              </a:rPr>
              <a:t>organisms per gram </a:t>
            </a:r>
            <a:r>
              <a:rPr lang="en-US" sz="3400"/>
              <a:t>of food is </a:t>
            </a:r>
            <a:r>
              <a:rPr lang="en-US" sz="3400" u="sng"/>
              <a:t>required to cause infection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/>
              <a:t>Salmonellae grow well on food and can exist for a considerable period in feces, and on pastures.</a:t>
            </a:r>
            <a:r>
              <a:rPr lang="en-US" sz="3600"/>
              <a:t> المراعي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45" name="Google Shape;14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/>
          <p:nvPr>
            <p:ph type="title"/>
          </p:nvPr>
        </p:nvSpPr>
        <p:spPr>
          <a:xfrm>
            <a:off x="194733" y="274638"/>
            <a:ext cx="11159067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Aharoni"/>
              <a:buNone/>
            </a:pPr>
            <a:r>
              <a:rPr lang="en-US" sz="600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rPr>
              <a:t>Heat resistance</a:t>
            </a:r>
            <a:endParaRPr sz="6000">
              <a:solidFill>
                <a:srgbClr val="FF0000"/>
              </a:solidFill>
              <a:latin typeface="Aharoni"/>
              <a:ea typeface="Aharoni"/>
              <a:cs typeface="Aharoni"/>
              <a:sym typeface="Aharoni"/>
            </a:endParaRPr>
          </a:p>
        </p:txBody>
      </p:sp>
      <p:sp>
        <p:nvSpPr>
          <p:cNvPr id="152" name="Google Shape;152;p9"/>
          <p:cNvSpPr txBox="1"/>
          <p:nvPr>
            <p:ph idx="1" type="body"/>
          </p:nvPr>
        </p:nvSpPr>
        <p:spPr>
          <a:xfrm>
            <a:off x="194733" y="1363133"/>
            <a:ext cx="11853334" cy="4763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/>
              <a:t>The salmonellae are killed by temperatures attained in commercial pasteurization,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/>
              <a:t>They can remain alive in moist earth for </a:t>
            </a:r>
            <a:r>
              <a:rPr lang="en-US" sz="3400" u="sng"/>
              <a:t>one year </a:t>
            </a:r>
            <a:r>
              <a:rPr lang="en-US" sz="3400"/>
              <a:t>and in dry earth for 16 months,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</a:pPr>
            <a:r>
              <a:rPr lang="en-US" sz="3400"/>
              <a:t>They are not destroyed in carcasses or offal</a:t>
            </a:r>
            <a:r>
              <a:rPr lang="en-US" sz="3600"/>
              <a:t> فضلات</a:t>
            </a:r>
            <a:r>
              <a:rPr lang="en-US" sz="3400"/>
              <a:t> maintained at chilling or freezing temperatures, or in the usual pickling solutions</a:t>
            </a:r>
            <a:endParaRPr sz="3400"/>
          </a:p>
        </p:txBody>
      </p:sp>
      <p:sp>
        <p:nvSpPr>
          <p:cNvPr id="153" name="Google Shape;1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2021-03-31T17:31:07Z</dcterms:created>
  <dc:creator>Administrator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0x0101004E3F62F58E31954599AF5D7BF24514D4</vt:lpwstr>
  </property>
</Properties>
</file>