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metadata" ContentType="application/binary"/>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6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318"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Lst>
  <p:sldSz cx="9144000" cy="5143500" type="screen16x9"/>
  <p:notesSz cx="9144000" cy="5143500"/>
  <p:embeddedFontLst>
    <p:embeddedFont>
      <p:font typeface="Gill Sans" charset="0"/>
      <p:regular r:id="rId67"/>
      <p:bold r:id="rId68"/>
    </p:embeddedFont>
    <p:embeddedFont>
      <p:font typeface="Trebuchet MS" pitchFamily="34" charset="0"/>
      <p:regular r:id="rId69"/>
      <p:bold r:id="rId70"/>
      <p:italic r:id="rId71"/>
      <p:boldItalic r:id="rId72"/>
    </p:embeddedFont>
    <p:embeddedFont>
      <p:font typeface="Quattrocento Sans" charset="0"/>
      <p:regular r:id="rId73"/>
      <p:bold r:id="rId74"/>
      <p:italic r:id="rId75"/>
      <p:boldItalic r:id="rId76"/>
    </p:embeddedFont>
    <p:embeddedFont>
      <p:font typeface="Cambria" pitchFamily="18" charset="0"/>
      <p:regular r:id="rId77"/>
      <p:bold r:id="rId78"/>
      <p:italic r:id="rId79"/>
      <p:boldItalic r:id="rId80"/>
    </p:embeddedFont>
    <p:embeddedFont>
      <p:font typeface="Tahoma" pitchFamily="34" charset="0"/>
      <p:regular r:id="rId81"/>
      <p:bold r:id="rId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880">
          <p15:clr>
            <a:srgbClr val="A4A3A4"/>
          </p15:clr>
        </p15:guide>
        <p15:guide id="2" pos="216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3" roundtripDataSignature="AMtx7mhSiEYpUkDyeST9NgCH7yr0nUyNuw=="/>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80A720BB-6CA5-4A01-9512-CE087F1EFF8C}">
  <a:tblStyle styleId="{80A720BB-6CA5-4A01-9512-CE087F1EFF8C}" styleName="Table_0">
    <a:wholeTbl>
      <a:tcTxStyle b="off" i="off">
        <a:font>
          <a:latin typeface="Gill Sans MT"/>
          <a:ea typeface="Gill Sans MT"/>
          <a:cs typeface="Gill Sans MT"/>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91" d="100"/>
          <a:sy n="91" d="100"/>
        </p:scale>
        <p:origin x="-786" y="-96"/>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font" Target="fonts/font2.fntdata"/><Relationship Id="rId76" Type="http://schemas.openxmlformats.org/officeDocument/2006/relationships/font" Target="fonts/font10.fntdata"/><Relationship Id="rId8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74" Type="http://schemas.openxmlformats.org/officeDocument/2006/relationships/font" Target="fonts/font8.fntdata"/><Relationship Id="rId79" Type="http://schemas.openxmlformats.org/officeDocument/2006/relationships/font" Target="fonts/font13.fntdata"/><Relationship Id="rId87"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font" Target="fonts/font16.fntdata"/><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3.fntdata"/><Relationship Id="rId77"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6.fntdata"/><Relationship Id="rId80" Type="http://schemas.openxmlformats.org/officeDocument/2006/relationships/font" Target="fonts/font14.fntdata"/><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4.fntdata"/><Relationship Id="rId75" Type="http://schemas.openxmlformats.org/officeDocument/2006/relationships/font" Target="fonts/font9.fntdata"/><Relationship Id="rId83"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7.fntdata"/><Relationship Id="rId78" Type="http://schemas.openxmlformats.org/officeDocument/2006/relationships/font" Target="fonts/font12.fntdata"/><Relationship Id="rId81" Type="http://schemas.openxmlformats.org/officeDocument/2006/relationships/font" Target="fonts/font15.fntdata"/><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2443150"/>
            <a:ext cx="7315200" cy="23145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1: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008f596889_0_1151:notes"/>
          <p:cNvSpPr>
            <a:spLocks noGrp="1" noRot="1" noChangeAspect="1"/>
          </p:cNvSpPr>
          <p:nvPr>
            <p:ph type="sldImg" idx="2"/>
          </p:nvPr>
        </p:nvSpPr>
        <p:spPr>
          <a:xfrm>
            <a:off x="1524300" y="385750"/>
            <a:ext cx="6096300" cy="1928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008f596889_0_1151:notes"/>
          <p:cNvSpPr txBox="1">
            <a:spLocks noGrp="1"/>
          </p:cNvSpPr>
          <p:nvPr>
            <p:ph type="body" idx="1"/>
          </p:nvPr>
        </p:nvSpPr>
        <p:spPr>
          <a:xfrm>
            <a:off x="914400" y="2443150"/>
            <a:ext cx="7315200" cy="23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2: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12: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3: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3: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4: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14: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5: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15: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6: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6: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7: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17: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8: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8: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9: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19: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0: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20: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2: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1: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21: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2: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22: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3: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23: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4: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24: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5: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25: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6: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26: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7: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27: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8: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28: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9: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29: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0: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p30: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3: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1: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31: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2: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32: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3: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p33: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4: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34: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5: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 name="Google Shape;330;p35: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6: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p36: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7: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p37: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8: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7" name="Google Shape;347;p38: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9: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p39: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40: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p40: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008f596889_0_3: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008f596889_0_3:notes"/>
          <p:cNvSpPr txBox="1">
            <a:spLocks noGrp="1"/>
          </p:cNvSpPr>
          <p:nvPr>
            <p:ph type="body" idx="1"/>
          </p:nvPr>
        </p:nvSpPr>
        <p:spPr>
          <a:xfrm>
            <a:off x="914400" y="2443150"/>
            <a:ext cx="7315200" cy="23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1: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p41: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42: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3" name="Google Shape;373;p42: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43: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43: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44: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4" name="Google Shape;384;p44: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45: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45: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46: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p46: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47: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2" name="Google Shape;402;p47: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48: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7" name="Google Shape;417;p48: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49: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5" name="Google Shape;425;p49: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50: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7" name="Google Shape;437;p50: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5: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51: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9" name="Google Shape;449;p51: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52: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7" name="Google Shape;457;p52: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53: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5" name="Google Shape;465;p53: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54: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3" name="Google Shape;473;p54: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55: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9" name="Google Shape;479;p55: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56: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7" name="Google Shape;487;p56: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57: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5" name="Google Shape;495;p57: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58: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0" name="Google Shape;510;p58: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59: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8" name="Google Shape;518;p59: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60: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4" name="Google Shape;524;p60: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6: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61: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2" name="Google Shape;532;p61: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62: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0" name="Google Shape;540;p62: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63: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8" name="Google Shape;548;p63: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008f596889_0_1139:notes"/>
          <p:cNvSpPr>
            <a:spLocks noGrp="1" noRot="1" noChangeAspect="1"/>
          </p:cNvSpPr>
          <p:nvPr>
            <p:ph type="sldImg" idx="2"/>
          </p:nvPr>
        </p:nvSpPr>
        <p:spPr>
          <a:xfrm>
            <a:off x="1524300" y="385750"/>
            <a:ext cx="6096300" cy="1928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008f596889_0_1139:notes"/>
          <p:cNvSpPr txBox="1">
            <a:spLocks noGrp="1"/>
          </p:cNvSpPr>
          <p:nvPr>
            <p:ph type="body" idx="1"/>
          </p:nvPr>
        </p:nvSpPr>
        <p:spPr>
          <a:xfrm>
            <a:off x="914400" y="2443150"/>
            <a:ext cx="7315200" cy="23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8: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9: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65"/>
          <p:cNvSpPr txBox="1">
            <a:spLocks noGrp="1"/>
          </p:cNvSpPr>
          <p:nvPr>
            <p:ph type="title"/>
          </p:nvPr>
        </p:nvSpPr>
        <p:spPr>
          <a:xfrm>
            <a:off x="1088685" y="603390"/>
            <a:ext cx="7202400" cy="786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 name="Google Shape;16;p65"/>
          <p:cNvSpPr txBox="1">
            <a:spLocks noGrp="1"/>
          </p:cNvSpPr>
          <p:nvPr>
            <p:ph type="body" idx="1"/>
          </p:nvPr>
        </p:nvSpPr>
        <p:spPr>
          <a:xfrm>
            <a:off x="1088685" y="1511799"/>
            <a:ext cx="7202400" cy="2588100"/>
          </a:xfrm>
          <a:prstGeom prst="rect">
            <a:avLst/>
          </a:prstGeom>
          <a:noFill/>
          <a:ln>
            <a:noFill/>
          </a:ln>
        </p:spPr>
        <p:txBody>
          <a:bodyPr spcFirstLastPara="1" wrap="square" lIns="91425" tIns="45700" rIns="91425" bIns="45700" anchor="t" anchorCtr="0">
            <a:normAutofit/>
          </a:bodyPr>
          <a:lstStyle>
            <a:lvl1pPr marL="457200" lvl="0" indent="-342900" algn="l" rtl="0">
              <a:lnSpc>
                <a:spcPct val="120000"/>
              </a:lnSpc>
              <a:spcBef>
                <a:spcPts val="750"/>
              </a:spcBef>
              <a:spcAft>
                <a:spcPts val="0"/>
              </a:spcAft>
              <a:buSzPts val="1800"/>
              <a:buChar char="•"/>
              <a:defRPr/>
            </a:lvl1pPr>
            <a:lvl2pPr marL="914400" lvl="1" indent="-342900" algn="l" rtl="0">
              <a:lnSpc>
                <a:spcPct val="120000"/>
              </a:lnSpc>
              <a:spcBef>
                <a:spcPts val="375"/>
              </a:spcBef>
              <a:spcAft>
                <a:spcPts val="0"/>
              </a:spcAft>
              <a:buSzPts val="1800"/>
              <a:buChar char="•"/>
              <a:defRPr/>
            </a:lvl2pPr>
            <a:lvl3pPr marL="1371600" lvl="2" indent="-342900" algn="l" rtl="0">
              <a:lnSpc>
                <a:spcPct val="120000"/>
              </a:lnSpc>
              <a:spcBef>
                <a:spcPts val="375"/>
              </a:spcBef>
              <a:spcAft>
                <a:spcPts val="0"/>
              </a:spcAft>
              <a:buSzPts val="1800"/>
              <a:buChar char="•"/>
              <a:defRPr/>
            </a:lvl3pPr>
            <a:lvl4pPr marL="1828800" lvl="3" indent="-342900" algn="l" rtl="0">
              <a:lnSpc>
                <a:spcPct val="120000"/>
              </a:lnSpc>
              <a:spcBef>
                <a:spcPts val="375"/>
              </a:spcBef>
              <a:spcAft>
                <a:spcPts val="0"/>
              </a:spcAft>
              <a:buSzPts val="1800"/>
              <a:buChar char="•"/>
              <a:defRPr/>
            </a:lvl4pPr>
            <a:lvl5pPr marL="2286000" lvl="4" indent="-342900" algn="l" rtl="0">
              <a:lnSpc>
                <a:spcPct val="120000"/>
              </a:lnSpc>
              <a:spcBef>
                <a:spcPts val="375"/>
              </a:spcBef>
              <a:spcAft>
                <a:spcPts val="0"/>
              </a:spcAft>
              <a:buSzPts val="1800"/>
              <a:buChar char="•"/>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7" name="Google Shape;17;p65"/>
          <p:cNvSpPr txBox="1">
            <a:spLocks noGrp="1"/>
          </p:cNvSpPr>
          <p:nvPr>
            <p:ph type="dt" idx="10"/>
          </p:nvPr>
        </p:nvSpPr>
        <p:spPr>
          <a:xfrm>
            <a:off x="5665604" y="247778"/>
            <a:ext cx="2625600" cy="2319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 name="Google Shape;18;p65"/>
          <p:cNvSpPr txBox="1">
            <a:spLocks noGrp="1"/>
          </p:cNvSpPr>
          <p:nvPr>
            <p:ph type="ftr" idx="11"/>
          </p:nvPr>
        </p:nvSpPr>
        <p:spPr>
          <a:xfrm>
            <a:off x="1088684" y="246981"/>
            <a:ext cx="4454100" cy="231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 name="Google Shape;19;p65"/>
          <p:cNvSpPr txBox="1">
            <a:spLocks noGrp="1"/>
          </p:cNvSpPr>
          <p:nvPr>
            <p:ph type="sldNum" idx="12"/>
          </p:nvPr>
        </p:nvSpPr>
        <p:spPr>
          <a:xfrm>
            <a:off x="360046" y="599230"/>
            <a:ext cx="608400" cy="3777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20" name="Google Shape;20;p65"/>
          <p:cNvCxnSpPr/>
          <p:nvPr/>
        </p:nvCxnSpPr>
        <p:spPr>
          <a:xfrm>
            <a:off x="1090422" y="1385316"/>
            <a:ext cx="72057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76"/>
          <p:cNvSpPr txBox="1">
            <a:spLocks noGrp="1"/>
          </p:cNvSpPr>
          <p:nvPr>
            <p:ph type="title"/>
          </p:nvPr>
        </p:nvSpPr>
        <p:spPr>
          <a:xfrm>
            <a:off x="1088685" y="603390"/>
            <a:ext cx="7202400" cy="786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76"/>
          <p:cNvSpPr txBox="1">
            <a:spLocks noGrp="1"/>
          </p:cNvSpPr>
          <p:nvPr>
            <p:ph type="body" idx="1"/>
          </p:nvPr>
        </p:nvSpPr>
        <p:spPr>
          <a:xfrm rot="5400000">
            <a:off x="3395891" y="-795351"/>
            <a:ext cx="2588100" cy="7202400"/>
          </a:xfrm>
          <a:prstGeom prst="rect">
            <a:avLst/>
          </a:prstGeom>
          <a:noFill/>
          <a:ln>
            <a:noFill/>
          </a:ln>
        </p:spPr>
        <p:txBody>
          <a:bodyPr spcFirstLastPara="1" wrap="square" lIns="91425" tIns="45700" rIns="91425" bIns="45700" anchor="t" anchorCtr="0">
            <a:normAutofit/>
          </a:bodyPr>
          <a:lstStyle>
            <a:lvl1pPr marL="457200" lvl="0" indent="-342900" algn="l" rtl="0">
              <a:lnSpc>
                <a:spcPct val="120000"/>
              </a:lnSpc>
              <a:spcBef>
                <a:spcPts val="750"/>
              </a:spcBef>
              <a:spcAft>
                <a:spcPts val="0"/>
              </a:spcAft>
              <a:buSzPts val="1800"/>
              <a:buChar char="•"/>
              <a:defRPr/>
            </a:lvl1pPr>
            <a:lvl2pPr marL="914400" lvl="1" indent="-342900" algn="l" rtl="0">
              <a:lnSpc>
                <a:spcPct val="120000"/>
              </a:lnSpc>
              <a:spcBef>
                <a:spcPts val="375"/>
              </a:spcBef>
              <a:spcAft>
                <a:spcPts val="0"/>
              </a:spcAft>
              <a:buSzPts val="1800"/>
              <a:buChar char="•"/>
              <a:defRPr/>
            </a:lvl2pPr>
            <a:lvl3pPr marL="1371600" lvl="2" indent="-342900" algn="l" rtl="0">
              <a:lnSpc>
                <a:spcPct val="120000"/>
              </a:lnSpc>
              <a:spcBef>
                <a:spcPts val="375"/>
              </a:spcBef>
              <a:spcAft>
                <a:spcPts val="0"/>
              </a:spcAft>
              <a:buSzPts val="1800"/>
              <a:buChar char="•"/>
              <a:defRPr/>
            </a:lvl3pPr>
            <a:lvl4pPr marL="1828800" lvl="3" indent="-342900" algn="l" rtl="0">
              <a:lnSpc>
                <a:spcPct val="120000"/>
              </a:lnSpc>
              <a:spcBef>
                <a:spcPts val="375"/>
              </a:spcBef>
              <a:spcAft>
                <a:spcPts val="0"/>
              </a:spcAft>
              <a:buSzPts val="1800"/>
              <a:buChar char="•"/>
              <a:defRPr/>
            </a:lvl4pPr>
            <a:lvl5pPr marL="2286000" lvl="4" indent="-342900" algn="l" rtl="0">
              <a:lnSpc>
                <a:spcPct val="120000"/>
              </a:lnSpc>
              <a:spcBef>
                <a:spcPts val="375"/>
              </a:spcBef>
              <a:spcAft>
                <a:spcPts val="0"/>
              </a:spcAft>
              <a:buSzPts val="1800"/>
              <a:buChar char="•"/>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85" name="Google Shape;85;p76"/>
          <p:cNvSpPr txBox="1">
            <a:spLocks noGrp="1"/>
          </p:cNvSpPr>
          <p:nvPr>
            <p:ph type="dt" idx="10"/>
          </p:nvPr>
        </p:nvSpPr>
        <p:spPr>
          <a:xfrm>
            <a:off x="5665604" y="247778"/>
            <a:ext cx="2625600" cy="2319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6" name="Google Shape;86;p76"/>
          <p:cNvSpPr txBox="1">
            <a:spLocks noGrp="1"/>
          </p:cNvSpPr>
          <p:nvPr>
            <p:ph type="ftr" idx="11"/>
          </p:nvPr>
        </p:nvSpPr>
        <p:spPr>
          <a:xfrm>
            <a:off x="1088684" y="246981"/>
            <a:ext cx="4454100" cy="231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7" name="Google Shape;87;p76"/>
          <p:cNvSpPr txBox="1">
            <a:spLocks noGrp="1"/>
          </p:cNvSpPr>
          <p:nvPr>
            <p:ph type="sldNum" idx="12"/>
          </p:nvPr>
        </p:nvSpPr>
        <p:spPr>
          <a:xfrm>
            <a:off x="360046" y="599230"/>
            <a:ext cx="608400" cy="3777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88" name="Google Shape;88;p76"/>
          <p:cNvCxnSpPr/>
          <p:nvPr/>
        </p:nvCxnSpPr>
        <p:spPr>
          <a:xfrm>
            <a:off x="1090422" y="1385316"/>
            <a:ext cx="72057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77"/>
          <p:cNvSpPr txBox="1">
            <a:spLocks noGrp="1"/>
          </p:cNvSpPr>
          <p:nvPr>
            <p:ph type="title"/>
          </p:nvPr>
        </p:nvSpPr>
        <p:spPr>
          <a:xfrm rot="5400000">
            <a:off x="5937790" y="1740880"/>
            <a:ext cx="3495000" cy="12117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1"/>
              </a:buClr>
              <a:buSzPts val="2400"/>
              <a:buFont typeface="Gill Sans"/>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1" name="Google Shape;91;p77"/>
          <p:cNvSpPr txBox="1">
            <a:spLocks noGrp="1"/>
          </p:cNvSpPr>
          <p:nvPr>
            <p:ph type="body" idx="1"/>
          </p:nvPr>
        </p:nvSpPr>
        <p:spPr>
          <a:xfrm rot="5400000">
            <a:off x="2271827" y="-589070"/>
            <a:ext cx="3495000" cy="5871600"/>
          </a:xfrm>
          <a:prstGeom prst="rect">
            <a:avLst/>
          </a:prstGeom>
          <a:noFill/>
          <a:ln>
            <a:noFill/>
          </a:ln>
        </p:spPr>
        <p:txBody>
          <a:bodyPr spcFirstLastPara="1" wrap="square" lIns="91425" tIns="45700" rIns="91425" bIns="45700" anchor="t" anchorCtr="0">
            <a:normAutofit/>
          </a:bodyPr>
          <a:lstStyle>
            <a:lvl1pPr marL="457200" lvl="0" indent="-342900" algn="l" rtl="0">
              <a:lnSpc>
                <a:spcPct val="120000"/>
              </a:lnSpc>
              <a:spcBef>
                <a:spcPts val="750"/>
              </a:spcBef>
              <a:spcAft>
                <a:spcPts val="0"/>
              </a:spcAft>
              <a:buSzPts val="1800"/>
              <a:buChar char="•"/>
              <a:defRPr/>
            </a:lvl1pPr>
            <a:lvl2pPr marL="914400" lvl="1" indent="-342900" algn="l" rtl="0">
              <a:lnSpc>
                <a:spcPct val="120000"/>
              </a:lnSpc>
              <a:spcBef>
                <a:spcPts val="375"/>
              </a:spcBef>
              <a:spcAft>
                <a:spcPts val="0"/>
              </a:spcAft>
              <a:buSzPts val="1800"/>
              <a:buChar char="•"/>
              <a:defRPr/>
            </a:lvl2pPr>
            <a:lvl3pPr marL="1371600" lvl="2" indent="-342900" algn="l" rtl="0">
              <a:lnSpc>
                <a:spcPct val="120000"/>
              </a:lnSpc>
              <a:spcBef>
                <a:spcPts val="375"/>
              </a:spcBef>
              <a:spcAft>
                <a:spcPts val="0"/>
              </a:spcAft>
              <a:buSzPts val="1800"/>
              <a:buChar char="•"/>
              <a:defRPr/>
            </a:lvl3pPr>
            <a:lvl4pPr marL="1828800" lvl="3" indent="-342900" algn="l" rtl="0">
              <a:lnSpc>
                <a:spcPct val="120000"/>
              </a:lnSpc>
              <a:spcBef>
                <a:spcPts val="375"/>
              </a:spcBef>
              <a:spcAft>
                <a:spcPts val="0"/>
              </a:spcAft>
              <a:buSzPts val="1800"/>
              <a:buChar char="•"/>
              <a:defRPr/>
            </a:lvl4pPr>
            <a:lvl5pPr marL="2286000" lvl="4" indent="-342900" algn="l" rtl="0">
              <a:lnSpc>
                <a:spcPct val="120000"/>
              </a:lnSpc>
              <a:spcBef>
                <a:spcPts val="375"/>
              </a:spcBef>
              <a:spcAft>
                <a:spcPts val="0"/>
              </a:spcAft>
              <a:buSzPts val="1800"/>
              <a:buChar char="•"/>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92" name="Google Shape;92;p77"/>
          <p:cNvSpPr txBox="1">
            <a:spLocks noGrp="1"/>
          </p:cNvSpPr>
          <p:nvPr>
            <p:ph type="dt" idx="10"/>
          </p:nvPr>
        </p:nvSpPr>
        <p:spPr>
          <a:xfrm>
            <a:off x="5665604" y="247778"/>
            <a:ext cx="2625600" cy="2319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 name="Google Shape;93;p77"/>
          <p:cNvSpPr txBox="1">
            <a:spLocks noGrp="1"/>
          </p:cNvSpPr>
          <p:nvPr>
            <p:ph type="ftr" idx="11"/>
          </p:nvPr>
        </p:nvSpPr>
        <p:spPr>
          <a:xfrm>
            <a:off x="1088684" y="246981"/>
            <a:ext cx="4454100" cy="231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p77"/>
          <p:cNvSpPr txBox="1">
            <a:spLocks noGrp="1"/>
          </p:cNvSpPr>
          <p:nvPr>
            <p:ph type="sldNum" idx="12"/>
          </p:nvPr>
        </p:nvSpPr>
        <p:spPr>
          <a:xfrm>
            <a:off x="360046" y="599230"/>
            <a:ext cx="608400" cy="3777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95" name="Google Shape;95;p77"/>
          <p:cNvCxnSpPr/>
          <p:nvPr/>
        </p:nvCxnSpPr>
        <p:spPr>
          <a:xfrm>
            <a:off x="7079333" y="599230"/>
            <a:ext cx="0" cy="349500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5"/>
        <p:cNvGrpSpPr/>
        <p:nvPr/>
      </p:nvGrpSpPr>
      <p:grpSpPr>
        <a:xfrm>
          <a:off x="0" y="0"/>
          <a:ext cx="0" cy="0"/>
          <a:chOff x="0" y="0"/>
          <a:chExt cx="0" cy="0"/>
        </a:xfrm>
      </p:grpSpPr>
      <p:sp>
        <p:nvSpPr>
          <p:cNvPr id="106" name="Google Shape;106;p70"/>
          <p:cNvSpPr txBox="1">
            <a:spLocks noGrp="1"/>
          </p:cNvSpPr>
          <p:nvPr>
            <p:ph type="title"/>
          </p:nvPr>
        </p:nvSpPr>
        <p:spPr>
          <a:xfrm>
            <a:off x="1088685" y="603390"/>
            <a:ext cx="7202400" cy="786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7" name="Google Shape;107;p70"/>
          <p:cNvSpPr txBox="1">
            <a:spLocks noGrp="1"/>
          </p:cNvSpPr>
          <p:nvPr>
            <p:ph type="body" idx="1"/>
          </p:nvPr>
        </p:nvSpPr>
        <p:spPr>
          <a:xfrm>
            <a:off x="1088685" y="1511799"/>
            <a:ext cx="7202400" cy="2588100"/>
          </a:xfrm>
          <a:prstGeom prst="rect">
            <a:avLst/>
          </a:prstGeom>
          <a:noFill/>
          <a:ln>
            <a:noFill/>
          </a:ln>
        </p:spPr>
        <p:txBody>
          <a:bodyPr spcFirstLastPara="1" wrap="square" lIns="91425" tIns="45700" rIns="91425" bIns="45700" anchor="t" anchorCtr="0">
            <a:normAutofit/>
          </a:bodyPr>
          <a:lstStyle>
            <a:lvl1pPr marL="457200" lvl="0" indent="-342900" algn="l" rtl="0">
              <a:lnSpc>
                <a:spcPct val="120000"/>
              </a:lnSpc>
              <a:spcBef>
                <a:spcPts val="750"/>
              </a:spcBef>
              <a:spcAft>
                <a:spcPts val="0"/>
              </a:spcAft>
              <a:buSzPts val="1800"/>
              <a:buChar char="•"/>
              <a:defRPr/>
            </a:lvl1pPr>
            <a:lvl2pPr marL="914400" lvl="1" indent="-342900" algn="l" rtl="0">
              <a:lnSpc>
                <a:spcPct val="120000"/>
              </a:lnSpc>
              <a:spcBef>
                <a:spcPts val="375"/>
              </a:spcBef>
              <a:spcAft>
                <a:spcPts val="0"/>
              </a:spcAft>
              <a:buSzPts val="1800"/>
              <a:buChar char="•"/>
              <a:defRPr/>
            </a:lvl2pPr>
            <a:lvl3pPr marL="1371600" lvl="2" indent="-342900" algn="l" rtl="0">
              <a:lnSpc>
                <a:spcPct val="120000"/>
              </a:lnSpc>
              <a:spcBef>
                <a:spcPts val="375"/>
              </a:spcBef>
              <a:spcAft>
                <a:spcPts val="0"/>
              </a:spcAft>
              <a:buSzPts val="1800"/>
              <a:buChar char="•"/>
              <a:defRPr/>
            </a:lvl3pPr>
            <a:lvl4pPr marL="1828800" lvl="3" indent="-342900" algn="l" rtl="0">
              <a:lnSpc>
                <a:spcPct val="120000"/>
              </a:lnSpc>
              <a:spcBef>
                <a:spcPts val="375"/>
              </a:spcBef>
              <a:spcAft>
                <a:spcPts val="0"/>
              </a:spcAft>
              <a:buSzPts val="1800"/>
              <a:buChar char="•"/>
              <a:defRPr/>
            </a:lvl4pPr>
            <a:lvl5pPr marL="2286000" lvl="4" indent="-342900" algn="l" rtl="0">
              <a:lnSpc>
                <a:spcPct val="120000"/>
              </a:lnSpc>
              <a:spcBef>
                <a:spcPts val="375"/>
              </a:spcBef>
              <a:spcAft>
                <a:spcPts val="0"/>
              </a:spcAft>
              <a:buSzPts val="1800"/>
              <a:buChar char="•"/>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08" name="Google Shape;108;p70"/>
          <p:cNvSpPr txBox="1">
            <a:spLocks noGrp="1"/>
          </p:cNvSpPr>
          <p:nvPr>
            <p:ph type="dt" idx="10"/>
          </p:nvPr>
        </p:nvSpPr>
        <p:spPr>
          <a:xfrm>
            <a:off x="5665604" y="247778"/>
            <a:ext cx="2625600" cy="2319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9" name="Google Shape;109;p70"/>
          <p:cNvSpPr txBox="1">
            <a:spLocks noGrp="1"/>
          </p:cNvSpPr>
          <p:nvPr>
            <p:ph type="ftr" idx="11"/>
          </p:nvPr>
        </p:nvSpPr>
        <p:spPr>
          <a:xfrm>
            <a:off x="1088684" y="246981"/>
            <a:ext cx="4454100" cy="231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0" name="Google Shape;110;p70"/>
          <p:cNvSpPr txBox="1">
            <a:spLocks noGrp="1"/>
          </p:cNvSpPr>
          <p:nvPr>
            <p:ph type="sldNum" idx="12"/>
          </p:nvPr>
        </p:nvSpPr>
        <p:spPr>
          <a:xfrm>
            <a:off x="360046" y="599230"/>
            <a:ext cx="608400" cy="3777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111" name="Google Shape;111;p70"/>
          <p:cNvCxnSpPr/>
          <p:nvPr/>
        </p:nvCxnSpPr>
        <p:spPr>
          <a:xfrm>
            <a:off x="1090422" y="1385316"/>
            <a:ext cx="72057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66"/>
          <p:cNvSpPr txBox="1">
            <a:spLocks noGrp="1"/>
          </p:cNvSpPr>
          <p:nvPr>
            <p:ph type="dt" idx="10"/>
          </p:nvPr>
        </p:nvSpPr>
        <p:spPr>
          <a:xfrm>
            <a:off x="5665604" y="247778"/>
            <a:ext cx="2625600" cy="2319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 name="Google Shape;23;p66"/>
          <p:cNvSpPr txBox="1">
            <a:spLocks noGrp="1"/>
          </p:cNvSpPr>
          <p:nvPr>
            <p:ph type="ftr" idx="11"/>
          </p:nvPr>
        </p:nvSpPr>
        <p:spPr>
          <a:xfrm>
            <a:off x="1088684" y="246981"/>
            <a:ext cx="4454100" cy="231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 name="Google Shape;24;p66"/>
          <p:cNvSpPr txBox="1">
            <a:spLocks noGrp="1"/>
          </p:cNvSpPr>
          <p:nvPr>
            <p:ph type="sldNum" idx="12"/>
          </p:nvPr>
        </p:nvSpPr>
        <p:spPr>
          <a:xfrm>
            <a:off x="360046" y="599230"/>
            <a:ext cx="608400" cy="3777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7"/>
          <p:cNvSpPr txBox="1">
            <a:spLocks noGrp="1"/>
          </p:cNvSpPr>
          <p:nvPr>
            <p:ph type="title"/>
          </p:nvPr>
        </p:nvSpPr>
        <p:spPr>
          <a:xfrm>
            <a:off x="1088685" y="603390"/>
            <a:ext cx="7202400" cy="786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 name="Google Shape;27;p67"/>
          <p:cNvSpPr txBox="1">
            <a:spLocks noGrp="1"/>
          </p:cNvSpPr>
          <p:nvPr>
            <p:ph type="dt" idx="10"/>
          </p:nvPr>
        </p:nvSpPr>
        <p:spPr>
          <a:xfrm>
            <a:off x="5665604" y="247778"/>
            <a:ext cx="2625600" cy="2319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 name="Google Shape;28;p67"/>
          <p:cNvSpPr txBox="1">
            <a:spLocks noGrp="1"/>
          </p:cNvSpPr>
          <p:nvPr>
            <p:ph type="ftr" idx="11"/>
          </p:nvPr>
        </p:nvSpPr>
        <p:spPr>
          <a:xfrm>
            <a:off x="1088684" y="246981"/>
            <a:ext cx="4454100" cy="231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 name="Google Shape;29;p67"/>
          <p:cNvSpPr txBox="1">
            <a:spLocks noGrp="1"/>
          </p:cNvSpPr>
          <p:nvPr>
            <p:ph type="sldNum" idx="12"/>
          </p:nvPr>
        </p:nvSpPr>
        <p:spPr>
          <a:xfrm>
            <a:off x="360046" y="599230"/>
            <a:ext cx="608400" cy="3777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30" name="Google Shape;30;p67"/>
          <p:cNvCxnSpPr/>
          <p:nvPr/>
        </p:nvCxnSpPr>
        <p:spPr>
          <a:xfrm>
            <a:off x="1090422" y="1385316"/>
            <a:ext cx="72057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
        <p:cNvGrpSpPr/>
        <p:nvPr/>
      </p:nvGrpSpPr>
      <p:grpSpPr>
        <a:xfrm>
          <a:off x="0" y="0"/>
          <a:ext cx="0" cy="0"/>
          <a:chOff x="0" y="0"/>
          <a:chExt cx="0" cy="0"/>
        </a:xfrm>
      </p:grpSpPr>
      <p:sp>
        <p:nvSpPr>
          <p:cNvPr id="32" name="Google Shape;32;p68"/>
          <p:cNvSpPr txBox="1">
            <a:spLocks noGrp="1"/>
          </p:cNvSpPr>
          <p:nvPr>
            <p:ph type="ctrTitle"/>
          </p:nvPr>
        </p:nvSpPr>
        <p:spPr>
          <a:xfrm>
            <a:off x="1813335" y="601724"/>
            <a:ext cx="6477900" cy="1906200"/>
          </a:xfrm>
          <a:prstGeom prst="rect">
            <a:avLst/>
          </a:prstGeom>
          <a:noFill/>
          <a:ln>
            <a:noFill/>
          </a:ln>
        </p:spPr>
        <p:txBody>
          <a:bodyPr spcFirstLastPara="1" wrap="square" lIns="91425" tIns="45700" rIns="91425" bIns="0" anchor="b" anchorCtr="0">
            <a:normAutofit/>
          </a:bodyPr>
          <a:lstStyle>
            <a:lvl1pPr lvl="0" algn="l" rtl="0">
              <a:lnSpc>
                <a:spcPct val="90000"/>
              </a:lnSpc>
              <a:spcBef>
                <a:spcPts val="0"/>
              </a:spcBef>
              <a:spcAft>
                <a:spcPts val="0"/>
              </a:spcAft>
              <a:buClr>
                <a:schemeClr val="dk1"/>
              </a:buClr>
              <a:buSzPts val="4950"/>
              <a:buFont typeface="Gill Sans"/>
              <a:buNone/>
              <a:defRPr sz="495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 name="Google Shape;33;p68"/>
          <p:cNvSpPr txBox="1">
            <a:spLocks noGrp="1"/>
          </p:cNvSpPr>
          <p:nvPr>
            <p:ph type="subTitle" idx="1"/>
          </p:nvPr>
        </p:nvSpPr>
        <p:spPr>
          <a:xfrm>
            <a:off x="1813335" y="2648403"/>
            <a:ext cx="6477900" cy="733200"/>
          </a:xfrm>
          <a:prstGeom prst="rect">
            <a:avLst/>
          </a:prstGeom>
          <a:noFill/>
          <a:ln>
            <a:noFill/>
          </a:ln>
        </p:spPr>
        <p:txBody>
          <a:bodyPr spcFirstLastPara="1" wrap="square" lIns="91425" tIns="91425" rIns="91425" bIns="91425" anchor="t" anchorCtr="0">
            <a:normAutofit/>
          </a:bodyPr>
          <a:lstStyle>
            <a:lvl1pPr lvl="0" algn="l" rtl="0">
              <a:lnSpc>
                <a:spcPct val="120000"/>
              </a:lnSpc>
              <a:spcBef>
                <a:spcPts val="750"/>
              </a:spcBef>
              <a:spcAft>
                <a:spcPts val="0"/>
              </a:spcAft>
              <a:buSzPts val="1350"/>
              <a:buNone/>
              <a:defRPr sz="1350" b="0" cap="none">
                <a:solidFill>
                  <a:schemeClr val="dk1"/>
                </a:solidFill>
              </a:defRPr>
            </a:lvl1pPr>
            <a:lvl2pPr lvl="1" algn="ctr" rtl="0">
              <a:lnSpc>
                <a:spcPct val="120000"/>
              </a:lnSpc>
              <a:spcBef>
                <a:spcPts val="375"/>
              </a:spcBef>
              <a:spcAft>
                <a:spcPts val="0"/>
              </a:spcAft>
              <a:buSzPts val="1350"/>
              <a:buNone/>
              <a:defRPr sz="1350"/>
            </a:lvl2pPr>
            <a:lvl3pPr lvl="2" algn="ctr" rtl="0">
              <a:lnSpc>
                <a:spcPct val="120000"/>
              </a:lnSpc>
              <a:spcBef>
                <a:spcPts val="375"/>
              </a:spcBef>
              <a:spcAft>
                <a:spcPts val="0"/>
              </a:spcAft>
              <a:buSzPts val="1350"/>
              <a:buNone/>
              <a:defRPr sz="1350"/>
            </a:lvl3pPr>
            <a:lvl4pPr lvl="3" algn="ctr" rtl="0">
              <a:lnSpc>
                <a:spcPct val="120000"/>
              </a:lnSpc>
              <a:spcBef>
                <a:spcPts val="375"/>
              </a:spcBef>
              <a:spcAft>
                <a:spcPts val="0"/>
              </a:spcAft>
              <a:buSzPts val="1200"/>
              <a:buNone/>
              <a:defRPr sz="1200"/>
            </a:lvl4pPr>
            <a:lvl5pPr lvl="4" algn="ctr" rtl="0">
              <a:lnSpc>
                <a:spcPct val="120000"/>
              </a:lnSpc>
              <a:spcBef>
                <a:spcPts val="375"/>
              </a:spcBef>
              <a:spcAft>
                <a:spcPts val="0"/>
              </a:spcAft>
              <a:buSzPts val="1200"/>
              <a:buNone/>
              <a:defRPr sz="1200"/>
            </a:lvl5pPr>
            <a:lvl6pPr lvl="5" algn="ctr" rtl="0">
              <a:lnSpc>
                <a:spcPct val="120000"/>
              </a:lnSpc>
              <a:spcBef>
                <a:spcPts val="375"/>
              </a:spcBef>
              <a:spcAft>
                <a:spcPts val="0"/>
              </a:spcAft>
              <a:buSzPts val="1200"/>
              <a:buNone/>
              <a:defRPr sz="1200"/>
            </a:lvl6pPr>
            <a:lvl7pPr lvl="6" algn="ctr" rtl="0">
              <a:lnSpc>
                <a:spcPct val="120000"/>
              </a:lnSpc>
              <a:spcBef>
                <a:spcPts val="375"/>
              </a:spcBef>
              <a:spcAft>
                <a:spcPts val="0"/>
              </a:spcAft>
              <a:buSzPts val="1200"/>
              <a:buNone/>
              <a:defRPr sz="1200"/>
            </a:lvl7pPr>
            <a:lvl8pPr lvl="7" algn="ctr" rtl="0">
              <a:lnSpc>
                <a:spcPct val="120000"/>
              </a:lnSpc>
              <a:spcBef>
                <a:spcPts val="375"/>
              </a:spcBef>
              <a:spcAft>
                <a:spcPts val="0"/>
              </a:spcAft>
              <a:buSzPts val="1200"/>
              <a:buNone/>
              <a:defRPr sz="1200"/>
            </a:lvl8pPr>
            <a:lvl9pPr lvl="8" algn="ctr" rtl="0">
              <a:lnSpc>
                <a:spcPct val="120000"/>
              </a:lnSpc>
              <a:spcBef>
                <a:spcPts val="375"/>
              </a:spcBef>
              <a:spcAft>
                <a:spcPts val="0"/>
              </a:spcAft>
              <a:buSzPts val="1200"/>
              <a:buNone/>
              <a:defRPr sz="1200"/>
            </a:lvl9pPr>
          </a:lstStyle>
          <a:p>
            <a:endParaRPr/>
          </a:p>
        </p:txBody>
      </p:sp>
      <p:sp>
        <p:nvSpPr>
          <p:cNvPr id="34" name="Google Shape;34;p68"/>
          <p:cNvSpPr txBox="1">
            <a:spLocks noGrp="1"/>
          </p:cNvSpPr>
          <p:nvPr>
            <p:ph type="dt" idx="10"/>
          </p:nvPr>
        </p:nvSpPr>
        <p:spPr>
          <a:xfrm>
            <a:off x="5665604" y="247778"/>
            <a:ext cx="2625600" cy="2319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 name="Google Shape;35;p68"/>
          <p:cNvSpPr txBox="1">
            <a:spLocks noGrp="1"/>
          </p:cNvSpPr>
          <p:nvPr>
            <p:ph type="ftr" idx="11"/>
          </p:nvPr>
        </p:nvSpPr>
        <p:spPr>
          <a:xfrm>
            <a:off x="1812376" y="246981"/>
            <a:ext cx="3730500" cy="231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 name="Google Shape;36;p68"/>
          <p:cNvSpPr txBox="1">
            <a:spLocks noGrp="1"/>
          </p:cNvSpPr>
          <p:nvPr>
            <p:ph type="sldNum" idx="12"/>
          </p:nvPr>
        </p:nvSpPr>
        <p:spPr>
          <a:xfrm>
            <a:off x="1078249" y="599230"/>
            <a:ext cx="608400" cy="3777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37" name="Google Shape;37;p68"/>
          <p:cNvCxnSpPr/>
          <p:nvPr/>
        </p:nvCxnSpPr>
        <p:spPr>
          <a:xfrm>
            <a:off x="1813335" y="2646407"/>
            <a:ext cx="64779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71"/>
          <p:cNvSpPr txBox="1">
            <a:spLocks noGrp="1"/>
          </p:cNvSpPr>
          <p:nvPr>
            <p:ph type="title"/>
          </p:nvPr>
        </p:nvSpPr>
        <p:spPr>
          <a:xfrm>
            <a:off x="1090679" y="1317097"/>
            <a:ext cx="6482400" cy="14160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700"/>
              <a:buFont typeface="Gill Sans"/>
              <a:buNone/>
              <a:defRPr sz="27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 name="Google Shape;40;p71"/>
          <p:cNvSpPr txBox="1">
            <a:spLocks noGrp="1"/>
          </p:cNvSpPr>
          <p:nvPr>
            <p:ph type="body" idx="1"/>
          </p:nvPr>
        </p:nvSpPr>
        <p:spPr>
          <a:xfrm>
            <a:off x="1090679" y="2854647"/>
            <a:ext cx="6472800" cy="759600"/>
          </a:xfrm>
          <a:prstGeom prst="rect">
            <a:avLst/>
          </a:prstGeom>
          <a:noFill/>
          <a:ln>
            <a:noFill/>
          </a:ln>
        </p:spPr>
        <p:txBody>
          <a:bodyPr spcFirstLastPara="1" wrap="square" lIns="91425" tIns="91425" rIns="91425" bIns="45700" anchor="t" anchorCtr="0">
            <a:normAutofit/>
          </a:bodyPr>
          <a:lstStyle>
            <a:lvl1pPr marL="457200" lvl="0" indent="-228600" algn="l" rtl="0">
              <a:lnSpc>
                <a:spcPct val="120000"/>
              </a:lnSpc>
              <a:spcBef>
                <a:spcPts val="750"/>
              </a:spcBef>
              <a:spcAft>
                <a:spcPts val="0"/>
              </a:spcAft>
              <a:buSzPts val="1350"/>
              <a:buNone/>
              <a:defRPr sz="1350">
                <a:solidFill>
                  <a:schemeClr val="dk1"/>
                </a:solidFill>
              </a:defRPr>
            </a:lvl1pPr>
            <a:lvl2pPr marL="914400" lvl="1" indent="-228600" algn="l" rtl="0">
              <a:lnSpc>
                <a:spcPct val="120000"/>
              </a:lnSpc>
              <a:spcBef>
                <a:spcPts val="375"/>
              </a:spcBef>
              <a:spcAft>
                <a:spcPts val="0"/>
              </a:spcAft>
              <a:buSzPts val="1350"/>
              <a:buNone/>
              <a:defRPr sz="1350">
                <a:solidFill>
                  <a:srgbClr val="888888"/>
                </a:solidFill>
              </a:defRPr>
            </a:lvl2pPr>
            <a:lvl3pPr marL="1371600" lvl="2" indent="-228600" algn="l" rtl="0">
              <a:lnSpc>
                <a:spcPct val="120000"/>
              </a:lnSpc>
              <a:spcBef>
                <a:spcPts val="375"/>
              </a:spcBef>
              <a:spcAft>
                <a:spcPts val="0"/>
              </a:spcAft>
              <a:buSzPts val="1350"/>
              <a:buNone/>
              <a:defRPr sz="1350">
                <a:solidFill>
                  <a:srgbClr val="888888"/>
                </a:solidFill>
              </a:defRPr>
            </a:lvl3pPr>
            <a:lvl4pPr marL="1828800" lvl="3" indent="-228600" algn="l" rtl="0">
              <a:lnSpc>
                <a:spcPct val="120000"/>
              </a:lnSpc>
              <a:spcBef>
                <a:spcPts val="375"/>
              </a:spcBef>
              <a:spcAft>
                <a:spcPts val="0"/>
              </a:spcAft>
              <a:buSzPts val="1200"/>
              <a:buNone/>
              <a:defRPr sz="1200">
                <a:solidFill>
                  <a:srgbClr val="888888"/>
                </a:solidFill>
              </a:defRPr>
            </a:lvl4pPr>
            <a:lvl5pPr marL="2286000" lvl="4" indent="-228600" algn="l" rtl="0">
              <a:lnSpc>
                <a:spcPct val="120000"/>
              </a:lnSpc>
              <a:spcBef>
                <a:spcPts val="375"/>
              </a:spcBef>
              <a:spcAft>
                <a:spcPts val="0"/>
              </a:spcAft>
              <a:buSzPts val="1200"/>
              <a:buNone/>
              <a:defRPr sz="1200">
                <a:solidFill>
                  <a:srgbClr val="888888"/>
                </a:solidFill>
              </a:defRPr>
            </a:lvl5pPr>
            <a:lvl6pPr marL="2743200" lvl="5" indent="-228600" algn="l" rtl="0">
              <a:lnSpc>
                <a:spcPct val="120000"/>
              </a:lnSpc>
              <a:spcBef>
                <a:spcPts val="375"/>
              </a:spcBef>
              <a:spcAft>
                <a:spcPts val="0"/>
              </a:spcAft>
              <a:buSzPts val="1200"/>
              <a:buNone/>
              <a:defRPr sz="1200">
                <a:solidFill>
                  <a:srgbClr val="888888"/>
                </a:solidFill>
              </a:defRPr>
            </a:lvl6pPr>
            <a:lvl7pPr marL="3200400" lvl="6" indent="-228600" algn="l" rtl="0">
              <a:lnSpc>
                <a:spcPct val="120000"/>
              </a:lnSpc>
              <a:spcBef>
                <a:spcPts val="375"/>
              </a:spcBef>
              <a:spcAft>
                <a:spcPts val="0"/>
              </a:spcAft>
              <a:buSzPts val="1200"/>
              <a:buNone/>
              <a:defRPr sz="1200">
                <a:solidFill>
                  <a:srgbClr val="888888"/>
                </a:solidFill>
              </a:defRPr>
            </a:lvl7pPr>
            <a:lvl8pPr marL="3657600" lvl="7" indent="-228600" algn="l" rtl="0">
              <a:lnSpc>
                <a:spcPct val="120000"/>
              </a:lnSpc>
              <a:spcBef>
                <a:spcPts val="375"/>
              </a:spcBef>
              <a:spcAft>
                <a:spcPts val="0"/>
              </a:spcAft>
              <a:buSzPts val="1200"/>
              <a:buNone/>
              <a:defRPr sz="1200">
                <a:solidFill>
                  <a:srgbClr val="888888"/>
                </a:solidFill>
              </a:defRPr>
            </a:lvl8pPr>
            <a:lvl9pPr marL="4114800" lvl="8" indent="-228600" algn="l" rtl="0">
              <a:lnSpc>
                <a:spcPct val="120000"/>
              </a:lnSpc>
              <a:spcBef>
                <a:spcPts val="375"/>
              </a:spcBef>
              <a:spcAft>
                <a:spcPts val="0"/>
              </a:spcAft>
              <a:buSzPts val="1200"/>
              <a:buNone/>
              <a:defRPr sz="1200">
                <a:solidFill>
                  <a:srgbClr val="888888"/>
                </a:solidFill>
              </a:defRPr>
            </a:lvl9pPr>
          </a:lstStyle>
          <a:p>
            <a:endParaRPr/>
          </a:p>
        </p:txBody>
      </p:sp>
      <p:sp>
        <p:nvSpPr>
          <p:cNvPr id="41" name="Google Shape;41;p71"/>
          <p:cNvSpPr txBox="1">
            <a:spLocks noGrp="1"/>
          </p:cNvSpPr>
          <p:nvPr>
            <p:ph type="dt" idx="10"/>
          </p:nvPr>
        </p:nvSpPr>
        <p:spPr>
          <a:xfrm>
            <a:off x="5665604" y="247778"/>
            <a:ext cx="2625600" cy="2319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 name="Google Shape;42;p71"/>
          <p:cNvSpPr txBox="1">
            <a:spLocks noGrp="1"/>
          </p:cNvSpPr>
          <p:nvPr>
            <p:ph type="ftr" idx="11"/>
          </p:nvPr>
        </p:nvSpPr>
        <p:spPr>
          <a:xfrm>
            <a:off x="1088684" y="246981"/>
            <a:ext cx="4454100" cy="231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 name="Google Shape;43;p71"/>
          <p:cNvSpPr txBox="1">
            <a:spLocks noGrp="1"/>
          </p:cNvSpPr>
          <p:nvPr>
            <p:ph type="sldNum" idx="12"/>
          </p:nvPr>
        </p:nvSpPr>
        <p:spPr>
          <a:xfrm>
            <a:off x="360046" y="599230"/>
            <a:ext cx="608400" cy="3777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44" name="Google Shape;44;p71"/>
          <p:cNvCxnSpPr/>
          <p:nvPr/>
        </p:nvCxnSpPr>
        <p:spPr>
          <a:xfrm>
            <a:off x="1090679" y="2853739"/>
            <a:ext cx="64728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72"/>
          <p:cNvSpPr txBox="1">
            <a:spLocks noGrp="1"/>
          </p:cNvSpPr>
          <p:nvPr>
            <p:ph type="title"/>
          </p:nvPr>
        </p:nvSpPr>
        <p:spPr>
          <a:xfrm>
            <a:off x="1086913" y="603667"/>
            <a:ext cx="7204200" cy="7944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 name="Google Shape;47;p72"/>
          <p:cNvSpPr txBox="1">
            <a:spLocks noGrp="1"/>
          </p:cNvSpPr>
          <p:nvPr>
            <p:ph type="body" idx="1"/>
          </p:nvPr>
        </p:nvSpPr>
        <p:spPr>
          <a:xfrm>
            <a:off x="1085498" y="1508159"/>
            <a:ext cx="3483900" cy="2586300"/>
          </a:xfrm>
          <a:prstGeom prst="rect">
            <a:avLst/>
          </a:prstGeom>
          <a:noFill/>
          <a:ln>
            <a:noFill/>
          </a:ln>
        </p:spPr>
        <p:txBody>
          <a:bodyPr spcFirstLastPara="1" wrap="square" lIns="91425" tIns="45700" rIns="91425" bIns="45700" anchor="t" anchorCtr="0">
            <a:normAutofit/>
          </a:bodyPr>
          <a:lstStyle>
            <a:lvl1pPr marL="457200" lvl="0" indent="-342900" algn="l" rtl="0">
              <a:lnSpc>
                <a:spcPct val="120000"/>
              </a:lnSpc>
              <a:spcBef>
                <a:spcPts val="750"/>
              </a:spcBef>
              <a:spcAft>
                <a:spcPts val="0"/>
              </a:spcAft>
              <a:buSzPts val="1800"/>
              <a:buChar char="•"/>
              <a:defRPr/>
            </a:lvl1pPr>
            <a:lvl2pPr marL="914400" lvl="1" indent="-342900" algn="l" rtl="0">
              <a:lnSpc>
                <a:spcPct val="120000"/>
              </a:lnSpc>
              <a:spcBef>
                <a:spcPts val="375"/>
              </a:spcBef>
              <a:spcAft>
                <a:spcPts val="0"/>
              </a:spcAft>
              <a:buSzPts val="1800"/>
              <a:buChar char="•"/>
              <a:defRPr/>
            </a:lvl2pPr>
            <a:lvl3pPr marL="1371600" lvl="2" indent="-342900" algn="l" rtl="0">
              <a:lnSpc>
                <a:spcPct val="120000"/>
              </a:lnSpc>
              <a:spcBef>
                <a:spcPts val="375"/>
              </a:spcBef>
              <a:spcAft>
                <a:spcPts val="0"/>
              </a:spcAft>
              <a:buSzPts val="1800"/>
              <a:buChar char="•"/>
              <a:defRPr/>
            </a:lvl3pPr>
            <a:lvl4pPr marL="1828800" lvl="3" indent="-342900" algn="l" rtl="0">
              <a:lnSpc>
                <a:spcPct val="120000"/>
              </a:lnSpc>
              <a:spcBef>
                <a:spcPts val="375"/>
              </a:spcBef>
              <a:spcAft>
                <a:spcPts val="0"/>
              </a:spcAft>
              <a:buSzPts val="1800"/>
              <a:buChar char="•"/>
              <a:defRPr/>
            </a:lvl4pPr>
            <a:lvl5pPr marL="2286000" lvl="4" indent="-342900" algn="l" rtl="0">
              <a:lnSpc>
                <a:spcPct val="120000"/>
              </a:lnSpc>
              <a:spcBef>
                <a:spcPts val="375"/>
              </a:spcBef>
              <a:spcAft>
                <a:spcPts val="0"/>
              </a:spcAft>
              <a:buSzPts val="1800"/>
              <a:buChar char="•"/>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48" name="Google Shape;48;p72"/>
          <p:cNvSpPr txBox="1">
            <a:spLocks noGrp="1"/>
          </p:cNvSpPr>
          <p:nvPr>
            <p:ph type="body" idx="2"/>
          </p:nvPr>
        </p:nvSpPr>
        <p:spPr>
          <a:xfrm>
            <a:off x="4810328" y="1513007"/>
            <a:ext cx="3483900" cy="2581200"/>
          </a:xfrm>
          <a:prstGeom prst="rect">
            <a:avLst/>
          </a:prstGeom>
          <a:noFill/>
          <a:ln>
            <a:noFill/>
          </a:ln>
        </p:spPr>
        <p:txBody>
          <a:bodyPr spcFirstLastPara="1" wrap="square" lIns="91425" tIns="45700" rIns="91425" bIns="45700" anchor="t" anchorCtr="0">
            <a:normAutofit/>
          </a:bodyPr>
          <a:lstStyle>
            <a:lvl1pPr marL="457200" lvl="0" indent="-342900" algn="l" rtl="0">
              <a:lnSpc>
                <a:spcPct val="120000"/>
              </a:lnSpc>
              <a:spcBef>
                <a:spcPts val="750"/>
              </a:spcBef>
              <a:spcAft>
                <a:spcPts val="0"/>
              </a:spcAft>
              <a:buSzPts val="1800"/>
              <a:buChar char="•"/>
              <a:defRPr/>
            </a:lvl1pPr>
            <a:lvl2pPr marL="914400" lvl="1" indent="-342900" algn="l" rtl="0">
              <a:lnSpc>
                <a:spcPct val="120000"/>
              </a:lnSpc>
              <a:spcBef>
                <a:spcPts val="375"/>
              </a:spcBef>
              <a:spcAft>
                <a:spcPts val="0"/>
              </a:spcAft>
              <a:buSzPts val="1800"/>
              <a:buChar char="•"/>
              <a:defRPr/>
            </a:lvl2pPr>
            <a:lvl3pPr marL="1371600" lvl="2" indent="-342900" algn="l" rtl="0">
              <a:lnSpc>
                <a:spcPct val="120000"/>
              </a:lnSpc>
              <a:spcBef>
                <a:spcPts val="375"/>
              </a:spcBef>
              <a:spcAft>
                <a:spcPts val="0"/>
              </a:spcAft>
              <a:buSzPts val="1800"/>
              <a:buChar char="•"/>
              <a:defRPr/>
            </a:lvl3pPr>
            <a:lvl4pPr marL="1828800" lvl="3" indent="-342900" algn="l" rtl="0">
              <a:lnSpc>
                <a:spcPct val="120000"/>
              </a:lnSpc>
              <a:spcBef>
                <a:spcPts val="375"/>
              </a:spcBef>
              <a:spcAft>
                <a:spcPts val="0"/>
              </a:spcAft>
              <a:buSzPts val="1800"/>
              <a:buChar char="•"/>
              <a:defRPr/>
            </a:lvl4pPr>
            <a:lvl5pPr marL="2286000" lvl="4" indent="-342900" algn="l" rtl="0">
              <a:lnSpc>
                <a:spcPct val="120000"/>
              </a:lnSpc>
              <a:spcBef>
                <a:spcPts val="375"/>
              </a:spcBef>
              <a:spcAft>
                <a:spcPts val="0"/>
              </a:spcAft>
              <a:buSzPts val="1800"/>
              <a:buChar char="•"/>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49" name="Google Shape;49;p72"/>
          <p:cNvSpPr txBox="1">
            <a:spLocks noGrp="1"/>
          </p:cNvSpPr>
          <p:nvPr>
            <p:ph type="dt" idx="10"/>
          </p:nvPr>
        </p:nvSpPr>
        <p:spPr>
          <a:xfrm>
            <a:off x="5665604" y="247778"/>
            <a:ext cx="2625600" cy="2319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0" name="Google Shape;50;p72"/>
          <p:cNvSpPr txBox="1">
            <a:spLocks noGrp="1"/>
          </p:cNvSpPr>
          <p:nvPr>
            <p:ph type="ftr" idx="11"/>
          </p:nvPr>
        </p:nvSpPr>
        <p:spPr>
          <a:xfrm>
            <a:off x="1088684" y="246981"/>
            <a:ext cx="4454100" cy="231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1" name="Google Shape;51;p72"/>
          <p:cNvSpPr txBox="1">
            <a:spLocks noGrp="1"/>
          </p:cNvSpPr>
          <p:nvPr>
            <p:ph type="sldNum" idx="12"/>
          </p:nvPr>
        </p:nvSpPr>
        <p:spPr>
          <a:xfrm>
            <a:off x="360046" y="599230"/>
            <a:ext cx="608400" cy="3777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52" name="Google Shape;52;p72"/>
          <p:cNvCxnSpPr/>
          <p:nvPr/>
        </p:nvCxnSpPr>
        <p:spPr>
          <a:xfrm>
            <a:off x="1090422" y="1385316"/>
            <a:ext cx="72057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73"/>
          <p:cNvSpPr txBox="1">
            <a:spLocks noGrp="1"/>
          </p:cNvSpPr>
          <p:nvPr>
            <p:ph type="title"/>
          </p:nvPr>
        </p:nvSpPr>
        <p:spPr>
          <a:xfrm>
            <a:off x="1085394" y="603123"/>
            <a:ext cx="7205700" cy="7923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 name="Google Shape;55;p73"/>
          <p:cNvSpPr txBox="1">
            <a:spLocks noGrp="1"/>
          </p:cNvSpPr>
          <p:nvPr>
            <p:ph type="body" idx="1"/>
          </p:nvPr>
        </p:nvSpPr>
        <p:spPr>
          <a:xfrm>
            <a:off x="1085393" y="1514662"/>
            <a:ext cx="3483900" cy="6015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750"/>
              </a:spcBef>
              <a:spcAft>
                <a:spcPts val="0"/>
              </a:spcAft>
              <a:buSzPts val="1650"/>
              <a:buNone/>
              <a:defRPr sz="1650" b="0" cap="none">
                <a:solidFill>
                  <a:schemeClr val="accent1"/>
                </a:solidFill>
              </a:defRPr>
            </a:lvl1pPr>
            <a:lvl2pPr marL="914400" lvl="1" indent="-228600" algn="l" rtl="0">
              <a:lnSpc>
                <a:spcPct val="120000"/>
              </a:lnSpc>
              <a:spcBef>
                <a:spcPts val="375"/>
              </a:spcBef>
              <a:spcAft>
                <a:spcPts val="0"/>
              </a:spcAft>
              <a:buSzPts val="1500"/>
              <a:buNone/>
              <a:defRPr sz="1500" b="1"/>
            </a:lvl2pPr>
            <a:lvl3pPr marL="1371600" lvl="2" indent="-228600" algn="l" rtl="0">
              <a:lnSpc>
                <a:spcPct val="120000"/>
              </a:lnSpc>
              <a:spcBef>
                <a:spcPts val="375"/>
              </a:spcBef>
              <a:spcAft>
                <a:spcPts val="0"/>
              </a:spcAft>
              <a:buSzPts val="1350"/>
              <a:buNone/>
              <a:defRPr sz="1350" b="1"/>
            </a:lvl3pPr>
            <a:lvl4pPr marL="1828800" lvl="3" indent="-228600" algn="l" rtl="0">
              <a:lnSpc>
                <a:spcPct val="120000"/>
              </a:lnSpc>
              <a:spcBef>
                <a:spcPts val="375"/>
              </a:spcBef>
              <a:spcAft>
                <a:spcPts val="0"/>
              </a:spcAft>
              <a:buSzPts val="1200"/>
              <a:buNone/>
              <a:defRPr sz="1200" b="1"/>
            </a:lvl4pPr>
            <a:lvl5pPr marL="2286000" lvl="4" indent="-228600" algn="l" rtl="0">
              <a:lnSpc>
                <a:spcPct val="120000"/>
              </a:lnSpc>
              <a:spcBef>
                <a:spcPts val="375"/>
              </a:spcBef>
              <a:spcAft>
                <a:spcPts val="0"/>
              </a:spcAft>
              <a:buSzPts val="1200"/>
              <a:buNone/>
              <a:defRPr sz="1200" b="1"/>
            </a:lvl5pPr>
            <a:lvl6pPr marL="2743200" lvl="5" indent="-228600" algn="l" rtl="0">
              <a:lnSpc>
                <a:spcPct val="120000"/>
              </a:lnSpc>
              <a:spcBef>
                <a:spcPts val="375"/>
              </a:spcBef>
              <a:spcAft>
                <a:spcPts val="0"/>
              </a:spcAft>
              <a:buSzPts val="1200"/>
              <a:buNone/>
              <a:defRPr sz="1200" b="1"/>
            </a:lvl6pPr>
            <a:lvl7pPr marL="3200400" lvl="6" indent="-228600" algn="l" rtl="0">
              <a:lnSpc>
                <a:spcPct val="120000"/>
              </a:lnSpc>
              <a:spcBef>
                <a:spcPts val="375"/>
              </a:spcBef>
              <a:spcAft>
                <a:spcPts val="0"/>
              </a:spcAft>
              <a:buSzPts val="1200"/>
              <a:buNone/>
              <a:defRPr sz="1200" b="1"/>
            </a:lvl7pPr>
            <a:lvl8pPr marL="3657600" lvl="7" indent="-228600" algn="l" rtl="0">
              <a:lnSpc>
                <a:spcPct val="120000"/>
              </a:lnSpc>
              <a:spcBef>
                <a:spcPts val="375"/>
              </a:spcBef>
              <a:spcAft>
                <a:spcPts val="0"/>
              </a:spcAft>
              <a:buSzPts val="1200"/>
              <a:buNone/>
              <a:defRPr sz="1200" b="1"/>
            </a:lvl8pPr>
            <a:lvl9pPr marL="4114800" lvl="8" indent="-228600" algn="l" rtl="0">
              <a:lnSpc>
                <a:spcPct val="120000"/>
              </a:lnSpc>
              <a:spcBef>
                <a:spcPts val="375"/>
              </a:spcBef>
              <a:spcAft>
                <a:spcPts val="0"/>
              </a:spcAft>
              <a:buSzPts val="1200"/>
              <a:buNone/>
              <a:defRPr sz="1200" b="1"/>
            </a:lvl9pPr>
          </a:lstStyle>
          <a:p>
            <a:endParaRPr/>
          </a:p>
        </p:txBody>
      </p:sp>
      <p:sp>
        <p:nvSpPr>
          <p:cNvPr id="56" name="Google Shape;56;p73"/>
          <p:cNvSpPr txBox="1">
            <a:spLocks noGrp="1"/>
          </p:cNvSpPr>
          <p:nvPr>
            <p:ph type="body" idx="2"/>
          </p:nvPr>
        </p:nvSpPr>
        <p:spPr>
          <a:xfrm>
            <a:off x="1085393" y="2118202"/>
            <a:ext cx="3483900" cy="198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20000"/>
              </a:lnSpc>
              <a:spcBef>
                <a:spcPts val="750"/>
              </a:spcBef>
              <a:spcAft>
                <a:spcPts val="0"/>
              </a:spcAft>
              <a:buSzPts val="1800"/>
              <a:buChar char="•"/>
              <a:defRPr/>
            </a:lvl1pPr>
            <a:lvl2pPr marL="914400" lvl="1" indent="-342900" algn="l" rtl="0">
              <a:lnSpc>
                <a:spcPct val="120000"/>
              </a:lnSpc>
              <a:spcBef>
                <a:spcPts val="375"/>
              </a:spcBef>
              <a:spcAft>
                <a:spcPts val="0"/>
              </a:spcAft>
              <a:buSzPts val="1800"/>
              <a:buChar char="•"/>
              <a:defRPr/>
            </a:lvl2pPr>
            <a:lvl3pPr marL="1371600" lvl="2" indent="-342900" algn="l" rtl="0">
              <a:lnSpc>
                <a:spcPct val="120000"/>
              </a:lnSpc>
              <a:spcBef>
                <a:spcPts val="375"/>
              </a:spcBef>
              <a:spcAft>
                <a:spcPts val="0"/>
              </a:spcAft>
              <a:buSzPts val="1800"/>
              <a:buChar char="•"/>
              <a:defRPr/>
            </a:lvl3pPr>
            <a:lvl4pPr marL="1828800" lvl="3" indent="-342900" algn="l" rtl="0">
              <a:lnSpc>
                <a:spcPct val="120000"/>
              </a:lnSpc>
              <a:spcBef>
                <a:spcPts val="375"/>
              </a:spcBef>
              <a:spcAft>
                <a:spcPts val="0"/>
              </a:spcAft>
              <a:buSzPts val="1800"/>
              <a:buChar char="•"/>
              <a:defRPr/>
            </a:lvl4pPr>
            <a:lvl5pPr marL="2286000" lvl="4" indent="-342900" algn="l" rtl="0">
              <a:lnSpc>
                <a:spcPct val="120000"/>
              </a:lnSpc>
              <a:spcBef>
                <a:spcPts val="375"/>
              </a:spcBef>
              <a:spcAft>
                <a:spcPts val="0"/>
              </a:spcAft>
              <a:buSzPts val="1800"/>
              <a:buChar char="•"/>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57" name="Google Shape;57;p73"/>
          <p:cNvSpPr txBox="1">
            <a:spLocks noGrp="1"/>
          </p:cNvSpPr>
          <p:nvPr>
            <p:ph type="body" idx="3"/>
          </p:nvPr>
        </p:nvSpPr>
        <p:spPr>
          <a:xfrm>
            <a:off x="4809272" y="1517253"/>
            <a:ext cx="3483900" cy="6018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750"/>
              </a:spcBef>
              <a:spcAft>
                <a:spcPts val="0"/>
              </a:spcAft>
              <a:buSzPts val="1650"/>
              <a:buNone/>
              <a:defRPr sz="1650" b="0" cap="none">
                <a:solidFill>
                  <a:schemeClr val="accent1"/>
                </a:solidFill>
              </a:defRPr>
            </a:lvl1pPr>
            <a:lvl2pPr marL="914400" lvl="1" indent="-228600" algn="l" rtl="0">
              <a:lnSpc>
                <a:spcPct val="120000"/>
              </a:lnSpc>
              <a:spcBef>
                <a:spcPts val="375"/>
              </a:spcBef>
              <a:spcAft>
                <a:spcPts val="0"/>
              </a:spcAft>
              <a:buSzPts val="1500"/>
              <a:buNone/>
              <a:defRPr sz="1500" b="1"/>
            </a:lvl2pPr>
            <a:lvl3pPr marL="1371600" lvl="2" indent="-228600" algn="l" rtl="0">
              <a:lnSpc>
                <a:spcPct val="120000"/>
              </a:lnSpc>
              <a:spcBef>
                <a:spcPts val="375"/>
              </a:spcBef>
              <a:spcAft>
                <a:spcPts val="0"/>
              </a:spcAft>
              <a:buSzPts val="1350"/>
              <a:buNone/>
              <a:defRPr sz="1350" b="1"/>
            </a:lvl3pPr>
            <a:lvl4pPr marL="1828800" lvl="3" indent="-228600" algn="l" rtl="0">
              <a:lnSpc>
                <a:spcPct val="120000"/>
              </a:lnSpc>
              <a:spcBef>
                <a:spcPts val="375"/>
              </a:spcBef>
              <a:spcAft>
                <a:spcPts val="0"/>
              </a:spcAft>
              <a:buSzPts val="1200"/>
              <a:buNone/>
              <a:defRPr sz="1200" b="1"/>
            </a:lvl4pPr>
            <a:lvl5pPr marL="2286000" lvl="4" indent="-228600" algn="l" rtl="0">
              <a:lnSpc>
                <a:spcPct val="120000"/>
              </a:lnSpc>
              <a:spcBef>
                <a:spcPts val="375"/>
              </a:spcBef>
              <a:spcAft>
                <a:spcPts val="0"/>
              </a:spcAft>
              <a:buSzPts val="1200"/>
              <a:buNone/>
              <a:defRPr sz="1200" b="1"/>
            </a:lvl5pPr>
            <a:lvl6pPr marL="2743200" lvl="5" indent="-228600" algn="l" rtl="0">
              <a:lnSpc>
                <a:spcPct val="120000"/>
              </a:lnSpc>
              <a:spcBef>
                <a:spcPts val="375"/>
              </a:spcBef>
              <a:spcAft>
                <a:spcPts val="0"/>
              </a:spcAft>
              <a:buSzPts val="1200"/>
              <a:buNone/>
              <a:defRPr sz="1200" b="1"/>
            </a:lvl6pPr>
            <a:lvl7pPr marL="3200400" lvl="6" indent="-228600" algn="l" rtl="0">
              <a:lnSpc>
                <a:spcPct val="120000"/>
              </a:lnSpc>
              <a:spcBef>
                <a:spcPts val="375"/>
              </a:spcBef>
              <a:spcAft>
                <a:spcPts val="0"/>
              </a:spcAft>
              <a:buSzPts val="1200"/>
              <a:buNone/>
              <a:defRPr sz="1200" b="1"/>
            </a:lvl7pPr>
            <a:lvl8pPr marL="3657600" lvl="7" indent="-228600" algn="l" rtl="0">
              <a:lnSpc>
                <a:spcPct val="120000"/>
              </a:lnSpc>
              <a:spcBef>
                <a:spcPts val="375"/>
              </a:spcBef>
              <a:spcAft>
                <a:spcPts val="0"/>
              </a:spcAft>
              <a:buSzPts val="1200"/>
              <a:buNone/>
              <a:defRPr sz="1200" b="1"/>
            </a:lvl8pPr>
            <a:lvl9pPr marL="4114800" lvl="8" indent="-228600" algn="l" rtl="0">
              <a:lnSpc>
                <a:spcPct val="120000"/>
              </a:lnSpc>
              <a:spcBef>
                <a:spcPts val="375"/>
              </a:spcBef>
              <a:spcAft>
                <a:spcPts val="0"/>
              </a:spcAft>
              <a:buSzPts val="1200"/>
              <a:buNone/>
              <a:defRPr sz="1200" b="1"/>
            </a:lvl9pPr>
          </a:lstStyle>
          <a:p>
            <a:endParaRPr/>
          </a:p>
        </p:txBody>
      </p:sp>
      <p:sp>
        <p:nvSpPr>
          <p:cNvPr id="58" name="Google Shape;58;p73"/>
          <p:cNvSpPr txBox="1">
            <a:spLocks noGrp="1"/>
          </p:cNvSpPr>
          <p:nvPr>
            <p:ph type="body" idx="4"/>
          </p:nvPr>
        </p:nvSpPr>
        <p:spPr>
          <a:xfrm>
            <a:off x="4809272" y="2116119"/>
            <a:ext cx="3483900" cy="1977900"/>
          </a:xfrm>
          <a:prstGeom prst="rect">
            <a:avLst/>
          </a:prstGeom>
          <a:noFill/>
          <a:ln>
            <a:noFill/>
          </a:ln>
        </p:spPr>
        <p:txBody>
          <a:bodyPr spcFirstLastPara="1" wrap="square" lIns="91425" tIns="45700" rIns="91425" bIns="45700" anchor="t" anchorCtr="0">
            <a:normAutofit/>
          </a:bodyPr>
          <a:lstStyle>
            <a:lvl1pPr marL="457200" lvl="0" indent="-342900" algn="l" rtl="0">
              <a:lnSpc>
                <a:spcPct val="120000"/>
              </a:lnSpc>
              <a:spcBef>
                <a:spcPts val="750"/>
              </a:spcBef>
              <a:spcAft>
                <a:spcPts val="0"/>
              </a:spcAft>
              <a:buSzPts val="1800"/>
              <a:buChar char="•"/>
              <a:defRPr/>
            </a:lvl1pPr>
            <a:lvl2pPr marL="914400" lvl="1" indent="-342900" algn="l" rtl="0">
              <a:lnSpc>
                <a:spcPct val="120000"/>
              </a:lnSpc>
              <a:spcBef>
                <a:spcPts val="375"/>
              </a:spcBef>
              <a:spcAft>
                <a:spcPts val="0"/>
              </a:spcAft>
              <a:buSzPts val="1800"/>
              <a:buChar char="•"/>
              <a:defRPr/>
            </a:lvl2pPr>
            <a:lvl3pPr marL="1371600" lvl="2" indent="-342900" algn="l" rtl="0">
              <a:lnSpc>
                <a:spcPct val="120000"/>
              </a:lnSpc>
              <a:spcBef>
                <a:spcPts val="375"/>
              </a:spcBef>
              <a:spcAft>
                <a:spcPts val="0"/>
              </a:spcAft>
              <a:buSzPts val="1800"/>
              <a:buChar char="•"/>
              <a:defRPr/>
            </a:lvl3pPr>
            <a:lvl4pPr marL="1828800" lvl="3" indent="-342900" algn="l" rtl="0">
              <a:lnSpc>
                <a:spcPct val="120000"/>
              </a:lnSpc>
              <a:spcBef>
                <a:spcPts val="375"/>
              </a:spcBef>
              <a:spcAft>
                <a:spcPts val="0"/>
              </a:spcAft>
              <a:buSzPts val="1800"/>
              <a:buChar char="•"/>
              <a:defRPr/>
            </a:lvl4pPr>
            <a:lvl5pPr marL="2286000" lvl="4" indent="-342900" algn="l" rtl="0">
              <a:lnSpc>
                <a:spcPct val="120000"/>
              </a:lnSpc>
              <a:spcBef>
                <a:spcPts val="375"/>
              </a:spcBef>
              <a:spcAft>
                <a:spcPts val="0"/>
              </a:spcAft>
              <a:buSzPts val="1800"/>
              <a:buChar char="•"/>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59" name="Google Shape;59;p73"/>
          <p:cNvSpPr txBox="1">
            <a:spLocks noGrp="1"/>
          </p:cNvSpPr>
          <p:nvPr>
            <p:ph type="dt" idx="10"/>
          </p:nvPr>
        </p:nvSpPr>
        <p:spPr>
          <a:xfrm>
            <a:off x="5665604" y="247778"/>
            <a:ext cx="2625600" cy="2319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 name="Google Shape;60;p73"/>
          <p:cNvSpPr txBox="1">
            <a:spLocks noGrp="1"/>
          </p:cNvSpPr>
          <p:nvPr>
            <p:ph type="ftr" idx="11"/>
          </p:nvPr>
        </p:nvSpPr>
        <p:spPr>
          <a:xfrm>
            <a:off x="1088684" y="246981"/>
            <a:ext cx="4454100" cy="231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 name="Google Shape;61;p73"/>
          <p:cNvSpPr txBox="1">
            <a:spLocks noGrp="1"/>
          </p:cNvSpPr>
          <p:nvPr>
            <p:ph type="sldNum" idx="12"/>
          </p:nvPr>
        </p:nvSpPr>
        <p:spPr>
          <a:xfrm>
            <a:off x="360046" y="599230"/>
            <a:ext cx="608400" cy="3777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62" name="Google Shape;62;p73"/>
          <p:cNvCxnSpPr/>
          <p:nvPr/>
        </p:nvCxnSpPr>
        <p:spPr>
          <a:xfrm>
            <a:off x="1090422" y="1385316"/>
            <a:ext cx="72057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74"/>
          <p:cNvSpPr txBox="1">
            <a:spLocks noGrp="1"/>
          </p:cNvSpPr>
          <p:nvPr>
            <p:ph type="title"/>
          </p:nvPr>
        </p:nvSpPr>
        <p:spPr>
          <a:xfrm>
            <a:off x="1083504" y="599230"/>
            <a:ext cx="2454900" cy="16854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1800"/>
              <a:buFont typeface="Gill Sans"/>
              <a:buNone/>
              <a:defRPr sz="18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 name="Google Shape;65;p74"/>
          <p:cNvSpPr txBox="1">
            <a:spLocks noGrp="1"/>
          </p:cNvSpPr>
          <p:nvPr>
            <p:ph type="body" idx="1"/>
          </p:nvPr>
        </p:nvSpPr>
        <p:spPr>
          <a:xfrm>
            <a:off x="3782785" y="599230"/>
            <a:ext cx="4509300" cy="3494100"/>
          </a:xfrm>
          <a:prstGeom prst="rect">
            <a:avLst/>
          </a:prstGeom>
          <a:noFill/>
          <a:ln>
            <a:noFill/>
          </a:ln>
        </p:spPr>
        <p:txBody>
          <a:bodyPr spcFirstLastPara="1" wrap="square" lIns="91425" tIns="45700" rIns="91425" bIns="45700" anchor="ctr" anchorCtr="0">
            <a:normAutofit/>
          </a:bodyPr>
          <a:lstStyle>
            <a:lvl1pPr marL="457200" lvl="0" indent="-342900" algn="l" rtl="0">
              <a:lnSpc>
                <a:spcPct val="120000"/>
              </a:lnSpc>
              <a:spcBef>
                <a:spcPts val="750"/>
              </a:spcBef>
              <a:spcAft>
                <a:spcPts val="0"/>
              </a:spcAft>
              <a:buSzPts val="1800"/>
              <a:buChar char="•"/>
              <a:defRPr/>
            </a:lvl1pPr>
            <a:lvl2pPr marL="914400" lvl="1" indent="-342900" algn="l" rtl="0">
              <a:lnSpc>
                <a:spcPct val="120000"/>
              </a:lnSpc>
              <a:spcBef>
                <a:spcPts val="375"/>
              </a:spcBef>
              <a:spcAft>
                <a:spcPts val="0"/>
              </a:spcAft>
              <a:buSzPts val="1800"/>
              <a:buChar char="•"/>
              <a:defRPr/>
            </a:lvl2pPr>
            <a:lvl3pPr marL="1371600" lvl="2" indent="-342900" algn="l" rtl="0">
              <a:lnSpc>
                <a:spcPct val="120000"/>
              </a:lnSpc>
              <a:spcBef>
                <a:spcPts val="375"/>
              </a:spcBef>
              <a:spcAft>
                <a:spcPts val="0"/>
              </a:spcAft>
              <a:buSzPts val="1800"/>
              <a:buChar char="•"/>
              <a:defRPr/>
            </a:lvl3pPr>
            <a:lvl4pPr marL="1828800" lvl="3" indent="-342900" algn="l" rtl="0">
              <a:lnSpc>
                <a:spcPct val="120000"/>
              </a:lnSpc>
              <a:spcBef>
                <a:spcPts val="375"/>
              </a:spcBef>
              <a:spcAft>
                <a:spcPts val="0"/>
              </a:spcAft>
              <a:buSzPts val="1800"/>
              <a:buChar char="•"/>
              <a:defRPr/>
            </a:lvl4pPr>
            <a:lvl5pPr marL="2286000" lvl="4" indent="-342900" algn="l" rtl="0">
              <a:lnSpc>
                <a:spcPct val="120000"/>
              </a:lnSpc>
              <a:spcBef>
                <a:spcPts val="375"/>
              </a:spcBef>
              <a:spcAft>
                <a:spcPts val="0"/>
              </a:spcAft>
              <a:buSzPts val="1800"/>
              <a:buChar char="•"/>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66" name="Google Shape;66;p74"/>
          <p:cNvSpPr txBox="1">
            <a:spLocks noGrp="1"/>
          </p:cNvSpPr>
          <p:nvPr>
            <p:ph type="body" idx="2"/>
          </p:nvPr>
        </p:nvSpPr>
        <p:spPr>
          <a:xfrm>
            <a:off x="1083504" y="2404119"/>
            <a:ext cx="2456400" cy="1686000"/>
          </a:xfrm>
          <a:prstGeom prst="rect">
            <a:avLst/>
          </a:prstGeom>
          <a:noFill/>
          <a:ln>
            <a:noFill/>
          </a:ln>
        </p:spPr>
        <p:txBody>
          <a:bodyPr spcFirstLastPara="1" wrap="square" lIns="91425" tIns="45700" rIns="91425" bIns="45700" anchor="t" anchorCtr="0">
            <a:normAutofit/>
          </a:bodyPr>
          <a:lstStyle>
            <a:lvl1pPr marL="457200" lvl="0" indent="-228600" algn="l" rtl="0">
              <a:lnSpc>
                <a:spcPct val="120000"/>
              </a:lnSpc>
              <a:spcBef>
                <a:spcPts val="750"/>
              </a:spcBef>
              <a:spcAft>
                <a:spcPts val="0"/>
              </a:spcAft>
              <a:buSzPts val="1200"/>
              <a:buNone/>
              <a:defRPr sz="1200"/>
            </a:lvl1pPr>
            <a:lvl2pPr marL="914400" lvl="1" indent="-228600" algn="l" rtl="0">
              <a:lnSpc>
                <a:spcPct val="120000"/>
              </a:lnSpc>
              <a:spcBef>
                <a:spcPts val="375"/>
              </a:spcBef>
              <a:spcAft>
                <a:spcPts val="0"/>
              </a:spcAft>
              <a:buSzPts val="1050"/>
              <a:buNone/>
              <a:defRPr sz="1050"/>
            </a:lvl2pPr>
            <a:lvl3pPr marL="1371600" lvl="2" indent="-228600" algn="l" rtl="0">
              <a:lnSpc>
                <a:spcPct val="120000"/>
              </a:lnSpc>
              <a:spcBef>
                <a:spcPts val="375"/>
              </a:spcBef>
              <a:spcAft>
                <a:spcPts val="0"/>
              </a:spcAft>
              <a:buSzPts val="900"/>
              <a:buNone/>
              <a:defRPr sz="900"/>
            </a:lvl3pPr>
            <a:lvl4pPr marL="1828800" lvl="3" indent="-228600" algn="l" rtl="0">
              <a:lnSpc>
                <a:spcPct val="120000"/>
              </a:lnSpc>
              <a:spcBef>
                <a:spcPts val="375"/>
              </a:spcBef>
              <a:spcAft>
                <a:spcPts val="0"/>
              </a:spcAft>
              <a:buSzPts val="750"/>
              <a:buNone/>
              <a:defRPr sz="750"/>
            </a:lvl4pPr>
            <a:lvl5pPr marL="2286000" lvl="4" indent="-228600" algn="l" rtl="0">
              <a:lnSpc>
                <a:spcPct val="120000"/>
              </a:lnSpc>
              <a:spcBef>
                <a:spcPts val="375"/>
              </a:spcBef>
              <a:spcAft>
                <a:spcPts val="0"/>
              </a:spcAft>
              <a:buSzPts val="750"/>
              <a:buNone/>
              <a:defRPr sz="750"/>
            </a:lvl5pPr>
            <a:lvl6pPr marL="2743200" lvl="5" indent="-228600" algn="l" rtl="0">
              <a:lnSpc>
                <a:spcPct val="120000"/>
              </a:lnSpc>
              <a:spcBef>
                <a:spcPts val="375"/>
              </a:spcBef>
              <a:spcAft>
                <a:spcPts val="0"/>
              </a:spcAft>
              <a:buSzPts val="750"/>
              <a:buNone/>
              <a:defRPr sz="750"/>
            </a:lvl6pPr>
            <a:lvl7pPr marL="3200400" lvl="6" indent="-228600" algn="l" rtl="0">
              <a:lnSpc>
                <a:spcPct val="120000"/>
              </a:lnSpc>
              <a:spcBef>
                <a:spcPts val="375"/>
              </a:spcBef>
              <a:spcAft>
                <a:spcPts val="0"/>
              </a:spcAft>
              <a:buSzPts val="750"/>
              <a:buNone/>
              <a:defRPr sz="750"/>
            </a:lvl7pPr>
            <a:lvl8pPr marL="3657600" lvl="7" indent="-228600" algn="l" rtl="0">
              <a:lnSpc>
                <a:spcPct val="120000"/>
              </a:lnSpc>
              <a:spcBef>
                <a:spcPts val="375"/>
              </a:spcBef>
              <a:spcAft>
                <a:spcPts val="0"/>
              </a:spcAft>
              <a:buSzPts val="750"/>
              <a:buNone/>
              <a:defRPr sz="750"/>
            </a:lvl8pPr>
            <a:lvl9pPr marL="4114800" lvl="8" indent="-228600" algn="l" rtl="0">
              <a:lnSpc>
                <a:spcPct val="120000"/>
              </a:lnSpc>
              <a:spcBef>
                <a:spcPts val="375"/>
              </a:spcBef>
              <a:spcAft>
                <a:spcPts val="0"/>
              </a:spcAft>
              <a:buSzPts val="750"/>
              <a:buNone/>
              <a:defRPr sz="750"/>
            </a:lvl9pPr>
          </a:lstStyle>
          <a:p>
            <a:endParaRPr/>
          </a:p>
        </p:txBody>
      </p:sp>
      <p:sp>
        <p:nvSpPr>
          <p:cNvPr id="67" name="Google Shape;67;p74"/>
          <p:cNvSpPr txBox="1">
            <a:spLocks noGrp="1"/>
          </p:cNvSpPr>
          <p:nvPr>
            <p:ph type="dt" idx="10"/>
          </p:nvPr>
        </p:nvSpPr>
        <p:spPr>
          <a:xfrm>
            <a:off x="5665604" y="247778"/>
            <a:ext cx="2625600" cy="2319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p74"/>
          <p:cNvSpPr txBox="1">
            <a:spLocks noGrp="1"/>
          </p:cNvSpPr>
          <p:nvPr>
            <p:ph type="ftr" idx="11"/>
          </p:nvPr>
        </p:nvSpPr>
        <p:spPr>
          <a:xfrm>
            <a:off x="1088684" y="246981"/>
            <a:ext cx="4454100" cy="231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9" name="Google Shape;69;p74"/>
          <p:cNvSpPr txBox="1">
            <a:spLocks noGrp="1"/>
          </p:cNvSpPr>
          <p:nvPr>
            <p:ph type="sldNum" idx="12"/>
          </p:nvPr>
        </p:nvSpPr>
        <p:spPr>
          <a:xfrm>
            <a:off x="360046" y="599230"/>
            <a:ext cx="608400" cy="3777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70" name="Google Shape;70;p74"/>
          <p:cNvCxnSpPr/>
          <p:nvPr/>
        </p:nvCxnSpPr>
        <p:spPr>
          <a:xfrm>
            <a:off x="1086210" y="2404118"/>
            <a:ext cx="24522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grpSp>
        <p:nvGrpSpPr>
          <p:cNvPr id="72" name="Google Shape;72;p75"/>
          <p:cNvGrpSpPr/>
          <p:nvPr/>
        </p:nvGrpSpPr>
        <p:grpSpPr>
          <a:xfrm>
            <a:off x="5608041" y="361628"/>
            <a:ext cx="3055950" cy="3861900"/>
            <a:chOff x="7477387" y="482170"/>
            <a:chExt cx="4074600" cy="5149200"/>
          </a:xfrm>
        </p:grpSpPr>
        <p:sp>
          <p:nvSpPr>
            <p:cNvPr id="73" name="Google Shape;73;p75"/>
            <p:cNvSpPr/>
            <p:nvPr/>
          </p:nvSpPr>
          <p:spPr>
            <a:xfrm>
              <a:off x="7477387" y="482170"/>
              <a:ext cx="4074600" cy="5149200"/>
            </a:xfrm>
            <a:prstGeom prst="rect">
              <a:avLst/>
            </a:prstGeom>
            <a:gradFill>
              <a:gsLst>
                <a:gs pos="0">
                  <a:srgbClr val="000001"/>
                </a:gs>
                <a:gs pos="100000">
                  <a:srgbClr val="191919"/>
                </a:gs>
              </a:gsLst>
              <a:lin ang="5400012" scaled="0"/>
            </a:gradFill>
            <a:ln>
              <a:noFill/>
            </a:ln>
            <a:effectLst>
              <a:outerShdw blurRad="127000" dist="228600" dir="4740000" sx="98000" sy="98000" algn="tl" rotWithShape="0">
                <a:srgbClr val="000000">
                  <a:alpha val="3373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5"/>
            <p:cNvSpPr/>
            <p:nvPr/>
          </p:nvSpPr>
          <p:spPr>
            <a:xfrm>
              <a:off x="7790446" y="812506"/>
              <a:ext cx="3450300" cy="4466400"/>
            </a:xfrm>
            <a:prstGeom prst="rect">
              <a:avLst/>
            </a:prstGeom>
            <a:gradFill>
              <a:gsLst>
                <a:gs pos="0">
                  <a:srgbClr val="DADADA"/>
                </a:gs>
                <a:gs pos="100000">
                  <a:srgbClr val="FFFFFE"/>
                </a:gs>
              </a:gsLst>
              <a:lin ang="16200038" scaled="0"/>
            </a:gradFill>
            <a:ln w="50800" cap="flat" cmpd="sng">
              <a:solidFill>
                <a:srgbClr val="19191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75"/>
          <p:cNvSpPr txBox="1">
            <a:spLocks noGrp="1"/>
          </p:cNvSpPr>
          <p:nvPr>
            <p:ph type="title"/>
          </p:nvPr>
        </p:nvSpPr>
        <p:spPr>
          <a:xfrm>
            <a:off x="1088405" y="847135"/>
            <a:ext cx="4149300" cy="13728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400"/>
              <a:buFont typeface="Gill Sans"/>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 name="Google Shape;76;p75"/>
          <p:cNvSpPr>
            <a:spLocks noGrp="1"/>
          </p:cNvSpPr>
          <p:nvPr>
            <p:ph type="pic" idx="2"/>
          </p:nvPr>
        </p:nvSpPr>
        <p:spPr>
          <a:xfrm>
            <a:off x="6093292" y="841907"/>
            <a:ext cx="2093400" cy="2899800"/>
          </a:xfrm>
          <a:prstGeom prst="rect">
            <a:avLst/>
          </a:prstGeom>
          <a:solidFill>
            <a:srgbClr val="D8D8D8"/>
          </a:solidFill>
          <a:ln>
            <a:noFill/>
          </a:ln>
        </p:spPr>
      </p:sp>
      <p:sp>
        <p:nvSpPr>
          <p:cNvPr id="77" name="Google Shape;77;p75"/>
          <p:cNvSpPr txBox="1">
            <a:spLocks noGrp="1"/>
          </p:cNvSpPr>
          <p:nvPr>
            <p:ph type="body" idx="1"/>
          </p:nvPr>
        </p:nvSpPr>
        <p:spPr>
          <a:xfrm>
            <a:off x="1087747" y="2359494"/>
            <a:ext cx="4143300" cy="1502700"/>
          </a:xfrm>
          <a:prstGeom prst="rect">
            <a:avLst/>
          </a:prstGeom>
          <a:noFill/>
          <a:ln>
            <a:noFill/>
          </a:ln>
        </p:spPr>
        <p:txBody>
          <a:bodyPr spcFirstLastPara="1" wrap="square" lIns="91425" tIns="45700" rIns="91425" bIns="45700" anchor="t" anchorCtr="0">
            <a:normAutofit/>
          </a:bodyPr>
          <a:lstStyle>
            <a:lvl1pPr marL="457200" lvl="0" indent="-228600" algn="l" rtl="0">
              <a:lnSpc>
                <a:spcPct val="120000"/>
              </a:lnSpc>
              <a:spcBef>
                <a:spcPts val="750"/>
              </a:spcBef>
              <a:spcAft>
                <a:spcPts val="0"/>
              </a:spcAft>
              <a:buSzPts val="1350"/>
              <a:buNone/>
              <a:defRPr sz="1350"/>
            </a:lvl1pPr>
            <a:lvl2pPr marL="914400" lvl="1" indent="-228600" algn="l" rtl="0">
              <a:lnSpc>
                <a:spcPct val="120000"/>
              </a:lnSpc>
              <a:spcBef>
                <a:spcPts val="375"/>
              </a:spcBef>
              <a:spcAft>
                <a:spcPts val="0"/>
              </a:spcAft>
              <a:buSzPts val="1050"/>
              <a:buNone/>
              <a:defRPr sz="1050"/>
            </a:lvl2pPr>
            <a:lvl3pPr marL="1371600" lvl="2" indent="-228600" algn="l" rtl="0">
              <a:lnSpc>
                <a:spcPct val="120000"/>
              </a:lnSpc>
              <a:spcBef>
                <a:spcPts val="375"/>
              </a:spcBef>
              <a:spcAft>
                <a:spcPts val="0"/>
              </a:spcAft>
              <a:buSzPts val="900"/>
              <a:buNone/>
              <a:defRPr sz="900"/>
            </a:lvl3pPr>
            <a:lvl4pPr marL="1828800" lvl="3" indent="-228600" algn="l" rtl="0">
              <a:lnSpc>
                <a:spcPct val="120000"/>
              </a:lnSpc>
              <a:spcBef>
                <a:spcPts val="375"/>
              </a:spcBef>
              <a:spcAft>
                <a:spcPts val="0"/>
              </a:spcAft>
              <a:buSzPts val="750"/>
              <a:buNone/>
              <a:defRPr sz="750"/>
            </a:lvl4pPr>
            <a:lvl5pPr marL="2286000" lvl="4" indent="-228600" algn="l" rtl="0">
              <a:lnSpc>
                <a:spcPct val="120000"/>
              </a:lnSpc>
              <a:spcBef>
                <a:spcPts val="375"/>
              </a:spcBef>
              <a:spcAft>
                <a:spcPts val="0"/>
              </a:spcAft>
              <a:buSzPts val="750"/>
              <a:buNone/>
              <a:defRPr sz="750"/>
            </a:lvl5pPr>
            <a:lvl6pPr marL="2743200" lvl="5" indent="-228600" algn="l" rtl="0">
              <a:lnSpc>
                <a:spcPct val="120000"/>
              </a:lnSpc>
              <a:spcBef>
                <a:spcPts val="375"/>
              </a:spcBef>
              <a:spcAft>
                <a:spcPts val="0"/>
              </a:spcAft>
              <a:buSzPts val="750"/>
              <a:buNone/>
              <a:defRPr sz="750"/>
            </a:lvl6pPr>
            <a:lvl7pPr marL="3200400" lvl="6" indent="-228600" algn="l" rtl="0">
              <a:lnSpc>
                <a:spcPct val="120000"/>
              </a:lnSpc>
              <a:spcBef>
                <a:spcPts val="375"/>
              </a:spcBef>
              <a:spcAft>
                <a:spcPts val="0"/>
              </a:spcAft>
              <a:buSzPts val="750"/>
              <a:buNone/>
              <a:defRPr sz="750"/>
            </a:lvl7pPr>
            <a:lvl8pPr marL="3657600" lvl="7" indent="-228600" algn="l" rtl="0">
              <a:lnSpc>
                <a:spcPct val="120000"/>
              </a:lnSpc>
              <a:spcBef>
                <a:spcPts val="375"/>
              </a:spcBef>
              <a:spcAft>
                <a:spcPts val="0"/>
              </a:spcAft>
              <a:buSzPts val="750"/>
              <a:buNone/>
              <a:defRPr sz="750"/>
            </a:lvl8pPr>
            <a:lvl9pPr marL="4114800" lvl="8" indent="-228600" algn="l" rtl="0">
              <a:lnSpc>
                <a:spcPct val="120000"/>
              </a:lnSpc>
              <a:spcBef>
                <a:spcPts val="375"/>
              </a:spcBef>
              <a:spcAft>
                <a:spcPts val="0"/>
              </a:spcAft>
              <a:buSzPts val="750"/>
              <a:buNone/>
              <a:defRPr sz="750"/>
            </a:lvl9pPr>
          </a:lstStyle>
          <a:p>
            <a:endParaRPr/>
          </a:p>
        </p:txBody>
      </p:sp>
      <p:sp>
        <p:nvSpPr>
          <p:cNvPr id="78" name="Google Shape;78;p75"/>
          <p:cNvSpPr txBox="1">
            <a:spLocks noGrp="1"/>
          </p:cNvSpPr>
          <p:nvPr>
            <p:ph type="dt" idx="10"/>
          </p:nvPr>
        </p:nvSpPr>
        <p:spPr>
          <a:xfrm>
            <a:off x="1085537" y="4102393"/>
            <a:ext cx="4145400" cy="24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9" name="Google Shape;79;p75"/>
          <p:cNvSpPr txBox="1">
            <a:spLocks noGrp="1"/>
          </p:cNvSpPr>
          <p:nvPr>
            <p:ph type="ftr" idx="11"/>
          </p:nvPr>
        </p:nvSpPr>
        <p:spPr>
          <a:xfrm>
            <a:off x="1085537" y="238981"/>
            <a:ext cx="4155900" cy="2406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0" name="Google Shape;80;p75"/>
          <p:cNvSpPr txBox="1">
            <a:spLocks noGrp="1"/>
          </p:cNvSpPr>
          <p:nvPr>
            <p:ph type="sldNum" idx="12"/>
          </p:nvPr>
        </p:nvSpPr>
        <p:spPr>
          <a:xfrm>
            <a:off x="360046" y="599230"/>
            <a:ext cx="608400" cy="3777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81" name="Google Shape;81;p75"/>
          <p:cNvCxnSpPr/>
          <p:nvPr/>
        </p:nvCxnSpPr>
        <p:spPr>
          <a:xfrm>
            <a:off x="1085537" y="2357704"/>
            <a:ext cx="41454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a:path>
          <a:tileRect/>
        </a:gradFill>
        <a:effectLst/>
      </p:bgPr>
    </p:bg>
    <p:spTree>
      <p:nvGrpSpPr>
        <p:cNvPr id="1" name="Shape 5"/>
        <p:cNvGrpSpPr/>
        <p:nvPr/>
      </p:nvGrpSpPr>
      <p:grpSpPr>
        <a:xfrm>
          <a:off x="0" y="0"/>
          <a:ext cx="0" cy="0"/>
          <a:chOff x="0" y="0"/>
          <a:chExt cx="0" cy="0"/>
        </a:xfrm>
      </p:grpSpPr>
      <p:sp>
        <p:nvSpPr>
          <p:cNvPr id="6" name="Google Shape;6;p64"/>
          <p:cNvSpPr/>
          <p:nvPr/>
        </p:nvSpPr>
        <p:spPr>
          <a:xfrm>
            <a:off x="0" y="1514607"/>
            <a:ext cx="9144000" cy="3079500"/>
          </a:xfrm>
          <a:prstGeom prst="rect">
            <a:avLst/>
          </a:prstGeom>
          <a:gradFill>
            <a:gsLst>
              <a:gs pos="0">
                <a:srgbClr val="DFDBD5">
                  <a:alpha val="0"/>
                </a:srgbClr>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Google Shape;7;p64"/>
          <p:cNvPicPr preferRelativeResize="0"/>
          <p:nvPr/>
        </p:nvPicPr>
        <p:blipFill rotWithShape="1">
          <a:blip r:embed="rId13">
            <a:alphaModFix/>
          </a:blip>
          <a:srcRect t="1540" b="-1539"/>
          <a:stretch/>
        </p:blipFill>
        <p:spPr>
          <a:xfrm>
            <a:off x="0" y="4594860"/>
            <a:ext cx="9143998" cy="557213"/>
          </a:xfrm>
          <a:prstGeom prst="rect">
            <a:avLst/>
          </a:prstGeom>
          <a:noFill/>
          <a:ln>
            <a:noFill/>
          </a:ln>
        </p:spPr>
      </p:pic>
      <p:sp>
        <p:nvSpPr>
          <p:cNvPr id="8" name="Google Shape;8;p64"/>
          <p:cNvSpPr txBox="1">
            <a:spLocks noGrp="1"/>
          </p:cNvSpPr>
          <p:nvPr>
            <p:ph type="title"/>
          </p:nvPr>
        </p:nvSpPr>
        <p:spPr>
          <a:xfrm>
            <a:off x="1088685" y="603390"/>
            <a:ext cx="7202400" cy="7869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400"/>
              <a:buFont typeface="Gill Sans"/>
              <a:buNone/>
              <a:defRPr sz="2400" b="0" i="0" u="none" strike="noStrike" cap="none">
                <a:solidFill>
                  <a:schemeClr val="dk1"/>
                </a:solidFill>
                <a:latin typeface="Gill Sans"/>
                <a:ea typeface="Gill Sans"/>
                <a:cs typeface="Gill Sans"/>
                <a:sym typeface="Gill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 name="Google Shape;9;p64"/>
          <p:cNvSpPr txBox="1">
            <a:spLocks noGrp="1"/>
          </p:cNvSpPr>
          <p:nvPr>
            <p:ph type="body" idx="1"/>
          </p:nvPr>
        </p:nvSpPr>
        <p:spPr>
          <a:xfrm>
            <a:off x="1088685" y="1511799"/>
            <a:ext cx="7202400" cy="2588100"/>
          </a:xfrm>
          <a:prstGeom prst="rect">
            <a:avLst/>
          </a:prstGeom>
          <a:noFill/>
          <a:ln>
            <a:noFill/>
          </a:ln>
        </p:spPr>
        <p:txBody>
          <a:bodyPr spcFirstLastPara="1" wrap="square" lIns="91425" tIns="45700" rIns="91425" bIns="45700" anchor="t" anchorCtr="0">
            <a:normAutofit/>
          </a:bodyPr>
          <a:lstStyle>
            <a:lvl1pPr marL="457200" marR="0" lvl="0" indent="-323850" algn="l" rtl="0">
              <a:lnSpc>
                <a:spcPct val="120000"/>
              </a:lnSpc>
              <a:spcBef>
                <a:spcPts val="750"/>
              </a:spcBef>
              <a:spcAft>
                <a:spcPts val="0"/>
              </a:spcAft>
              <a:buClr>
                <a:schemeClr val="accent1"/>
              </a:buClr>
              <a:buSzPts val="1500"/>
              <a:buFont typeface="Arial"/>
              <a:buChar char="•"/>
              <a:defRPr sz="1500" b="0" i="0" u="none" strike="noStrike" cap="none">
                <a:solidFill>
                  <a:schemeClr val="dk1"/>
                </a:solidFill>
                <a:latin typeface="Gill Sans"/>
                <a:ea typeface="Gill Sans"/>
                <a:cs typeface="Gill Sans"/>
                <a:sym typeface="Gill Sans"/>
              </a:defRPr>
            </a:lvl1pPr>
            <a:lvl2pPr marL="914400" marR="0" lvl="1" indent="-314325" algn="l" rtl="0">
              <a:lnSpc>
                <a:spcPct val="120000"/>
              </a:lnSpc>
              <a:spcBef>
                <a:spcPts val="375"/>
              </a:spcBef>
              <a:spcAft>
                <a:spcPts val="0"/>
              </a:spcAft>
              <a:buClr>
                <a:schemeClr val="accent1"/>
              </a:buClr>
              <a:buSzPts val="1350"/>
              <a:buFont typeface="Arial"/>
              <a:buChar char="•"/>
              <a:defRPr sz="1350" b="0" i="0" u="none" strike="noStrike" cap="none">
                <a:solidFill>
                  <a:schemeClr val="dk1"/>
                </a:solidFill>
                <a:latin typeface="Gill Sans"/>
                <a:ea typeface="Gill Sans"/>
                <a:cs typeface="Gill Sans"/>
                <a:sym typeface="Gill Sans"/>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chemeClr val="dk1"/>
                </a:solidFill>
                <a:latin typeface="Gill Sans"/>
                <a:ea typeface="Gill Sans"/>
                <a:cs typeface="Gill Sans"/>
                <a:sym typeface="Gill Sans"/>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9pPr>
          </a:lstStyle>
          <a:p>
            <a:endParaRPr/>
          </a:p>
        </p:txBody>
      </p:sp>
      <p:sp>
        <p:nvSpPr>
          <p:cNvPr id="10" name="Google Shape;10;p64"/>
          <p:cNvSpPr txBox="1">
            <a:spLocks noGrp="1"/>
          </p:cNvSpPr>
          <p:nvPr>
            <p:ph type="dt" idx="10"/>
          </p:nvPr>
        </p:nvSpPr>
        <p:spPr>
          <a:xfrm>
            <a:off x="5665604" y="247778"/>
            <a:ext cx="2625600" cy="2319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5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1" name="Google Shape;11;p64"/>
          <p:cNvSpPr txBox="1">
            <a:spLocks noGrp="1"/>
          </p:cNvSpPr>
          <p:nvPr>
            <p:ph type="ftr" idx="11"/>
          </p:nvPr>
        </p:nvSpPr>
        <p:spPr>
          <a:xfrm>
            <a:off x="1088684" y="246981"/>
            <a:ext cx="4454100" cy="231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75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2" name="Google Shape;12;p64"/>
          <p:cNvSpPr txBox="1">
            <a:spLocks noGrp="1"/>
          </p:cNvSpPr>
          <p:nvPr>
            <p:ph type="sldNum" idx="12"/>
          </p:nvPr>
        </p:nvSpPr>
        <p:spPr>
          <a:xfrm>
            <a:off x="360046" y="599230"/>
            <a:ext cx="608400" cy="3777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2100" b="0" i="0" u="none" strike="noStrike" cap="none">
                <a:solidFill>
                  <a:schemeClr val="accent1"/>
                </a:solidFill>
                <a:latin typeface="Gill Sans"/>
                <a:ea typeface="Gill Sans"/>
                <a:cs typeface="Gill Sans"/>
                <a:sym typeface="Gill Sans"/>
              </a:defRPr>
            </a:lvl1pPr>
            <a:lvl2pPr marL="0" marR="0" lvl="1" indent="0" algn="r" rtl="0">
              <a:spcBef>
                <a:spcPts val="0"/>
              </a:spcBef>
              <a:buNone/>
              <a:defRPr sz="2100" b="0" i="0" u="none" strike="noStrike" cap="none">
                <a:solidFill>
                  <a:schemeClr val="accent1"/>
                </a:solidFill>
                <a:latin typeface="Gill Sans"/>
                <a:ea typeface="Gill Sans"/>
                <a:cs typeface="Gill Sans"/>
                <a:sym typeface="Gill Sans"/>
              </a:defRPr>
            </a:lvl2pPr>
            <a:lvl3pPr marL="0" marR="0" lvl="2" indent="0" algn="r" rtl="0">
              <a:spcBef>
                <a:spcPts val="0"/>
              </a:spcBef>
              <a:buNone/>
              <a:defRPr sz="2100" b="0" i="0" u="none" strike="noStrike" cap="none">
                <a:solidFill>
                  <a:schemeClr val="accent1"/>
                </a:solidFill>
                <a:latin typeface="Gill Sans"/>
                <a:ea typeface="Gill Sans"/>
                <a:cs typeface="Gill Sans"/>
                <a:sym typeface="Gill Sans"/>
              </a:defRPr>
            </a:lvl3pPr>
            <a:lvl4pPr marL="0" marR="0" lvl="3" indent="0" algn="r" rtl="0">
              <a:spcBef>
                <a:spcPts val="0"/>
              </a:spcBef>
              <a:buNone/>
              <a:defRPr sz="2100" b="0" i="0" u="none" strike="noStrike" cap="none">
                <a:solidFill>
                  <a:schemeClr val="accent1"/>
                </a:solidFill>
                <a:latin typeface="Gill Sans"/>
                <a:ea typeface="Gill Sans"/>
                <a:cs typeface="Gill Sans"/>
                <a:sym typeface="Gill Sans"/>
              </a:defRPr>
            </a:lvl4pPr>
            <a:lvl5pPr marL="0" marR="0" lvl="4" indent="0" algn="r" rtl="0">
              <a:spcBef>
                <a:spcPts val="0"/>
              </a:spcBef>
              <a:buNone/>
              <a:defRPr sz="2100" b="0" i="0" u="none" strike="noStrike" cap="none">
                <a:solidFill>
                  <a:schemeClr val="accent1"/>
                </a:solidFill>
                <a:latin typeface="Gill Sans"/>
                <a:ea typeface="Gill Sans"/>
                <a:cs typeface="Gill Sans"/>
                <a:sym typeface="Gill Sans"/>
              </a:defRPr>
            </a:lvl5pPr>
            <a:lvl6pPr marL="0" marR="0" lvl="5" indent="0" algn="r" rtl="0">
              <a:spcBef>
                <a:spcPts val="0"/>
              </a:spcBef>
              <a:buNone/>
              <a:defRPr sz="2100" b="0" i="0" u="none" strike="noStrike" cap="none">
                <a:solidFill>
                  <a:schemeClr val="accent1"/>
                </a:solidFill>
                <a:latin typeface="Gill Sans"/>
                <a:ea typeface="Gill Sans"/>
                <a:cs typeface="Gill Sans"/>
                <a:sym typeface="Gill Sans"/>
              </a:defRPr>
            </a:lvl6pPr>
            <a:lvl7pPr marL="0" marR="0" lvl="6" indent="0" algn="r" rtl="0">
              <a:spcBef>
                <a:spcPts val="0"/>
              </a:spcBef>
              <a:buNone/>
              <a:defRPr sz="2100" b="0" i="0" u="none" strike="noStrike" cap="none">
                <a:solidFill>
                  <a:schemeClr val="accent1"/>
                </a:solidFill>
                <a:latin typeface="Gill Sans"/>
                <a:ea typeface="Gill Sans"/>
                <a:cs typeface="Gill Sans"/>
                <a:sym typeface="Gill Sans"/>
              </a:defRPr>
            </a:lvl7pPr>
            <a:lvl8pPr marL="0" marR="0" lvl="7" indent="0" algn="r" rtl="0">
              <a:spcBef>
                <a:spcPts val="0"/>
              </a:spcBef>
              <a:buNone/>
              <a:defRPr sz="2100" b="0" i="0" u="none" strike="noStrike" cap="none">
                <a:solidFill>
                  <a:schemeClr val="accent1"/>
                </a:solidFill>
                <a:latin typeface="Gill Sans"/>
                <a:ea typeface="Gill Sans"/>
                <a:cs typeface="Gill Sans"/>
                <a:sym typeface="Gill Sans"/>
              </a:defRPr>
            </a:lvl8pPr>
            <a:lvl9pPr marL="0" marR="0" lvl="8" indent="0" algn="r" rtl="0">
              <a:spcBef>
                <a:spcPts val="0"/>
              </a:spcBef>
              <a:buNone/>
              <a:defRPr sz="21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13" name="Google Shape;13;p64"/>
          <p:cNvCxnSpPr/>
          <p:nvPr/>
        </p:nvCxnSpPr>
        <p:spPr>
          <a:xfrm>
            <a:off x="0" y="4596310"/>
            <a:ext cx="9144000" cy="0"/>
          </a:xfrm>
          <a:prstGeom prst="straightConnector1">
            <a:avLst/>
          </a:prstGeom>
          <a:noFill/>
          <a:ln w="12700" cap="flat" cmpd="sng">
            <a:solidFill>
              <a:srgbClr val="000001">
                <a:alpha val="20000"/>
              </a:srgbClr>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646464"/>
            </a:gs>
            <a:gs pos="100000">
              <a:srgbClr val="3E3E3E"/>
            </a:gs>
          </a:gsLst>
          <a:path path="circle">
            <a:fillToRect/>
          </a:path>
          <a:tileRect/>
        </a:gradFill>
        <a:effectLst/>
      </p:bgPr>
    </p:bg>
    <p:spTree>
      <p:nvGrpSpPr>
        <p:cNvPr id="1" name="Shape 96"/>
        <p:cNvGrpSpPr/>
        <p:nvPr/>
      </p:nvGrpSpPr>
      <p:grpSpPr>
        <a:xfrm>
          <a:off x="0" y="0"/>
          <a:ext cx="0" cy="0"/>
          <a:chOff x="0" y="0"/>
          <a:chExt cx="0" cy="0"/>
        </a:xfrm>
      </p:grpSpPr>
      <p:sp>
        <p:nvSpPr>
          <p:cNvPr id="97" name="Google Shape;97;p69"/>
          <p:cNvSpPr/>
          <p:nvPr/>
        </p:nvSpPr>
        <p:spPr>
          <a:xfrm>
            <a:off x="0" y="1514607"/>
            <a:ext cx="9144000" cy="3079500"/>
          </a:xfrm>
          <a:prstGeom prst="rect">
            <a:avLst/>
          </a:prstGeom>
          <a:gradFill>
            <a:gsLst>
              <a:gs pos="0">
                <a:srgbClr val="454545">
                  <a:alpha val="0"/>
                </a:srgbClr>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 name="Google Shape;98;p69"/>
          <p:cNvPicPr preferRelativeResize="0"/>
          <p:nvPr/>
        </p:nvPicPr>
        <p:blipFill rotWithShape="1">
          <a:blip r:embed="rId3">
            <a:alphaModFix/>
          </a:blip>
          <a:srcRect t="1540" b="-1539"/>
          <a:stretch/>
        </p:blipFill>
        <p:spPr>
          <a:xfrm>
            <a:off x="0" y="4594860"/>
            <a:ext cx="9143998" cy="557213"/>
          </a:xfrm>
          <a:prstGeom prst="rect">
            <a:avLst/>
          </a:prstGeom>
          <a:noFill/>
          <a:ln>
            <a:noFill/>
          </a:ln>
        </p:spPr>
      </p:pic>
      <p:sp>
        <p:nvSpPr>
          <p:cNvPr id="99" name="Google Shape;99;p69"/>
          <p:cNvSpPr txBox="1">
            <a:spLocks noGrp="1"/>
          </p:cNvSpPr>
          <p:nvPr>
            <p:ph type="title"/>
          </p:nvPr>
        </p:nvSpPr>
        <p:spPr>
          <a:xfrm>
            <a:off x="1088685" y="603390"/>
            <a:ext cx="7202400" cy="7869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lt1"/>
              </a:buClr>
              <a:buSzPts val="2400"/>
              <a:buFont typeface="Gill Sans"/>
              <a:buNone/>
              <a:defRPr sz="2400" b="0" i="0" u="none" strike="noStrike" cap="none">
                <a:solidFill>
                  <a:schemeClr val="lt1"/>
                </a:solidFill>
                <a:latin typeface="Gill Sans"/>
                <a:ea typeface="Gill Sans"/>
                <a:cs typeface="Gill Sans"/>
                <a:sym typeface="Gill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0" name="Google Shape;100;p69"/>
          <p:cNvSpPr txBox="1">
            <a:spLocks noGrp="1"/>
          </p:cNvSpPr>
          <p:nvPr>
            <p:ph type="body" idx="1"/>
          </p:nvPr>
        </p:nvSpPr>
        <p:spPr>
          <a:xfrm>
            <a:off x="1088685" y="1511799"/>
            <a:ext cx="7202400" cy="2588100"/>
          </a:xfrm>
          <a:prstGeom prst="rect">
            <a:avLst/>
          </a:prstGeom>
          <a:noFill/>
          <a:ln>
            <a:noFill/>
          </a:ln>
        </p:spPr>
        <p:txBody>
          <a:bodyPr spcFirstLastPara="1" wrap="square" lIns="91425" tIns="45700" rIns="91425" bIns="45700" anchor="t" anchorCtr="0">
            <a:normAutofit/>
          </a:bodyPr>
          <a:lstStyle>
            <a:lvl1pPr marL="457200" marR="0" lvl="0" indent="-323850" algn="l" rtl="0">
              <a:lnSpc>
                <a:spcPct val="120000"/>
              </a:lnSpc>
              <a:spcBef>
                <a:spcPts val="750"/>
              </a:spcBef>
              <a:spcAft>
                <a:spcPts val="0"/>
              </a:spcAft>
              <a:buClr>
                <a:schemeClr val="accent1"/>
              </a:buClr>
              <a:buSzPts val="1500"/>
              <a:buFont typeface="Arial"/>
              <a:buChar char="•"/>
              <a:defRPr sz="1500" b="0" i="0" u="none" strike="noStrike" cap="none">
                <a:solidFill>
                  <a:schemeClr val="lt1"/>
                </a:solidFill>
                <a:latin typeface="Gill Sans"/>
                <a:ea typeface="Gill Sans"/>
                <a:cs typeface="Gill Sans"/>
                <a:sym typeface="Gill Sans"/>
              </a:defRPr>
            </a:lvl1pPr>
            <a:lvl2pPr marL="914400" marR="0" lvl="1" indent="-314325" algn="l" rtl="0">
              <a:lnSpc>
                <a:spcPct val="120000"/>
              </a:lnSpc>
              <a:spcBef>
                <a:spcPts val="375"/>
              </a:spcBef>
              <a:spcAft>
                <a:spcPts val="0"/>
              </a:spcAft>
              <a:buClr>
                <a:schemeClr val="accent1"/>
              </a:buClr>
              <a:buSzPts val="1350"/>
              <a:buFont typeface="Arial"/>
              <a:buChar char="•"/>
              <a:defRPr sz="1350" b="0" i="0" u="none" strike="noStrike" cap="none">
                <a:solidFill>
                  <a:schemeClr val="lt1"/>
                </a:solidFill>
                <a:latin typeface="Gill Sans"/>
                <a:ea typeface="Gill Sans"/>
                <a:cs typeface="Gill Sans"/>
                <a:sym typeface="Gill Sans"/>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chemeClr val="lt1"/>
                </a:solidFill>
                <a:latin typeface="Gill Sans"/>
                <a:ea typeface="Gill Sans"/>
                <a:cs typeface="Gill Sans"/>
                <a:sym typeface="Gill Sans"/>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chemeClr val="lt1"/>
                </a:solidFill>
                <a:latin typeface="Gill Sans"/>
                <a:ea typeface="Gill Sans"/>
                <a:cs typeface="Gill Sans"/>
                <a:sym typeface="Gill Sans"/>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lt1"/>
                </a:solidFill>
                <a:latin typeface="Gill Sans"/>
                <a:ea typeface="Gill Sans"/>
                <a:cs typeface="Gill Sans"/>
                <a:sym typeface="Gill Sans"/>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lt1"/>
                </a:solidFill>
                <a:latin typeface="Gill Sans"/>
                <a:ea typeface="Gill Sans"/>
                <a:cs typeface="Gill Sans"/>
                <a:sym typeface="Gill Sans"/>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lt1"/>
                </a:solidFill>
                <a:latin typeface="Gill Sans"/>
                <a:ea typeface="Gill Sans"/>
                <a:cs typeface="Gill Sans"/>
                <a:sym typeface="Gill Sans"/>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lt1"/>
                </a:solidFill>
                <a:latin typeface="Gill Sans"/>
                <a:ea typeface="Gill Sans"/>
                <a:cs typeface="Gill Sans"/>
                <a:sym typeface="Gill Sans"/>
              </a:defRPr>
            </a:lvl9pPr>
          </a:lstStyle>
          <a:p>
            <a:endParaRPr/>
          </a:p>
        </p:txBody>
      </p:sp>
      <p:sp>
        <p:nvSpPr>
          <p:cNvPr id="101" name="Google Shape;101;p69"/>
          <p:cNvSpPr txBox="1">
            <a:spLocks noGrp="1"/>
          </p:cNvSpPr>
          <p:nvPr>
            <p:ph type="dt" idx="10"/>
          </p:nvPr>
        </p:nvSpPr>
        <p:spPr>
          <a:xfrm>
            <a:off x="5665604" y="247778"/>
            <a:ext cx="2625600" cy="2319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50">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02" name="Google Shape;102;p69"/>
          <p:cNvSpPr txBox="1">
            <a:spLocks noGrp="1"/>
          </p:cNvSpPr>
          <p:nvPr>
            <p:ph type="ftr" idx="11"/>
          </p:nvPr>
        </p:nvSpPr>
        <p:spPr>
          <a:xfrm>
            <a:off x="1088684" y="246981"/>
            <a:ext cx="4454100" cy="231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750">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03" name="Google Shape;103;p69"/>
          <p:cNvSpPr txBox="1">
            <a:spLocks noGrp="1"/>
          </p:cNvSpPr>
          <p:nvPr>
            <p:ph type="sldNum" idx="12"/>
          </p:nvPr>
        </p:nvSpPr>
        <p:spPr>
          <a:xfrm>
            <a:off x="360046" y="599230"/>
            <a:ext cx="608400" cy="3777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2100" b="0" u="none">
                <a:solidFill>
                  <a:schemeClr val="accent1"/>
                </a:solidFill>
                <a:latin typeface="Gill Sans"/>
                <a:ea typeface="Gill Sans"/>
                <a:cs typeface="Gill Sans"/>
                <a:sym typeface="Gill Sans"/>
              </a:defRPr>
            </a:lvl1pPr>
            <a:lvl2pPr marL="0" marR="0" lvl="1" indent="0" algn="r" rtl="0">
              <a:spcBef>
                <a:spcPts val="0"/>
              </a:spcBef>
              <a:buNone/>
              <a:defRPr sz="2100" b="0" u="none">
                <a:solidFill>
                  <a:schemeClr val="accent1"/>
                </a:solidFill>
                <a:latin typeface="Gill Sans"/>
                <a:ea typeface="Gill Sans"/>
                <a:cs typeface="Gill Sans"/>
                <a:sym typeface="Gill Sans"/>
              </a:defRPr>
            </a:lvl2pPr>
            <a:lvl3pPr marL="0" marR="0" lvl="2" indent="0" algn="r" rtl="0">
              <a:spcBef>
                <a:spcPts val="0"/>
              </a:spcBef>
              <a:buNone/>
              <a:defRPr sz="2100" b="0" u="none">
                <a:solidFill>
                  <a:schemeClr val="accent1"/>
                </a:solidFill>
                <a:latin typeface="Gill Sans"/>
                <a:ea typeface="Gill Sans"/>
                <a:cs typeface="Gill Sans"/>
                <a:sym typeface="Gill Sans"/>
              </a:defRPr>
            </a:lvl3pPr>
            <a:lvl4pPr marL="0" marR="0" lvl="3" indent="0" algn="r" rtl="0">
              <a:spcBef>
                <a:spcPts val="0"/>
              </a:spcBef>
              <a:buNone/>
              <a:defRPr sz="2100" b="0" u="none">
                <a:solidFill>
                  <a:schemeClr val="accent1"/>
                </a:solidFill>
                <a:latin typeface="Gill Sans"/>
                <a:ea typeface="Gill Sans"/>
                <a:cs typeface="Gill Sans"/>
                <a:sym typeface="Gill Sans"/>
              </a:defRPr>
            </a:lvl4pPr>
            <a:lvl5pPr marL="0" marR="0" lvl="4" indent="0" algn="r" rtl="0">
              <a:spcBef>
                <a:spcPts val="0"/>
              </a:spcBef>
              <a:buNone/>
              <a:defRPr sz="2100" b="0" u="none">
                <a:solidFill>
                  <a:schemeClr val="accent1"/>
                </a:solidFill>
                <a:latin typeface="Gill Sans"/>
                <a:ea typeface="Gill Sans"/>
                <a:cs typeface="Gill Sans"/>
                <a:sym typeface="Gill Sans"/>
              </a:defRPr>
            </a:lvl5pPr>
            <a:lvl6pPr marL="0" marR="0" lvl="5" indent="0" algn="r" rtl="0">
              <a:spcBef>
                <a:spcPts val="0"/>
              </a:spcBef>
              <a:buNone/>
              <a:defRPr sz="2100" b="0" u="none">
                <a:solidFill>
                  <a:schemeClr val="accent1"/>
                </a:solidFill>
                <a:latin typeface="Gill Sans"/>
                <a:ea typeface="Gill Sans"/>
                <a:cs typeface="Gill Sans"/>
                <a:sym typeface="Gill Sans"/>
              </a:defRPr>
            </a:lvl6pPr>
            <a:lvl7pPr marL="0" marR="0" lvl="6" indent="0" algn="r" rtl="0">
              <a:spcBef>
                <a:spcPts val="0"/>
              </a:spcBef>
              <a:buNone/>
              <a:defRPr sz="2100" b="0" u="none">
                <a:solidFill>
                  <a:schemeClr val="accent1"/>
                </a:solidFill>
                <a:latin typeface="Gill Sans"/>
                <a:ea typeface="Gill Sans"/>
                <a:cs typeface="Gill Sans"/>
                <a:sym typeface="Gill Sans"/>
              </a:defRPr>
            </a:lvl7pPr>
            <a:lvl8pPr marL="0" marR="0" lvl="7" indent="0" algn="r" rtl="0">
              <a:spcBef>
                <a:spcPts val="0"/>
              </a:spcBef>
              <a:buNone/>
              <a:defRPr sz="2100" b="0" u="none">
                <a:solidFill>
                  <a:schemeClr val="accent1"/>
                </a:solidFill>
                <a:latin typeface="Gill Sans"/>
                <a:ea typeface="Gill Sans"/>
                <a:cs typeface="Gill Sans"/>
                <a:sym typeface="Gill Sans"/>
              </a:defRPr>
            </a:lvl8pPr>
            <a:lvl9pPr marL="0" marR="0" lvl="8" indent="0" algn="r" rtl="0">
              <a:spcBef>
                <a:spcPts val="0"/>
              </a:spcBef>
              <a:buNone/>
              <a:defRPr sz="2100" b="0" u="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104" name="Google Shape;104;p69"/>
          <p:cNvCxnSpPr/>
          <p:nvPr/>
        </p:nvCxnSpPr>
        <p:spPr>
          <a:xfrm>
            <a:off x="0" y="4596310"/>
            <a:ext cx="9144000" cy="0"/>
          </a:xfrm>
          <a:prstGeom prst="straightConnector1">
            <a:avLst/>
          </a:prstGeom>
          <a:noFill/>
          <a:ln w="12700" cap="flat" cmpd="sng">
            <a:solidFill>
              <a:srgbClr val="000001">
                <a:alpha val="20000"/>
              </a:srgbClr>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15"/>
        <p:cNvGrpSpPr/>
        <p:nvPr/>
      </p:nvGrpSpPr>
      <p:grpSpPr>
        <a:xfrm>
          <a:off x="0" y="0"/>
          <a:ext cx="0" cy="0"/>
          <a:chOff x="0" y="0"/>
          <a:chExt cx="0" cy="0"/>
        </a:xfrm>
      </p:grpSpPr>
      <p:grpSp>
        <p:nvGrpSpPr>
          <p:cNvPr id="116" name="Google Shape;116;p1"/>
          <p:cNvGrpSpPr/>
          <p:nvPr/>
        </p:nvGrpSpPr>
        <p:grpSpPr>
          <a:xfrm>
            <a:off x="6385400" y="-17137"/>
            <a:ext cx="3674600" cy="5177775"/>
            <a:chOff x="5568950" y="0"/>
            <a:chExt cx="3674600" cy="5177775"/>
          </a:xfrm>
        </p:grpSpPr>
        <p:sp>
          <p:nvSpPr>
            <p:cNvPr id="117" name="Google Shape;117;p1"/>
            <p:cNvSpPr/>
            <p:nvPr/>
          </p:nvSpPr>
          <p:spPr>
            <a:xfrm>
              <a:off x="7027863" y="0"/>
              <a:ext cx="914400" cy="5143500"/>
            </a:xfrm>
            <a:custGeom>
              <a:avLst/>
              <a:gdLst/>
              <a:ahLst/>
              <a:cxnLst/>
              <a:rect l="l" t="t" r="r" b="b"/>
              <a:pathLst>
                <a:path w="914400" h="5143500" extrusionOk="0">
                  <a:moveTo>
                    <a:pt x="0" y="0"/>
                  </a:moveTo>
                  <a:lnTo>
                    <a:pt x="914399" y="5143499"/>
                  </a:lnTo>
                </a:path>
              </a:pathLst>
            </a:custGeom>
            <a:noFill/>
            <a:ln w="9525" cap="flat" cmpd="sng">
              <a:solidFill>
                <a:srgbClr val="BEBEB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18" name="Google Shape;118;p1"/>
            <p:cNvSpPr/>
            <p:nvPr/>
          </p:nvSpPr>
          <p:spPr>
            <a:xfrm>
              <a:off x="5568950" y="2760662"/>
              <a:ext cx="3573779" cy="2383155"/>
            </a:xfrm>
            <a:custGeom>
              <a:avLst/>
              <a:gdLst/>
              <a:ahLst/>
              <a:cxnLst/>
              <a:rect l="l" t="t" r="r" b="b"/>
              <a:pathLst>
                <a:path w="3573779" h="2383154" extrusionOk="0">
                  <a:moveTo>
                    <a:pt x="3573462" y="0"/>
                  </a:moveTo>
                  <a:lnTo>
                    <a:pt x="0" y="2382836"/>
                  </a:lnTo>
                </a:path>
              </a:pathLst>
            </a:custGeom>
            <a:noFill/>
            <a:ln w="9525" cap="flat" cmpd="sng">
              <a:solidFill>
                <a:srgbClr val="D9D9D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19" name="Google Shape;119;p1"/>
            <p:cNvSpPr/>
            <p:nvPr/>
          </p:nvSpPr>
          <p:spPr>
            <a:xfrm>
              <a:off x="6886574" y="0"/>
              <a:ext cx="2256155" cy="5143500"/>
            </a:xfrm>
            <a:custGeom>
              <a:avLst/>
              <a:gdLst/>
              <a:ahLst/>
              <a:cxnLst/>
              <a:rect l="l" t="t" r="r" b="b"/>
              <a:pathLst>
                <a:path w="2256154" h="5143500" extrusionOk="0">
                  <a:moveTo>
                    <a:pt x="2255838" y="5143499"/>
                  </a:moveTo>
                  <a:lnTo>
                    <a:pt x="0" y="5143499"/>
                  </a:lnTo>
                  <a:lnTo>
                    <a:pt x="1532479" y="0"/>
                  </a:lnTo>
                  <a:lnTo>
                    <a:pt x="2255838" y="0"/>
                  </a:lnTo>
                  <a:lnTo>
                    <a:pt x="2255838" y="5143499"/>
                  </a:lnTo>
                  <a:close/>
                </a:path>
              </a:pathLst>
            </a:custGeom>
            <a:solidFill>
              <a:srgbClr val="90C126">
                <a:alpha val="2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20" name="Google Shape;120;p1"/>
            <p:cNvSpPr/>
            <p:nvPr/>
          </p:nvSpPr>
          <p:spPr>
            <a:xfrm>
              <a:off x="7203605" y="0"/>
              <a:ext cx="1940560" cy="5143500"/>
            </a:xfrm>
            <a:custGeom>
              <a:avLst/>
              <a:gdLst/>
              <a:ahLst/>
              <a:cxnLst/>
              <a:rect l="l" t="t" r="r" b="b"/>
              <a:pathLst>
                <a:path w="1940559" h="5143500" extrusionOk="0">
                  <a:moveTo>
                    <a:pt x="1940393" y="5143499"/>
                  </a:moveTo>
                  <a:lnTo>
                    <a:pt x="906020" y="5143499"/>
                  </a:lnTo>
                  <a:lnTo>
                    <a:pt x="0" y="0"/>
                  </a:lnTo>
                  <a:lnTo>
                    <a:pt x="1940393" y="0"/>
                  </a:lnTo>
                  <a:lnTo>
                    <a:pt x="1940393" y="5143499"/>
                  </a:lnTo>
                  <a:close/>
                </a:path>
              </a:pathLst>
            </a:custGeom>
            <a:solidFill>
              <a:srgbClr val="90C126">
                <a:alpha val="19215"/>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21" name="Google Shape;121;p1"/>
            <p:cNvSpPr/>
            <p:nvPr/>
          </p:nvSpPr>
          <p:spPr>
            <a:xfrm>
              <a:off x="6699249" y="2286000"/>
              <a:ext cx="2444750" cy="2857500"/>
            </a:xfrm>
            <a:custGeom>
              <a:avLst/>
              <a:gdLst/>
              <a:ahLst/>
              <a:cxnLst/>
              <a:rect l="l" t="t" r="r" b="b"/>
              <a:pathLst>
                <a:path w="2444750" h="2857500" extrusionOk="0">
                  <a:moveTo>
                    <a:pt x="2444749" y="2857499"/>
                  </a:moveTo>
                  <a:lnTo>
                    <a:pt x="0" y="2857499"/>
                  </a:lnTo>
                  <a:lnTo>
                    <a:pt x="528065" y="0"/>
                  </a:lnTo>
                  <a:lnTo>
                    <a:pt x="2444749" y="2857499"/>
                  </a:lnTo>
                  <a:close/>
                </a:path>
              </a:pathLst>
            </a:custGeom>
            <a:solidFill>
              <a:srgbClr val="54A021">
                <a:alpha val="7137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22" name="Google Shape;122;p1"/>
            <p:cNvSpPr/>
            <p:nvPr/>
          </p:nvSpPr>
          <p:spPr>
            <a:xfrm>
              <a:off x="7104235" y="0"/>
              <a:ext cx="2139315" cy="5143500"/>
            </a:xfrm>
            <a:custGeom>
              <a:avLst/>
              <a:gdLst/>
              <a:ahLst/>
              <a:cxnLst/>
              <a:rect l="l" t="t" r="r" b="b"/>
              <a:pathLst>
                <a:path w="2139315" h="5143500" extrusionOk="0">
                  <a:moveTo>
                    <a:pt x="2139252" y="5143499"/>
                  </a:moveTo>
                  <a:lnTo>
                    <a:pt x="1851464" y="5143499"/>
                  </a:lnTo>
                  <a:lnTo>
                    <a:pt x="0" y="0"/>
                  </a:lnTo>
                  <a:lnTo>
                    <a:pt x="2139252" y="0"/>
                  </a:lnTo>
                  <a:lnTo>
                    <a:pt x="2139252" y="5143499"/>
                  </a:lnTo>
                  <a:close/>
                </a:path>
              </a:pathLst>
            </a:custGeom>
            <a:solidFill>
              <a:srgbClr val="3E7819">
                <a:alpha val="6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23" name="Google Shape;123;p1"/>
            <p:cNvSpPr/>
            <p:nvPr/>
          </p:nvSpPr>
          <p:spPr>
            <a:xfrm>
              <a:off x="8174037" y="0"/>
              <a:ext cx="967105" cy="5143500"/>
            </a:xfrm>
            <a:custGeom>
              <a:avLst/>
              <a:gdLst/>
              <a:ahLst/>
              <a:cxnLst/>
              <a:rect l="l" t="t" r="r" b="b"/>
              <a:pathLst>
                <a:path w="967104" h="5143500" extrusionOk="0">
                  <a:moveTo>
                    <a:pt x="966787" y="5143499"/>
                  </a:moveTo>
                  <a:lnTo>
                    <a:pt x="0" y="5143499"/>
                  </a:lnTo>
                  <a:lnTo>
                    <a:pt x="763239" y="0"/>
                  </a:lnTo>
                  <a:lnTo>
                    <a:pt x="966787" y="0"/>
                  </a:lnTo>
                  <a:lnTo>
                    <a:pt x="966787" y="5143499"/>
                  </a:lnTo>
                  <a:close/>
                </a:path>
              </a:pathLst>
            </a:custGeom>
            <a:solidFill>
              <a:srgbClr val="C0E473">
                <a:alpha val="6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24" name="Google Shape;124;p1"/>
            <p:cNvSpPr/>
            <p:nvPr/>
          </p:nvSpPr>
          <p:spPr>
            <a:xfrm>
              <a:off x="8205224" y="0"/>
              <a:ext cx="935990" cy="5143500"/>
            </a:xfrm>
            <a:custGeom>
              <a:avLst/>
              <a:gdLst/>
              <a:ahLst/>
              <a:cxnLst/>
              <a:rect l="l" t="t" r="r" b="b"/>
              <a:pathLst>
                <a:path w="935990" h="5143500" extrusionOk="0">
                  <a:moveTo>
                    <a:pt x="935599" y="5143499"/>
                  </a:moveTo>
                  <a:lnTo>
                    <a:pt x="830350" y="5143499"/>
                  </a:lnTo>
                  <a:lnTo>
                    <a:pt x="0" y="0"/>
                  </a:lnTo>
                  <a:lnTo>
                    <a:pt x="935599" y="0"/>
                  </a:lnTo>
                  <a:lnTo>
                    <a:pt x="935599" y="5143499"/>
                  </a:lnTo>
                  <a:close/>
                </a:path>
              </a:pathLst>
            </a:custGeom>
            <a:solidFill>
              <a:srgbClr val="90C126">
                <a:alpha val="6431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25" name="Google Shape;125;p1"/>
            <p:cNvSpPr/>
            <p:nvPr/>
          </p:nvSpPr>
          <p:spPr>
            <a:xfrm>
              <a:off x="7777174" y="2726675"/>
              <a:ext cx="1363979" cy="2451100"/>
            </a:xfrm>
            <a:custGeom>
              <a:avLst/>
              <a:gdLst/>
              <a:ahLst/>
              <a:cxnLst/>
              <a:rect l="l" t="t" r="r" b="b"/>
              <a:pathLst>
                <a:path w="1363979" h="2451100" extrusionOk="0">
                  <a:moveTo>
                    <a:pt x="1363663" y="2451099"/>
                  </a:moveTo>
                  <a:lnTo>
                    <a:pt x="0" y="2451099"/>
                  </a:lnTo>
                  <a:lnTo>
                    <a:pt x="294551" y="0"/>
                  </a:lnTo>
                  <a:lnTo>
                    <a:pt x="1363663" y="2451099"/>
                  </a:lnTo>
                  <a:close/>
                </a:path>
              </a:pathLst>
            </a:custGeom>
            <a:solidFill>
              <a:srgbClr val="90C126">
                <a:alpha val="79215"/>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grpSp>
      <p:sp>
        <p:nvSpPr>
          <p:cNvPr id="126" name="Google Shape;126;p1"/>
          <p:cNvSpPr/>
          <p:nvPr/>
        </p:nvSpPr>
        <p:spPr>
          <a:xfrm>
            <a:off x="495350" y="0"/>
            <a:ext cx="136525" cy="4250055"/>
          </a:xfrm>
          <a:custGeom>
            <a:avLst/>
            <a:gdLst/>
            <a:ahLst/>
            <a:cxnLst/>
            <a:rect l="l" t="t" r="r" b="b"/>
            <a:pathLst>
              <a:path w="136525" h="4250055" extrusionOk="0">
                <a:moveTo>
                  <a:pt x="0" y="4249738"/>
                </a:moveTo>
                <a:lnTo>
                  <a:pt x="136474" y="0"/>
                </a:lnTo>
              </a:path>
            </a:pathLst>
          </a:custGeom>
          <a:solidFill>
            <a:srgbClr val="90C126">
              <a:alpha val="8431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27" name="Google Shape;127;p1"/>
          <p:cNvSpPr txBox="1">
            <a:spLocks noGrp="1"/>
          </p:cNvSpPr>
          <p:nvPr>
            <p:ph type="title"/>
          </p:nvPr>
        </p:nvSpPr>
        <p:spPr>
          <a:xfrm>
            <a:off x="347750" y="1341600"/>
            <a:ext cx="8046900" cy="1028700"/>
          </a:xfrm>
          <a:prstGeom prst="rect">
            <a:avLst/>
          </a:prstGeom>
          <a:noFill/>
          <a:ln>
            <a:noFill/>
          </a:ln>
        </p:spPr>
        <p:txBody>
          <a:bodyPr spcFirstLastPara="1" wrap="square" lIns="0" tIns="12700" rIns="0" bIns="0" anchor="t" anchorCtr="0">
            <a:spAutoFit/>
          </a:bodyPr>
          <a:lstStyle/>
          <a:p>
            <a:pPr marL="12065" marR="5080" lvl="0" indent="0" algn="ctr" rtl="0">
              <a:lnSpc>
                <a:spcPct val="100000"/>
              </a:lnSpc>
              <a:spcBef>
                <a:spcPts val="0"/>
              </a:spcBef>
              <a:spcAft>
                <a:spcPts val="0"/>
              </a:spcAft>
              <a:buClr>
                <a:schemeClr val="dk1"/>
              </a:buClr>
              <a:buSzPts val="4000"/>
              <a:buFont typeface="Trebuchet MS"/>
              <a:buNone/>
            </a:pPr>
            <a:r>
              <a:rPr lang="en-US" sz="3300" b="0" i="0">
                <a:solidFill>
                  <a:srgbClr val="38761D"/>
                </a:solidFill>
                <a:latin typeface="Trebuchet MS"/>
                <a:ea typeface="Trebuchet MS"/>
                <a:cs typeface="Trebuchet MS"/>
                <a:sym typeface="Trebuchet MS"/>
              </a:rPr>
              <a:t>F</a:t>
            </a:r>
            <a:r>
              <a:rPr lang="en-US" sz="3300">
                <a:solidFill>
                  <a:srgbClr val="38761D"/>
                </a:solidFill>
                <a:latin typeface="Trebuchet MS"/>
                <a:ea typeface="Trebuchet MS"/>
                <a:cs typeface="Trebuchet MS"/>
                <a:sym typeface="Trebuchet MS"/>
              </a:rPr>
              <a:t>irst</a:t>
            </a:r>
            <a:r>
              <a:rPr lang="en-US" sz="3300" b="0" i="0">
                <a:solidFill>
                  <a:srgbClr val="38761D"/>
                </a:solidFill>
                <a:latin typeface="Trebuchet MS"/>
                <a:ea typeface="Trebuchet MS"/>
                <a:cs typeface="Trebuchet MS"/>
                <a:sym typeface="Trebuchet MS"/>
              </a:rPr>
              <a:t> </a:t>
            </a:r>
            <a:r>
              <a:rPr lang="en-US" sz="3300">
                <a:solidFill>
                  <a:srgbClr val="38761D"/>
                </a:solidFill>
                <a:latin typeface="Trebuchet MS"/>
                <a:ea typeface="Trebuchet MS"/>
                <a:cs typeface="Trebuchet MS"/>
                <a:sym typeface="Trebuchet MS"/>
              </a:rPr>
              <a:t>&amp;</a:t>
            </a:r>
            <a:r>
              <a:rPr lang="en-US" sz="3300" b="0" i="0">
                <a:solidFill>
                  <a:srgbClr val="38761D"/>
                </a:solidFill>
                <a:latin typeface="Trebuchet MS"/>
                <a:ea typeface="Trebuchet MS"/>
                <a:cs typeface="Trebuchet MS"/>
                <a:sym typeface="Trebuchet MS"/>
              </a:rPr>
              <a:t> </a:t>
            </a:r>
            <a:r>
              <a:rPr lang="en-US" sz="3300">
                <a:solidFill>
                  <a:srgbClr val="38761D"/>
                </a:solidFill>
                <a:latin typeface="Trebuchet MS"/>
                <a:ea typeface="Trebuchet MS"/>
                <a:cs typeface="Trebuchet MS"/>
                <a:sym typeface="Trebuchet MS"/>
              </a:rPr>
              <a:t>Second</a:t>
            </a:r>
            <a:r>
              <a:rPr lang="en-US" sz="3300" b="0" i="0">
                <a:solidFill>
                  <a:srgbClr val="38761D"/>
                </a:solidFill>
                <a:latin typeface="Trebuchet MS"/>
                <a:ea typeface="Trebuchet MS"/>
                <a:cs typeface="Trebuchet MS"/>
                <a:sym typeface="Trebuchet MS"/>
              </a:rPr>
              <a:t> </a:t>
            </a:r>
            <a:r>
              <a:rPr lang="en-US" sz="3300">
                <a:solidFill>
                  <a:srgbClr val="38761D"/>
                </a:solidFill>
                <a:latin typeface="Trebuchet MS"/>
                <a:ea typeface="Trebuchet MS"/>
                <a:cs typeface="Trebuchet MS"/>
                <a:sym typeface="Trebuchet MS"/>
              </a:rPr>
              <a:t>Recurrent</a:t>
            </a:r>
            <a:r>
              <a:rPr lang="en-US" sz="3300" b="0" i="0">
                <a:solidFill>
                  <a:srgbClr val="38761D"/>
                </a:solidFill>
                <a:latin typeface="Trebuchet MS"/>
                <a:ea typeface="Trebuchet MS"/>
                <a:cs typeface="Trebuchet MS"/>
                <a:sym typeface="Trebuchet MS"/>
              </a:rPr>
              <a:t>  </a:t>
            </a:r>
            <a:r>
              <a:rPr lang="en-US" sz="3300">
                <a:solidFill>
                  <a:srgbClr val="38761D"/>
                </a:solidFill>
                <a:latin typeface="Trebuchet MS"/>
                <a:ea typeface="Trebuchet MS"/>
                <a:cs typeface="Trebuchet MS"/>
                <a:sym typeface="Trebuchet MS"/>
              </a:rPr>
              <a:t>Pregnancy Loss</a:t>
            </a:r>
            <a:r>
              <a:rPr lang="en-US" sz="3300" b="0" i="0">
                <a:solidFill>
                  <a:srgbClr val="38761D"/>
                </a:solidFill>
                <a:latin typeface="Trebuchet MS"/>
                <a:ea typeface="Trebuchet MS"/>
                <a:cs typeface="Trebuchet MS"/>
                <a:sym typeface="Trebuchet MS"/>
              </a:rPr>
              <a:t> </a:t>
            </a:r>
            <a:r>
              <a:rPr lang="en-US" sz="3300">
                <a:solidFill>
                  <a:srgbClr val="38761D"/>
                </a:solidFill>
                <a:latin typeface="Trebuchet MS"/>
                <a:ea typeface="Trebuchet MS"/>
                <a:cs typeface="Trebuchet MS"/>
                <a:sym typeface="Trebuchet MS"/>
              </a:rPr>
              <a:t>&amp; Cervical Incompetence</a:t>
            </a:r>
            <a:endParaRPr sz="3300">
              <a:solidFill>
                <a:srgbClr val="38761D"/>
              </a:solidFill>
              <a:latin typeface="Trebuchet MS"/>
              <a:ea typeface="Trebuchet MS"/>
              <a:cs typeface="Trebuchet MS"/>
              <a:sym typeface="Trebuchet MS"/>
            </a:endParaRPr>
          </a:p>
        </p:txBody>
      </p:sp>
      <p:sp>
        <p:nvSpPr>
          <p:cNvPr id="128" name="Google Shape;128;p1"/>
          <p:cNvSpPr txBox="1"/>
          <p:nvPr/>
        </p:nvSpPr>
        <p:spPr>
          <a:xfrm>
            <a:off x="165352" y="2754950"/>
            <a:ext cx="4450500" cy="2218800"/>
          </a:xfrm>
          <a:prstGeom prst="rect">
            <a:avLst/>
          </a:prstGeom>
          <a:noFill/>
          <a:ln>
            <a:noFill/>
          </a:ln>
        </p:spPr>
        <p:txBody>
          <a:bodyPr spcFirstLastPara="1" wrap="square" lIns="0" tIns="83175" rIns="0" bIns="0" anchor="t" anchorCtr="0">
            <a:spAutoFit/>
          </a:bodyPr>
          <a:lstStyle/>
          <a:p>
            <a:pPr marL="12700" marR="0" lvl="0" indent="0" algn="l" rtl="0">
              <a:lnSpc>
                <a:spcPct val="100000"/>
              </a:lnSpc>
              <a:spcBef>
                <a:spcPts val="0"/>
              </a:spcBef>
              <a:spcAft>
                <a:spcPts val="0"/>
              </a:spcAft>
              <a:buNone/>
            </a:pPr>
            <a:r>
              <a:rPr lang="en-US" sz="1700" b="1">
                <a:solidFill>
                  <a:srgbClr val="38761D"/>
                </a:solidFill>
                <a:latin typeface="Trebuchet MS"/>
                <a:ea typeface="Trebuchet MS"/>
                <a:cs typeface="Trebuchet MS"/>
                <a:sym typeface="Trebuchet MS"/>
              </a:rPr>
              <a:t>Supervised by</a:t>
            </a:r>
            <a:r>
              <a:rPr lang="en-US" sz="1700" b="1">
                <a:solidFill>
                  <a:srgbClr val="7F7F7F"/>
                </a:solidFill>
                <a:latin typeface="Trebuchet MS"/>
                <a:ea typeface="Trebuchet MS"/>
                <a:cs typeface="Trebuchet MS"/>
                <a:sym typeface="Trebuchet MS"/>
              </a:rPr>
              <a:t> : </a:t>
            </a:r>
            <a:r>
              <a:rPr lang="en-US" sz="1700" b="1">
                <a:solidFill>
                  <a:srgbClr val="191919"/>
                </a:solidFill>
                <a:latin typeface="Trebuchet MS"/>
                <a:ea typeface="Trebuchet MS"/>
                <a:cs typeface="Trebuchet MS"/>
                <a:sym typeface="Trebuchet MS"/>
              </a:rPr>
              <a:t>Dr. Malek Alqasem</a:t>
            </a:r>
            <a:endParaRPr sz="1700" b="1">
              <a:solidFill>
                <a:srgbClr val="191919"/>
              </a:solidFill>
              <a:latin typeface="Trebuchet MS"/>
              <a:ea typeface="Trebuchet MS"/>
              <a:cs typeface="Trebuchet MS"/>
              <a:sym typeface="Trebuchet MS"/>
            </a:endParaRPr>
          </a:p>
          <a:p>
            <a:pPr marL="12700" marR="0" lvl="0" indent="0" algn="l" rtl="0">
              <a:lnSpc>
                <a:spcPct val="100000"/>
              </a:lnSpc>
              <a:spcBef>
                <a:spcPts val="0"/>
              </a:spcBef>
              <a:spcAft>
                <a:spcPts val="0"/>
              </a:spcAft>
              <a:buNone/>
            </a:pPr>
            <a:endParaRPr sz="1700" b="1">
              <a:solidFill>
                <a:srgbClr val="7F7F7F"/>
              </a:solidFill>
              <a:latin typeface="Trebuchet MS"/>
              <a:ea typeface="Trebuchet MS"/>
              <a:cs typeface="Trebuchet MS"/>
              <a:sym typeface="Trebuchet MS"/>
            </a:endParaRPr>
          </a:p>
          <a:p>
            <a:pPr marL="12700" marR="0" lvl="0" indent="0" algn="l" rtl="0">
              <a:lnSpc>
                <a:spcPct val="100000"/>
              </a:lnSpc>
              <a:spcBef>
                <a:spcPts val="0"/>
              </a:spcBef>
              <a:spcAft>
                <a:spcPts val="0"/>
              </a:spcAft>
              <a:buNone/>
            </a:pPr>
            <a:r>
              <a:rPr lang="en-US" sz="1700" b="1">
                <a:solidFill>
                  <a:srgbClr val="38761D"/>
                </a:solidFill>
                <a:latin typeface="Trebuchet MS"/>
                <a:ea typeface="Trebuchet MS"/>
                <a:cs typeface="Trebuchet MS"/>
                <a:sym typeface="Trebuchet MS"/>
              </a:rPr>
              <a:t>Done by : </a:t>
            </a:r>
            <a:endParaRPr sz="1700" b="1">
              <a:solidFill>
                <a:srgbClr val="38761D"/>
              </a:solidFill>
              <a:latin typeface="Trebuchet MS"/>
              <a:ea typeface="Trebuchet MS"/>
              <a:cs typeface="Trebuchet MS"/>
              <a:sym typeface="Trebuchet MS"/>
            </a:endParaRPr>
          </a:p>
          <a:p>
            <a:pPr marL="12700" marR="1529715" lvl="0" indent="0" algn="l" rtl="0">
              <a:lnSpc>
                <a:spcPct val="138600"/>
              </a:lnSpc>
              <a:spcBef>
                <a:spcPts val="0"/>
              </a:spcBef>
              <a:spcAft>
                <a:spcPts val="0"/>
              </a:spcAft>
              <a:buNone/>
            </a:pPr>
            <a:r>
              <a:rPr lang="en-US" sz="1700" b="1">
                <a:solidFill>
                  <a:srgbClr val="191919"/>
                </a:solidFill>
                <a:latin typeface="Trebuchet MS"/>
                <a:ea typeface="Trebuchet MS"/>
                <a:cs typeface="Trebuchet MS"/>
                <a:sym typeface="Trebuchet MS"/>
              </a:rPr>
              <a:t>Ansam Alzubaidi</a:t>
            </a:r>
            <a:endParaRPr sz="1700" b="1">
              <a:solidFill>
                <a:srgbClr val="191919"/>
              </a:solidFill>
              <a:latin typeface="Trebuchet MS"/>
              <a:ea typeface="Trebuchet MS"/>
              <a:cs typeface="Trebuchet MS"/>
              <a:sym typeface="Trebuchet MS"/>
            </a:endParaRPr>
          </a:p>
          <a:p>
            <a:pPr marL="12700" marR="1529715" lvl="0" indent="0" algn="l" rtl="0">
              <a:lnSpc>
                <a:spcPct val="138600"/>
              </a:lnSpc>
              <a:spcBef>
                <a:spcPts val="0"/>
              </a:spcBef>
              <a:spcAft>
                <a:spcPts val="0"/>
              </a:spcAft>
              <a:buNone/>
            </a:pPr>
            <a:r>
              <a:rPr lang="en-US" sz="1700" b="1">
                <a:solidFill>
                  <a:srgbClr val="191919"/>
                </a:solidFill>
                <a:latin typeface="Trebuchet MS"/>
                <a:ea typeface="Trebuchet MS"/>
                <a:cs typeface="Trebuchet MS"/>
                <a:sym typeface="Trebuchet MS"/>
              </a:rPr>
              <a:t>Rand Abuali</a:t>
            </a:r>
            <a:endParaRPr sz="1700" b="1">
              <a:solidFill>
                <a:srgbClr val="191919"/>
              </a:solidFill>
              <a:latin typeface="Trebuchet MS"/>
              <a:ea typeface="Trebuchet MS"/>
              <a:cs typeface="Trebuchet MS"/>
              <a:sym typeface="Trebuchet MS"/>
            </a:endParaRPr>
          </a:p>
          <a:p>
            <a:pPr marL="12700" marR="1529715" lvl="0" indent="0" algn="l" rtl="0">
              <a:lnSpc>
                <a:spcPct val="138600"/>
              </a:lnSpc>
              <a:spcBef>
                <a:spcPts val="0"/>
              </a:spcBef>
              <a:spcAft>
                <a:spcPts val="0"/>
              </a:spcAft>
              <a:buNone/>
            </a:pPr>
            <a:r>
              <a:rPr lang="en-US" sz="1700" b="1">
                <a:solidFill>
                  <a:srgbClr val="191919"/>
                </a:solidFill>
                <a:latin typeface="Trebuchet MS"/>
                <a:ea typeface="Trebuchet MS"/>
                <a:cs typeface="Trebuchet MS"/>
                <a:sym typeface="Trebuchet MS"/>
              </a:rPr>
              <a:t>Hamza Aladaileh</a:t>
            </a:r>
            <a:endParaRPr sz="1700" b="1">
              <a:solidFill>
                <a:srgbClr val="191919"/>
              </a:solidFill>
              <a:latin typeface="Trebuchet MS"/>
              <a:ea typeface="Trebuchet MS"/>
              <a:cs typeface="Trebuchet MS"/>
              <a:sym typeface="Trebuchet MS"/>
            </a:endParaRPr>
          </a:p>
          <a:p>
            <a:pPr marL="12700" marR="1529715" lvl="0" indent="0" algn="l" rtl="0">
              <a:lnSpc>
                <a:spcPct val="138600"/>
              </a:lnSpc>
              <a:spcBef>
                <a:spcPts val="0"/>
              </a:spcBef>
              <a:spcAft>
                <a:spcPts val="0"/>
              </a:spcAft>
              <a:buNone/>
            </a:pPr>
            <a:r>
              <a:rPr lang="en-US" sz="1700" b="1">
                <a:solidFill>
                  <a:srgbClr val="191919"/>
                </a:solidFill>
                <a:latin typeface="Trebuchet MS"/>
                <a:ea typeface="Trebuchet MS"/>
                <a:cs typeface="Trebuchet MS"/>
                <a:sym typeface="Trebuchet MS"/>
              </a:rPr>
              <a:t>Ahmad Almaaitah</a:t>
            </a:r>
            <a:endParaRPr sz="1700" b="1">
              <a:solidFill>
                <a:srgbClr val="191919"/>
              </a:solidFill>
              <a:latin typeface="Trebuchet MS"/>
              <a:ea typeface="Trebuchet MS"/>
              <a:cs typeface="Trebuchet MS"/>
              <a:sym typeface="Trebuchet MS"/>
            </a:endParaRPr>
          </a:p>
        </p:txBody>
      </p:sp>
      <p:sp>
        <p:nvSpPr>
          <p:cNvPr id="15" name="مربع نص 14"/>
          <p:cNvSpPr txBox="1"/>
          <p:nvPr/>
        </p:nvSpPr>
        <p:spPr>
          <a:xfrm>
            <a:off x="7052441" y="2795752"/>
            <a:ext cx="784189" cy="369332"/>
          </a:xfrm>
          <a:prstGeom prst="rect">
            <a:avLst/>
          </a:prstGeom>
          <a:noFill/>
        </p:spPr>
        <p:txBody>
          <a:bodyPr wrap="none" rtlCol="1">
            <a:spAutoFit/>
          </a:bodyPr>
          <a:lstStyle/>
          <a:p>
            <a:r>
              <a:rPr lang="ar-JO" sz="1800" b="1" dirty="0" smtClean="0">
                <a:solidFill>
                  <a:schemeClr val="accent1"/>
                </a:solidFill>
              </a:rPr>
              <a:t>التبييض</a:t>
            </a:r>
            <a:endParaRPr lang="ar-JO" b="1" dirty="0">
              <a:solidFill>
                <a:schemeClr val="accent1"/>
              </a:solidFill>
            </a:endParaRPr>
          </a:p>
        </p:txBody>
      </p:sp>
      <p:sp>
        <p:nvSpPr>
          <p:cNvPr id="16" name="مربع نص 15"/>
          <p:cNvSpPr txBox="1"/>
          <p:nvPr/>
        </p:nvSpPr>
        <p:spPr>
          <a:xfrm>
            <a:off x="2207173" y="2375339"/>
            <a:ext cx="4653838" cy="307777"/>
          </a:xfrm>
          <a:prstGeom prst="rect">
            <a:avLst/>
          </a:prstGeom>
          <a:noFill/>
        </p:spPr>
        <p:txBody>
          <a:bodyPr wrap="none" rtlCol="1">
            <a:spAutoFit/>
          </a:bodyPr>
          <a:lstStyle/>
          <a:p>
            <a:r>
              <a:rPr lang="en-US" dirty="0" smtClean="0">
                <a:solidFill>
                  <a:schemeClr val="accent1"/>
                </a:solidFill>
              </a:rPr>
              <a:t>Crucial points that will direct you in this seminar: </a:t>
            </a:r>
            <a:r>
              <a:rPr lang="en-US" b="1" dirty="0" smtClean="0">
                <a:solidFill>
                  <a:schemeClr val="accent1"/>
                </a:solidFill>
              </a:rPr>
              <a:t>GA, </a:t>
            </a:r>
            <a:r>
              <a:rPr lang="en-US" b="1" dirty="0" err="1" smtClean="0">
                <a:solidFill>
                  <a:schemeClr val="accent1"/>
                </a:solidFill>
              </a:rPr>
              <a:t>hx</a:t>
            </a:r>
            <a:endParaRPr lang="ar-JO" b="1" dirty="0">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008f596889_0_1151"/>
          <p:cNvSpPr txBox="1"/>
          <p:nvPr/>
        </p:nvSpPr>
        <p:spPr>
          <a:xfrm>
            <a:off x="2748600" y="-90700"/>
            <a:ext cx="3646800" cy="646500"/>
          </a:xfrm>
          <a:prstGeom prst="rect">
            <a:avLst/>
          </a:prstGeom>
          <a:noFill/>
          <a:ln>
            <a:noFill/>
          </a:ln>
        </p:spPr>
        <p:txBody>
          <a:bodyPr spcFirstLastPara="1" wrap="square" lIns="91425" tIns="91425" rIns="91425" bIns="91425" anchor="t" anchorCtr="0">
            <a:spAutoFit/>
          </a:bodyPr>
          <a:lstStyle/>
          <a:p>
            <a:pPr marL="12700" lvl="0" indent="0" algn="l" rtl="0">
              <a:spcBef>
                <a:spcPts val="0"/>
              </a:spcBef>
              <a:spcAft>
                <a:spcPts val="0"/>
              </a:spcAft>
              <a:buNone/>
            </a:pPr>
            <a:r>
              <a:rPr lang="en-US" sz="3000">
                <a:solidFill>
                  <a:schemeClr val="dk1"/>
                </a:solidFill>
                <a:latin typeface="Trebuchet MS"/>
                <a:ea typeface="Trebuchet MS"/>
                <a:cs typeface="Trebuchet MS"/>
                <a:sym typeface="Trebuchet MS"/>
              </a:rPr>
              <a:t>B. Thyroid Disorders</a:t>
            </a:r>
            <a:endParaRPr/>
          </a:p>
        </p:txBody>
      </p:sp>
      <p:sp>
        <p:nvSpPr>
          <p:cNvPr id="184" name="Google Shape;184;g3008f596889_0_1151"/>
          <p:cNvSpPr txBox="1"/>
          <p:nvPr/>
        </p:nvSpPr>
        <p:spPr>
          <a:xfrm>
            <a:off x="120950" y="555800"/>
            <a:ext cx="8333700" cy="4145700"/>
          </a:xfrm>
          <a:prstGeom prst="rect">
            <a:avLst/>
          </a:prstGeom>
          <a:noFill/>
          <a:ln>
            <a:noFill/>
          </a:ln>
        </p:spPr>
        <p:txBody>
          <a:bodyPr spcFirstLastPara="1" wrap="square" lIns="91425" tIns="91425" rIns="91425" bIns="91425" anchor="t" anchorCtr="0">
            <a:spAutoFit/>
          </a:bodyPr>
          <a:lstStyle/>
          <a:p>
            <a:pPr marL="314960" marR="203200" lvl="0" indent="-302895" algn="just" rtl="0">
              <a:spcBef>
                <a:spcPts val="0"/>
              </a:spcBef>
              <a:spcAft>
                <a:spcPts val="0"/>
              </a:spcAft>
              <a:buClr>
                <a:srgbClr val="90C126"/>
              </a:buClr>
              <a:buSzPts val="1400"/>
              <a:buFont typeface="Quattrocento Sans"/>
              <a:buChar char="►"/>
            </a:pPr>
            <a:r>
              <a:rPr lang="en-US" sz="1800" b="1" u="sng">
                <a:solidFill>
                  <a:srgbClr val="404040"/>
                </a:solidFill>
                <a:latin typeface="Trebuchet MS"/>
                <a:ea typeface="Trebuchet MS"/>
                <a:cs typeface="Trebuchet MS"/>
                <a:sym typeface="Trebuchet MS"/>
              </a:rPr>
              <a:t>No</a:t>
            </a:r>
            <a:r>
              <a:rPr lang="en-US" sz="1800" b="1">
                <a:solidFill>
                  <a:srgbClr val="404040"/>
                </a:solidFill>
                <a:latin typeface="Trebuchet MS"/>
                <a:ea typeface="Trebuchet MS"/>
                <a:cs typeface="Trebuchet MS"/>
                <a:sym typeface="Trebuchet MS"/>
              </a:rPr>
              <a:t> </a:t>
            </a:r>
            <a:r>
              <a:rPr lang="en-US" sz="1800">
                <a:solidFill>
                  <a:srgbClr val="404040"/>
                </a:solidFill>
                <a:latin typeface="Trebuchet MS"/>
                <a:ea typeface="Trebuchet MS"/>
                <a:cs typeface="Trebuchet MS"/>
                <a:sym typeface="Trebuchet MS"/>
              </a:rPr>
              <a:t>direct evidence suggests that thyroid disease is associated with recurrent  miscarriages but some studies have correlated to Anti-thyroid antibodies and  recurrent miscarriage.</a:t>
            </a:r>
            <a:endParaRPr sz="1800">
              <a:solidFill>
                <a:schemeClr val="dk1"/>
              </a:solidFill>
              <a:latin typeface="Trebuchet MS"/>
              <a:ea typeface="Trebuchet MS"/>
              <a:cs typeface="Trebuchet MS"/>
              <a:sym typeface="Trebuchet MS"/>
            </a:endParaRPr>
          </a:p>
          <a:p>
            <a:pPr marL="57785" lvl="0" indent="0" algn="just" rtl="0">
              <a:spcBef>
                <a:spcPts val="700"/>
              </a:spcBef>
              <a:spcAft>
                <a:spcPts val="0"/>
              </a:spcAft>
              <a:buNone/>
            </a:pPr>
            <a:r>
              <a:rPr lang="en-US" sz="1800">
                <a:solidFill>
                  <a:srgbClr val="404040"/>
                </a:solidFill>
                <a:latin typeface="Trebuchet MS"/>
                <a:ea typeface="Trebuchet MS"/>
                <a:cs typeface="Trebuchet MS"/>
                <a:sym typeface="Trebuchet MS"/>
              </a:rPr>
              <a:t>If a patient already have</a:t>
            </a:r>
            <a:endParaRPr sz="1800">
              <a:solidFill>
                <a:schemeClr val="dk1"/>
              </a:solidFill>
              <a:latin typeface="Trebuchet MS"/>
              <a:ea typeface="Trebuchet MS"/>
              <a:cs typeface="Trebuchet MS"/>
              <a:sym typeface="Trebuchet MS"/>
            </a:endParaRPr>
          </a:p>
          <a:p>
            <a:pPr marL="314960" marR="5080" lvl="0" indent="-257175" algn="l" rtl="0">
              <a:spcBef>
                <a:spcPts val="700"/>
              </a:spcBef>
              <a:spcAft>
                <a:spcPts val="0"/>
              </a:spcAft>
              <a:buClr>
                <a:srgbClr val="404040"/>
              </a:buClr>
              <a:buSzPts val="1800"/>
              <a:buFont typeface="Trebuchet MS"/>
              <a:buAutoNum type="arabicParenR"/>
            </a:pPr>
            <a:r>
              <a:rPr lang="en-US" sz="1800">
                <a:solidFill>
                  <a:srgbClr val="0000FF"/>
                </a:solidFill>
                <a:latin typeface="Trebuchet MS"/>
                <a:ea typeface="Trebuchet MS"/>
                <a:cs typeface="Trebuchet MS"/>
                <a:sym typeface="Trebuchet MS"/>
              </a:rPr>
              <a:t>hyperthyroidism (graves)</a:t>
            </a:r>
            <a:r>
              <a:rPr lang="en-US" sz="1800">
                <a:solidFill>
                  <a:srgbClr val="404040"/>
                </a:solidFill>
                <a:latin typeface="Trebuchet MS"/>
                <a:ea typeface="Trebuchet MS"/>
                <a:cs typeface="Trebuchet MS"/>
                <a:sym typeface="Trebuchet MS"/>
              </a:rPr>
              <a:t> 🡪 </a:t>
            </a:r>
            <a:r>
              <a:rPr lang="en-US" sz="1800">
                <a:solidFill>
                  <a:schemeClr val="dk1"/>
                </a:solidFill>
              </a:rPr>
              <a:t>Treatment during pregnancy should be drug therapy, aiming to maintain maternal fT3 and fT4 levels in the high/normal range</a:t>
            </a:r>
            <a:endParaRPr sz="1800">
              <a:solidFill>
                <a:srgbClr val="404040"/>
              </a:solidFill>
              <a:latin typeface="Trebuchet MS"/>
              <a:ea typeface="Trebuchet MS"/>
              <a:cs typeface="Trebuchet MS"/>
              <a:sym typeface="Trebuchet MS"/>
            </a:endParaRPr>
          </a:p>
          <a:p>
            <a:pPr marL="314960" marR="476250" lvl="0" indent="-188594" algn="l" rtl="0">
              <a:spcBef>
                <a:spcPts val="700"/>
              </a:spcBef>
              <a:spcAft>
                <a:spcPts val="0"/>
              </a:spcAft>
              <a:buClr>
                <a:srgbClr val="404040"/>
              </a:buClr>
              <a:buSzPts val="1800"/>
              <a:buFont typeface="Trebuchet MS"/>
              <a:buAutoNum type="arabicParenR"/>
            </a:pPr>
            <a:r>
              <a:rPr lang="en-US" sz="1800">
                <a:solidFill>
                  <a:srgbClr val="0000FF"/>
                </a:solidFill>
                <a:latin typeface="Trebuchet MS"/>
                <a:ea typeface="Trebuchet MS"/>
                <a:cs typeface="Trebuchet MS"/>
                <a:sym typeface="Trebuchet MS"/>
              </a:rPr>
              <a:t>hypothyroidism (hashimito thyroiditis) </a:t>
            </a:r>
            <a:r>
              <a:rPr lang="en-US" sz="1800">
                <a:solidFill>
                  <a:srgbClr val="404040"/>
                </a:solidFill>
                <a:latin typeface="Trebuchet MS"/>
                <a:ea typeface="Trebuchet MS"/>
                <a:cs typeface="Trebuchet MS"/>
                <a:sym typeface="Trebuchet MS"/>
              </a:rPr>
              <a:t>🡪 continue thyroid replacement therapy during pregnancy and biochemical euthyroidism is the aim (TSH &lt;4 mmol/l)</a:t>
            </a:r>
            <a:endParaRPr sz="1800">
              <a:solidFill>
                <a:srgbClr val="404040"/>
              </a:solidFill>
              <a:latin typeface="Trebuchet MS"/>
              <a:ea typeface="Trebuchet MS"/>
              <a:cs typeface="Trebuchet MS"/>
              <a:sym typeface="Trebuchet MS"/>
            </a:endParaRPr>
          </a:p>
          <a:p>
            <a:pPr marL="314960" marR="506094" lvl="0" indent="-257175" algn="l" rtl="0">
              <a:spcBef>
                <a:spcPts val="700"/>
              </a:spcBef>
              <a:spcAft>
                <a:spcPts val="0"/>
              </a:spcAft>
              <a:buNone/>
            </a:pPr>
            <a:r>
              <a:rPr lang="en-US" sz="1800">
                <a:solidFill>
                  <a:srgbClr val="404040"/>
                </a:solidFill>
                <a:latin typeface="Trebuchet MS"/>
                <a:ea typeface="Trebuchet MS"/>
                <a:cs typeface="Trebuchet MS"/>
                <a:sym typeface="Trebuchet MS"/>
              </a:rPr>
              <a:t>* because metabolic demands increase in pregnancy, thyroid-stimulating  hormone (TSH) and FT4 levels are commonly followed every 6 to 8 weeks.</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p:nvPr/>
        </p:nvSpPr>
        <p:spPr>
          <a:xfrm>
            <a:off x="48031" y="794130"/>
            <a:ext cx="7823100" cy="289800"/>
          </a:xfrm>
          <a:prstGeom prst="rect">
            <a:avLst/>
          </a:prstGeom>
          <a:noFill/>
          <a:ln>
            <a:noFill/>
          </a:ln>
        </p:spPr>
        <p:txBody>
          <a:bodyPr spcFirstLastPara="1" wrap="square" lIns="0" tIns="12700" rIns="0" bIns="0" anchor="t" anchorCtr="0">
            <a:spAutoFit/>
          </a:bodyPr>
          <a:lstStyle/>
          <a:p>
            <a:pPr marL="353060" marR="55880" lvl="0" indent="-302894" algn="l" rtl="0">
              <a:lnSpc>
                <a:spcPct val="100000"/>
              </a:lnSpc>
              <a:spcBef>
                <a:spcPts val="0"/>
              </a:spcBef>
              <a:spcAft>
                <a:spcPts val="0"/>
              </a:spcAft>
              <a:buClr>
                <a:srgbClr val="90C126"/>
              </a:buClr>
              <a:buSzPts val="1400"/>
              <a:buFont typeface="Quattrocento Sans"/>
              <a:buChar char="►"/>
            </a:pPr>
            <a:endParaRPr sz="1800">
              <a:solidFill>
                <a:schemeClr val="dk1"/>
              </a:solidFill>
              <a:latin typeface="Trebuchet MS"/>
              <a:ea typeface="Trebuchet MS"/>
              <a:cs typeface="Trebuchet MS"/>
              <a:sym typeface="Trebuchet MS"/>
            </a:endParaRPr>
          </a:p>
        </p:txBody>
      </p:sp>
      <p:sp>
        <p:nvSpPr>
          <p:cNvPr id="190" name="Google Shape;190;p12"/>
          <p:cNvSpPr txBox="1"/>
          <p:nvPr/>
        </p:nvSpPr>
        <p:spPr>
          <a:xfrm>
            <a:off x="3791850" y="0"/>
            <a:ext cx="1560300" cy="615600"/>
          </a:xfrm>
          <a:prstGeom prst="rect">
            <a:avLst/>
          </a:prstGeom>
          <a:noFill/>
          <a:ln>
            <a:noFill/>
          </a:ln>
        </p:spPr>
        <p:txBody>
          <a:bodyPr spcFirstLastPara="1" wrap="square" lIns="91425" tIns="91425" rIns="91425" bIns="91425" anchor="t" anchorCtr="0">
            <a:spAutoFit/>
          </a:bodyPr>
          <a:lstStyle/>
          <a:p>
            <a:pPr marL="12700" lvl="0" indent="0" algn="l" rtl="0">
              <a:spcBef>
                <a:spcPts val="0"/>
              </a:spcBef>
              <a:spcAft>
                <a:spcPts val="0"/>
              </a:spcAft>
              <a:buNone/>
            </a:pPr>
            <a:r>
              <a:rPr lang="en-US" sz="2800">
                <a:solidFill>
                  <a:schemeClr val="dk1"/>
                </a:solidFill>
                <a:latin typeface="Trebuchet MS"/>
                <a:ea typeface="Trebuchet MS"/>
                <a:cs typeface="Trebuchet MS"/>
                <a:sym typeface="Trebuchet MS"/>
              </a:rPr>
              <a:t>C. PCOS</a:t>
            </a:r>
            <a:endParaRPr/>
          </a:p>
        </p:txBody>
      </p:sp>
      <p:sp>
        <p:nvSpPr>
          <p:cNvPr id="191" name="Google Shape;191;p12"/>
          <p:cNvSpPr txBox="1"/>
          <p:nvPr/>
        </p:nvSpPr>
        <p:spPr>
          <a:xfrm>
            <a:off x="48025" y="703425"/>
            <a:ext cx="8892900" cy="1749600"/>
          </a:xfrm>
          <a:prstGeom prst="rect">
            <a:avLst/>
          </a:prstGeom>
          <a:noFill/>
          <a:ln>
            <a:noFill/>
          </a:ln>
        </p:spPr>
        <p:txBody>
          <a:bodyPr spcFirstLastPara="1" wrap="square" lIns="91425" tIns="91425" rIns="91425" bIns="91425" anchor="t" anchorCtr="0">
            <a:spAutoFit/>
          </a:bodyPr>
          <a:lstStyle/>
          <a:p>
            <a:pPr marL="304800" marR="5080" lvl="0" indent="-337185" algn="l" rtl="0">
              <a:spcBef>
                <a:spcPts val="700"/>
              </a:spcBef>
              <a:spcAft>
                <a:spcPts val="0"/>
              </a:spcAft>
              <a:buClr>
                <a:srgbClr val="90C126"/>
              </a:buClr>
              <a:buSzPts val="1800"/>
              <a:buFont typeface="Quattrocento Sans"/>
              <a:buChar char="►"/>
            </a:pPr>
            <a:r>
              <a:rPr lang="en-US" sz="1800">
                <a:solidFill>
                  <a:srgbClr val="C00000"/>
                </a:solidFill>
                <a:latin typeface="Trebuchet MS"/>
                <a:ea typeface="Trebuchet MS"/>
                <a:cs typeface="Trebuchet MS"/>
                <a:sym typeface="Trebuchet MS"/>
              </a:rPr>
              <a:t>Hypersecretion of LH</a:t>
            </a:r>
            <a:r>
              <a:rPr lang="en-US" sz="1800">
                <a:solidFill>
                  <a:srgbClr val="404040"/>
                </a:solidFill>
                <a:latin typeface="Trebuchet MS"/>
                <a:ea typeface="Trebuchet MS"/>
                <a:cs typeface="Trebuchet MS"/>
                <a:sym typeface="Trebuchet MS"/>
              </a:rPr>
              <a:t> thought to cause pregnancy loss because </a:t>
            </a:r>
            <a:r>
              <a:rPr lang="en-US" sz="1800" u="sng">
                <a:solidFill>
                  <a:srgbClr val="404040"/>
                </a:solidFill>
                <a:latin typeface="Trebuchet MS"/>
                <a:ea typeface="Trebuchet MS"/>
                <a:cs typeface="Trebuchet MS"/>
                <a:sym typeface="Trebuchet MS"/>
              </a:rPr>
              <a:t>low levels of  estrogen and progesterone .</a:t>
            </a:r>
            <a:endParaRPr sz="1800" u="sng">
              <a:solidFill>
                <a:schemeClr val="dk1"/>
              </a:solidFill>
              <a:latin typeface="Trebuchet MS"/>
              <a:ea typeface="Trebuchet MS"/>
              <a:cs typeface="Trebuchet MS"/>
              <a:sym typeface="Trebuchet MS"/>
            </a:endParaRPr>
          </a:p>
          <a:p>
            <a:pPr marL="304800" lvl="0" indent="-337185" algn="l" rtl="0">
              <a:spcBef>
                <a:spcPts val="700"/>
              </a:spcBef>
              <a:spcAft>
                <a:spcPts val="0"/>
              </a:spcAft>
              <a:buClr>
                <a:srgbClr val="90C126"/>
              </a:buClr>
              <a:buSzPts val="1800"/>
              <a:buFont typeface="Quattrocento Sans"/>
              <a:buChar char="►"/>
            </a:pPr>
            <a:r>
              <a:rPr lang="en-US" sz="1800">
                <a:solidFill>
                  <a:srgbClr val="404040"/>
                </a:solidFill>
                <a:latin typeface="Trebuchet MS"/>
                <a:ea typeface="Trebuchet MS"/>
                <a:cs typeface="Trebuchet MS"/>
                <a:sym typeface="Trebuchet MS"/>
              </a:rPr>
              <a:t>The miscarriage rate in PCOS is 20 to 40 %</a:t>
            </a:r>
            <a:endParaRPr sz="1800">
              <a:solidFill>
                <a:schemeClr val="dk1"/>
              </a:solidFill>
              <a:latin typeface="Trebuchet MS"/>
              <a:ea typeface="Trebuchet MS"/>
              <a:cs typeface="Trebuchet MS"/>
              <a:sym typeface="Trebuchet MS"/>
            </a:endParaRPr>
          </a:p>
          <a:p>
            <a:pPr marL="304800" marR="186690" lvl="0" indent="-317228" algn="l" rtl="0">
              <a:spcBef>
                <a:spcPts val="700"/>
              </a:spcBef>
              <a:spcAft>
                <a:spcPts val="0"/>
              </a:spcAft>
              <a:buClr>
                <a:srgbClr val="90C126"/>
              </a:buClr>
              <a:buSzPts val="1800"/>
              <a:buFont typeface="Quattrocento Sans"/>
              <a:buChar char="►"/>
            </a:pPr>
            <a:r>
              <a:rPr lang="en-US" sz="1800">
                <a:solidFill>
                  <a:schemeClr val="dk1"/>
                </a:solidFill>
                <a:latin typeface="Gill Sans"/>
                <a:ea typeface="Gill Sans"/>
                <a:cs typeface="Gill Sans"/>
                <a:sym typeface="Gill Sans"/>
              </a:rPr>
              <a:t>	</a:t>
            </a:r>
            <a:r>
              <a:rPr lang="en-US" sz="1800">
                <a:solidFill>
                  <a:srgbClr val="404040"/>
                </a:solidFill>
                <a:latin typeface="Trebuchet MS"/>
                <a:ea typeface="Trebuchet MS"/>
                <a:cs typeface="Trebuchet MS"/>
                <a:sym typeface="Trebuchet MS"/>
              </a:rPr>
              <a:t>An elevated free androgen index appears to be a </a:t>
            </a:r>
            <a:r>
              <a:rPr lang="en-US" sz="1800" b="1">
                <a:solidFill>
                  <a:srgbClr val="C00000"/>
                </a:solidFill>
                <a:latin typeface="Trebuchet MS"/>
                <a:ea typeface="Trebuchet MS"/>
                <a:cs typeface="Trebuchet MS"/>
                <a:sym typeface="Trebuchet MS"/>
              </a:rPr>
              <a:t>prognostic factor</a:t>
            </a:r>
            <a:r>
              <a:rPr lang="en-US" sz="1800" b="1">
                <a:solidFill>
                  <a:srgbClr val="FF0000"/>
                </a:solidFill>
                <a:latin typeface="Trebuchet MS"/>
                <a:ea typeface="Trebuchet MS"/>
                <a:cs typeface="Trebuchet MS"/>
                <a:sym typeface="Trebuchet MS"/>
              </a:rPr>
              <a:t> </a:t>
            </a:r>
            <a:r>
              <a:rPr lang="en-US" sz="1800">
                <a:solidFill>
                  <a:srgbClr val="404040"/>
                </a:solidFill>
                <a:latin typeface="Trebuchet MS"/>
                <a:ea typeface="Trebuchet MS"/>
                <a:cs typeface="Trebuchet MS"/>
                <a:sym typeface="Trebuchet MS"/>
              </a:rPr>
              <a:t>for a  subsequent miscarriage in women with recurrent miscarriage</a:t>
            </a:r>
            <a:endParaRPr sz="1800">
              <a:solidFill>
                <a:schemeClr val="dk1"/>
              </a:solidFill>
              <a:latin typeface="Trebuchet MS"/>
              <a:ea typeface="Trebuchet MS"/>
              <a:cs typeface="Trebuchet MS"/>
              <a:sym typeface="Trebuchet MS"/>
            </a:endParaRPr>
          </a:p>
        </p:txBody>
      </p:sp>
      <p:sp>
        <p:nvSpPr>
          <p:cNvPr id="192" name="Google Shape;192;p12"/>
          <p:cNvSpPr txBox="1"/>
          <p:nvPr/>
        </p:nvSpPr>
        <p:spPr>
          <a:xfrm>
            <a:off x="48025" y="2540850"/>
            <a:ext cx="10084800" cy="1847100"/>
          </a:xfrm>
          <a:prstGeom prst="rect">
            <a:avLst/>
          </a:prstGeom>
          <a:noFill/>
          <a:ln>
            <a:noFill/>
          </a:ln>
        </p:spPr>
        <p:txBody>
          <a:bodyPr spcFirstLastPara="1" wrap="square" lIns="91425" tIns="91425" rIns="91425" bIns="91425" anchor="t" anchorCtr="0">
            <a:spAutoFit/>
          </a:bodyPr>
          <a:lstStyle/>
          <a:p>
            <a:pPr marL="353060" lvl="0" indent="-302895" algn="l" rtl="0">
              <a:spcBef>
                <a:spcPts val="0"/>
              </a:spcBef>
              <a:spcAft>
                <a:spcPts val="0"/>
              </a:spcAft>
              <a:buClr>
                <a:srgbClr val="0000FF"/>
              </a:buClr>
              <a:buSzPts val="1400"/>
              <a:buFont typeface="Quattrocento Sans"/>
              <a:buChar char="►"/>
            </a:pPr>
            <a:r>
              <a:rPr lang="en-US" sz="1800">
                <a:solidFill>
                  <a:srgbClr val="0000FF"/>
                </a:solidFill>
                <a:latin typeface="Trebuchet MS"/>
                <a:ea typeface="Trebuchet MS"/>
                <a:cs typeface="Trebuchet MS"/>
                <a:sym typeface="Trebuchet MS"/>
              </a:rPr>
              <a:t>Investigations:</a:t>
            </a:r>
            <a:endParaRPr sz="1800">
              <a:solidFill>
                <a:srgbClr val="0000FF"/>
              </a:solidFill>
              <a:latin typeface="Trebuchet MS"/>
              <a:ea typeface="Trebuchet MS"/>
              <a:cs typeface="Trebuchet MS"/>
              <a:sym typeface="Trebuchet MS"/>
            </a:endParaRPr>
          </a:p>
          <a:p>
            <a:pPr marL="353060" lvl="0" indent="0" algn="l" rtl="0">
              <a:spcBef>
                <a:spcPts val="0"/>
              </a:spcBef>
              <a:spcAft>
                <a:spcPts val="0"/>
              </a:spcAft>
              <a:buNone/>
            </a:pPr>
            <a:r>
              <a:rPr lang="en-US" sz="1800">
                <a:solidFill>
                  <a:srgbClr val="404040"/>
                </a:solidFill>
                <a:latin typeface="Trebuchet MS"/>
                <a:ea typeface="Trebuchet MS"/>
                <a:cs typeface="Trebuchet MS"/>
                <a:sym typeface="Trebuchet MS"/>
              </a:rPr>
              <a:t>hormonal assay, LH:FSH ratio (1.5 :1 normally , in pcos 3:1 ), U\S</a:t>
            </a:r>
            <a:endParaRPr sz="3050">
              <a:solidFill>
                <a:schemeClr val="dk1"/>
              </a:solidFill>
              <a:latin typeface="Trebuchet MS"/>
              <a:ea typeface="Trebuchet MS"/>
              <a:cs typeface="Trebuchet MS"/>
              <a:sym typeface="Trebuchet MS"/>
            </a:endParaRPr>
          </a:p>
          <a:p>
            <a:pPr marL="353060" marR="691515" lvl="0" indent="-302895" algn="l" rtl="0">
              <a:spcBef>
                <a:spcPts val="0"/>
              </a:spcBef>
              <a:spcAft>
                <a:spcPts val="0"/>
              </a:spcAft>
              <a:buClr>
                <a:srgbClr val="90C126"/>
              </a:buClr>
              <a:buSzPts val="1400"/>
              <a:buFont typeface="Quattrocento Sans"/>
              <a:buChar char="►"/>
            </a:pPr>
            <a:r>
              <a:rPr lang="en-US" sz="1800">
                <a:solidFill>
                  <a:srgbClr val="0000FF"/>
                </a:solidFill>
                <a:latin typeface="Trebuchet MS"/>
                <a:ea typeface="Trebuchet MS"/>
                <a:cs typeface="Trebuchet MS"/>
                <a:sym typeface="Trebuchet MS"/>
              </a:rPr>
              <a:t>Diagnosis</a:t>
            </a:r>
            <a:r>
              <a:rPr lang="en-US" sz="1800">
                <a:solidFill>
                  <a:srgbClr val="404040"/>
                </a:solidFill>
                <a:latin typeface="Trebuchet MS"/>
                <a:ea typeface="Trebuchet MS"/>
                <a:cs typeface="Trebuchet MS"/>
                <a:sym typeface="Trebuchet MS"/>
              </a:rPr>
              <a:t> :- </a:t>
            </a:r>
            <a:endParaRPr sz="1800">
              <a:solidFill>
                <a:srgbClr val="404040"/>
              </a:solidFill>
              <a:latin typeface="Trebuchet MS"/>
              <a:ea typeface="Trebuchet MS"/>
              <a:cs typeface="Trebuchet MS"/>
              <a:sym typeface="Trebuchet MS"/>
            </a:endParaRPr>
          </a:p>
          <a:p>
            <a:pPr marL="457200" marR="691515" lvl="0" indent="0" algn="l" rtl="0">
              <a:spcBef>
                <a:spcPts val="0"/>
              </a:spcBef>
              <a:spcAft>
                <a:spcPts val="0"/>
              </a:spcAft>
              <a:buNone/>
            </a:pPr>
            <a:r>
              <a:rPr lang="en-US" sz="1800">
                <a:solidFill>
                  <a:srgbClr val="404040"/>
                </a:solidFill>
                <a:latin typeface="Trebuchet MS"/>
                <a:ea typeface="Trebuchet MS"/>
                <a:cs typeface="Trebuchet MS"/>
                <a:sym typeface="Trebuchet MS"/>
              </a:rPr>
              <a:t>Clinically (criteria), Hormones result, U/S findings (2 out of 3 is  diagnostic)</a:t>
            </a:r>
            <a:endParaRPr sz="3050">
              <a:solidFill>
                <a:schemeClr val="dk1"/>
              </a:solidFill>
              <a:latin typeface="Trebuchet MS"/>
              <a:ea typeface="Trebuchet MS"/>
              <a:cs typeface="Trebuchet MS"/>
              <a:sym typeface="Trebuchet MS"/>
            </a:endParaRPr>
          </a:p>
          <a:p>
            <a:pPr marL="353060" marR="55880" lvl="0" indent="-302895" algn="l" rtl="0">
              <a:spcBef>
                <a:spcPts val="0"/>
              </a:spcBef>
              <a:spcAft>
                <a:spcPts val="0"/>
              </a:spcAft>
              <a:buClr>
                <a:srgbClr val="90C126"/>
              </a:buClr>
              <a:buSzPts val="1400"/>
              <a:buFont typeface="Quattrocento Sans"/>
              <a:buChar char="►"/>
            </a:pPr>
            <a:r>
              <a:rPr lang="en-US" sz="1800">
                <a:solidFill>
                  <a:srgbClr val="0000FF"/>
                </a:solidFill>
                <a:latin typeface="Trebuchet MS"/>
                <a:ea typeface="Trebuchet MS"/>
                <a:cs typeface="Trebuchet MS"/>
                <a:sym typeface="Trebuchet MS"/>
              </a:rPr>
              <a:t>Treatment </a:t>
            </a:r>
            <a:r>
              <a:rPr lang="en-US" sz="1800">
                <a:solidFill>
                  <a:srgbClr val="404040"/>
                </a:solidFill>
                <a:latin typeface="Trebuchet MS"/>
                <a:ea typeface="Trebuchet MS"/>
                <a:cs typeface="Trebuchet MS"/>
                <a:sym typeface="Trebuchet MS"/>
              </a:rPr>
              <a:t>: </a:t>
            </a:r>
            <a:endParaRPr sz="1800">
              <a:solidFill>
                <a:srgbClr val="404040"/>
              </a:solidFill>
              <a:latin typeface="Trebuchet MS"/>
              <a:ea typeface="Trebuchet MS"/>
              <a:cs typeface="Trebuchet MS"/>
              <a:sym typeface="Trebuchet MS"/>
            </a:endParaRPr>
          </a:p>
          <a:p>
            <a:pPr marL="457200" marR="55880" lvl="0" indent="0" algn="l" rtl="0">
              <a:spcBef>
                <a:spcPts val="0"/>
              </a:spcBef>
              <a:spcAft>
                <a:spcPts val="0"/>
              </a:spcAft>
              <a:buNone/>
            </a:pPr>
            <a:r>
              <a:rPr lang="en-US" sz="1800">
                <a:solidFill>
                  <a:srgbClr val="404040"/>
                </a:solidFill>
                <a:latin typeface="Trebuchet MS"/>
                <a:ea typeface="Trebuchet MS"/>
                <a:cs typeface="Trebuchet MS"/>
                <a:sym typeface="Trebuchet MS"/>
              </a:rPr>
              <a:t>insulin sensitizing agents ( metformin in 1</a:t>
            </a:r>
            <a:r>
              <a:rPr lang="en-US" sz="1800" baseline="30000">
                <a:solidFill>
                  <a:srgbClr val="404040"/>
                </a:solidFill>
                <a:latin typeface="Trebuchet MS"/>
                <a:ea typeface="Trebuchet MS"/>
                <a:cs typeface="Trebuchet MS"/>
                <a:sym typeface="Trebuchet MS"/>
              </a:rPr>
              <a:t>st </a:t>
            </a:r>
            <a:r>
              <a:rPr lang="en-US" sz="1800">
                <a:solidFill>
                  <a:srgbClr val="404040"/>
                </a:solidFill>
                <a:latin typeface="Trebuchet MS"/>
                <a:ea typeface="Trebuchet MS"/>
                <a:cs typeface="Trebuchet MS"/>
                <a:sym typeface="Trebuchet MS"/>
              </a:rPr>
              <a:t>TM ) , ovulation  induction and IVF</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3"/>
          <p:cNvSpPr txBox="1">
            <a:spLocks noGrp="1"/>
          </p:cNvSpPr>
          <p:nvPr>
            <p:ph type="title" idx="4294967295"/>
          </p:nvPr>
        </p:nvSpPr>
        <p:spPr>
          <a:xfrm>
            <a:off x="2326499" y="293800"/>
            <a:ext cx="4491000" cy="4437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Clr>
                <a:schemeClr val="dk1"/>
              </a:buClr>
              <a:buSzPts val="2400"/>
              <a:buFont typeface="Trebuchet MS"/>
              <a:buNone/>
            </a:pPr>
            <a:r>
              <a:rPr lang="en-US" sz="2800" b="0" i="0">
                <a:latin typeface="Trebuchet MS"/>
                <a:ea typeface="Trebuchet MS"/>
                <a:cs typeface="Trebuchet MS"/>
                <a:sym typeface="Trebuchet MS"/>
              </a:rPr>
              <a:t>D. LUTEAL PHASE DEFECT</a:t>
            </a:r>
            <a:endParaRPr sz="2800"/>
          </a:p>
        </p:txBody>
      </p:sp>
      <p:sp>
        <p:nvSpPr>
          <p:cNvPr id="198" name="Google Shape;198;p13"/>
          <p:cNvSpPr txBox="1"/>
          <p:nvPr/>
        </p:nvSpPr>
        <p:spPr>
          <a:xfrm>
            <a:off x="169325" y="1142850"/>
            <a:ext cx="8708700" cy="3135000"/>
          </a:xfrm>
          <a:prstGeom prst="rect">
            <a:avLst/>
          </a:prstGeom>
          <a:noFill/>
          <a:ln>
            <a:noFill/>
          </a:ln>
        </p:spPr>
        <p:txBody>
          <a:bodyPr spcFirstLastPara="1" wrap="square" lIns="0" tIns="12700" rIns="0" bIns="0" anchor="t" anchorCtr="0">
            <a:spAutoFit/>
          </a:bodyPr>
          <a:lstStyle/>
          <a:p>
            <a:pPr marL="360680" marR="68580" lvl="0" indent="-310515" algn="l" rtl="0">
              <a:lnSpc>
                <a:spcPct val="100000"/>
              </a:lnSpc>
              <a:spcBef>
                <a:spcPts val="0"/>
              </a:spcBef>
              <a:spcAft>
                <a:spcPts val="0"/>
              </a:spcAft>
              <a:buClr>
                <a:srgbClr val="90C126"/>
              </a:buClr>
              <a:buSzPts val="1450"/>
              <a:buFont typeface="Quattrocento Sans"/>
              <a:buChar char="►"/>
            </a:pPr>
            <a:r>
              <a:rPr lang="en-US" sz="1800">
                <a:solidFill>
                  <a:srgbClr val="404040"/>
                </a:solidFill>
                <a:latin typeface="Trebuchet MS"/>
                <a:ea typeface="Trebuchet MS"/>
                <a:cs typeface="Trebuchet MS"/>
                <a:sym typeface="Trebuchet MS"/>
              </a:rPr>
              <a:t>Is a defective corpus luteum with insufficient progesterone production </a:t>
            </a:r>
            <a:r>
              <a:rPr lang="en-US" sz="1800">
                <a:solidFill>
                  <a:srgbClr val="C00000"/>
                </a:solidFill>
                <a:latin typeface="Trebuchet MS"/>
                <a:ea typeface="Trebuchet MS"/>
                <a:cs typeface="Trebuchet MS"/>
                <a:sym typeface="Trebuchet MS"/>
              </a:rPr>
              <a:t>leading to  inadequate endometrial maturation.</a:t>
            </a:r>
            <a:endParaRPr sz="1800">
              <a:solidFill>
                <a:srgbClr val="C00000"/>
              </a:solidFill>
              <a:latin typeface="Trebuchet MS"/>
              <a:ea typeface="Trebuchet MS"/>
              <a:cs typeface="Trebuchet MS"/>
              <a:sym typeface="Trebuchet MS"/>
            </a:endParaRPr>
          </a:p>
          <a:p>
            <a:pPr marL="360680" marR="0" lvl="0" indent="-310515" algn="l" rtl="0">
              <a:lnSpc>
                <a:spcPct val="100000"/>
              </a:lnSpc>
              <a:spcBef>
                <a:spcPts val="700"/>
              </a:spcBef>
              <a:spcAft>
                <a:spcPts val="0"/>
              </a:spcAft>
              <a:buClr>
                <a:srgbClr val="90C126"/>
              </a:buClr>
              <a:buSzPts val="1450"/>
              <a:buFont typeface="Quattrocento Sans"/>
              <a:buChar char="►"/>
            </a:pPr>
            <a:r>
              <a:rPr lang="en-US" sz="1800">
                <a:solidFill>
                  <a:srgbClr val="404040"/>
                </a:solidFill>
                <a:latin typeface="Trebuchet MS"/>
                <a:ea typeface="Trebuchet MS"/>
                <a:cs typeface="Trebuchet MS"/>
                <a:sym typeface="Trebuchet MS"/>
              </a:rPr>
              <a:t>23-60% of recurrent miscarriage cases</a:t>
            </a:r>
            <a:endParaRPr sz="1800">
              <a:solidFill>
                <a:schemeClr val="dk1"/>
              </a:solidFill>
              <a:latin typeface="Trebuchet MS"/>
              <a:ea typeface="Trebuchet MS"/>
              <a:cs typeface="Trebuchet MS"/>
              <a:sym typeface="Trebuchet MS"/>
            </a:endParaRPr>
          </a:p>
          <a:p>
            <a:pPr marL="360680" marR="0" lvl="0" indent="-310515" algn="l" rtl="0">
              <a:lnSpc>
                <a:spcPct val="100000"/>
              </a:lnSpc>
              <a:spcBef>
                <a:spcPts val="700"/>
              </a:spcBef>
              <a:spcAft>
                <a:spcPts val="0"/>
              </a:spcAft>
              <a:buClr>
                <a:srgbClr val="90C126"/>
              </a:buClr>
              <a:buSzPts val="1450"/>
              <a:buFont typeface="Quattrocento Sans"/>
              <a:buChar char="►"/>
            </a:pPr>
            <a:r>
              <a:rPr lang="en-US" sz="1800">
                <a:solidFill>
                  <a:srgbClr val="404040"/>
                </a:solidFill>
                <a:latin typeface="Trebuchet MS"/>
                <a:ea typeface="Trebuchet MS"/>
                <a:cs typeface="Trebuchet MS"/>
                <a:sym typeface="Trebuchet MS"/>
              </a:rPr>
              <a:t>Investigations :</a:t>
            </a:r>
            <a:endParaRPr sz="1800">
              <a:solidFill>
                <a:schemeClr val="dk1"/>
              </a:solidFill>
              <a:latin typeface="Trebuchet MS"/>
              <a:ea typeface="Trebuchet MS"/>
              <a:cs typeface="Trebuchet MS"/>
              <a:sym typeface="Trebuchet MS"/>
            </a:endParaRPr>
          </a:p>
          <a:p>
            <a:pPr marL="774065" marR="0" lvl="1" indent="-255270" algn="l" rtl="0">
              <a:lnSpc>
                <a:spcPct val="100000"/>
              </a:lnSpc>
              <a:spcBef>
                <a:spcPts val="700"/>
              </a:spcBef>
              <a:spcAft>
                <a:spcPts val="0"/>
              </a:spcAft>
              <a:buClr>
                <a:srgbClr val="404040"/>
              </a:buClr>
              <a:buSzPts val="1800"/>
              <a:buFont typeface="Trebuchet MS"/>
              <a:buAutoNum type="arabicPeriod"/>
            </a:pPr>
            <a:r>
              <a:rPr lang="en-US" sz="1800" b="0" i="0" u="none" strike="noStrike" cap="none">
                <a:solidFill>
                  <a:srgbClr val="404040"/>
                </a:solidFill>
                <a:latin typeface="Trebuchet MS"/>
                <a:ea typeface="Trebuchet MS"/>
                <a:cs typeface="Trebuchet MS"/>
                <a:sym typeface="Trebuchet MS"/>
              </a:rPr>
              <a:t>Serum progesterone level at </a:t>
            </a:r>
            <a:r>
              <a:rPr lang="en-US" sz="1800" b="1" i="0" u="sng" strike="noStrike" cap="none">
                <a:solidFill>
                  <a:srgbClr val="404040"/>
                </a:solidFill>
                <a:latin typeface="Trebuchet MS"/>
                <a:ea typeface="Trebuchet MS"/>
                <a:cs typeface="Trebuchet MS"/>
                <a:sym typeface="Trebuchet MS"/>
              </a:rPr>
              <a:t>day 21</a:t>
            </a:r>
            <a:r>
              <a:rPr lang="en-US" sz="1800" b="0" i="0" u="none" strike="noStrike" cap="none">
                <a:solidFill>
                  <a:srgbClr val="404040"/>
                </a:solidFill>
                <a:latin typeface="Trebuchet MS"/>
                <a:ea typeface="Trebuchet MS"/>
                <a:cs typeface="Trebuchet MS"/>
                <a:sym typeface="Trebuchet MS"/>
              </a:rPr>
              <a:t>.(not predictive of pregnancy outcome)</a:t>
            </a:r>
            <a:endParaRPr sz="1800" b="0" i="0" u="none" strike="noStrike" cap="none">
              <a:solidFill>
                <a:schemeClr val="dk1"/>
              </a:solidFill>
              <a:latin typeface="Trebuchet MS"/>
              <a:ea typeface="Trebuchet MS"/>
              <a:cs typeface="Trebuchet MS"/>
              <a:sym typeface="Trebuchet MS"/>
            </a:endParaRPr>
          </a:p>
          <a:p>
            <a:pPr marL="835025" marR="0" lvl="1" indent="-255269" algn="l" rtl="0">
              <a:lnSpc>
                <a:spcPct val="100000"/>
              </a:lnSpc>
              <a:spcBef>
                <a:spcPts val="700"/>
              </a:spcBef>
              <a:spcAft>
                <a:spcPts val="0"/>
              </a:spcAft>
              <a:buClr>
                <a:srgbClr val="404040"/>
              </a:buClr>
              <a:buSzPts val="1800"/>
              <a:buFont typeface="Trebuchet MS"/>
              <a:buAutoNum type="arabicPeriod"/>
            </a:pPr>
            <a:r>
              <a:rPr lang="en-US" sz="1800" b="0" i="0" u="none" strike="noStrike" cap="none">
                <a:solidFill>
                  <a:srgbClr val="404040"/>
                </a:solidFill>
                <a:latin typeface="Trebuchet MS"/>
                <a:ea typeface="Trebuchet MS"/>
                <a:cs typeface="Trebuchet MS"/>
                <a:sym typeface="Trebuchet MS"/>
              </a:rPr>
              <a:t>Endometrial biopsy ( in the past )</a:t>
            </a:r>
            <a:endParaRPr sz="1800" b="0" i="0" u="none" strike="noStrike" cap="none">
              <a:solidFill>
                <a:schemeClr val="dk1"/>
              </a:solidFill>
              <a:latin typeface="Trebuchet MS"/>
              <a:ea typeface="Trebuchet MS"/>
              <a:cs typeface="Trebuchet MS"/>
              <a:sym typeface="Trebuchet MS"/>
            </a:endParaRPr>
          </a:p>
          <a:p>
            <a:pPr marL="835025" marR="0" lvl="1" indent="-255269" algn="l" rtl="0">
              <a:lnSpc>
                <a:spcPct val="100000"/>
              </a:lnSpc>
              <a:spcBef>
                <a:spcPts val="700"/>
              </a:spcBef>
              <a:spcAft>
                <a:spcPts val="0"/>
              </a:spcAft>
              <a:buClr>
                <a:srgbClr val="404040"/>
              </a:buClr>
              <a:buSzPts val="1800"/>
              <a:buFont typeface="Trebuchet MS"/>
              <a:buAutoNum type="arabicPeriod"/>
            </a:pPr>
            <a:r>
              <a:rPr lang="en-US" sz="1800" b="0" i="0" u="none" strike="noStrike" cap="none">
                <a:solidFill>
                  <a:srgbClr val="404040"/>
                </a:solidFill>
                <a:latin typeface="Trebuchet MS"/>
                <a:ea typeface="Trebuchet MS"/>
                <a:cs typeface="Trebuchet MS"/>
                <a:sym typeface="Trebuchet MS"/>
              </a:rPr>
              <a:t>Basal body temperature</a:t>
            </a:r>
            <a:endParaRPr sz="1800" b="0" i="0" u="none" strike="noStrike" cap="none">
              <a:solidFill>
                <a:schemeClr val="dk1"/>
              </a:solidFill>
              <a:latin typeface="Trebuchet MS"/>
              <a:ea typeface="Trebuchet MS"/>
              <a:cs typeface="Trebuchet MS"/>
              <a:sym typeface="Trebuchet MS"/>
            </a:endParaRPr>
          </a:p>
          <a:p>
            <a:pPr marL="360680" marR="0" lvl="0" indent="-311150" algn="l" rtl="0">
              <a:lnSpc>
                <a:spcPct val="100000"/>
              </a:lnSpc>
              <a:spcBef>
                <a:spcPts val="700"/>
              </a:spcBef>
              <a:spcAft>
                <a:spcPts val="0"/>
              </a:spcAft>
              <a:buClr>
                <a:srgbClr val="90C126"/>
              </a:buClr>
              <a:buSzPts val="1500"/>
              <a:buFont typeface="Quattrocento Sans"/>
              <a:buChar char="►"/>
            </a:pPr>
            <a:r>
              <a:rPr lang="en-US" sz="1800" b="1" i="1" u="sng">
                <a:solidFill>
                  <a:srgbClr val="404040"/>
                </a:solidFill>
                <a:latin typeface="Trebuchet MS"/>
                <a:ea typeface="Trebuchet MS"/>
                <a:cs typeface="Trebuchet MS"/>
                <a:sym typeface="Trebuchet MS"/>
              </a:rPr>
              <a:t>No Evidence </a:t>
            </a:r>
            <a:r>
              <a:rPr lang="en-US" sz="1800">
                <a:solidFill>
                  <a:srgbClr val="404040"/>
                </a:solidFill>
                <a:latin typeface="Trebuchet MS"/>
                <a:ea typeface="Trebuchet MS"/>
                <a:cs typeface="Trebuchet MS"/>
                <a:sym typeface="Trebuchet MS"/>
              </a:rPr>
              <a:t>for Treatment by progesterone</a:t>
            </a:r>
            <a:endParaRPr sz="1800">
              <a:solidFill>
                <a:schemeClr val="dk1"/>
              </a:solidFill>
              <a:latin typeface="Trebuchet MS"/>
              <a:ea typeface="Trebuchet MS"/>
              <a:cs typeface="Trebuchet MS"/>
              <a:sym typeface="Trebuchet MS"/>
            </a:endParaRPr>
          </a:p>
          <a:p>
            <a:pPr marL="360680" marR="0" lvl="0" indent="-297815" algn="l" rtl="0">
              <a:lnSpc>
                <a:spcPct val="100000"/>
              </a:lnSpc>
              <a:spcBef>
                <a:spcPts val="700"/>
              </a:spcBef>
              <a:spcAft>
                <a:spcPts val="0"/>
              </a:spcAft>
              <a:buClr>
                <a:srgbClr val="90C126"/>
              </a:buClr>
              <a:buSzPts val="1250"/>
              <a:buFont typeface="Quattrocento Sans"/>
              <a:buChar char="►"/>
            </a:pPr>
            <a:r>
              <a:rPr lang="en-US" sz="1800">
                <a:solidFill>
                  <a:srgbClr val="404040"/>
                </a:solidFill>
                <a:latin typeface="Trebuchet MS"/>
                <a:ea typeface="Trebuchet MS"/>
                <a:cs typeface="Trebuchet MS"/>
                <a:sym typeface="Trebuchet MS"/>
              </a:rPr>
              <a:t>The only indication to give </a:t>
            </a:r>
            <a:r>
              <a:rPr lang="en-US" sz="1800" b="1">
                <a:solidFill>
                  <a:srgbClr val="C00000"/>
                </a:solidFill>
                <a:latin typeface="Trebuchet MS"/>
                <a:ea typeface="Trebuchet MS"/>
                <a:cs typeface="Trebuchet MS"/>
                <a:sym typeface="Trebuchet MS"/>
              </a:rPr>
              <a:t>progesterone in 1</a:t>
            </a:r>
            <a:r>
              <a:rPr lang="en-US" sz="1775" b="1" baseline="30000">
                <a:solidFill>
                  <a:srgbClr val="C00000"/>
                </a:solidFill>
                <a:latin typeface="Trebuchet MS"/>
                <a:ea typeface="Trebuchet MS"/>
                <a:cs typeface="Trebuchet MS"/>
                <a:sym typeface="Trebuchet MS"/>
              </a:rPr>
              <a:t>st </a:t>
            </a:r>
            <a:r>
              <a:rPr lang="en-US" sz="1800" b="1">
                <a:solidFill>
                  <a:srgbClr val="C00000"/>
                </a:solidFill>
                <a:latin typeface="Trebuchet MS"/>
                <a:ea typeface="Trebuchet MS"/>
                <a:cs typeface="Trebuchet MS"/>
                <a:sym typeface="Trebuchet MS"/>
              </a:rPr>
              <a:t>trimester is IVF</a:t>
            </a:r>
            <a:r>
              <a:rPr lang="en-US" sz="1800" b="1">
                <a:solidFill>
                  <a:srgbClr val="FF0000"/>
                </a:solidFill>
                <a:latin typeface="Trebuchet MS"/>
                <a:ea typeface="Trebuchet MS"/>
                <a:cs typeface="Trebuchet MS"/>
                <a:sym typeface="Trebuchet MS"/>
              </a:rPr>
              <a:t> </a:t>
            </a:r>
            <a:r>
              <a:rPr lang="en-US" sz="1800" b="1">
                <a:solidFill>
                  <a:srgbClr val="404040"/>
                </a:solidFill>
                <a:latin typeface="Trebuchet MS"/>
                <a:ea typeface="Trebuchet MS"/>
                <a:cs typeface="Trebuchet MS"/>
                <a:sym typeface="Trebuchet MS"/>
              </a:rPr>
              <a:t>.</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4"/>
          <p:cNvSpPr txBox="1">
            <a:spLocks noGrp="1"/>
          </p:cNvSpPr>
          <p:nvPr>
            <p:ph type="title" idx="4294967295"/>
          </p:nvPr>
        </p:nvSpPr>
        <p:spPr>
          <a:xfrm>
            <a:off x="2448855" y="129975"/>
            <a:ext cx="4766100" cy="4437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Clr>
                <a:schemeClr val="dk1"/>
              </a:buClr>
              <a:buSzPts val="2400"/>
              <a:buFont typeface="Trebuchet MS"/>
              <a:buNone/>
            </a:pPr>
            <a:r>
              <a:rPr lang="en-US" sz="2800" b="0" i="0">
                <a:latin typeface="Trebuchet MS"/>
                <a:ea typeface="Trebuchet MS"/>
                <a:cs typeface="Trebuchet MS"/>
                <a:sym typeface="Trebuchet MS"/>
              </a:rPr>
              <a:t>E. HYPERPROLACTINEMIA</a:t>
            </a:r>
            <a:endParaRPr sz="2800"/>
          </a:p>
        </p:txBody>
      </p:sp>
      <p:sp>
        <p:nvSpPr>
          <p:cNvPr id="204" name="Google Shape;204;p14"/>
          <p:cNvSpPr txBox="1"/>
          <p:nvPr/>
        </p:nvSpPr>
        <p:spPr>
          <a:xfrm>
            <a:off x="192900" y="800100"/>
            <a:ext cx="8951100" cy="3771900"/>
          </a:xfrm>
          <a:prstGeom prst="rect">
            <a:avLst/>
          </a:prstGeom>
          <a:noFill/>
          <a:ln>
            <a:noFill/>
          </a:ln>
        </p:spPr>
        <p:txBody>
          <a:bodyPr spcFirstLastPara="1" wrap="square" lIns="0" tIns="62850" rIns="0" bIns="0" anchor="t" anchorCtr="0">
            <a:spAutoFit/>
          </a:bodyPr>
          <a:lstStyle/>
          <a:p>
            <a:pPr marL="312420" marR="741680" lvl="0" indent="-306705" algn="l" rtl="0">
              <a:lnSpc>
                <a:spcPct val="95882"/>
              </a:lnSpc>
              <a:spcBef>
                <a:spcPts val="0"/>
              </a:spcBef>
              <a:spcAft>
                <a:spcPts val="0"/>
              </a:spcAft>
              <a:buClr>
                <a:srgbClr val="90C126"/>
              </a:buClr>
              <a:buSzPts val="1450"/>
              <a:buFont typeface="Quattrocento Sans"/>
              <a:buChar char="►"/>
            </a:pPr>
            <a:r>
              <a:rPr lang="en-US" sz="1800">
                <a:solidFill>
                  <a:srgbClr val="404040"/>
                </a:solidFill>
                <a:latin typeface="Trebuchet MS"/>
                <a:ea typeface="Trebuchet MS"/>
                <a:cs typeface="Trebuchet MS"/>
                <a:sym typeface="Trebuchet MS"/>
              </a:rPr>
              <a:t>Excess prolactin level 🡪 inhibits GnRH release 🡪 abnormal FSH and LH  secretions 🡪 decrease estrogen 🡪 amenorrhea &amp; galactorrhea,</a:t>
            </a:r>
            <a:endParaRPr sz="1800">
              <a:solidFill>
                <a:schemeClr val="dk1"/>
              </a:solidFill>
              <a:latin typeface="Trebuchet MS"/>
              <a:ea typeface="Trebuchet MS"/>
              <a:cs typeface="Trebuchet MS"/>
              <a:sym typeface="Trebuchet MS"/>
            </a:endParaRPr>
          </a:p>
          <a:p>
            <a:pPr marL="200025" marR="0" lvl="0" indent="-151765" algn="l" rtl="0">
              <a:lnSpc>
                <a:spcPct val="100000"/>
              </a:lnSpc>
              <a:spcBef>
                <a:spcPts val="309"/>
              </a:spcBef>
              <a:spcAft>
                <a:spcPts val="0"/>
              </a:spcAft>
              <a:buClr>
                <a:srgbClr val="404040"/>
              </a:buClr>
              <a:buSzPts val="1800"/>
              <a:buFont typeface="Trebuchet MS"/>
              <a:buChar char="-"/>
            </a:pPr>
            <a:r>
              <a:rPr lang="en-US" sz="1800">
                <a:solidFill>
                  <a:srgbClr val="404040"/>
                </a:solidFill>
                <a:latin typeface="Trebuchet MS"/>
                <a:ea typeface="Trebuchet MS"/>
                <a:cs typeface="Trebuchet MS"/>
                <a:sym typeface="Trebuchet MS"/>
              </a:rPr>
              <a:t>Causes :</a:t>
            </a:r>
            <a:endParaRPr sz="1800">
              <a:solidFill>
                <a:schemeClr val="dk1"/>
              </a:solidFill>
              <a:latin typeface="Trebuchet MS"/>
              <a:ea typeface="Trebuchet MS"/>
              <a:cs typeface="Trebuchet MS"/>
              <a:sym typeface="Trebuchet MS"/>
            </a:endParaRPr>
          </a:p>
          <a:p>
            <a:pPr marL="603250" marR="0" lvl="1" indent="-427990" algn="l" rtl="0">
              <a:lnSpc>
                <a:spcPct val="100000"/>
              </a:lnSpc>
              <a:spcBef>
                <a:spcPts val="290"/>
              </a:spcBef>
              <a:spcAft>
                <a:spcPts val="0"/>
              </a:spcAft>
              <a:buClr>
                <a:srgbClr val="90C126"/>
              </a:buClr>
              <a:buSzPts val="1450"/>
              <a:buFont typeface="Trebuchet MS"/>
              <a:buAutoNum type="arabicPeriod"/>
            </a:pPr>
            <a:r>
              <a:rPr lang="en-US" sz="1800" b="1" i="0" u="none" strike="noStrike" cap="none">
                <a:solidFill>
                  <a:srgbClr val="404040"/>
                </a:solidFill>
                <a:latin typeface="Trebuchet MS"/>
                <a:ea typeface="Trebuchet MS"/>
                <a:cs typeface="Trebuchet MS"/>
                <a:sym typeface="Trebuchet MS"/>
              </a:rPr>
              <a:t>Physiologically </a:t>
            </a:r>
            <a:r>
              <a:rPr lang="en-US" sz="1800" b="0" i="0" u="none" strike="noStrike" cap="none">
                <a:solidFill>
                  <a:srgbClr val="404040"/>
                </a:solidFill>
                <a:latin typeface="Trebuchet MS"/>
                <a:ea typeface="Trebuchet MS"/>
                <a:cs typeface="Trebuchet MS"/>
                <a:sym typeface="Trebuchet MS"/>
              </a:rPr>
              <a:t>during pregnancy and lactation but not very high</a:t>
            </a:r>
            <a:endParaRPr sz="1800" b="0" i="0" u="none" strike="noStrike" cap="none">
              <a:solidFill>
                <a:schemeClr val="dk1"/>
              </a:solidFill>
              <a:latin typeface="Trebuchet MS"/>
              <a:ea typeface="Trebuchet MS"/>
              <a:cs typeface="Trebuchet MS"/>
              <a:sym typeface="Trebuchet MS"/>
            </a:endParaRPr>
          </a:p>
          <a:p>
            <a:pPr marL="603250" marR="0" lvl="1" indent="-427990" algn="l" rtl="0">
              <a:lnSpc>
                <a:spcPct val="100000"/>
              </a:lnSpc>
              <a:spcBef>
                <a:spcPts val="290"/>
              </a:spcBef>
              <a:spcAft>
                <a:spcPts val="0"/>
              </a:spcAft>
              <a:buClr>
                <a:srgbClr val="90C126"/>
              </a:buClr>
              <a:buSzPts val="1450"/>
              <a:buFont typeface="Trebuchet MS"/>
              <a:buAutoNum type="arabicPeriod"/>
            </a:pPr>
            <a:r>
              <a:rPr lang="en-US" sz="1800" b="1" i="0" u="none" strike="noStrike" cap="none">
                <a:solidFill>
                  <a:srgbClr val="404040"/>
                </a:solidFill>
                <a:latin typeface="Trebuchet MS"/>
                <a:ea typeface="Trebuchet MS"/>
                <a:cs typeface="Trebuchet MS"/>
                <a:sym typeface="Trebuchet MS"/>
              </a:rPr>
              <a:t>Primary hypothyroidism </a:t>
            </a:r>
            <a:r>
              <a:rPr lang="en-US" sz="1800" b="0" i="0" u="none" strike="noStrike" cap="none">
                <a:solidFill>
                  <a:srgbClr val="404040"/>
                </a:solidFill>
                <a:latin typeface="Trebuchet MS"/>
                <a:ea typeface="Trebuchet MS"/>
                <a:cs typeface="Trebuchet MS"/>
                <a:sym typeface="Trebuchet MS"/>
              </a:rPr>
              <a:t>( TRH increases )</a:t>
            </a:r>
            <a:endParaRPr sz="1800" b="0" i="0" u="none" strike="noStrike" cap="none">
              <a:solidFill>
                <a:schemeClr val="dk1"/>
              </a:solidFill>
              <a:latin typeface="Trebuchet MS"/>
              <a:ea typeface="Trebuchet MS"/>
              <a:cs typeface="Trebuchet MS"/>
              <a:sym typeface="Trebuchet MS"/>
            </a:endParaRPr>
          </a:p>
          <a:p>
            <a:pPr marL="603250" marR="0" lvl="1" indent="-427990" algn="l" rtl="0">
              <a:lnSpc>
                <a:spcPct val="100000"/>
              </a:lnSpc>
              <a:spcBef>
                <a:spcPts val="295"/>
              </a:spcBef>
              <a:spcAft>
                <a:spcPts val="0"/>
              </a:spcAft>
              <a:buClr>
                <a:srgbClr val="90C126"/>
              </a:buClr>
              <a:buSzPts val="1450"/>
              <a:buFont typeface="Trebuchet MS"/>
              <a:buAutoNum type="arabicPeriod"/>
            </a:pPr>
            <a:r>
              <a:rPr lang="en-US" sz="1800" b="1" i="0" u="none" strike="noStrike" cap="none">
                <a:solidFill>
                  <a:srgbClr val="404040"/>
                </a:solidFill>
                <a:latin typeface="Trebuchet MS"/>
                <a:ea typeface="Trebuchet MS"/>
                <a:cs typeface="Trebuchet MS"/>
                <a:sym typeface="Trebuchet MS"/>
              </a:rPr>
              <a:t>Drugs : </a:t>
            </a:r>
            <a:r>
              <a:rPr lang="en-US" sz="1800" b="0" i="0" u="none" strike="noStrike" cap="none">
                <a:solidFill>
                  <a:srgbClr val="404040"/>
                </a:solidFill>
                <a:latin typeface="Trebuchet MS"/>
                <a:ea typeface="Trebuchet MS"/>
                <a:cs typeface="Trebuchet MS"/>
                <a:sym typeface="Trebuchet MS"/>
              </a:rPr>
              <a:t>dopamine antagonists</a:t>
            </a:r>
            <a:endParaRPr sz="1800" b="0" i="0" u="none" strike="noStrike" cap="none">
              <a:solidFill>
                <a:schemeClr val="dk1"/>
              </a:solidFill>
              <a:latin typeface="Trebuchet MS"/>
              <a:ea typeface="Trebuchet MS"/>
              <a:cs typeface="Trebuchet MS"/>
              <a:sym typeface="Trebuchet MS"/>
            </a:endParaRPr>
          </a:p>
          <a:p>
            <a:pPr marL="603250" marR="0" lvl="1" indent="-427990" algn="l" rtl="0">
              <a:lnSpc>
                <a:spcPct val="100000"/>
              </a:lnSpc>
              <a:spcBef>
                <a:spcPts val="290"/>
              </a:spcBef>
              <a:spcAft>
                <a:spcPts val="0"/>
              </a:spcAft>
              <a:buClr>
                <a:srgbClr val="90C126"/>
              </a:buClr>
              <a:buSzPts val="1450"/>
              <a:buFont typeface="Trebuchet MS"/>
              <a:buAutoNum type="arabicPeriod"/>
            </a:pPr>
            <a:r>
              <a:rPr lang="en-US" sz="1800" b="1" i="0" u="none" strike="noStrike" cap="none">
                <a:solidFill>
                  <a:srgbClr val="404040"/>
                </a:solidFill>
                <a:latin typeface="Trebuchet MS"/>
                <a:ea typeface="Trebuchet MS"/>
                <a:cs typeface="Trebuchet MS"/>
                <a:sym typeface="Trebuchet MS"/>
              </a:rPr>
              <a:t>Pituitary adenoma</a:t>
            </a:r>
            <a:endParaRPr sz="1800" b="0" i="0" u="none" strike="noStrike" cap="none">
              <a:solidFill>
                <a:schemeClr val="dk1"/>
              </a:solidFill>
              <a:latin typeface="Trebuchet MS"/>
              <a:ea typeface="Trebuchet MS"/>
              <a:cs typeface="Trebuchet MS"/>
              <a:sym typeface="Trebuchet MS"/>
            </a:endParaRPr>
          </a:p>
          <a:p>
            <a:pPr marL="312420" marR="0" lvl="0" indent="-306705" algn="l" rtl="0">
              <a:lnSpc>
                <a:spcPct val="100000"/>
              </a:lnSpc>
              <a:spcBef>
                <a:spcPts val="295"/>
              </a:spcBef>
              <a:spcAft>
                <a:spcPts val="0"/>
              </a:spcAft>
              <a:buClr>
                <a:srgbClr val="90C126"/>
              </a:buClr>
              <a:buSzPts val="1450"/>
              <a:buFont typeface="Quattrocento Sans"/>
              <a:buChar char="►"/>
            </a:pPr>
            <a:r>
              <a:rPr lang="en-US" sz="1800">
                <a:solidFill>
                  <a:srgbClr val="404040"/>
                </a:solidFill>
                <a:latin typeface="Trebuchet MS"/>
                <a:ea typeface="Trebuchet MS"/>
                <a:cs typeface="Trebuchet MS"/>
                <a:sym typeface="Trebuchet MS"/>
              </a:rPr>
              <a:t>Investigation: Prolactin level , MRI</a:t>
            </a:r>
            <a:endParaRPr sz="1800">
              <a:solidFill>
                <a:schemeClr val="dk1"/>
              </a:solidFill>
              <a:latin typeface="Trebuchet MS"/>
              <a:ea typeface="Trebuchet MS"/>
              <a:cs typeface="Trebuchet MS"/>
              <a:sym typeface="Trebuchet MS"/>
            </a:endParaRPr>
          </a:p>
          <a:p>
            <a:pPr marL="312420" marR="894080" lvl="0" indent="-306705" algn="l" rtl="0">
              <a:lnSpc>
                <a:spcPct val="80000"/>
              </a:lnSpc>
              <a:spcBef>
                <a:spcPts val="700"/>
              </a:spcBef>
              <a:spcAft>
                <a:spcPts val="0"/>
              </a:spcAft>
              <a:buClr>
                <a:srgbClr val="90C126"/>
              </a:buClr>
              <a:buSzPts val="1450"/>
              <a:buFont typeface="Quattrocento Sans"/>
              <a:buChar char="►"/>
            </a:pPr>
            <a:r>
              <a:rPr lang="en-US" sz="1800">
                <a:solidFill>
                  <a:srgbClr val="404040"/>
                </a:solidFill>
                <a:latin typeface="Trebuchet MS"/>
                <a:ea typeface="Trebuchet MS"/>
                <a:cs typeface="Trebuchet MS"/>
                <a:sym typeface="Trebuchet MS"/>
              </a:rPr>
              <a:t>Normal circulating levels of prolactin may play an important role in  maintaining early pregnancy.</a:t>
            </a:r>
            <a:endParaRPr sz="1800">
              <a:solidFill>
                <a:schemeClr val="dk1"/>
              </a:solidFill>
              <a:latin typeface="Trebuchet MS"/>
              <a:ea typeface="Trebuchet MS"/>
              <a:cs typeface="Trebuchet MS"/>
              <a:sym typeface="Trebuchet MS"/>
            </a:endParaRPr>
          </a:p>
          <a:p>
            <a:pPr marL="312420" marR="5080" lvl="0" indent="-306705" algn="l" rtl="0">
              <a:lnSpc>
                <a:spcPct val="80000"/>
              </a:lnSpc>
              <a:spcBef>
                <a:spcPts val="700"/>
              </a:spcBef>
              <a:spcAft>
                <a:spcPts val="0"/>
              </a:spcAft>
              <a:buClr>
                <a:srgbClr val="90C126"/>
              </a:buClr>
              <a:buSzPts val="1450"/>
              <a:buFont typeface="Quattrocento Sans"/>
              <a:buChar char="►"/>
            </a:pPr>
            <a:r>
              <a:rPr lang="en-US" sz="1800">
                <a:solidFill>
                  <a:srgbClr val="404040"/>
                </a:solidFill>
                <a:latin typeface="Trebuchet MS"/>
                <a:ea typeface="Trebuchet MS"/>
                <a:cs typeface="Trebuchet MS"/>
                <a:sym typeface="Trebuchet MS"/>
              </a:rPr>
              <a:t>Management :- </a:t>
            </a:r>
            <a:r>
              <a:rPr lang="en-US" sz="1800" b="1" u="sng">
                <a:solidFill>
                  <a:srgbClr val="404040"/>
                </a:solidFill>
                <a:latin typeface="Trebuchet MS"/>
                <a:ea typeface="Trebuchet MS"/>
                <a:cs typeface="Trebuchet MS"/>
                <a:sym typeface="Trebuchet MS"/>
              </a:rPr>
              <a:t>Bromocriptene (dopamine agonist)</a:t>
            </a:r>
            <a:r>
              <a:rPr lang="en-US" sz="1800" b="1">
                <a:solidFill>
                  <a:srgbClr val="404040"/>
                </a:solidFill>
                <a:latin typeface="Trebuchet MS"/>
                <a:ea typeface="Trebuchet MS"/>
                <a:cs typeface="Trebuchet MS"/>
                <a:sym typeface="Trebuchet MS"/>
              </a:rPr>
              <a:t> </a:t>
            </a:r>
            <a:r>
              <a:rPr lang="en-US" sz="1800">
                <a:solidFill>
                  <a:srgbClr val="404040"/>
                </a:solidFill>
                <a:latin typeface="Trebuchet MS"/>
                <a:ea typeface="Trebuchet MS"/>
                <a:cs typeface="Trebuchet MS"/>
                <a:sym typeface="Trebuchet MS"/>
              </a:rPr>
              <a:t>to lower prolactin levels  may lead to a higher successful rate of pregnancy (86%) compared to non  corrected cases (52%)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5"/>
          <p:cNvSpPr txBox="1">
            <a:spLocks noGrp="1"/>
          </p:cNvSpPr>
          <p:nvPr>
            <p:ph type="title"/>
          </p:nvPr>
        </p:nvSpPr>
        <p:spPr>
          <a:xfrm>
            <a:off x="581024" y="468884"/>
            <a:ext cx="3496200" cy="3822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Clr>
                <a:schemeClr val="dk1"/>
              </a:buClr>
              <a:buSzPts val="2400"/>
              <a:buFont typeface="Trebuchet MS"/>
              <a:buNone/>
            </a:pPr>
            <a:r>
              <a:rPr lang="en-US" b="0" i="0">
                <a:latin typeface="Trebuchet MS"/>
                <a:ea typeface="Trebuchet MS"/>
                <a:cs typeface="Trebuchet MS"/>
                <a:sym typeface="Trebuchet MS"/>
              </a:rPr>
              <a:t>ANATOMICAL FACTORS</a:t>
            </a:r>
            <a:endParaRPr/>
          </a:p>
        </p:txBody>
      </p:sp>
      <p:sp>
        <p:nvSpPr>
          <p:cNvPr id="210" name="Google Shape;210;p15"/>
          <p:cNvSpPr txBox="1"/>
          <p:nvPr/>
        </p:nvSpPr>
        <p:spPr>
          <a:xfrm>
            <a:off x="517632" y="1550732"/>
            <a:ext cx="3496310" cy="1747520"/>
          </a:xfrm>
          <a:prstGeom prst="rect">
            <a:avLst/>
          </a:prstGeom>
          <a:noFill/>
          <a:ln>
            <a:noFill/>
          </a:ln>
        </p:spPr>
        <p:txBody>
          <a:bodyPr spcFirstLastPara="1" wrap="square" lIns="0" tIns="101600" rIns="0" bIns="0" anchor="t" anchorCtr="0">
            <a:spAutoFit/>
          </a:bodyPr>
          <a:lstStyle/>
          <a:p>
            <a:pPr marL="332740" marR="0" lvl="0" indent="-318135" algn="l" rtl="0">
              <a:lnSpc>
                <a:spcPct val="100000"/>
              </a:lnSpc>
              <a:spcBef>
                <a:spcPts val="0"/>
              </a:spcBef>
              <a:spcAft>
                <a:spcPts val="0"/>
              </a:spcAft>
              <a:buClr>
                <a:srgbClr val="90C126"/>
              </a:buClr>
              <a:buSzPts val="1000"/>
              <a:buFont typeface="Trebuchet MS"/>
              <a:buAutoNum type="alphaUcPeriod"/>
            </a:pPr>
            <a:r>
              <a:rPr lang="en-US" sz="1300">
                <a:solidFill>
                  <a:srgbClr val="404040"/>
                </a:solidFill>
                <a:latin typeface="Trebuchet MS"/>
                <a:ea typeface="Trebuchet MS"/>
                <a:cs typeface="Trebuchet MS"/>
                <a:sym typeface="Trebuchet MS"/>
              </a:rPr>
              <a:t>Congenital uterine malformations</a:t>
            </a:r>
            <a:endParaRPr sz="1300">
              <a:solidFill>
                <a:schemeClr val="dk1"/>
              </a:solidFill>
              <a:latin typeface="Trebuchet MS"/>
              <a:ea typeface="Trebuchet MS"/>
              <a:cs typeface="Trebuchet MS"/>
              <a:sym typeface="Trebuchet MS"/>
            </a:endParaRPr>
          </a:p>
          <a:p>
            <a:pPr marL="332740" marR="0" lvl="0" indent="-314960" algn="l" rtl="0">
              <a:lnSpc>
                <a:spcPct val="100000"/>
              </a:lnSpc>
              <a:spcBef>
                <a:spcPts val="700"/>
              </a:spcBef>
              <a:spcAft>
                <a:spcPts val="0"/>
              </a:spcAft>
              <a:buClr>
                <a:srgbClr val="90C126"/>
              </a:buClr>
              <a:buSzPts val="1000"/>
              <a:buFont typeface="Trebuchet MS"/>
              <a:buAutoNum type="alphaUcPeriod"/>
            </a:pPr>
            <a:r>
              <a:rPr lang="en-US" sz="1300">
                <a:solidFill>
                  <a:srgbClr val="404040"/>
                </a:solidFill>
                <a:latin typeface="Trebuchet MS"/>
                <a:ea typeface="Trebuchet MS"/>
                <a:cs typeface="Trebuchet MS"/>
                <a:sym typeface="Trebuchet MS"/>
              </a:rPr>
              <a:t>Leiomyomas</a:t>
            </a:r>
            <a:endParaRPr sz="1300">
              <a:solidFill>
                <a:schemeClr val="dk1"/>
              </a:solidFill>
              <a:latin typeface="Trebuchet MS"/>
              <a:ea typeface="Trebuchet MS"/>
              <a:cs typeface="Trebuchet MS"/>
              <a:sym typeface="Trebuchet MS"/>
            </a:endParaRPr>
          </a:p>
          <a:p>
            <a:pPr marL="332740" marR="0" lvl="0" indent="-318770" algn="l" rtl="0">
              <a:lnSpc>
                <a:spcPct val="100000"/>
              </a:lnSpc>
              <a:spcBef>
                <a:spcPts val="700"/>
              </a:spcBef>
              <a:spcAft>
                <a:spcPts val="0"/>
              </a:spcAft>
              <a:buClr>
                <a:srgbClr val="90C126"/>
              </a:buClr>
              <a:buSzPts val="1000"/>
              <a:buFont typeface="Trebuchet MS"/>
              <a:buAutoNum type="alphaUcPeriod"/>
            </a:pPr>
            <a:r>
              <a:rPr lang="en-US" sz="1300">
                <a:solidFill>
                  <a:srgbClr val="404040"/>
                </a:solidFill>
                <a:latin typeface="Trebuchet MS"/>
                <a:ea typeface="Trebuchet MS"/>
                <a:cs typeface="Trebuchet MS"/>
                <a:sym typeface="Trebuchet MS"/>
              </a:rPr>
              <a:t>Cervical insufficiency</a:t>
            </a:r>
            <a:endParaRPr sz="1300">
              <a:solidFill>
                <a:schemeClr val="dk1"/>
              </a:solidFill>
              <a:latin typeface="Trebuchet MS"/>
              <a:ea typeface="Trebuchet MS"/>
              <a:cs typeface="Trebuchet MS"/>
              <a:sym typeface="Trebuchet MS"/>
            </a:endParaRPr>
          </a:p>
          <a:p>
            <a:pPr marL="332740" marR="0" lvl="0" indent="-320675" algn="l" rtl="0">
              <a:lnSpc>
                <a:spcPct val="100000"/>
              </a:lnSpc>
              <a:spcBef>
                <a:spcPts val="700"/>
              </a:spcBef>
              <a:spcAft>
                <a:spcPts val="0"/>
              </a:spcAft>
              <a:buClr>
                <a:srgbClr val="90C126"/>
              </a:buClr>
              <a:buSzPts val="1000"/>
              <a:buFont typeface="Trebuchet MS"/>
              <a:buAutoNum type="alphaUcPeriod"/>
            </a:pPr>
            <a:r>
              <a:rPr lang="en-US" sz="1300">
                <a:solidFill>
                  <a:srgbClr val="404040"/>
                </a:solidFill>
                <a:latin typeface="Trebuchet MS"/>
                <a:ea typeface="Trebuchet MS"/>
                <a:cs typeface="Trebuchet MS"/>
                <a:sym typeface="Trebuchet MS"/>
              </a:rPr>
              <a:t>Intrauterine adhesions</a:t>
            </a:r>
            <a:endParaRPr sz="1300">
              <a:solidFill>
                <a:schemeClr val="dk1"/>
              </a:solidFill>
              <a:latin typeface="Trebuchet MS"/>
              <a:ea typeface="Trebuchet MS"/>
              <a:cs typeface="Trebuchet MS"/>
              <a:sym typeface="Trebuchet MS"/>
            </a:endParaRPr>
          </a:p>
          <a:p>
            <a:pPr marL="332740" marR="0" lvl="0" indent="-310515" algn="l" rtl="0">
              <a:lnSpc>
                <a:spcPct val="100000"/>
              </a:lnSpc>
              <a:spcBef>
                <a:spcPts val="700"/>
              </a:spcBef>
              <a:spcAft>
                <a:spcPts val="0"/>
              </a:spcAft>
              <a:buClr>
                <a:srgbClr val="90C126"/>
              </a:buClr>
              <a:buSzPts val="1000"/>
              <a:buFont typeface="Trebuchet MS"/>
              <a:buAutoNum type="alphaUcPeriod"/>
            </a:pPr>
            <a:r>
              <a:rPr lang="en-US" sz="1300">
                <a:solidFill>
                  <a:srgbClr val="404040"/>
                </a:solidFill>
                <a:latin typeface="Trebuchet MS"/>
                <a:ea typeface="Trebuchet MS"/>
                <a:cs typeface="Trebuchet MS"/>
                <a:sym typeface="Trebuchet MS"/>
              </a:rPr>
              <a:t>Fixed retroverted retroflexed uterus (RVF)</a:t>
            </a:r>
            <a:endParaRPr sz="1300">
              <a:solidFill>
                <a:schemeClr val="dk1"/>
              </a:solidFill>
              <a:latin typeface="Trebuchet MS"/>
              <a:ea typeface="Trebuchet MS"/>
              <a:cs typeface="Trebuchet MS"/>
              <a:sym typeface="Trebuchet MS"/>
            </a:endParaRPr>
          </a:p>
          <a:p>
            <a:pPr marL="332740" marR="0" lvl="0" indent="-309245" algn="l" rtl="0">
              <a:lnSpc>
                <a:spcPct val="100000"/>
              </a:lnSpc>
              <a:spcBef>
                <a:spcPts val="700"/>
              </a:spcBef>
              <a:spcAft>
                <a:spcPts val="0"/>
              </a:spcAft>
              <a:buClr>
                <a:srgbClr val="90C126"/>
              </a:buClr>
              <a:buSzPts val="1000"/>
              <a:buFont typeface="Trebuchet MS"/>
              <a:buAutoNum type="alphaUcPeriod"/>
            </a:pPr>
            <a:r>
              <a:rPr lang="en-US" sz="1300">
                <a:solidFill>
                  <a:srgbClr val="404040"/>
                </a:solidFill>
                <a:latin typeface="Trebuchet MS"/>
                <a:ea typeface="Trebuchet MS"/>
                <a:cs typeface="Trebuchet MS"/>
                <a:sym typeface="Trebuchet MS"/>
              </a:rPr>
              <a:t>Endometrial polyps</a:t>
            </a:r>
            <a:endParaRPr sz="1300">
              <a:solidFill>
                <a:schemeClr val="dk1"/>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6"/>
          <p:cNvSpPr/>
          <p:nvPr/>
        </p:nvSpPr>
        <p:spPr>
          <a:xfrm>
            <a:off x="0" y="3009900"/>
            <a:ext cx="336550" cy="2133600"/>
          </a:xfrm>
          <a:custGeom>
            <a:avLst/>
            <a:gdLst/>
            <a:ahLst/>
            <a:cxnLst/>
            <a:rect l="l" t="t" r="r" b="b"/>
            <a:pathLst>
              <a:path w="336550" h="2133600" extrusionOk="0">
                <a:moveTo>
                  <a:pt x="336549" y="2133599"/>
                </a:moveTo>
                <a:lnTo>
                  <a:pt x="0" y="2133599"/>
                </a:lnTo>
                <a:lnTo>
                  <a:pt x="0" y="0"/>
                </a:lnTo>
                <a:lnTo>
                  <a:pt x="336549" y="2133599"/>
                </a:lnTo>
                <a:close/>
              </a:path>
            </a:pathLst>
          </a:custGeom>
          <a:solidFill>
            <a:srgbClr val="90C126">
              <a:alpha val="8431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16" name="Google Shape;216;p16"/>
          <p:cNvSpPr txBox="1">
            <a:spLocks noGrp="1"/>
          </p:cNvSpPr>
          <p:nvPr>
            <p:ph type="title"/>
          </p:nvPr>
        </p:nvSpPr>
        <p:spPr>
          <a:xfrm>
            <a:off x="928687" y="213295"/>
            <a:ext cx="3268200" cy="4368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Clr>
                <a:schemeClr val="dk1"/>
              </a:buClr>
              <a:buSzPts val="2400"/>
              <a:buFont typeface="Trebuchet MS"/>
              <a:buNone/>
            </a:pPr>
            <a:r>
              <a:rPr lang="en-US" b="0" i="0">
                <a:latin typeface="Trebuchet MS"/>
                <a:ea typeface="Trebuchet MS"/>
                <a:cs typeface="Trebuchet MS"/>
                <a:sym typeface="Trebuchet MS"/>
              </a:rPr>
              <a:t>A. UTERINE ANOMALIES</a:t>
            </a:r>
            <a:endParaRPr/>
          </a:p>
        </p:txBody>
      </p:sp>
      <p:pic>
        <p:nvPicPr>
          <p:cNvPr id="217" name="Google Shape;217;p16"/>
          <p:cNvPicPr preferRelativeResize="0"/>
          <p:nvPr/>
        </p:nvPicPr>
        <p:blipFill rotWithShape="1">
          <a:blip r:embed="rId3">
            <a:alphaModFix/>
          </a:blip>
          <a:srcRect/>
          <a:stretch/>
        </p:blipFill>
        <p:spPr>
          <a:xfrm>
            <a:off x="762000" y="733870"/>
            <a:ext cx="6578599" cy="43814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7"/>
          <p:cNvSpPr txBox="1"/>
          <p:nvPr/>
        </p:nvSpPr>
        <p:spPr>
          <a:xfrm>
            <a:off x="419856" y="326009"/>
            <a:ext cx="8064500" cy="3441065"/>
          </a:xfrm>
          <a:prstGeom prst="rect">
            <a:avLst/>
          </a:prstGeom>
          <a:noFill/>
          <a:ln>
            <a:noFill/>
          </a:ln>
        </p:spPr>
        <p:txBody>
          <a:bodyPr spcFirstLastPara="1" wrap="square" lIns="0" tIns="12700" rIns="0" bIns="0" anchor="t" anchorCtr="0">
            <a:spAutoFit/>
          </a:bodyPr>
          <a:lstStyle/>
          <a:p>
            <a:pPr marL="617855" marR="0" lvl="0" indent="-554990" algn="l" rtl="0">
              <a:lnSpc>
                <a:spcPct val="100000"/>
              </a:lnSpc>
              <a:spcBef>
                <a:spcPts val="0"/>
              </a:spcBef>
              <a:spcAft>
                <a:spcPts val="0"/>
              </a:spcAft>
              <a:buClr>
                <a:srgbClr val="90C126"/>
              </a:buClr>
              <a:buSzPts val="2700"/>
              <a:buFont typeface="Quattrocento Sans"/>
              <a:buChar char="❖"/>
            </a:pPr>
            <a:r>
              <a:rPr lang="en-US" sz="2700">
                <a:solidFill>
                  <a:srgbClr val="90C126"/>
                </a:solidFill>
                <a:latin typeface="Trebuchet MS"/>
                <a:ea typeface="Trebuchet MS"/>
                <a:cs typeface="Trebuchet MS"/>
                <a:sym typeface="Trebuchet MS"/>
              </a:rPr>
              <a:t>Septate uterus</a:t>
            </a:r>
            <a:endParaRPr sz="2700">
              <a:solidFill>
                <a:schemeClr val="dk1"/>
              </a:solidFill>
              <a:latin typeface="Trebuchet MS"/>
              <a:ea typeface="Trebuchet MS"/>
              <a:cs typeface="Trebuchet MS"/>
              <a:sym typeface="Trebuchet MS"/>
            </a:endParaRPr>
          </a:p>
          <a:p>
            <a:pPr marL="446405" marR="0" lvl="1" indent="-290830" algn="l" rtl="0">
              <a:lnSpc>
                <a:spcPct val="100000"/>
              </a:lnSpc>
              <a:spcBef>
                <a:spcPts val="3150"/>
              </a:spcBef>
              <a:spcAft>
                <a:spcPts val="0"/>
              </a:spcAft>
              <a:buClr>
                <a:srgbClr val="90C126"/>
              </a:buClr>
              <a:buSzPts val="1000"/>
              <a:buFont typeface="Quattrocento Sans"/>
              <a:buChar char="►"/>
            </a:pPr>
            <a:r>
              <a:rPr lang="en-US" sz="1300" b="0" i="0" u="none" strike="noStrike" cap="none">
                <a:solidFill>
                  <a:srgbClr val="404040"/>
                </a:solidFill>
                <a:latin typeface="Trebuchet MS"/>
                <a:ea typeface="Trebuchet MS"/>
                <a:cs typeface="Trebuchet MS"/>
                <a:sym typeface="Trebuchet MS"/>
              </a:rPr>
              <a:t>One external surface with two endometrial cavities</a:t>
            </a:r>
            <a:endParaRPr sz="1300" b="0" i="0" u="none" strike="noStrike" cap="none">
              <a:solidFill>
                <a:schemeClr val="dk1"/>
              </a:solidFill>
              <a:latin typeface="Trebuchet MS"/>
              <a:ea typeface="Trebuchet MS"/>
              <a:cs typeface="Trebuchet MS"/>
              <a:sym typeface="Trebuchet MS"/>
            </a:endParaRPr>
          </a:p>
          <a:p>
            <a:pPr marL="496569" marR="2967990" lvl="1" indent="-340360" algn="l" rtl="0">
              <a:lnSpc>
                <a:spcPct val="100000"/>
              </a:lnSpc>
              <a:spcBef>
                <a:spcPts val="700"/>
              </a:spcBef>
              <a:spcAft>
                <a:spcPts val="0"/>
              </a:spcAft>
              <a:buClr>
                <a:srgbClr val="90C126"/>
              </a:buClr>
              <a:buSzPts val="1000"/>
              <a:buFont typeface="Quattrocento Sans"/>
              <a:buChar char="►"/>
            </a:pPr>
            <a:r>
              <a:rPr lang="en-US" sz="1300" b="0" i="0" u="none" strike="noStrike" cap="none">
                <a:solidFill>
                  <a:srgbClr val="404040"/>
                </a:solidFill>
                <a:latin typeface="Trebuchet MS"/>
                <a:ea typeface="Trebuchet MS"/>
                <a:cs typeface="Trebuchet MS"/>
                <a:sym typeface="Trebuchet MS"/>
              </a:rPr>
              <a:t>Due to partial or complete defect in canalization or resorption  of the midline septum between the two müllerian ducts.</a:t>
            </a:r>
            <a:endParaRPr sz="1300" b="0" i="0" u="none" strike="noStrike" cap="none">
              <a:solidFill>
                <a:schemeClr val="dk1"/>
              </a:solidFill>
              <a:latin typeface="Trebuchet MS"/>
              <a:ea typeface="Trebuchet MS"/>
              <a:cs typeface="Trebuchet MS"/>
              <a:sym typeface="Trebuchet MS"/>
            </a:endParaRPr>
          </a:p>
          <a:p>
            <a:pPr marL="446405" marR="68580" lvl="1" indent="-290195" algn="l" rtl="0">
              <a:lnSpc>
                <a:spcPct val="100000"/>
              </a:lnSpc>
              <a:spcBef>
                <a:spcPts val="700"/>
              </a:spcBef>
              <a:spcAft>
                <a:spcPts val="0"/>
              </a:spcAft>
              <a:buClr>
                <a:srgbClr val="90C126"/>
              </a:buClr>
              <a:buSzPts val="1000"/>
              <a:buFont typeface="Quattrocento Sans"/>
              <a:buChar char="►"/>
            </a:pPr>
            <a:r>
              <a:rPr lang="en-US" sz="1300" b="0" i="0" u="none" strike="noStrike" cap="none">
                <a:solidFill>
                  <a:srgbClr val="404040"/>
                </a:solidFill>
                <a:latin typeface="Trebuchet MS"/>
                <a:ea typeface="Trebuchet MS"/>
                <a:cs typeface="Trebuchet MS"/>
                <a:sym typeface="Trebuchet MS"/>
              </a:rPr>
              <a:t>The most </a:t>
            </a:r>
            <a:r>
              <a:rPr lang="en-US" sz="1300" b="0" i="0" u="sng" strike="noStrike" cap="none">
                <a:solidFill>
                  <a:srgbClr val="404040"/>
                </a:solidFill>
                <a:latin typeface="Trebuchet MS"/>
                <a:ea typeface="Trebuchet MS"/>
                <a:cs typeface="Trebuchet MS"/>
                <a:sym typeface="Trebuchet MS"/>
              </a:rPr>
              <a:t>common</a:t>
            </a:r>
            <a:r>
              <a:rPr lang="en-US" sz="1300" b="0" i="0" u="none" strike="noStrike" cap="none">
                <a:solidFill>
                  <a:srgbClr val="404040"/>
                </a:solidFill>
                <a:latin typeface="Trebuchet MS"/>
                <a:ea typeface="Trebuchet MS"/>
                <a:cs typeface="Trebuchet MS"/>
                <a:sym typeface="Trebuchet MS"/>
              </a:rPr>
              <a:t> uterine anomaly, and carries the</a:t>
            </a:r>
            <a:r>
              <a:rPr lang="en-US" sz="1300" b="0" i="0" u="none" strike="noStrike" cap="none">
                <a:solidFill>
                  <a:srgbClr val="90C126"/>
                </a:solidFill>
                <a:latin typeface="Trebuchet MS"/>
                <a:ea typeface="Trebuchet MS"/>
                <a:cs typeface="Trebuchet MS"/>
                <a:sym typeface="Trebuchet MS"/>
              </a:rPr>
              <a:t> </a:t>
            </a:r>
            <a:r>
              <a:rPr lang="en-US" sz="1300" b="0" i="0" u="sng" strike="noStrike" cap="none">
                <a:solidFill>
                  <a:srgbClr val="90C126"/>
                </a:solidFill>
                <a:latin typeface="Trebuchet MS"/>
                <a:ea typeface="Trebuchet MS"/>
                <a:cs typeface="Trebuchet MS"/>
                <a:sym typeface="Trebuchet MS"/>
              </a:rPr>
              <a:t>poorest outcomes</a:t>
            </a:r>
            <a:r>
              <a:rPr lang="en-US" sz="1300" b="0" i="0" u="none" strike="noStrike" cap="none">
                <a:solidFill>
                  <a:srgbClr val="90C126"/>
                </a:solidFill>
                <a:latin typeface="Trebuchet MS"/>
                <a:ea typeface="Trebuchet MS"/>
                <a:cs typeface="Trebuchet MS"/>
                <a:sym typeface="Trebuchet MS"/>
              </a:rPr>
              <a:t> </a:t>
            </a:r>
            <a:r>
              <a:rPr lang="en-US" sz="1300" b="0" i="0" u="none" strike="noStrike" cap="none">
                <a:solidFill>
                  <a:srgbClr val="404040"/>
                </a:solidFill>
                <a:latin typeface="Trebuchet MS"/>
                <a:ea typeface="Trebuchet MS"/>
                <a:cs typeface="Trebuchet MS"/>
                <a:sym typeface="Trebuchet MS"/>
              </a:rPr>
              <a:t>of uterine anomalies in women  with RPL</a:t>
            </a:r>
            <a:endParaRPr sz="1300" b="0" i="0" u="none" strike="noStrike" cap="none">
              <a:solidFill>
                <a:schemeClr val="dk1"/>
              </a:solidFill>
              <a:latin typeface="Trebuchet MS"/>
              <a:ea typeface="Trebuchet MS"/>
              <a:cs typeface="Trebuchet MS"/>
              <a:sym typeface="Trebuchet MS"/>
            </a:endParaRPr>
          </a:p>
          <a:p>
            <a:pPr marL="446405" marR="0" lvl="1" indent="-290830" algn="l" rtl="0">
              <a:lnSpc>
                <a:spcPct val="100000"/>
              </a:lnSpc>
              <a:spcBef>
                <a:spcPts val="700"/>
              </a:spcBef>
              <a:spcAft>
                <a:spcPts val="0"/>
              </a:spcAft>
              <a:buClr>
                <a:srgbClr val="90C126"/>
              </a:buClr>
              <a:buSzPts val="1000"/>
              <a:buFont typeface="Quattrocento Sans"/>
              <a:buChar char="►"/>
            </a:pPr>
            <a:r>
              <a:rPr lang="en-US" sz="1300" b="0" i="0" u="none" strike="noStrike" cap="none">
                <a:solidFill>
                  <a:srgbClr val="404040"/>
                </a:solidFill>
                <a:latin typeface="Trebuchet MS"/>
                <a:ea typeface="Trebuchet MS"/>
                <a:cs typeface="Trebuchet MS"/>
                <a:sym typeface="Trebuchet MS"/>
              </a:rPr>
              <a:t>Mainly associated with </a:t>
            </a:r>
            <a:r>
              <a:rPr lang="en-US" sz="1300" b="0" i="0" u="none" strike="noStrike" cap="none">
                <a:solidFill>
                  <a:srgbClr val="90C126"/>
                </a:solidFill>
                <a:latin typeface="Trebuchet MS"/>
                <a:ea typeface="Trebuchet MS"/>
                <a:cs typeface="Trebuchet MS"/>
                <a:sym typeface="Trebuchet MS"/>
              </a:rPr>
              <a:t>2</a:t>
            </a:r>
            <a:r>
              <a:rPr lang="en-US" sz="1275" b="0" i="0" u="none" strike="noStrike" cap="none" baseline="30000">
                <a:solidFill>
                  <a:srgbClr val="90C126"/>
                </a:solidFill>
                <a:latin typeface="Trebuchet MS"/>
                <a:ea typeface="Trebuchet MS"/>
                <a:cs typeface="Trebuchet MS"/>
                <a:sym typeface="Trebuchet MS"/>
              </a:rPr>
              <a:t>nd </a:t>
            </a:r>
            <a:r>
              <a:rPr lang="en-US" sz="1300" b="0" i="0" u="none" strike="noStrike" cap="none">
                <a:solidFill>
                  <a:srgbClr val="404040"/>
                </a:solidFill>
                <a:latin typeface="Trebuchet MS"/>
                <a:ea typeface="Trebuchet MS"/>
                <a:cs typeface="Trebuchet MS"/>
                <a:sym typeface="Trebuchet MS"/>
              </a:rPr>
              <a:t>trimester miscarriages</a:t>
            </a:r>
            <a:endParaRPr sz="1300" b="0" i="0" u="none" strike="noStrike" cap="none">
              <a:solidFill>
                <a:schemeClr val="dk1"/>
              </a:solidFill>
              <a:latin typeface="Trebuchet MS"/>
              <a:ea typeface="Trebuchet MS"/>
              <a:cs typeface="Trebuchet MS"/>
              <a:sym typeface="Trebuchet MS"/>
            </a:endParaRPr>
          </a:p>
          <a:p>
            <a:pPr marL="496569" marR="0" lvl="0" indent="-320675" algn="l" rtl="0">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Proposed mechanism: Poor blood supply to the septum interferes with implantation.</a:t>
            </a:r>
            <a:endParaRPr sz="1300">
              <a:solidFill>
                <a:schemeClr val="dk1"/>
              </a:solidFill>
              <a:latin typeface="Trebuchet MS"/>
              <a:ea typeface="Trebuchet MS"/>
              <a:cs typeface="Trebuchet MS"/>
              <a:sym typeface="Trebuchet MS"/>
            </a:endParaRPr>
          </a:p>
          <a:p>
            <a:pPr marL="496569" marR="0" lvl="0" indent="-320675" algn="l" rtl="0">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Imaging: HSG, U/S or hysteroscopy</a:t>
            </a:r>
            <a:endParaRPr sz="1300">
              <a:solidFill>
                <a:schemeClr val="dk1"/>
              </a:solidFill>
              <a:latin typeface="Trebuchet MS"/>
              <a:ea typeface="Trebuchet MS"/>
              <a:cs typeface="Trebuchet MS"/>
              <a:sym typeface="Trebuchet MS"/>
            </a:endParaRPr>
          </a:p>
          <a:p>
            <a:pPr marL="496569" marR="0" lvl="0" indent="-320675" algn="l" rtl="0">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Treatment: Surgical repair (</a:t>
            </a:r>
            <a:r>
              <a:rPr lang="en-US" sz="1300">
                <a:solidFill>
                  <a:srgbClr val="FF0000"/>
                </a:solidFill>
                <a:latin typeface="Trebuchet MS"/>
                <a:ea typeface="Trebuchet MS"/>
                <a:cs typeface="Trebuchet MS"/>
                <a:sym typeface="Trebuchet MS"/>
              </a:rPr>
              <a:t>hyesteroscopic metroplasty</a:t>
            </a:r>
            <a:r>
              <a:rPr lang="en-US" sz="1300">
                <a:solidFill>
                  <a:srgbClr val="404040"/>
                </a:solidFill>
                <a:latin typeface="Trebuchet MS"/>
                <a:ea typeface="Trebuchet MS"/>
                <a:cs typeface="Trebuchet MS"/>
                <a:sym typeface="Trebuchet MS"/>
              </a:rPr>
              <a:t>)</a:t>
            </a:r>
            <a:endParaRPr sz="1300">
              <a:solidFill>
                <a:schemeClr val="dk1"/>
              </a:solidFill>
              <a:latin typeface="Trebuchet MS"/>
              <a:ea typeface="Trebuchet MS"/>
              <a:cs typeface="Trebuchet MS"/>
              <a:sym typeface="Trebuchet MS"/>
            </a:endParaRPr>
          </a:p>
          <a:p>
            <a:pPr marL="446405" marR="0" lvl="0" indent="-290830" algn="l" rtl="0">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Associated with </a:t>
            </a:r>
            <a:r>
              <a:rPr lang="en-US" sz="1300">
                <a:solidFill>
                  <a:srgbClr val="90C126"/>
                </a:solidFill>
                <a:latin typeface="Trebuchet MS"/>
                <a:ea typeface="Trebuchet MS"/>
                <a:cs typeface="Trebuchet MS"/>
                <a:sym typeface="Trebuchet MS"/>
              </a:rPr>
              <a:t>cervical weakness</a:t>
            </a:r>
            <a:r>
              <a:rPr lang="en-US" sz="1300">
                <a:solidFill>
                  <a:srgbClr val="404040"/>
                </a:solidFill>
                <a:latin typeface="Trebuchet MS"/>
                <a:ea typeface="Trebuchet MS"/>
                <a:cs typeface="Trebuchet MS"/>
                <a:sym typeface="Trebuchet MS"/>
              </a:rPr>
              <a:t>, so: elective</a:t>
            </a:r>
            <a:r>
              <a:rPr lang="en-US" sz="1300">
                <a:solidFill>
                  <a:srgbClr val="FF0000"/>
                </a:solidFill>
                <a:latin typeface="Trebuchet MS"/>
                <a:ea typeface="Trebuchet MS"/>
                <a:cs typeface="Trebuchet MS"/>
                <a:sym typeface="Trebuchet MS"/>
              </a:rPr>
              <a:t> </a:t>
            </a:r>
            <a:r>
              <a:rPr lang="en-US" sz="1300" u="sng">
                <a:solidFill>
                  <a:srgbClr val="FF0000"/>
                </a:solidFill>
                <a:latin typeface="Trebuchet MS"/>
                <a:ea typeface="Trebuchet MS"/>
                <a:cs typeface="Trebuchet MS"/>
                <a:sym typeface="Trebuchet MS"/>
              </a:rPr>
              <a:t>cerclage</a:t>
            </a:r>
            <a:r>
              <a:rPr lang="en-US" sz="1300">
                <a:solidFill>
                  <a:srgbClr val="404040"/>
                </a:solidFill>
                <a:latin typeface="Trebuchet MS"/>
                <a:ea typeface="Trebuchet MS"/>
                <a:cs typeface="Trebuchet MS"/>
                <a:sym typeface="Trebuchet MS"/>
              </a:rPr>
              <a:t> </a:t>
            </a:r>
            <a:r>
              <a:rPr lang="en-US" sz="1300" u="sng">
                <a:solidFill>
                  <a:srgbClr val="404040"/>
                </a:solidFill>
                <a:latin typeface="Trebuchet MS"/>
                <a:ea typeface="Trebuchet MS"/>
                <a:cs typeface="Trebuchet MS"/>
                <a:sym typeface="Trebuchet MS"/>
              </a:rPr>
              <a:t>in week 12</a:t>
            </a:r>
            <a:endParaRPr sz="1300">
              <a:solidFill>
                <a:schemeClr val="dk1"/>
              </a:solidFill>
              <a:latin typeface="Trebuchet MS"/>
              <a:ea typeface="Trebuchet MS"/>
              <a:cs typeface="Trebuchet MS"/>
              <a:sym typeface="Trebuchet MS"/>
            </a:endParaRPr>
          </a:p>
        </p:txBody>
      </p:sp>
      <p:pic>
        <p:nvPicPr>
          <p:cNvPr id="223" name="Google Shape;223;p17"/>
          <p:cNvPicPr preferRelativeResize="0"/>
          <p:nvPr/>
        </p:nvPicPr>
        <p:blipFill rotWithShape="1">
          <a:blip r:embed="rId3">
            <a:alphaModFix/>
          </a:blip>
          <a:srcRect/>
          <a:stretch/>
        </p:blipFill>
        <p:spPr>
          <a:xfrm>
            <a:off x="6186487" y="373062"/>
            <a:ext cx="2103437" cy="13271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grpSp>
        <p:nvGrpSpPr>
          <p:cNvPr id="228" name="Google Shape;228;p18"/>
          <p:cNvGrpSpPr/>
          <p:nvPr/>
        </p:nvGrpSpPr>
        <p:grpSpPr>
          <a:xfrm>
            <a:off x="120650" y="498475"/>
            <a:ext cx="8404224" cy="3159124"/>
            <a:chOff x="120650" y="498475"/>
            <a:chExt cx="8404224" cy="3159124"/>
          </a:xfrm>
        </p:grpSpPr>
        <p:pic>
          <p:nvPicPr>
            <p:cNvPr id="229" name="Google Shape;229;p18"/>
            <p:cNvPicPr preferRelativeResize="0"/>
            <p:nvPr/>
          </p:nvPicPr>
          <p:blipFill rotWithShape="1">
            <a:blip r:embed="rId3">
              <a:alphaModFix/>
            </a:blip>
            <a:srcRect/>
            <a:stretch/>
          </p:blipFill>
          <p:spPr>
            <a:xfrm>
              <a:off x="120650" y="498475"/>
              <a:ext cx="4241799" cy="3159124"/>
            </a:xfrm>
            <a:prstGeom prst="rect">
              <a:avLst/>
            </a:prstGeom>
            <a:noFill/>
            <a:ln>
              <a:noFill/>
            </a:ln>
          </p:spPr>
        </p:pic>
        <p:pic>
          <p:nvPicPr>
            <p:cNvPr id="230" name="Google Shape;230;p18"/>
            <p:cNvPicPr preferRelativeResize="0"/>
            <p:nvPr/>
          </p:nvPicPr>
          <p:blipFill rotWithShape="1">
            <a:blip r:embed="rId4">
              <a:alphaModFix/>
            </a:blip>
            <a:srcRect/>
            <a:stretch/>
          </p:blipFill>
          <p:spPr>
            <a:xfrm>
              <a:off x="4362450" y="498475"/>
              <a:ext cx="4162424" cy="3109911"/>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9"/>
          <p:cNvSpPr txBox="1"/>
          <p:nvPr/>
        </p:nvSpPr>
        <p:spPr>
          <a:xfrm>
            <a:off x="289681" y="345059"/>
            <a:ext cx="3303270" cy="436880"/>
          </a:xfrm>
          <a:prstGeom prst="rect">
            <a:avLst/>
          </a:prstGeom>
          <a:noFill/>
          <a:ln>
            <a:noFill/>
          </a:ln>
        </p:spPr>
        <p:txBody>
          <a:bodyPr spcFirstLastPara="1" wrap="square" lIns="0" tIns="12700" rIns="0" bIns="0" anchor="t" anchorCtr="0">
            <a:spAutoFit/>
          </a:bodyPr>
          <a:lstStyle/>
          <a:p>
            <a:pPr marL="567055" marR="0" lvl="0" indent="-554990" algn="l" rtl="0">
              <a:lnSpc>
                <a:spcPct val="100000"/>
              </a:lnSpc>
              <a:spcBef>
                <a:spcPts val="0"/>
              </a:spcBef>
              <a:spcAft>
                <a:spcPts val="0"/>
              </a:spcAft>
              <a:buClr>
                <a:srgbClr val="90C126"/>
              </a:buClr>
              <a:buSzPts val="2700"/>
              <a:buFont typeface="Quattrocento Sans"/>
              <a:buChar char="❖"/>
            </a:pPr>
            <a:r>
              <a:rPr lang="en-US" sz="2700">
                <a:solidFill>
                  <a:srgbClr val="90C126"/>
                </a:solidFill>
                <a:latin typeface="Trebuchet MS"/>
                <a:ea typeface="Trebuchet MS"/>
                <a:cs typeface="Trebuchet MS"/>
                <a:sym typeface="Trebuchet MS"/>
              </a:rPr>
              <a:t>Bicornuate uterus</a:t>
            </a:r>
            <a:endParaRPr sz="2700">
              <a:solidFill>
                <a:schemeClr val="dk1"/>
              </a:solidFill>
              <a:latin typeface="Trebuchet MS"/>
              <a:ea typeface="Trebuchet MS"/>
              <a:cs typeface="Trebuchet MS"/>
              <a:sym typeface="Trebuchet MS"/>
            </a:endParaRPr>
          </a:p>
        </p:txBody>
      </p:sp>
      <p:sp>
        <p:nvSpPr>
          <p:cNvPr id="236" name="Google Shape;236;p19"/>
          <p:cNvSpPr txBox="1"/>
          <p:nvPr/>
        </p:nvSpPr>
        <p:spPr>
          <a:xfrm>
            <a:off x="382957" y="1260221"/>
            <a:ext cx="7968615" cy="2540000"/>
          </a:xfrm>
          <a:prstGeom prst="rect">
            <a:avLst/>
          </a:prstGeom>
          <a:noFill/>
          <a:ln>
            <a:noFill/>
          </a:ln>
        </p:spPr>
        <p:txBody>
          <a:bodyPr spcFirstLastPara="1" wrap="square" lIns="0" tIns="12700" rIns="0" bIns="0" anchor="t" anchorCtr="0">
            <a:spAutoFit/>
          </a:bodyPr>
          <a:lstStyle/>
          <a:p>
            <a:pPr marL="302260" marR="2941955" lvl="0" indent="-302260" algn="l" rtl="0">
              <a:lnSpc>
                <a:spcPct val="100000"/>
              </a:lnSpc>
              <a:spcBef>
                <a:spcPts val="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Commonly referred to as </a:t>
            </a:r>
            <a:r>
              <a:rPr lang="en-US" sz="1300">
                <a:solidFill>
                  <a:srgbClr val="90C126"/>
                </a:solidFill>
                <a:latin typeface="Trebuchet MS"/>
                <a:ea typeface="Trebuchet MS"/>
                <a:cs typeface="Trebuchet MS"/>
                <a:sym typeface="Trebuchet MS"/>
              </a:rPr>
              <a:t>heart shaped uterus</a:t>
            </a:r>
            <a:r>
              <a:rPr lang="en-US" sz="1300">
                <a:solidFill>
                  <a:srgbClr val="404040"/>
                </a:solidFill>
                <a:latin typeface="Trebuchet MS"/>
                <a:ea typeface="Trebuchet MS"/>
                <a:cs typeface="Trebuchet MS"/>
                <a:sym typeface="Trebuchet MS"/>
              </a:rPr>
              <a:t>; where two horns  form at the upper part of the uterus because</a:t>
            </a:r>
            <a:endParaRPr sz="1300">
              <a:solidFill>
                <a:schemeClr val="dk1"/>
              </a:solidFill>
              <a:latin typeface="Trebuchet MS"/>
              <a:ea typeface="Trebuchet MS"/>
              <a:cs typeface="Trebuchet MS"/>
              <a:sym typeface="Trebuchet MS"/>
            </a:endParaRPr>
          </a:p>
          <a:p>
            <a:pPr marL="352425" marR="0" lvl="0" indent="0" algn="l" rtl="0">
              <a:lnSpc>
                <a:spcPct val="100000"/>
              </a:lnSpc>
              <a:spcBef>
                <a:spcPts val="0"/>
              </a:spcBef>
              <a:spcAft>
                <a:spcPts val="0"/>
              </a:spcAft>
              <a:buNone/>
            </a:pPr>
            <a:r>
              <a:rPr lang="en-US" sz="1300">
                <a:solidFill>
                  <a:srgbClr val="404040"/>
                </a:solidFill>
                <a:latin typeface="Trebuchet MS"/>
                <a:ea typeface="Trebuchet MS"/>
                <a:cs typeface="Trebuchet MS"/>
                <a:sym typeface="Trebuchet MS"/>
              </a:rPr>
              <a:t>of partial fusion of the müllerian ducts.</a:t>
            </a:r>
            <a:endParaRPr sz="1300">
              <a:solidFill>
                <a:schemeClr val="dk1"/>
              </a:solidFill>
              <a:latin typeface="Trebuchet MS"/>
              <a:ea typeface="Trebuchet MS"/>
              <a:cs typeface="Trebuchet MS"/>
              <a:sym typeface="Trebuchet MS"/>
            </a:endParaRPr>
          </a:p>
          <a:p>
            <a:pPr marL="302260" marR="0" lvl="0" indent="-290194" algn="l" rtl="0">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Associated with </a:t>
            </a:r>
            <a:r>
              <a:rPr lang="en-US" sz="1300" u="sng">
                <a:solidFill>
                  <a:srgbClr val="404040"/>
                </a:solidFill>
                <a:latin typeface="Trebuchet MS"/>
                <a:ea typeface="Trebuchet MS"/>
                <a:cs typeface="Trebuchet MS"/>
                <a:sym typeface="Trebuchet MS"/>
              </a:rPr>
              <a:t>RPL</a:t>
            </a:r>
            <a:r>
              <a:rPr lang="en-US" sz="1300">
                <a:solidFill>
                  <a:srgbClr val="404040"/>
                </a:solidFill>
                <a:latin typeface="Trebuchet MS"/>
                <a:ea typeface="Trebuchet MS"/>
                <a:cs typeface="Trebuchet MS"/>
                <a:sym typeface="Trebuchet MS"/>
              </a:rPr>
              <a:t>, </a:t>
            </a:r>
            <a:r>
              <a:rPr lang="en-US" sz="1300" u="sng">
                <a:solidFill>
                  <a:srgbClr val="404040"/>
                </a:solidFill>
                <a:latin typeface="Trebuchet MS"/>
                <a:ea typeface="Trebuchet MS"/>
                <a:cs typeface="Trebuchet MS"/>
                <a:sym typeface="Trebuchet MS"/>
              </a:rPr>
              <a:t>preterm labor</a:t>
            </a:r>
            <a:r>
              <a:rPr lang="en-US" sz="1300">
                <a:solidFill>
                  <a:srgbClr val="404040"/>
                </a:solidFill>
                <a:latin typeface="Trebuchet MS"/>
                <a:ea typeface="Trebuchet MS"/>
                <a:cs typeface="Trebuchet MS"/>
                <a:sym typeface="Trebuchet MS"/>
              </a:rPr>
              <a:t> and </a:t>
            </a:r>
            <a:r>
              <a:rPr lang="en-US" sz="1300" u="sng">
                <a:solidFill>
                  <a:srgbClr val="404040"/>
                </a:solidFill>
                <a:latin typeface="Trebuchet MS"/>
                <a:ea typeface="Trebuchet MS"/>
                <a:cs typeface="Trebuchet MS"/>
                <a:sym typeface="Trebuchet MS"/>
              </a:rPr>
              <a:t>malpresentation</a:t>
            </a:r>
            <a:r>
              <a:rPr lang="en-US" sz="1300">
                <a:solidFill>
                  <a:srgbClr val="404040"/>
                </a:solidFill>
                <a:latin typeface="Trebuchet MS"/>
                <a:ea typeface="Trebuchet MS"/>
                <a:cs typeface="Trebuchet MS"/>
                <a:sym typeface="Trebuchet MS"/>
              </a:rPr>
              <a:t>.</a:t>
            </a:r>
            <a:endParaRPr sz="1300">
              <a:solidFill>
                <a:schemeClr val="dk1"/>
              </a:solidFill>
              <a:latin typeface="Trebuchet MS"/>
              <a:ea typeface="Trebuchet MS"/>
              <a:cs typeface="Trebuchet MS"/>
              <a:sym typeface="Trebuchet MS"/>
            </a:endParaRPr>
          </a:p>
          <a:p>
            <a:pPr marL="302260" marR="0" lvl="0" indent="-290194" algn="l" rtl="0">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Investigations:</a:t>
            </a:r>
            <a:endParaRPr sz="1300">
              <a:solidFill>
                <a:schemeClr val="dk1"/>
              </a:solidFill>
              <a:latin typeface="Trebuchet MS"/>
              <a:ea typeface="Trebuchet MS"/>
              <a:cs typeface="Trebuchet MS"/>
              <a:sym typeface="Trebuchet MS"/>
            </a:endParaRPr>
          </a:p>
          <a:p>
            <a:pPr marL="302260" marR="0" lvl="0" indent="-270510" algn="l" rtl="0">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HSG and U/S are the best screening tools for uterine anomalies.</a:t>
            </a:r>
            <a:endParaRPr sz="1300">
              <a:solidFill>
                <a:schemeClr val="dk1"/>
              </a:solidFill>
              <a:latin typeface="Trebuchet MS"/>
              <a:ea typeface="Trebuchet MS"/>
              <a:cs typeface="Trebuchet MS"/>
              <a:sym typeface="Trebuchet MS"/>
            </a:endParaRPr>
          </a:p>
          <a:p>
            <a:pPr marL="302260" marR="0" lvl="0" indent="-270510" algn="l" rtl="0">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MRI is the best noninvasive method to diagnose uterine anomalies. </a:t>
            </a:r>
            <a:r>
              <a:rPr lang="en-US" sz="1300">
                <a:solidFill>
                  <a:srgbClr val="FF0000"/>
                </a:solidFill>
                <a:latin typeface="Trebuchet MS"/>
                <a:ea typeface="Trebuchet MS"/>
                <a:cs typeface="Trebuchet MS"/>
                <a:sym typeface="Trebuchet MS"/>
              </a:rPr>
              <a:t>Laparoscopy </a:t>
            </a:r>
            <a:r>
              <a:rPr lang="en-US" sz="1300">
                <a:solidFill>
                  <a:srgbClr val="404040"/>
                </a:solidFill>
                <a:latin typeface="Trebuchet MS"/>
                <a:ea typeface="Trebuchet MS"/>
                <a:cs typeface="Trebuchet MS"/>
                <a:sym typeface="Trebuchet MS"/>
              </a:rPr>
              <a:t>is the gold standard.</a:t>
            </a:r>
            <a:endParaRPr sz="1300">
              <a:solidFill>
                <a:schemeClr val="dk1"/>
              </a:solidFill>
              <a:latin typeface="Trebuchet MS"/>
              <a:ea typeface="Trebuchet MS"/>
              <a:cs typeface="Trebuchet MS"/>
              <a:sym typeface="Trebuchet MS"/>
            </a:endParaRPr>
          </a:p>
          <a:p>
            <a:pPr marL="302260" marR="0" lvl="0" indent="-270510" algn="l" rtl="0">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20-30% of patients with uterine anomalies have associated renal anomalies. Do a renal U/S.</a:t>
            </a:r>
            <a:endParaRPr sz="1300">
              <a:solidFill>
                <a:schemeClr val="dk1"/>
              </a:solidFill>
              <a:latin typeface="Trebuchet MS"/>
              <a:ea typeface="Trebuchet MS"/>
              <a:cs typeface="Trebuchet MS"/>
              <a:sym typeface="Trebuchet MS"/>
            </a:endParaRPr>
          </a:p>
          <a:p>
            <a:pPr marL="302260" marR="5080" lvl="0" indent="-290194" algn="l" rtl="0">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Treatment</a:t>
            </a:r>
            <a:r>
              <a:rPr lang="en-US" sz="1300">
                <a:solidFill>
                  <a:srgbClr val="FF0000"/>
                </a:solidFill>
                <a:latin typeface="Trebuchet MS"/>
                <a:ea typeface="Trebuchet MS"/>
                <a:cs typeface="Trebuchet MS"/>
                <a:sym typeface="Trebuchet MS"/>
              </a:rPr>
              <a:t>: Uterine reunification by laparotomy </a:t>
            </a:r>
            <a:r>
              <a:rPr lang="en-US" sz="1300">
                <a:solidFill>
                  <a:srgbClr val="404040"/>
                </a:solidFill>
                <a:latin typeface="Trebuchet MS"/>
                <a:ea typeface="Trebuchet MS"/>
                <a:cs typeface="Trebuchet MS"/>
                <a:sym typeface="Trebuchet MS"/>
              </a:rPr>
              <a:t>(not recommended anymore, because it ends with lots  of complications like </a:t>
            </a:r>
            <a:r>
              <a:rPr lang="en-US" sz="1300">
                <a:solidFill>
                  <a:srgbClr val="FF0000"/>
                </a:solidFill>
                <a:latin typeface="Trebuchet MS"/>
                <a:ea typeface="Trebuchet MS"/>
                <a:cs typeface="Trebuchet MS"/>
                <a:sym typeface="Trebuchet MS"/>
              </a:rPr>
              <a:t>adhesions, ectopic pregnancy and early pregnancy ruptured uterus</a:t>
            </a:r>
            <a:r>
              <a:rPr lang="en-US" sz="1300">
                <a:solidFill>
                  <a:srgbClr val="404040"/>
                </a:solidFill>
                <a:latin typeface="Trebuchet MS"/>
                <a:ea typeface="Trebuchet MS"/>
                <a:cs typeface="Trebuchet MS"/>
                <a:sym typeface="Trebuchet MS"/>
              </a:rPr>
              <a:t>).</a:t>
            </a:r>
            <a:endParaRPr sz="1300">
              <a:solidFill>
                <a:schemeClr val="dk1"/>
              </a:solidFill>
              <a:latin typeface="Trebuchet MS"/>
              <a:ea typeface="Trebuchet MS"/>
              <a:cs typeface="Trebuchet MS"/>
              <a:sym typeface="Trebuchet MS"/>
            </a:endParaRPr>
          </a:p>
        </p:txBody>
      </p:sp>
      <p:pic>
        <p:nvPicPr>
          <p:cNvPr id="237" name="Google Shape;237;p19"/>
          <p:cNvPicPr preferRelativeResize="0"/>
          <p:nvPr/>
        </p:nvPicPr>
        <p:blipFill rotWithShape="1">
          <a:blip r:embed="rId3">
            <a:alphaModFix/>
          </a:blip>
          <a:srcRect/>
          <a:stretch/>
        </p:blipFill>
        <p:spPr>
          <a:xfrm>
            <a:off x="5705475" y="400050"/>
            <a:ext cx="3238499" cy="18097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20"/>
          <p:cNvPicPr preferRelativeResize="0"/>
          <p:nvPr/>
        </p:nvPicPr>
        <p:blipFill rotWithShape="1">
          <a:blip r:embed="rId3">
            <a:alphaModFix/>
          </a:blip>
          <a:srcRect/>
          <a:stretch/>
        </p:blipFill>
        <p:spPr>
          <a:xfrm>
            <a:off x="1371600" y="247650"/>
            <a:ext cx="6483349" cy="4381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
          <p:cNvSpPr txBox="1">
            <a:spLocks noGrp="1"/>
          </p:cNvSpPr>
          <p:nvPr>
            <p:ph type="title"/>
          </p:nvPr>
        </p:nvSpPr>
        <p:spPr>
          <a:xfrm>
            <a:off x="3533400" y="570125"/>
            <a:ext cx="20772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Clr>
                <a:schemeClr val="dk1"/>
              </a:buClr>
              <a:buSzPts val="3600"/>
              <a:buFont typeface="Trebuchet MS"/>
              <a:buNone/>
            </a:pPr>
            <a:r>
              <a:rPr lang="en-US" sz="3600" b="0" i="0">
                <a:latin typeface="Trebuchet MS"/>
                <a:ea typeface="Trebuchet MS"/>
                <a:cs typeface="Trebuchet MS"/>
                <a:sym typeface="Trebuchet MS"/>
              </a:rPr>
              <a:t>OUTLINE</a:t>
            </a:r>
            <a:endParaRPr sz="3600">
              <a:latin typeface="Trebuchet MS"/>
              <a:ea typeface="Trebuchet MS"/>
              <a:cs typeface="Trebuchet MS"/>
              <a:sym typeface="Trebuchet MS"/>
            </a:endParaRPr>
          </a:p>
        </p:txBody>
      </p:sp>
      <p:sp>
        <p:nvSpPr>
          <p:cNvPr id="134" name="Google Shape;134;p2"/>
          <p:cNvSpPr txBox="1"/>
          <p:nvPr/>
        </p:nvSpPr>
        <p:spPr>
          <a:xfrm>
            <a:off x="457200" y="1352550"/>
            <a:ext cx="4189095" cy="2087880"/>
          </a:xfrm>
          <a:prstGeom prst="rect">
            <a:avLst/>
          </a:prstGeom>
          <a:noFill/>
          <a:ln>
            <a:noFill/>
          </a:ln>
        </p:spPr>
        <p:txBody>
          <a:bodyPr spcFirstLastPara="1" wrap="square" lIns="0" tIns="101600" rIns="0" bIns="0" anchor="t" anchorCtr="0">
            <a:spAutoFit/>
          </a:bodyPr>
          <a:lstStyle/>
          <a:p>
            <a:pPr marL="340360" marR="0" lvl="0" indent="-328294" algn="l" rtl="0">
              <a:lnSpc>
                <a:spcPct val="100000"/>
              </a:lnSpc>
              <a:spcBef>
                <a:spcPts val="0"/>
              </a:spcBef>
              <a:spcAft>
                <a:spcPts val="0"/>
              </a:spcAft>
              <a:buClr>
                <a:srgbClr val="90C126"/>
              </a:buClr>
              <a:buSzPts val="2200"/>
              <a:buFont typeface="Quattrocento Sans"/>
              <a:buChar char="►"/>
            </a:pPr>
            <a:r>
              <a:rPr lang="en-US" sz="2800">
                <a:solidFill>
                  <a:srgbClr val="404040"/>
                </a:solidFill>
                <a:latin typeface="Trebuchet MS"/>
                <a:ea typeface="Trebuchet MS"/>
                <a:cs typeface="Trebuchet MS"/>
                <a:sym typeface="Trebuchet MS"/>
              </a:rPr>
              <a:t>Introduction</a:t>
            </a:r>
            <a:endParaRPr sz="2800">
              <a:solidFill>
                <a:schemeClr val="dk1"/>
              </a:solidFill>
              <a:latin typeface="Trebuchet MS"/>
              <a:ea typeface="Trebuchet MS"/>
              <a:cs typeface="Trebuchet MS"/>
              <a:sym typeface="Trebuchet MS"/>
            </a:endParaRPr>
          </a:p>
          <a:p>
            <a:pPr marL="340360" marR="0" lvl="0" indent="-328294" algn="l" rtl="0">
              <a:lnSpc>
                <a:spcPct val="100000"/>
              </a:lnSpc>
              <a:spcBef>
                <a:spcPts val="700"/>
              </a:spcBef>
              <a:spcAft>
                <a:spcPts val="0"/>
              </a:spcAft>
              <a:buClr>
                <a:srgbClr val="90C126"/>
              </a:buClr>
              <a:buSzPts val="2200"/>
              <a:buFont typeface="Quattrocento Sans"/>
              <a:buChar char="►"/>
            </a:pPr>
            <a:r>
              <a:rPr lang="en-US" sz="2800">
                <a:solidFill>
                  <a:srgbClr val="404040"/>
                </a:solidFill>
                <a:latin typeface="Trebuchet MS"/>
                <a:ea typeface="Trebuchet MS"/>
                <a:cs typeface="Trebuchet MS"/>
                <a:sym typeface="Trebuchet MS"/>
              </a:rPr>
              <a:t>Epidemiology</a:t>
            </a:r>
            <a:endParaRPr sz="2800">
              <a:solidFill>
                <a:schemeClr val="dk1"/>
              </a:solidFill>
              <a:latin typeface="Trebuchet MS"/>
              <a:ea typeface="Trebuchet MS"/>
              <a:cs typeface="Trebuchet MS"/>
              <a:sym typeface="Trebuchet MS"/>
            </a:endParaRPr>
          </a:p>
          <a:p>
            <a:pPr marL="340360" marR="0" lvl="0" indent="-328294" algn="l" rtl="0">
              <a:lnSpc>
                <a:spcPct val="100000"/>
              </a:lnSpc>
              <a:spcBef>
                <a:spcPts val="700"/>
              </a:spcBef>
              <a:spcAft>
                <a:spcPts val="0"/>
              </a:spcAft>
              <a:buClr>
                <a:srgbClr val="90C126"/>
              </a:buClr>
              <a:buSzPts val="2200"/>
              <a:buFont typeface="Quattrocento Sans"/>
              <a:buChar char="►"/>
            </a:pPr>
            <a:r>
              <a:rPr lang="en-US" sz="2800">
                <a:solidFill>
                  <a:srgbClr val="404040"/>
                </a:solidFill>
                <a:latin typeface="Trebuchet MS"/>
                <a:ea typeface="Trebuchet MS"/>
                <a:cs typeface="Trebuchet MS"/>
                <a:sym typeface="Trebuchet MS"/>
              </a:rPr>
              <a:t>Etiology and risk factors</a:t>
            </a:r>
            <a:endParaRPr sz="2800">
              <a:solidFill>
                <a:schemeClr val="dk1"/>
              </a:solidFill>
              <a:latin typeface="Trebuchet MS"/>
              <a:ea typeface="Trebuchet MS"/>
              <a:cs typeface="Trebuchet MS"/>
              <a:sym typeface="Trebuchet MS"/>
            </a:endParaRPr>
          </a:p>
          <a:p>
            <a:pPr marL="340360" marR="0" lvl="0" indent="-328294" algn="l" rtl="0">
              <a:lnSpc>
                <a:spcPct val="100000"/>
              </a:lnSpc>
              <a:spcBef>
                <a:spcPts val="700"/>
              </a:spcBef>
              <a:spcAft>
                <a:spcPts val="0"/>
              </a:spcAft>
              <a:buClr>
                <a:srgbClr val="90C126"/>
              </a:buClr>
              <a:buSzPts val="2200"/>
              <a:buFont typeface="Quattrocento Sans"/>
              <a:buChar char="►"/>
            </a:pPr>
            <a:r>
              <a:rPr lang="en-US" sz="2800">
                <a:solidFill>
                  <a:srgbClr val="404040"/>
                </a:solidFill>
                <a:latin typeface="Trebuchet MS"/>
                <a:ea typeface="Trebuchet MS"/>
                <a:cs typeface="Trebuchet MS"/>
                <a:sym typeface="Trebuchet MS"/>
              </a:rPr>
              <a:t>Clinical approach</a:t>
            </a:r>
            <a:endParaRPr sz="2800">
              <a:solidFill>
                <a:schemeClr val="dk1"/>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1"/>
          <p:cNvSpPr txBox="1">
            <a:spLocks noGrp="1"/>
          </p:cNvSpPr>
          <p:nvPr>
            <p:ph type="title"/>
          </p:nvPr>
        </p:nvSpPr>
        <p:spPr>
          <a:xfrm>
            <a:off x="928687" y="475234"/>
            <a:ext cx="2330400" cy="4368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Clr>
                <a:schemeClr val="dk1"/>
              </a:buClr>
              <a:buSzPts val="2400"/>
              <a:buFont typeface="Trebuchet MS"/>
              <a:buNone/>
            </a:pPr>
            <a:r>
              <a:rPr lang="en-US" b="0" i="0">
                <a:latin typeface="Trebuchet MS"/>
                <a:ea typeface="Trebuchet MS"/>
                <a:cs typeface="Trebuchet MS"/>
                <a:sym typeface="Trebuchet MS"/>
              </a:rPr>
              <a:t>B. LEIOMYOMAS</a:t>
            </a:r>
            <a:endParaRPr/>
          </a:p>
        </p:txBody>
      </p:sp>
      <p:sp>
        <p:nvSpPr>
          <p:cNvPr id="248" name="Google Shape;248;p21"/>
          <p:cNvSpPr txBox="1"/>
          <p:nvPr/>
        </p:nvSpPr>
        <p:spPr>
          <a:xfrm>
            <a:off x="381000" y="1504950"/>
            <a:ext cx="7694295" cy="2451100"/>
          </a:xfrm>
          <a:prstGeom prst="rect">
            <a:avLst/>
          </a:prstGeom>
          <a:noFill/>
          <a:ln>
            <a:noFill/>
          </a:ln>
        </p:spPr>
        <p:txBody>
          <a:bodyPr spcFirstLastPara="1" wrap="square" lIns="0" tIns="12700" rIns="0" bIns="0" anchor="t" anchorCtr="0">
            <a:spAutoFit/>
          </a:bodyPr>
          <a:lstStyle/>
          <a:p>
            <a:pPr marL="302260" marR="506730" lvl="0" indent="-290194" algn="l" rtl="0">
              <a:lnSpc>
                <a:spcPct val="100000"/>
              </a:lnSpc>
              <a:spcBef>
                <a:spcPts val="0"/>
              </a:spcBef>
              <a:spcAft>
                <a:spcPts val="0"/>
              </a:spcAft>
              <a:buClr>
                <a:srgbClr val="90C126"/>
              </a:buClr>
              <a:buSzPts val="1000"/>
              <a:buFont typeface="Quattrocento Sans"/>
              <a:buChar char="►"/>
            </a:pPr>
            <a:r>
              <a:rPr lang="en-US" sz="1300">
                <a:solidFill>
                  <a:srgbClr val="90C126"/>
                </a:solidFill>
                <a:latin typeface="Trebuchet MS"/>
                <a:ea typeface="Trebuchet MS"/>
                <a:cs typeface="Trebuchet MS"/>
                <a:sym typeface="Trebuchet MS"/>
              </a:rPr>
              <a:t>Submucosal fibroids </a:t>
            </a:r>
            <a:r>
              <a:rPr lang="en-US" sz="1300">
                <a:solidFill>
                  <a:srgbClr val="404040"/>
                </a:solidFill>
                <a:latin typeface="Trebuchet MS"/>
                <a:ea typeface="Trebuchet MS"/>
                <a:cs typeface="Trebuchet MS"/>
                <a:sym typeface="Trebuchet MS"/>
              </a:rPr>
              <a:t>interfere with </a:t>
            </a:r>
            <a:r>
              <a:rPr lang="en-US" sz="1300" u="sng">
                <a:solidFill>
                  <a:srgbClr val="404040"/>
                </a:solidFill>
                <a:latin typeface="Trebuchet MS"/>
                <a:ea typeface="Trebuchet MS"/>
                <a:cs typeface="Trebuchet MS"/>
                <a:sym typeface="Trebuchet MS"/>
              </a:rPr>
              <a:t>implantation</a:t>
            </a:r>
            <a:r>
              <a:rPr lang="en-US" sz="1300">
                <a:solidFill>
                  <a:srgbClr val="404040"/>
                </a:solidFill>
                <a:latin typeface="Trebuchet MS"/>
                <a:ea typeface="Trebuchet MS"/>
                <a:cs typeface="Trebuchet MS"/>
                <a:sym typeface="Trebuchet MS"/>
              </a:rPr>
              <a:t> due to their position, </a:t>
            </a:r>
            <a:r>
              <a:rPr lang="en-US" sz="1300" u="sng">
                <a:solidFill>
                  <a:srgbClr val="404040"/>
                </a:solidFill>
                <a:latin typeface="Trebuchet MS"/>
                <a:ea typeface="Trebuchet MS"/>
                <a:cs typeface="Trebuchet MS"/>
                <a:sym typeface="Trebuchet MS"/>
              </a:rPr>
              <a:t>defective endometrial </a:t>
            </a:r>
            <a:r>
              <a:rPr lang="en-US" sz="1300">
                <a:solidFill>
                  <a:srgbClr val="404040"/>
                </a:solidFill>
                <a:latin typeface="Trebuchet MS"/>
                <a:ea typeface="Trebuchet MS"/>
                <a:cs typeface="Trebuchet MS"/>
                <a:sym typeface="Trebuchet MS"/>
              </a:rPr>
              <a:t> </a:t>
            </a:r>
            <a:r>
              <a:rPr lang="en-US" sz="1300" u="sng">
                <a:solidFill>
                  <a:srgbClr val="404040"/>
                </a:solidFill>
                <a:latin typeface="Trebuchet MS"/>
                <a:ea typeface="Trebuchet MS"/>
                <a:cs typeface="Trebuchet MS"/>
                <a:sym typeface="Trebuchet MS"/>
              </a:rPr>
              <a:t>receptivity</a:t>
            </a:r>
            <a:r>
              <a:rPr lang="en-US" sz="1300">
                <a:solidFill>
                  <a:srgbClr val="404040"/>
                </a:solidFill>
                <a:latin typeface="Trebuchet MS"/>
                <a:ea typeface="Trebuchet MS"/>
                <a:cs typeface="Trebuchet MS"/>
                <a:sym typeface="Trebuchet MS"/>
              </a:rPr>
              <a:t> overlying the fibroid or degeneration with increased cytokine production.</a:t>
            </a:r>
            <a:endParaRPr sz="1300">
              <a:solidFill>
                <a:schemeClr val="dk1"/>
              </a:solidFill>
              <a:latin typeface="Trebuchet MS"/>
              <a:ea typeface="Trebuchet MS"/>
              <a:cs typeface="Trebuchet MS"/>
              <a:sym typeface="Trebuchet MS"/>
            </a:endParaRPr>
          </a:p>
          <a:p>
            <a:pPr marL="302260" marR="175895" lvl="0" indent="0" algn="l" rtl="0">
              <a:lnSpc>
                <a:spcPct val="100000"/>
              </a:lnSpc>
              <a:spcBef>
                <a:spcPts val="0"/>
              </a:spcBef>
              <a:spcAft>
                <a:spcPts val="0"/>
              </a:spcAft>
              <a:buNone/>
            </a:pPr>
            <a:r>
              <a:rPr lang="en-US" sz="1300">
                <a:solidFill>
                  <a:srgbClr val="404040"/>
                </a:solidFill>
                <a:latin typeface="Trebuchet MS"/>
                <a:ea typeface="Trebuchet MS"/>
                <a:cs typeface="Trebuchet MS"/>
                <a:sym typeface="Trebuchet MS"/>
              </a:rPr>
              <a:t>Their </a:t>
            </a:r>
            <a:r>
              <a:rPr lang="en-US" sz="1300" u="sng">
                <a:solidFill>
                  <a:srgbClr val="404040"/>
                </a:solidFill>
                <a:latin typeface="Trebuchet MS"/>
                <a:ea typeface="Trebuchet MS"/>
                <a:cs typeface="Trebuchet MS"/>
                <a:sym typeface="Trebuchet MS"/>
              </a:rPr>
              <a:t>rapid growth</a:t>
            </a:r>
            <a:r>
              <a:rPr lang="en-US" sz="1300">
                <a:solidFill>
                  <a:srgbClr val="404040"/>
                </a:solidFill>
                <a:latin typeface="Trebuchet MS"/>
                <a:ea typeface="Trebuchet MS"/>
                <a:cs typeface="Trebuchet MS"/>
                <a:sym typeface="Trebuchet MS"/>
              </a:rPr>
              <a:t> caused by the hormones of pregnancy and the </a:t>
            </a:r>
            <a:r>
              <a:rPr lang="en-US" sz="1300" u="sng">
                <a:solidFill>
                  <a:srgbClr val="404040"/>
                </a:solidFill>
                <a:latin typeface="Trebuchet MS"/>
                <a:ea typeface="Trebuchet MS"/>
                <a:cs typeface="Trebuchet MS"/>
                <a:sym typeface="Trebuchet MS"/>
              </a:rPr>
              <a:t>lack of space</a:t>
            </a:r>
            <a:r>
              <a:rPr lang="en-US" sz="1300">
                <a:solidFill>
                  <a:srgbClr val="404040"/>
                </a:solidFill>
                <a:latin typeface="Trebuchet MS"/>
                <a:ea typeface="Trebuchet MS"/>
                <a:cs typeface="Trebuchet MS"/>
                <a:sym typeface="Trebuchet MS"/>
              </a:rPr>
              <a:t> of the developing  fetus are also causes for recurrent miscarriage.</a:t>
            </a:r>
            <a:endParaRPr sz="1300">
              <a:solidFill>
                <a:schemeClr val="dk1"/>
              </a:solidFill>
              <a:latin typeface="Trebuchet MS"/>
              <a:ea typeface="Trebuchet MS"/>
              <a:cs typeface="Trebuchet MS"/>
              <a:sym typeface="Trebuchet MS"/>
            </a:endParaRPr>
          </a:p>
          <a:p>
            <a:pPr marL="352425" marR="0" lvl="0" indent="-320675" algn="l" rtl="0">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Investigations: Transvaginal US, hysteroscopy or HSG</a:t>
            </a:r>
            <a:endParaRPr sz="1300">
              <a:solidFill>
                <a:schemeClr val="dk1"/>
              </a:solidFill>
              <a:latin typeface="Trebuchet MS"/>
              <a:ea typeface="Trebuchet MS"/>
              <a:cs typeface="Trebuchet MS"/>
              <a:sym typeface="Trebuchet MS"/>
            </a:endParaRPr>
          </a:p>
          <a:p>
            <a:pPr marL="352425" marR="0" lvl="0" indent="-320675" algn="l" rtl="0">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Treatment:</a:t>
            </a:r>
            <a:endParaRPr sz="1300">
              <a:solidFill>
                <a:schemeClr val="dk1"/>
              </a:solidFill>
              <a:latin typeface="Trebuchet MS"/>
              <a:ea typeface="Trebuchet MS"/>
              <a:cs typeface="Trebuchet MS"/>
              <a:sym typeface="Trebuchet MS"/>
            </a:endParaRPr>
          </a:p>
          <a:p>
            <a:pPr marL="302260" marR="0" lvl="0" indent="-238125" algn="l" rtl="0">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Hysteroscopic or abdominal myomectomy</a:t>
            </a:r>
            <a:endParaRPr sz="1300">
              <a:solidFill>
                <a:schemeClr val="dk1"/>
              </a:solidFill>
              <a:latin typeface="Trebuchet MS"/>
              <a:ea typeface="Trebuchet MS"/>
              <a:cs typeface="Trebuchet MS"/>
              <a:sym typeface="Trebuchet MS"/>
            </a:endParaRPr>
          </a:p>
          <a:p>
            <a:pPr marL="302260" marR="570230" lvl="0" indent="-238125" algn="l" rtl="0">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In women planning for pregnancy, myomectomy to decrease pregnancy complications is not  recommended.</a:t>
            </a:r>
            <a:endParaRPr sz="1300">
              <a:solidFill>
                <a:schemeClr val="dk1"/>
              </a:solidFill>
              <a:latin typeface="Trebuchet MS"/>
              <a:ea typeface="Trebuchet MS"/>
              <a:cs typeface="Trebuchet MS"/>
              <a:sym typeface="Trebuchet MS"/>
            </a:endParaRPr>
          </a:p>
          <a:p>
            <a:pPr marL="302260" marR="0" lvl="0" indent="-238125" algn="l" rtl="0">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In women with history of RPL or infertility, </a:t>
            </a:r>
            <a:r>
              <a:rPr lang="en-US" sz="1300">
                <a:solidFill>
                  <a:srgbClr val="FF0000"/>
                </a:solidFill>
                <a:latin typeface="Trebuchet MS"/>
                <a:ea typeface="Trebuchet MS"/>
                <a:cs typeface="Trebuchet MS"/>
                <a:sym typeface="Trebuchet MS"/>
              </a:rPr>
              <a:t>myomectomy </a:t>
            </a:r>
            <a:r>
              <a:rPr lang="en-US" sz="1300">
                <a:solidFill>
                  <a:srgbClr val="404040"/>
                </a:solidFill>
                <a:latin typeface="Trebuchet MS"/>
                <a:ea typeface="Trebuchet MS"/>
                <a:cs typeface="Trebuchet MS"/>
                <a:sym typeface="Trebuchet MS"/>
              </a:rPr>
              <a:t>is recommended for </a:t>
            </a:r>
            <a:r>
              <a:rPr lang="en-US" sz="1300">
                <a:solidFill>
                  <a:srgbClr val="FF0000"/>
                </a:solidFill>
                <a:latin typeface="Trebuchet MS"/>
                <a:ea typeface="Trebuchet MS"/>
                <a:cs typeface="Trebuchet MS"/>
                <a:sym typeface="Trebuchet MS"/>
              </a:rPr>
              <a:t>submucosal </a:t>
            </a:r>
            <a:r>
              <a:rPr lang="en-US" sz="1300">
                <a:solidFill>
                  <a:srgbClr val="404040"/>
                </a:solidFill>
                <a:latin typeface="Trebuchet MS"/>
                <a:ea typeface="Trebuchet MS"/>
                <a:cs typeface="Trebuchet MS"/>
                <a:sym typeface="Trebuchet MS"/>
              </a:rPr>
              <a:t>fibroids..</a:t>
            </a:r>
            <a:endParaRPr sz="1300">
              <a:solidFill>
                <a:schemeClr val="dk1"/>
              </a:solidFill>
              <a:latin typeface="Trebuchet MS"/>
              <a:ea typeface="Trebuchet MS"/>
              <a:cs typeface="Trebuchet MS"/>
              <a:sym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22"/>
          <p:cNvPicPr preferRelativeResize="0"/>
          <p:nvPr/>
        </p:nvPicPr>
        <p:blipFill rotWithShape="1">
          <a:blip r:embed="rId3">
            <a:alphaModFix/>
          </a:blip>
          <a:srcRect/>
          <a:stretch/>
        </p:blipFill>
        <p:spPr>
          <a:xfrm>
            <a:off x="6183312" y="2801936"/>
            <a:ext cx="2960687" cy="2341561"/>
          </a:xfrm>
          <a:prstGeom prst="rect">
            <a:avLst/>
          </a:prstGeom>
          <a:noFill/>
          <a:ln>
            <a:noFill/>
          </a:ln>
        </p:spPr>
      </p:pic>
      <p:sp>
        <p:nvSpPr>
          <p:cNvPr id="254" name="Google Shape;254;p22"/>
          <p:cNvSpPr txBox="1">
            <a:spLocks noGrp="1"/>
          </p:cNvSpPr>
          <p:nvPr>
            <p:ph type="title"/>
          </p:nvPr>
        </p:nvSpPr>
        <p:spPr>
          <a:xfrm>
            <a:off x="495300" y="299020"/>
            <a:ext cx="4381500" cy="3822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Clr>
                <a:schemeClr val="dk1"/>
              </a:buClr>
              <a:buSzPts val="2400"/>
              <a:buFont typeface="Trebuchet MS"/>
              <a:buNone/>
            </a:pPr>
            <a:r>
              <a:rPr lang="en-US" b="0" i="0">
                <a:latin typeface="Trebuchet MS"/>
                <a:ea typeface="Trebuchet MS"/>
                <a:cs typeface="Trebuchet MS"/>
                <a:sym typeface="Trebuchet MS"/>
              </a:rPr>
              <a:t>D. INTRAUTERINE ADHESIONS</a:t>
            </a:r>
            <a:endParaRPr/>
          </a:p>
        </p:txBody>
      </p:sp>
      <p:sp>
        <p:nvSpPr>
          <p:cNvPr id="255" name="Google Shape;255;p22"/>
          <p:cNvSpPr txBox="1"/>
          <p:nvPr/>
        </p:nvSpPr>
        <p:spPr>
          <a:xfrm>
            <a:off x="228600" y="1047750"/>
            <a:ext cx="7714615" cy="2827020"/>
          </a:xfrm>
          <a:prstGeom prst="rect">
            <a:avLst/>
          </a:prstGeom>
          <a:noFill/>
          <a:ln>
            <a:noFill/>
          </a:ln>
        </p:spPr>
        <p:txBody>
          <a:bodyPr spcFirstLastPara="1" wrap="square" lIns="0" tIns="101600" rIns="0" bIns="0" anchor="t" anchorCtr="0">
            <a:spAutoFit/>
          </a:bodyPr>
          <a:lstStyle/>
          <a:p>
            <a:pPr marL="302260" marR="0" lvl="0" indent="-290194" algn="l" rtl="0">
              <a:lnSpc>
                <a:spcPct val="100000"/>
              </a:lnSpc>
              <a:spcBef>
                <a:spcPts val="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aka </a:t>
            </a:r>
            <a:r>
              <a:rPr lang="en-US" sz="1300">
                <a:solidFill>
                  <a:srgbClr val="90C126"/>
                </a:solidFill>
                <a:latin typeface="Trebuchet MS"/>
                <a:ea typeface="Trebuchet MS"/>
                <a:cs typeface="Trebuchet MS"/>
                <a:sym typeface="Trebuchet MS"/>
              </a:rPr>
              <a:t>Asherman’s syndrome</a:t>
            </a:r>
            <a:endParaRPr sz="1300">
              <a:solidFill>
                <a:schemeClr val="dk1"/>
              </a:solidFill>
              <a:latin typeface="Trebuchet MS"/>
              <a:ea typeface="Trebuchet MS"/>
              <a:cs typeface="Trebuchet MS"/>
              <a:sym typeface="Trebuchet MS"/>
            </a:endParaRPr>
          </a:p>
          <a:p>
            <a:pPr marL="302260" marR="5080" lvl="0" indent="-290194" algn="l" rtl="0">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Mainly due to </a:t>
            </a:r>
            <a:r>
              <a:rPr lang="en-US" sz="1300" u="sng">
                <a:solidFill>
                  <a:srgbClr val="404040"/>
                </a:solidFill>
                <a:latin typeface="Trebuchet MS"/>
                <a:ea typeface="Trebuchet MS"/>
                <a:cs typeface="Trebuchet MS"/>
                <a:sym typeface="Trebuchet MS"/>
              </a:rPr>
              <a:t>excessive curettage</a:t>
            </a:r>
            <a:r>
              <a:rPr lang="en-US" sz="1300">
                <a:solidFill>
                  <a:srgbClr val="404040"/>
                </a:solidFill>
                <a:latin typeface="Trebuchet MS"/>
                <a:ea typeface="Trebuchet MS"/>
                <a:cs typeface="Trebuchet MS"/>
                <a:sym typeface="Trebuchet MS"/>
              </a:rPr>
              <a:t>, which traumatizes the basalis layer, which heals by </a:t>
            </a:r>
            <a:r>
              <a:rPr lang="en-US" sz="1300" u="sng">
                <a:solidFill>
                  <a:srgbClr val="404040"/>
                </a:solidFill>
                <a:latin typeface="Trebuchet MS"/>
                <a:ea typeface="Trebuchet MS"/>
                <a:cs typeface="Trebuchet MS"/>
                <a:sym typeface="Trebuchet MS"/>
              </a:rPr>
              <a:t>granulation </a:t>
            </a:r>
            <a:r>
              <a:rPr lang="en-US" sz="1300">
                <a:solidFill>
                  <a:srgbClr val="404040"/>
                </a:solidFill>
                <a:latin typeface="Trebuchet MS"/>
                <a:ea typeface="Trebuchet MS"/>
                <a:cs typeface="Trebuchet MS"/>
                <a:sym typeface="Trebuchet MS"/>
              </a:rPr>
              <a:t> </a:t>
            </a:r>
            <a:r>
              <a:rPr lang="en-US" sz="1300" u="sng">
                <a:solidFill>
                  <a:srgbClr val="404040"/>
                </a:solidFill>
                <a:latin typeface="Trebuchet MS"/>
                <a:ea typeface="Trebuchet MS"/>
                <a:cs typeface="Trebuchet MS"/>
                <a:sym typeface="Trebuchet MS"/>
              </a:rPr>
              <a:t>tissue formation.</a:t>
            </a:r>
            <a:r>
              <a:rPr lang="en-US" sz="1300">
                <a:solidFill>
                  <a:srgbClr val="404040"/>
                </a:solidFill>
                <a:latin typeface="Trebuchet MS"/>
                <a:ea typeface="Trebuchet MS"/>
                <a:cs typeface="Trebuchet MS"/>
                <a:sym typeface="Trebuchet MS"/>
              </a:rPr>
              <a:t> Opposing granulation tissues bridge forming </a:t>
            </a:r>
            <a:r>
              <a:rPr lang="en-US" sz="1300" u="sng">
                <a:solidFill>
                  <a:srgbClr val="404040"/>
                </a:solidFill>
                <a:latin typeface="Trebuchet MS"/>
                <a:ea typeface="Trebuchet MS"/>
                <a:cs typeface="Trebuchet MS"/>
                <a:sym typeface="Trebuchet MS"/>
              </a:rPr>
              <a:t>adhesions or dense connective tissue</a:t>
            </a:r>
            <a:r>
              <a:rPr lang="en-US" sz="1300">
                <a:solidFill>
                  <a:srgbClr val="404040"/>
                </a:solidFill>
                <a:latin typeface="Trebuchet MS"/>
                <a:ea typeface="Trebuchet MS"/>
                <a:cs typeface="Trebuchet MS"/>
                <a:sym typeface="Trebuchet MS"/>
              </a:rPr>
              <a:t>,  essentially obliterating the uterine cavity</a:t>
            </a:r>
            <a:endParaRPr sz="1300">
              <a:solidFill>
                <a:schemeClr val="dk1"/>
              </a:solidFill>
              <a:latin typeface="Trebuchet MS"/>
              <a:ea typeface="Trebuchet MS"/>
              <a:cs typeface="Trebuchet MS"/>
              <a:sym typeface="Trebuchet MS"/>
            </a:endParaRPr>
          </a:p>
          <a:p>
            <a:pPr marL="302260" marR="502919" lvl="0" indent="-290194" algn="l" rtl="0">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Associated symptoms: menstrual irregularity, secondary dysmenorrhea, infertility, secondary  amenorrhea or oligomenorrhea, recurrent miscarriage.</a:t>
            </a:r>
            <a:endParaRPr sz="1300">
              <a:solidFill>
                <a:schemeClr val="dk1"/>
              </a:solidFill>
              <a:latin typeface="Trebuchet MS"/>
              <a:ea typeface="Trebuchet MS"/>
              <a:cs typeface="Trebuchet MS"/>
              <a:sym typeface="Trebuchet MS"/>
            </a:endParaRPr>
          </a:p>
          <a:p>
            <a:pPr marL="352425" marR="0" lvl="0" indent="-320675" algn="l" rtl="0">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Investigations: HSG, hysteroscopy</a:t>
            </a:r>
            <a:endParaRPr sz="1300">
              <a:solidFill>
                <a:schemeClr val="dk1"/>
              </a:solidFill>
              <a:latin typeface="Trebuchet MS"/>
              <a:ea typeface="Trebuchet MS"/>
              <a:cs typeface="Trebuchet MS"/>
              <a:sym typeface="Trebuchet MS"/>
            </a:endParaRPr>
          </a:p>
          <a:p>
            <a:pPr marL="352425" marR="0" lvl="0" indent="-320675" algn="l" rtl="0">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Treatment: Hysteroscopic lysis of adhesions</a:t>
            </a:r>
            <a:endParaRPr sz="1300">
              <a:solidFill>
                <a:schemeClr val="dk1"/>
              </a:solidFill>
              <a:latin typeface="Trebuchet MS"/>
              <a:ea typeface="Trebuchet MS"/>
              <a:cs typeface="Trebuchet MS"/>
              <a:sym typeface="Trebuchet MS"/>
            </a:endParaRPr>
          </a:p>
          <a:p>
            <a:pPr marL="352425" marR="0" lvl="0" indent="-320675" algn="l" rtl="0">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How to prevent recurrence?</a:t>
            </a:r>
            <a:endParaRPr sz="1300">
              <a:solidFill>
                <a:schemeClr val="dk1"/>
              </a:solidFill>
              <a:latin typeface="Trebuchet MS"/>
              <a:ea typeface="Trebuchet MS"/>
              <a:cs typeface="Trebuchet MS"/>
              <a:sym typeface="Trebuchet MS"/>
            </a:endParaRPr>
          </a:p>
          <a:p>
            <a:pPr marL="490219" marR="0" lvl="1" indent="-196849" algn="l" rtl="0">
              <a:lnSpc>
                <a:spcPct val="100000"/>
              </a:lnSpc>
              <a:spcBef>
                <a:spcPts val="700"/>
              </a:spcBef>
              <a:spcAft>
                <a:spcPts val="0"/>
              </a:spcAft>
              <a:buClr>
                <a:srgbClr val="404040"/>
              </a:buClr>
              <a:buSzPts val="1300"/>
              <a:buFont typeface="Trebuchet MS"/>
              <a:buAutoNum type="arabicPeriod"/>
            </a:pPr>
            <a:r>
              <a:rPr lang="en-US" sz="1300" b="0" i="0" u="none" strike="noStrike" cap="none">
                <a:solidFill>
                  <a:srgbClr val="404040"/>
                </a:solidFill>
                <a:latin typeface="Trebuchet MS"/>
                <a:ea typeface="Trebuchet MS"/>
                <a:cs typeface="Trebuchet MS"/>
                <a:sym typeface="Trebuchet MS"/>
              </a:rPr>
              <a:t>Post-op estrogen</a:t>
            </a:r>
            <a:endParaRPr sz="1300" b="0" i="0" u="none" strike="noStrike" cap="none">
              <a:solidFill>
                <a:schemeClr val="dk1"/>
              </a:solidFill>
              <a:latin typeface="Trebuchet MS"/>
              <a:ea typeface="Trebuchet MS"/>
              <a:cs typeface="Trebuchet MS"/>
              <a:sym typeface="Trebuchet MS"/>
            </a:endParaRPr>
          </a:p>
          <a:p>
            <a:pPr marL="548640" marR="0" lvl="1" indent="-196850" algn="l" rtl="0">
              <a:lnSpc>
                <a:spcPct val="100000"/>
              </a:lnSpc>
              <a:spcBef>
                <a:spcPts val="0"/>
              </a:spcBef>
              <a:spcAft>
                <a:spcPts val="0"/>
              </a:spcAft>
              <a:buClr>
                <a:srgbClr val="404040"/>
              </a:buClr>
              <a:buSzPts val="1300"/>
              <a:buFont typeface="Trebuchet MS"/>
              <a:buAutoNum type="arabicPeriod"/>
            </a:pPr>
            <a:r>
              <a:rPr lang="en-US" sz="1300" b="0" i="0" u="none" strike="noStrike" cap="none">
                <a:solidFill>
                  <a:srgbClr val="404040"/>
                </a:solidFill>
                <a:latin typeface="Trebuchet MS"/>
                <a:ea typeface="Trebuchet MS"/>
                <a:cs typeface="Trebuchet MS"/>
                <a:sym typeface="Trebuchet MS"/>
              </a:rPr>
              <a:t>Post-op intrauterine Foley’s (for 10 days) or IUD (for 3 months).</a:t>
            </a:r>
            <a:endParaRPr sz="13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3"/>
          <p:cNvSpPr txBox="1">
            <a:spLocks noGrp="1"/>
          </p:cNvSpPr>
          <p:nvPr>
            <p:ph type="title"/>
          </p:nvPr>
        </p:nvSpPr>
        <p:spPr>
          <a:xfrm>
            <a:off x="2711896" y="464311"/>
            <a:ext cx="2469600" cy="5739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Clr>
                <a:schemeClr val="dk1"/>
              </a:buClr>
              <a:buSzPts val="3600"/>
              <a:buFont typeface="Trebuchet MS"/>
              <a:buNone/>
            </a:pPr>
            <a:r>
              <a:rPr lang="en-US" sz="3600" b="0" i="0">
                <a:latin typeface="Trebuchet MS"/>
                <a:ea typeface="Trebuchet MS"/>
                <a:cs typeface="Trebuchet MS"/>
                <a:sym typeface="Trebuchet MS"/>
              </a:rPr>
              <a:t>INFECTIONS</a:t>
            </a:r>
            <a:endParaRPr sz="3600">
              <a:latin typeface="Trebuchet MS"/>
              <a:ea typeface="Trebuchet MS"/>
              <a:cs typeface="Trebuchet MS"/>
              <a:sym typeface="Trebuchet MS"/>
            </a:endParaRPr>
          </a:p>
        </p:txBody>
      </p:sp>
      <p:sp>
        <p:nvSpPr>
          <p:cNvPr id="261" name="Google Shape;261;p23"/>
          <p:cNvSpPr txBox="1"/>
          <p:nvPr/>
        </p:nvSpPr>
        <p:spPr>
          <a:xfrm>
            <a:off x="238494" y="1377696"/>
            <a:ext cx="7707630" cy="1965960"/>
          </a:xfrm>
          <a:prstGeom prst="rect">
            <a:avLst/>
          </a:prstGeom>
          <a:noFill/>
          <a:ln>
            <a:noFill/>
          </a:ln>
        </p:spPr>
        <p:txBody>
          <a:bodyPr spcFirstLastPara="1" wrap="square" lIns="0" tIns="101600" rIns="0" bIns="0" anchor="t" anchorCtr="0">
            <a:spAutoFit/>
          </a:bodyPr>
          <a:lstStyle/>
          <a:p>
            <a:pPr marL="302260" marR="0" lvl="0" indent="-290194" algn="l" rtl="0">
              <a:lnSpc>
                <a:spcPct val="100000"/>
              </a:lnSpc>
              <a:spcBef>
                <a:spcPts val="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Any </a:t>
            </a:r>
            <a:r>
              <a:rPr lang="en-US" sz="1300" u="sng">
                <a:solidFill>
                  <a:srgbClr val="404040"/>
                </a:solidFill>
                <a:latin typeface="Trebuchet MS"/>
                <a:ea typeface="Trebuchet MS"/>
                <a:cs typeface="Trebuchet MS"/>
                <a:sym typeface="Trebuchet MS"/>
              </a:rPr>
              <a:t>severe infection</a:t>
            </a:r>
            <a:r>
              <a:rPr lang="en-US" sz="1300">
                <a:solidFill>
                  <a:srgbClr val="404040"/>
                </a:solidFill>
                <a:latin typeface="Trebuchet MS"/>
                <a:ea typeface="Trebuchet MS"/>
                <a:cs typeface="Trebuchet MS"/>
                <a:sym typeface="Trebuchet MS"/>
              </a:rPr>
              <a:t> that leads to bacteremia or viremia can cause sporadic miscarriage.</a:t>
            </a:r>
            <a:endParaRPr sz="1300">
              <a:solidFill>
                <a:schemeClr val="dk1"/>
              </a:solidFill>
              <a:latin typeface="Trebuchet MS"/>
              <a:ea typeface="Trebuchet MS"/>
              <a:cs typeface="Trebuchet MS"/>
              <a:sym typeface="Trebuchet MS"/>
            </a:endParaRPr>
          </a:p>
          <a:p>
            <a:pPr marL="302260" marR="562610" lvl="0" indent="-290194" algn="l" rtl="0">
              <a:lnSpc>
                <a:spcPct val="100000"/>
              </a:lnSpc>
              <a:spcBef>
                <a:spcPts val="700"/>
              </a:spcBef>
              <a:spcAft>
                <a:spcPts val="0"/>
              </a:spcAft>
              <a:buClr>
                <a:srgbClr val="90C126"/>
              </a:buClr>
              <a:buSzPts val="1000"/>
              <a:buFont typeface="Quattrocento Sans"/>
              <a:buChar char="►"/>
            </a:pPr>
            <a:r>
              <a:rPr lang="en-US" sz="1300" u="sng">
                <a:solidFill>
                  <a:srgbClr val="404040"/>
                </a:solidFill>
                <a:latin typeface="Trebuchet MS"/>
                <a:ea typeface="Trebuchet MS"/>
                <a:cs typeface="Trebuchet MS"/>
                <a:sym typeface="Trebuchet MS"/>
              </a:rPr>
              <a:t>Bacterial vaginosis in the first trimester</a:t>
            </a:r>
            <a:r>
              <a:rPr lang="en-US" sz="1300">
                <a:solidFill>
                  <a:srgbClr val="404040"/>
                </a:solidFill>
                <a:latin typeface="Trebuchet MS"/>
                <a:ea typeface="Trebuchet MS"/>
                <a:cs typeface="Trebuchet MS"/>
                <a:sym typeface="Trebuchet MS"/>
              </a:rPr>
              <a:t> is a risk factor for second trimester miscarriage and  preterm delivery.</a:t>
            </a:r>
            <a:endParaRPr sz="1300">
              <a:solidFill>
                <a:schemeClr val="dk1"/>
              </a:solidFill>
              <a:latin typeface="Trebuchet MS"/>
              <a:ea typeface="Trebuchet MS"/>
              <a:cs typeface="Trebuchet MS"/>
              <a:sym typeface="Trebuchet MS"/>
            </a:endParaRPr>
          </a:p>
          <a:p>
            <a:pPr marL="302260" marR="0" lvl="0" indent="0" algn="l" rtl="0">
              <a:lnSpc>
                <a:spcPct val="100000"/>
              </a:lnSpc>
              <a:spcBef>
                <a:spcPts val="0"/>
              </a:spcBef>
              <a:spcAft>
                <a:spcPts val="0"/>
              </a:spcAft>
              <a:buNone/>
            </a:pPr>
            <a:r>
              <a:rPr lang="en-US" sz="1300">
                <a:solidFill>
                  <a:srgbClr val="404040"/>
                </a:solidFill>
                <a:latin typeface="Trebuchet MS"/>
                <a:ea typeface="Trebuchet MS"/>
                <a:cs typeface="Trebuchet MS"/>
                <a:sym typeface="Trebuchet MS"/>
              </a:rPr>
              <a:t>This can be significantly reduced by early treatment with oral clindamycin.</a:t>
            </a:r>
            <a:endParaRPr sz="1300">
              <a:solidFill>
                <a:schemeClr val="dk1"/>
              </a:solidFill>
              <a:latin typeface="Trebuchet MS"/>
              <a:ea typeface="Trebuchet MS"/>
              <a:cs typeface="Trebuchet MS"/>
              <a:sym typeface="Trebuchet MS"/>
            </a:endParaRPr>
          </a:p>
          <a:p>
            <a:pPr marL="302260" marR="0" lvl="0" indent="-270510" algn="l" rtl="0">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Screening at 16 weeks GA if there is vaginal discharge</a:t>
            </a:r>
            <a:endParaRPr sz="1300">
              <a:solidFill>
                <a:schemeClr val="dk1"/>
              </a:solidFill>
              <a:latin typeface="Trebuchet MS"/>
              <a:ea typeface="Trebuchet MS"/>
              <a:cs typeface="Trebuchet MS"/>
              <a:sym typeface="Trebuchet MS"/>
            </a:endParaRPr>
          </a:p>
          <a:p>
            <a:pPr marL="302260" marR="5080" lvl="0" indent="-270510" algn="l" rtl="0">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Some infections, such as Listeria monocytogenes, Toxoplasma gondii, cytomegalovirus, and primary  genital herpes, are known to cause sporadic pregnancy loss, but no infectious agent has been  proven to cause RPL.</a:t>
            </a:r>
            <a:endParaRPr sz="1300">
              <a:solidFill>
                <a:schemeClr val="dk1"/>
              </a:solidFill>
              <a:latin typeface="Trebuchet MS"/>
              <a:ea typeface="Trebuchet MS"/>
              <a:cs typeface="Trebuchet MS"/>
              <a:sym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4"/>
          <p:cNvSpPr txBox="1">
            <a:spLocks noGrp="1"/>
          </p:cNvSpPr>
          <p:nvPr>
            <p:ph type="title"/>
          </p:nvPr>
        </p:nvSpPr>
        <p:spPr>
          <a:xfrm>
            <a:off x="581025" y="462279"/>
            <a:ext cx="4752900" cy="6351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Clr>
                <a:schemeClr val="dk1"/>
              </a:buClr>
              <a:buSzPts val="4000"/>
              <a:buFont typeface="Trebuchet MS"/>
              <a:buNone/>
            </a:pPr>
            <a:r>
              <a:rPr lang="en-US" sz="4000" b="0" i="0">
                <a:latin typeface="Trebuchet MS"/>
                <a:ea typeface="Trebuchet MS"/>
                <a:cs typeface="Trebuchet MS"/>
                <a:sym typeface="Trebuchet MS"/>
              </a:rPr>
              <a:t>2. THROMBOPHILIAS</a:t>
            </a:r>
            <a:endParaRPr sz="4000">
              <a:latin typeface="Trebuchet MS"/>
              <a:ea typeface="Trebuchet MS"/>
              <a:cs typeface="Trebuchet MS"/>
              <a:sym typeface="Trebuchet MS"/>
            </a:endParaRPr>
          </a:p>
        </p:txBody>
      </p:sp>
      <p:sp>
        <p:nvSpPr>
          <p:cNvPr id="267" name="Google Shape;267;p24"/>
          <p:cNvSpPr txBox="1"/>
          <p:nvPr/>
        </p:nvSpPr>
        <p:spPr>
          <a:xfrm>
            <a:off x="501956" y="1652389"/>
            <a:ext cx="6920865" cy="1965325"/>
          </a:xfrm>
          <a:prstGeom prst="rect">
            <a:avLst/>
          </a:prstGeom>
          <a:noFill/>
          <a:ln>
            <a:noFill/>
          </a:ln>
        </p:spPr>
        <p:txBody>
          <a:bodyPr spcFirstLastPara="1" wrap="square" lIns="0" tIns="97775" rIns="0" bIns="0" anchor="t" anchorCtr="0">
            <a:spAutoFit/>
          </a:bodyPr>
          <a:lstStyle/>
          <a:p>
            <a:pPr marL="337820" marR="0" lvl="0" indent="-325755" algn="l" rtl="0">
              <a:lnSpc>
                <a:spcPct val="100000"/>
              </a:lnSpc>
              <a:spcBef>
                <a:spcPts val="0"/>
              </a:spcBef>
              <a:spcAft>
                <a:spcPts val="0"/>
              </a:spcAft>
              <a:buClr>
                <a:srgbClr val="90C126"/>
              </a:buClr>
              <a:buSzPts val="2150"/>
              <a:buFont typeface="Quattrocento Sans"/>
              <a:buChar char="►"/>
            </a:pPr>
            <a:r>
              <a:rPr lang="en-US" sz="2700" dirty="0">
                <a:solidFill>
                  <a:srgbClr val="404040"/>
                </a:solidFill>
                <a:latin typeface="Trebuchet MS"/>
                <a:ea typeface="Trebuchet MS"/>
                <a:cs typeface="Trebuchet MS"/>
                <a:sym typeface="Trebuchet MS"/>
              </a:rPr>
              <a:t>Two types:</a:t>
            </a:r>
            <a:endParaRPr sz="2700">
              <a:solidFill>
                <a:schemeClr val="dk1"/>
              </a:solidFill>
              <a:latin typeface="Trebuchet MS"/>
              <a:ea typeface="Trebuchet MS"/>
              <a:cs typeface="Trebuchet MS"/>
              <a:sym typeface="Trebuchet MS"/>
            </a:endParaRPr>
          </a:p>
          <a:p>
            <a:pPr marL="337820" marR="5080" lvl="1" indent="-257175" algn="l" rtl="0">
              <a:lnSpc>
                <a:spcPct val="100000"/>
              </a:lnSpc>
              <a:spcBef>
                <a:spcPts val="695"/>
              </a:spcBef>
              <a:spcAft>
                <a:spcPts val="0"/>
              </a:spcAft>
              <a:buClr>
                <a:srgbClr val="404040"/>
              </a:buClr>
              <a:buSzPts val="2600"/>
              <a:buFont typeface="Trebuchet MS"/>
              <a:buAutoNum type="alphaUcPeriod"/>
            </a:pPr>
            <a:r>
              <a:rPr lang="en-US" sz="2700" b="0" i="0" u="none" strike="noStrike" cap="none" dirty="0">
                <a:solidFill>
                  <a:srgbClr val="404040"/>
                </a:solidFill>
                <a:latin typeface="Trebuchet MS"/>
                <a:ea typeface="Trebuchet MS"/>
                <a:cs typeface="Trebuchet MS"/>
                <a:sym typeface="Trebuchet MS"/>
              </a:rPr>
              <a:t>Acquired thrombophilia (</a:t>
            </a:r>
            <a:r>
              <a:rPr lang="en-US" sz="2800" b="0" i="0" u="none" strike="noStrike" cap="none" dirty="0" err="1">
                <a:solidFill>
                  <a:srgbClr val="404040"/>
                </a:solidFill>
                <a:latin typeface="Trebuchet MS"/>
                <a:ea typeface="Trebuchet MS"/>
                <a:cs typeface="Trebuchet MS"/>
                <a:sym typeface="Trebuchet MS"/>
              </a:rPr>
              <a:t>Antiphospholipid</a:t>
            </a:r>
            <a:r>
              <a:rPr lang="en-US" sz="2800" b="0" i="0" u="none" strike="noStrike" cap="none" dirty="0">
                <a:solidFill>
                  <a:srgbClr val="404040"/>
                </a:solidFill>
                <a:latin typeface="Trebuchet MS"/>
                <a:ea typeface="Trebuchet MS"/>
                <a:cs typeface="Trebuchet MS"/>
                <a:sym typeface="Trebuchet MS"/>
              </a:rPr>
              <a:t>  Syndrome </a:t>
            </a:r>
            <a:r>
              <a:rPr lang="en-US" sz="2700" b="0" i="0" u="none" strike="noStrike" cap="none" dirty="0" smtClean="0">
                <a:solidFill>
                  <a:srgbClr val="404040"/>
                </a:solidFill>
                <a:latin typeface="Trebuchet MS"/>
                <a:ea typeface="Trebuchet MS"/>
                <a:cs typeface="Trebuchet MS"/>
                <a:sym typeface="Trebuchet MS"/>
              </a:rPr>
              <a:t>) </a:t>
            </a:r>
            <a:endParaRPr sz="2700" b="0" i="0" u="none" strike="noStrike" cap="none">
              <a:solidFill>
                <a:schemeClr val="dk1"/>
              </a:solidFill>
              <a:latin typeface="Trebuchet MS"/>
              <a:ea typeface="Trebuchet MS"/>
              <a:cs typeface="Trebuchet MS"/>
              <a:sym typeface="Trebuchet MS"/>
            </a:endParaRPr>
          </a:p>
          <a:p>
            <a:pPr marL="400685" marR="0" lvl="1" indent="-320674" algn="l" rtl="0">
              <a:lnSpc>
                <a:spcPct val="100000"/>
              </a:lnSpc>
              <a:spcBef>
                <a:spcPts val="705"/>
              </a:spcBef>
              <a:spcAft>
                <a:spcPts val="0"/>
              </a:spcAft>
              <a:buClr>
                <a:srgbClr val="404040"/>
              </a:buClr>
              <a:buSzPts val="2600"/>
              <a:buFont typeface="Trebuchet MS"/>
              <a:buAutoNum type="alphaUcPeriod"/>
            </a:pPr>
            <a:r>
              <a:rPr lang="en-US" sz="2700" b="0" i="0" u="none" strike="noStrike" cap="none" dirty="0">
                <a:solidFill>
                  <a:srgbClr val="404040"/>
                </a:solidFill>
                <a:latin typeface="Trebuchet MS"/>
                <a:ea typeface="Trebuchet MS"/>
                <a:cs typeface="Trebuchet MS"/>
                <a:sym typeface="Trebuchet MS"/>
              </a:rPr>
              <a:t>Inherited thrombophilia</a:t>
            </a:r>
            <a:endParaRPr sz="2700" b="0" i="0" u="none" strike="noStrike" cap="none">
              <a:solidFill>
                <a:schemeClr val="dk1"/>
              </a:solidFill>
              <a:latin typeface="Trebuchet MS"/>
              <a:ea typeface="Trebuchet MS"/>
              <a:cs typeface="Trebuchet MS"/>
              <a:sym typeface="Trebuchet MS"/>
            </a:endParaRPr>
          </a:p>
        </p:txBody>
      </p:sp>
      <p:sp>
        <p:nvSpPr>
          <p:cNvPr id="4" name="مربع نص 3"/>
          <p:cNvSpPr txBox="1"/>
          <p:nvPr/>
        </p:nvSpPr>
        <p:spPr>
          <a:xfrm>
            <a:off x="5192110" y="0"/>
            <a:ext cx="3951890" cy="1354217"/>
          </a:xfrm>
          <a:prstGeom prst="rect">
            <a:avLst/>
          </a:prstGeom>
          <a:noFill/>
        </p:spPr>
        <p:txBody>
          <a:bodyPr wrap="square" rtlCol="1">
            <a:spAutoFit/>
          </a:bodyPr>
          <a:lstStyle/>
          <a:p>
            <a:r>
              <a:rPr lang="en-US" sz="1800" b="1" dirty="0" smtClean="0">
                <a:solidFill>
                  <a:schemeClr val="accent1"/>
                </a:solidFill>
              </a:rPr>
              <a:t>Case 1</a:t>
            </a:r>
            <a:r>
              <a:rPr lang="en-US" sz="1800" b="1" dirty="0" smtClean="0">
                <a:solidFill>
                  <a:schemeClr val="accent2">
                    <a:lumMod val="75000"/>
                  </a:schemeClr>
                </a:solidFill>
              </a:rPr>
              <a:t>:</a:t>
            </a:r>
            <a:r>
              <a:rPr lang="en-US" sz="1600" dirty="0" smtClean="0">
                <a:solidFill>
                  <a:schemeClr val="accent2">
                    <a:lumMod val="75000"/>
                  </a:schemeClr>
                </a:solidFill>
              </a:rPr>
              <a:t> pt. come to the clinic with visible gestational sac and fetal pulsation, then in the next visit no gestational sac. </a:t>
            </a:r>
            <a:r>
              <a:rPr lang="en-US" sz="1600" dirty="0" smtClean="0">
                <a:solidFill>
                  <a:schemeClr val="accent2">
                    <a:lumMod val="75000"/>
                  </a:schemeClr>
                </a:solidFill>
              </a:rPr>
              <a:t>P</a:t>
            </a:r>
            <a:r>
              <a:rPr lang="en-US" sz="1600" dirty="0" smtClean="0">
                <a:solidFill>
                  <a:schemeClr val="accent2">
                    <a:lumMod val="75000"/>
                  </a:schemeClr>
                </a:solidFill>
              </a:rPr>
              <a:t>t. Says its not the first time (recurrent) </a:t>
            </a:r>
            <a:r>
              <a:rPr lang="en-US" sz="1600" dirty="0" smtClean="0">
                <a:solidFill>
                  <a:schemeClr val="accent2">
                    <a:lumMod val="75000"/>
                  </a:schemeClr>
                </a:solidFill>
                <a:sym typeface="Wingdings" pitchFamily="2" charset="2"/>
              </a:rPr>
              <a:t> </a:t>
            </a:r>
            <a:r>
              <a:rPr lang="en-US" sz="1600" b="1" dirty="0" smtClean="0">
                <a:solidFill>
                  <a:srgbClr val="00B050"/>
                </a:solidFill>
                <a:sym typeface="Wingdings" pitchFamily="2" charset="2"/>
              </a:rPr>
              <a:t>Thrombophilia</a:t>
            </a:r>
            <a:endParaRPr lang="en-US" sz="1600" b="1" dirty="0" smtClean="0">
              <a:solidFill>
                <a:srgbClr val="00B050"/>
              </a:solidFill>
            </a:endParaRPr>
          </a:p>
        </p:txBody>
      </p:sp>
      <p:sp>
        <p:nvSpPr>
          <p:cNvPr id="5" name="مربع نص 4"/>
          <p:cNvSpPr txBox="1"/>
          <p:nvPr/>
        </p:nvSpPr>
        <p:spPr>
          <a:xfrm>
            <a:off x="5181601" y="1397876"/>
            <a:ext cx="3962400" cy="861774"/>
          </a:xfrm>
          <a:prstGeom prst="rect">
            <a:avLst/>
          </a:prstGeom>
          <a:noFill/>
        </p:spPr>
        <p:txBody>
          <a:bodyPr wrap="square" rtlCol="1">
            <a:spAutoFit/>
          </a:bodyPr>
          <a:lstStyle/>
          <a:p>
            <a:r>
              <a:rPr lang="en-US" sz="1800" b="1" dirty="0" smtClean="0">
                <a:solidFill>
                  <a:schemeClr val="accent1"/>
                </a:solidFill>
              </a:rPr>
              <a:t>Case 2:</a:t>
            </a:r>
            <a:r>
              <a:rPr lang="en-US" sz="1600" dirty="0" smtClean="0"/>
              <a:t> </a:t>
            </a:r>
            <a:r>
              <a:rPr lang="en-US" sz="1600" dirty="0" smtClean="0">
                <a:solidFill>
                  <a:schemeClr val="accent2">
                    <a:lumMod val="75000"/>
                  </a:schemeClr>
                </a:solidFill>
              </a:rPr>
              <a:t>pregnant woman comes to the clinic at 15 week, US shows fetal death (bony parts detected)</a:t>
            </a:r>
            <a:r>
              <a:rPr lang="en-US" sz="1600" dirty="0" smtClean="0">
                <a:solidFill>
                  <a:schemeClr val="accent2">
                    <a:lumMod val="75000"/>
                  </a:schemeClr>
                </a:solidFill>
                <a:sym typeface="Wingdings" pitchFamily="2" charset="2"/>
              </a:rPr>
              <a:t> </a:t>
            </a:r>
            <a:r>
              <a:rPr lang="en-US" sz="1600" b="1" dirty="0" smtClean="0">
                <a:solidFill>
                  <a:srgbClr val="00B050"/>
                </a:solidFill>
                <a:sym typeface="Wingdings" pitchFamily="2" charset="2"/>
              </a:rPr>
              <a:t>Thrombophilia</a:t>
            </a:r>
            <a:endParaRPr lang="en-US" sz="1600" b="1" dirty="0" smtClean="0">
              <a:solidFill>
                <a:srgbClr val="00B050"/>
              </a:solidFill>
            </a:endParaRPr>
          </a:p>
        </p:txBody>
      </p:sp>
      <p:sp>
        <p:nvSpPr>
          <p:cNvPr id="6" name="مربع نص 5"/>
          <p:cNvSpPr txBox="1"/>
          <p:nvPr/>
        </p:nvSpPr>
        <p:spPr>
          <a:xfrm>
            <a:off x="6295696" y="2911366"/>
            <a:ext cx="2848304" cy="1077218"/>
          </a:xfrm>
          <a:prstGeom prst="rect">
            <a:avLst/>
          </a:prstGeom>
          <a:noFill/>
        </p:spPr>
        <p:txBody>
          <a:bodyPr wrap="square" rtlCol="1">
            <a:spAutoFit/>
          </a:bodyPr>
          <a:lstStyle/>
          <a:p>
            <a:pPr algn="r"/>
            <a:r>
              <a:rPr lang="ar-JO" sz="1600" dirty="0" smtClean="0">
                <a:solidFill>
                  <a:schemeClr val="accent1"/>
                </a:solidFill>
              </a:rPr>
              <a:t>ممكن يصير مع المريضة بعمر متقدم بحيث يكون عندها أكثر من ولد وبعدين </a:t>
            </a:r>
            <a:r>
              <a:rPr lang="ar-JO" sz="1600" dirty="0" err="1" smtClean="0">
                <a:solidFill>
                  <a:schemeClr val="accent1"/>
                </a:solidFill>
              </a:rPr>
              <a:t>بلشت</a:t>
            </a:r>
            <a:r>
              <a:rPr lang="ar-JO" sz="1600" dirty="0" smtClean="0">
                <a:solidFill>
                  <a:schemeClr val="accent1"/>
                </a:solidFill>
              </a:rPr>
              <a:t> معها مشكلة الاجهاضات المتكررة </a:t>
            </a:r>
          </a:p>
          <a:p>
            <a:r>
              <a:rPr lang="en-US" sz="1600" dirty="0" smtClean="0">
                <a:solidFill>
                  <a:schemeClr val="accent1"/>
                </a:solidFill>
              </a:rPr>
              <a:t>Secondary thrombophilia</a:t>
            </a:r>
            <a:endParaRPr lang="ar-JO" sz="1600" dirty="0">
              <a:solidFill>
                <a:schemeClr val="accen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5"/>
          <p:cNvSpPr txBox="1">
            <a:spLocks noGrp="1"/>
          </p:cNvSpPr>
          <p:nvPr>
            <p:ph type="title"/>
          </p:nvPr>
        </p:nvSpPr>
        <p:spPr>
          <a:xfrm>
            <a:off x="928687" y="475234"/>
            <a:ext cx="5421600" cy="4368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Clr>
                <a:schemeClr val="dk1"/>
              </a:buClr>
              <a:buSzPts val="2400"/>
              <a:buFont typeface="Trebuchet MS"/>
              <a:buNone/>
            </a:pPr>
            <a:r>
              <a:rPr lang="en-US" b="0" i="0">
                <a:latin typeface="Trebuchet MS"/>
                <a:ea typeface="Trebuchet MS"/>
                <a:cs typeface="Trebuchet MS"/>
                <a:sym typeface="Trebuchet MS"/>
              </a:rPr>
              <a:t>A.ANTIPHOSPHOLIPID SYNDROME (APS)</a:t>
            </a:r>
            <a:endParaRPr/>
          </a:p>
        </p:txBody>
      </p:sp>
      <p:sp>
        <p:nvSpPr>
          <p:cNvPr id="273" name="Google Shape;273;p25"/>
          <p:cNvSpPr txBox="1"/>
          <p:nvPr/>
        </p:nvSpPr>
        <p:spPr>
          <a:xfrm>
            <a:off x="540414" y="1549208"/>
            <a:ext cx="6289040" cy="2641600"/>
          </a:xfrm>
          <a:prstGeom prst="rect">
            <a:avLst/>
          </a:prstGeom>
          <a:noFill/>
          <a:ln>
            <a:noFill/>
          </a:ln>
        </p:spPr>
        <p:txBody>
          <a:bodyPr spcFirstLastPara="1" wrap="square" lIns="0" tIns="101600" rIns="0" bIns="0" anchor="t" anchorCtr="0">
            <a:spAutoFit/>
          </a:bodyPr>
          <a:lstStyle/>
          <a:p>
            <a:pPr marL="309880" marR="0" lvl="0" indent="-297815" algn="l" rtl="0">
              <a:lnSpc>
                <a:spcPct val="100000"/>
              </a:lnSpc>
              <a:spcBef>
                <a:spcPts val="0"/>
              </a:spcBef>
              <a:spcAft>
                <a:spcPts val="0"/>
              </a:spcAft>
              <a:buClr>
                <a:srgbClr val="90C126"/>
              </a:buClr>
              <a:buSzPts val="1250"/>
              <a:buFont typeface="Quattrocento Sans"/>
              <a:buChar char="►"/>
            </a:pPr>
            <a:r>
              <a:rPr lang="en-US" sz="1600">
                <a:solidFill>
                  <a:srgbClr val="404040"/>
                </a:solidFill>
                <a:latin typeface="Trebuchet MS"/>
                <a:ea typeface="Trebuchet MS"/>
                <a:cs typeface="Trebuchet MS"/>
                <a:sym typeface="Trebuchet MS"/>
              </a:rPr>
              <a:t>5-15% of women with RPL may have APS.</a:t>
            </a:r>
            <a:endParaRPr sz="1600">
              <a:solidFill>
                <a:schemeClr val="dk1"/>
              </a:solidFill>
              <a:latin typeface="Trebuchet MS"/>
              <a:ea typeface="Trebuchet MS"/>
              <a:cs typeface="Trebuchet MS"/>
              <a:sym typeface="Trebuchet MS"/>
            </a:endParaRPr>
          </a:p>
          <a:p>
            <a:pPr marL="309880" marR="0" lvl="0" indent="-297815" algn="l" rtl="0">
              <a:lnSpc>
                <a:spcPct val="100000"/>
              </a:lnSpc>
              <a:spcBef>
                <a:spcPts val="700"/>
              </a:spcBef>
              <a:spcAft>
                <a:spcPts val="0"/>
              </a:spcAft>
              <a:buClr>
                <a:srgbClr val="90C126"/>
              </a:buClr>
              <a:buSzPts val="1250"/>
              <a:buFont typeface="Quattrocento Sans"/>
              <a:buChar char="►"/>
            </a:pPr>
            <a:r>
              <a:rPr lang="en-US" sz="1600">
                <a:solidFill>
                  <a:srgbClr val="404040"/>
                </a:solidFill>
                <a:latin typeface="Trebuchet MS"/>
                <a:ea typeface="Trebuchet MS"/>
                <a:cs typeface="Trebuchet MS"/>
                <a:sym typeface="Trebuchet MS"/>
              </a:rPr>
              <a:t>Pregnancy morbidity in APS is defined as</a:t>
            </a:r>
            <a:endParaRPr sz="1600">
              <a:solidFill>
                <a:schemeClr val="dk1"/>
              </a:solidFill>
              <a:latin typeface="Trebuchet MS"/>
              <a:ea typeface="Trebuchet MS"/>
              <a:cs typeface="Trebuchet MS"/>
              <a:sym typeface="Trebuchet MS"/>
            </a:endParaRPr>
          </a:p>
          <a:p>
            <a:pPr marL="309880" marR="5080" lvl="1" indent="-101600" algn="l" rtl="0">
              <a:lnSpc>
                <a:spcPct val="100000"/>
              </a:lnSpc>
              <a:spcBef>
                <a:spcPts val="0"/>
              </a:spcBef>
              <a:spcAft>
                <a:spcPts val="0"/>
              </a:spcAft>
              <a:buClr>
                <a:srgbClr val="404040"/>
              </a:buClr>
              <a:buSzPts val="1600"/>
              <a:buFont typeface="Trebuchet MS"/>
              <a:buAutoNum type="arabicPeriod"/>
            </a:pPr>
            <a:r>
              <a:rPr lang="en-US" sz="1600" b="0" i="0" u="none" strike="noStrike" cap="none">
                <a:solidFill>
                  <a:srgbClr val="404040"/>
                </a:solidFill>
                <a:latin typeface="Trebuchet MS"/>
                <a:ea typeface="Trebuchet MS"/>
                <a:cs typeface="Trebuchet MS"/>
                <a:sym typeface="Trebuchet MS"/>
              </a:rPr>
              <a:t>Otherwise </a:t>
            </a:r>
            <a:r>
              <a:rPr lang="en-US" sz="1600" b="1" i="0" u="none" strike="noStrike" cap="none">
                <a:solidFill>
                  <a:srgbClr val="404040"/>
                </a:solidFill>
                <a:latin typeface="Trebuchet MS"/>
                <a:ea typeface="Trebuchet MS"/>
                <a:cs typeface="Trebuchet MS"/>
                <a:sym typeface="Trebuchet MS"/>
              </a:rPr>
              <a:t>unexplained fetal death at ≥10 weeks </a:t>
            </a:r>
            <a:r>
              <a:rPr lang="en-US" sz="1600" b="0" i="0" u="none" strike="noStrike" cap="none">
                <a:solidFill>
                  <a:srgbClr val="404040"/>
                </a:solidFill>
                <a:latin typeface="Trebuchet MS"/>
                <a:ea typeface="Trebuchet MS"/>
                <a:cs typeface="Trebuchet MS"/>
                <a:sym typeface="Trebuchet MS"/>
              </a:rPr>
              <a:t>gestation of  a morphologically normal fetus, </a:t>
            </a:r>
            <a:r>
              <a:rPr lang="en-US" sz="1600" b="1" i="0" u="none" strike="noStrike" cap="none">
                <a:solidFill>
                  <a:srgbClr val="404040"/>
                </a:solidFill>
                <a:latin typeface="Trebuchet MS"/>
                <a:ea typeface="Trebuchet MS"/>
                <a:cs typeface="Trebuchet MS"/>
                <a:sym typeface="Trebuchet MS"/>
              </a:rPr>
              <a:t>or</a:t>
            </a:r>
            <a:endParaRPr sz="1600" b="0" i="0" u="none" strike="noStrike" cap="none">
              <a:solidFill>
                <a:schemeClr val="dk1"/>
              </a:solidFill>
              <a:latin typeface="Trebuchet MS"/>
              <a:ea typeface="Trebuchet MS"/>
              <a:cs typeface="Trebuchet MS"/>
              <a:sym typeface="Trebuchet MS"/>
            </a:endParaRPr>
          </a:p>
          <a:p>
            <a:pPr marL="309880" marR="60960" lvl="1" indent="-101600" algn="l" rtl="0">
              <a:lnSpc>
                <a:spcPct val="100000"/>
              </a:lnSpc>
              <a:spcBef>
                <a:spcPts val="0"/>
              </a:spcBef>
              <a:spcAft>
                <a:spcPts val="0"/>
              </a:spcAft>
              <a:buClr>
                <a:srgbClr val="404040"/>
              </a:buClr>
              <a:buSzPts val="1600"/>
              <a:buFont typeface="Trebuchet MS"/>
              <a:buAutoNum type="arabicPeriod"/>
            </a:pPr>
            <a:r>
              <a:rPr lang="en-US" sz="1600" b="1" i="0" u="none" strike="noStrike" cap="none">
                <a:solidFill>
                  <a:srgbClr val="404040"/>
                </a:solidFill>
                <a:latin typeface="Trebuchet MS"/>
                <a:ea typeface="Trebuchet MS"/>
                <a:cs typeface="Trebuchet MS"/>
                <a:sym typeface="Trebuchet MS"/>
              </a:rPr>
              <a:t>One or more premature births before 34 weeks </a:t>
            </a:r>
            <a:r>
              <a:rPr lang="en-US" sz="1600" b="0" i="0" u="none" strike="noStrike" cap="none">
                <a:solidFill>
                  <a:srgbClr val="404040"/>
                </a:solidFill>
                <a:latin typeface="Trebuchet MS"/>
                <a:ea typeface="Trebuchet MS"/>
                <a:cs typeface="Trebuchet MS"/>
                <a:sym typeface="Trebuchet MS"/>
              </a:rPr>
              <a:t>of gestation  because of eclampsia, preeclampsia, or placental insufficiency,  </a:t>
            </a:r>
            <a:r>
              <a:rPr lang="en-US" sz="1600" b="1" i="0" u="none" strike="noStrike" cap="none">
                <a:solidFill>
                  <a:srgbClr val="404040"/>
                </a:solidFill>
                <a:latin typeface="Trebuchet MS"/>
                <a:ea typeface="Trebuchet MS"/>
                <a:cs typeface="Trebuchet MS"/>
                <a:sym typeface="Trebuchet MS"/>
              </a:rPr>
              <a:t>or</a:t>
            </a:r>
            <a:endParaRPr sz="1600" b="0" i="0" u="none" strike="noStrike" cap="none">
              <a:solidFill>
                <a:schemeClr val="dk1"/>
              </a:solidFill>
              <a:latin typeface="Trebuchet MS"/>
              <a:ea typeface="Trebuchet MS"/>
              <a:cs typeface="Trebuchet MS"/>
              <a:sym typeface="Trebuchet MS"/>
            </a:endParaRPr>
          </a:p>
          <a:p>
            <a:pPr marL="309880" marR="220345" lvl="1" indent="-101600" algn="l" rtl="0">
              <a:lnSpc>
                <a:spcPct val="100000"/>
              </a:lnSpc>
              <a:spcBef>
                <a:spcPts val="0"/>
              </a:spcBef>
              <a:spcAft>
                <a:spcPts val="0"/>
              </a:spcAft>
              <a:buClr>
                <a:srgbClr val="404040"/>
              </a:buClr>
              <a:buSzPts val="1600"/>
              <a:buFont typeface="Trebuchet MS"/>
              <a:buAutoNum type="arabicPeriod"/>
            </a:pPr>
            <a:r>
              <a:rPr lang="en-US" sz="1600" b="1" i="0" u="none" strike="noStrike" cap="none">
                <a:solidFill>
                  <a:srgbClr val="404040"/>
                </a:solidFill>
                <a:latin typeface="Trebuchet MS"/>
                <a:ea typeface="Trebuchet MS"/>
                <a:cs typeface="Trebuchet MS"/>
                <a:sym typeface="Trebuchet MS"/>
              </a:rPr>
              <a:t>Three or more embryonic (&lt;10 week gestation</a:t>
            </a:r>
            <a:r>
              <a:rPr lang="en-US" sz="1600" b="0" i="0" u="none" strike="noStrike" cap="none">
                <a:solidFill>
                  <a:srgbClr val="404040"/>
                </a:solidFill>
                <a:latin typeface="Trebuchet MS"/>
                <a:ea typeface="Trebuchet MS"/>
                <a:cs typeface="Trebuchet MS"/>
                <a:sym typeface="Trebuchet MS"/>
              </a:rPr>
              <a:t>) pregnancy  losses unexplained by maternal or paternal chromosomal  abnormalities or by maternal anatomic or hormonal causes</a:t>
            </a:r>
            <a:endParaRPr sz="1600" b="0" i="0" u="none" strike="noStrike" cap="none">
              <a:solidFill>
                <a:schemeClr val="dk1"/>
              </a:solidFill>
              <a:latin typeface="Trebuchet MS"/>
              <a:ea typeface="Trebuchet MS"/>
              <a:cs typeface="Trebuchet MS"/>
              <a:sym typeface="Trebuchet MS"/>
            </a:endParaRPr>
          </a:p>
        </p:txBody>
      </p:sp>
      <p:sp>
        <p:nvSpPr>
          <p:cNvPr id="4" name="مربع نص 3"/>
          <p:cNvSpPr txBox="1"/>
          <p:nvPr/>
        </p:nvSpPr>
        <p:spPr>
          <a:xfrm>
            <a:off x="903890" y="903889"/>
            <a:ext cx="4690708" cy="338554"/>
          </a:xfrm>
          <a:prstGeom prst="rect">
            <a:avLst/>
          </a:prstGeom>
          <a:noFill/>
        </p:spPr>
        <p:txBody>
          <a:bodyPr wrap="none" rtlCol="1">
            <a:spAutoFit/>
          </a:bodyPr>
          <a:lstStyle/>
          <a:p>
            <a:r>
              <a:rPr lang="en-US" sz="1600" dirty="0" smtClean="0">
                <a:solidFill>
                  <a:schemeClr val="accent1"/>
                </a:solidFill>
              </a:rPr>
              <a:t>Don’t forget to ask about </a:t>
            </a:r>
            <a:r>
              <a:rPr lang="en-US" sz="1600" dirty="0" err="1" smtClean="0">
                <a:solidFill>
                  <a:schemeClr val="accent1"/>
                </a:solidFill>
              </a:rPr>
              <a:t>FHx</a:t>
            </a:r>
            <a:r>
              <a:rPr lang="en-US" sz="1600" dirty="0" smtClean="0">
                <a:solidFill>
                  <a:schemeClr val="accent1"/>
                </a:solidFill>
              </a:rPr>
              <a:t> esp. in primigravida</a:t>
            </a:r>
            <a:endParaRPr lang="ar-JO" sz="1600" dirty="0">
              <a:solidFill>
                <a:schemeClr val="accen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6"/>
          <p:cNvSpPr txBox="1"/>
          <p:nvPr/>
        </p:nvSpPr>
        <p:spPr>
          <a:xfrm>
            <a:off x="130212" y="231140"/>
            <a:ext cx="8121015" cy="2032000"/>
          </a:xfrm>
          <a:prstGeom prst="rect">
            <a:avLst/>
          </a:prstGeom>
          <a:noFill/>
          <a:ln>
            <a:noFill/>
          </a:ln>
        </p:spPr>
        <p:txBody>
          <a:bodyPr spcFirstLastPara="1" wrap="square" lIns="0" tIns="12700" rIns="0" bIns="0" anchor="t" anchorCtr="0">
            <a:spAutoFit/>
          </a:bodyPr>
          <a:lstStyle/>
          <a:p>
            <a:pPr marL="320040" marR="5080" lvl="0" indent="-307975" algn="l" rtl="0">
              <a:lnSpc>
                <a:spcPct val="100000"/>
              </a:lnSpc>
              <a:spcBef>
                <a:spcPts val="0"/>
              </a:spcBef>
              <a:spcAft>
                <a:spcPts val="0"/>
              </a:spcAft>
              <a:buClr>
                <a:srgbClr val="90C126"/>
              </a:buClr>
              <a:buSzPts val="1600"/>
              <a:buFont typeface="Quattrocento Sans"/>
              <a:buChar char="►"/>
            </a:pPr>
            <a:r>
              <a:rPr lang="en-US" sz="2000">
                <a:solidFill>
                  <a:srgbClr val="404040"/>
                </a:solidFill>
                <a:latin typeface="Trebuchet MS"/>
                <a:ea typeface="Trebuchet MS"/>
                <a:cs typeface="Trebuchet MS"/>
                <a:sym typeface="Trebuchet MS"/>
              </a:rPr>
              <a:t>According to the revised Sapporo criteria, definite APS is considered  if at least one of the following </a:t>
            </a:r>
            <a:r>
              <a:rPr lang="en-US" sz="2000" u="sng">
                <a:solidFill>
                  <a:srgbClr val="404040"/>
                </a:solidFill>
                <a:latin typeface="Trebuchet MS"/>
                <a:ea typeface="Trebuchet MS"/>
                <a:cs typeface="Trebuchet MS"/>
                <a:sym typeface="Trebuchet MS"/>
              </a:rPr>
              <a:t>clinical</a:t>
            </a:r>
            <a:r>
              <a:rPr lang="en-US" sz="2000">
                <a:solidFill>
                  <a:srgbClr val="404040"/>
                </a:solidFill>
                <a:latin typeface="Trebuchet MS"/>
                <a:ea typeface="Trebuchet MS"/>
                <a:cs typeface="Trebuchet MS"/>
                <a:sym typeface="Trebuchet MS"/>
              </a:rPr>
              <a:t> criteria </a:t>
            </a:r>
            <a:r>
              <a:rPr lang="en-US" sz="2000" b="1">
                <a:solidFill>
                  <a:srgbClr val="404040"/>
                </a:solidFill>
                <a:latin typeface="Trebuchet MS"/>
                <a:ea typeface="Trebuchet MS"/>
                <a:cs typeface="Trebuchet MS"/>
                <a:sym typeface="Trebuchet MS"/>
              </a:rPr>
              <a:t>and </a:t>
            </a:r>
            <a:r>
              <a:rPr lang="en-US" sz="2000">
                <a:solidFill>
                  <a:srgbClr val="404040"/>
                </a:solidFill>
                <a:latin typeface="Trebuchet MS"/>
                <a:ea typeface="Trebuchet MS"/>
                <a:cs typeface="Trebuchet MS"/>
                <a:sym typeface="Trebuchet MS"/>
              </a:rPr>
              <a:t>at least one of  the following </a:t>
            </a:r>
            <a:r>
              <a:rPr lang="en-US" sz="2000" u="sng">
                <a:solidFill>
                  <a:srgbClr val="404040"/>
                </a:solidFill>
                <a:latin typeface="Trebuchet MS"/>
                <a:ea typeface="Trebuchet MS"/>
                <a:cs typeface="Trebuchet MS"/>
                <a:sym typeface="Trebuchet MS"/>
              </a:rPr>
              <a:t>laboratory</a:t>
            </a:r>
            <a:r>
              <a:rPr lang="en-US" sz="2000">
                <a:solidFill>
                  <a:srgbClr val="404040"/>
                </a:solidFill>
                <a:latin typeface="Trebuchet MS"/>
                <a:ea typeface="Trebuchet MS"/>
                <a:cs typeface="Trebuchet MS"/>
                <a:sym typeface="Trebuchet MS"/>
              </a:rPr>
              <a:t> criteria are satisfied:</a:t>
            </a:r>
            <a:endParaRPr sz="2000">
              <a:solidFill>
                <a:schemeClr val="dk1"/>
              </a:solidFill>
              <a:latin typeface="Trebuchet MS"/>
              <a:ea typeface="Trebuchet MS"/>
              <a:cs typeface="Trebuchet MS"/>
              <a:sym typeface="Trebuchet MS"/>
            </a:endParaRPr>
          </a:p>
          <a:p>
            <a:pPr marL="0" marR="0" lvl="0" indent="0" algn="l" rtl="0">
              <a:lnSpc>
                <a:spcPct val="100000"/>
              </a:lnSpc>
              <a:spcBef>
                <a:spcPts val="25"/>
              </a:spcBef>
              <a:spcAft>
                <a:spcPts val="0"/>
              </a:spcAft>
              <a:buClr>
                <a:srgbClr val="90C126"/>
              </a:buClr>
              <a:buSzPts val="3250"/>
              <a:buFont typeface="Quattrocento Sans"/>
              <a:buNone/>
            </a:pPr>
            <a:endParaRPr sz="3250">
              <a:solidFill>
                <a:schemeClr val="dk1"/>
              </a:solidFill>
              <a:latin typeface="Trebuchet MS"/>
              <a:ea typeface="Trebuchet MS"/>
              <a:cs typeface="Trebuchet MS"/>
              <a:sym typeface="Trebuchet MS"/>
            </a:endParaRPr>
          </a:p>
          <a:p>
            <a:pPr marL="320040" marR="115570" lvl="0" indent="-307975" algn="l" rtl="0">
              <a:lnSpc>
                <a:spcPct val="100000"/>
              </a:lnSpc>
              <a:spcBef>
                <a:spcPts val="0"/>
              </a:spcBef>
              <a:spcAft>
                <a:spcPts val="0"/>
              </a:spcAft>
              <a:buClr>
                <a:srgbClr val="90C126"/>
              </a:buClr>
              <a:buSzPts val="1600"/>
              <a:buFont typeface="Quattrocento Sans"/>
              <a:buChar char="►"/>
            </a:pPr>
            <a:r>
              <a:rPr lang="en-US" sz="2000" u="sng">
                <a:solidFill>
                  <a:srgbClr val="404040"/>
                </a:solidFill>
                <a:latin typeface="Trebuchet MS"/>
                <a:ea typeface="Trebuchet MS"/>
                <a:cs typeface="Trebuchet MS"/>
                <a:sym typeface="Trebuchet MS"/>
              </a:rPr>
              <a:t>Clinical</a:t>
            </a:r>
            <a:r>
              <a:rPr lang="en-US" sz="2000">
                <a:solidFill>
                  <a:srgbClr val="404040"/>
                </a:solidFill>
                <a:latin typeface="Trebuchet MS"/>
                <a:ea typeface="Trebuchet MS"/>
                <a:cs typeface="Trebuchet MS"/>
                <a:sym typeface="Trebuchet MS"/>
              </a:rPr>
              <a:t> — The presence of either vascular thrombosis </a:t>
            </a:r>
            <a:r>
              <a:rPr lang="en-US" sz="2000" b="1">
                <a:solidFill>
                  <a:srgbClr val="404040"/>
                </a:solidFill>
                <a:latin typeface="Trebuchet MS"/>
                <a:ea typeface="Trebuchet MS"/>
                <a:cs typeface="Trebuchet MS"/>
                <a:sym typeface="Trebuchet MS"/>
              </a:rPr>
              <a:t>or </a:t>
            </a:r>
            <a:r>
              <a:rPr lang="en-US" sz="2000">
                <a:solidFill>
                  <a:srgbClr val="404040"/>
                </a:solidFill>
                <a:latin typeface="Trebuchet MS"/>
                <a:ea typeface="Trebuchet MS"/>
                <a:cs typeface="Trebuchet MS"/>
                <a:sym typeface="Trebuchet MS"/>
              </a:rPr>
              <a:t>pregnancy  morbidity</a:t>
            </a:r>
            <a:endParaRPr sz="2000">
              <a:solidFill>
                <a:schemeClr val="dk1"/>
              </a:solidFill>
              <a:latin typeface="Trebuchet MS"/>
              <a:ea typeface="Trebuchet MS"/>
              <a:cs typeface="Trebuchet MS"/>
              <a:sym typeface="Trebuchet MS"/>
            </a:endParaRPr>
          </a:p>
        </p:txBody>
      </p:sp>
      <p:sp>
        <p:nvSpPr>
          <p:cNvPr id="3" name="مربع نص 2"/>
          <p:cNvSpPr txBox="1"/>
          <p:nvPr/>
        </p:nvSpPr>
        <p:spPr>
          <a:xfrm>
            <a:off x="252248" y="2617076"/>
            <a:ext cx="3499676" cy="1815882"/>
          </a:xfrm>
          <a:prstGeom prst="rect">
            <a:avLst/>
          </a:prstGeom>
          <a:noFill/>
        </p:spPr>
        <p:txBody>
          <a:bodyPr wrap="none" rtlCol="1">
            <a:spAutoFit/>
          </a:bodyPr>
          <a:lstStyle/>
          <a:p>
            <a:r>
              <a:rPr lang="en-US" sz="1600" dirty="0" smtClean="0">
                <a:solidFill>
                  <a:schemeClr val="accent1"/>
                </a:solidFill>
              </a:rPr>
              <a:t>Thrombophilia  highly suspected in:</a:t>
            </a:r>
          </a:p>
          <a:p>
            <a:r>
              <a:rPr lang="en-US" sz="1600" dirty="0" smtClean="0">
                <a:solidFill>
                  <a:schemeClr val="accent1"/>
                </a:solidFill>
              </a:rPr>
              <a:t>1- Fetal death at term </a:t>
            </a:r>
          </a:p>
          <a:p>
            <a:r>
              <a:rPr lang="en-US" sz="1600" dirty="0" smtClean="0">
                <a:solidFill>
                  <a:schemeClr val="accent1"/>
                </a:solidFill>
              </a:rPr>
              <a:t>2- Early preterm preeclampsia </a:t>
            </a:r>
          </a:p>
          <a:p>
            <a:r>
              <a:rPr lang="en-US" sz="1600" dirty="0" smtClean="0">
                <a:solidFill>
                  <a:schemeClr val="accent1"/>
                </a:solidFill>
              </a:rPr>
              <a:t>3- Early HELLP</a:t>
            </a:r>
          </a:p>
          <a:p>
            <a:r>
              <a:rPr lang="en-US" sz="1600" dirty="0" smtClean="0">
                <a:solidFill>
                  <a:schemeClr val="accent1"/>
                </a:solidFill>
              </a:rPr>
              <a:t>4- DVT/PE in pregnancy</a:t>
            </a:r>
          </a:p>
          <a:p>
            <a:r>
              <a:rPr lang="en-US" sz="1600" dirty="0" smtClean="0">
                <a:solidFill>
                  <a:schemeClr val="accent1"/>
                </a:solidFill>
              </a:rPr>
              <a:t>5- Recurrent miscarriage</a:t>
            </a:r>
          </a:p>
          <a:p>
            <a:r>
              <a:rPr lang="en-US" sz="1600" dirty="0" smtClean="0">
                <a:solidFill>
                  <a:schemeClr val="accent1"/>
                </a:solidFill>
              </a:rPr>
              <a:t>6- Fetal death at term</a:t>
            </a:r>
            <a:endParaRPr lang="ar-JO" dirty="0">
              <a:solidFill>
                <a:schemeClr val="accen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7"/>
          <p:cNvSpPr txBox="1"/>
          <p:nvPr/>
        </p:nvSpPr>
        <p:spPr>
          <a:xfrm>
            <a:off x="540414" y="1882583"/>
            <a:ext cx="147320" cy="220979"/>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1250">
                <a:solidFill>
                  <a:srgbClr val="90C126"/>
                </a:solidFill>
                <a:latin typeface="Quattrocento Sans"/>
                <a:ea typeface="Quattrocento Sans"/>
                <a:cs typeface="Quattrocento Sans"/>
                <a:sym typeface="Quattrocento Sans"/>
              </a:rPr>
              <a:t>►</a:t>
            </a:r>
            <a:endParaRPr sz="1250">
              <a:solidFill>
                <a:schemeClr val="dk1"/>
              </a:solidFill>
              <a:latin typeface="Quattrocento Sans"/>
              <a:ea typeface="Quattrocento Sans"/>
              <a:cs typeface="Quattrocento Sans"/>
              <a:sym typeface="Quattrocento Sans"/>
            </a:endParaRPr>
          </a:p>
        </p:txBody>
      </p:sp>
      <p:sp>
        <p:nvSpPr>
          <p:cNvPr id="284" name="Google Shape;284;p27"/>
          <p:cNvSpPr txBox="1"/>
          <p:nvPr/>
        </p:nvSpPr>
        <p:spPr>
          <a:xfrm>
            <a:off x="540414" y="2459163"/>
            <a:ext cx="147320" cy="220979"/>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1250">
                <a:solidFill>
                  <a:srgbClr val="90C126"/>
                </a:solidFill>
                <a:latin typeface="Quattrocento Sans"/>
                <a:ea typeface="Quattrocento Sans"/>
                <a:cs typeface="Quattrocento Sans"/>
                <a:sym typeface="Quattrocento Sans"/>
              </a:rPr>
              <a:t>►</a:t>
            </a:r>
            <a:endParaRPr sz="1250">
              <a:solidFill>
                <a:schemeClr val="dk1"/>
              </a:solidFill>
              <a:latin typeface="Quattrocento Sans"/>
              <a:ea typeface="Quattrocento Sans"/>
              <a:cs typeface="Quattrocento Sans"/>
              <a:sym typeface="Quattrocento Sans"/>
            </a:endParaRPr>
          </a:p>
        </p:txBody>
      </p:sp>
      <p:sp>
        <p:nvSpPr>
          <p:cNvPr id="285" name="Google Shape;285;p27"/>
          <p:cNvSpPr txBox="1"/>
          <p:nvPr/>
        </p:nvSpPr>
        <p:spPr>
          <a:xfrm>
            <a:off x="540414" y="3279583"/>
            <a:ext cx="147320" cy="220979"/>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1250">
                <a:solidFill>
                  <a:srgbClr val="90C126"/>
                </a:solidFill>
                <a:latin typeface="Quattrocento Sans"/>
                <a:ea typeface="Quattrocento Sans"/>
                <a:cs typeface="Quattrocento Sans"/>
                <a:sym typeface="Quattrocento Sans"/>
              </a:rPr>
              <a:t>►</a:t>
            </a:r>
            <a:endParaRPr sz="1250">
              <a:solidFill>
                <a:schemeClr val="dk1"/>
              </a:solidFill>
              <a:latin typeface="Quattrocento Sans"/>
              <a:ea typeface="Quattrocento Sans"/>
              <a:cs typeface="Quattrocento Sans"/>
              <a:sym typeface="Quattrocento Sans"/>
            </a:endParaRPr>
          </a:p>
        </p:txBody>
      </p:sp>
      <p:sp>
        <p:nvSpPr>
          <p:cNvPr id="286" name="Google Shape;286;p27"/>
          <p:cNvSpPr txBox="1"/>
          <p:nvPr/>
        </p:nvSpPr>
        <p:spPr>
          <a:xfrm>
            <a:off x="540414" y="777683"/>
            <a:ext cx="6280150" cy="2974340"/>
          </a:xfrm>
          <a:prstGeom prst="rect">
            <a:avLst/>
          </a:prstGeom>
          <a:noFill/>
          <a:ln>
            <a:noFill/>
          </a:ln>
        </p:spPr>
        <p:txBody>
          <a:bodyPr spcFirstLastPara="1" wrap="square" lIns="0" tIns="12700" rIns="0" bIns="0" anchor="t" anchorCtr="0">
            <a:spAutoFit/>
          </a:bodyPr>
          <a:lstStyle/>
          <a:p>
            <a:pPr marL="309880" marR="5080" lvl="0" indent="-297815" algn="l" rtl="0">
              <a:lnSpc>
                <a:spcPct val="100000"/>
              </a:lnSpc>
              <a:spcBef>
                <a:spcPts val="0"/>
              </a:spcBef>
              <a:spcAft>
                <a:spcPts val="0"/>
              </a:spcAft>
              <a:buClr>
                <a:srgbClr val="90C126"/>
              </a:buClr>
              <a:buSzPts val="1250"/>
              <a:buFont typeface="Quattrocento Sans"/>
              <a:buChar char="►"/>
            </a:pPr>
            <a:r>
              <a:rPr lang="en-US" sz="1600" u="sng">
                <a:solidFill>
                  <a:srgbClr val="404040"/>
                </a:solidFill>
                <a:latin typeface="Trebuchet MS"/>
                <a:ea typeface="Trebuchet MS"/>
                <a:cs typeface="Trebuchet MS"/>
                <a:sym typeface="Trebuchet MS"/>
              </a:rPr>
              <a:t>Laboratory</a:t>
            </a:r>
            <a:r>
              <a:rPr lang="en-US" sz="1600">
                <a:solidFill>
                  <a:srgbClr val="404040"/>
                </a:solidFill>
                <a:latin typeface="Trebuchet MS"/>
                <a:ea typeface="Trebuchet MS"/>
                <a:cs typeface="Trebuchet MS"/>
                <a:sym typeface="Trebuchet MS"/>
              </a:rPr>
              <a:t> — The presence of aPL, on two or more occasions at  least 12 weeks apart and no more than five years prior to clinical  manifestations, as demonstrated by one or more of the following</a:t>
            </a:r>
            <a:endParaRPr sz="1600">
              <a:solidFill>
                <a:schemeClr val="dk1"/>
              </a:solidFill>
              <a:latin typeface="Trebuchet MS"/>
              <a:ea typeface="Trebuchet MS"/>
              <a:cs typeface="Trebuchet MS"/>
              <a:sym typeface="Trebuchet MS"/>
            </a:endParaRPr>
          </a:p>
          <a:p>
            <a:pPr marL="309880" marR="0" lvl="0" indent="0" algn="l" rtl="0">
              <a:lnSpc>
                <a:spcPct val="100000"/>
              </a:lnSpc>
              <a:spcBef>
                <a:spcPts val="0"/>
              </a:spcBef>
              <a:spcAft>
                <a:spcPts val="0"/>
              </a:spcAft>
              <a:buNone/>
            </a:pPr>
            <a:r>
              <a:rPr lang="en-US" sz="1600">
                <a:solidFill>
                  <a:srgbClr val="404040"/>
                </a:solidFill>
                <a:latin typeface="Trebuchet MS"/>
                <a:ea typeface="Trebuchet MS"/>
                <a:cs typeface="Trebuchet MS"/>
                <a:sym typeface="Trebuchet MS"/>
              </a:rPr>
              <a:t>:</a:t>
            </a:r>
            <a:endParaRPr sz="1600">
              <a:solidFill>
                <a:schemeClr val="dk1"/>
              </a:solidFill>
              <a:latin typeface="Trebuchet MS"/>
              <a:ea typeface="Trebuchet MS"/>
              <a:cs typeface="Trebuchet MS"/>
              <a:sym typeface="Trebuchet MS"/>
            </a:endParaRPr>
          </a:p>
          <a:p>
            <a:pPr marL="615315" marR="40640" lvl="1" indent="-305435" algn="l" rtl="0">
              <a:lnSpc>
                <a:spcPct val="100000"/>
              </a:lnSpc>
              <a:spcBef>
                <a:spcPts val="700"/>
              </a:spcBef>
              <a:spcAft>
                <a:spcPts val="0"/>
              </a:spcAft>
              <a:buClr>
                <a:srgbClr val="FF0000"/>
              </a:buClr>
              <a:buSzPts val="1500"/>
              <a:buFont typeface="Trebuchet MS"/>
              <a:buAutoNum type="arabicPeriod"/>
            </a:pPr>
            <a:r>
              <a:rPr lang="en-US" sz="1600" b="0" i="0" u="none" strike="noStrike" cap="none">
                <a:solidFill>
                  <a:srgbClr val="FF0000"/>
                </a:solidFill>
                <a:latin typeface="Trebuchet MS"/>
                <a:ea typeface="Trebuchet MS"/>
                <a:cs typeface="Trebuchet MS"/>
                <a:sym typeface="Trebuchet MS"/>
              </a:rPr>
              <a:t>IgG and/or IgM aCL</a:t>
            </a:r>
            <a:r>
              <a:rPr lang="en-US" sz="1600" b="0" i="0" u="none" strike="noStrike" cap="none">
                <a:solidFill>
                  <a:srgbClr val="404040"/>
                </a:solidFill>
                <a:latin typeface="Trebuchet MS"/>
                <a:ea typeface="Trebuchet MS"/>
                <a:cs typeface="Trebuchet MS"/>
                <a:sym typeface="Trebuchet MS"/>
              </a:rPr>
              <a:t>( Anticardiolipin Ab) in moderate or high  titer</a:t>
            </a:r>
            <a:endParaRPr sz="1600" b="0" i="0" u="none" strike="noStrike" cap="none">
              <a:solidFill>
                <a:schemeClr val="dk1"/>
              </a:solidFill>
              <a:latin typeface="Trebuchet MS"/>
              <a:ea typeface="Trebuchet MS"/>
              <a:cs typeface="Trebuchet MS"/>
              <a:sym typeface="Trebuchet MS"/>
            </a:endParaRPr>
          </a:p>
          <a:p>
            <a:pPr marL="615315" marR="281305" lvl="1" indent="-305435" algn="l" rtl="0">
              <a:lnSpc>
                <a:spcPct val="100000"/>
              </a:lnSpc>
              <a:spcBef>
                <a:spcPts val="700"/>
              </a:spcBef>
              <a:spcAft>
                <a:spcPts val="0"/>
              </a:spcAft>
              <a:buClr>
                <a:srgbClr val="FF0000"/>
              </a:buClr>
              <a:buSzPts val="1500"/>
              <a:buFont typeface="Trebuchet MS"/>
              <a:buAutoNum type="arabicPeriod"/>
            </a:pPr>
            <a:r>
              <a:rPr lang="en-US" sz="1600" b="0" i="0" u="none" strike="noStrike" cap="none">
                <a:solidFill>
                  <a:srgbClr val="FF0000"/>
                </a:solidFill>
                <a:latin typeface="Trebuchet MS"/>
                <a:ea typeface="Trebuchet MS"/>
                <a:cs typeface="Trebuchet MS"/>
                <a:sym typeface="Trebuchet MS"/>
              </a:rPr>
              <a:t>Antibodies to ß2-glycoprotein I </a:t>
            </a:r>
            <a:r>
              <a:rPr lang="en-US" sz="1600" b="0" i="0" u="none" strike="noStrike" cap="none">
                <a:solidFill>
                  <a:srgbClr val="404040"/>
                </a:solidFill>
                <a:latin typeface="Trebuchet MS"/>
                <a:ea typeface="Trebuchet MS"/>
                <a:cs typeface="Trebuchet MS"/>
                <a:sym typeface="Trebuchet MS"/>
              </a:rPr>
              <a:t>(anti-β2GPI) of IgG or IgM  isotype at a titer &gt;99th percentile for the testing laboratory  when tested according to recommended procedures</a:t>
            </a:r>
            <a:endParaRPr sz="1600" b="0" i="0" u="none" strike="noStrike" cap="none">
              <a:solidFill>
                <a:schemeClr val="dk1"/>
              </a:solidFill>
              <a:latin typeface="Trebuchet MS"/>
              <a:ea typeface="Trebuchet MS"/>
              <a:cs typeface="Trebuchet MS"/>
              <a:sym typeface="Trebuchet MS"/>
            </a:endParaRPr>
          </a:p>
          <a:p>
            <a:pPr marL="615315" marR="400685" lvl="1" indent="-305435" algn="l" rtl="0">
              <a:lnSpc>
                <a:spcPct val="100000"/>
              </a:lnSpc>
              <a:spcBef>
                <a:spcPts val="700"/>
              </a:spcBef>
              <a:spcAft>
                <a:spcPts val="0"/>
              </a:spcAft>
              <a:buClr>
                <a:srgbClr val="FF0000"/>
              </a:buClr>
              <a:buSzPts val="1500"/>
              <a:buFont typeface="Trebuchet MS"/>
              <a:buAutoNum type="arabicPeriod"/>
            </a:pPr>
            <a:r>
              <a:rPr lang="en-US" sz="1600" b="0" i="0" u="none" strike="noStrike" cap="none">
                <a:solidFill>
                  <a:srgbClr val="FF0000"/>
                </a:solidFill>
                <a:latin typeface="Trebuchet MS"/>
                <a:ea typeface="Trebuchet MS"/>
                <a:cs typeface="Trebuchet MS"/>
                <a:sym typeface="Trebuchet MS"/>
              </a:rPr>
              <a:t>Lupus anticoagulant (LA</a:t>
            </a:r>
            <a:r>
              <a:rPr lang="en-US" sz="1600" b="0" i="0" u="none" strike="noStrike" cap="none">
                <a:solidFill>
                  <a:srgbClr val="404040"/>
                </a:solidFill>
                <a:latin typeface="Trebuchet MS"/>
                <a:ea typeface="Trebuchet MS"/>
                <a:cs typeface="Trebuchet MS"/>
                <a:sym typeface="Trebuchet MS"/>
              </a:rPr>
              <a:t>) activity detected according to  published guidelines</a:t>
            </a:r>
            <a:endParaRPr sz="16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8"/>
          <p:cNvSpPr txBox="1"/>
          <p:nvPr/>
        </p:nvSpPr>
        <p:spPr>
          <a:xfrm>
            <a:off x="581025" y="922718"/>
            <a:ext cx="5949315" cy="1752600"/>
          </a:xfrm>
          <a:prstGeom prst="rect">
            <a:avLst/>
          </a:prstGeom>
          <a:noFill/>
          <a:ln>
            <a:noFill/>
          </a:ln>
        </p:spPr>
        <p:txBody>
          <a:bodyPr spcFirstLastPara="1" wrap="square" lIns="0" tIns="101600" rIns="0" bIns="0" anchor="t" anchorCtr="0">
            <a:spAutoFit/>
          </a:bodyPr>
          <a:lstStyle/>
          <a:p>
            <a:pPr marL="12700" marR="0" lvl="0" indent="0" algn="l" rtl="0">
              <a:lnSpc>
                <a:spcPct val="100000"/>
              </a:lnSpc>
              <a:spcBef>
                <a:spcPts val="0"/>
              </a:spcBef>
              <a:spcAft>
                <a:spcPts val="0"/>
              </a:spcAft>
              <a:buNone/>
            </a:pPr>
            <a:r>
              <a:rPr lang="en-US" sz="1800">
                <a:solidFill>
                  <a:srgbClr val="404040"/>
                </a:solidFill>
                <a:latin typeface="Trebuchet MS"/>
                <a:ea typeface="Trebuchet MS"/>
                <a:cs typeface="Trebuchet MS"/>
                <a:sym typeface="Trebuchet MS"/>
              </a:rPr>
              <a:t>APS causes pregnancy morbidity by:</a:t>
            </a:r>
            <a:endParaRPr sz="1800">
              <a:solidFill>
                <a:schemeClr val="dk1"/>
              </a:solidFill>
              <a:latin typeface="Trebuchet MS"/>
              <a:ea typeface="Trebuchet MS"/>
              <a:cs typeface="Trebuchet MS"/>
              <a:sym typeface="Trebuchet MS"/>
            </a:endParaRPr>
          </a:p>
          <a:p>
            <a:pPr marL="284480" marR="0" lvl="0" indent="-272415" algn="l" rtl="0">
              <a:lnSpc>
                <a:spcPct val="100000"/>
              </a:lnSpc>
              <a:spcBef>
                <a:spcPts val="700"/>
              </a:spcBef>
              <a:spcAft>
                <a:spcPts val="0"/>
              </a:spcAft>
              <a:buClr>
                <a:srgbClr val="404040"/>
              </a:buClr>
              <a:buSzPts val="1800"/>
              <a:buFont typeface="Trebuchet MS"/>
              <a:buAutoNum type="arabicPeriod"/>
            </a:pPr>
            <a:r>
              <a:rPr lang="en-US" sz="1800">
                <a:solidFill>
                  <a:srgbClr val="404040"/>
                </a:solidFill>
                <a:latin typeface="Trebuchet MS"/>
                <a:ea typeface="Trebuchet MS"/>
                <a:cs typeface="Trebuchet MS"/>
                <a:sym typeface="Trebuchet MS"/>
              </a:rPr>
              <a:t>Affecting trophoblastic function and differentiation</a:t>
            </a:r>
            <a:endParaRPr sz="1800">
              <a:solidFill>
                <a:schemeClr val="dk1"/>
              </a:solidFill>
              <a:latin typeface="Trebuchet MS"/>
              <a:ea typeface="Trebuchet MS"/>
              <a:cs typeface="Trebuchet MS"/>
              <a:sym typeface="Trebuchet MS"/>
            </a:endParaRPr>
          </a:p>
          <a:p>
            <a:pPr marL="12700" marR="5080" lvl="0" indent="-114300" algn="l" rtl="0">
              <a:lnSpc>
                <a:spcPct val="100000"/>
              </a:lnSpc>
              <a:spcBef>
                <a:spcPts val="700"/>
              </a:spcBef>
              <a:spcAft>
                <a:spcPts val="0"/>
              </a:spcAft>
              <a:buClr>
                <a:srgbClr val="404040"/>
              </a:buClr>
              <a:buSzPts val="1800"/>
              <a:buFont typeface="Trebuchet MS"/>
              <a:buAutoNum type="arabicPeriod"/>
            </a:pPr>
            <a:r>
              <a:rPr lang="en-US" sz="1800">
                <a:solidFill>
                  <a:srgbClr val="404040"/>
                </a:solidFill>
                <a:latin typeface="Trebuchet MS"/>
                <a:ea typeface="Trebuchet MS"/>
                <a:cs typeface="Trebuchet MS"/>
                <a:sym typeface="Trebuchet MS"/>
              </a:rPr>
              <a:t>Activating complement pathways at the maternal-fetal  interface</a:t>
            </a:r>
            <a:endParaRPr sz="1800">
              <a:solidFill>
                <a:schemeClr val="dk1"/>
              </a:solidFill>
              <a:latin typeface="Trebuchet MS"/>
              <a:ea typeface="Trebuchet MS"/>
              <a:cs typeface="Trebuchet MS"/>
              <a:sym typeface="Trebuchet MS"/>
            </a:endParaRPr>
          </a:p>
          <a:p>
            <a:pPr marL="284480" marR="0" lvl="0" indent="-272415" algn="l" rtl="0">
              <a:lnSpc>
                <a:spcPct val="100000"/>
              </a:lnSpc>
              <a:spcBef>
                <a:spcPts val="700"/>
              </a:spcBef>
              <a:spcAft>
                <a:spcPts val="0"/>
              </a:spcAft>
              <a:buClr>
                <a:srgbClr val="404040"/>
              </a:buClr>
              <a:buSzPts val="1800"/>
              <a:buFont typeface="Trebuchet MS"/>
              <a:buAutoNum type="arabicPeriod"/>
            </a:pPr>
            <a:r>
              <a:rPr lang="en-US" sz="1800">
                <a:solidFill>
                  <a:srgbClr val="404040"/>
                </a:solidFill>
                <a:latin typeface="Trebuchet MS"/>
                <a:ea typeface="Trebuchet MS"/>
                <a:cs typeface="Trebuchet MS"/>
                <a:sym typeface="Trebuchet MS"/>
              </a:rPr>
              <a:t>Thrombosis of uteroplacental vasculature.</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9"/>
          <p:cNvSpPr txBox="1">
            <a:spLocks noGrp="1"/>
          </p:cNvSpPr>
          <p:nvPr>
            <p:ph type="title"/>
          </p:nvPr>
        </p:nvSpPr>
        <p:spPr>
          <a:xfrm>
            <a:off x="581025" y="468884"/>
            <a:ext cx="1969200" cy="4368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Clr>
                <a:srgbClr val="000000"/>
              </a:buClr>
              <a:buSzPts val="2400"/>
              <a:buFont typeface="Trebuchet MS"/>
              <a:buNone/>
            </a:pPr>
            <a:r>
              <a:rPr lang="en-US" b="0" i="0">
                <a:solidFill>
                  <a:srgbClr val="000000"/>
                </a:solidFill>
                <a:latin typeface="Trebuchet MS"/>
                <a:ea typeface="Trebuchet MS"/>
                <a:cs typeface="Trebuchet MS"/>
                <a:sym typeface="Trebuchet MS"/>
              </a:rPr>
              <a:t>MANAGEMENT</a:t>
            </a:r>
            <a:endParaRPr/>
          </a:p>
        </p:txBody>
      </p:sp>
      <p:sp>
        <p:nvSpPr>
          <p:cNvPr id="297" name="Google Shape;297;p29"/>
          <p:cNvSpPr txBox="1"/>
          <p:nvPr/>
        </p:nvSpPr>
        <p:spPr>
          <a:xfrm>
            <a:off x="581025" y="895350"/>
            <a:ext cx="6200775" cy="3030220"/>
          </a:xfrm>
          <a:prstGeom prst="rect">
            <a:avLst/>
          </a:prstGeom>
          <a:noFill/>
          <a:ln>
            <a:noFill/>
          </a:ln>
        </p:spPr>
        <p:txBody>
          <a:bodyPr spcFirstLastPara="1" wrap="square" lIns="0" tIns="12700" rIns="0" bIns="0" anchor="t" anchorCtr="0">
            <a:spAutoFit/>
          </a:bodyPr>
          <a:lstStyle/>
          <a:p>
            <a:pPr marL="304800" marR="120014" lvl="0" indent="-292735" algn="l" rtl="0">
              <a:lnSpc>
                <a:spcPct val="100000"/>
              </a:lnSpc>
              <a:spcBef>
                <a:spcPts val="0"/>
              </a:spcBef>
              <a:spcAft>
                <a:spcPts val="0"/>
              </a:spcAft>
              <a:buClr>
                <a:srgbClr val="90C126"/>
              </a:buClr>
              <a:buSzPts val="1100"/>
              <a:buFont typeface="Quattrocento Sans"/>
              <a:buChar char="►"/>
            </a:pPr>
            <a:r>
              <a:rPr lang="en-US" sz="1400">
                <a:solidFill>
                  <a:srgbClr val="404040"/>
                </a:solidFill>
                <a:latin typeface="Trebuchet MS"/>
                <a:ea typeface="Trebuchet MS"/>
                <a:cs typeface="Trebuchet MS"/>
                <a:sym typeface="Trebuchet MS"/>
              </a:rPr>
              <a:t>Ladies meeting criteria: </a:t>
            </a:r>
            <a:r>
              <a:rPr lang="en-US" sz="1400">
                <a:solidFill>
                  <a:srgbClr val="FF0000"/>
                </a:solidFill>
                <a:latin typeface="Trebuchet MS"/>
                <a:ea typeface="Trebuchet MS"/>
                <a:cs typeface="Trebuchet MS"/>
                <a:sym typeface="Trebuchet MS"/>
              </a:rPr>
              <a:t>LMWH</a:t>
            </a:r>
            <a:r>
              <a:rPr lang="en-US" sz="1400">
                <a:solidFill>
                  <a:srgbClr val="404040"/>
                </a:solidFill>
                <a:latin typeface="Trebuchet MS"/>
                <a:ea typeface="Trebuchet MS"/>
                <a:cs typeface="Trebuchet MS"/>
                <a:sym typeface="Trebuchet MS"/>
              </a:rPr>
              <a:t>(when fetal heart is detected) + low-dose  </a:t>
            </a:r>
            <a:r>
              <a:rPr lang="en-US" sz="1400">
                <a:solidFill>
                  <a:srgbClr val="FF0000"/>
                </a:solidFill>
                <a:latin typeface="Trebuchet MS"/>
                <a:ea typeface="Trebuchet MS"/>
                <a:cs typeface="Trebuchet MS"/>
                <a:sym typeface="Trebuchet MS"/>
              </a:rPr>
              <a:t>aminosalicylic acid</a:t>
            </a:r>
            <a:r>
              <a:rPr lang="en-US" sz="1400">
                <a:solidFill>
                  <a:srgbClr val="404040"/>
                </a:solidFill>
                <a:latin typeface="Trebuchet MS"/>
                <a:ea typeface="Trebuchet MS"/>
                <a:cs typeface="Trebuchet MS"/>
                <a:sym typeface="Trebuchet MS"/>
              </a:rPr>
              <a:t>(when pregnancy is diagnosed)</a:t>
            </a:r>
            <a:endParaRPr sz="1400">
              <a:solidFill>
                <a:schemeClr val="dk1"/>
              </a:solidFill>
              <a:latin typeface="Trebuchet MS"/>
              <a:ea typeface="Trebuchet MS"/>
              <a:cs typeface="Trebuchet MS"/>
              <a:sym typeface="Trebuchet MS"/>
            </a:endParaRPr>
          </a:p>
          <a:p>
            <a:pPr marL="358775" marR="0" lvl="0" indent="0" algn="l" rtl="0">
              <a:lnSpc>
                <a:spcPct val="100000"/>
              </a:lnSpc>
              <a:spcBef>
                <a:spcPts val="0"/>
              </a:spcBef>
              <a:spcAft>
                <a:spcPts val="0"/>
              </a:spcAft>
              <a:buNone/>
            </a:pPr>
            <a:r>
              <a:rPr lang="en-US" sz="1400">
                <a:solidFill>
                  <a:srgbClr val="404040"/>
                </a:solidFill>
                <a:latin typeface="Trebuchet MS"/>
                <a:ea typeface="Trebuchet MS"/>
                <a:cs typeface="Trebuchet MS"/>
                <a:sym typeface="Trebuchet MS"/>
              </a:rPr>
              <a:t>Ladies not meeting criteria: low-dose ASA</a:t>
            </a:r>
            <a:endParaRPr sz="1400">
              <a:solidFill>
                <a:schemeClr val="dk1"/>
              </a:solidFill>
              <a:latin typeface="Trebuchet MS"/>
              <a:ea typeface="Trebuchet MS"/>
              <a:cs typeface="Trebuchet MS"/>
              <a:sym typeface="Trebuchet MS"/>
            </a:endParaRPr>
          </a:p>
          <a:p>
            <a:pPr marL="304800" marR="377825" lvl="0" indent="-292735" algn="l" rtl="0">
              <a:lnSpc>
                <a:spcPct val="100000"/>
              </a:lnSpc>
              <a:spcBef>
                <a:spcPts val="700"/>
              </a:spcBef>
              <a:spcAft>
                <a:spcPts val="0"/>
              </a:spcAft>
              <a:buClr>
                <a:srgbClr val="90C126"/>
              </a:buClr>
              <a:buSzPts val="1100"/>
              <a:buFont typeface="Quattrocento Sans"/>
              <a:buChar char="►"/>
            </a:pPr>
            <a:r>
              <a:rPr lang="en-US" sz="1400">
                <a:solidFill>
                  <a:srgbClr val="404040"/>
                </a:solidFill>
                <a:latin typeface="Trebuchet MS"/>
                <a:ea typeface="Trebuchet MS"/>
                <a:cs typeface="Trebuchet MS"/>
                <a:sym typeface="Trebuchet MS"/>
              </a:rPr>
              <a:t>(Stop both at term. If scheduled delivery, stop ASA 7-10 days before,  LMWH at least 24 hours before.)</a:t>
            </a:r>
            <a:endParaRPr sz="1400">
              <a:solidFill>
                <a:schemeClr val="dk1"/>
              </a:solidFill>
              <a:latin typeface="Trebuchet MS"/>
              <a:ea typeface="Trebuchet MS"/>
              <a:cs typeface="Trebuchet MS"/>
              <a:sym typeface="Trebuchet MS"/>
            </a:endParaRPr>
          </a:p>
          <a:p>
            <a:pPr marL="304800" marR="5080" lvl="0" indent="-292735" algn="l" rtl="0">
              <a:lnSpc>
                <a:spcPct val="100000"/>
              </a:lnSpc>
              <a:spcBef>
                <a:spcPts val="700"/>
              </a:spcBef>
              <a:spcAft>
                <a:spcPts val="0"/>
              </a:spcAft>
              <a:buClr>
                <a:srgbClr val="90C126"/>
              </a:buClr>
              <a:buSzPts val="1100"/>
              <a:buFont typeface="Quattrocento Sans"/>
              <a:buChar char="►"/>
            </a:pPr>
            <a:r>
              <a:rPr lang="en-US" sz="1400">
                <a:solidFill>
                  <a:srgbClr val="FF0000"/>
                </a:solidFill>
                <a:latin typeface="Trebuchet MS"/>
                <a:ea typeface="Trebuchet MS"/>
                <a:cs typeface="Trebuchet MS"/>
                <a:sym typeface="Trebuchet MS"/>
              </a:rPr>
              <a:t>Steroids </a:t>
            </a:r>
            <a:r>
              <a:rPr lang="en-US" sz="1400">
                <a:solidFill>
                  <a:srgbClr val="404040"/>
                </a:solidFill>
                <a:latin typeface="Trebuchet MS"/>
                <a:ea typeface="Trebuchet MS"/>
                <a:cs typeface="Trebuchet MS"/>
                <a:sym typeface="Trebuchet MS"/>
              </a:rPr>
              <a:t>have shown conflicting results in preventing adverse pregnancy  outcomes in APS. In addition, it increases risk of PROM, preterm delivery,  IUGR, PET, GDM, infections, maternal osteopenia.</a:t>
            </a:r>
            <a:endParaRPr sz="140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90C126"/>
              </a:buClr>
              <a:buSzPts val="1600"/>
              <a:buFont typeface="Quattrocento Sans"/>
              <a:buNone/>
            </a:pPr>
            <a:endParaRPr sz="1600">
              <a:solidFill>
                <a:schemeClr val="dk1"/>
              </a:solidFill>
              <a:latin typeface="Trebuchet MS"/>
              <a:ea typeface="Trebuchet MS"/>
              <a:cs typeface="Trebuchet MS"/>
              <a:sym typeface="Trebuchet MS"/>
            </a:endParaRPr>
          </a:p>
          <a:p>
            <a:pPr marL="304800" marR="0" lvl="0" indent="-292735" algn="l" rtl="0">
              <a:lnSpc>
                <a:spcPct val="100000"/>
              </a:lnSpc>
              <a:spcBef>
                <a:spcPts val="1220"/>
              </a:spcBef>
              <a:spcAft>
                <a:spcPts val="0"/>
              </a:spcAft>
              <a:buClr>
                <a:srgbClr val="90C126"/>
              </a:buClr>
              <a:buSzPts val="1100"/>
              <a:buFont typeface="Quattrocento Sans"/>
              <a:buChar char="►"/>
            </a:pPr>
            <a:r>
              <a:rPr lang="en-US" sz="1400">
                <a:solidFill>
                  <a:srgbClr val="404040"/>
                </a:solidFill>
                <a:latin typeface="Trebuchet MS"/>
                <a:ea typeface="Trebuchet MS"/>
                <a:cs typeface="Trebuchet MS"/>
                <a:sym typeface="Trebuchet MS"/>
              </a:rPr>
              <a:t>Peripartum: stop heparin and ASA</a:t>
            </a:r>
            <a:endParaRPr sz="1400">
              <a:solidFill>
                <a:schemeClr val="dk1"/>
              </a:solidFill>
              <a:latin typeface="Trebuchet MS"/>
              <a:ea typeface="Trebuchet MS"/>
              <a:cs typeface="Trebuchet MS"/>
              <a:sym typeface="Trebuchet MS"/>
            </a:endParaRPr>
          </a:p>
          <a:p>
            <a:pPr marL="304800" marR="59689" lvl="0" indent="-292735" algn="l" rtl="0">
              <a:lnSpc>
                <a:spcPct val="100000"/>
              </a:lnSpc>
              <a:spcBef>
                <a:spcPts val="700"/>
              </a:spcBef>
              <a:spcAft>
                <a:spcPts val="0"/>
              </a:spcAft>
              <a:buClr>
                <a:srgbClr val="90C126"/>
              </a:buClr>
              <a:buSzPts val="1100"/>
              <a:buFont typeface="Quattrocento Sans"/>
              <a:buChar char="►"/>
            </a:pPr>
            <a:r>
              <a:rPr lang="en-US" sz="1400">
                <a:solidFill>
                  <a:srgbClr val="404040"/>
                </a:solidFill>
                <a:latin typeface="Trebuchet MS"/>
                <a:ea typeface="Trebuchet MS"/>
                <a:cs typeface="Trebuchet MS"/>
                <a:sym typeface="Trebuchet MS"/>
              </a:rPr>
              <a:t>Postpartum: lifelong warfarin should be resumed in ladies with history of  vascular thrombosis.</a:t>
            </a:r>
            <a:endParaRPr sz="1400">
              <a:solidFill>
                <a:schemeClr val="dk1"/>
              </a:solidFill>
              <a:latin typeface="Trebuchet MS"/>
              <a:ea typeface="Trebuchet MS"/>
              <a:cs typeface="Trebuchet MS"/>
              <a:sym typeface="Trebuchet M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0"/>
          <p:cNvSpPr txBox="1">
            <a:spLocks noGrp="1"/>
          </p:cNvSpPr>
          <p:nvPr>
            <p:ph type="title"/>
          </p:nvPr>
        </p:nvSpPr>
        <p:spPr>
          <a:xfrm>
            <a:off x="530224" y="11684"/>
            <a:ext cx="5108700" cy="3822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Clr>
                <a:schemeClr val="dk1"/>
              </a:buClr>
              <a:buSzPts val="2400"/>
              <a:buFont typeface="Trebuchet MS"/>
              <a:buNone/>
            </a:pPr>
            <a:r>
              <a:rPr lang="en-US" b="0" i="0">
                <a:latin typeface="Trebuchet MS"/>
                <a:ea typeface="Trebuchet MS"/>
                <a:cs typeface="Trebuchet MS"/>
                <a:sym typeface="Trebuchet MS"/>
              </a:rPr>
              <a:t>B.INHERITED THROMBOPHILIAS</a:t>
            </a:r>
            <a:endParaRPr/>
          </a:p>
        </p:txBody>
      </p:sp>
      <p:sp>
        <p:nvSpPr>
          <p:cNvPr id="303" name="Google Shape;303;p30"/>
          <p:cNvSpPr txBox="1"/>
          <p:nvPr/>
        </p:nvSpPr>
        <p:spPr>
          <a:xfrm>
            <a:off x="304800" y="742950"/>
            <a:ext cx="8078470" cy="3309620"/>
          </a:xfrm>
          <a:prstGeom prst="rect">
            <a:avLst/>
          </a:prstGeom>
          <a:noFill/>
          <a:ln>
            <a:noFill/>
          </a:ln>
        </p:spPr>
        <p:txBody>
          <a:bodyPr spcFirstLastPara="1" wrap="square" lIns="0" tIns="12700" rIns="0" bIns="0" anchor="t" anchorCtr="0">
            <a:spAutoFit/>
          </a:bodyPr>
          <a:lstStyle/>
          <a:p>
            <a:pPr marL="314960" marR="844550" lvl="0" indent="-302894" algn="l" rtl="0">
              <a:lnSpc>
                <a:spcPct val="100000"/>
              </a:lnSpc>
              <a:spcBef>
                <a:spcPts val="0"/>
              </a:spcBef>
              <a:spcAft>
                <a:spcPts val="0"/>
              </a:spcAft>
              <a:buClr>
                <a:srgbClr val="90C126"/>
              </a:buClr>
              <a:buSzPts val="1400"/>
              <a:buFont typeface="Quattrocento Sans"/>
              <a:buChar char="►"/>
            </a:pPr>
            <a:r>
              <a:rPr lang="en-US" sz="1800" dirty="0">
                <a:solidFill>
                  <a:srgbClr val="404040"/>
                </a:solidFill>
                <a:latin typeface="Trebuchet MS"/>
                <a:ea typeface="Trebuchet MS"/>
                <a:cs typeface="Trebuchet MS"/>
                <a:sym typeface="Trebuchet MS"/>
              </a:rPr>
              <a:t>Factor V Leiden mutation, </a:t>
            </a:r>
            <a:r>
              <a:rPr lang="en-US" sz="1800" dirty="0" err="1">
                <a:solidFill>
                  <a:srgbClr val="404040"/>
                </a:solidFill>
                <a:latin typeface="Trebuchet MS"/>
                <a:ea typeface="Trebuchet MS"/>
                <a:cs typeface="Trebuchet MS"/>
                <a:sym typeface="Trebuchet MS"/>
              </a:rPr>
              <a:t>Prothrombin</a:t>
            </a:r>
            <a:r>
              <a:rPr lang="en-US" sz="1800" dirty="0">
                <a:solidFill>
                  <a:srgbClr val="404040"/>
                </a:solidFill>
                <a:latin typeface="Trebuchet MS"/>
                <a:ea typeface="Trebuchet MS"/>
                <a:cs typeface="Trebuchet MS"/>
                <a:sym typeface="Trebuchet MS"/>
              </a:rPr>
              <a:t> gene mutation, Protein C/S  deficiency, </a:t>
            </a:r>
            <a:r>
              <a:rPr lang="en-US" sz="1800" dirty="0" err="1">
                <a:solidFill>
                  <a:srgbClr val="404040"/>
                </a:solidFill>
                <a:latin typeface="Trebuchet MS"/>
                <a:ea typeface="Trebuchet MS"/>
                <a:cs typeface="Trebuchet MS"/>
                <a:sym typeface="Trebuchet MS"/>
              </a:rPr>
              <a:t>Antithrombin</a:t>
            </a:r>
            <a:r>
              <a:rPr lang="en-US" sz="1800" dirty="0">
                <a:solidFill>
                  <a:srgbClr val="404040"/>
                </a:solidFill>
                <a:latin typeface="Trebuchet MS"/>
                <a:ea typeface="Trebuchet MS"/>
                <a:cs typeface="Trebuchet MS"/>
                <a:sym typeface="Trebuchet MS"/>
              </a:rPr>
              <a:t> III deficiency, and others.</a:t>
            </a:r>
            <a:endParaRPr sz="1800">
              <a:solidFill>
                <a:schemeClr val="dk1"/>
              </a:solidFill>
              <a:latin typeface="Trebuchet MS"/>
              <a:ea typeface="Trebuchet MS"/>
              <a:cs typeface="Trebuchet MS"/>
              <a:sym typeface="Trebuchet MS"/>
            </a:endParaRPr>
          </a:p>
          <a:p>
            <a:pPr marL="314960" marR="0" lvl="0" indent="-302894" algn="l" rtl="0">
              <a:lnSpc>
                <a:spcPct val="100000"/>
              </a:lnSpc>
              <a:spcBef>
                <a:spcPts val="700"/>
              </a:spcBef>
              <a:spcAft>
                <a:spcPts val="0"/>
              </a:spcAft>
              <a:buClr>
                <a:srgbClr val="90C126"/>
              </a:buClr>
              <a:buSzPts val="1400"/>
              <a:buFont typeface="Quattrocento Sans"/>
              <a:buChar char="►"/>
            </a:pPr>
            <a:r>
              <a:rPr lang="en-US" sz="1800" dirty="0">
                <a:solidFill>
                  <a:srgbClr val="404040"/>
                </a:solidFill>
                <a:latin typeface="Trebuchet MS"/>
                <a:ea typeface="Trebuchet MS"/>
                <a:cs typeface="Trebuchet MS"/>
                <a:sym typeface="Trebuchet MS"/>
              </a:rPr>
              <a:t>May be associated with late pregnancy loss</a:t>
            </a:r>
            <a:endParaRPr sz="1800">
              <a:solidFill>
                <a:schemeClr val="dk1"/>
              </a:solidFill>
              <a:latin typeface="Trebuchet MS"/>
              <a:ea typeface="Trebuchet MS"/>
              <a:cs typeface="Trebuchet MS"/>
              <a:sym typeface="Trebuchet MS"/>
            </a:endParaRPr>
          </a:p>
          <a:p>
            <a:pPr marL="314960" marR="5080" lvl="0" indent="-302894" algn="l" rtl="0">
              <a:lnSpc>
                <a:spcPct val="100000"/>
              </a:lnSpc>
              <a:spcBef>
                <a:spcPts val="700"/>
              </a:spcBef>
              <a:spcAft>
                <a:spcPts val="0"/>
              </a:spcAft>
              <a:buClr>
                <a:srgbClr val="90C126"/>
              </a:buClr>
              <a:buSzPts val="1450"/>
              <a:buFont typeface="Quattrocento Sans"/>
              <a:buChar char="►"/>
            </a:pPr>
            <a:r>
              <a:rPr lang="en-US" sz="1800" b="1" i="1" dirty="0">
                <a:solidFill>
                  <a:srgbClr val="404040"/>
                </a:solidFill>
                <a:latin typeface="Trebuchet MS"/>
                <a:ea typeface="Trebuchet MS"/>
                <a:cs typeface="Trebuchet MS"/>
                <a:sym typeface="Trebuchet MS"/>
              </a:rPr>
              <a:t>Screening based on : </a:t>
            </a:r>
            <a:r>
              <a:rPr lang="en-US" sz="1800" i="1" dirty="0">
                <a:solidFill>
                  <a:srgbClr val="FF0000"/>
                </a:solidFill>
                <a:latin typeface="Trebuchet MS"/>
                <a:ea typeface="Trebuchet MS"/>
                <a:cs typeface="Trebuchet MS"/>
                <a:sym typeface="Trebuchet MS"/>
              </a:rPr>
              <a:t>1.</a:t>
            </a:r>
            <a:r>
              <a:rPr lang="en-US" sz="1800" b="1" i="1" u="sng" dirty="0">
                <a:solidFill>
                  <a:srgbClr val="FF0000"/>
                </a:solidFill>
                <a:latin typeface="Trebuchet MS"/>
                <a:ea typeface="Trebuchet MS"/>
                <a:cs typeface="Trebuchet MS"/>
                <a:sym typeface="Trebuchet MS"/>
              </a:rPr>
              <a:t>personal history of VTE</a:t>
            </a:r>
            <a:r>
              <a:rPr lang="en-US" sz="1800" b="1" i="1" dirty="0">
                <a:solidFill>
                  <a:srgbClr val="404040"/>
                </a:solidFill>
                <a:latin typeface="Trebuchet MS"/>
                <a:ea typeface="Trebuchet MS"/>
                <a:cs typeface="Trebuchet MS"/>
                <a:sym typeface="Trebuchet MS"/>
              </a:rPr>
              <a:t> </a:t>
            </a:r>
            <a:r>
              <a:rPr lang="en-US" sz="1800" b="1" i="1" u="sng" dirty="0">
                <a:solidFill>
                  <a:srgbClr val="404040"/>
                </a:solidFill>
                <a:latin typeface="Trebuchet MS"/>
                <a:ea typeface="Trebuchet MS"/>
                <a:cs typeface="Trebuchet MS"/>
                <a:sym typeface="Trebuchet MS"/>
              </a:rPr>
              <a:t>associated w/ other </a:t>
            </a:r>
            <a:r>
              <a:rPr lang="en-US" sz="1800" b="1" i="1" dirty="0">
                <a:solidFill>
                  <a:srgbClr val="404040"/>
                </a:solidFill>
                <a:latin typeface="Trebuchet MS"/>
                <a:ea typeface="Trebuchet MS"/>
                <a:cs typeface="Trebuchet MS"/>
                <a:sym typeface="Trebuchet MS"/>
              </a:rPr>
              <a:t> </a:t>
            </a:r>
            <a:r>
              <a:rPr lang="en-US" sz="1800" b="1" i="1" u="sng" dirty="0">
                <a:solidFill>
                  <a:srgbClr val="404040"/>
                </a:solidFill>
                <a:latin typeface="Trebuchet MS"/>
                <a:ea typeface="Trebuchet MS"/>
                <a:cs typeface="Trebuchet MS"/>
                <a:sym typeface="Trebuchet MS"/>
              </a:rPr>
              <a:t>non-recurrent risk factors</a:t>
            </a:r>
            <a:r>
              <a:rPr lang="en-US" sz="1800" b="1" i="1" dirty="0">
                <a:solidFill>
                  <a:srgbClr val="404040"/>
                </a:solidFill>
                <a:latin typeface="Trebuchet MS"/>
                <a:ea typeface="Trebuchet MS"/>
                <a:cs typeface="Trebuchet MS"/>
                <a:sym typeface="Trebuchet MS"/>
              </a:rPr>
              <a:t> AND	</a:t>
            </a:r>
            <a:r>
              <a:rPr lang="en-US" sz="1800" b="1" i="1" dirty="0">
                <a:solidFill>
                  <a:srgbClr val="FF0000"/>
                </a:solidFill>
                <a:latin typeface="Trebuchet MS"/>
                <a:ea typeface="Trebuchet MS"/>
                <a:cs typeface="Trebuchet MS"/>
                <a:sym typeface="Trebuchet MS"/>
              </a:rPr>
              <a:t>2.</a:t>
            </a:r>
            <a:r>
              <a:rPr lang="en-US" sz="1800" b="1" i="1" u="sng" dirty="0">
                <a:solidFill>
                  <a:srgbClr val="FF0000"/>
                </a:solidFill>
                <a:latin typeface="Trebuchet MS"/>
                <a:ea typeface="Trebuchet MS"/>
                <a:cs typeface="Trebuchet MS"/>
                <a:sym typeface="Trebuchet MS"/>
              </a:rPr>
              <a:t>asymptomatic women</a:t>
            </a:r>
            <a:r>
              <a:rPr lang="en-US" sz="1800" b="1" i="1" dirty="0">
                <a:solidFill>
                  <a:srgbClr val="404040"/>
                </a:solidFill>
                <a:latin typeface="Trebuchet MS"/>
                <a:ea typeface="Trebuchet MS"/>
                <a:cs typeface="Trebuchet MS"/>
                <a:sym typeface="Trebuchet MS"/>
              </a:rPr>
              <a:t> </a:t>
            </a:r>
            <a:r>
              <a:rPr lang="en-US" sz="1800" b="1" i="1" u="sng" dirty="0">
                <a:solidFill>
                  <a:srgbClr val="404040"/>
                </a:solidFill>
                <a:latin typeface="Trebuchet MS"/>
                <a:ea typeface="Trebuchet MS"/>
                <a:cs typeface="Trebuchet MS"/>
                <a:sym typeface="Trebuchet MS"/>
              </a:rPr>
              <a:t>(no prior VTE) </a:t>
            </a:r>
            <a:r>
              <a:rPr lang="en-US" sz="1800" b="1" i="1" dirty="0">
                <a:solidFill>
                  <a:srgbClr val="404040"/>
                </a:solidFill>
                <a:latin typeface="Trebuchet MS"/>
                <a:ea typeface="Trebuchet MS"/>
                <a:cs typeface="Trebuchet MS"/>
                <a:sym typeface="Trebuchet MS"/>
              </a:rPr>
              <a:t> </a:t>
            </a:r>
            <a:r>
              <a:rPr lang="en-US" sz="1800" b="1" i="1" u="sng" dirty="0">
                <a:solidFill>
                  <a:srgbClr val="404040"/>
                </a:solidFill>
                <a:latin typeface="Trebuchet MS"/>
                <a:ea typeface="Trebuchet MS"/>
                <a:cs typeface="Trebuchet MS"/>
                <a:sym typeface="Trebuchet MS"/>
              </a:rPr>
              <a:t>planning a pregnancy who have a first degree</a:t>
            </a:r>
            <a:r>
              <a:rPr lang="en-US" sz="1800" b="1" i="1" dirty="0">
                <a:solidFill>
                  <a:srgbClr val="FF0000"/>
                </a:solidFill>
                <a:latin typeface="Trebuchet MS"/>
                <a:ea typeface="Trebuchet MS"/>
                <a:cs typeface="Trebuchet MS"/>
                <a:sym typeface="Trebuchet MS"/>
              </a:rPr>
              <a:t> </a:t>
            </a:r>
            <a:r>
              <a:rPr lang="en-US" sz="1800" b="1" i="1" u="sng" dirty="0">
                <a:solidFill>
                  <a:srgbClr val="FF0000"/>
                </a:solidFill>
                <a:latin typeface="Trebuchet MS"/>
                <a:ea typeface="Trebuchet MS"/>
                <a:cs typeface="Trebuchet MS"/>
                <a:sym typeface="Trebuchet MS"/>
              </a:rPr>
              <a:t>relative with VTE</a:t>
            </a:r>
            <a:r>
              <a:rPr lang="en-US" sz="1800" b="1" i="1" u="sng" dirty="0">
                <a:solidFill>
                  <a:srgbClr val="404040"/>
                </a:solidFill>
                <a:latin typeface="Trebuchet MS"/>
                <a:ea typeface="Trebuchet MS"/>
                <a:cs typeface="Trebuchet MS"/>
                <a:sym typeface="Trebuchet MS"/>
              </a:rPr>
              <a:t> before </a:t>
            </a:r>
            <a:r>
              <a:rPr lang="en-US" sz="1800" b="1" i="1" dirty="0">
                <a:solidFill>
                  <a:srgbClr val="404040"/>
                </a:solidFill>
                <a:latin typeface="Trebuchet MS"/>
                <a:ea typeface="Trebuchet MS"/>
                <a:cs typeface="Trebuchet MS"/>
                <a:sym typeface="Trebuchet MS"/>
              </a:rPr>
              <a:t> </a:t>
            </a:r>
            <a:r>
              <a:rPr lang="en-US" sz="1800" b="1" i="1" u="sng" dirty="0">
                <a:solidFill>
                  <a:srgbClr val="404040"/>
                </a:solidFill>
                <a:latin typeface="Trebuchet MS"/>
                <a:ea typeface="Trebuchet MS"/>
                <a:cs typeface="Trebuchet MS"/>
                <a:sym typeface="Trebuchet MS"/>
              </a:rPr>
              <a:t>age 50 or a history of a high-risk thrombophilia.</a:t>
            </a:r>
            <a:endParaRPr sz="1800">
              <a:solidFill>
                <a:schemeClr val="dk1"/>
              </a:solidFill>
              <a:latin typeface="Trebuchet MS"/>
              <a:ea typeface="Trebuchet MS"/>
              <a:cs typeface="Trebuchet MS"/>
              <a:sym typeface="Trebuchet MS"/>
            </a:endParaRPr>
          </a:p>
          <a:p>
            <a:pPr marL="314960" marR="580390" lvl="0" indent="-302894" algn="l" rtl="0">
              <a:lnSpc>
                <a:spcPct val="100000"/>
              </a:lnSpc>
              <a:spcBef>
                <a:spcPts val="700"/>
              </a:spcBef>
              <a:spcAft>
                <a:spcPts val="0"/>
              </a:spcAft>
              <a:buClr>
                <a:srgbClr val="90C126"/>
              </a:buClr>
              <a:buSzPts val="1400"/>
              <a:buFont typeface="Quattrocento Sans"/>
              <a:buChar char="►"/>
            </a:pPr>
            <a:r>
              <a:rPr lang="en-US" sz="1800" dirty="0">
                <a:solidFill>
                  <a:srgbClr val="404040"/>
                </a:solidFill>
                <a:latin typeface="Trebuchet MS"/>
                <a:ea typeface="Trebuchet MS"/>
                <a:cs typeface="Trebuchet MS"/>
                <a:sym typeface="Trebuchet MS"/>
              </a:rPr>
              <a:t>In the absence of an obstetrical complication such as preeclampsia,  abruption, or fetal growth restriction, do weekly assessments with  </a:t>
            </a:r>
            <a:r>
              <a:rPr lang="en-US" sz="1800" dirty="0" err="1">
                <a:solidFill>
                  <a:srgbClr val="404040"/>
                </a:solidFill>
                <a:latin typeface="Trebuchet MS"/>
                <a:ea typeface="Trebuchet MS"/>
                <a:cs typeface="Trebuchet MS"/>
                <a:sym typeface="Trebuchet MS"/>
              </a:rPr>
              <a:t>nonstress</a:t>
            </a:r>
            <a:r>
              <a:rPr lang="en-US" sz="1800" dirty="0">
                <a:solidFill>
                  <a:srgbClr val="404040"/>
                </a:solidFill>
                <a:latin typeface="Trebuchet MS"/>
                <a:ea typeface="Trebuchet MS"/>
                <a:cs typeface="Trebuchet MS"/>
                <a:sym typeface="Trebuchet MS"/>
              </a:rPr>
              <a:t> tests beginning at ≥36 weeks of gestation and delivery at 39  weeks of gestation</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
          <p:cNvSpPr txBox="1">
            <a:spLocks noGrp="1"/>
          </p:cNvSpPr>
          <p:nvPr>
            <p:ph type="title" idx="4294967295"/>
          </p:nvPr>
        </p:nvSpPr>
        <p:spPr>
          <a:xfrm>
            <a:off x="3265908" y="257683"/>
            <a:ext cx="2092200" cy="3822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Clr>
                <a:schemeClr val="dk1"/>
              </a:buClr>
              <a:buSzPts val="2400"/>
              <a:buFont typeface="Trebuchet MS"/>
              <a:buNone/>
            </a:pPr>
            <a:r>
              <a:rPr lang="en-US" sz="2400" b="0" i="0">
                <a:latin typeface="Trebuchet MS"/>
                <a:ea typeface="Trebuchet MS"/>
                <a:cs typeface="Trebuchet MS"/>
                <a:sym typeface="Trebuchet MS"/>
              </a:rPr>
              <a:t>INTRODUCTION</a:t>
            </a:r>
            <a:endParaRPr sz="2400">
              <a:latin typeface="Trebuchet MS"/>
              <a:ea typeface="Trebuchet MS"/>
              <a:cs typeface="Trebuchet MS"/>
              <a:sym typeface="Trebuchet MS"/>
            </a:endParaRPr>
          </a:p>
        </p:txBody>
      </p:sp>
      <p:sp>
        <p:nvSpPr>
          <p:cNvPr id="140" name="Google Shape;140;p3"/>
          <p:cNvSpPr txBox="1"/>
          <p:nvPr/>
        </p:nvSpPr>
        <p:spPr>
          <a:xfrm>
            <a:off x="230425" y="1008225"/>
            <a:ext cx="7601700" cy="3820800"/>
          </a:xfrm>
          <a:prstGeom prst="rect">
            <a:avLst/>
          </a:prstGeom>
          <a:noFill/>
          <a:ln>
            <a:noFill/>
          </a:ln>
        </p:spPr>
        <p:txBody>
          <a:bodyPr spcFirstLastPara="1" wrap="square" lIns="0" tIns="55875" rIns="0" bIns="0" anchor="t" anchorCtr="0">
            <a:spAutoFit/>
          </a:bodyPr>
          <a:lstStyle/>
          <a:p>
            <a:pPr marL="325755" marR="0" lvl="0" indent="-314960" algn="l" rtl="0">
              <a:lnSpc>
                <a:spcPct val="100000"/>
              </a:lnSpc>
              <a:spcBef>
                <a:spcPts val="0"/>
              </a:spcBef>
              <a:spcAft>
                <a:spcPts val="0"/>
              </a:spcAft>
              <a:buClr>
                <a:schemeClr val="accent1"/>
              </a:buClr>
              <a:buSzPts val="1500"/>
              <a:buFont typeface="Quattrocento Sans"/>
              <a:buChar char="►"/>
            </a:pPr>
            <a:r>
              <a:rPr lang="en-US" sz="1800" b="1">
                <a:solidFill>
                  <a:schemeClr val="accent1"/>
                </a:solidFill>
                <a:latin typeface="Trebuchet MS"/>
                <a:ea typeface="Trebuchet MS"/>
                <a:cs typeface="Trebuchet MS"/>
                <a:sym typeface="Trebuchet MS"/>
              </a:rPr>
              <a:t>Definition of miscarriage:</a:t>
            </a:r>
            <a:endParaRPr sz="1800" b="1">
              <a:solidFill>
                <a:schemeClr val="accent1"/>
              </a:solidFill>
              <a:latin typeface="Trebuchet MS"/>
              <a:ea typeface="Trebuchet MS"/>
              <a:cs typeface="Trebuchet MS"/>
              <a:sym typeface="Trebuchet MS"/>
            </a:endParaRPr>
          </a:p>
          <a:p>
            <a:pPr marL="325755" marR="544830" lvl="0" indent="-257175" algn="l" rtl="0">
              <a:lnSpc>
                <a:spcPct val="80000"/>
              </a:lnSpc>
              <a:spcBef>
                <a:spcPts val="700"/>
              </a:spcBef>
              <a:spcAft>
                <a:spcPts val="0"/>
              </a:spcAft>
              <a:buNone/>
            </a:pPr>
            <a:r>
              <a:rPr lang="en-US" sz="1500" b="1">
                <a:solidFill>
                  <a:srgbClr val="404040"/>
                </a:solidFill>
                <a:latin typeface="Trebuchet MS"/>
                <a:ea typeface="Trebuchet MS"/>
                <a:cs typeface="Trebuchet MS"/>
                <a:sym typeface="Trebuchet MS"/>
              </a:rPr>
              <a:t>The termination of pregnancy before the age of viability (GA 24) or with fetal  weight of &lt;500 g.</a:t>
            </a:r>
            <a:endParaRPr sz="1500">
              <a:solidFill>
                <a:schemeClr val="dk1"/>
              </a:solidFill>
              <a:latin typeface="Trebuchet MS"/>
              <a:ea typeface="Trebuchet MS"/>
              <a:cs typeface="Trebuchet MS"/>
              <a:sym typeface="Trebuchet MS"/>
            </a:endParaRPr>
          </a:p>
          <a:p>
            <a:pPr marL="325755" marR="0" lvl="0" indent="0" algn="l" rtl="0">
              <a:lnSpc>
                <a:spcPct val="96000"/>
              </a:lnSpc>
              <a:spcBef>
                <a:spcPts val="0"/>
              </a:spcBef>
              <a:spcAft>
                <a:spcPts val="0"/>
              </a:spcAft>
              <a:buNone/>
            </a:pPr>
            <a:r>
              <a:rPr lang="en-US" sz="1500" b="1">
                <a:solidFill>
                  <a:srgbClr val="404040"/>
                </a:solidFill>
                <a:latin typeface="Trebuchet MS"/>
                <a:ea typeface="Trebuchet MS"/>
                <a:cs typeface="Trebuchet MS"/>
                <a:sym typeface="Trebuchet MS"/>
              </a:rPr>
              <a:t>*Ectopic and molar pregnancies should not be included in the definition.</a:t>
            </a:r>
            <a:endParaRPr sz="1500">
              <a:solidFill>
                <a:schemeClr val="dk1"/>
              </a:solidFill>
              <a:latin typeface="Trebuchet MS"/>
              <a:ea typeface="Trebuchet MS"/>
              <a:cs typeface="Trebuchet MS"/>
              <a:sym typeface="Trebuchet MS"/>
            </a:endParaRPr>
          </a:p>
          <a:p>
            <a:pPr marL="0" marR="0" lvl="0" indent="0" algn="l" rtl="0">
              <a:lnSpc>
                <a:spcPct val="100000"/>
              </a:lnSpc>
              <a:spcBef>
                <a:spcPts val="40"/>
              </a:spcBef>
              <a:spcAft>
                <a:spcPts val="0"/>
              </a:spcAft>
              <a:buNone/>
            </a:pPr>
            <a:endParaRPr sz="2100">
              <a:solidFill>
                <a:schemeClr val="dk1"/>
              </a:solidFill>
              <a:latin typeface="Trebuchet MS"/>
              <a:ea typeface="Trebuchet MS"/>
              <a:cs typeface="Trebuchet MS"/>
              <a:sym typeface="Trebuchet MS"/>
            </a:endParaRPr>
          </a:p>
          <a:p>
            <a:pPr marL="382905" marR="0" lvl="0" indent="-372110" algn="l" rtl="0">
              <a:lnSpc>
                <a:spcPct val="100000"/>
              </a:lnSpc>
              <a:spcBef>
                <a:spcPts val="0"/>
              </a:spcBef>
              <a:spcAft>
                <a:spcPts val="0"/>
              </a:spcAft>
              <a:buClr>
                <a:srgbClr val="C00000"/>
              </a:buClr>
              <a:buSzPts val="1500"/>
              <a:buFont typeface="Quattrocento Sans"/>
              <a:buChar char="►"/>
            </a:pPr>
            <a:r>
              <a:rPr lang="en-US" sz="1800" b="1">
                <a:solidFill>
                  <a:srgbClr val="C00000"/>
                </a:solidFill>
                <a:latin typeface="Trebuchet MS"/>
                <a:ea typeface="Trebuchet MS"/>
                <a:cs typeface="Trebuchet MS"/>
                <a:sym typeface="Trebuchet MS"/>
              </a:rPr>
              <a:t>Definition of recurrent pregnancy loss :</a:t>
            </a:r>
            <a:endParaRPr sz="1800" b="1">
              <a:solidFill>
                <a:srgbClr val="C00000"/>
              </a:solidFill>
              <a:latin typeface="Trebuchet MS"/>
              <a:ea typeface="Trebuchet MS"/>
              <a:cs typeface="Trebuchet MS"/>
              <a:sym typeface="Trebuchet MS"/>
            </a:endParaRPr>
          </a:p>
          <a:p>
            <a:pPr marL="457200" marR="358140" lvl="0" indent="0" algn="l" rtl="0">
              <a:lnSpc>
                <a:spcPct val="80000"/>
              </a:lnSpc>
              <a:spcBef>
                <a:spcPts val="700"/>
              </a:spcBef>
              <a:spcAft>
                <a:spcPts val="0"/>
              </a:spcAft>
              <a:buNone/>
            </a:pPr>
            <a:r>
              <a:rPr lang="en-US" sz="1500" b="1">
                <a:solidFill>
                  <a:srgbClr val="404040"/>
                </a:solidFill>
                <a:latin typeface="Trebuchet MS"/>
                <a:ea typeface="Trebuchet MS"/>
                <a:cs typeface="Trebuchet MS"/>
                <a:sym typeface="Trebuchet MS"/>
              </a:rPr>
              <a:t>Two or more failed clinical pregnancies as documented by ultrasonography </a:t>
            </a:r>
            <a:endParaRPr sz="1500" b="1">
              <a:solidFill>
                <a:srgbClr val="404040"/>
              </a:solidFill>
              <a:latin typeface="Trebuchet MS"/>
              <a:ea typeface="Trebuchet MS"/>
              <a:cs typeface="Trebuchet MS"/>
              <a:sym typeface="Trebuchet MS"/>
            </a:endParaRPr>
          </a:p>
          <a:p>
            <a:pPr marL="457200" marR="358140" lvl="0" indent="0" algn="l" rtl="0">
              <a:lnSpc>
                <a:spcPct val="80000"/>
              </a:lnSpc>
              <a:spcBef>
                <a:spcPts val="700"/>
              </a:spcBef>
              <a:spcAft>
                <a:spcPts val="0"/>
              </a:spcAft>
              <a:buNone/>
            </a:pPr>
            <a:r>
              <a:rPr lang="en-US" sz="1500" b="1">
                <a:solidFill>
                  <a:srgbClr val="404040"/>
                </a:solidFill>
                <a:latin typeface="Trebuchet MS"/>
                <a:ea typeface="Trebuchet MS"/>
                <a:cs typeface="Trebuchet MS"/>
                <a:sym typeface="Trebuchet MS"/>
              </a:rPr>
              <a:t>or  histopathologic examination</a:t>
            </a:r>
            <a:endParaRPr sz="1500" b="1">
              <a:solidFill>
                <a:srgbClr val="404040"/>
              </a:solidFill>
              <a:latin typeface="Trebuchet MS"/>
              <a:ea typeface="Trebuchet MS"/>
              <a:cs typeface="Trebuchet MS"/>
              <a:sym typeface="Trebuchet MS"/>
            </a:endParaRPr>
          </a:p>
          <a:p>
            <a:pPr marL="457200" marR="358140" lvl="0" indent="0" algn="l" rtl="0">
              <a:lnSpc>
                <a:spcPct val="80000"/>
              </a:lnSpc>
              <a:spcBef>
                <a:spcPts val="700"/>
              </a:spcBef>
              <a:spcAft>
                <a:spcPts val="0"/>
              </a:spcAft>
              <a:buNone/>
            </a:pPr>
            <a:endParaRPr sz="1500" b="1">
              <a:solidFill>
                <a:srgbClr val="404040"/>
              </a:solidFill>
              <a:latin typeface="Trebuchet MS"/>
              <a:ea typeface="Trebuchet MS"/>
              <a:cs typeface="Trebuchet MS"/>
              <a:sym typeface="Trebuchet MS"/>
            </a:endParaRPr>
          </a:p>
          <a:p>
            <a:pPr marL="457200" lvl="0" indent="-330200" algn="l" rtl="0">
              <a:spcBef>
                <a:spcPts val="0"/>
              </a:spcBef>
              <a:spcAft>
                <a:spcPts val="0"/>
              </a:spcAft>
              <a:buClr>
                <a:srgbClr val="90C126"/>
              </a:buClr>
              <a:buSzPts val="1600"/>
              <a:buFont typeface="Quattrocento Sans"/>
              <a:buChar char="❖"/>
            </a:pPr>
            <a:r>
              <a:rPr lang="en-US" sz="2000">
                <a:solidFill>
                  <a:srgbClr val="404040"/>
                </a:solidFill>
                <a:latin typeface="Trebuchet MS"/>
                <a:ea typeface="Trebuchet MS"/>
                <a:cs typeface="Trebuchet MS"/>
                <a:sym typeface="Trebuchet MS"/>
              </a:rPr>
              <a:t>Incidence :5-15%</a:t>
            </a:r>
            <a:endParaRPr sz="2000">
              <a:solidFill>
                <a:schemeClr val="dk1"/>
              </a:solidFill>
              <a:latin typeface="Trebuchet MS"/>
              <a:ea typeface="Trebuchet MS"/>
              <a:cs typeface="Trebuchet MS"/>
              <a:sym typeface="Trebuchet MS"/>
            </a:endParaRPr>
          </a:p>
          <a:p>
            <a:pPr marL="457200" lvl="0" indent="-330200" algn="l" rtl="0">
              <a:spcBef>
                <a:spcPts val="700"/>
              </a:spcBef>
              <a:spcAft>
                <a:spcPts val="0"/>
              </a:spcAft>
              <a:buClr>
                <a:srgbClr val="90C126"/>
              </a:buClr>
              <a:buSzPts val="1600"/>
              <a:buFont typeface="Quattrocento Sans"/>
              <a:buChar char="❖"/>
            </a:pPr>
            <a:r>
              <a:rPr lang="en-US" sz="2000" b="1">
                <a:solidFill>
                  <a:srgbClr val="404040"/>
                </a:solidFill>
                <a:latin typeface="Trebuchet MS"/>
                <a:ea typeface="Trebuchet MS"/>
                <a:cs typeface="Trebuchet MS"/>
                <a:sym typeface="Trebuchet MS"/>
              </a:rPr>
              <a:t>Two </a:t>
            </a:r>
            <a:r>
              <a:rPr lang="en-US" sz="2000">
                <a:solidFill>
                  <a:srgbClr val="404040"/>
                </a:solidFill>
                <a:latin typeface="Trebuchet MS"/>
                <a:ea typeface="Trebuchet MS"/>
                <a:cs typeface="Trebuchet MS"/>
                <a:sym typeface="Trebuchet MS"/>
              </a:rPr>
              <a:t>consecutive pregnancy losses : 2%</a:t>
            </a:r>
            <a:endParaRPr sz="2000">
              <a:solidFill>
                <a:schemeClr val="dk1"/>
              </a:solidFill>
              <a:latin typeface="Trebuchet MS"/>
              <a:ea typeface="Trebuchet MS"/>
              <a:cs typeface="Trebuchet MS"/>
              <a:sym typeface="Trebuchet MS"/>
            </a:endParaRPr>
          </a:p>
          <a:p>
            <a:pPr marL="457200" lvl="0" indent="-330200" algn="l" rtl="0">
              <a:spcBef>
                <a:spcPts val="700"/>
              </a:spcBef>
              <a:spcAft>
                <a:spcPts val="0"/>
              </a:spcAft>
              <a:buClr>
                <a:srgbClr val="90C126"/>
              </a:buClr>
              <a:buSzPts val="1600"/>
              <a:buFont typeface="Quattrocento Sans"/>
              <a:buChar char="❖"/>
            </a:pPr>
            <a:r>
              <a:rPr lang="en-US" sz="2000" b="1">
                <a:solidFill>
                  <a:srgbClr val="404040"/>
                </a:solidFill>
                <a:latin typeface="Trebuchet MS"/>
                <a:ea typeface="Trebuchet MS"/>
                <a:cs typeface="Trebuchet MS"/>
                <a:sym typeface="Trebuchet MS"/>
              </a:rPr>
              <a:t>Three </a:t>
            </a:r>
            <a:r>
              <a:rPr lang="en-US" sz="2000">
                <a:solidFill>
                  <a:srgbClr val="404040"/>
                </a:solidFill>
                <a:latin typeface="Trebuchet MS"/>
                <a:ea typeface="Trebuchet MS"/>
                <a:cs typeface="Trebuchet MS"/>
                <a:sym typeface="Trebuchet MS"/>
              </a:rPr>
              <a:t>consecutive pregnancy losses : 0.4 – 1%</a:t>
            </a:r>
            <a:endParaRPr sz="2000">
              <a:solidFill>
                <a:schemeClr val="dk1"/>
              </a:solidFill>
              <a:latin typeface="Trebuchet MS"/>
              <a:ea typeface="Trebuchet MS"/>
              <a:cs typeface="Trebuchet MS"/>
              <a:sym typeface="Trebuchet MS"/>
            </a:endParaRPr>
          </a:p>
          <a:p>
            <a:pPr marL="457200" marR="78740" lvl="0" indent="0" algn="l" rtl="0">
              <a:lnSpc>
                <a:spcPct val="80000"/>
              </a:lnSpc>
              <a:spcBef>
                <a:spcPts val="700"/>
              </a:spcBef>
              <a:spcAft>
                <a:spcPts val="0"/>
              </a:spcAft>
              <a:buNone/>
            </a:pPr>
            <a:endParaRPr sz="1500">
              <a:solidFill>
                <a:schemeClr val="dk1"/>
              </a:solidFill>
              <a:latin typeface="Trebuchet MS"/>
              <a:ea typeface="Trebuchet MS"/>
              <a:cs typeface="Trebuchet MS"/>
              <a:sym typeface="Trebuchet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1"/>
          <p:cNvSpPr txBox="1">
            <a:spLocks noGrp="1"/>
          </p:cNvSpPr>
          <p:nvPr>
            <p:ph type="ctrTitle"/>
          </p:nvPr>
        </p:nvSpPr>
        <p:spPr>
          <a:xfrm>
            <a:off x="587111" y="615309"/>
            <a:ext cx="5912039" cy="692497"/>
          </a:xfrm>
          <a:prstGeom prst="rect">
            <a:avLst/>
          </a:prstGeom>
          <a:noFill/>
          <a:ln>
            <a:noFill/>
          </a:ln>
        </p:spPr>
        <p:txBody>
          <a:bodyPr spcFirstLastPara="1" wrap="square" lIns="91425" tIns="45700" rIns="91425" bIns="0" anchor="b" anchorCtr="0">
            <a:normAutofit fontScale="90000"/>
          </a:bodyPr>
          <a:lstStyle/>
          <a:p>
            <a:pPr marL="0" lvl="0" indent="0" algn="l" rtl="0">
              <a:lnSpc>
                <a:spcPct val="90000"/>
              </a:lnSpc>
              <a:spcBef>
                <a:spcPts val="0"/>
              </a:spcBef>
              <a:spcAft>
                <a:spcPts val="0"/>
              </a:spcAft>
              <a:buClr>
                <a:schemeClr val="dk1"/>
              </a:buClr>
              <a:buSzPct val="100000"/>
              <a:buFont typeface="Gill Sans"/>
              <a:buNone/>
            </a:pPr>
            <a:r>
              <a:rPr lang="en-US" sz="4500" b="0" i="0" dirty="0"/>
              <a:t>CERVICAL INSUFFICIENCY</a:t>
            </a:r>
            <a:endParaRPr/>
          </a:p>
        </p:txBody>
      </p:sp>
      <p:sp>
        <p:nvSpPr>
          <p:cNvPr id="309" name="Google Shape;309;p31"/>
          <p:cNvSpPr txBox="1">
            <a:spLocks noGrp="1"/>
          </p:cNvSpPr>
          <p:nvPr>
            <p:ph type="subTitle" idx="1"/>
          </p:nvPr>
        </p:nvSpPr>
        <p:spPr>
          <a:xfrm>
            <a:off x="533400" y="1428750"/>
            <a:ext cx="6991046" cy="2602319"/>
          </a:xfrm>
          <a:prstGeom prst="rect">
            <a:avLst/>
          </a:prstGeom>
          <a:noFill/>
          <a:ln>
            <a:noFill/>
          </a:ln>
        </p:spPr>
        <p:txBody>
          <a:bodyPr spcFirstLastPara="1" wrap="square" lIns="91425" tIns="91425" rIns="91425" bIns="91425" anchor="t" anchorCtr="0">
            <a:normAutofit fontScale="92500"/>
          </a:bodyPr>
          <a:lstStyle/>
          <a:p>
            <a:pPr marL="0" lvl="0" indent="0" algn="l" rtl="0">
              <a:lnSpc>
                <a:spcPct val="120000"/>
              </a:lnSpc>
              <a:spcBef>
                <a:spcPts val="0"/>
              </a:spcBef>
              <a:spcAft>
                <a:spcPts val="0"/>
              </a:spcAft>
              <a:buSzPct val="100000"/>
              <a:buNone/>
            </a:pPr>
            <a:r>
              <a:rPr lang="en-US" sz="2100" cap="none" dirty="0">
                <a:solidFill>
                  <a:schemeClr val="dk1"/>
                </a:solidFill>
                <a:latin typeface="Times New Roman"/>
                <a:ea typeface="Times New Roman"/>
                <a:cs typeface="Times New Roman"/>
                <a:sym typeface="Times New Roman"/>
              </a:rPr>
              <a:t>Inability of the uterine cervix to retain a pregnancy in the absence of the signs and symptoms of clinical contractions, or labor, or both in the second </a:t>
            </a:r>
            <a:r>
              <a:rPr lang="en-US" sz="2100" cap="none" dirty="0" smtClean="0">
                <a:solidFill>
                  <a:schemeClr val="dk1"/>
                </a:solidFill>
                <a:latin typeface="Times New Roman"/>
                <a:ea typeface="Times New Roman"/>
                <a:cs typeface="Times New Roman"/>
                <a:sym typeface="Times New Roman"/>
              </a:rPr>
              <a:t>trimester</a:t>
            </a:r>
            <a:endParaRPr sz="2100" cap="none">
              <a:solidFill>
                <a:schemeClr val="dk1"/>
              </a:solidFill>
              <a:latin typeface="Times New Roman"/>
              <a:ea typeface="Times New Roman"/>
              <a:cs typeface="Times New Roman"/>
              <a:sym typeface="Times New Roman"/>
            </a:endParaRPr>
          </a:p>
          <a:p>
            <a:pPr marL="0" lvl="0" indent="0" algn="l" rtl="0">
              <a:lnSpc>
                <a:spcPct val="120000"/>
              </a:lnSpc>
              <a:spcBef>
                <a:spcPts val="750"/>
              </a:spcBef>
              <a:spcAft>
                <a:spcPts val="0"/>
              </a:spcAft>
              <a:buSzPct val="100000"/>
              <a:buNone/>
            </a:pPr>
            <a:r>
              <a:rPr lang="en-US" sz="2100" cap="none" dirty="0">
                <a:solidFill>
                  <a:schemeClr val="dk1"/>
                </a:solidFill>
                <a:latin typeface="Times New Roman"/>
                <a:ea typeface="Times New Roman"/>
                <a:cs typeface="Times New Roman"/>
                <a:sym typeface="Times New Roman"/>
              </a:rPr>
              <a:t>The </a:t>
            </a:r>
            <a:r>
              <a:rPr lang="en-US" sz="2100" cap="none" dirty="0" err="1">
                <a:solidFill>
                  <a:schemeClr val="dk1"/>
                </a:solidFill>
                <a:latin typeface="Times New Roman"/>
                <a:ea typeface="Times New Roman"/>
                <a:cs typeface="Times New Roman"/>
                <a:sym typeface="Times New Roman"/>
              </a:rPr>
              <a:t>ultrasonographic</a:t>
            </a:r>
            <a:r>
              <a:rPr lang="en-US" sz="2100" cap="none" dirty="0">
                <a:solidFill>
                  <a:schemeClr val="dk1"/>
                </a:solidFill>
                <a:latin typeface="Times New Roman"/>
                <a:ea typeface="Times New Roman"/>
                <a:cs typeface="Times New Roman"/>
                <a:sym typeface="Times New Roman"/>
              </a:rPr>
              <a:t> finding of a short cervical length in the second trimester is associated with an increased risk of preterm birth but is not sufficient for the diagnosis of cervical insufficiency</a:t>
            </a:r>
            <a:endParaRPr sz="2100" cap="none">
              <a:solidFill>
                <a:schemeClr val="dk1"/>
              </a:solidFill>
            </a:endParaRPr>
          </a:p>
        </p:txBody>
      </p:sp>
      <p:sp>
        <p:nvSpPr>
          <p:cNvPr id="4" name="مربع نص 3"/>
          <p:cNvSpPr txBox="1"/>
          <p:nvPr/>
        </p:nvSpPr>
        <p:spPr>
          <a:xfrm>
            <a:off x="5213131" y="0"/>
            <a:ext cx="3930870" cy="1323439"/>
          </a:xfrm>
          <a:prstGeom prst="rect">
            <a:avLst/>
          </a:prstGeom>
          <a:noFill/>
        </p:spPr>
        <p:txBody>
          <a:bodyPr wrap="square" rtlCol="1">
            <a:spAutoFit/>
          </a:bodyPr>
          <a:lstStyle/>
          <a:p>
            <a:r>
              <a:rPr lang="en-US" sz="1800" b="1" dirty="0" smtClean="0">
                <a:solidFill>
                  <a:schemeClr val="accent1"/>
                </a:solidFill>
              </a:rPr>
              <a:t>Case:</a:t>
            </a:r>
            <a:r>
              <a:rPr lang="en-US" sz="1600" dirty="0" smtClean="0"/>
              <a:t> </a:t>
            </a:r>
            <a:r>
              <a:rPr lang="en-US" sz="1600" dirty="0" smtClean="0">
                <a:solidFill>
                  <a:schemeClr val="accent2">
                    <a:lumMod val="75000"/>
                  </a:schemeClr>
                </a:solidFill>
              </a:rPr>
              <a:t>pregnant women in the second trimester lost her healthy alive baby while she was shopping</a:t>
            </a:r>
            <a:r>
              <a:rPr lang="en-US" sz="1600" dirty="0" smtClean="0">
                <a:solidFill>
                  <a:schemeClr val="accent2">
                    <a:lumMod val="75000"/>
                  </a:schemeClr>
                </a:solidFill>
                <a:sym typeface="Wingdings" pitchFamily="2" charset="2"/>
              </a:rPr>
              <a:t> </a:t>
            </a:r>
            <a:r>
              <a:rPr lang="en-US" sz="1600" b="1" dirty="0" smtClean="0">
                <a:solidFill>
                  <a:srgbClr val="00B050"/>
                </a:solidFill>
                <a:sym typeface="Wingdings" pitchFamily="2" charset="2"/>
              </a:rPr>
              <a:t>C</a:t>
            </a:r>
            <a:r>
              <a:rPr lang="en-US" sz="1600" b="1" dirty="0" smtClean="0">
                <a:solidFill>
                  <a:srgbClr val="00B050"/>
                </a:solidFill>
                <a:sym typeface="Wingdings" pitchFamily="2" charset="2"/>
              </a:rPr>
              <a:t>ervical</a:t>
            </a:r>
            <a:r>
              <a:rPr lang="en-US" sz="1600" dirty="0" smtClean="0">
                <a:sym typeface="Wingdings" pitchFamily="2" charset="2"/>
              </a:rPr>
              <a:t> </a:t>
            </a:r>
            <a:r>
              <a:rPr lang="en-US" sz="1600" b="1" dirty="0" smtClean="0">
                <a:solidFill>
                  <a:srgbClr val="00B050"/>
                </a:solidFill>
                <a:sym typeface="Wingdings" pitchFamily="2" charset="2"/>
              </a:rPr>
              <a:t>insufficiency</a:t>
            </a:r>
          </a:p>
          <a:p>
            <a:r>
              <a:rPr lang="en-US" b="1" dirty="0" smtClean="0">
                <a:solidFill>
                  <a:schemeClr val="accent1"/>
                </a:solidFill>
                <a:sym typeface="Wingdings" pitchFamily="2" charset="2"/>
              </a:rPr>
              <a:t>PAINLESS 2</a:t>
            </a:r>
            <a:r>
              <a:rPr lang="en-US" b="1" baseline="30000" dirty="0" smtClean="0">
                <a:solidFill>
                  <a:schemeClr val="accent1"/>
                </a:solidFill>
                <a:sym typeface="Wingdings" pitchFamily="2" charset="2"/>
              </a:rPr>
              <a:t>ND</a:t>
            </a:r>
            <a:r>
              <a:rPr lang="en-US" b="1" dirty="0" smtClean="0">
                <a:solidFill>
                  <a:schemeClr val="accent1"/>
                </a:solidFill>
                <a:sym typeface="Wingdings" pitchFamily="2" charset="2"/>
              </a:rPr>
              <a:t> TRIMESTER MISCARRIAGE</a:t>
            </a:r>
            <a:endParaRPr lang="en-US" b="1" dirty="0" smtClean="0">
              <a:solidFill>
                <a:schemeClr val="accent1"/>
              </a:solidFill>
              <a:sym typeface="Wingdings" pitchFamily="2" charset="2"/>
            </a:endParaRPr>
          </a:p>
        </p:txBody>
      </p:sp>
      <p:sp>
        <p:nvSpPr>
          <p:cNvPr id="5" name="مربع نص 4"/>
          <p:cNvSpPr txBox="1"/>
          <p:nvPr/>
        </p:nvSpPr>
        <p:spPr>
          <a:xfrm>
            <a:off x="765753" y="1164020"/>
            <a:ext cx="1917512" cy="338554"/>
          </a:xfrm>
          <a:prstGeom prst="rect">
            <a:avLst/>
          </a:prstGeom>
          <a:noFill/>
        </p:spPr>
        <p:txBody>
          <a:bodyPr wrap="none" rtlCol="1">
            <a:spAutoFit/>
          </a:bodyPr>
          <a:lstStyle/>
          <a:p>
            <a:r>
              <a:rPr lang="en-US" sz="1600" dirty="0" err="1" smtClean="0">
                <a:solidFill>
                  <a:schemeClr val="accent1"/>
                </a:solidFill>
              </a:rPr>
              <a:t>i.e</a:t>
            </a:r>
            <a:r>
              <a:rPr lang="en-US" sz="1600" dirty="0" smtClean="0">
                <a:solidFill>
                  <a:schemeClr val="accent1"/>
                </a:solidFill>
              </a:rPr>
              <a:t> open internal </a:t>
            </a:r>
            <a:r>
              <a:rPr lang="en-US" sz="1600" dirty="0" err="1" smtClean="0">
                <a:solidFill>
                  <a:schemeClr val="accent1"/>
                </a:solidFill>
              </a:rPr>
              <a:t>os</a:t>
            </a:r>
            <a:endParaRPr lang="ar-JO" sz="1600" dirty="0">
              <a:solidFill>
                <a:schemeClr val="accent1"/>
              </a:solidFill>
            </a:endParaRPr>
          </a:p>
        </p:txBody>
      </p:sp>
      <p:sp>
        <p:nvSpPr>
          <p:cNvPr id="6" name="مربع نص 5"/>
          <p:cNvSpPr txBox="1"/>
          <p:nvPr/>
        </p:nvSpPr>
        <p:spPr>
          <a:xfrm>
            <a:off x="2024743" y="3712692"/>
            <a:ext cx="7119257" cy="830997"/>
          </a:xfrm>
          <a:prstGeom prst="rect">
            <a:avLst/>
          </a:prstGeom>
          <a:noFill/>
        </p:spPr>
        <p:txBody>
          <a:bodyPr wrap="square" rtlCol="1">
            <a:spAutoFit/>
          </a:bodyPr>
          <a:lstStyle/>
          <a:p>
            <a:r>
              <a:rPr lang="en-US" sz="1600" dirty="0" smtClean="0">
                <a:solidFill>
                  <a:schemeClr val="accent1"/>
                </a:solidFill>
              </a:rPr>
              <a:t>What is the most common cause of healthy baby miscarriage in the 2</a:t>
            </a:r>
            <a:r>
              <a:rPr lang="en-US" sz="1600" baseline="30000" dirty="0" smtClean="0">
                <a:solidFill>
                  <a:schemeClr val="accent1"/>
                </a:solidFill>
              </a:rPr>
              <a:t>nd</a:t>
            </a:r>
            <a:r>
              <a:rPr lang="en-US" sz="1600" dirty="0" smtClean="0">
                <a:solidFill>
                  <a:schemeClr val="accent1"/>
                </a:solidFill>
              </a:rPr>
              <a:t> tri.?</a:t>
            </a:r>
          </a:p>
          <a:p>
            <a:r>
              <a:rPr lang="en-US" sz="1600" dirty="0" smtClean="0">
                <a:solidFill>
                  <a:schemeClr val="accent1"/>
                </a:solidFill>
              </a:rPr>
              <a:t>Your next Q will be is the cervix open or close?</a:t>
            </a:r>
          </a:p>
          <a:p>
            <a:r>
              <a:rPr lang="en-US" sz="1600" dirty="0" smtClean="0">
                <a:solidFill>
                  <a:schemeClr val="accent1"/>
                </a:solidFill>
              </a:rPr>
              <a:t>If open</a:t>
            </a:r>
            <a:r>
              <a:rPr lang="en-US" sz="1600" dirty="0" smtClean="0">
                <a:solidFill>
                  <a:schemeClr val="accent1"/>
                </a:solidFill>
                <a:sym typeface="Wingdings" pitchFamily="2" charset="2"/>
              </a:rPr>
              <a:t> cervical incompetence/ If closed thrombophilia</a:t>
            </a:r>
            <a:endParaRPr lang="ar-JO" sz="1600" dirty="0">
              <a:solidFill>
                <a:schemeClr val="accent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2"/>
          <p:cNvSpPr txBox="1">
            <a:spLocks noGrp="1"/>
          </p:cNvSpPr>
          <p:nvPr>
            <p:ph type="title"/>
          </p:nvPr>
        </p:nvSpPr>
        <p:spPr>
          <a:xfrm>
            <a:off x="866216" y="730251"/>
            <a:ext cx="6571060" cy="692497"/>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Trebuchet MS"/>
              <a:buNone/>
            </a:pPr>
            <a:r>
              <a:rPr lang="en-US" sz="2250">
                <a:latin typeface="Trebuchet MS"/>
                <a:ea typeface="Trebuchet MS"/>
                <a:cs typeface="Trebuchet MS"/>
                <a:sym typeface="Trebuchet MS"/>
              </a:rPr>
              <a:t>PATHOPHYSIOLOGY</a:t>
            </a:r>
            <a:br>
              <a:rPr lang="en-US" sz="2250">
                <a:latin typeface="Trebuchet MS"/>
                <a:ea typeface="Trebuchet MS"/>
                <a:cs typeface="Trebuchet MS"/>
                <a:sym typeface="Trebuchet MS"/>
              </a:rPr>
            </a:br>
            <a:endParaRPr sz="2250"/>
          </a:p>
        </p:txBody>
      </p:sp>
      <p:sp>
        <p:nvSpPr>
          <p:cNvPr id="315" name="Google Shape;315;p32"/>
          <p:cNvSpPr txBox="1">
            <a:spLocks noGrp="1"/>
          </p:cNvSpPr>
          <p:nvPr>
            <p:ph type="body" idx="1"/>
          </p:nvPr>
        </p:nvSpPr>
        <p:spPr>
          <a:xfrm>
            <a:off x="609600" y="1581150"/>
            <a:ext cx="7679366" cy="3087208"/>
          </a:xfrm>
          <a:prstGeom prst="rect">
            <a:avLst/>
          </a:prstGeom>
          <a:noFill/>
          <a:ln>
            <a:noFill/>
          </a:ln>
        </p:spPr>
        <p:txBody>
          <a:bodyPr spcFirstLastPara="1" wrap="square" lIns="91425" tIns="45700" rIns="91425" bIns="45700" anchor="t" anchorCtr="0">
            <a:normAutofit fontScale="92500" lnSpcReduction="10000"/>
          </a:bodyPr>
          <a:lstStyle/>
          <a:p>
            <a:pPr marL="171450" lvl="0" indent="-171450" algn="l" rtl="0">
              <a:lnSpc>
                <a:spcPct val="120000"/>
              </a:lnSpc>
              <a:spcBef>
                <a:spcPts val="0"/>
              </a:spcBef>
              <a:spcAft>
                <a:spcPts val="0"/>
              </a:spcAft>
              <a:buSzPct val="100000"/>
              <a:buChar char="•"/>
            </a:pPr>
            <a:r>
              <a:rPr lang="en-US" sz="1800" b="1">
                <a:solidFill>
                  <a:schemeClr val="dk1"/>
                </a:solidFill>
                <a:latin typeface="Times New Roman"/>
                <a:ea typeface="Times New Roman"/>
                <a:cs typeface="Times New Roman"/>
                <a:sym typeface="Times New Roman"/>
              </a:rPr>
              <a:t>Factors that may increase the risk of cervical insufficiency include</a:t>
            </a:r>
            <a:endParaRPr/>
          </a:p>
          <a:p>
            <a:pPr marL="171450" lvl="0" indent="-171450" algn="l" rtl="0">
              <a:lnSpc>
                <a:spcPct val="120000"/>
              </a:lnSpc>
              <a:spcBef>
                <a:spcPts val="750"/>
              </a:spcBef>
              <a:spcAft>
                <a:spcPts val="0"/>
              </a:spcAft>
              <a:buSzPct val="100000"/>
              <a:buChar char="•"/>
            </a:pPr>
            <a:r>
              <a:rPr lang="en-US" sz="1800" b="1">
                <a:solidFill>
                  <a:schemeClr val="dk1"/>
                </a:solidFill>
                <a:latin typeface="Times New Roman"/>
                <a:ea typeface="Times New Roman"/>
                <a:cs typeface="Times New Roman"/>
                <a:sym typeface="Times New Roman"/>
              </a:rPr>
              <a:t>1-</a:t>
            </a:r>
            <a:r>
              <a:rPr lang="en-US" sz="1800">
                <a:solidFill>
                  <a:schemeClr val="dk1"/>
                </a:solidFill>
                <a:latin typeface="Times New Roman"/>
                <a:ea typeface="Times New Roman"/>
                <a:cs typeface="Times New Roman"/>
                <a:sym typeface="Times New Roman"/>
              </a:rPr>
              <a:t>surgical trauma to the cervix from conization</a:t>
            </a:r>
            <a:endParaRPr/>
          </a:p>
          <a:p>
            <a:pPr marL="171450" lvl="0" indent="-171450" algn="l" rtl="0">
              <a:lnSpc>
                <a:spcPct val="120000"/>
              </a:lnSpc>
              <a:spcBef>
                <a:spcPts val="750"/>
              </a:spcBef>
              <a:spcAft>
                <a:spcPts val="0"/>
              </a:spcAft>
              <a:buSzPct val="100000"/>
              <a:buChar char="•"/>
            </a:pPr>
            <a:r>
              <a:rPr lang="en-US" sz="1800">
                <a:solidFill>
                  <a:schemeClr val="dk1"/>
                </a:solidFill>
                <a:latin typeface="Times New Roman"/>
                <a:ea typeface="Times New Roman"/>
                <a:cs typeface="Times New Roman"/>
                <a:sym typeface="Times New Roman"/>
              </a:rPr>
              <a:t>2-loop electrosurgical excision procedures</a:t>
            </a:r>
            <a:endParaRPr/>
          </a:p>
          <a:p>
            <a:pPr marL="171450" lvl="0" indent="-171450" algn="l" rtl="0">
              <a:lnSpc>
                <a:spcPct val="120000"/>
              </a:lnSpc>
              <a:spcBef>
                <a:spcPts val="750"/>
              </a:spcBef>
              <a:spcAft>
                <a:spcPts val="0"/>
              </a:spcAft>
              <a:buSzPct val="100000"/>
              <a:buChar char="•"/>
            </a:pPr>
            <a:r>
              <a:rPr lang="en-US" sz="1800">
                <a:solidFill>
                  <a:schemeClr val="dk1"/>
                </a:solidFill>
                <a:latin typeface="Times New Roman"/>
                <a:ea typeface="Times New Roman"/>
                <a:cs typeface="Times New Roman"/>
                <a:sym typeface="Times New Roman"/>
              </a:rPr>
              <a:t>3-mechanical dilation of the cervix during pregnancy termination</a:t>
            </a:r>
            <a:endParaRPr/>
          </a:p>
          <a:p>
            <a:pPr marL="171450" lvl="0" indent="-171450" algn="l" rtl="0">
              <a:lnSpc>
                <a:spcPct val="120000"/>
              </a:lnSpc>
              <a:spcBef>
                <a:spcPts val="750"/>
              </a:spcBef>
              <a:spcAft>
                <a:spcPts val="0"/>
              </a:spcAft>
              <a:buSzPct val="100000"/>
              <a:buChar char="•"/>
            </a:pPr>
            <a:r>
              <a:rPr lang="en-US" sz="1800">
                <a:solidFill>
                  <a:schemeClr val="dk1"/>
                </a:solidFill>
                <a:latin typeface="Times New Roman"/>
                <a:ea typeface="Times New Roman"/>
                <a:cs typeface="Times New Roman"/>
                <a:sym typeface="Times New Roman"/>
              </a:rPr>
              <a:t>4-obstetric lacerations</a:t>
            </a:r>
            <a:endParaRPr/>
          </a:p>
          <a:p>
            <a:pPr marL="171450" lvl="0" indent="-171450" algn="l" rtl="0">
              <a:lnSpc>
                <a:spcPct val="120000"/>
              </a:lnSpc>
              <a:spcBef>
                <a:spcPts val="750"/>
              </a:spcBef>
              <a:spcAft>
                <a:spcPts val="0"/>
              </a:spcAft>
              <a:buSzPct val="100000"/>
              <a:buChar char="•"/>
            </a:pPr>
            <a:r>
              <a:rPr lang="en-US" sz="1800" b="1">
                <a:solidFill>
                  <a:schemeClr val="dk1"/>
                </a:solidFill>
                <a:latin typeface="Times New Roman"/>
                <a:ea typeface="Times New Roman"/>
                <a:cs typeface="Times New Roman"/>
                <a:sym typeface="Times New Roman"/>
              </a:rPr>
              <a:t>Congenital:</a:t>
            </a:r>
            <a:endParaRPr/>
          </a:p>
          <a:p>
            <a:pPr marL="171450" lvl="0" indent="-171450" algn="l" rtl="0">
              <a:lnSpc>
                <a:spcPct val="120000"/>
              </a:lnSpc>
              <a:spcBef>
                <a:spcPts val="750"/>
              </a:spcBef>
              <a:spcAft>
                <a:spcPts val="0"/>
              </a:spcAft>
              <a:buSzPct val="100000"/>
              <a:buChar char="•"/>
            </a:pPr>
            <a:r>
              <a:rPr lang="en-US" sz="1800">
                <a:solidFill>
                  <a:schemeClr val="dk1"/>
                </a:solidFill>
                <a:latin typeface="Times New Roman"/>
                <a:ea typeface="Times New Roman"/>
                <a:cs typeface="Times New Roman"/>
                <a:sym typeface="Times New Roman"/>
              </a:rPr>
              <a:t> müllerian anomalies, deficiencies in cervical collagen and elastin, and in utero exposure to diethylstilbestrol</a:t>
            </a:r>
            <a:endParaRPr sz="1800">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3"/>
          <p:cNvSpPr txBox="1">
            <a:spLocks noGrp="1"/>
          </p:cNvSpPr>
          <p:nvPr>
            <p:ph type="title"/>
          </p:nvPr>
        </p:nvSpPr>
        <p:spPr>
          <a:xfrm>
            <a:off x="949325" y="361950"/>
            <a:ext cx="3072765" cy="415498"/>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Gill Sans"/>
              <a:buNone/>
            </a:pPr>
            <a:r>
              <a:rPr lang="en-US" b="1"/>
              <a:t>DIAGNOSIS</a:t>
            </a:r>
            <a:endParaRPr/>
          </a:p>
        </p:txBody>
      </p:sp>
      <p:sp>
        <p:nvSpPr>
          <p:cNvPr id="321" name="Google Shape;321;p33"/>
          <p:cNvSpPr txBox="1">
            <a:spLocks noGrp="1"/>
          </p:cNvSpPr>
          <p:nvPr>
            <p:ph type="body" idx="1"/>
          </p:nvPr>
        </p:nvSpPr>
        <p:spPr>
          <a:xfrm>
            <a:off x="462772" y="1733550"/>
            <a:ext cx="7118636" cy="2562225"/>
          </a:xfrm>
          <a:prstGeom prst="rect">
            <a:avLst/>
          </a:prstGeom>
          <a:noFill/>
          <a:ln>
            <a:noFill/>
          </a:ln>
        </p:spPr>
        <p:txBody>
          <a:bodyPr spcFirstLastPara="1" wrap="square" lIns="91425" tIns="45700" rIns="91425" bIns="45700" anchor="t" anchorCtr="0">
            <a:normAutofit/>
          </a:bodyPr>
          <a:lstStyle/>
          <a:p>
            <a:pPr marL="171450" lvl="0" indent="-171450" algn="l" rtl="0">
              <a:lnSpc>
                <a:spcPct val="120000"/>
              </a:lnSpc>
              <a:spcBef>
                <a:spcPts val="0"/>
              </a:spcBef>
              <a:spcAft>
                <a:spcPts val="0"/>
              </a:spcAft>
              <a:buSzPts val="1800"/>
              <a:buChar char="•"/>
            </a:pPr>
            <a:r>
              <a:rPr lang="en-US" sz="1800">
                <a:solidFill>
                  <a:schemeClr val="dk1"/>
                </a:solidFill>
                <a:latin typeface="Times New Roman"/>
                <a:ea typeface="Times New Roman"/>
                <a:cs typeface="Times New Roman"/>
                <a:sym typeface="Times New Roman"/>
              </a:rPr>
              <a:t>Diagnosis is based on a </a:t>
            </a:r>
            <a:r>
              <a:rPr lang="en-US" sz="1800" b="1">
                <a:solidFill>
                  <a:schemeClr val="dk1"/>
                </a:solidFill>
                <a:latin typeface="Times New Roman"/>
                <a:ea typeface="Times New Roman"/>
                <a:cs typeface="Times New Roman"/>
                <a:sym typeface="Times New Roman"/>
              </a:rPr>
              <a:t>history of painless cervical dilation after the first trimester with subsequent expulsion of the pregnancy in the second trimester</a:t>
            </a:r>
            <a:r>
              <a:rPr lang="en-US" sz="1800">
                <a:solidFill>
                  <a:schemeClr val="dk1"/>
                </a:solidFill>
                <a:latin typeface="Times New Roman"/>
                <a:ea typeface="Times New Roman"/>
                <a:cs typeface="Times New Roman"/>
                <a:sym typeface="Times New Roman"/>
              </a:rPr>
              <a:t>, typically before 24 weeks of gestation, without contractions or labor and in the absence of other clear pathology (eg, bleeding, infection, ruptured membranes)</a:t>
            </a:r>
            <a:endParaRPr/>
          </a:p>
          <a:p>
            <a:pPr marL="171450" lvl="0" indent="-171450" algn="l" rtl="0">
              <a:lnSpc>
                <a:spcPct val="120000"/>
              </a:lnSpc>
              <a:spcBef>
                <a:spcPts val="750"/>
              </a:spcBef>
              <a:spcAft>
                <a:spcPts val="0"/>
              </a:spcAft>
              <a:buSzPts val="1800"/>
              <a:buChar char="•"/>
            </a:pPr>
            <a:r>
              <a:rPr lang="en-US" sz="1800">
                <a:solidFill>
                  <a:schemeClr val="dk1"/>
                </a:solidFill>
                <a:latin typeface="Times New Roman"/>
                <a:ea typeface="Times New Roman"/>
                <a:cs typeface="Times New Roman"/>
                <a:sym typeface="Times New Roman"/>
              </a:rPr>
              <a:t>Advanced cervical dilation and effacement before 24 weeks of pregnancy without painful contractions, vaginal bleeding, ruptured membrane.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4"/>
          <p:cNvSpPr txBox="1">
            <a:spLocks noGrp="1"/>
          </p:cNvSpPr>
          <p:nvPr>
            <p:ph type="title"/>
          </p:nvPr>
        </p:nvSpPr>
        <p:spPr>
          <a:xfrm>
            <a:off x="949325" y="102170"/>
            <a:ext cx="3072765" cy="415498"/>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Gill Sans"/>
              <a:buNone/>
            </a:pPr>
            <a:endParaRPr/>
          </a:p>
        </p:txBody>
      </p:sp>
      <p:sp>
        <p:nvSpPr>
          <p:cNvPr id="327" name="Google Shape;327;p34"/>
          <p:cNvSpPr txBox="1">
            <a:spLocks noGrp="1"/>
          </p:cNvSpPr>
          <p:nvPr>
            <p:ph type="body" idx="1"/>
          </p:nvPr>
        </p:nvSpPr>
        <p:spPr>
          <a:xfrm>
            <a:off x="1088685" y="1511799"/>
            <a:ext cx="7202456" cy="2587960"/>
          </a:xfrm>
          <a:prstGeom prst="rect">
            <a:avLst/>
          </a:prstGeom>
          <a:noFill/>
          <a:ln>
            <a:noFill/>
          </a:ln>
        </p:spPr>
        <p:txBody>
          <a:bodyPr spcFirstLastPara="1" wrap="square" lIns="91425" tIns="45700" rIns="91425" bIns="45700" anchor="t" anchorCtr="0">
            <a:normAutofit fontScale="32500" lnSpcReduction="20000"/>
          </a:bodyPr>
          <a:lstStyle/>
          <a:p>
            <a:pPr marL="171450" lvl="0" indent="-173355" algn="l" rtl="0">
              <a:lnSpc>
                <a:spcPct val="120000"/>
              </a:lnSpc>
              <a:spcBef>
                <a:spcPts val="0"/>
              </a:spcBef>
              <a:spcAft>
                <a:spcPts val="0"/>
              </a:spcAft>
              <a:buSzPct val="100000"/>
              <a:buChar char="•"/>
            </a:pPr>
            <a:r>
              <a:rPr lang="en-US" sz="8400">
                <a:solidFill>
                  <a:schemeClr val="dk1"/>
                </a:solidFill>
                <a:latin typeface="Times New Roman"/>
                <a:ea typeface="Times New Roman"/>
                <a:cs typeface="Times New Roman"/>
                <a:sym typeface="Times New Roman"/>
              </a:rPr>
              <a:t>Assessment of cervical length in the second trimester and the identification of cervical shortening as an ultrasonographic diagnostic marker of cervical insufficiency less than 25 mm</a:t>
            </a:r>
            <a:endParaRPr sz="8400">
              <a:solidFill>
                <a:schemeClr val="dk1"/>
              </a:solidFill>
            </a:endParaRPr>
          </a:p>
          <a:p>
            <a:pPr marL="171450" lvl="0" indent="-140525" algn="l" rtl="0">
              <a:lnSpc>
                <a:spcPct val="120000"/>
              </a:lnSpc>
              <a:spcBef>
                <a:spcPts val="750"/>
              </a:spcBef>
              <a:spcAft>
                <a:spcPts val="0"/>
              </a:spcAft>
              <a:buSzPct val="100000"/>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5"/>
          <p:cNvSpPr txBox="1">
            <a:spLocks noGrp="1"/>
          </p:cNvSpPr>
          <p:nvPr>
            <p:ph type="title"/>
          </p:nvPr>
        </p:nvSpPr>
        <p:spPr>
          <a:xfrm>
            <a:off x="866216" y="414670"/>
            <a:ext cx="6571060" cy="415498"/>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Gill Sans"/>
              <a:buNone/>
            </a:pPr>
            <a:r>
              <a:rPr lang="en-US" b="0" i="0"/>
              <a:t>STAGES OF CERVICAL INCOMPETENCE</a:t>
            </a:r>
            <a:endParaRPr/>
          </a:p>
        </p:txBody>
      </p:sp>
      <p:pic>
        <p:nvPicPr>
          <p:cNvPr id="333" name="Google Shape;333;p35"/>
          <p:cNvPicPr preferRelativeResize="0">
            <a:picLocks noGrp="1"/>
          </p:cNvPicPr>
          <p:nvPr>
            <p:ph type="body" idx="1"/>
          </p:nvPr>
        </p:nvPicPr>
        <p:blipFill rotWithShape="1">
          <a:blip r:embed="rId3">
            <a:alphaModFix/>
          </a:blip>
          <a:srcRect/>
          <a:stretch/>
        </p:blipFill>
        <p:spPr>
          <a:xfrm>
            <a:off x="927522" y="1047750"/>
            <a:ext cx="6448448" cy="3883334"/>
          </a:xfrm>
          <a:prstGeom prst="rect">
            <a:avLst/>
          </a:prstGeom>
          <a:noFill/>
          <a:ln>
            <a:noFill/>
          </a:ln>
        </p:spPr>
      </p:pic>
      <p:pic>
        <p:nvPicPr>
          <p:cNvPr id="4" name="صورة 3" descr="Screenshot_٢٠٢٤-٠٩-٢٧-١٦-٢١-٠٢-١٧٩_com.miui.creation.jpg"/>
          <p:cNvPicPr>
            <a:picLocks noChangeAspect="1"/>
          </p:cNvPicPr>
          <p:nvPr/>
        </p:nvPicPr>
        <p:blipFill>
          <a:blip r:embed="rId4"/>
          <a:stretch>
            <a:fillRect/>
          </a:stretch>
        </p:blipFill>
        <p:spPr>
          <a:xfrm>
            <a:off x="830317" y="977461"/>
            <a:ext cx="6558454" cy="3930869"/>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6"/>
          <p:cNvSpPr txBox="1">
            <a:spLocks noGrp="1"/>
          </p:cNvSpPr>
          <p:nvPr>
            <p:ph type="title"/>
          </p:nvPr>
        </p:nvSpPr>
        <p:spPr>
          <a:xfrm>
            <a:off x="949325" y="102170"/>
            <a:ext cx="3072765" cy="415498"/>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Gill Sans"/>
              <a:buNone/>
            </a:pPr>
            <a:endParaRPr/>
          </a:p>
        </p:txBody>
      </p:sp>
      <p:pic>
        <p:nvPicPr>
          <p:cNvPr id="339" name="Google Shape;339;p36"/>
          <p:cNvPicPr preferRelativeResize="0">
            <a:picLocks noGrp="1"/>
          </p:cNvPicPr>
          <p:nvPr>
            <p:ph type="body" idx="1"/>
          </p:nvPr>
        </p:nvPicPr>
        <p:blipFill rotWithShape="1">
          <a:blip r:embed="rId3">
            <a:alphaModFix/>
          </a:blip>
          <a:srcRect/>
          <a:stretch/>
        </p:blipFill>
        <p:spPr>
          <a:xfrm>
            <a:off x="2107" y="0"/>
            <a:ext cx="9141893" cy="5143500"/>
          </a:xfrm>
          <a:prstGeom prst="rect">
            <a:avLst/>
          </a:prstGeom>
          <a:noFill/>
          <a:ln>
            <a:noFill/>
          </a:ln>
        </p:spPr>
      </p:pic>
      <p:sp>
        <p:nvSpPr>
          <p:cNvPr id="5" name="مربع نص 4"/>
          <p:cNvSpPr txBox="1"/>
          <p:nvPr/>
        </p:nvSpPr>
        <p:spPr>
          <a:xfrm>
            <a:off x="3972911" y="4804946"/>
            <a:ext cx="4600940" cy="338554"/>
          </a:xfrm>
          <a:prstGeom prst="rect">
            <a:avLst/>
          </a:prstGeom>
          <a:noFill/>
        </p:spPr>
        <p:txBody>
          <a:bodyPr wrap="none" rtlCol="1">
            <a:spAutoFit/>
          </a:bodyPr>
          <a:lstStyle/>
          <a:p>
            <a:r>
              <a:rPr lang="en-US" sz="1600" dirty="0" smtClean="0">
                <a:solidFill>
                  <a:schemeClr val="accent1"/>
                </a:solidFill>
              </a:rPr>
              <a:t>Once you detect the sludge, treat with antibiotics</a:t>
            </a:r>
            <a:endParaRPr lang="ar-JO" sz="1600" dirty="0">
              <a:solidFill>
                <a:schemeClr val="accent1"/>
              </a:solidFill>
            </a:endParaRPr>
          </a:p>
        </p:txBody>
      </p:sp>
      <p:sp>
        <p:nvSpPr>
          <p:cNvPr id="6" name="مربع نص 5"/>
          <p:cNvSpPr txBox="1"/>
          <p:nvPr/>
        </p:nvSpPr>
        <p:spPr>
          <a:xfrm>
            <a:off x="0" y="0"/>
            <a:ext cx="1814919" cy="338554"/>
          </a:xfrm>
          <a:prstGeom prst="rect">
            <a:avLst/>
          </a:prstGeom>
          <a:noFill/>
        </p:spPr>
        <p:txBody>
          <a:bodyPr wrap="none" rtlCol="1">
            <a:spAutoFit/>
          </a:bodyPr>
          <a:lstStyle/>
          <a:p>
            <a:r>
              <a:rPr lang="en-US" sz="1600" dirty="0" smtClean="0">
                <a:solidFill>
                  <a:schemeClr val="accent1"/>
                </a:solidFill>
              </a:rPr>
              <a:t>See the next slide</a:t>
            </a:r>
            <a:endParaRPr lang="ar-JO" sz="1600" dirty="0">
              <a:solidFill>
                <a:schemeClr val="accent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Screenshot_٢٠٢٤-٠٩-٢٧-١٦-٢١-٢٣-٠٤٣_com.miui.creation.jpg"/>
          <p:cNvPicPr>
            <a:picLocks noChangeAspect="1"/>
          </p:cNvPicPr>
          <p:nvPr/>
        </p:nvPicPr>
        <p:blipFill>
          <a:blip r:embed="rId2"/>
          <a:stretch>
            <a:fillRect/>
          </a:stretch>
        </p:blipFill>
        <p:spPr>
          <a:xfrm>
            <a:off x="10322" y="0"/>
            <a:ext cx="9123356" cy="51435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7"/>
          <p:cNvSpPr txBox="1">
            <a:spLocks noGrp="1"/>
          </p:cNvSpPr>
          <p:nvPr>
            <p:ph type="body" idx="1"/>
          </p:nvPr>
        </p:nvSpPr>
        <p:spPr>
          <a:xfrm>
            <a:off x="533400" y="1581150"/>
            <a:ext cx="7783032" cy="3119105"/>
          </a:xfrm>
          <a:prstGeom prst="rect">
            <a:avLst/>
          </a:prstGeom>
          <a:noFill/>
          <a:ln>
            <a:noFill/>
          </a:ln>
        </p:spPr>
        <p:txBody>
          <a:bodyPr spcFirstLastPara="1" wrap="square" lIns="91425" tIns="45700" rIns="91425" bIns="45700" anchor="t" anchorCtr="0">
            <a:noAutofit/>
          </a:bodyPr>
          <a:lstStyle/>
          <a:p>
            <a:pPr marL="171450" lvl="0" indent="-171450" algn="l" rtl="0">
              <a:lnSpc>
                <a:spcPct val="120000"/>
              </a:lnSpc>
              <a:spcBef>
                <a:spcPts val="0"/>
              </a:spcBef>
              <a:spcAft>
                <a:spcPts val="0"/>
              </a:spcAft>
              <a:buSzPts val="1800"/>
              <a:buChar char="•"/>
            </a:pPr>
            <a:r>
              <a:rPr lang="en-US" sz="1800">
                <a:solidFill>
                  <a:schemeClr val="dk1"/>
                </a:solidFill>
                <a:latin typeface="Times New Roman"/>
                <a:ea typeface="Times New Roman"/>
                <a:cs typeface="Times New Roman"/>
                <a:sym typeface="Times New Roman"/>
              </a:rPr>
              <a:t>Various diagnostic tests in the nonpregnant woman have been suggested to confirm the presence of cervical insufficiency</a:t>
            </a:r>
            <a:endParaRPr/>
          </a:p>
          <a:p>
            <a:pPr marL="171450" lvl="0" indent="-171450" algn="l" rtl="0">
              <a:lnSpc>
                <a:spcPct val="120000"/>
              </a:lnSpc>
              <a:spcBef>
                <a:spcPts val="750"/>
              </a:spcBef>
              <a:spcAft>
                <a:spcPts val="0"/>
              </a:spcAft>
              <a:buSzPts val="1800"/>
              <a:buChar char="•"/>
            </a:pPr>
            <a:r>
              <a:rPr lang="en-US" sz="1800">
                <a:solidFill>
                  <a:schemeClr val="dk1"/>
                </a:solidFill>
                <a:latin typeface="Times New Roman"/>
                <a:ea typeface="Times New Roman"/>
                <a:cs typeface="Times New Roman"/>
                <a:sym typeface="Times New Roman"/>
              </a:rPr>
              <a:t>Hysterosalpingography and radiographic imaging of balloon traction on the cervix</a:t>
            </a:r>
            <a:endParaRPr/>
          </a:p>
          <a:p>
            <a:pPr marL="171450" lvl="0" indent="-171450" algn="l" rtl="0">
              <a:lnSpc>
                <a:spcPct val="120000"/>
              </a:lnSpc>
              <a:spcBef>
                <a:spcPts val="750"/>
              </a:spcBef>
              <a:spcAft>
                <a:spcPts val="0"/>
              </a:spcAft>
              <a:buSzPts val="1800"/>
              <a:buChar char="•"/>
            </a:pPr>
            <a:r>
              <a:rPr lang="en-US" sz="1800">
                <a:solidFill>
                  <a:schemeClr val="dk1"/>
                </a:solidFill>
                <a:latin typeface="Times New Roman"/>
                <a:ea typeface="Times New Roman"/>
                <a:cs typeface="Times New Roman"/>
                <a:sym typeface="Times New Roman"/>
              </a:rPr>
              <a:t>Assessment of the patulous cervix with Hegar or Pratt dilators</a:t>
            </a:r>
            <a:endParaRPr/>
          </a:p>
          <a:p>
            <a:pPr marL="171450" lvl="0" indent="-171450" algn="l" rtl="0">
              <a:lnSpc>
                <a:spcPct val="120000"/>
              </a:lnSpc>
              <a:spcBef>
                <a:spcPts val="750"/>
              </a:spcBef>
              <a:spcAft>
                <a:spcPts val="0"/>
              </a:spcAft>
              <a:buSzPts val="1800"/>
              <a:buChar char="•"/>
            </a:pPr>
            <a:r>
              <a:rPr lang="en-US" sz="1800">
                <a:solidFill>
                  <a:schemeClr val="dk1"/>
                </a:solidFill>
                <a:latin typeface="Times New Roman"/>
                <a:ea typeface="Times New Roman"/>
                <a:cs typeface="Times New Roman"/>
                <a:sym typeface="Times New Roman"/>
              </a:rPr>
              <a:t>The use of a balloon elastance test, and use of graduated cervical dilators to calculate a cervical resistance index</a:t>
            </a:r>
            <a:endParaRPr sz="1800">
              <a:solidFill>
                <a:schemeClr val="dk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8"/>
          <p:cNvSpPr txBox="1">
            <a:spLocks noGrp="1"/>
          </p:cNvSpPr>
          <p:nvPr>
            <p:ph type="title"/>
          </p:nvPr>
        </p:nvSpPr>
        <p:spPr>
          <a:xfrm>
            <a:off x="0" y="210207"/>
            <a:ext cx="5155406" cy="131574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50"/>
              <a:buFont typeface="Trebuchet MS"/>
              <a:buNone/>
            </a:pPr>
            <a:r>
              <a:rPr lang="en-US" sz="2850" dirty="0">
                <a:latin typeface="Trebuchet MS"/>
                <a:ea typeface="Trebuchet MS"/>
                <a:cs typeface="Trebuchet MS"/>
                <a:sym typeface="Trebuchet MS"/>
              </a:rPr>
              <a:t>INDICATIONS FOR CERVICAL CERCLAGE</a:t>
            </a:r>
            <a:endParaRPr sz="2850"/>
          </a:p>
        </p:txBody>
      </p:sp>
      <p:sp>
        <p:nvSpPr>
          <p:cNvPr id="350" name="Google Shape;350;p38"/>
          <p:cNvSpPr txBox="1">
            <a:spLocks noGrp="1"/>
          </p:cNvSpPr>
          <p:nvPr>
            <p:ph type="body" idx="1"/>
          </p:nvPr>
        </p:nvSpPr>
        <p:spPr>
          <a:xfrm>
            <a:off x="373468" y="1377271"/>
            <a:ext cx="8397063" cy="3325333"/>
          </a:xfrm>
          <a:prstGeom prst="rect">
            <a:avLst/>
          </a:prstGeom>
          <a:noFill/>
          <a:ln>
            <a:noFill/>
          </a:ln>
        </p:spPr>
        <p:txBody>
          <a:bodyPr spcFirstLastPara="1" wrap="square" lIns="91425" tIns="45700" rIns="91425" bIns="45700" anchor="t" anchorCtr="0">
            <a:normAutofit fontScale="70000" lnSpcReduction="20000"/>
          </a:bodyPr>
          <a:lstStyle/>
          <a:p>
            <a:pPr marL="142875" lvl="0" indent="-142906" algn="l" rtl="0">
              <a:lnSpc>
                <a:spcPct val="120000"/>
              </a:lnSpc>
              <a:spcBef>
                <a:spcPts val="0"/>
              </a:spcBef>
              <a:spcAft>
                <a:spcPts val="0"/>
              </a:spcAft>
              <a:buSzPct val="100000"/>
              <a:buChar char="•"/>
            </a:pPr>
            <a:r>
              <a:rPr lang="en-US" sz="2475" b="1" i="1" dirty="0">
                <a:solidFill>
                  <a:schemeClr val="dk1"/>
                </a:solidFill>
                <a:latin typeface="Cambria"/>
                <a:ea typeface="Cambria"/>
                <a:cs typeface="Cambria"/>
                <a:sym typeface="Cambria"/>
              </a:rPr>
              <a:t>History</a:t>
            </a:r>
            <a:endParaRPr sz="2475" b="1">
              <a:solidFill>
                <a:schemeClr val="dk1"/>
              </a:solidFill>
              <a:latin typeface="Times New Roman"/>
              <a:ea typeface="Times New Roman"/>
              <a:cs typeface="Times New Roman"/>
              <a:sym typeface="Times New Roman"/>
            </a:endParaRPr>
          </a:p>
          <a:p>
            <a:pPr marL="257175" marR="135255" lvl="0" indent="-257175" algn="l" rtl="0">
              <a:lnSpc>
                <a:spcPct val="95000"/>
              </a:lnSpc>
              <a:spcBef>
                <a:spcPts val="206"/>
              </a:spcBef>
              <a:spcAft>
                <a:spcPts val="0"/>
              </a:spcAft>
              <a:buSzPct val="79365"/>
              <a:buFont typeface="Tahoma"/>
              <a:buChar char="•"/>
            </a:pPr>
            <a:r>
              <a:rPr lang="en-US" sz="1800" dirty="0">
                <a:solidFill>
                  <a:schemeClr val="dk1"/>
                </a:solidFill>
                <a:latin typeface="Tahoma"/>
                <a:ea typeface="Tahoma"/>
                <a:cs typeface="Tahoma"/>
                <a:sym typeface="Tahoma"/>
              </a:rPr>
              <a:t>History of one or more second-trimester pregnancy losses related to painless cervical dilation and in the absence of labor or </a:t>
            </a:r>
            <a:r>
              <a:rPr lang="en-US" sz="1800" dirty="0" err="1">
                <a:solidFill>
                  <a:schemeClr val="dk1"/>
                </a:solidFill>
                <a:latin typeface="Tahoma"/>
                <a:ea typeface="Tahoma"/>
                <a:cs typeface="Tahoma"/>
                <a:sym typeface="Tahoma"/>
              </a:rPr>
              <a:t>abruptio</a:t>
            </a:r>
            <a:r>
              <a:rPr lang="en-US" sz="1800" dirty="0">
                <a:solidFill>
                  <a:schemeClr val="dk1"/>
                </a:solidFill>
                <a:latin typeface="Tahoma"/>
                <a:ea typeface="Tahoma"/>
                <a:cs typeface="Tahoma"/>
                <a:sym typeface="Tahoma"/>
              </a:rPr>
              <a:t> </a:t>
            </a:r>
            <a:r>
              <a:rPr lang="en-US" sz="1800" dirty="0" err="1">
                <a:solidFill>
                  <a:schemeClr val="dk1"/>
                </a:solidFill>
                <a:latin typeface="Tahoma"/>
                <a:ea typeface="Tahoma"/>
                <a:cs typeface="Tahoma"/>
                <a:sym typeface="Tahoma"/>
              </a:rPr>
              <a:t>placentae</a:t>
            </a:r>
            <a:endParaRPr sz="1800">
              <a:solidFill>
                <a:schemeClr val="dk1"/>
              </a:solidFill>
              <a:latin typeface="Times New Roman"/>
              <a:ea typeface="Times New Roman"/>
              <a:cs typeface="Times New Roman"/>
              <a:sym typeface="Times New Roman"/>
            </a:endParaRPr>
          </a:p>
          <a:p>
            <a:pPr marL="257175" marR="138113" lvl="0" indent="-257175" algn="l" rtl="0">
              <a:lnSpc>
                <a:spcPct val="95000"/>
              </a:lnSpc>
              <a:spcBef>
                <a:spcPts val="308"/>
              </a:spcBef>
              <a:spcAft>
                <a:spcPts val="0"/>
              </a:spcAft>
              <a:buSzPct val="79365"/>
              <a:buFont typeface="Tahoma"/>
              <a:buChar char="•"/>
            </a:pPr>
            <a:r>
              <a:rPr lang="en-US" sz="1800" dirty="0">
                <a:solidFill>
                  <a:schemeClr val="dk1"/>
                </a:solidFill>
                <a:latin typeface="Tahoma"/>
                <a:ea typeface="Tahoma"/>
                <a:cs typeface="Tahoma"/>
                <a:sym typeface="Tahoma"/>
              </a:rPr>
              <a:t>Prior </a:t>
            </a:r>
            <a:r>
              <a:rPr lang="en-US" sz="1800" dirty="0" err="1">
                <a:solidFill>
                  <a:schemeClr val="dk1"/>
                </a:solidFill>
                <a:latin typeface="Tahoma"/>
                <a:ea typeface="Tahoma"/>
                <a:cs typeface="Tahoma"/>
                <a:sym typeface="Tahoma"/>
              </a:rPr>
              <a:t>cerclage</a:t>
            </a:r>
            <a:r>
              <a:rPr lang="en-US" sz="1800" dirty="0">
                <a:solidFill>
                  <a:schemeClr val="dk1"/>
                </a:solidFill>
                <a:latin typeface="Tahoma"/>
                <a:ea typeface="Tahoma"/>
                <a:cs typeface="Tahoma"/>
                <a:sym typeface="Tahoma"/>
              </a:rPr>
              <a:t> due to painless cervical dilation in the second trimester</a:t>
            </a:r>
            <a:endParaRPr/>
          </a:p>
          <a:p>
            <a:pPr marL="171450" marR="138113" lvl="0" indent="-171450" algn="l" rtl="0">
              <a:lnSpc>
                <a:spcPct val="95000"/>
              </a:lnSpc>
              <a:spcBef>
                <a:spcPts val="308"/>
              </a:spcBef>
              <a:spcAft>
                <a:spcPts val="0"/>
              </a:spcAft>
              <a:buSzPct val="61443"/>
              <a:buFont typeface="Tahoma"/>
              <a:buChar char="•"/>
            </a:pPr>
            <a:r>
              <a:rPr lang="en-US" sz="2325" dirty="0">
                <a:solidFill>
                  <a:schemeClr val="dk1"/>
                </a:solidFill>
                <a:latin typeface="Times New Roman"/>
                <a:ea typeface="Times New Roman"/>
                <a:cs typeface="Times New Roman"/>
                <a:sym typeface="Times New Roman"/>
              </a:rPr>
              <a:t>History indicated </a:t>
            </a:r>
            <a:r>
              <a:rPr lang="en-US" sz="2325" dirty="0" err="1">
                <a:solidFill>
                  <a:schemeClr val="dk1"/>
                </a:solidFill>
                <a:latin typeface="Times New Roman"/>
                <a:ea typeface="Times New Roman"/>
                <a:cs typeface="Times New Roman"/>
                <a:sym typeface="Times New Roman"/>
              </a:rPr>
              <a:t>cerclages</a:t>
            </a:r>
            <a:r>
              <a:rPr lang="en-US" sz="2325" dirty="0">
                <a:solidFill>
                  <a:schemeClr val="dk1"/>
                </a:solidFill>
                <a:latin typeface="Times New Roman"/>
                <a:ea typeface="Times New Roman"/>
                <a:cs typeface="Times New Roman"/>
                <a:sym typeface="Times New Roman"/>
              </a:rPr>
              <a:t> typically are placed at approximately </a:t>
            </a:r>
            <a:r>
              <a:rPr lang="en-US" sz="2325" b="1" dirty="0">
                <a:solidFill>
                  <a:schemeClr val="dk1"/>
                </a:solidFill>
                <a:latin typeface="Times New Roman"/>
                <a:ea typeface="Times New Roman"/>
                <a:cs typeface="Times New Roman"/>
                <a:sym typeface="Times New Roman"/>
              </a:rPr>
              <a:t>13–14 weeks of gestation.</a:t>
            </a:r>
            <a:endParaRPr/>
          </a:p>
          <a:p>
            <a:pPr marL="257175" marR="138113" lvl="0" indent="-193675" algn="l" rtl="0">
              <a:lnSpc>
                <a:spcPct val="95000"/>
              </a:lnSpc>
              <a:spcBef>
                <a:spcPts val="308"/>
              </a:spcBef>
              <a:spcAft>
                <a:spcPts val="0"/>
              </a:spcAft>
              <a:buSzPct val="79365"/>
              <a:buFont typeface="Tahoma"/>
              <a:buNone/>
            </a:pPr>
            <a:endParaRPr sz="1800">
              <a:solidFill>
                <a:schemeClr val="dk1"/>
              </a:solidFill>
              <a:latin typeface="Times New Roman"/>
              <a:ea typeface="Times New Roman"/>
              <a:cs typeface="Times New Roman"/>
              <a:sym typeface="Times New Roman"/>
            </a:endParaRPr>
          </a:p>
          <a:p>
            <a:pPr marL="142875" lvl="0" indent="-142906" algn="l" rtl="0">
              <a:lnSpc>
                <a:spcPct val="120000"/>
              </a:lnSpc>
              <a:spcBef>
                <a:spcPts val="608"/>
              </a:spcBef>
              <a:spcAft>
                <a:spcPts val="0"/>
              </a:spcAft>
              <a:buSzPct val="100000"/>
              <a:buChar char="•"/>
            </a:pPr>
            <a:r>
              <a:rPr lang="en-US" sz="2475" b="1" i="1" dirty="0">
                <a:solidFill>
                  <a:schemeClr val="dk1"/>
                </a:solidFill>
                <a:latin typeface="Cambria"/>
                <a:ea typeface="Cambria"/>
                <a:cs typeface="Cambria"/>
                <a:sym typeface="Cambria"/>
              </a:rPr>
              <a:t>Physical Examination</a:t>
            </a:r>
            <a:endParaRPr sz="2475" b="1">
              <a:solidFill>
                <a:schemeClr val="dk1"/>
              </a:solidFill>
              <a:latin typeface="Times New Roman"/>
              <a:ea typeface="Times New Roman"/>
              <a:cs typeface="Times New Roman"/>
              <a:sym typeface="Times New Roman"/>
            </a:endParaRPr>
          </a:p>
          <a:p>
            <a:pPr marL="257175" lvl="0" indent="-257175" algn="l" rtl="0">
              <a:lnSpc>
                <a:spcPct val="120000"/>
              </a:lnSpc>
              <a:spcBef>
                <a:spcPts val="169"/>
              </a:spcBef>
              <a:spcAft>
                <a:spcPts val="0"/>
              </a:spcAft>
              <a:buSzPct val="79365"/>
              <a:buFont typeface="Tahoma"/>
              <a:buChar char="•"/>
            </a:pPr>
            <a:r>
              <a:rPr lang="en-US" sz="1800" dirty="0">
                <a:solidFill>
                  <a:schemeClr val="dk1"/>
                </a:solidFill>
                <a:latin typeface="Tahoma"/>
                <a:ea typeface="Tahoma"/>
                <a:cs typeface="Tahoma"/>
                <a:sym typeface="Tahoma"/>
              </a:rPr>
              <a:t>Painless cervical dilation in the second trimester</a:t>
            </a:r>
            <a:endParaRPr/>
          </a:p>
          <a:p>
            <a:pPr marL="257175" lvl="0" indent="-257175" algn="l" rtl="0">
              <a:lnSpc>
                <a:spcPct val="120000"/>
              </a:lnSpc>
              <a:spcBef>
                <a:spcPts val="169"/>
              </a:spcBef>
              <a:spcAft>
                <a:spcPts val="0"/>
              </a:spcAft>
              <a:buSzPct val="68027"/>
              <a:buFont typeface="Tahoma"/>
              <a:buChar char="•"/>
            </a:pPr>
            <a:r>
              <a:rPr lang="en-US" sz="2100" dirty="0">
                <a:solidFill>
                  <a:schemeClr val="dk1"/>
                </a:solidFill>
                <a:latin typeface="Times New Roman"/>
                <a:ea typeface="Times New Roman"/>
                <a:cs typeface="Times New Roman"/>
                <a:sym typeface="Times New Roman"/>
              </a:rPr>
              <a:t>cervical dilation in the absence of labor and </a:t>
            </a:r>
            <a:r>
              <a:rPr lang="en-US" sz="2100" dirty="0" err="1">
                <a:solidFill>
                  <a:schemeClr val="dk1"/>
                </a:solidFill>
                <a:latin typeface="Times New Roman"/>
                <a:ea typeface="Times New Roman"/>
                <a:cs typeface="Times New Roman"/>
                <a:sym typeface="Times New Roman"/>
              </a:rPr>
              <a:t>abruptio</a:t>
            </a:r>
            <a:r>
              <a:rPr lang="en-US" sz="2100" dirty="0">
                <a:solidFill>
                  <a:schemeClr val="dk1"/>
                </a:solidFill>
                <a:latin typeface="Times New Roman"/>
                <a:ea typeface="Times New Roman"/>
                <a:cs typeface="Times New Roman"/>
                <a:sym typeface="Times New Roman"/>
              </a:rPr>
              <a:t> </a:t>
            </a:r>
            <a:r>
              <a:rPr lang="en-US" sz="2100" dirty="0" err="1">
                <a:solidFill>
                  <a:schemeClr val="dk1"/>
                </a:solidFill>
                <a:latin typeface="Times New Roman"/>
                <a:ea typeface="Times New Roman"/>
                <a:cs typeface="Times New Roman"/>
                <a:sym typeface="Times New Roman"/>
              </a:rPr>
              <a:t>placentae</a:t>
            </a:r>
            <a:r>
              <a:rPr lang="en-US" sz="2100" dirty="0">
                <a:solidFill>
                  <a:schemeClr val="dk1"/>
                </a:solidFill>
                <a:latin typeface="Times New Roman"/>
                <a:ea typeface="Times New Roman"/>
                <a:cs typeface="Times New Roman"/>
                <a:sym typeface="Times New Roman"/>
              </a:rPr>
              <a:t> have historically been candidates for examination-indicated </a:t>
            </a:r>
            <a:r>
              <a:rPr lang="en-US" sz="2100" dirty="0" err="1">
                <a:solidFill>
                  <a:schemeClr val="dk1"/>
                </a:solidFill>
                <a:latin typeface="Times New Roman"/>
                <a:ea typeface="Times New Roman"/>
                <a:cs typeface="Times New Roman"/>
                <a:sym typeface="Times New Roman"/>
              </a:rPr>
              <a:t>cerclage</a:t>
            </a:r>
            <a:r>
              <a:rPr lang="en-US" sz="2100" dirty="0">
                <a:solidFill>
                  <a:schemeClr val="dk1"/>
                </a:solidFill>
                <a:latin typeface="Times New Roman"/>
                <a:ea typeface="Times New Roman"/>
                <a:cs typeface="Times New Roman"/>
                <a:sym typeface="Times New Roman"/>
              </a:rPr>
              <a:t> (known as emergency or rescue </a:t>
            </a:r>
            <a:r>
              <a:rPr lang="en-US" sz="2100" dirty="0" err="1">
                <a:solidFill>
                  <a:schemeClr val="dk1"/>
                </a:solidFill>
                <a:latin typeface="Times New Roman"/>
                <a:ea typeface="Times New Roman"/>
                <a:cs typeface="Times New Roman"/>
                <a:sym typeface="Times New Roman"/>
              </a:rPr>
              <a:t>cerclage</a:t>
            </a:r>
            <a:r>
              <a:rPr lang="en-US" sz="2100" dirty="0">
                <a:solidFill>
                  <a:schemeClr val="dk1"/>
                </a:solidFill>
                <a:latin typeface="Times New Roman"/>
                <a:ea typeface="Times New Roman"/>
                <a:cs typeface="Times New Roman"/>
                <a:sym typeface="Times New Roman"/>
              </a:rPr>
              <a:t>). </a:t>
            </a:r>
            <a:endParaRPr/>
          </a:p>
          <a:p>
            <a:pPr marL="257175" lvl="0" indent="-193675" algn="l" rtl="0">
              <a:lnSpc>
                <a:spcPct val="120000"/>
              </a:lnSpc>
              <a:spcBef>
                <a:spcPts val="169"/>
              </a:spcBef>
              <a:spcAft>
                <a:spcPts val="0"/>
              </a:spcAft>
              <a:buSzPct val="68027"/>
              <a:buFont typeface="Tahoma"/>
              <a:buNone/>
            </a:pPr>
            <a:endParaRPr sz="2100">
              <a:solidFill>
                <a:schemeClr val="dk1"/>
              </a:solidFill>
              <a:latin typeface="Times New Roman"/>
              <a:ea typeface="Times New Roman"/>
              <a:cs typeface="Times New Roman"/>
              <a:sym typeface="Times New Roman"/>
            </a:endParaRPr>
          </a:p>
          <a:p>
            <a:pPr marL="142875" marR="240982" lvl="0" indent="-142906" algn="l" rtl="0">
              <a:lnSpc>
                <a:spcPct val="97000"/>
              </a:lnSpc>
              <a:spcBef>
                <a:spcPts val="611"/>
              </a:spcBef>
              <a:spcAft>
                <a:spcPts val="0"/>
              </a:spcAft>
              <a:buSzPct val="100000"/>
              <a:buChar char="•"/>
            </a:pPr>
            <a:r>
              <a:rPr lang="en-US" sz="2475" b="1" i="1" dirty="0" err="1">
                <a:solidFill>
                  <a:schemeClr val="dk1"/>
                </a:solidFill>
                <a:latin typeface="Cambria"/>
                <a:ea typeface="Cambria"/>
                <a:cs typeface="Cambria"/>
                <a:sym typeface="Cambria"/>
              </a:rPr>
              <a:t>Ultrasonographic</a:t>
            </a:r>
            <a:r>
              <a:rPr lang="en-US" sz="2475" b="1" i="1" dirty="0">
                <a:solidFill>
                  <a:schemeClr val="dk1"/>
                </a:solidFill>
                <a:latin typeface="Cambria"/>
                <a:ea typeface="Cambria"/>
                <a:cs typeface="Cambria"/>
                <a:sym typeface="Cambria"/>
              </a:rPr>
              <a:t> Finding </a:t>
            </a:r>
            <a:r>
              <a:rPr lang="en-US" sz="1800" i="1" dirty="0">
                <a:solidFill>
                  <a:schemeClr val="dk1"/>
                </a:solidFill>
                <a:latin typeface="Cambria"/>
                <a:ea typeface="Cambria"/>
                <a:cs typeface="Cambria"/>
                <a:sym typeface="Cambria"/>
              </a:rPr>
              <a:t>With a History of Prior Preterm Birth</a:t>
            </a:r>
            <a:endParaRPr sz="1800">
              <a:solidFill>
                <a:schemeClr val="dk1"/>
              </a:solidFill>
              <a:latin typeface="Times New Roman"/>
              <a:ea typeface="Times New Roman"/>
              <a:cs typeface="Times New Roman"/>
              <a:sym typeface="Times New Roman"/>
            </a:endParaRPr>
          </a:p>
          <a:p>
            <a:pPr marL="257175" marR="176213" lvl="0" indent="-257175" algn="l" rtl="0">
              <a:lnSpc>
                <a:spcPct val="95000"/>
              </a:lnSpc>
              <a:spcBef>
                <a:spcPts val="210"/>
              </a:spcBef>
              <a:spcAft>
                <a:spcPts val="0"/>
              </a:spcAft>
              <a:buSzPct val="79365"/>
              <a:buFont typeface="Tahoma"/>
              <a:buChar char="•"/>
            </a:pPr>
            <a:r>
              <a:rPr lang="en-US" sz="1800" dirty="0">
                <a:solidFill>
                  <a:schemeClr val="dk1"/>
                </a:solidFill>
                <a:latin typeface="Tahoma"/>
                <a:ea typeface="Tahoma"/>
                <a:cs typeface="Tahoma"/>
                <a:sym typeface="Tahoma"/>
              </a:rPr>
              <a:t>Current singleton pregnancy, prior spontaneous preterm birth at less than 34 weeks of gestation, and short cervical length (less than 25 mm) before 24 weeks of gestation</a:t>
            </a:r>
            <a:endParaRPr sz="1800">
              <a:solidFill>
                <a:schemeClr val="dk1"/>
              </a:solidFill>
              <a:latin typeface="Times New Roman"/>
              <a:ea typeface="Times New Roman"/>
              <a:cs typeface="Times New Roman"/>
              <a:sym typeface="Times New Roman"/>
            </a:endParaRPr>
          </a:p>
          <a:p>
            <a:pPr marL="171450" lvl="0" indent="-104775" algn="l" rtl="0">
              <a:lnSpc>
                <a:spcPct val="120000"/>
              </a:lnSpc>
              <a:spcBef>
                <a:spcPts val="750"/>
              </a:spcBef>
              <a:spcAft>
                <a:spcPts val="0"/>
              </a:spcAft>
              <a:buSzPct val="100000"/>
              <a:buNone/>
            </a:pPr>
            <a:endParaRPr/>
          </a:p>
        </p:txBody>
      </p:sp>
      <p:sp>
        <p:nvSpPr>
          <p:cNvPr id="4" name="مربع نص 3"/>
          <p:cNvSpPr txBox="1"/>
          <p:nvPr/>
        </p:nvSpPr>
        <p:spPr>
          <a:xfrm>
            <a:off x="4876800" y="546540"/>
            <a:ext cx="4267200" cy="769441"/>
          </a:xfrm>
          <a:prstGeom prst="rect">
            <a:avLst/>
          </a:prstGeom>
          <a:noFill/>
        </p:spPr>
        <p:txBody>
          <a:bodyPr wrap="square" rtlCol="1">
            <a:spAutoFit/>
          </a:bodyPr>
          <a:lstStyle/>
          <a:p>
            <a:r>
              <a:rPr lang="en-US" sz="1600" dirty="0" smtClean="0">
                <a:solidFill>
                  <a:schemeClr val="accent1"/>
                </a:solidFill>
              </a:rPr>
              <a:t>How to know your stitch was truly indicated?</a:t>
            </a:r>
          </a:p>
          <a:p>
            <a:r>
              <a:rPr lang="en-US" dirty="0" smtClean="0">
                <a:solidFill>
                  <a:schemeClr val="accent1"/>
                </a:solidFill>
              </a:rPr>
              <a:t>When you remove it (at term) the baby will be delivered immediately</a:t>
            </a:r>
            <a:endParaRPr lang="ar-JO" sz="1200" dirty="0">
              <a:solidFill>
                <a:schemeClr val="accent1"/>
              </a:solidFill>
            </a:endParaRPr>
          </a:p>
        </p:txBody>
      </p:sp>
      <p:sp>
        <p:nvSpPr>
          <p:cNvPr id="5" name="مربع نص 4"/>
          <p:cNvSpPr txBox="1"/>
          <p:nvPr/>
        </p:nvSpPr>
        <p:spPr>
          <a:xfrm>
            <a:off x="4456386" y="0"/>
            <a:ext cx="4687615" cy="523220"/>
          </a:xfrm>
          <a:prstGeom prst="rect">
            <a:avLst/>
          </a:prstGeom>
          <a:noFill/>
        </p:spPr>
        <p:txBody>
          <a:bodyPr wrap="square" rtlCol="1">
            <a:spAutoFit/>
          </a:bodyPr>
          <a:lstStyle/>
          <a:p>
            <a:r>
              <a:rPr lang="en-US" dirty="0" smtClean="0">
                <a:solidFill>
                  <a:schemeClr val="accent1"/>
                </a:solidFill>
              </a:rPr>
              <a:t>Its not an indication for CS</a:t>
            </a:r>
          </a:p>
          <a:p>
            <a:r>
              <a:rPr lang="en-US" dirty="0" smtClean="0">
                <a:solidFill>
                  <a:schemeClr val="accent1"/>
                </a:solidFill>
              </a:rPr>
              <a:t>The mode of delivery depend on the obstetric indications</a:t>
            </a:r>
            <a:endParaRPr lang="ar-JO" dirty="0">
              <a:solidFill>
                <a:schemeClr val="accent1"/>
              </a:solidFill>
            </a:endParaRPr>
          </a:p>
        </p:txBody>
      </p:sp>
      <p:cxnSp>
        <p:nvCxnSpPr>
          <p:cNvPr id="7" name="رابط مستقيم 6"/>
          <p:cNvCxnSpPr/>
          <p:nvPr/>
        </p:nvCxnSpPr>
        <p:spPr>
          <a:xfrm>
            <a:off x="4624552" y="536028"/>
            <a:ext cx="4519448"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9"/>
          <p:cNvSpPr txBox="1">
            <a:spLocks noGrp="1"/>
          </p:cNvSpPr>
          <p:nvPr>
            <p:ph type="title"/>
          </p:nvPr>
        </p:nvSpPr>
        <p:spPr>
          <a:xfrm>
            <a:off x="1088685" y="603390"/>
            <a:ext cx="7202456" cy="78692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Font typeface="Gill Sans"/>
              <a:buNone/>
            </a:pPr>
            <a:r>
              <a:rPr lang="en-US"/>
              <a:t>CERVICAL CERCLAGE </a:t>
            </a:r>
            <a:endParaRPr/>
          </a:p>
        </p:txBody>
      </p:sp>
      <p:sp>
        <p:nvSpPr>
          <p:cNvPr id="356" name="Google Shape;356;p39"/>
          <p:cNvSpPr txBox="1">
            <a:spLocks noGrp="1"/>
          </p:cNvSpPr>
          <p:nvPr>
            <p:ph type="body" idx="1"/>
          </p:nvPr>
        </p:nvSpPr>
        <p:spPr>
          <a:xfrm>
            <a:off x="1088685" y="1511799"/>
            <a:ext cx="7202456" cy="2587960"/>
          </a:xfrm>
          <a:prstGeom prst="rect">
            <a:avLst/>
          </a:prstGeom>
          <a:noFill/>
          <a:ln>
            <a:noFill/>
          </a:ln>
        </p:spPr>
        <p:txBody>
          <a:bodyPr spcFirstLastPara="1" wrap="square" lIns="91425" tIns="45700" rIns="91425" bIns="45700" anchor="t" anchorCtr="0">
            <a:normAutofit/>
          </a:bodyPr>
          <a:lstStyle/>
          <a:p>
            <a:pPr marL="171450" lvl="0" indent="-171450" algn="l" rtl="0">
              <a:lnSpc>
                <a:spcPct val="120000"/>
              </a:lnSpc>
              <a:spcBef>
                <a:spcPts val="0"/>
              </a:spcBef>
              <a:spcAft>
                <a:spcPts val="0"/>
              </a:spcAft>
              <a:buSzPts val="1500"/>
              <a:buChar char="•"/>
            </a:pPr>
            <a:r>
              <a:rPr lang="en-US"/>
              <a:t>Classifications : </a:t>
            </a:r>
            <a:endParaRPr/>
          </a:p>
          <a:p>
            <a:pPr marL="171450" lvl="0" indent="-171450" algn="l" rtl="0">
              <a:lnSpc>
                <a:spcPct val="120000"/>
              </a:lnSpc>
              <a:spcBef>
                <a:spcPts val="750"/>
              </a:spcBef>
              <a:spcAft>
                <a:spcPts val="0"/>
              </a:spcAft>
              <a:buSzPts val="1500"/>
              <a:buChar char="•"/>
            </a:pPr>
            <a:r>
              <a:rPr lang="en-US"/>
              <a:t>Elective – history based cervical incompetence</a:t>
            </a:r>
            <a:endParaRPr/>
          </a:p>
          <a:p>
            <a:pPr marL="171450" lvl="0" indent="-171450" algn="l" rtl="0">
              <a:lnSpc>
                <a:spcPct val="120000"/>
              </a:lnSpc>
              <a:spcBef>
                <a:spcPts val="750"/>
              </a:spcBef>
              <a:spcAft>
                <a:spcPts val="0"/>
              </a:spcAft>
              <a:buSzPts val="1500"/>
              <a:buChar char="•"/>
            </a:pPr>
            <a:r>
              <a:rPr lang="en-US"/>
              <a:t>Emergency – U/S based cervical incompetence </a:t>
            </a:r>
            <a:endParaRPr/>
          </a:p>
          <a:p>
            <a:pPr marL="171450" lvl="0" indent="-76200" algn="l" rtl="0">
              <a:lnSpc>
                <a:spcPct val="120000"/>
              </a:lnSpc>
              <a:spcBef>
                <a:spcPts val="750"/>
              </a:spcBef>
              <a:spcAft>
                <a:spcPts val="0"/>
              </a:spcAft>
              <a:buSzPts val="1500"/>
              <a:buNone/>
            </a:pPr>
            <a:endParaRPr/>
          </a:p>
          <a:p>
            <a:pPr marL="171450" lvl="0" indent="-171450" algn="l" rtl="0">
              <a:lnSpc>
                <a:spcPct val="120000"/>
              </a:lnSpc>
              <a:spcBef>
                <a:spcPts val="750"/>
              </a:spcBef>
              <a:spcAft>
                <a:spcPts val="0"/>
              </a:spcAft>
              <a:buSzPts val="1500"/>
              <a:buChar char="•"/>
            </a:pPr>
            <a:r>
              <a:rPr lang="en-US"/>
              <a:t>Two approaches :</a:t>
            </a:r>
            <a:endParaRPr/>
          </a:p>
          <a:p>
            <a:pPr marL="0" lvl="0" indent="0" algn="l" rtl="0">
              <a:lnSpc>
                <a:spcPct val="120000"/>
              </a:lnSpc>
              <a:spcBef>
                <a:spcPts val="750"/>
              </a:spcBef>
              <a:spcAft>
                <a:spcPts val="0"/>
              </a:spcAft>
              <a:buSzPts val="1500"/>
              <a:buNone/>
            </a:pPr>
            <a:r>
              <a:rPr lang="en-US"/>
              <a:t>1) Transvaginal     2) Transabdominal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g3008f596889_0_3"/>
          <p:cNvPicPr preferRelativeResize="0"/>
          <p:nvPr/>
        </p:nvPicPr>
        <p:blipFill>
          <a:blip r:embed="rId3">
            <a:alphaModFix/>
          </a:blip>
          <a:stretch>
            <a:fillRect/>
          </a:stretch>
        </p:blipFill>
        <p:spPr>
          <a:xfrm>
            <a:off x="-59271" y="-33337"/>
            <a:ext cx="9262531" cy="5210174"/>
          </a:xfrm>
          <a:prstGeom prst="rect">
            <a:avLst/>
          </a:prstGeom>
          <a:noFill/>
          <a:ln>
            <a:noFill/>
          </a:ln>
        </p:spPr>
      </p:pic>
      <p:sp>
        <p:nvSpPr>
          <p:cNvPr id="3" name="مربع نص 2"/>
          <p:cNvSpPr txBox="1"/>
          <p:nvPr/>
        </p:nvSpPr>
        <p:spPr>
          <a:xfrm>
            <a:off x="136634" y="4620280"/>
            <a:ext cx="1747594" cy="523220"/>
          </a:xfrm>
          <a:prstGeom prst="rect">
            <a:avLst/>
          </a:prstGeom>
          <a:noFill/>
        </p:spPr>
        <p:txBody>
          <a:bodyPr wrap="none" rtlCol="1">
            <a:spAutoFit/>
          </a:bodyPr>
          <a:lstStyle/>
          <a:p>
            <a:r>
              <a:rPr lang="en-US" dirty="0" smtClean="0">
                <a:solidFill>
                  <a:schemeClr val="accent1"/>
                </a:solidFill>
              </a:rPr>
              <a:t>Blighted ovum.</a:t>
            </a:r>
          </a:p>
          <a:p>
            <a:r>
              <a:rPr lang="en-US" dirty="0" smtClean="0">
                <a:solidFill>
                  <a:schemeClr val="accent1"/>
                </a:solidFill>
              </a:rPr>
              <a:t>Needs Karyotyping </a:t>
            </a:r>
            <a:endParaRPr lang="ar-JO" dirty="0">
              <a:solidFill>
                <a:schemeClr val="accent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0"/>
          <p:cNvSpPr txBox="1">
            <a:spLocks noGrp="1"/>
          </p:cNvSpPr>
          <p:nvPr>
            <p:ph type="title"/>
          </p:nvPr>
        </p:nvSpPr>
        <p:spPr>
          <a:xfrm>
            <a:off x="1088685" y="603390"/>
            <a:ext cx="7202456" cy="78692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Font typeface="Gill Sans"/>
              <a:buNone/>
            </a:pPr>
            <a:r>
              <a:rPr lang="en-US"/>
              <a:t>AIM OF CERCLAGE :</a:t>
            </a:r>
            <a:endParaRPr/>
          </a:p>
        </p:txBody>
      </p:sp>
      <p:sp>
        <p:nvSpPr>
          <p:cNvPr id="362" name="Google Shape;362;p40"/>
          <p:cNvSpPr txBox="1">
            <a:spLocks noGrp="1"/>
          </p:cNvSpPr>
          <p:nvPr>
            <p:ph type="body" idx="1"/>
          </p:nvPr>
        </p:nvSpPr>
        <p:spPr>
          <a:xfrm>
            <a:off x="1088685" y="1511799"/>
            <a:ext cx="7202456" cy="2587960"/>
          </a:xfrm>
          <a:prstGeom prst="rect">
            <a:avLst/>
          </a:prstGeom>
          <a:noFill/>
          <a:ln>
            <a:noFill/>
          </a:ln>
        </p:spPr>
        <p:txBody>
          <a:bodyPr spcFirstLastPara="1" wrap="square" lIns="91425" tIns="45700" rIns="91425" bIns="45700" anchor="t" anchorCtr="0">
            <a:normAutofit/>
          </a:bodyPr>
          <a:lstStyle/>
          <a:p>
            <a:pPr marL="171450" lvl="0" indent="-171450" algn="l" rtl="0">
              <a:lnSpc>
                <a:spcPct val="120000"/>
              </a:lnSpc>
              <a:spcBef>
                <a:spcPts val="0"/>
              </a:spcBef>
              <a:spcAft>
                <a:spcPts val="0"/>
              </a:spcAft>
              <a:buSzPts val="1500"/>
              <a:buChar char="•"/>
            </a:pPr>
            <a:r>
              <a:rPr lang="en-US"/>
              <a:t>1) to strengthen the cervix</a:t>
            </a:r>
            <a:endParaRPr/>
          </a:p>
          <a:p>
            <a:pPr marL="171450" lvl="0" indent="-171450" algn="l" rtl="0">
              <a:lnSpc>
                <a:spcPct val="120000"/>
              </a:lnSpc>
              <a:spcBef>
                <a:spcPts val="750"/>
              </a:spcBef>
              <a:spcAft>
                <a:spcPts val="0"/>
              </a:spcAft>
              <a:buSzPts val="1500"/>
              <a:buChar char="•"/>
            </a:pPr>
            <a:r>
              <a:rPr lang="en-US"/>
              <a:t>2) to prevent herniation of membranes through the cervix.</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1"/>
          <p:cNvSpPr txBox="1">
            <a:spLocks noGrp="1"/>
          </p:cNvSpPr>
          <p:nvPr>
            <p:ph type="title"/>
          </p:nvPr>
        </p:nvSpPr>
        <p:spPr>
          <a:xfrm>
            <a:off x="561975" y="459359"/>
            <a:ext cx="2942700" cy="4368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Clr>
                <a:schemeClr val="dk1"/>
              </a:buClr>
              <a:buSzPts val="2400"/>
              <a:buFont typeface="Trebuchet MS"/>
              <a:buNone/>
            </a:pPr>
            <a:r>
              <a:rPr lang="en-US" b="0" i="0">
                <a:latin typeface="Trebuchet MS"/>
                <a:ea typeface="Trebuchet MS"/>
                <a:cs typeface="Trebuchet MS"/>
                <a:sym typeface="Trebuchet MS"/>
              </a:rPr>
              <a:t>CERCLAGE OPERATION</a:t>
            </a:r>
            <a:endParaRPr/>
          </a:p>
        </p:txBody>
      </p:sp>
      <p:sp>
        <p:nvSpPr>
          <p:cNvPr id="368" name="Google Shape;368;p41"/>
          <p:cNvSpPr txBox="1"/>
          <p:nvPr/>
        </p:nvSpPr>
        <p:spPr>
          <a:xfrm>
            <a:off x="535394" y="1615147"/>
            <a:ext cx="6310630" cy="1040765"/>
          </a:xfrm>
          <a:prstGeom prst="rect">
            <a:avLst/>
          </a:prstGeom>
          <a:noFill/>
          <a:ln>
            <a:noFill/>
          </a:ln>
        </p:spPr>
        <p:txBody>
          <a:bodyPr spcFirstLastPara="1" wrap="square" lIns="0" tIns="43800" rIns="0" bIns="0" anchor="t" anchorCtr="0">
            <a:spAutoFit/>
          </a:bodyPr>
          <a:lstStyle/>
          <a:p>
            <a:pPr marL="314960" marR="5080" lvl="0" indent="-302894" algn="l" rtl="0">
              <a:lnSpc>
                <a:spcPct val="107722"/>
              </a:lnSpc>
              <a:spcBef>
                <a:spcPts val="0"/>
              </a:spcBef>
              <a:spcAft>
                <a:spcPts val="0"/>
              </a:spcAft>
              <a:buClr>
                <a:srgbClr val="90C126"/>
              </a:buClr>
              <a:buSzPts val="1400"/>
              <a:buFont typeface="Quattrocento Sans"/>
              <a:buChar char="►"/>
            </a:pPr>
            <a:r>
              <a:rPr lang="en-US" sz="1800" b="1">
                <a:solidFill>
                  <a:srgbClr val="404040"/>
                </a:solidFill>
                <a:latin typeface="Trebuchet MS"/>
                <a:ea typeface="Trebuchet MS"/>
                <a:cs typeface="Trebuchet MS"/>
                <a:sym typeface="Trebuchet MS"/>
              </a:rPr>
              <a:t>Shirodkar	operation- </a:t>
            </a:r>
            <a:r>
              <a:rPr lang="en-US" sz="1800">
                <a:solidFill>
                  <a:srgbClr val="404040"/>
                </a:solidFill>
                <a:latin typeface="Trebuchet MS"/>
                <a:ea typeface="Trebuchet MS"/>
                <a:cs typeface="Trebuchet MS"/>
                <a:sym typeface="Trebuchet MS"/>
              </a:rPr>
              <a:t>opening the anterior fornix and  dissecting away the adjacent bladder before placing the  suture submucosaly, tied interiorly and the knot buried by  suturing the anterior fornix mucosal opening</a:t>
            </a:r>
            <a:endParaRPr sz="1800">
              <a:solidFill>
                <a:schemeClr val="dk1"/>
              </a:solidFill>
              <a:latin typeface="Trebuchet MS"/>
              <a:ea typeface="Trebuchet MS"/>
              <a:cs typeface="Trebuchet MS"/>
              <a:sym typeface="Trebuchet MS"/>
            </a:endParaRPr>
          </a:p>
        </p:txBody>
      </p:sp>
      <p:sp>
        <p:nvSpPr>
          <p:cNvPr id="369" name="Google Shape;369;p41"/>
          <p:cNvSpPr txBox="1"/>
          <p:nvPr/>
        </p:nvSpPr>
        <p:spPr>
          <a:xfrm>
            <a:off x="535394" y="3105150"/>
            <a:ext cx="6263640" cy="793750"/>
          </a:xfrm>
          <a:prstGeom prst="rect">
            <a:avLst/>
          </a:prstGeom>
          <a:noFill/>
          <a:ln>
            <a:noFill/>
          </a:ln>
        </p:spPr>
        <p:txBody>
          <a:bodyPr spcFirstLastPara="1" wrap="square" lIns="0" tIns="43800" rIns="0" bIns="0" anchor="t" anchorCtr="0">
            <a:spAutoFit/>
          </a:bodyPr>
          <a:lstStyle/>
          <a:p>
            <a:pPr marL="314960" marR="5080" lvl="0" indent="-302894" algn="l" rtl="0">
              <a:lnSpc>
                <a:spcPct val="107722"/>
              </a:lnSpc>
              <a:spcBef>
                <a:spcPts val="0"/>
              </a:spcBef>
              <a:spcAft>
                <a:spcPts val="0"/>
              </a:spcAft>
              <a:buClr>
                <a:srgbClr val="90C126"/>
              </a:buClr>
              <a:buSzPts val="1400"/>
              <a:buFont typeface="Quattrocento Sans"/>
              <a:buChar char="►"/>
            </a:pPr>
            <a:r>
              <a:rPr lang="en-US" sz="1800" b="1">
                <a:solidFill>
                  <a:srgbClr val="404040"/>
                </a:solidFill>
                <a:latin typeface="Trebuchet MS"/>
                <a:ea typeface="Trebuchet MS"/>
                <a:cs typeface="Trebuchet MS"/>
                <a:sym typeface="Trebuchet MS"/>
              </a:rPr>
              <a:t>Mac Donald technique- </a:t>
            </a:r>
            <a:r>
              <a:rPr lang="en-US" sz="1800">
                <a:solidFill>
                  <a:srgbClr val="404040"/>
                </a:solidFill>
                <a:latin typeface="Trebuchet MS"/>
                <a:ea typeface="Trebuchet MS"/>
                <a:cs typeface="Trebuchet MS"/>
                <a:sym typeface="Trebuchet MS"/>
              </a:rPr>
              <a:t>requires no bladder dissection and  the cervix is closed by purse string sutures around the  cervix</a:t>
            </a:r>
            <a:endParaRPr sz="1800">
              <a:solidFill>
                <a:schemeClr val="dk1"/>
              </a:solidFill>
              <a:latin typeface="Trebuchet MS"/>
              <a:ea typeface="Trebuchet MS"/>
              <a:cs typeface="Trebuchet MS"/>
              <a:sym typeface="Trebuchet MS"/>
            </a:endParaRPr>
          </a:p>
        </p:txBody>
      </p:sp>
      <p:pic>
        <p:nvPicPr>
          <p:cNvPr id="370" name="Google Shape;370;p41" descr="Diagram&#10;&#10;Description automatically generated"/>
          <p:cNvPicPr preferRelativeResize="0"/>
          <p:nvPr/>
        </p:nvPicPr>
        <p:blipFill rotWithShape="1">
          <a:blip r:embed="rId3">
            <a:alphaModFix/>
          </a:blip>
          <a:srcRect/>
          <a:stretch/>
        </p:blipFill>
        <p:spPr>
          <a:xfrm>
            <a:off x="6799034" y="1256806"/>
            <a:ext cx="2499302" cy="327571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5" name="Google Shape;375;p42"/>
          <p:cNvPicPr preferRelativeResize="0"/>
          <p:nvPr/>
        </p:nvPicPr>
        <p:blipFill rotWithShape="1">
          <a:blip r:embed="rId3">
            <a:alphaModFix/>
          </a:blip>
          <a:srcRect/>
          <a:stretch/>
        </p:blipFill>
        <p:spPr>
          <a:xfrm>
            <a:off x="203200" y="192087"/>
            <a:ext cx="8462961" cy="475932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3"/>
          <p:cNvSpPr txBox="1">
            <a:spLocks noGrp="1"/>
          </p:cNvSpPr>
          <p:nvPr>
            <p:ph type="title"/>
          </p:nvPr>
        </p:nvSpPr>
        <p:spPr>
          <a:xfrm>
            <a:off x="561975" y="459359"/>
            <a:ext cx="2899500" cy="4368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Clr>
                <a:schemeClr val="dk1"/>
              </a:buClr>
              <a:buSzPts val="2400"/>
              <a:buFont typeface="Trebuchet MS"/>
              <a:buNone/>
            </a:pPr>
            <a:r>
              <a:rPr lang="en-US" b="0" i="0">
                <a:latin typeface="Trebuchet MS"/>
                <a:ea typeface="Trebuchet MS"/>
                <a:cs typeface="Trebuchet MS"/>
                <a:sym typeface="Trebuchet MS"/>
              </a:rPr>
              <a:t>CIRCLAGE OPERATION</a:t>
            </a:r>
            <a:endParaRPr/>
          </a:p>
        </p:txBody>
      </p:sp>
      <p:sp>
        <p:nvSpPr>
          <p:cNvPr id="381" name="Google Shape;381;p43"/>
          <p:cNvSpPr txBox="1"/>
          <p:nvPr/>
        </p:nvSpPr>
        <p:spPr>
          <a:xfrm>
            <a:off x="492125" y="1385823"/>
            <a:ext cx="7111365" cy="2712024"/>
          </a:xfrm>
          <a:prstGeom prst="rect">
            <a:avLst/>
          </a:prstGeom>
          <a:noFill/>
          <a:ln>
            <a:noFill/>
          </a:ln>
        </p:spPr>
        <p:txBody>
          <a:bodyPr spcFirstLastPara="1" wrap="square" lIns="0" tIns="55875" rIns="0" bIns="0" anchor="t" anchorCtr="0">
            <a:spAutoFit/>
          </a:bodyPr>
          <a:lstStyle/>
          <a:p>
            <a:pPr marL="101600" marR="0" lvl="0" indent="0" algn="l" rtl="0">
              <a:lnSpc>
                <a:spcPct val="100000"/>
              </a:lnSpc>
              <a:spcBef>
                <a:spcPts val="0"/>
              </a:spcBef>
              <a:spcAft>
                <a:spcPts val="0"/>
              </a:spcAft>
              <a:buNone/>
            </a:pPr>
            <a:r>
              <a:rPr lang="en-US" sz="1500">
                <a:solidFill>
                  <a:srgbClr val="404040"/>
                </a:solidFill>
                <a:latin typeface="Trebuchet MS"/>
                <a:ea typeface="Trebuchet MS"/>
                <a:cs typeface="Trebuchet MS"/>
                <a:sym typeface="Trebuchet MS"/>
              </a:rPr>
              <a:t>Principle-</a:t>
            </a:r>
            <a:endParaRPr sz="1500">
              <a:solidFill>
                <a:schemeClr val="dk1"/>
              </a:solidFill>
              <a:latin typeface="Trebuchet MS"/>
              <a:ea typeface="Trebuchet MS"/>
              <a:cs typeface="Trebuchet MS"/>
              <a:sym typeface="Trebuchet MS"/>
            </a:endParaRPr>
          </a:p>
          <a:p>
            <a:pPr marL="358775" marR="158115" lvl="0" indent="-295275" algn="l" rtl="0">
              <a:lnSpc>
                <a:spcPct val="96000"/>
              </a:lnSpc>
              <a:spcBef>
                <a:spcPts val="685"/>
              </a:spcBef>
              <a:spcAft>
                <a:spcPts val="0"/>
              </a:spcAft>
              <a:buClr>
                <a:srgbClr val="90C126"/>
              </a:buClr>
              <a:buSzPts val="1200"/>
              <a:buFont typeface="Quattrocento Sans"/>
              <a:buChar char="►"/>
            </a:pPr>
            <a:r>
              <a:rPr lang="en-US" sz="1500">
                <a:solidFill>
                  <a:srgbClr val="404040"/>
                </a:solidFill>
                <a:latin typeface="Trebuchet MS"/>
                <a:ea typeface="Trebuchet MS"/>
                <a:cs typeface="Trebuchet MS"/>
                <a:sym typeface="Trebuchet MS"/>
              </a:rPr>
              <a:t>A non absorbable encircling suture ( Nylon or Mersilene) is placed around the  cervix at the level of internal os</a:t>
            </a:r>
            <a:endParaRPr sz="1500">
              <a:solidFill>
                <a:schemeClr val="dk1"/>
              </a:solidFill>
              <a:latin typeface="Trebuchet MS"/>
              <a:ea typeface="Trebuchet MS"/>
              <a:cs typeface="Trebuchet MS"/>
              <a:sym typeface="Trebuchet MS"/>
            </a:endParaRPr>
          </a:p>
          <a:p>
            <a:pPr marL="358775" marR="529590" lvl="0" indent="-295275" algn="l" rtl="0">
              <a:lnSpc>
                <a:spcPct val="80000"/>
              </a:lnSpc>
              <a:spcBef>
                <a:spcPts val="715"/>
              </a:spcBef>
              <a:spcAft>
                <a:spcPts val="0"/>
              </a:spcAft>
              <a:buClr>
                <a:srgbClr val="90C126"/>
              </a:buClr>
              <a:buSzPts val="1200"/>
              <a:buFont typeface="Quattrocento Sans"/>
              <a:buChar char="►"/>
            </a:pPr>
            <a:r>
              <a:rPr lang="en-US" sz="1500">
                <a:solidFill>
                  <a:srgbClr val="404040"/>
                </a:solidFill>
                <a:latin typeface="Trebuchet MS"/>
                <a:ea typeface="Trebuchet MS"/>
                <a:cs typeface="Trebuchet MS"/>
                <a:sym typeface="Trebuchet MS"/>
              </a:rPr>
              <a:t>Operates by interfering with the uterine polarity and the adjacent lower  segment from being taken up.</a:t>
            </a:r>
            <a:endParaRPr sz="1500">
              <a:solidFill>
                <a:schemeClr val="dk1"/>
              </a:solidFill>
              <a:latin typeface="Trebuchet MS"/>
              <a:ea typeface="Trebuchet MS"/>
              <a:cs typeface="Trebuchet MS"/>
              <a:sym typeface="Trebuchet MS"/>
            </a:endParaRPr>
          </a:p>
          <a:p>
            <a:pPr marL="101600" marR="0" lvl="0" indent="0" algn="l" rtl="0">
              <a:lnSpc>
                <a:spcPct val="100000"/>
              </a:lnSpc>
              <a:spcBef>
                <a:spcPts val="340"/>
              </a:spcBef>
              <a:spcAft>
                <a:spcPts val="0"/>
              </a:spcAft>
              <a:buNone/>
            </a:pPr>
            <a:r>
              <a:rPr lang="en-US" sz="1500">
                <a:solidFill>
                  <a:srgbClr val="404040"/>
                </a:solidFill>
                <a:latin typeface="Trebuchet MS"/>
                <a:ea typeface="Trebuchet MS"/>
                <a:cs typeface="Trebuchet MS"/>
                <a:sym typeface="Trebuchet MS"/>
              </a:rPr>
              <a:t>Timing of operation</a:t>
            </a:r>
            <a:endParaRPr sz="1500">
              <a:solidFill>
                <a:schemeClr val="dk1"/>
              </a:solidFill>
              <a:latin typeface="Trebuchet MS"/>
              <a:ea typeface="Trebuchet MS"/>
              <a:cs typeface="Trebuchet MS"/>
              <a:sym typeface="Trebuchet MS"/>
            </a:endParaRPr>
          </a:p>
          <a:p>
            <a:pPr marL="358775" marR="68580" lvl="0" indent="-295275" algn="l" rtl="0">
              <a:lnSpc>
                <a:spcPct val="80000"/>
              </a:lnSpc>
              <a:spcBef>
                <a:spcPts val="700"/>
              </a:spcBef>
              <a:spcAft>
                <a:spcPts val="0"/>
              </a:spcAft>
              <a:buClr>
                <a:srgbClr val="90C126"/>
              </a:buClr>
              <a:buSzPts val="1200"/>
              <a:buFont typeface="Quattrocento Sans"/>
              <a:buChar char="►"/>
            </a:pPr>
            <a:r>
              <a:rPr lang="en-US" sz="1500">
                <a:solidFill>
                  <a:srgbClr val="404040"/>
                </a:solidFill>
                <a:latin typeface="Trebuchet MS"/>
                <a:ea typeface="Trebuchet MS"/>
                <a:cs typeface="Trebuchet MS"/>
                <a:sym typeface="Trebuchet MS"/>
              </a:rPr>
              <a:t>Elective cerclage-In proven cases around </a:t>
            </a:r>
            <a:r>
              <a:rPr lang="en-US" sz="1500" b="1">
                <a:solidFill>
                  <a:srgbClr val="404040"/>
                </a:solidFill>
                <a:latin typeface="Trebuchet MS"/>
                <a:ea typeface="Trebuchet MS"/>
                <a:cs typeface="Trebuchet MS"/>
                <a:sym typeface="Trebuchet MS"/>
              </a:rPr>
              <a:t>14 weeks </a:t>
            </a:r>
            <a:r>
              <a:rPr lang="en-US" sz="1500">
                <a:solidFill>
                  <a:srgbClr val="404040"/>
                </a:solidFill>
                <a:latin typeface="Trebuchet MS"/>
                <a:ea typeface="Trebuchet MS"/>
                <a:cs typeface="Trebuchet MS"/>
                <a:sym typeface="Trebuchet MS"/>
              </a:rPr>
              <a:t>or at least 2 weeks earlier  than the lowest period of previous wastage as early as 10</a:t>
            </a:r>
            <a:r>
              <a:rPr lang="en-US" sz="1500" baseline="30000">
                <a:solidFill>
                  <a:srgbClr val="404040"/>
                </a:solidFill>
                <a:latin typeface="Trebuchet MS"/>
                <a:ea typeface="Trebuchet MS"/>
                <a:cs typeface="Trebuchet MS"/>
                <a:sym typeface="Trebuchet MS"/>
              </a:rPr>
              <a:t>th </a:t>
            </a:r>
            <a:r>
              <a:rPr lang="en-US" sz="1500">
                <a:solidFill>
                  <a:srgbClr val="404040"/>
                </a:solidFill>
                <a:latin typeface="Trebuchet MS"/>
                <a:ea typeface="Trebuchet MS"/>
                <a:cs typeface="Trebuchet MS"/>
                <a:sym typeface="Trebuchet MS"/>
              </a:rPr>
              <a:t>week.</a:t>
            </a:r>
            <a:endParaRPr sz="1500">
              <a:solidFill>
                <a:schemeClr val="dk1"/>
              </a:solidFill>
              <a:latin typeface="Trebuchet MS"/>
              <a:ea typeface="Trebuchet MS"/>
              <a:cs typeface="Trebuchet MS"/>
              <a:sym typeface="Trebuchet MS"/>
            </a:endParaRPr>
          </a:p>
          <a:p>
            <a:pPr marL="0" marR="0" lvl="0" indent="0" algn="l" rtl="0">
              <a:lnSpc>
                <a:spcPct val="100000"/>
              </a:lnSpc>
              <a:spcBef>
                <a:spcPts val="50"/>
              </a:spcBef>
              <a:spcAft>
                <a:spcPts val="0"/>
              </a:spcAft>
              <a:buClr>
                <a:srgbClr val="90C126"/>
              </a:buClr>
              <a:buSzPts val="2400"/>
              <a:buFont typeface="Quattrocento Sans"/>
              <a:buNone/>
            </a:pPr>
            <a:endParaRPr sz="2400">
              <a:solidFill>
                <a:schemeClr val="dk1"/>
              </a:solidFill>
              <a:latin typeface="Trebuchet MS"/>
              <a:ea typeface="Trebuchet MS"/>
              <a:cs typeface="Trebuchet MS"/>
              <a:sym typeface="Trebuchet MS"/>
            </a:endParaRPr>
          </a:p>
          <a:p>
            <a:pPr marL="358775" marR="553085" lvl="0" indent="-295275" algn="l" rtl="0">
              <a:lnSpc>
                <a:spcPct val="80000"/>
              </a:lnSpc>
              <a:spcBef>
                <a:spcPts val="0"/>
              </a:spcBef>
              <a:spcAft>
                <a:spcPts val="0"/>
              </a:spcAft>
              <a:buClr>
                <a:srgbClr val="90C126"/>
              </a:buClr>
              <a:buSzPts val="1440"/>
              <a:buFont typeface="Quattrocento Sans"/>
              <a:buChar char="►"/>
            </a:pPr>
            <a:r>
              <a:rPr lang="en-US" sz="1800">
                <a:solidFill>
                  <a:schemeClr val="dk1"/>
                </a:solidFill>
                <a:latin typeface="Gill Sans"/>
                <a:ea typeface="Gill Sans"/>
                <a:cs typeface="Gill Sans"/>
                <a:sym typeface="Gill Sans"/>
              </a:rPr>
              <a:t>	</a:t>
            </a:r>
            <a:r>
              <a:rPr lang="en-US" sz="1500">
                <a:solidFill>
                  <a:srgbClr val="404040"/>
                </a:solidFill>
                <a:latin typeface="Trebuchet MS"/>
                <a:ea typeface="Trebuchet MS"/>
                <a:cs typeface="Trebuchet MS"/>
                <a:sym typeface="Trebuchet MS"/>
              </a:rPr>
              <a:t>Emergency cerclage- when the cervix is dilated and the membranes are  bulging.(U/S)</a:t>
            </a:r>
            <a:endParaRPr sz="1500">
              <a:solidFill>
                <a:schemeClr val="dk1"/>
              </a:solidFill>
              <a:latin typeface="Trebuchet MS"/>
              <a:ea typeface="Trebuchet MS"/>
              <a:cs typeface="Trebuchet MS"/>
              <a:sym typeface="Trebuchet M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4"/>
          <p:cNvSpPr txBox="1">
            <a:spLocks noGrp="1"/>
          </p:cNvSpPr>
          <p:nvPr>
            <p:ph type="title"/>
          </p:nvPr>
        </p:nvSpPr>
        <p:spPr>
          <a:xfrm>
            <a:off x="561975" y="458342"/>
            <a:ext cx="5010900" cy="4674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Clr>
                <a:schemeClr val="dk1"/>
              </a:buClr>
              <a:buSzPts val="2900"/>
              <a:buFont typeface="Trebuchet MS"/>
              <a:buNone/>
            </a:pPr>
            <a:r>
              <a:rPr lang="en-US" sz="2900" b="0" i="0">
                <a:latin typeface="Trebuchet MS"/>
                <a:ea typeface="Trebuchet MS"/>
                <a:cs typeface="Trebuchet MS"/>
                <a:sym typeface="Trebuchet MS"/>
              </a:rPr>
              <a:t>CONTRAINDICATIONS FOR CERCLAGE</a:t>
            </a:r>
            <a:endParaRPr sz="2900">
              <a:latin typeface="Trebuchet MS"/>
              <a:ea typeface="Trebuchet MS"/>
              <a:cs typeface="Trebuchet MS"/>
              <a:sym typeface="Trebuchet MS"/>
            </a:endParaRPr>
          </a:p>
        </p:txBody>
      </p:sp>
      <p:sp>
        <p:nvSpPr>
          <p:cNvPr id="387" name="Google Shape;387;p44"/>
          <p:cNvSpPr txBox="1"/>
          <p:nvPr/>
        </p:nvSpPr>
        <p:spPr>
          <a:xfrm>
            <a:off x="548057" y="1550732"/>
            <a:ext cx="2289175" cy="1460500"/>
          </a:xfrm>
          <a:prstGeom prst="rect">
            <a:avLst/>
          </a:prstGeom>
          <a:noFill/>
          <a:ln>
            <a:noFill/>
          </a:ln>
        </p:spPr>
        <p:txBody>
          <a:bodyPr spcFirstLastPara="1" wrap="square" lIns="0" tIns="101600" rIns="0" bIns="0" anchor="t" anchorCtr="0">
            <a:spAutoFit/>
          </a:bodyPr>
          <a:lstStyle/>
          <a:p>
            <a:pPr marL="302260" marR="0" lvl="0" indent="-290194" algn="l" rtl="0">
              <a:lnSpc>
                <a:spcPct val="100000"/>
              </a:lnSpc>
              <a:spcBef>
                <a:spcPts val="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Intrauterine infections</a:t>
            </a:r>
            <a:endParaRPr sz="1300">
              <a:solidFill>
                <a:schemeClr val="dk1"/>
              </a:solidFill>
              <a:latin typeface="Trebuchet MS"/>
              <a:ea typeface="Trebuchet MS"/>
              <a:cs typeface="Trebuchet MS"/>
              <a:sym typeface="Trebuchet MS"/>
            </a:endParaRPr>
          </a:p>
          <a:p>
            <a:pPr marL="302260" marR="0" lvl="0" indent="-290194" algn="l" rtl="0">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Ruptured membranes</a:t>
            </a:r>
            <a:endParaRPr sz="1300">
              <a:solidFill>
                <a:schemeClr val="dk1"/>
              </a:solidFill>
              <a:latin typeface="Trebuchet MS"/>
              <a:ea typeface="Trebuchet MS"/>
              <a:cs typeface="Trebuchet MS"/>
              <a:sym typeface="Trebuchet MS"/>
            </a:endParaRPr>
          </a:p>
          <a:p>
            <a:pPr marL="302260" marR="0" lvl="0" indent="-290194" algn="l" rtl="0">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History of vaginal bleeding</a:t>
            </a:r>
            <a:endParaRPr sz="1300">
              <a:solidFill>
                <a:schemeClr val="dk1"/>
              </a:solidFill>
              <a:latin typeface="Trebuchet MS"/>
              <a:ea typeface="Trebuchet MS"/>
              <a:cs typeface="Trebuchet MS"/>
              <a:sym typeface="Trebuchet MS"/>
            </a:endParaRPr>
          </a:p>
          <a:p>
            <a:pPr marL="302260" marR="0" lvl="0" indent="-290194" algn="l" rtl="0">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Severe uterine irritability</a:t>
            </a:r>
            <a:endParaRPr sz="1300">
              <a:solidFill>
                <a:schemeClr val="dk1"/>
              </a:solidFill>
              <a:latin typeface="Trebuchet MS"/>
              <a:ea typeface="Trebuchet MS"/>
              <a:cs typeface="Trebuchet MS"/>
              <a:sym typeface="Trebuchet MS"/>
            </a:endParaRPr>
          </a:p>
          <a:p>
            <a:pPr marL="302260" marR="0" lvl="0" indent="-290194" algn="l" rtl="0">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Cervical dilatation &gt;4 cm</a:t>
            </a:r>
            <a:endParaRPr sz="1300">
              <a:solidFill>
                <a:schemeClr val="dk1"/>
              </a:solidFill>
              <a:latin typeface="Trebuchet MS"/>
              <a:ea typeface="Trebuchet MS"/>
              <a:cs typeface="Trebuchet MS"/>
              <a:sym typeface="Trebuchet M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5"/>
          <p:cNvSpPr txBox="1">
            <a:spLocks noGrp="1"/>
          </p:cNvSpPr>
          <p:nvPr>
            <p:ph type="title"/>
          </p:nvPr>
        </p:nvSpPr>
        <p:spPr>
          <a:xfrm>
            <a:off x="561975" y="459359"/>
            <a:ext cx="2182500" cy="4368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Clr>
                <a:schemeClr val="dk1"/>
              </a:buClr>
              <a:buSzPts val="2400"/>
              <a:buFont typeface="Trebuchet MS"/>
              <a:buNone/>
            </a:pPr>
            <a:r>
              <a:rPr lang="en-US" b="0" i="0">
                <a:latin typeface="Trebuchet MS"/>
                <a:ea typeface="Trebuchet MS"/>
                <a:cs typeface="Trebuchet MS"/>
                <a:sym typeface="Trebuchet MS"/>
              </a:rPr>
              <a:t>COMPLICATIONS</a:t>
            </a:r>
            <a:endParaRPr/>
          </a:p>
        </p:txBody>
      </p:sp>
      <p:sp>
        <p:nvSpPr>
          <p:cNvPr id="393" name="Google Shape;393;p45"/>
          <p:cNvSpPr txBox="1"/>
          <p:nvPr/>
        </p:nvSpPr>
        <p:spPr>
          <a:xfrm>
            <a:off x="548057" y="1550732"/>
            <a:ext cx="3098165" cy="1474763"/>
          </a:xfrm>
          <a:prstGeom prst="rect">
            <a:avLst/>
          </a:prstGeom>
          <a:noFill/>
          <a:ln>
            <a:noFill/>
          </a:ln>
        </p:spPr>
        <p:txBody>
          <a:bodyPr spcFirstLastPara="1" wrap="square" lIns="0" tIns="101600" rIns="0" bIns="0" anchor="t" anchorCtr="0">
            <a:spAutoFit/>
          </a:bodyPr>
          <a:lstStyle/>
          <a:p>
            <a:pPr marL="302260" marR="0" lvl="0" indent="-290194" algn="l" rtl="0">
              <a:lnSpc>
                <a:spcPct val="100000"/>
              </a:lnSpc>
              <a:spcBef>
                <a:spcPts val="0"/>
              </a:spcBef>
              <a:spcAft>
                <a:spcPts val="0"/>
              </a:spcAft>
              <a:buClr>
                <a:srgbClr val="90C126"/>
              </a:buClr>
              <a:buSzPts val="1000"/>
              <a:buFont typeface="Quattrocento Sans"/>
              <a:buChar char="►"/>
            </a:pPr>
            <a:r>
              <a:rPr lang="en-US" sz="1300" dirty="0">
                <a:solidFill>
                  <a:srgbClr val="404040"/>
                </a:solidFill>
                <a:latin typeface="Trebuchet MS"/>
                <a:ea typeface="Trebuchet MS"/>
                <a:cs typeface="Trebuchet MS"/>
                <a:sym typeface="Trebuchet MS"/>
              </a:rPr>
              <a:t>Slipping or cutting through the suture</a:t>
            </a:r>
            <a:endParaRPr sz="1300">
              <a:solidFill>
                <a:srgbClr val="404040"/>
              </a:solidFill>
              <a:latin typeface="Trebuchet MS"/>
              <a:ea typeface="Trebuchet MS"/>
              <a:cs typeface="Trebuchet MS"/>
              <a:sym typeface="Trebuchet MS"/>
            </a:endParaRPr>
          </a:p>
          <a:p>
            <a:pPr marL="302260" marR="0" lvl="0" indent="-290194" algn="l" rtl="0">
              <a:lnSpc>
                <a:spcPct val="100000"/>
              </a:lnSpc>
              <a:spcBef>
                <a:spcPts val="800"/>
              </a:spcBef>
              <a:spcAft>
                <a:spcPts val="0"/>
              </a:spcAft>
              <a:buClr>
                <a:srgbClr val="90C126"/>
              </a:buClr>
              <a:buSzPts val="1000"/>
              <a:buFont typeface="Quattrocento Sans"/>
              <a:buChar char="►"/>
            </a:pPr>
            <a:r>
              <a:rPr lang="en-US" sz="1300" dirty="0">
                <a:solidFill>
                  <a:srgbClr val="404040"/>
                </a:solidFill>
                <a:latin typeface="Trebuchet MS"/>
                <a:ea typeface="Trebuchet MS"/>
                <a:cs typeface="Trebuchet MS"/>
                <a:sym typeface="Trebuchet MS"/>
              </a:rPr>
              <a:t>Bladder injury.</a:t>
            </a:r>
            <a:endParaRPr sz="1300">
              <a:solidFill>
                <a:schemeClr val="dk1"/>
              </a:solidFill>
              <a:latin typeface="Trebuchet MS"/>
              <a:ea typeface="Trebuchet MS"/>
              <a:cs typeface="Trebuchet MS"/>
              <a:sym typeface="Trebuchet MS"/>
            </a:endParaRPr>
          </a:p>
          <a:p>
            <a:pPr marL="302260" marR="0" lvl="0" indent="-290194" algn="l" rtl="0">
              <a:lnSpc>
                <a:spcPct val="100000"/>
              </a:lnSpc>
              <a:spcBef>
                <a:spcPts val="700"/>
              </a:spcBef>
              <a:spcAft>
                <a:spcPts val="0"/>
              </a:spcAft>
              <a:buClr>
                <a:srgbClr val="90C126"/>
              </a:buClr>
              <a:buSzPts val="1000"/>
              <a:buFont typeface="Quattrocento Sans"/>
              <a:buChar char="►"/>
            </a:pPr>
            <a:r>
              <a:rPr lang="en-US" sz="1300" dirty="0" err="1" smtClean="0">
                <a:solidFill>
                  <a:srgbClr val="404040"/>
                </a:solidFill>
                <a:latin typeface="Trebuchet MS"/>
                <a:ea typeface="Trebuchet MS"/>
                <a:cs typeface="Trebuchet MS"/>
                <a:sym typeface="Trebuchet MS"/>
              </a:rPr>
              <a:t>Chorioamniotis</a:t>
            </a:r>
            <a:r>
              <a:rPr lang="en-US" sz="1300" dirty="0" smtClean="0">
                <a:solidFill>
                  <a:srgbClr val="404040"/>
                </a:solidFill>
                <a:latin typeface="Trebuchet MS"/>
                <a:ea typeface="Trebuchet MS"/>
                <a:cs typeface="Trebuchet MS"/>
                <a:sym typeface="Trebuchet MS"/>
              </a:rPr>
              <a:t> </a:t>
            </a:r>
            <a:r>
              <a:rPr lang="en-US" sz="1300" dirty="0" smtClean="0">
                <a:solidFill>
                  <a:schemeClr val="accent1"/>
                </a:solidFill>
                <a:latin typeface="Trebuchet MS"/>
                <a:ea typeface="Trebuchet MS"/>
                <a:cs typeface="Trebuchet MS"/>
                <a:sym typeface="Trebuchet MS"/>
              </a:rPr>
              <a:t>(it’s a foreign body)</a:t>
            </a:r>
            <a:endParaRPr sz="1300">
              <a:solidFill>
                <a:schemeClr val="accent1"/>
              </a:solidFill>
              <a:latin typeface="Trebuchet MS"/>
              <a:ea typeface="Trebuchet MS"/>
              <a:cs typeface="Trebuchet MS"/>
              <a:sym typeface="Trebuchet MS"/>
            </a:endParaRPr>
          </a:p>
          <a:p>
            <a:pPr marL="302260" marR="0" lvl="0" indent="-290194" algn="l" rtl="0">
              <a:lnSpc>
                <a:spcPct val="100000"/>
              </a:lnSpc>
              <a:spcBef>
                <a:spcPts val="700"/>
              </a:spcBef>
              <a:spcAft>
                <a:spcPts val="0"/>
              </a:spcAft>
              <a:buClr>
                <a:srgbClr val="90C126"/>
              </a:buClr>
              <a:buSzPts val="1000"/>
              <a:buFont typeface="Quattrocento Sans"/>
              <a:buChar char="►"/>
            </a:pPr>
            <a:r>
              <a:rPr lang="en-US" sz="1300" dirty="0">
                <a:solidFill>
                  <a:srgbClr val="404040"/>
                </a:solidFill>
                <a:latin typeface="Trebuchet MS"/>
                <a:ea typeface="Trebuchet MS"/>
                <a:cs typeface="Trebuchet MS"/>
                <a:sym typeface="Trebuchet MS"/>
              </a:rPr>
              <a:t>Rupture of the membrane</a:t>
            </a:r>
            <a:endParaRPr sz="1300">
              <a:solidFill>
                <a:schemeClr val="dk1"/>
              </a:solidFill>
              <a:latin typeface="Trebuchet MS"/>
              <a:ea typeface="Trebuchet MS"/>
              <a:cs typeface="Trebuchet MS"/>
              <a:sym typeface="Trebuchet MS"/>
            </a:endParaRPr>
          </a:p>
          <a:p>
            <a:pPr marL="302260" marR="0" lvl="0" indent="-290194" algn="l" rtl="0">
              <a:lnSpc>
                <a:spcPct val="100000"/>
              </a:lnSpc>
              <a:spcBef>
                <a:spcPts val="700"/>
              </a:spcBef>
              <a:spcAft>
                <a:spcPts val="0"/>
              </a:spcAft>
              <a:buClr>
                <a:srgbClr val="90C126"/>
              </a:buClr>
              <a:buSzPts val="1000"/>
              <a:buFont typeface="Quattrocento Sans"/>
              <a:buChar char="►"/>
            </a:pPr>
            <a:r>
              <a:rPr lang="en-US" sz="1300" dirty="0">
                <a:solidFill>
                  <a:srgbClr val="404040"/>
                </a:solidFill>
                <a:latin typeface="Trebuchet MS"/>
                <a:ea typeface="Trebuchet MS"/>
                <a:cs typeface="Trebuchet MS"/>
                <a:sym typeface="Trebuchet MS"/>
              </a:rPr>
              <a:t>Abortion /Preterm </a:t>
            </a:r>
            <a:r>
              <a:rPr lang="en-US" sz="1300" dirty="0" err="1">
                <a:solidFill>
                  <a:srgbClr val="404040"/>
                </a:solidFill>
                <a:latin typeface="Trebuchet MS"/>
                <a:ea typeface="Trebuchet MS"/>
                <a:cs typeface="Trebuchet MS"/>
                <a:sym typeface="Trebuchet MS"/>
              </a:rPr>
              <a:t>labour</a:t>
            </a:r>
            <a:endParaRPr sz="1300">
              <a:solidFill>
                <a:schemeClr val="dk1"/>
              </a:solidFill>
              <a:latin typeface="Trebuchet MS"/>
              <a:ea typeface="Trebuchet MS"/>
              <a:cs typeface="Trebuchet MS"/>
              <a:sym typeface="Trebuchet M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6"/>
          <p:cNvSpPr txBox="1">
            <a:spLocks noGrp="1"/>
          </p:cNvSpPr>
          <p:nvPr>
            <p:ph type="title"/>
          </p:nvPr>
        </p:nvSpPr>
        <p:spPr>
          <a:xfrm>
            <a:off x="561975" y="459359"/>
            <a:ext cx="3333900" cy="4368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Clr>
                <a:schemeClr val="dk1"/>
              </a:buClr>
              <a:buSzPts val="2400"/>
              <a:buFont typeface="Trebuchet MS"/>
              <a:buNone/>
            </a:pPr>
            <a:r>
              <a:rPr lang="en-US" b="0" i="0">
                <a:latin typeface="Trebuchet MS"/>
                <a:ea typeface="Trebuchet MS"/>
                <a:cs typeface="Trebuchet MS"/>
                <a:sym typeface="Trebuchet MS"/>
              </a:rPr>
              <a:t>POST OPERATIVE ADVICE</a:t>
            </a:r>
            <a:endParaRPr/>
          </a:p>
        </p:txBody>
      </p:sp>
      <p:sp>
        <p:nvSpPr>
          <p:cNvPr id="399" name="Google Shape;399;p46"/>
          <p:cNvSpPr txBox="1"/>
          <p:nvPr/>
        </p:nvSpPr>
        <p:spPr>
          <a:xfrm>
            <a:off x="548057" y="1550732"/>
            <a:ext cx="5629275" cy="1460500"/>
          </a:xfrm>
          <a:prstGeom prst="rect">
            <a:avLst/>
          </a:prstGeom>
          <a:noFill/>
          <a:ln>
            <a:noFill/>
          </a:ln>
        </p:spPr>
        <p:txBody>
          <a:bodyPr spcFirstLastPara="1" wrap="square" lIns="0" tIns="101600" rIns="0" bIns="0" anchor="t" anchorCtr="0">
            <a:spAutoFit/>
          </a:bodyPr>
          <a:lstStyle/>
          <a:p>
            <a:pPr marL="302260" marR="0" lvl="0" indent="-290194" algn="l" rtl="0">
              <a:lnSpc>
                <a:spcPct val="100000"/>
              </a:lnSpc>
              <a:spcBef>
                <a:spcPts val="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Bed rest</a:t>
            </a:r>
            <a:endParaRPr sz="1300">
              <a:solidFill>
                <a:schemeClr val="dk1"/>
              </a:solidFill>
              <a:latin typeface="Trebuchet MS"/>
              <a:ea typeface="Trebuchet MS"/>
              <a:cs typeface="Trebuchet MS"/>
              <a:sym typeface="Trebuchet MS"/>
            </a:endParaRPr>
          </a:p>
          <a:p>
            <a:pPr marL="302260" marR="0" lvl="0" indent="-290194" algn="l" rtl="0">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Tocolysis</a:t>
            </a:r>
            <a:endParaRPr sz="1300">
              <a:solidFill>
                <a:schemeClr val="dk1"/>
              </a:solidFill>
              <a:latin typeface="Trebuchet MS"/>
              <a:ea typeface="Trebuchet MS"/>
              <a:cs typeface="Trebuchet MS"/>
              <a:sym typeface="Trebuchet MS"/>
            </a:endParaRPr>
          </a:p>
          <a:p>
            <a:pPr marL="302260" marR="0" lvl="0" indent="-290194" algn="l" rtl="0">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To avoid intercourse</a:t>
            </a:r>
            <a:endParaRPr sz="1300">
              <a:solidFill>
                <a:schemeClr val="dk1"/>
              </a:solidFill>
              <a:latin typeface="Trebuchet MS"/>
              <a:ea typeface="Trebuchet MS"/>
              <a:cs typeface="Trebuchet MS"/>
              <a:sym typeface="Trebuchet MS"/>
            </a:endParaRPr>
          </a:p>
          <a:p>
            <a:pPr marL="302260" marR="0" lvl="0" indent="-290194" algn="l" rtl="0">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Report in case of leaking, bleeding, and pain</a:t>
            </a:r>
            <a:endParaRPr sz="1300">
              <a:solidFill>
                <a:schemeClr val="dk1"/>
              </a:solidFill>
              <a:latin typeface="Trebuchet MS"/>
              <a:ea typeface="Trebuchet MS"/>
              <a:cs typeface="Trebuchet MS"/>
              <a:sym typeface="Trebuchet MS"/>
            </a:endParaRPr>
          </a:p>
          <a:p>
            <a:pPr marL="302260" marR="0" lvl="0" indent="-290194" algn="l" rtl="0">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Stitch should be removed at 36 weeks or  earlier when the labour starts</a:t>
            </a:r>
            <a:endParaRPr sz="1300">
              <a:solidFill>
                <a:schemeClr val="dk1"/>
              </a:solidFill>
              <a:latin typeface="Trebuchet MS"/>
              <a:ea typeface="Trebuchet MS"/>
              <a:cs typeface="Trebuchet MS"/>
              <a:sym typeface="Trebuchet M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a:path>
          <a:tileRect/>
        </a:gradFill>
        <a:effectLst/>
      </p:bgPr>
    </p:bg>
    <p:spTree>
      <p:nvGrpSpPr>
        <p:cNvPr id="1" name="Shape 403"/>
        <p:cNvGrpSpPr/>
        <p:nvPr/>
      </p:nvGrpSpPr>
      <p:grpSpPr>
        <a:xfrm>
          <a:off x="0" y="0"/>
          <a:ext cx="0" cy="0"/>
          <a:chOff x="0" y="0"/>
          <a:chExt cx="0" cy="0"/>
        </a:xfrm>
      </p:grpSpPr>
      <p:sp>
        <p:nvSpPr>
          <p:cNvPr id="404" name="Google Shape;404;p47"/>
          <p:cNvSpPr txBox="1">
            <a:spLocks noGrp="1"/>
          </p:cNvSpPr>
          <p:nvPr>
            <p:ph type="title"/>
          </p:nvPr>
        </p:nvSpPr>
        <p:spPr>
          <a:xfrm>
            <a:off x="1088684" y="603389"/>
            <a:ext cx="7202400" cy="786900"/>
          </a:xfrm>
          <a:prstGeom prst="rect">
            <a:avLst/>
          </a:prstGeom>
          <a:noFill/>
          <a:ln>
            <a:noFill/>
          </a:ln>
        </p:spPr>
        <p:txBody>
          <a:bodyPr spcFirstLastPara="1" wrap="square" lIns="91425" tIns="45700" rIns="91425" bIns="45700" anchor="t" anchorCtr="0">
            <a:normAutofit/>
          </a:bodyPr>
          <a:lstStyle/>
          <a:p>
            <a:pPr marL="12700" lvl="0" indent="0" algn="l" rtl="0">
              <a:lnSpc>
                <a:spcPct val="90000"/>
              </a:lnSpc>
              <a:spcBef>
                <a:spcPts val="0"/>
              </a:spcBef>
              <a:spcAft>
                <a:spcPts val="0"/>
              </a:spcAft>
              <a:buClr>
                <a:schemeClr val="dk1"/>
              </a:buClr>
              <a:buSzPts val="2400"/>
              <a:buFont typeface="Gill Sans"/>
              <a:buNone/>
            </a:pPr>
            <a:r>
              <a:rPr lang="en-US"/>
              <a:t>APPROACH TO RECURRENT MISCARRIAGE</a:t>
            </a:r>
            <a:endParaRPr/>
          </a:p>
        </p:txBody>
      </p:sp>
      <p:grpSp>
        <p:nvGrpSpPr>
          <p:cNvPr id="405" name="Google Shape;405;p47"/>
          <p:cNvGrpSpPr/>
          <p:nvPr/>
        </p:nvGrpSpPr>
        <p:grpSpPr>
          <a:xfrm>
            <a:off x="1088231" y="1760550"/>
            <a:ext cx="7203281" cy="2482921"/>
            <a:chOff x="0" y="5224"/>
            <a:chExt cx="7203281" cy="2482921"/>
          </a:xfrm>
        </p:grpSpPr>
        <p:sp>
          <p:nvSpPr>
            <p:cNvPr id="406" name="Google Shape;406;p47"/>
            <p:cNvSpPr/>
            <p:nvPr/>
          </p:nvSpPr>
          <p:spPr>
            <a:xfrm>
              <a:off x="0" y="285664"/>
              <a:ext cx="7203281" cy="478800"/>
            </a:xfrm>
            <a:prstGeom prst="rect">
              <a:avLst/>
            </a:prstGeom>
            <a:solidFill>
              <a:schemeClr val="lt2">
                <a:alpha val="89803"/>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7"/>
            <p:cNvSpPr/>
            <p:nvPr/>
          </p:nvSpPr>
          <p:spPr>
            <a:xfrm>
              <a:off x="360164" y="5224"/>
              <a:ext cx="5042296" cy="560880"/>
            </a:xfrm>
            <a:prstGeom prst="roundRect">
              <a:avLst>
                <a:gd name="adj" fmla="val 16667"/>
              </a:avLst>
            </a:prstGeom>
            <a:gradFill>
              <a:gsLst>
                <a:gs pos="0">
                  <a:srgbClr val="525252"/>
                </a:gs>
                <a:gs pos="69000">
                  <a:srgbClr val="3B3B3B"/>
                </a:gs>
                <a:gs pos="100000">
                  <a:srgbClr val="38383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7"/>
            <p:cNvSpPr txBox="1"/>
            <p:nvPr/>
          </p:nvSpPr>
          <p:spPr>
            <a:xfrm>
              <a:off x="387544" y="32604"/>
              <a:ext cx="4987536" cy="506120"/>
            </a:xfrm>
            <a:prstGeom prst="rect">
              <a:avLst/>
            </a:prstGeom>
            <a:noFill/>
            <a:ln>
              <a:noFill/>
            </a:ln>
          </p:spPr>
          <p:txBody>
            <a:bodyPr spcFirstLastPara="1" wrap="square" lIns="190575" tIns="0" rIns="190575" bIns="0" anchor="ctr" anchorCtr="0">
              <a:noAutofit/>
            </a:bodyPr>
            <a:lstStyle/>
            <a:p>
              <a:pPr marL="0" marR="0" lvl="0" indent="0" algn="l" rtl="0">
                <a:lnSpc>
                  <a:spcPct val="90000"/>
                </a:lnSpc>
                <a:spcBef>
                  <a:spcPts val="0"/>
                </a:spcBef>
                <a:spcAft>
                  <a:spcPts val="0"/>
                </a:spcAft>
                <a:buClr>
                  <a:schemeClr val="lt1"/>
                </a:buClr>
                <a:buSzPts val="1900"/>
                <a:buFont typeface="Gill Sans"/>
                <a:buNone/>
              </a:pPr>
              <a:r>
                <a:rPr lang="en-US" sz="1900">
                  <a:solidFill>
                    <a:schemeClr val="lt1"/>
                  </a:solidFill>
                  <a:latin typeface="Gill Sans"/>
                  <a:ea typeface="Gill Sans"/>
                  <a:cs typeface="Gill Sans"/>
                  <a:sym typeface="Gill Sans"/>
                </a:rPr>
                <a:t>History</a:t>
              </a:r>
              <a:endParaRPr/>
            </a:p>
          </p:txBody>
        </p:sp>
        <p:sp>
          <p:nvSpPr>
            <p:cNvPr id="409" name="Google Shape;409;p47"/>
            <p:cNvSpPr/>
            <p:nvPr/>
          </p:nvSpPr>
          <p:spPr>
            <a:xfrm>
              <a:off x="0" y="1147504"/>
              <a:ext cx="7203281" cy="478800"/>
            </a:xfrm>
            <a:prstGeom prst="rect">
              <a:avLst/>
            </a:prstGeom>
            <a:solidFill>
              <a:schemeClr val="lt2">
                <a:alpha val="89803"/>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7"/>
            <p:cNvSpPr/>
            <p:nvPr/>
          </p:nvSpPr>
          <p:spPr>
            <a:xfrm>
              <a:off x="360164" y="867064"/>
              <a:ext cx="5042296" cy="560880"/>
            </a:xfrm>
            <a:prstGeom prst="roundRect">
              <a:avLst>
                <a:gd name="adj" fmla="val 16667"/>
              </a:avLst>
            </a:prstGeom>
            <a:gradFill>
              <a:gsLst>
                <a:gs pos="0">
                  <a:srgbClr val="525252"/>
                </a:gs>
                <a:gs pos="69000">
                  <a:srgbClr val="3B3B3B"/>
                </a:gs>
                <a:gs pos="100000">
                  <a:srgbClr val="38383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7"/>
            <p:cNvSpPr txBox="1"/>
            <p:nvPr/>
          </p:nvSpPr>
          <p:spPr>
            <a:xfrm>
              <a:off x="387544" y="894444"/>
              <a:ext cx="4987536" cy="506120"/>
            </a:xfrm>
            <a:prstGeom prst="rect">
              <a:avLst/>
            </a:prstGeom>
            <a:noFill/>
            <a:ln>
              <a:noFill/>
            </a:ln>
          </p:spPr>
          <p:txBody>
            <a:bodyPr spcFirstLastPara="1" wrap="square" lIns="190575" tIns="0" rIns="190575" bIns="0" anchor="ctr" anchorCtr="0">
              <a:noAutofit/>
            </a:bodyPr>
            <a:lstStyle/>
            <a:p>
              <a:pPr marL="0" marR="0" lvl="0" indent="0" algn="l" rtl="0">
                <a:lnSpc>
                  <a:spcPct val="90000"/>
                </a:lnSpc>
                <a:spcBef>
                  <a:spcPts val="0"/>
                </a:spcBef>
                <a:spcAft>
                  <a:spcPts val="0"/>
                </a:spcAft>
                <a:buClr>
                  <a:schemeClr val="lt1"/>
                </a:buClr>
                <a:buSzPts val="1900"/>
                <a:buFont typeface="Gill Sans"/>
                <a:buNone/>
              </a:pPr>
              <a:r>
                <a:rPr lang="en-US" sz="1900">
                  <a:solidFill>
                    <a:schemeClr val="lt1"/>
                  </a:solidFill>
                  <a:latin typeface="Gill Sans"/>
                  <a:ea typeface="Gill Sans"/>
                  <a:cs typeface="Gill Sans"/>
                  <a:sym typeface="Gill Sans"/>
                </a:rPr>
                <a:t>Physical Examination</a:t>
              </a:r>
              <a:endParaRPr/>
            </a:p>
          </p:txBody>
        </p:sp>
        <p:sp>
          <p:nvSpPr>
            <p:cNvPr id="412" name="Google Shape;412;p47"/>
            <p:cNvSpPr/>
            <p:nvPr/>
          </p:nvSpPr>
          <p:spPr>
            <a:xfrm>
              <a:off x="0" y="2009345"/>
              <a:ext cx="7203281" cy="478800"/>
            </a:xfrm>
            <a:prstGeom prst="rect">
              <a:avLst/>
            </a:prstGeom>
            <a:solidFill>
              <a:schemeClr val="lt2">
                <a:alpha val="89803"/>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7"/>
            <p:cNvSpPr/>
            <p:nvPr/>
          </p:nvSpPr>
          <p:spPr>
            <a:xfrm>
              <a:off x="360164" y="1728905"/>
              <a:ext cx="5042296" cy="560880"/>
            </a:xfrm>
            <a:prstGeom prst="roundRect">
              <a:avLst>
                <a:gd name="adj" fmla="val 16667"/>
              </a:avLst>
            </a:prstGeom>
            <a:gradFill>
              <a:gsLst>
                <a:gs pos="0">
                  <a:srgbClr val="525252"/>
                </a:gs>
                <a:gs pos="69000">
                  <a:srgbClr val="3B3B3B"/>
                </a:gs>
                <a:gs pos="100000">
                  <a:srgbClr val="38383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7"/>
            <p:cNvSpPr txBox="1"/>
            <p:nvPr/>
          </p:nvSpPr>
          <p:spPr>
            <a:xfrm>
              <a:off x="387544" y="1756285"/>
              <a:ext cx="4987536" cy="506120"/>
            </a:xfrm>
            <a:prstGeom prst="rect">
              <a:avLst/>
            </a:prstGeom>
            <a:noFill/>
            <a:ln>
              <a:noFill/>
            </a:ln>
          </p:spPr>
          <p:txBody>
            <a:bodyPr spcFirstLastPara="1" wrap="square" lIns="190575" tIns="0" rIns="190575" bIns="0" anchor="ctr" anchorCtr="0">
              <a:noAutofit/>
            </a:bodyPr>
            <a:lstStyle/>
            <a:p>
              <a:pPr marL="0" marR="0" lvl="0" indent="0" algn="l" rtl="0">
                <a:lnSpc>
                  <a:spcPct val="90000"/>
                </a:lnSpc>
                <a:spcBef>
                  <a:spcPts val="0"/>
                </a:spcBef>
                <a:spcAft>
                  <a:spcPts val="0"/>
                </a:spcAft>
                <a:buClr>
                  <a:schemeClr val="lt1"/>
                </a:buClr>
                <a:buSzPts val="1900"/>
                <a:buFont typeface="Gill Sans"/>
                <a:buNone/>
              </a:pPr>
              <a:r>
                <a:rPr lang="en-US" sz="1900">
                  <a:solidFill>
                    <a:schemeClr val="lt1"/>
                  </a:solidFill>
                  <a:latin typeface="Gill Sans"/>
                  <a:ea typeface="Gill Sans"/>
                  <a:cs typeface="Gill Sans"/>
                  <a:sym typeface="Gill Sans"/>
                </a:rPr>
                <a:t>Investigations.</a:t>
              </a:r>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a:path>
          <a:tileRect/>
        </a:gradFill>
        <a:effectLst/>
      </p:bgPr>
    </p:bg>
    <p:spTree>
      <p:nvGrpSpPr>
        <p:cNvPr id="1" name="Shape 418"/>
        <p:cNvGrpSpPr/>
        <p:nvPr/>
      </p:nvGrpSpPr>
      <p:grpSpPr>
        <a:xfrm>
          <a:off x="0" y="0"/>
          <a:ext cx="0" cy="0"/>
          <a:chOff x="0" y="0"/>
          <a:chExt cx="0" cy="0"/>
        </a:xfrm>
      </p:grpSpPr>
      <p:sp>
        <p:nvSpPr>
          <p:cNvPr id="419" name="Google Shape;419;p48"/>
          <p:cNvSpPr/>
          <p:nvPr/>
        </p:nvSpPr>
        <p:spPr>
          <a:xfrm>
            <a:off x="227" y="0"/>
            <a:ext cx="9143771" cy="5143500"/>
          </a:xfrm>
          <a:prstGeom prst="rect">
            <a:avLst/>
          </a:prstGeom>
          <a:gradFill>
            <a:gsLst>
              <a:gs pos="0">
                <a:srgbClr val="EBE9E6"/>
              </a:gs>
              <a:gs pos="100000">
                <a:srgbClr val="C9C5C0"/>
              </a:gs>
            </a:gsLst>
            <a:path path="circle">
              <a:fillToRect/>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20" name="Google Shape;420;p48"/>
          <p:cNvSpPr/>
          <p:nvPr/>
        </p:nvSpPr>
        <p:spPr>
          <a:xfrm>
            <a:off x="0" y="-1"/>
            <a:ext cx="3046595" cy="514350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21" name="Google Shape;421;p48"/>
          <p:cNvSpPr txBox="1">
            <a:spLocks noGrp="1"/>
          </p:cNvSpPr>
          <p:nvPr>
            <p:ph type="title"/>
          </p:nvPr>
        </p:nvSpPr>
        <p:spPr>
          <a:xfrm>
            <a:off x="637262" y="930057"/>
            <a:ext cx="2045860" cy="3438395"/>
          </a:xfrm>
          <a:prstGeom prst="rect">
            <a:avLst/>
          </a:prstGeom>
          <a:noFill/>
          <a:ln>
            <a:noFill/>
          </a:ln>
        </p:spPr>
        <p:txBody>
          <a:bodyPr spcFirstLastPara="1" wrap="square" lIns="91425" tIns="45700" rIns="91425" bIns="45700" anchor="t" anchorCtr="0">
            <a:normAutofit/>
          </a:bodyPr>
          <a:lstStyle/>
          <a:p>
            <a:pPr marL="12700" lvl="0" indent="0" algn="l" rtl="0">
              <a:lnSpc>
                <a:spcPct val="90000"/>
              </a:lnSpc>
              <a:spcBef>
                <a:spcPts val="0"/>
              </a:spcBef>
              <a:spcAft>
                <a:spcPts val="0"/>
              </a:spcAft>
              <a:buClr>
                <a:srgbClr val="FFFFFF"/>
              </a:buClr>
              <a:buSzPts val="2200"/>
              <a:buFont typeface="Gill Sans"/>
              <a:buNone/>
            </a:pPr>
            <a:r>
              <a:rPr lang="en-US" sz="2200" b="0" i="0" cap="none">
                <a:solidFill>
                  <a:srgbClr val="FFFFFF"/>
                </a:solidFill>
                <a:latin typeface="Gill Sans"/>
                <a:ea typeface="Gill Sans"/>
                <a:cs typeface="Gill Sans"/>
                <a:sym typeface="Gill Sans"/>
              </a:rPr>
              <a:t>APPROACH TO RECURRENT MISCARRIAGE</a:t>
            </a:r>
            <a:endParaRPr/>
          </a:p>
        </p:txBody>
      </p:sp>
      <p:sp>
        <p:nvSpPr>
          <p:cNvPr id="422" name="Google Shape;422;p48"/>
          <p:cNvSpPr txBox="1"/>
          <p:nvPr/>
        </p:nvSpPr>
        <p:spPr>
          <a:xfrm>
            <a:off x="3529195" y="930057"/>
            <a:ext cx="4526120" cy="3687349"/>
          </a:xfrm>
          <a:prstGeom prst="rect">
            <a:avLst/>
          </a:prstGeom>
          <a:noFill/>
          <a:ln>
            <a:noFill/>
          </a:ln>
        </p:spPr>
        <p:txBody>
          <a:bodyPr spcFirstLastPara="1" wrap="square" lIns="91425" tIns="45700" rIns="91425" bIns="45700" anchor="t" anchorCtr="0">
            <a:noAutofit/>
          </a:bodyPr>
          <a:lstStyle/>
          <a:p>
            <a:pPr marL="304800" marR="0" lvl="0" indent="-228600" algn="l" rtl="0">
              <a:lnSpc>
                <a:spcPct val="110000"/>
              </a:lnSpc>
              <a:spcBef>
                <a:spcPts val="0"/>
              </a:spcBef>
              <a:spcAft>
                <a:spcPts val="0"/>
              </a:spcAft>
              <a:buClr>
                <a:schemeClr val="accent1"/>
              </a:buClr>
              <a:buSzPts val="1400"/>
              <a:buFont typeface="Arial"/>
              <a:buChar char="•"/>
            </a:pPr>
            <a:r>
              <a:rPr lang="en-US" sz="1400" b="1">
                <a:solidFill>
                  <a:schemeClr val="dk1"/>
                </a:solidFill>
                <a:latin typeface="Gill Sans"/>
                <a:ea typeface="Gill Sans"/>
                <a:cs typeface="Gill Sans"/>
                <a:sym typeface="Gill Sans"/>
              </a:rPr>
              <a:t>History</a:t>
            </a:r>
            <a:r>
              <a:rPr lang="en-US" sz="1200">
                <a:solidFill>
                  <a:schemeClr val="dk1"/>
                </a:solidFill>
                <a:latin typeface="Gill Sans"/>
                <a:ea typeface="Gill Sans"/>
                <a:cs typeface="Gill Sans"/>
                <a:sym typeface="Gill Sans"/>
              </a:rPr>
              <a:t>:</a:t>
            </a:r>
            <a:endParaRPr sz="1200">
              <a:solidFill>
                <a:schemeClr val="dk1"/>
              </a:solidFill>
              <a:latin typeface="Gill Sans"/>
              <a:ea typeface="Gill Sans"/>
              <a:cs typeface="Gill Sans"/>
              <a:sym typeface="Gill Sans"/>
            </a:endParaRPr>
          </a:p>
          <a:p>
            <a:pPr marL="605155" marR="0" lvl="1" indent="-228600" algn="l" rtl="0">
              <a:lnSpc>
                <a:spcPct val="110000"/>
              </a:lnSpc>
              <a:spcBef>
                <a:spcPts val="700"/>
              </a:spcBef>
              <a:spcAft>
                <a:spcPts val="0"/>
              </a:spcAft>
              <a:buClr>
                <a:schemeClr val="accent1"/>
              </a:buClr>
              <a:buSzPts val="1200"/>
              <a:buFont typeface="Arial"/>
              <a:buChar char="•"/>
            </a:pPr>
            <a:r>
              <a:rPr lang="en-US" sz="1200" b="0" i="0" u="none" strike="noStrike" cap="none">
                <a:solidFill>
                  <a:schemeClr val="dk1"/>
                </a:solidFill>
                <a:latin typeface="Gill Sans"/>
                <a:ea typeface="Gill Sans"/>
                <a:cs typeface="Gill Sans"/>
                <a:sym typeface="Gill Sans"/>
              </a:rPr>
              <a:t>Patient profile:</a:t>
            </a:r>
            <a:endParaRPr sz="1200" b="0" i="0" u="none" strike="noStrike" cap="none">
              <a:solidFill>
                <a:schemeClr val="dk1"/>
              </a:solidFill>
              <a:latin typeface="Gill Sans"/>
              <a:ea typeface="Gill Sans"/>
              <a:cs typeface="Gill Sans"/>
              <a:sym typeface="Gill Sans"/>
            </a:endParaRPr>
          </a:p>
          <a:p>
            <a:pPr marL="904875" marR="0" lvl="2" indent="-228600" algn="l" rtl="0">
              <a:lnSpc>
                <a:spcPct val="110000"/>
              </a:lnSpc>
              <a:spcBef>
                <a:spcPts val="710"/>
              </a:spcBef>
              <a:spcAft>
                <a:spcPts val="0"/>
              </a:spcAft>
              <a:buClr>
                <a:schemeClr val="accent1"/>
              </a:buClr>
              <a:buSzPts val="1200"/>
              <a:buFont typeface="Arial"/>
              <a:buChar char="•"/>
            </a:pPr>
            <a:r>
              <a:rPr lang="en-US" sz="1200" b="0" i="0" u="none" strike="noStrike" cap="none">
                <a:solidFill>
                  <a:schemeClr val="dk1"/>
                </a:solidFill>
                <a:latin typeface="Gill Sans"/>
                <a:ea typeface="Gill Sans"/>
                <a:cs typeface="Gill Sans"/>
                <a:sym typeface="Gill Sans"/>
              </a:rPr>
              <a:t>Maternal and Paternal age.</a:t>
            </a:r>
            <a:endParaRPr sz="1200" b="0" i="0" u="none" strike="noStrike" cap="none">
              <a:solidFill>
                <a:schemeClr val="dk1"/>
              </a:solidFill>
              <a:latin typeface="Gill Sans"/>
              <a:ea typeface="Gill Sans"/>
              <a:cs typeface="Gill Sans"/>
              <a:sym typeface="Gill Sans"/>
            </a:endParaRPr>
          </a:p>
          <a:p>
            <a:pPr marL="904875" marR="0" lvl="2" indent="-228600" algn="l" rtl="0">
              <a:lnSpc>
                <a:spcPct val="110000"/>
              </a:lnSpc>
              <a:spcBef>
                <a:spcPts val="700"/>
              </a:spcBef>
              <a:spcAft>
                <a:spcPts val="0"/>
              </a:spcAft>
              <a:buClr>
                <a:schemeClr val="accent1"/>
              </a:buClr>
              <a:buSzPts val="1200"/>
              <a:buFont typeface="Arial"/>
              <a:buChar char="•"/>
            </a:pPr>
            <a:r>
              <a:rPr lang="en-US" sz="1200" b="0" i="0" u="none" strike="noStrike" cap="none">
                <a:solidFill>
                  <a:schemeClr val="dk1"/>
                </a:solidFill>
                <a:latin typeface="Gill Sans"/>
                <a:ea typeface="Gill Sans"/>
                <a:cs typeface="Gill Sans"/>
                <a:sym typeface="Gill Sans"/>
              </a:rPr>
              <a:t>Ethnicity</a:t>
            </a:r>
            <a:endParaRPr sz="1200" b="0" i="0" u="none" strike="noStrike" cap="none">
              <a:solidFill>
                <a:schemeClr val="dk1"/>
              </a:solidFill>
              <a:latin typeface="Gill Sans"/>
              <a:ea typeface="Gill Sans"/>
              <a:cs typeface="Gill Sans"/>
              <a:sym typeface="Gill Sans"/>
            </a:endParaRPr>
          </a:p>
          <a:p>
            <a:pPr marL="904875" marR="0" lvl="2" indent="-228600" algn="l" rtl="0">
              <a:lnSpc>
                <a:spcPct val="110000"/>
              </a:lnSpc>
              <a:spcBef>
                <a:spcPts val="700"/>
              </a:spcBef>
              <a:spcAft>
                <a:spcPts val="0"/>
              </a:spcAft>
              <a:buClr>
                <a:schemeClr val="accent1"/>
              </a:buClr>
              <a:buSzPts val="1200"/>
              <a:buFont typeface="Arial"/>
              <a:buChar char="•"/>
            </a:pPr>
            <a:r>
              <a:rPr lang="en-US" sz="1200" b="0" i="0" u="none" strike="noStrike" cap="none">
                <a:solidFill>
                  <a:schemeClr val="dk1"/>
                </a:solidFill>
                <a:latin typeface="Gill Sans"/>
                <a:ea typeface="Gill Sans"/>
                <a:cs typeface="Gill Sans"/>
                <a:sym typeface="Gill Sans"/>
              </a:rPr>
              <a:t>Occupation</a:t>
            </a:r>
            <a:endParaRPr sz="1200" b="0" i="0" u="none" strike="noStrike" cap="none">
              <a:solidFill>
                <a:schemeClr val="dk1"/>
              </a:solidFill>
              <a:latin typeface="Gill Sans"/>
              <a:ea typeface="Gill Sans"/>
              <a:cs typeface="Gill Sans"/>
              <a:sym typeface="Gill Sans"/>
            </a:endParaRPr>
          </a:p>
          <a:p>
            <a:pPr marL="904875" marR="0" lvl="2" indent="-228600" algn="l" rtl="0">
              <a:lnSpc>
                <a:spcPct val="110000"/>
              </a:lnSpc>
              <a:spcBef>
                <a:spcPts val="700"/>
              </a:spcBef>
              <a:spcAft>
                <a:spcPts val="0"/>
              </a:spcAft>
              <a:buClr>
                <a:schemeClr val="accent1"/>
              </a:buClr>
              <a:buSzPts val="1200"/>
              <a:buFont typeface="Arial"/>
              <a:buChar char="•"/>
            </a:pPr>
            <a:r>
              <a:rPr lang="en-US" sz="1200" b="0" i="0" u="none" strike="noStrike" cap="none">
                <a:solidFill>
                  <a:schemeClr val="dk1"/>
                </a:solidFill>
                <a:latin typeface="Gill Sans"/>
                <a:ea typeface="Gill Sans"/>
                <a:cs typeface="Gill Sans"/>
                <a:sym typeface="Gill Sans"/>
              </a:rPr>
              <a:t>Gravidity and Parity of the patient.</a:t>
            </a:r>
            <a:endParaRPr sz="1200" b="0" i="0" u="none" strike="noStrike" cap="none">
              <a:solidFill>
                <a:schemeClr val="dk1"/>
              </a:solidFill>
              <a:latin typeface="Gill Sans"/>
              <a:ea typeface="Gill Sans"/>
              <a:cs typeface="Gill Sans"/>
              <a:sym typeface="Gill Sans"/>
            </a:endParaRPr>
          </a:p>
          <a:p>
            <a:pPr marL="914400" marR="0" lvl="2" indent="-152400" algn="l" rtl="0">
              <a:lnSpc>
                <a:spcPct val="110000"/>
              </a:lnSpc>
              <a:spcBef>
                <a:spcPts val="0"/>
              </a:spcBef>
              <a:spcAft>
                <a:spcPts val="0"/>
              </a:spcAft>
              <a:buClr>
                <a:schemeClr val="accent1"/>
              </a:buClr>
              <a:buSzPts val="1200"/>
              <a:buFont typeface="Arial"/>
              <a:buNone/>
            </a:pPr>
            <a:endParaRPr sz="1200" b="0" i="0" u="none" strike="noStrike" cap="none">
              <a:solidFill>
                <a:schemeClr val="dk1"/>
              </a:solidFill>
              <a:latin typeface="Gill Sans"/>
              <a:ea typeface="Gill Sans"/>
              <a:cs typeface="Gill Sans"/>
              <a:sym typeface="Gill Sans"/>
            </a:endParaRPr>
          </a:p>
          <a:p>
            <a:pPr marL="914400" marR="0" lvl="2" indent="-152400" algn="l" rtl="0">
              <a:lnSpc>
                <a:spcPct val="110000"/>
              </a:lnSpc>
              <a:spcBef>
                <a:spcPts val="50"/>
              </a:spcBef>
              <a:spcAft>
                <a:spcPts val="0"/>
              </a:spcAft>
              <a:buClr>
                <a:schemeClr val="accent1"/>
              </a:buClr>
              <a:buSzPts val="1200"/>
              <a:buFont typeface="Arial"/>
              <a:buNone/>
            </a:pPr>
            <a:endParaRPr sz="1200" b="0" i="0" u="none" strike="noStrike" cap="none">
              <a:solidFill>
                <a:schemeClr val="dk1"/>
              </a:solidFill>
              <a:latin typeface="Gill Sans"/>
              <a:ea typeface="Gill Sans"/>
              <a:cs typeface="Gill Sans"/>
              <a:sym typeface="Gill Sans"/>
            </a:endParaRPr>
          </a:p>
          <a:p>
            <a:pPr marL="605155" marR="0" lvl="1" indent="-228600" algn="l" rtl="0">
              <a:lnSpc>
                <a:spcPct val="110000"/>
              </a:lnSpc>
              <a:spcBef>
                <a:spcPts val="0"/>
              </a:spcBef>
              <a:spcAft>
                <a:spcPts val="0"/>
              </a:spcAft>
              <a:buClr>
                <a:schemeClr val="accent1"/>
              </a:buClr>
              <a:buSzPts val="1200"/>
              <a:buFont typeface="Arial"/>
              <a:buChar char="•"/>
            </a:pPr>
            <a:r>
              <a:rPr lang="en-US" sz="1200" b="0" i="0" u="none" strike="noStrike" cap="none">
                <a:solidFill>
                  <a:schemeClr val="dk1"/>
                </a:solidFill>
                <a:latin typeface="Gill Sans"/>
                <a:ea typeface="Gill Sans"/>
                <a:cs typeface="Gill Sans"/>
                <a:sym typeface="Gill Sans"/>
              </a:rPr>
              <a:t>Detailed history about the previous miscarriages:</a:t>
            </a:r>
            <a:endParaRPr sz="1200" b="0" i="0" u="none" strike="noStrike" cap="none">
              <a:solidFill>
                <a:schemeClr val="dk1"/>
              </a:solidFill>
              <a:latin typeface="Gill Sans"/>
              <a:ea typeface="Gill Sans"/>
              <a:cs typeface="Gill Sans"/>
              <a:sym typeface="Gill Sans"/>
            </a:endParaRPr>
          </a:p>
          <a:p>
            <a:pPr marL="904875" marR="0" lvl="2" indent="-228600" algn="l" rtl="0">
              <a:lnSpc>
                <a:spcPct val="110000"/>
              </a:lnSpc>
              <a:spcBef>
                <a:spcPts val="710"/>
              </a:spcBef>
              <a:spcAft>
                <a:spcPts val="0"/>
              </a:spcAft>
              <a:buClr>
                <a:schemeClr val="accent1"/>
              </a:buClr>
              <a:buSzPts val="1200"/>
              <a:buFont typeface="Arial"/>
              <a:buChar char="•"/>
            </a:pPr>
            <a:r>
              <a:rPr lang="en-US" sz="1200" b="0" i="0" u="none" strike="noStrike" cap="none">
                <a:solidFill>
                  <a:schemeClr val="dk1"/>
                </a:solidFill>
                <a:latin typeface="Gill Sans"/>
                <a:ea typeface="Gill Sans"/>
                <a:cs typeface="Gill Sans"/>
                <a:sym typeface="Gill Sans"/>
              </a:rPr>
              <a:t>Number</a:t>
            </a:r>
            <a:endParaRPr sz="1200" b="0" i="0" u="none" strike="noStrike" cap="none">
              <a:solidFill>
                <a:schemeClr val="dk1"/>
              </a:solidFill>
              <a:latin typeface="Gill Sans"/>
              <a:ea typeface="Gill Sans"/>
              <a:cs typeface="Gill Sans"/>
              <a:sym typeface="Gill Sans"/>
            </a:endParaRPr>
          </a:p>
          <a:p>
            <a:pPr marL="904875" marR="0" lvl="2" indent="-228600" algn="l" rtl="0">
              <a:lnSpc>
                <a:spcPct val="110000"/>
              </a:lnSpc>
              <a:spcBef>
                <a:spcPts val="700"/>
              </a:spcBef>
              <a:spcAft>
                <a:spcPts val="0"/>
              </a:spcAft>
              <a:buClr>
                <a:schemeClr val="accent1"/>
              </a:buClr>
              <a:buSzPts val="1200"/>
              <a:buFont typeface="Arial"/>
              <a:buChar char="•"/>
            </a:pPr>
            <a:r>
              <a:rPr lang="en-US" sz="1200" b="0" i="0" u="none" strike="noStrike" cap="none">
                <a:solidFill>
                  <a:schemeClr val="dk1"/>
                </a:solidFill>
                <a:latin typeface="Gill Sans"/>
                <a:ea typeface="Gill Sans"/>
                <a:cs typeface="Gill Sans"/>
                <a:sym typeface="Gill Sans"/>
              </a:rPr>
              <a:t>Gestational Age</a:t>
            </a:r>
            <a:endParaRPr sz="1200" b="0" i="0" u="none" strike="noStrike" cap="none">
              <a:solidFill>
                <a:schemeClr val="dk1"/>
              </a:solidFill>
              <a:latin typeface="Gill Sans"/>
              <a:ea typeface="Gill Sans"/>
              <a:cs typeface="Gill Sans"/>
              <a:sym typeface="Gill Sans"/>
            </a:endParaRPr>
          </a:p>
          <a:p>
            <a:pPr marL="904875" marR="0" lvl="2" indent="-228600" algn="l" rtl="0">
              <a:lnSpc>
                <a:spcPct val="110000"/>
              </a:lnSpc>
              <a:spcBef>
                <a:spcPts val="700"/>
              </a:spcBef>
              <a:spcAft>
                <a:spcPts val="0"/>
              </a:spcAft>
              <a:buClr>
                <a:schemeClr val="accent1"/>
              </a:buClr>
              <a:buSzPts val="1200"/>
              <a:buFont typeface="Arial"/>
              <a:buChar char="•"/>
            </a:pPr>
            <a:r>
              <a:rPr lang="en-US" sz="1200" b="0" i="0" u="none" strike="noStrike" cap="none">
                <a:solidFill>
                  <a:schemeClr val="dk1"/>
                </a:solidFill>
                <a:latin typeface="Gill Sans"/>
                <a:ea typeface="Gill Sans"/>
                <a:cs typeface="Gill Sans"/>
                <a:sym typeface="Gill Sans"/>
              </a:rPr>
              <a:t>Diagnoses</a:t>
            </a:r>
            <a:endParaRPr sz="1200" b="0" i="0" u="none" strike="noStrike" cap="none">
              <a:solidFill>
                <a:schemeClr val="dk1"/>
              </a:solidFill>
              <a:latin typeface="Gill Sans"/>
              <a:ea typeface="Gill Sans"/>
              <a:cs typeface="Gill Sans"/>
              <a:sym typeface="Gill Sans"/>
            </a:endParaRPr>
          </a:p>
          <a:p>
            <a:pPr marL="904875" marR="0" lvl="2" indent="-228600" algn="l" rtl="0">
              <a:lnSpc>
                <a:spcPct val="110000"/>
              </a:lnSpc>
              <a:spcBef>
                <a:spcPts val="700"/>
              </a:spcBef>
              <a:spcAft>
                <a:spcPts val="0"/>
              </a:spcAft>
              <a:buClr>
                <a:schemeClr val="accent1"/>
              </a:buClr>
              <a:buSzPts val="1200"/>
              <a:buFont typeface="Arial"/>
              <a:buChar char="•"/>
            </a:pPr>
            <a:r>
              <a:rPr lang="en-US" sz="1200" b="0" i="0" u="none" strike="noStrike" cap="none">
                <a:solidFill>
                  <a:schemeClr val="dk1"/>
                </a:solidFill>
                <a:latin typeface="Gill Sans"/>
                <a:ea typeface="Gill Sans"/>
                <a:cs typeface="Gill Sans"/>
                <a:sym typeface="Gill Sans"/>
              </a:rPr>
              <a:t>Ultrasound scan finding or any other Investigations (if any is done)</a:t>
            </a:r>
            <a:endParaRPr sz="1200" b="0" i="0" u="none" strike="noStrike" cap="none">
              <a:solidFill>
                <a:schemeClr val="dk1"/>
              </a:solidFill>
              <a:latin typeface="Gill Sans"/>
              <a:ea typeface="Gill Sans"/>
              <a:cs typeface="Gill Sans"/>
              <a:sym typeface="Gill Sans"/>
            </a:endParaRPr>
          </a:p>
          <a:p>
            <a:pPr marL="904875" marR="0" lvl="2" indent="-228600" algn="l" rtl="0">
              <a:lnSpc>
                <a:spcPct val="110000"/>
              </a:lnSpc>
              <a:spcBef>
                <a:spcPts val="700"/>
              </a:spcBef>
              <a:spcAft>
                <a:spcPts val="0"/>
              </a:spcAft>
              <a:buClr>
                <a:schemeClr val="accent1"/>
              </a:buClr>
              <a:buSzPts val="1200"/>
              <a:buFont typeface="Arial"/>
              <a:buChar char="•"/>
            </a:pPr>
            <a:r>
              <a:rPr lang="en-US" sz="1200" b="0" i="0" u="none" strike="noStrike" cap="none">
                <a:solidFill>
                  <a:schemeClr val="dk1"/>
                </a:solidFill>
                <a:latin typeface="Gill Sans"/>
                <a:ea typeface="Gill Sans"/>
                <a:cs typeface="Gill Sans"/>
                <a:sym typeface="Gill Sans"/>
              </a:rPr>
              <a:t>Management</a:t>
            </a:r>
            <a:endParaRPr sz="1200" b="0" i="0" u="none" strike="noStrike" cap="none">
              <a:solidFill>
                <a:schemeClr val="dk1"/>
              </a:solidFill>
              <a:latin typeface="Gill Sans"/>
              <a:ea typeface="Gill Sans"/>
              <a:cs typeface="Gill Sans"/>
              <a:sym typeface="Gill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a:path>
          <a:tileRect/>
        </a:gradFill>
        <a:effectLst/>
      </p:bgPr>
    </p:bg>
    <p:spTree>
      <p:nvGrpSpPr>
        <p:cNvPr id="1" name="Shape 426"/>
        <p:cNvGrpSpPr/>
        <p:nvPr/>
      </p:nvGrpSpPr>
      <p:grpSpPr>
        <a:xfrm>
          <a:off x="0" y="0"/>
          <a:ext cx="0" cy="0"/>
          <a:chOff x="0" y="0"/>
          <a:chExt cx="0" cy="0"/>
        </a:xfrm>
      </p:grpSpPr>
      <p:sp>
        <p:nvSpPr>
          <p:cNvPr id="427" name="Google Shape;427;p49"/>
          <p:cNvSpPr/>
          <p:nvPr/>
        </p:nvSpPr>
        <p:spPr>
          <a:xfrm>
            <a:off x="0" y="1514607"/>
            <a:ext cx="9144000" cy="3079455"/>
          </a:xfrm>
          <a:prstGeom prst="rect">
            <a:avLst/>
          </a:prstGeom>
          <a:gradFill>
            <a:gsLst>
              <a:gs pos="0">
                <a:srgbClr val="DFDBD5">
                  <a:alpha val="0"/>
                </a:srgbClr>
              </a:gs>
              <a:gs pos="100000">
                <a:schemeClr val="lt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8" name="Google Shape;428;p49"/>
          <p:cNvPicPr preferRelativeResize="0"/>
          <p:nvPr/>
        </p:nvPicPr>
        <p:blipFill rotWithShape="1">
          <a:blip r:embed="rId3">
            <a:alphaModFix/>
          </a:blip>
          <a:srcRect t="1538" b="-1538"/>
          <a:stretch/>
        </p:blipFill>
        <p:spPr>
          <a:xfrm>
            <a:off x="0" y="4594860"/>
            <a:ext cx="9144000" cy="557212"/>
          </a:xfrm>
          <a:prstGeom prst="rect">
            <a:avLst/>
          </a:prstGeom>
          <a:noFill/>
          <a:ln>
            <a:noFill/>
          </a:ln>
        </p:spPr>
      </p:pic>
      <p:cxnSp>
        <p:nvCxnSpPr>
          <p:cNvPr id="429" name="Google Shape;429;p49"/>
          <p:cNvCxnSpPr/>
          <p:nvPr/>
        </p:nvCxnSpPr>
        <p:spPr>
          <a:xfrm>
            <a:off x="0" y="4596309"/>
            <a:ext cx="9144000" cy="0"/>
          </a:xfrm>
          <a:prstGeom prst="straightConnector1">
            <a:avLst/>
          </a:prstGeom>
          <a:noFill/>
          <a:ln w="12700" cap="flat" cmpd="sng">
            <a:solidFill>
              <a:srgbClr val="000001">
                <a:alpha val="20000"/>
              </a:srgbClr>
            </a:solidFill>
            <a:prstDash val="solid"/>
            <a:round/>
            <a:headEnd type="none" w="sm" len="sm"/>
            <a:tailEnd type="none" w="sm" len="sm"/>
          </a:ln>
        </p:spPr>
      </p:cxnSp>
      <p:cxnSp>
        <p:nvCxnSpPr>
          <p:cNvPr id="430" name="Google Shape;430;p49"/>
          <p:cNvCxnSpPr/>
          <p:nvPr/>
        </p:nvCxnSpPr>
        <p:spPr>
          <a:xfrm>
            <a:off x="1090422" y="1385316"/>
            <a:ext cx="7205641" cy="0"/>
          </a:xfrm>
          <a:prstGeom prst="straightConnector1">
            <a:avLst/>
          </a:prstGeom>
          <a:noFill/>
          <a:ln w="31750" cap="flat" cmpd="sng">
            <a:solidFill>
              <a:schemeClr val="accent1"/>
            </a:solidFill>
            <a:prstDash val="solid"/>
            <a:round/>
            <a:headEnd type="none" w="sm" len="sm"/>
            <a:tailEnd type="none" w="sm" len="sm"/>
          </a:ln>
        </p:spPr>
      </p:cxnSp>
      <p:sp>
        <p:nvSpPr>
          <p:cNvPr id="431" name="Google Shape;431;p49"/>
          <p:cNvSpPr/>
          <p:nvPr/>
        </p:nvSpPr>
        <p:spPr>
          <a:xfrm>
            <a:off x="227" y="0"/>
            <a:ext cx="9143771" cy="5143500"/>
          </a:xfrm>
          <a:prstGeom prst="rect">
            <a:avLst/>
          </a:prstGeom>
          <a:gradFill>
            <a:gsLst>
              <a:gs pos="0">
                <a:srgbClr val="EBE9E6"/>
              </a:gs>
              <a:gs pos="100000">
                <a:srgbClr val="C9C5C0"/>
              </a:gs>
            </a:gsLst>
            <a:path path="circle">
              <a:fillToRect/>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32" name="Google Shape;432;p49"/>
          <p:cNvSpPr/>
          <p:nvPr/>
        </p:nvSpPr>
        <p:spPr>
          <a:xfrm>
            <a:off x="0" y="-1"/>
            <a:ext cx="3046595" cy="514350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33" name="Google Shape;433;p49"/>
          <p:cNvSpPr txBox="1"/>
          <p:nvPr/>
        </p:nvSpPr>
        <p:spPr>
          <a:xfrm>
            <a:off x="3529195" y="930057"/>
            <a:ext cx="4526120" cy="3687349"/>
          </a:xfrm>
          <a:prstGeom prst="rect">
            <a:avLst/>
          </a:prstGeom>
          <a:noFill/>
          <a:ln>
            <a:noFill/>
          </a:ln>
        </p:spPr>
        <p:txBody>
          <a:bodyPr spcFirstLastPara="1" wrap="square" lIns="91425" tIns="45700" rIns="91425" bIns="45700" anchor="t" anchorCtr="0">
            <a:noAutofit/>
          </a:bodyPr>
          <a:lstStyle/>
          <a:p>
            <a:pPr marL="309880" marR="0" lvl="0" indent="-228600" algn="l" rtl="0">
              <a:lnSpc>
                <a:spcPct val="110000"/>
              </a:lnSpc>
              <a:spcBef>
                <a:spcPts val="0"/>
              </a:spcBef>
              <a:spcAft>
                <a:spcPts val="0"/>
              </a:spcAft>
              <a:buClr>
                <a:schemeClr val="accent1"/>
              </a:buClr>
              <a:buSzPts val="1400"/>
              <a:buFont typeface="Arial"/>
              <a:buChar char="•"/>
            </a:pPr>
            <a:r>
              <a:rPr lang="en-US" sz="1400" b="1">
                <a:solidFill>
                  <a:schemeClr val="dk1"/>
                </a:solidFill>
                <a:latin typeface="Gill Sans"/>
                <a:ea typeface="Gill Sans"/>
                <a:cs typeface="Gill Sans"/>
                <a:sym typeface="Gill Sans"/>
              </a:rPr>
              <a:t>History</a:t>
            </a:r>
            <a:r>
              <a:rPr lang="en-US" sz="1200">
                <a:solidFill>
                  <a:schemeClr val="dk1"/>
                </a:solidFill>
                <a:latin typeface="Gill Sans"/>
                <a:ea typeface="Gill Sans"/>
                <a:cs typeface="Gill Sans"/>
                <a:sym typeface="Gill Sans"/>
              </a:rPr>
              <a:t>:</a:t>
            </a:r>
            <a:endParaRPr sz="1200">
              <a:solidFill>
                <a:schemeClr val="dk1"/>
              </a:solidFill>
              <a:latin typeface="Gill Sans"/>
              <a:ea typeface="Gill Sans"/>
              <a:cs typeface="Gill Sans"/>
              <a:sym typeface="Gill Sans"/>
            </a:endParaRPr>
          </a:p>
          <a:p>
            <a:pPr marL="610235" marR="0" lvl="1" indent="-228600" algn="l" rtl="0">
              <a:lnSpc>
                <a:spcPct val="110000"/>
              </a:lnSpc>
              <a:spcBef>
                <a:spcPts val="700"/>
              </a:spcBef>
              <a:spcAft>
                <a:spcPts val="0"/>
              </a:spcAft>
              <a:buClr>
                <a:schemeClr val="accent1"/>
              </a:buClr>
              <a:buSzPts val="1200"/>
              <a:buFont typeface="Arial"/>
              <a:buChar char="•"/>
            </a:pPr>
            <a:r>
              <a:rPr lang="en-US" sz="1200" b="0" i="0" u="none" strike="noStrike" cap="none">
                <a:solidFill>
                  <a:schemeClr val="dk1"/>
                </a:solidFill>
                <a:latin typeface="Gill Sans"/>
                <a:ea typeface="Gill Sans"/>
                <a:cs typeface="Gill Sans"/>
                <a:sym typeface="Gill Sans"/>
              </a:rPr>
              <a:t>Details about all the previous live births (If any):</a:t>
            </a:r>
            <a:endParaRPr sz="1200" b="0" i="0" u="none" strike="noStrike" cap="none">
              <a:solidFill>
                <a:schemeClr val="dk1"/>
              </a:solidFill>
              <a:latin typeface="Gill Sans"/>
              <a:ea typeface="Gill Sans"/>
              <a:cs typeface="Gill Sans"/>
              <a:sym typeface="Gill Sans"/>
            </a:endParaRPr>
          </a:p>
          <a:p>
            <a:pPr marL="909955" marR="0" lvl="2" indent="-228600" algn="l" rtl="0">
              <a:lnSpc>
                <a:spcPct val="110000"/>
              </a:lnSpc>
              <a:spcBef>
                <a:spcPts val="715"/>
              </a:spcBef>
              <a:spcAft>
                <a:spcPts val="0"/>
              </a:spcAft>
              <a:buClr>
                <a:schemeClr val="accent1"/>
              </a:buClr>
              <a:buSzPts val="1200"/>
              <a:buFont typeface="Arial"/>
              <a:buChar char="•"/>
            </a:pPr>
            <a:r>
              <a:rPr lang="en-US" sz="1200" b="0" i="0" u="none" strike="noStrike" cap="none">
                <a:solidFill>
                  <a:schemeClr val="dk1"/>
                </a:solidFill>
                <a:latin typeface="Gill Sans"/>
                <a:ea typeface="Gill Sans"/>
                <a:cs typeface="Gill Sans"/>
                <a:sym typeface="Gill Sans"/>
              </a:rPr>
              <a:t>Gestational age</a:t>
            </a:r>
            <a:endParaRPr sz="1200" b="0" i="0" u="none" strike="noStrike" cap="none">
              <a:solidFill>
                <a:schemeClr val="dk1"/>
              </a:solidFill>
              <a:latin typeface="Gill Sans"/>
              <a:ea typeface="Gill Sans"/>
              <a:cs typeface="Gill Sans"/>
              <a:sym typeface="Gill Sans"/>
            </a:endParaRPr>
          </a:p>
          <a:p>
            <a:pPr marL="909955" marR="0" lvl="2" indent="-228600" algn="l" rtl="0">
              <a:lnSpc>
                <a:spcPct val="110000"/>
              </a:lnSpc>
              <a:spcBef>
                <a:spcPts val="700"/>
              </a:spcBef>
              <a:spcAft>
                <a:spcPts val="0"/>
              </a:spcAft>
              <a:buClr>
                <a:schemeClr val="accent1"/>
              </a:buClr>
              <a:buSzPts val="1200"/>
              <a:buFont typeface="Arial"/>
              <a:buChar char="•"/>
            </a:pPr>
            <a:r>
              <a:rPr lang="en-US" sz="1200" b="0" i="0" u="none" strike="noStrike" cap="none">
                <a:solidFill>
                  <a:schemeClr val="dk1"/>
                </a:solidFill>
                <a:latin typeface="Gill Sans"/>
                <a:ea typeface="Gill Sans"/>
                <a:cs typeface="Gill Sans"/>
                <a:sym typeface="Gill Sans"/>
              </a:rPr>
              <a:t>Complications during pregnancy and delivery</a:t>
            </a:r>
            <a:endParaRPr sz="1200" b="0" i="0" u="none" strike="noStrike" cap="none">
              <a:solidFill>
                <a:schemeClr val="dk1"/>
              </a:solidFill>
              <a:latin typeface="Gill Sans"/>
              <a:ea typeface="Gill Sans"/>
              <a:cs typeface="Gill Sans"/>
              <a:sym typeface="Gill Sans"/>
            </a:endParaRPr>
          </a:p>
          <a:p>
            <a:pPr marL="909955" marR="0" lvl="2" indent="-228600" algn="l" rtl="0">
              <a:lnSpc>
                <a:spcPct val="110000"/>
              </a:lnSpc>
              <a:spcBef>
                <a:spcPts val="700"/>
              </a:spcBef>
              <a:spcAft>
                <a:spcPts val="0"/>
              </a:spcAft>
              <a:buClr>
                <a:schemeClr val="accent1"/>
              </a:buClr>
              <a:buSzPts val="1200"/>
              <a:buFont typeface="Arial"/>
              <a:buChar char="•"/>
            </a:pPr>
            <a:r>
              <a:rPr lang="en-US" sz="1200" b="0" i="0" u="none" strike="noStrike" cap="none">
                <a:solidFill>
                  <a:schemeClr val="dk1"/>
                </a:solidFill>
                <a:latin typeface="Gill Sans"/>
                <a:ea typeface="Gill Sans"/>
                <a:cs typeface="Gill Sans"/>
                <a:sym typeface="Gill Sans"/>
              </a:rPr>
              <a:t>Mode of delivery</a:t>
            </a:r>
            <a:endParaRPr sz="1200" b="0" i="0" u="none" strike="noStrike" cap="none">
              <a:solidFill>
                <a:schemeClr val="dk1"/>
              </a:solidFill>
              <a:latin typeface="Gill Sans"/>
              <a:ea typeface="Gill Sans"/>
              <a:cs typeface="Gill Sans"/>
              <a:sym typeface="Gill Sans"/>
            </a:endParaRPr>
          </a:p>
          <a:p>
            <a:pPr marL="909955" marR="0" lvl="2" indent="-228600" algn="l" rtl="0">
              <a:lnSpc>
                <a:spcPct val="110000"/>
              </a:lnSpc>
              <a:spcBef>
                <a:spcPts val="700"/>
              </a:spcBef>
              <a:spcAft>
                <a:spcPts val="0"/>
              </a:spcAft>
              <a:buClr>
                <a:schemeClr val="accent1"/>
              </a:buClr>
              <a:buSzPts val="1200"/>
              <a:buFont typeface="Arial"/>
              <a:buChar char="•"/>
            </a:pPr>
            <a:r>
              <a:rPr lang="en-US" sz="1200" b="0" i="0" u="none" strike="noStrike" cap="none">
                <a:solidFill>
                  <a:schemeClr val="dk1"/>
                </a:solidFill>
                <a:latin typeface="Gill Sans"/>
                <a:ea typeface="Gill Sans"/>
                <a:cs typeface="Gill Sans"/>
                <a:sym typeface="Gill Sans"/>
              </a:rPr>
              <a:t>Weight of the baby</a:t>
            </a:r>
            <a:endParaRPr sz="1200" b="0" i="0" u="none" strike="noStrike" cap="none">
              <a:solidFill>
                <a:schemeClr val="dk1"/>
              </a:solidFill>
              <a:latin typeface="Gill Sans"/>
              <a:ea typeface="Gill Sans"/>
              <a:cs typeface="Gill Sans"/>
              <a:sym typeface="Gill Sans"/>
            </a:endParaRPr>
          </a:p>
          <a:p>
            <a:pPr marL="909955" marR="0" lvl="2" indent="-228600" algn="l" rtl="0">
              <a:lnSpc>
                <a:spcPct val="110000"/>
              </a:lnSpc>
              <a:spcBef>
                <a:spcPts val="700"/>
              </a:spcBef>
              <a:spcAft>
                <a:spcPts val="0"/>
              </a:spcAft>
              <a:buClr>
                <a:schemeClr val="accent1"/>
              </a:buClr>
              <a:buSzPts val="1200"/>
              <a:buFont typeface="Arial"/>
              <a:buChar char="•"/>
            </a:pPr>
            <a:r>
              <a:rPr lang="en-US" sz="1200" b="0" i="0" u="none" strike="noStrike" cap="none">
                <a:solidFill>
                  <a:schemeClr val="dk1"/>
                </a:solidFill>
                <a:latin typeface="Gill Sans"/>
                <a:ea typeface="Gill Sans"/>
                <a:cs typeface="Gill Sans"/>
                <a:sym typeface="Gill Sans"/>
              </a:rPr>
              <a:t>Current condition of the baby</a:t>
            </a:r>
            <a:endParaRPr sz="1200" b="0" i="0" u="none" strike="noStrike" cap="none">
              <a:solidFill>
                <a:schemeClr val="dk1"/>
              </a:solidFill>
              <a:latin typeface="Gill Sans"/>
              <a:ea typeface="Gill Sans"/>
              <a:cs typeface="Gill Sans"/>
              <a:sym typeface="Gill Sans"/>
            </a:endParaRPr>
          </a:p>
          <a:p>
            <a:pPr marL="914400" marR="0" lvl="2" indent="-152400" algn="l" rtl="0">
              <a:lnSpc>
                <a:spcPct val="110000"/>
              </a:lnSpc>
              <a:spcBef>
                <a:spcPts val="0"/>
              </a:spcBef>
              <a:spcAft>
                <a:spcPts val="0"/>
              </a:spcAft>
              <a:buClr>
                <a:schemeClr val="accent1"/>
              </a:buClr>
              <a:buSzPts val="1200"/>
              <a:buFont typeface="Arial"/>
              <a:buNone/>
            </a:pPr>
            <a:endParaRPr sz="1200" b="0" i="0" u="none" strike="noStrike" cap="none">
              <a:solidFill>
                <a:schemeClr val="dk1"/>
              </a:solidFill>
              <a:latin typeface="Gill Sans"/>
              <a:ea typeface="Gill Sans"/>
              <a:cs typeface="Gill Sans"/>
              <a:sym typeface="Gill Sans"/>
            </a:endParaRPr>
          </a:p>
          <a:p>
            <a:pPr marL="914400" marR="0" lvl="2" indent="-152400" algn="l" rtl="0">
              <a:lnSpc>
                <a:spcPct val="110000"/>
              </a:lnSpc>
              <a:spcBef>
                <a:spcPts val="50"/>
              </a:spcBef>
              <a:spcAft>
                <a:spcPts val="0"/>
              </a:spcAft>
              <a:buClr>
                <a:schemeClr val="accent1"/>
              </a:buClr>
              <a:buSzPts val="1200"/>
              <a:buFont typeface="Arial"/>
              <a:buNone/>
            </a:pPr>
            <a:endParaRPr sz="1200" b="0" i="0" u="none" strike="noStrike" cap="none">
              <a:solidFill>
                <a:schemeClr val="dk1"/>
              </a:solidFill>
              <a:latin typeface="Gill Sans"/>
              <a:ea typeface="Gill Sans"/>
              <a:cs typeface="Gill Sans"/>
              <a:sym typeface="Gill Sans"/>
            </a:endParaRPr>
          </a:p>
          <a:p>
            <a:pPr marL="610235" marR="0" lvl="1" indent="-228600" algn="l" rtl="0">
              <a:lnSpc>
                <a:spcPct val="110000"/>
              </a:lnSpc>
              <a:spcBef>
                <a:spcPts val="0"/>
              </a:spcBef>
              <a:spcAft>
                <a:spcPts val="0"/>
              </a:spcAft>
              <a:buClr>
                <a:schemeClr val="accent1"/>
              </a:buClr>
              <a:buSzPts val="1200"/>
              <a:buFont typeface="Arial"/>
              <a:buChar char="•"/>
            </a:pPr>
            <a:r>
              <a:rPr lang="en-US" sz="1200" b="0" i="0" u="none" strike="noStrike" cap="none">
                <a:solidFill>
                  <a:schemeClr val="dk1"/>
                </a:solidFill>
                <a:latin typeface="Gill Sans"/>
                <a:ea typeface="Gill Sans"/>
                <a:cs typeface="Gill Sans"/>
                <a:sym typeface="Gill Sans"/>
              </a:rPr>
              <a:t>Gynecological history:</a:t>
            </a:r>
            <a:endParaRPr sz="1200" b="0" i="0" u="none" strike="noStrike" cap="none">
              <a:solidFill>
                <a:schemeClr val="dk1"/>
              </a:solidFill>
              <a:latin typeface="Gill Sans"/>
              <a:ea typeface="Gill Sans"/>
              <a:cs typeface="Gill Sans"/>
              <a:sym typeface="Gill Sans"/>
            </a:endParaRPr>
          </a:p>
          <a:p>
            <a:pPr marL="909955" marR="0" lvl="2" indent="-228600" algn="l" rtl="0">
              <a:lnSpc>
                <a:spcPct val="110000"/>
              </a:lnSpc>
              <a:spcBef>
                <a:spcPts val="720"/>
              </a:spcBef>
              <a:spcAft>
                <a:spcPts val="0"/>
              </a:spcAft>
              <a:buClr>
                <a:schemeClr val="accent1"/>
              </a:buClr>
              <a:buSzPts val="1200"/>
              <a:buFont typeface="Arial"/>
              <a:buChar char="•"/>
            </a:pPr>
            <a:r>
              <a:rPr lang="en-US" sz="1200" b="0" i="0" u="none" strike="noStrike" cap="none">
                <a:solidFill>
                  <a:schemeClr val="dk1"/>
                </a:solidFill>
                <a:latin typeface="Gill Sans"/>
                <a:ea typeface="Gill Sans"/>
                <a:cs typeface="Gill Sans"/>
                <a:sym typeface="Gill Sans"/>
              </a:rPr>
              <a:t>Complete menstrual history</a:t>
            </a:r>
            <a:endParaRPr sz="1200" b="0" i="0" u="none" strike="noStrike" cap="none">
              <a:solidFill>
                <a:schemeClr val="dk1"/>
              </a:solidFill>
              <a:latin typeface="Gill Sans"/>
              <a:ea typeface="Gill Sans"/>
              <a:cs typeface="Gill Sans"/>
              <a:sym typeface="Gill Sans"/>
            </a:endParaRPr>
          </a:p>
          <a:p>
            <a:pPr marL="909955" marR="0" lvl="2" indent="-228600" algn="l" rtl="0">
              <a:lnSpc>
                <a:spcPct val="110000"/>
              </a:lnSpc>
              <a:spcBef>
                <a:spcPts val="700"/>
              </a:spcBef>
              <a:spcAft>
                <a:spcPts val="0"/>
              </a:spcAft>
              <a:buClr>
                <a:schemeClr val="accent1"/>
              </a:buClr>
              <a:buSzPts val="1200"/>
              <a:buFont typeface="Arial"/>
              <a:buChar char="•"/>
            </a:pPr>
            <a:r>
              <a:rPr lang="en-US" sz="1200" b="0" i="0" u="none" strike="noStrike" cap="none">
                <a:solidFill>
                  <a:schemeClr val="dk1"/>
                </a:solidFill>
                <a:latin typeface="Gill Sans"/>
                <a:ea typeface="Gill Sans"/>
                <a:cs typeface="Gill Sans"/>
                <a:sym typeface="Gill Sans"/>
              </a:rPr>
              <a:t>Cervical smear history</a:t>
            </a:r>
            <a:endParaRPr sz="1200" b="0" i="0" u="none" strike="noStrike" cap="none">
              <a:solidFill>
                <a:schemeClr val="dk1"/>
              </a:solidFill>
              <a:latin typeface="Gill Sans"/>
              <a:ea typeface="Gill Sans"/>
              <a:cs typeface="Gill Sans"/>
              <a:sym typeface="Gill Sans"/>
            </a:endParaRPr>
          </a:p>
          <a:p>
            <a:pPr marL="909955" marR="0" lvl="2" indent="-228600" algn="l" rtl="0">
              <a:lnSpc>
                <a:spcPct val="110000"/>
              </a:lnSpc>
              <a:spcBef>
                <a:spcPts val="700"/>
              </a:spcBef>
              <a:spcAft>
                <a:spcPts val="0"/>
              </a:spcAft>
              <a:buClr>
                <a:schemeClr val="accent1"/>
              </a:buClr>
              <a:buSzPts val="1200"/>
              <a:buFont typeface="Arial"/>
              <a:buChar char="•"/>
            </a:pPr>
            <a:r>
              <a:rPr lang="en-US" sz="1200" b="0" i="0" u="none" strike="noStrike" cap="none">
                <a:solidFill>
                  <a:schemeClr val="dk1"/>
                </a:solidFill>
                <a:latin typeface="Gill Sans"/>
                <a:ea typeface="Gill Sans"/>
                <a:cs typeface="Gill Sans"/>
                <a:sym typeface="Gill Sans"/>
              </a:rPr>
              <a:t>Contraceptive history</a:t>
            </a:r>
            <a:endParaRPr sz="1200" b="0" i="0" u="none" strike="noStrike" cap="none">
              <a:solidFill>
                <a:schemeClr val="dk1"/>
              </a:solidFill>
              <a:latin typeface="Gill Sans"/>
              <a:ea typeface="Gill Sans"/>
              <a:cs typeface="Gill Sans"/>
              <a:sym typeface="Gill Sans"/>
            </a:endParaRPr>
          </a:p>
          <a:p>
            <a:pPr marL="909955" marR="0" lvl="2" indent="-228600" algn="l" rtl="0">
              <a:lnSpc>
                <a:spcPct val="110000"/>
              </a:lnSpc>
              <a:spcBef>
                <a:spcPts val="700"/>
              </a:spcBef>
              <a:spcAft>
                <a:spcPts val="0"/>
              </a:spcAft>
              <a:buClr>
                <a:schemeClr val="accent1"/>
              </a:buClr>
              <a:buSzPts val="1200"/>
              <a:buFont typeface="Arial"/>
              <a:buChar char="•"/>
            </a:pPr>
            <a:r>
              <a:rPr lang="en-US" sz="1200" b="0" i="0" u="none" strike="noStrike" cap="none">
                <a:solidFill>
                  <a:schemeClr val="dk1"/>
                </a:solidFill>
                <a:latin typeface="Gill Sans"/>
                <a:ea typeface="Gill Sans"/>
                <a:cs typeface="Gill Sans"/>
                <a:sym typeface="Gill Sans"/>
              </a:rPr>
              <a:t>History of previous pelvic inflammatory disease</a:t>
            </a:r>
            <a:endParaRPr sz="1200" b="0" i="0" u="none" strike="noStrike" cap="none">
              <a:solidFill>
                <a:schemeClr val="dk1"/>
              </a:solidFill>
              <a:latin typeface="Gill Sans"/>
              <a:ea typeface="Gill Sans"/>
              <a:cs typeface="Gill Sans"/>
              <a:sym typeface="Gill Sans"/>
            </a:endParaRPr>
          </a:p>
          <a:p>
            <a:pPr marL="909955" marR="0" lvl="2" indent="-228600" algn="l" rtl="0">
              <a:lnSpc>
                <a:spcPct val="110000"/>
              </a:lnSpc>
              <a:spcBef>
                <a:spcPts val="700"/>
              </a:spcBef>
              <a:spcAft>
                <a:spcPts val="0"/>
              </a:spcAft>
              <a:buClr>
                <a:schemeClr val="accent1"/>
              </a:buClr>
              <a:buSzPts val="1200"/>
              <a:buFont typeface="Arial"/>
              <a:buChar char="•"/>
            </a:pPr>
            <a:r>
              <a:rPr lang="en-US" sz="1200" b="0" i="0" u="none" strike="noStrike" cap="none">
                <a:solidFill>
                  <a:schemeClr val="dk1"/>
                </a:solidFill>
                <a:latin typeface="Gill Sans"/>
                <a:ea typeface="Gill Sans"/>
                <a:cs typeface="Gill Sans"/>
                <a:sym typeface="Gill Sans"/>
              </a:rPr>
              <a:t>History of any infertility treatment</a:t>
            </a:r>
            <a:endParaRPr sz="1200" b="0" i="0" u="none" strike="noStrike" cap="none">
              <a:solidFill>
                <a:schemeClr val="dk1"/>
              </a:solidFill>
              <a:latin typeface="Gill Sans"/>
              <a:ea typeface="Gill Sans"/>
              <a:cs typeface="Gill Sans"/>
              <a:sym typeface="Gill Sans"/>
            </a:endParaRPr>
          </a:p>
        </p:txBody>
      </p:sp>
      <p:sp>
        <p:nvSpPr>
          <p:cNvPr id="434" name="Google Shape;434;p49"/>
          <p:cNvSpPr txBox="1"/>
          <p:nvPr/>
        </p:nvSpPr>
        <p:spPr>
          <a:xfrm>
            <a:off x="617543" y="939513"/>
            <a:ext cx="2063717"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0" i="0" cap="none">
                <a:solidFill>
                  <a:srgbClr val="FFFFFF"/>
                </a:solidFill>
                <a:latin typeface="Gill Sans"/>
                <a:ea typeface="Gill Sans"/>
                <a:cs typeface="Gill Sans"/>
                <a:sym typeface="Gill Sans"/>
              </a:rPr>
              <a:t>APPROACH TO RECURRENT MISCARRIAGE</a:t>
            </a:r>
            <a:endParaRPr sz="2200">
              <a:solidFill>
                <a:schemeClr val="dk1"/>
              </a:solidFill>
              <a:latin typeface="Gill Sans"/>
              <a:ea typeface="Gill Sans"/>
              <a:cs typeface="Gill Sans"/>
              <a:sym typeface="Gill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aphicFrame>
        <p:nvGraphicFramePr>
          <p:cNvPr id="150" name="Google Shape;150;p5"/>
          <p:cNvGraphicFramePr/>
          <p:nvPr/>
        </p:nvGraphicFramePr>
        <p:xfrm>
          <a:off x="585238" y="-12"/>
          <a:ext cx="7973525" cy="5143525"/>
        </p:xfrm>
        <a:graphic>
          <a:graphicData uri="http://schemas.openxmlformats.org/drawingml/2006/table">
            <a:tbl>
              <a:tblPr firstRow="1" bandRow="1">
                <a:noFill/>
                <a:tableStyleId>{80A720BB-6CA5-4A01-9512-CE087F1EFF8C}</a:tableStyleId>
              </a:tblPr>
              <a:tblGrid>
                <a:gridCol w="3987550"/>
                <a:gridCol w="3985975"/>
              </a:tblGrid>
              <a:tr h="640825">
                <a:tc>
                  <a:txBody>
                    <a:bodyPr/>
                    <a:lstStyle/>
                    <a:p>
                      <a:pPr marL="85725" marR="471169" lvl="0" indent="0" algn="ctr" rtl="0">
                        <a:lnSpc>
                          <a:spcPct val="100000"/>
                        </a:lnSpc>
                        <a:spcBef>
                          <a:spcPts val="0"/>
                        </a:spcBef>
                        <a:spcAft>
                          <a:spcPts val="0"/>
                        </a:spcAft>
                        <a:buNone/>
                      </a:pPr>
                      <a:r>
                        <a:rPr lang="en-US" sz="1700" b="1" u="none" strike="noStrike" cap="none">
                          <a:solidFill>
                            <a:srgbClr val="FFFFFF"/>
                          </a:solidFill>
                          <a:latin typeface="Trebuchet MS"/>
                          <a:ea typeface="Trebuchet MS"/>
                          <a:cs typeface="Trebuchet MS"/>
                          <a:sym typeface="Trebuchet MS"/>
                        </a:rPr>
                        <a:t>Causes of first trimester recurrent  pregnancy loss</a:t>
                      </a:r>
                      <a:endParaRPr sz="1700" u="none" strike="noStrike" cap="none">
                        <a:latin typeface="Trebuchet MS"/>
                        <a:ea typeface="Trebuchet MS"/>
                        <a:cs typeface="Trebuchet MS"/>
                        <a:sym typeface="Trebuchet MS"/>
                      </a:endParaRPr>
                    </a:p>
                  </a:txBody>
                  <a:tcPr marL="0" marR="0" marT="311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90C126"/>
                    </a:solidFill>
                  </a:tcPr>
                </a:tc>
                <a:tc>
                  <a:txBody>
                    <a:bodyPr/>
                    <a:lstStyle/>
                    <a:p>
                      <a:pPr marL="85725" marR="250190" lvl="0" indent="0" algn="ctr" rtl="0">
                        <a:lnSpc>
                          <a:spcPct val="100000"/>
                        </a:lnSpc>
                        <a:spcBef>
                          <a:spcPts val="0"/>
                        </a:spcBef>
                        <a:spcAft>
                          <a:spcPts val="0"/>
                        </a:spcAft>
                        <a:buNone/>
                      </a:pPr>
                      <a:r>
                        <a:rPr lang="en-US" sz="1700" b="1" u="none" strike="noStrike" cap="none">
                          <a:solidFill>
                            <a:srgbClr val="FFFFFF"/>
                          </a:solidFill>
                          <a:latin typeface="Trebuchet MS"/>
                          <a:ea typeface="Trebuchet MS"/>
                          <a:cs typeface="Trebuchet MS"/>
                          <a:sym typeface="Trebuchet MS"/>
                        </a:rPr>
                        <a:t>Causes of second trimester recurrent  pregnancy loss</a:t>
                      </a:r>
                      <a:endParaRPr sz="1700" u="none" strike="noStrike" cap="none">
                        <a:latin typeface="Trebuchet MS"/>
                        <a:ea typeface="Trebuchet MS"/>
                        <a:cs typeface="Trebuchet MS"/>
                        <a:sym typeface="Trebuchet MS"/>
                      </a:endParaRPr>
                    </a:p>
                  </a:txBody>
                  <a:tcPr marL="0" marR="0" marT="311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90C126"/>
                    </a:solidFill>
                  </a:tcPr>
                </a:tc>
              </a:tr>
              <a:tr h="643125">
                <a:tc>
                  <a:txBody>
                    <a:bodyPr/>
                    <a:lstStyle/>
                    <a:p>
                      <a:pPr marL="85725" marR="302260" lvl="0" indent="0" algn="l" rtl="0">
                        <a:lnSpc>
                          <a:spcPct val="100000"/>
                        </a:lnSpc>
                        <a:spcBef>
                          <a:spcPts val="0"/>
                        </a:spcBef>
                        <a:spcAft>
                          <a:spcPts val="0"/>
                        </a:spcAft>
                        <a:buNone/>
                      </a:pPr>
                      <a:r>
                        <a:rPr lang="en-US" sz="1600" b="1" u="none" strike="noStrike" cap="none">
                          <a:solidFill>
                            <a:srgbClr val="C00000"/>
                          </a:solidFill>
                          <a:latin typeface="Trebuchet MS"/>
                          <a:ea typeface="Trebuchet MS"/>
                          <a:cs typeface="Trebuchet MS"/>
                          <a:sym typeface="Trebuchet MS"/>
                        </a:rPr>
                        <a:t>Most common is genetics</a:t>
                      </a:r>
                      <a:r>
                        <a:rPr lang="en-US" sz="1600" b="1" u="none" strike="noStrike" cap="none">
                          <a:latin typeface="Trebuchet MS"/>
                          <a:ea typeface="Trebuchet MS"/>
                          <a:cs typeface="Trebuchet MS"/>
                          <a:sym typeface="Trebuchet MS"/>
                        </a:rPr>
                        <a:t> (structural  chromosomal abnormalities)</a:t>
                      </a:r>
                      <a:endParaRPr sz="1600" u="none" strike="noStrike" cap="none">
                        <a:latin typeface="Trebuchet MS"/>
                        <a:ea typeface="Trebuchet MS"/>
                        <a:cs typeface="Trebuchet MS"/>
                        <a:sym typeface="Trebuchet MS"/>
                      </a:endParaRPr>
                    </a:p>
                  </a:txBody>
                  <a:tcPr marL="0" marR="0" marT="311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BE9CD"/>
                    </a:solidFill>
                  </a:tcPr>
                </a:tc>
                <a:tc>
                  <a:txBody>
                    <a:bodyPr/>
                    <a:lstStyle/>
                    <a:p>
                      <a:pPr marL="85725" marR="248284" lvl="0" indent="0" algn="l" rtl="0">
                        <a:lnSpc>
                          <a:spcPct val="100000"/>
                        </a:lnSpc>
                        <a:spcBef>
                          <a:spcPts val="0"/>
                        </a:spcBef>
                        <a:spcAft>
                          <a:spcPts val="0"/>
                        </a:spcAft>
                        <a:buNone/>
                      </a:pPr>
                      <a:r>
                        <a:rPr lang="en-US" sz="1600" b="1" u="none" strike="noStrike" cap="none">
                          <a:solidFill>
                            <a:srgbClr val="C00000"/>
                          </a:solidFill>
                          <a:latin typeface="Trebuchet MS"/>
                          <a:ea typeface="Trebuchet MS"/>
                          <a:cs typeface="Trebuchet MS"/>
                          <a:sym typeface="Trebuchet MS"/>
                        </a:rPr>
                        <a:t>Most common is anatomical</a:t>
                      </a:r>
                      <a:r>
                        <a:rPr lang="en-US" sz="1600" b="1" u="none" strike="noStrike" cap="none">
                          <a:latin typeface="Trebuchet MS"/>
                          <a:ea typeface="Trebuchet MS"/>
                          <a:cs typeface="Trebuchet MS"/>
                          <a:sym typeface="Trebuchet MS"/>
                        </a:rPr>
                        <a:t> (cervical  insufficiency)</a:t>
                      </a:r>
                      <a:endParaRPr sz="1600" u="none" strike="noStrike" cap="none">
                        <a:latin typeface="Trebuchet MS"/>
                        <a:ea typeface="Trebuchet MS"/>
                        <a:cs typeface="Trebuchet MS"/>
                        <a:sym typeface="Trebuchet MS"/>
                      </a:endParaRPr>
                    </a:p>
                  </a:txBody>
                  <a:tcPr marL="0" marR="0" marT="311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BE9CD"/>
                    </a:solidFill>
                  </a:tcPr>
                </a:tc>
              </a:tr>
              <a:tr h="428000">
                <a:tc>
                  <a:txBody>
                    <a:bodyPr/>
                    <a:lstStyle/>
                    <a:p>
                      <a:pPr marL="85725" marR="0" lvl="0" indent="0" algn="l" rtl="0">
                        <a:lnSpc>
                          <a:spcPct val="100000"/>
                        </a:lnSpc>
                        <a:spcBef>
                          <a:spcPts val="0"/>
                        </a:spcBef>
                        <a:spcAft>
                          <a:spcPts val="0"/>
                        </a:spcAft>
                        <a:buNone/>
                      </a:pPr>
                      <a:r>
                        <a:rPr lang="en-US" sz="1600" b="1" u="none" strike="noStrike" cap="none">
                          <a:solidFill>
                            <a:srgbClr val="404040"/>
                          </a:solidFill>
                          <a:latin typeface="Trebuchet MS"/>
                          <a:ea typeface="Trebuchet MS"/>
                          <a:cs typeface="Trebuchet MS"/>
                          <a:sym typeface="Trebuchet MS"/>
                        </a:rPr>
                        <a:t>Immunologic factors</a:t>
                      </a:r>
                      <a:endParaRPr sz="1600" u="none" strike="noStrike" cap="none">
                        <a:latin typeface="Trebuchet MS"/>
                        <a:ea typeface="Trebuchet MS"/>
                        <a:cs typeface="Trebuchet MS"/>
                        <a:sym typeface="Trebuchet MS"/>
                      </a:endParaRPr>
                    </a:p>
                  </a:txBody>
                  <a:tcPr marL="0" marR="0" marT="311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EF4E7"/>
                    </a:solidFill>
                  </a:tcPr>
                </a:tc>
                <a:tc>
                  <a:txBody>
                    <a:bodyPr/>
                    <a:lstStyle/>
                    <a:p>
                      <a:pPr marL="85725" marR="0" lvl="0" indent="0" algn="l" rtl="0">
                        <a:lnSpc>
                          <a:spcPct val="100000"/>
                        </a:lnSpc>
                        <a:spcBef>
                          <a:spcPts val="0"/>
                        </a:spcBef>
                        <a:spcAft>
                          <a:spcPts val="0"/>
                        </a:spcAft>
                        <a:buNone/>
                      </a:pPr>
                      <a:r>
                        <a:rPr lang="en-US" sz="1600" b="1" u="none" strike="noStrike" cap="none">
                          <a:solidFill>
                            <a:srgbClr val="404040"/>
                          </a:solidFill>
                          <a:latin typeface="Trebuchet MS"/>
                          <a:ea typeface="Trebuchet MS"/>
                          <a:cs typeface="Trebuchet MS"/>
                          <a:sym typeface="Trebuchet MS"/>
                        </a:rPr>
                        <a:t>Immunologic factors</a:t>
                      </a:r>
                      <a:endParaRPr sz="1600" u="none" strike="noStrike" cap="none">
                        <a:latin typeface="Trebuchet MS"/>
                        <a:ea typeface="Trebuchet MS"/>
                        <a:cs typeface="Trebuchet MS"/>
                        <a:sym typeface="Trebuchet MS"/>
                      </a:endParaRPr>
                    </a:p>
                  </a:txBody>
                  <a:tcPr marL="0" marR="0" marT="311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EF4E7"/>
                    </a:solidFill>
                  </a:tcPr>
                </a:tc>
              </a:tr>
              <a:tr h="855975">
                <a:tc>
                  <a:txBody>
                    <a:bodyPr/>
                    <a:lstStyle/>
                    <a:p>
                      <a:pPr marL="85725" marR="0" lvl="0" indent="0" algn="l" rtl="0">
                        <a:lnSpc>
                          <a:spcPct val="100000"/>
                        </a:lnSpc>
                        <a:spcBef>
                          <a:spcPts val="0"/>
                        </a:spcBef>
                        <a:spcAft>
                          <a:spcPts val="0"/>
                        </a:spcAft>
                        <a:buNone/>
                      </a:pPr>
                      <a:r>
                        <a:rPr lang="en-US" sz="1600" b="1" u="none" strike="noStrike" cap="none" dirty="0">
                          <a:solidFill>
                            <a:srgbClr val="404040"/>
                          </a:solidFill>
                          <a:latin typeface="Trebuchet MS"/>
                          <a:ea typeface="Trebuchet MS"/>
                          <a:cs typeface="Trebuchet MS"/>
                          <a:sym typeface="Trebuchet MS"/>
                        </a:rPr>
                        <a:t>Thrombophilia and </a:t>
                      </a:r>
                      <a:r>
                        <a:rPr lang="en-US" sz="1600" b="1" u="none" strike="noStrike" cap="none" dirty="0" err="1">
                          <a:solidFill>
                            <a:srgbClr val="404040"/>
                          </a:solidFill>
                          <a:latin typeface="Trebuchet MS"/>
                          <a:ea typeface="Trebuchet MS"/>
                          <a:cs typeface="Trebuchet MS"/>
                          <a:sym typeface="Trebuchet MS"/>
                        </a:rPr>
                        <a:t>fibrinolytic</a:t>
                      </a:r>
                      <a:r>
                        <a:rPr lang="en-US" sz="1600" b="1" u="none" strike="noStrike" cap="none" dirty="0">
                          <a:solidFill>
                            <a:srgbClr val="404040"/>
                          </a:solidFill>
                          <a:latin typeface="Trebuchet MS"/>
                          <a:ea typeface="Trebuchet MS"/>
                          <a:cs typeface="Trebuchet MS"/>
                          <a:sym typeface="Trebuchet MS"/>
                        </a:rPr>
                        <a:t> factors</a:t>
                      </a:r>
                      <a:endParaRPr sz="1600" u="none" strike="noStrike" cap="none">
                        <a:latin typeface="Trebuchet MS"/>
                        <a:ea typeface="Trebuchet MS"/>
                        <a:cs typeface="Trebuchet MS"/>
                        <a:sym typeface="Trebuchet MS"/>
                      </a:endParaRPr>
                    </a:p>
                  </a:txBody>
                  <a:tcPr marL="0" marR="0" marT="311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BE9CD"/>
                    </a:solidFill>
                  </a:tcPr>
                </a:tc>
                <a:tc>
                  <a:txBody>
                    <a:bodyPr/>
                    <a:lstStyle/>
                    <a:p>
                      <a:pPr marL="85725" marR="0" lvl="0" indent="0" algn="l" rtl="0">
                        <a:lnSpc>
                          <a:spcPct val="100000"/>
                        </a:lnSpc>
                        <a:spcBef>
                          <a:spcPts val="0"/>
                        </a:spcBef>
                        <a:spcAft>
                          <a:spcPts val="0"/>
                        </a:spcAft>
                        <a:buNone/>
                      </a:pPr>
                      <a:r>
                        <a:rPr lang="en-US" sz="1600" b="1" u="none" strike="noStrike" cap="none" dirty="0">
                          <a:solidFill>
                            <a:srgbClr val="404040"/>
                          </a:solidFill>
                          <a:latin typeface="Trebuchet MS"/>
                          <a:ea typeface="Trebuchet MS"/>
                          <a:cs typeface="Trebuchet MS"/>
                          <a:sym typeface="Trebuchet MS"/>
                        </a:rPr>
                        <a:t>Thrombophilia and </a:t>
                      </a:r>
                      <a:r>
                        <a:rPr lang="en-US" sz="1600" b="1" u="none" strike="noStrike" cap="none" dirty="0" err="1">
                          <a:solidFill>
                            <a:srgbClr val="404040"/>
                          </a:solidFill>
                          <a:latin typeface="Trebuchet MS"/>
                          <a:ea typeface="Trebuchet MS"/>
                          <a:cs typeface="Trebuchet MS"/>
                          <a:sym typeface="Trebuchet MS"/>
                        </a:rPr>
                        <a:t>fibrinolytic</a:t>
                      </a:r>
                      <a:r>
                        <a:rPr lang="en-US" sz="1600" b="1" u="none" strike="noStrike" cap="none" dirty="0">
                          <a:solidFill>
                            <a:srgbClr val="404040"/>
                          </a:solidFill>
                          <a:latin typeface="Trebuchet MS"/>
                          <a:ea typeface="Trebuchet MS"/>
                          <a:cs typeface="Trebuchet MS"/>
                          <a:sym typeface="Trebuchet MS"/>
                        </a:rPr>
                        <a:t> factors</a:t>
                      </a:r>
                      <a:endParaRPr sz="1600" u="none" strike="noStrike" cap="none">
                        <a:latin typeface="Trebuchet MS"/>
                        <a:ea typeface="Trebuchet MS"/>
                        <a:cs typeface="Trebuchet MS"/>
                        <a:sym typeface="Trebuchet MS"/>
                      </a:endParaRPr>
                    </a:p>
                  </a:txBody>
                  <a:tcPr marL="0" marR="0" marT="311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BE9CD"/>
                    </a:solidFill>
                  </a:tcPr>
                </a:tc>
              </a:tr>
              <a:tr h="643125">
                <a:tc>
                  <a:txBody>
                    <a:bodyPr/>
                    <a:lstStyle/>
                    <a:p>
                      <a:pPr marL="85725" marR="0" lvl="0" indent="0" algn="l" rtl="0">
                        <a:lnSpc>
                          <a:spcPct val="100000"/>
                        </a:lnSpc>
                        <a:spcBef>
                          <a:spcPts val="0"/>
                        </a:spcBef>
                        <a:spcAft>
                          <a:spcPts val="0"/>
                        </a:spcAft>
                        <a:buNone/>
                      </a:pPr>
                      <a:r>
                        <a:rPr lang="en-US" sz="1600" b="1" u="none" strike="noStrike" cap="none">
                          <a:solidFill>
                            <a:srgbClr val="404040"/>
                          </a:solidFill>
                          <a:latin typeface="Trebuchet MS"/>
                          <a:ea typeface="Trebuchet MS"/>
                          <a:cs typeface="Trebuchet MS"/>
                          <a:sym typeface="Trebuchet MS"/>
                        </a:rPr>
                        <a:t>Endocrine factors</a:t>
                      </a:r>
                      <a:endParaRPr sz="1600" u="none" strike="noStrike" cap="none">
                        <a:latin typeface="Trebuchet MS"/>
                        <a:ea typeface="Trebuchet MS"/>
                        <a:cs typeface="Trebuchet MS"/>
                        <a:sym typeface="Trebuchet MS"/>
                      </a:endParaRPr>
                    </a:p>
                  </a:txBody>
                  <a:tcPr marL="0" marR="0" marT="311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EF4E7"/>
                    </a:solidFill>
                  </a:tcPr>
                </a:tc>
                <a:tc>
                  <a:txBody>
                    <a:bodyPr/>
                    <a:lstStyle/>
                    <a:p>
                      <a:pPr marL="85725" marR="0" lvl="0" indent="0" algn="l" rtl="0">
                        <a:lnSpc>
                          <a:spcPct val="100000"/>
                        </a:lnSpc>
                        <a:spcBef>
                          <a:spcPts val="0"/>
                        </a:spcBef>
                        <a:spcAft>
                          <a:spcPts val="0"/>
                        </a:spcAft>
                        <a:buNone/>
                      </a:pPr>
                      <a:r>
                        <a:rPr lang="en-US" sz="1600" b="1" u="none" strike="noStrike" cap="none">
                          <a:solidFill>
                            <a:srgbClr val="404040"/>
                          </a:solidFill>
                          <a:latin typeface="Trebuchet MS"/>
                          <a:ea typeface="Trebuchet MS"/>
                          <a:cs typeface="Trebuchet MS"/>
                          <a:sym typeface="Trebuchet MS"/>
                        </a:rPr>
                        <a:t>Endocrine factors</a:t>
                      </a:r>
                      <a:endParaRPr sz="1600" u="none" strike="noStrike" cap="none">
                        <a:latin typeface="Trebuchet MS"/>
                        <a:ea typeface="Trebuchet MS"/>
                        <a:cs typeface="Trebuchet MS"/>
                        <a:sym typeface="Trebuchet MS"/>
                      </a:endParaRPr>
                    </a:p>
                  </a:txBody>
                  <a:tcPr marL="0" marR="0" marT="311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EF4E7"/>
                    </a:solidFill>
                  </a:tcPr>
                </a:tc>
              </a:tr>
              <a:tr h="640825">
                <a:tc>
                  <a:txBody>
                    <a:bodyPr/>
                    <a:lstStyle/>
                    <a:p>
                      <a:pPr marL="85725" marR="0" lvl="0" indent="0" algn="l" rtl="0">
                        <a:lnSpc>
                          <a:spcPct val="100000"/>
                        </a:lnSpc>
                        <a:spcBef>
                          <a:spcPts val="0"/>
                        </a:spcBef>
                        <a:spcAft>
                          <a:spcPts val="0"/>
                        </a:spcAft>
                        <a:buNone/>
                      </a:pPr>
                      <a:r>
                        <a:rPr lang="en-US" sz="1600" b="1" u="none" strike="noStrike" cap="none">
                          <a:solidFill>
                            <a:srgbClr val="404040"/>
                          </a:solidFill>
                          <a:latin typeface="Trebuchet MS"/>
                          <a:ea typeface="Trebuchet MS"/>
                          <a:cs typeface="Trebuchet MS"/>
                          <a:sym typeface="Trebuchet MS"/>
                        </a:rPr>
                        <a:t>Environmental and chemical stress</a:t>
                      </a:r>
                      <a:endParaRPr sz="1600" u="none" strike="noStrike" cap="none">
                        <a:latin typeface="Trebuchet MS"/>
                        <a:ea typeface="Trebuchet MS"/>
                        <a:cs typeface="Trebuchet MS"/>
                        <a:sym typeface="Trebuchet MS"/>
                      </a:endParaRPr>
                    </a:p>
                  </a:txBody>
                  <a:tcPr marL="0" marR="0" marT="311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BE9CD"/>
                    </a:solidFill>
                  </a:tcPr>
                </a:tc>
                <a:tc>
                  <a:txBody>
                    <a:bodyPr/>
                    <a:lstStyle/>
                    <a:p>
                      <a:pPr marL="85725" marR="0" lvl="0" indent="0" algn="l" rtl="0">
                        <a:lnSpc>
                          <a:spcPct val="100000"/>
                        </a:lnSpc>
                        <a:spcBef>
                          <a:spcPts val="0"/>
                        </a:spcBef>
                        <a:spcAft>
                          <a:spcPts val="0"/>
                        </a:spcAft>
                        <a:buNone/>
                      </a:pPr>
                      <a:r>
                        <a:rPr lang="en-US" sz="1600" b="1" u="none" strike="noStrike" cap="none">
                          <a:solidFill>
                            <a:srgbClr val="404040"/>
                          </a:solidFill>
                          <a:latin typeface="Trebuchet MS"/>
                          <a:ea typeface="Trebuchet MS"/>
                          <a:cs typeface="Trebuchet MS"/>
                          <a:sym typeface="Trebuchet MS"/>
                        </a:rPr>
                        <a:t>Environmental and chemical stress</a:t>
                      </a:r>
                      <a:endParaRPr sz="1600" u="none" strike="noStrike" cap="none">
                        <a:latin typeface="Trebuchet MS"/>
                        <a:ea typeface="Trebuchet MS"/>
                        <a:cs typeface="Trebuchet MS"/>
                        <a:sym typeface="Trebuchet MS"/>
                      </a:endParaRPr>
                    </a:p>
                  </a:txBody>
                  <a:tcPr marL="0" marR="0" marT="311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BE9CD"/>
                    </a:solidFill>
                  </a:tcPr>
                </a:tc>
              </a:tr>
              <a:tr h="428000">
                <a:tc>
                  <a:txBody>
                    <a:bodyPr/>
                    <a:lstStyle/>
                    <a:p>
                      <a:pPr marL="85725" marR="0" lvl="0" indent="0" algn="l" rtl="0">
                        <a:lnSpc>
                          <a:spcPct val="100000"/>
                        </a:lnSpc>
                        <a:spcBef>
                          <a:spcPts val="0"/>
                        </a:spcBef>
                        <a:spcAft>
                          <a:spcPts val="0"/>
                        </a:spcAft>
                        <a:buNone/>
                      </a:pPr>
                      <a:r>
                        <a:rPr lang="en-US" sz="1600" b="1" u="none" strike="noStrike" cap="none">
                          <a:latin typeface="Trebuchet MS"/>
                          <a:ea typeface="Trebuchet MS"/>
                          <a:cs typeface="Trebuchet MS"/>
                          <a:sym typeface="Trebuchet MS"/>
                        </a:rPr>
                        <a:t>Anatomical</a:t>
                      </a:r>
                      <a:endParaRPr sz="1600" u="none" strike="noStrike" cap="none">
                        <a:latin typeface="Trebuchet MS"/>
                        <a:ea typeface="Trebuchet MS"/>
                        <a:cs typeface="Trebuchet MS"/>
                        <a:sym typeface="Trebuchet MS"/>
                      </a:endParaRPr>
                    </a:p>
                  </a:txBody>
                  <a:tcPr marL="0" marR="0" marT="311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EF4E7"/>
                    </a:solidFill>
                  </a:tcPr>
                </a:tc>
                <a:tc>
                  <a:txBody>
                    <a:bodyPr/>
                    <a:lstStyle/>
                    <a:p>
                      <a:pPr marL="85725" marR="0" lvl="0" indent="0" algn="l" rtl="0">
                        <a:lnSpc>
                          <a:spcPct val="100000"/>
                        </a:lnSpc>
                        <a:spcBef>
                          <a:spcPts val="0"/>
                        </a:spcBef>
                        <a:spcAft>
                          <a:spcPts val="0"/>
                        </a:spcAft>
                        <a:buNone/>
                      </a:pPr>
                      <a:r>
                        <a:rPr lang="en-US" sz="1600" b="1" u="none" strike="noStrike" cap="none">
                          <a:latin typeface="Trebuchet MS"/>
                          <a:ea typeface="Trebuchet MS"/>
                          <a:cs typeface="Trebuchet MS"/>
                          <a:sym typeface="Trebuchet MS"/>
                        </a:rPr>
                        <a:t>Genetics</a:t>
                      </a:r>
                      <a:endParaRPr sz="1600" u="none" strike="noStrike" cap="none">
                        <a:latin typeface="Trebuchet MS"/>
                        <a:ea typeface="Trebuchet MS"/>
                        <a:cs typeface="Trebuchet MS"/>
                        <a:sym typeface="Trebuchet MS"/>
                      </a:endParaRPr>
                    </a:p>
                  </a:txBody>
                  <a:tcPr marL="0" marR="0" marT="311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EF4E7"/>
                    </a:solidFill>
                  </a:tcPr>
                </a:tc>
              </a:tr>
              <a:tr h="431825">
                <a:tc>
                  <a:txBody>
                    <a:bodyPr/>
                    <a:lstStyle/>
                    <a:p>
                      <a:pPr marL="85725" marR="0" lvl="0" indent="0" algn="l" rtl="0">
                        <a:lnSpc>
                          <a:spcPct val="100000"/>
                        </a:lnSpc>
                        <a:spcBef>
                          <a:spcPts val="0"/>
                        </a:spcBef>
                        <a:spcAft>
                          <a:spcPts val="0"/>
                        </a:spcAft>
                        <a:buNone/>
                      </a:pPr>
                      <a:r>
                        <a:rPr lang="en-US" sz="1600" b="1" u="none" strike="noStrike" cap="none">
                          <a:latin typeface="Trebuchet MS"/>
                          <a:ea typeface="Trebuchet MS"/>
                          <a:cs typeface="Trebuchet MS"/>
                          <a:sym typeface="Trebuchet MS"/>
                        </a:rPr>
                        <a:t>Infections</a:t>
                      </a:r>
                      <a:endParaRPr sz="1600" u="none" strike="noStrike" cap="none">
                        <a:latin typeface="Trebuchet MS"/>
                        <a:ea typeface="Trebuchet MS"/>
                        <a:cs typeface="Trebuchet MS"/>
                        <a:sym typeface="Trebuchet MS"/>
                      </a:endParaRPr>
                    </a:p>
                  </a:txBody>
                  <a:tcPr marL="0" marR="0" marT="311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BE9CD"/>
                    </a:solidFill>
                  </a:tcPr>
                </a:tc>
                <a:tc>
                  <a:txBody>
                    <a:bodyPr/>
                    <a:lstStyle/>
                    <a:p>
                      <a:pPr marL="85725" marR="0" lvl="0" indent="0" algn="l" rtl="0">
                        <a:lnSpc>
                          <a:spcPct val="100000"/>
                        </a:lnSpc>
                        <a:spcBef>
                          <a:spcPts val="0"/>
                        </a:spcBef>
                        <a:spcAft>
                          <a:spcPts val="0"/>
                        </a:spcAft>
                        <a:buNone/>
                      </a:pPr>
                      <a:r>
                        <a:rPr lang="en-US" sz="1600" b="1" u="none" strike="noStrike" cap="none">
                          <a:latin typeface="Trebuchet MS"/>
                          <a:ea typeface="Trebuchet MS"/>
                          <a:cs typeface="Trebuchet MS"/>
                          <a:sym typeface="Trebuchet MS"/>
                        </a:rPr>
                        <a:t>Infections</a:t>
                      </a:r>
                      <a:endParaRPr sz="1600" u="none" strike="noStrike" cap="none">
                        <a:latin typeface="Trebuchet MS"/>
                        <a:ea typeface="Trebuchet MS"/>
                        <a:cs typeface="Trebuchet MS"/>
                        <a:sym typeface="Trebuchet MS"/>
                      </a:endParaRPr>
                    </a:p>
                  </a:txBody>
                  <a:tcPr marL="0" marR="0" marT="311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BE9CD"/>
                    </a:solidFill>
                  </a:tcPr>
                </a:tc>
              </a:tr>
              <a:tr h="431825">
                <a:tc>
                  <a:txBody>
                    <a:bodyPr/>
                    <a:lstStyle/>
                    <a:p>
                      <a:pPr marL="85725" marR="0" lvl="0" indent="0" algn="l" rtl="0">
                        <a:lnSpc>
                          <a:spcPct val="100000"/>
                        </a:lnSpc>
                        <a:spcBef>
                          <a:spcPts val="0"/>
                        </a:spcBef>
                        <a:spcAft>
                          <a:spcPts val="0"/>
                        </a:spcAft>
                        <a:buNone/>
                      </a:pPr>
                      <a:r>
                        <a:rPr lang="en-US" sz="1600" b="1" u="none" strike="noStrike" cap="none">
                          <a:latin typeface="Trebuchet MS"/>
                          <a:ea typeface="Trebuchet MS"/>
                          <a:cs typeface="Trebuchet MS"/>
                          <a:sym typeface="Trebuchet MS"/>
                        </a:rPr>
                        <a:t>Unexplained</a:t>
                      </a:r>
                      <a:endParaRPr sz="1600" u="none" strike="noStrike" cap="none">
                        <a:latin typeface="Trebuchet MS"/>
                        <a:ea typeface="Trebuchet MS"/>
                        <a:cs typeface="Trebuchet MS"/>
                        <a:sym typeface="Trebuchet MS"/>
                      </a:endParaRPr>
                    </a:p>
                  </a:txBody>
                  <a:tcPr marL="0" marR="0" marT="311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EF4E7"/>
                    </a:solidFill>
                  </a:tcPr>
                </a:tc>
                <a:tc>
                  <a:txBody>
                    <a:bodyPr/>
                    <a:lstStyle/>
                    <a:p>
                      <a:pPr marL="85725" marR="0" lvl="0" indent="0" algn="l" rtl="0">
                        <a:lnSpc>
                          <a:spcPct val="100000"/>
                        </a:lnSpc>
                        <a:spcBef>
                          <a:spcPts val="0"/>
                        </a:spcBef>
                        <a:spcAft>
                          <a:spcPts val="0"/>
                        </a:spcAft>
                        <a:buNone/>
                      </a:pPr>
                      <a:r>
                        <a:rPr lang="en-US" sz="1600" b="1" u="none" strike="noStrike" cap="none">
                          <a:latin typeface="Trebuchet MS"/>
                          <a:ea typeface="Trebuchet MS"/>
                          <a:cs typeface="Trebuchet MS"/>
                          <a:sym typeface="Trebuchet MS"/>
                        </a:rPr>
                        <a:t>Unexplained</a:t>
                      </a:r>
                      <a:endParaRPr sz="1600" u="none" strike="noStrike" cap="none">
                        <a:latin typeface="Trebuchet MS"/>
                        <a:ea typeface="Trebuchet MS"/>
                        <a:cs typeface="Trebuchet MS"/>
                        <a:sym typeface="Trebuchet MS"/>
                      </a:endParaRPr>
                    </a:p>
                  </a:txBody>
                  <a:tcPr marL="0" marR="0" marT="311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EF4E7"/>
                    </a:solidFill>
                  </a:tcP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a:path>
          <a:tileRect/>
        </a:gradFill>
        <a:effectLst/>
      </p:bgPr>
    </p:bg>
    <p:spTree>
      <p:nvGrpSpPr>
        <p:cNvPr id="1" name="Shape 438"/>
        <p:cNvGrpSpPr/>
        <p:nvPr/>
      </p:nvGrpSpPr>
      <p:grpSpPr>
        <a:xfrm>
          <a:off x="0" y="0"/>
          <a:ext cx="0" cy="0"/>
          <a:chOff x="0" y="0"/>
          <a:chExt cx="0" cy="0"/>
        </a:xfrm>
      </p:grpSpPr>
      <p:sp>
        <p:nvSpPr>
          <p:cNvPr id="439" name="Google Shape;439;p50"/>
          <p:cNvSpPr/>
          <p:nvPr/>
        </p:nvSpPr>
        <p:spPr>
          <a:xfrm>
            <a:off x="0" y="1514607"/>
            <a:ext cx="9144000" cy="3079455"/>
          </a:xfrm>
          <a:prstGeom prst="rect">
            <a:avLst/>
          </a:prstGeom>
          <a:gradFill>
            <a:gsLst>
              <a:gs pos="0">
                <a:srgbClr val="DFDBD5">
                  <a:alpha val="0"/>
                </a:srgbClr>
              </a:gs>
              <a:gs pos="100000">
                <a:schemeClr val="lt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0" name="Google Shape;440;p50"/>
          <p:cNvPicPr preferRelativeResize="0"/>
          <p:nvPr/>
        </p:nvPicPr>
        <p:blipFill rotWithShape="1">
          <a:blip r:embed="rId3">
            <a:alphaModFix/>
          </a:blip>
          <a:srcRect t="1538" b="-1538"/>
          <a:stretch/>
        </p:blipFill>
        <p:spPr>
          <a:xfrm>
            <a:off x="0" y="4594860"/>
            <a:ext cx="9144000" cy="557212"/>
          </a:xfrm>
          <a:prstGeom prst="rect">
            <a:avLst/>
          </a:prstGeom>
          <a:noFill/>
          <a:ln>
            <a:noFill/>
          </a:ln>
        </p:spPr>
      </p:pic>
      <p:cxnSp>
        <p:nvCxnSpPr>
          <p:cNvPr id="441" name="Google Shape;441;p50"/>
          <p:cNvCxnSpPr/>
          <p:nvPr/>
        </p:nvCxnSpPr>
        <p:spPr>
          <a:xfrm>
            <a:off x="0" y="4596309"/>
            <a:ext cx="9144000" cy="0"/>
          </a:xfrm>
          <a:prstGeom prst="straightConnector1">
            <a:avLst/>
          </a:prstGeom>
          <a:noFill/>
          <a:ln w="12700" cap="flat" cmpd="sng">
            <a:solidFill>
              <a:srgbClr val="000001">
                <a:alpha val="20000"/>
              </a:srgbClr>
            </a:solidFill>
            <a:prstDash val="solid"/>
            <a:round/>
            <a:headEnd type="none" w="sm" len="sm"/>
            <a:tailEnd type="none" w="sm" len="sm"/>
          </a:ln>
        </p:spPr>
      </p:cxnSp>
      <p:cxnSp>
        <p:nvCxnSpPr>
          <p:cNvPr id="442" name="Google Shape;442;p50"/>
          <p:cNvCxnSpPr/>
          <p:nvPr/>
        </p:nvCxnSpPr>
        <p:spPr>
          <a:xfrm>
            <a:off x="1090422" y="1385316"/>
            <a:ext cx="7205641" cy="0"/>
          </a:xfrm>
          <a:prstGeom prst="straightConnector1">
            <a:avLst/>
          </a:prstGeom>
          <a:noFill/>
          <a:ln w="31750" cap="flat" cmpd="sng">
            <a:solidFill>
              <a:schemeClr val="accent1"/>
            </a:solidFill>
            <a:prstDash val="solid"/>
            <a:round/>
            <a:headEnd type="none" w="sm" len="sm"/>
            <a:tailEnd type="none" w="sm" len="sm"/>
          </a:ln>
        </p:spPr>
      </p:cxnSp>
      <p:sp>
        <p:nvSpPr>
          <p:cNvPr id="443" name="Google Shape;443;p50"/>
          <p:cNvSpPr/>
          <p:nvPr/>
        </p:nvSpPr>
        <p:spPr>
          <a:xfrm>
            <a:off x="227" y="0"/>
            <a:ext cx="9143771" cy="5143500"/>
          </a:xfrm>
          <a:prstGeom prst="rect">
            <a:avLst/>
          </a:prstGeom>
          <a:gradFill>
            <a:gsLst>
              <a:gs pos="0">
                <a:srgbClr val="EBE9E6"/>
              </a:gs>
              <a:gs pos="100000">
                <a:srgbClr val="C9C5C0"/>
              </a:gs>
            </a:gsLst>
            <a:path path="circle">
              <a:fillToRect/>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44" name="Google Shape;444;p50"/>
          <p:cNvSpPr/>
          <p:nvPr/>
        </p:nvSpPr>
        <p:spPr>
          <a:xfrm>
            <a:off x="0" y="-1"/>
            <a:ext cx="3046595" cy="514350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45" name="Google Shape;445;p50"/>
          <p:cNvSpPr txBox="1"/>
          <p:nvPr/>
        </p:nvSpPr>
        <p:spPr>
          <a:xfrm>
            <a:off x="3519474" y="553014"/>
            <a:ext cx="4526120" cy="3687349"/>
          </a:xfrm>
          <a:prstGeom prst="rect">
            <a:avLst/>
          </a:prstGeom>
          <a:noFill/>
          <a:ln>
            <a:noFill/>
          </a:ln>
        </p:spPr>
        <p:txBody>
          <a:bodyPr spcFirstLastPara="1" wrap="square" lIns="91425" tIns="45700" rIns="91425" bIns="45700" anchor="t" anchorCtr="0">
            <a:noAutofit/>
          </a:bodyPr>
          <a:lstStyle/>
          <a:p>
            <a:pPr marL="309880" marR="0" lvl="0" indent="-228600" algn="l" rtl="0">
              <a:lnSpc>
                <a:spcPct val="110000"/>
              </a:lnSpc>
              <a:spcBef>
                <a:spcPts val="0"/>
              </a:spcBef>
              <a:spcAft>
                <a:spcPts val="0"/>
              </a:spcAft>
              <a:buClr>
                <a:schemeClr val="accent1"/>
              </a:buClr>
              <a:buSzPts val="1400"/>
              <a:buFont typeface="Arial"/>
              <a:buChar char="•"/>
            </a:pPr>
            <a:r>
              <a:rPr lang="en-US" sz="1400" b="1">
                <a:solidFill>
                  <a:schemeClr val="dk1"/>
                </a:solidFill>
                <a:latin typeface="Gill Sans"/>
                <a:ea typeface="Gill Sans"/>
                <a:cs typeface="Gill Sans"/>
                <a:sym typeface="Gill Sans"/>
              </a:rPr>
              <a:t>History</a:t>
            </a:r>
            <a:r>
              <a:rPr lang="en-US" sz="1200">
                <a:solidFill>
                  <a:schemeClr val="dk1"/>
                </a:solidFill>
                <a:latin typeface="Gill Sans"/>
                <a:ea typeface="Gill Sans"/>
                <a:cs typeface="Gill Sans"/>
                <a:sym typeface="Gill Sans"/>
              </a:rPr>
              <a:t>:</a:t>
            </a:r>
            <a:endParaRPr sz="1200">
              <a:solidFill>
                <a:schemeClr val="dk1"/>
              </a:solidFill>
              <a:latin typeface="Gill Sans"/>
              <a:ea typeface="Gill Sans"/>
              <a:cs typeface="Gill Sans"/>
              <a:sym typeface="Gill Sans"/>
            </a:endParaRPr>
          </a:p>
          <a:p>
            <a:pPr marL="610235" marR="0" lvl="1" indent="-228600" algn="l" rtl="0">
              <a:lnSpc>
                <a:spcPct val="110000"/>
              </a:lnSpc>
              <a:spcBef>
                <a:spcPts val="509"/>
              </a:spcBef>
              <a:spcAft>
                <a:spcPts val="0"/>
              </a:spcAft>
              <a:buClr>
                <a:schemeClr val="accent1"/>
              </a:buClr>
              <a:buSzPts val="1200"/>
              <a:buFont typeface="Arial"/>
              <a:buChar char="•"/>
            </a:pPr>
            <a:r>
              <a:rPr lang="en-US" sz="1200" b="0" i="0" u="none" strike="noStrike" cap="none">
                <a:solidFill>
                  <a:schemeClr val="dk1"/>
                </a:solidFill>
                <a:latin typeface="Gill Sans"/>
                <a:ea typeface="Gill Sans"/>
                <a:cs typeface="Gill Sans"/>
                <a:sym typeface="Gill Sans"/>
              </a:rPr>
              <a:t>The medical history:</a:t>
            </a:r>
            <a:endParaRPr sz="1200" b="0" i="0" u="none" strike="noStrike" cap="none">
              <a:solidFill>
                <a:schemeClr val="dk1"/>
              </a:solidFill>
              <a:latin typeface="Gill Sans"/>
              <a:ea typeface="Gill Sans"/>
              <a:cs typeface="Gill Sans"/>
              <a:sym typeface="Gill Sans"/>
            </a:endParaRPr>
          </a:p>
          <a:p>
            <a:pPr marL="909955" marR="0" lvl="2" indent="-228600" algn="l" rtl="0">
              <a:lnSpc>
                <a:spcPct val="110000"/>
              </a:lnSpc>
              <a:spcBef>
                <a:spcPts val="560"/>
              </a:spcBef>
              <a:spcAft>
                <a:spcPts val="0"/>
              </a:spcAft>
              <a:buClr>
                <a:schemeClr val="accent1"/>
              </a:buClr>
              <a:buSzPts val="1200"/>
              <a:buFont typeface="Arial"/>
              <a:buChar char="•"/>
            </a:pPr>
            <a:r>
              <a:rPr lang="en-US" sz="1200" b="0" i="0" u="none" strike="noStrike" cap="none">
                <a:solidFill>
                  <a:schemeClr val="dk1"/>
                </a:solidFill>
                <a:latin typeface="Gill Sans"/>
                <a:ea typeface="Gill Sans"/>
                <a:cs typeface="Gill Sans"/>
                <a:sym typeface="Gill Sans"/>
              </a:rPr>
              <a:t>Autoimmune diseases</a:t>
            </a:r>
            <a:endParaRPr sz="1200" b="0" i="0" u="none" strike="noStrike" cap="none">
              <a:solidFill>
                <a:schemeClr val="dk1"/>
              </a:solidFill>
              <a:latin typeface="Gill Sans"/>
              <a:ea typeface="Gill Sans"/>
              <a:cs typeface="Gill Sans"/>
              <a:sym typeface="Gill Sans"/>
            </a:endParaRPr>
          </a:p>
          <a:p>
            <a:pPr marL="909955" marR="0" lvl="2" indent="-228600" algn="l" rtl="0">
              <a:lnSpc>
                <a:spcPct val="110000"/>
              </a:lnSpc>
              <a:spcBef>
                <a:spcPts val="560"/>
              </a:spcBef>
              <a:spcAft>
                <a:spcPts val="0"/>
              </a:spcAft>
              <a:buClr>
                <a:schemeClr val="accent1"/>
              </a:buClr>
              <a:buSzPts val="1200"/>
              <a:buFont typeface="Arial"/>
              <a:buChar char="•"/>
            </a:pPr>
            <a:r>
              <a:rPr lang="en-US" sz="1200" b="0" i="0" u="none" strike="noStrike" cap="none">
                <a:solidFill>
                  <a:schemeClr val="dk1"/>
                </a:solidFill>
                <a:latin typeface="Gill Sans"/>
                <a:ea typeface="Gill Sans"/>
                <a:cs typeface="Gill Sans"/>
                <a:sym typeface="Gill Sans"/>
              </a:rPr>
              <a:t>Arthritis</a:t>
            </a:r>
            <a:endParaRPr sz="1200" b="0" i="0" u="none" strike="noStrike" cap="none">
              <a:solidFill>
                <a:schemeClr val="dk1"/>
              </a:solidFill>
              <a:latin typeface="Gill Sans"/>
              <a:ea typeface="Gill Sans"/>
              <a:cs typeface="Gill Sans"/>
              <a:sym typeface="Gill Sans"/>
            </a:endParaRPr>
          </a:p>
          <a:p>
            <a:pPr marL="909955" marR="0" lvl="2" indent="-228600" algn="l" rtl="0">
              <a:lnSpc>
                <a:spcPct val="110000"/>
              </a:lnSpc>
              <a:spcBef>
                <a:spcPts val="555"/>
              </a:spcBef>
              <a:spcAft>
                <a:spcPts val="0"/>
              </a:spcAft>
              <a:buClr>
                <a:schemeClr val="accent1"/>
              </a:buClr>
              <a:buSzPts val="1200"/>
              <a:buFont typeface="Arial"/>
              <a:buChar char="•"/>
            </a:pPr>
            <a:r>
              <a:rPr lang="en-US" sz="1200" b="0" i="0" u="none" strike="noStrike" cap="none">
                <a:solidFill>
                  <a:schemeClr val="dk1"/>
                </a:solidFill>
                <a:latin typeface="Gill Sans"/>
                <a:ea typeface="Gill Sans"/>
                <a:cs typeface="Gill Sans"/>
                <a:sym typeface="Gill Sans"/>
              </a:rPr>
              <a:t>Uncontrolled diabetes</a:t>
            </a:r>
            <a:endParaRPr sz="1200" b="0" i="0" u="none" strike="noStrike" cap="none">
              <a:solidFill>
                <a:schemeClr val="dk1"/>
              </a:solidFill>
              <a:latin typeface="Gill Sans"/>
              <a:ea typeface="Gill Sans"/>
              <a:cs typeface="Gill Sans"/>
              <a:sym typeface="Gill Sans"/>
            </a:endParaRPr>
          </a:p>
          <a:p>
            <a:pPr marL="909955" marR="0" lvl="2" indent="-228600" algn="l" rtl="0">
              <a:lnSpc>
                <a:spcPct val="110000"/>
              </a:lnSpc>
              <a:spcBef>
                <a:spcPts val="555"/>
              </a:spcBef>
              <a:spcAft>
                <a:spcPts val="0"/>
              </a:spcAft>
              <a:buClr>
                <a:schemeClr val="accent1"/>
              </a:buClr>
              <a:buSzPts val="1200"/>
              <a:buFont typeface="Arial"/>
              <a:buChar char="•"/>
            </a:pPr>
            <a:r>
              <a:rPr lang="en-US" sz="1200" b="0" i="0" u="none" strike="noStrike" cap="none">
                <a:solidFill>
                  <a:schemeClr val="dk1"/>
                </a:solidFill>
                <a:latin typeface="Gill Sans"/>
                <a:ea typeface="Gill Sans"/>
                <a:cs typeface="Gill Sans"/>
                <a:sym typeface="Gill Sans"/>
              </a:rPr>
              <a:t>Thyroid dysfunction</a:t>
            </a:r>
            <a:endParaRPr sz="1200" b="0" i="0" u="none" strike="noStrike" cap="none">
              <a:solidFill>
                <a:schemeClr val="dk1"/>
              </a:solidFill>
              <a:latin typeface="Gill Sans"/>
              <a:ea typeface="Gill Sans"/>
              <a:cs typeface="Gill Sans"/>
              <a:sym typeface="Gill Sans"/>
            </a:endParaRPr>
          </a:p>
          <a:p>
            <a:pPr marL="909955" marR="0" lvl="2" indent="-228600" algn="l" rtl="0">
              <a:lnSpc>
                <a:spcPct val="110000"/>
              </a:lnSpc>
              <a:spcBef>
                <a:spcPts val="555"/>
              </a:spcBef>
              <a:spcAft>
                <a:spcPts val="0"/>
              </a:spcAft>
              <a:buClr>
                <a:schemeClr val="accent1"/>
              </a:buClr>
              <a:buSzPts val="1200"/>
              <a:buFont typeface="Arial"/>
              <a:buChar char="•"/>
            </a:pPr>
            <a:r>
              <a:rPr lang="en-US" sz="1200" b="0" i="0" u="none" strike="noStrike" cap="none">
                <a:solidFill>
                  <a:schemeClr val="dk1"/>
                </a:solidFill>
                <a:latin typeface="Gill Sans"/>
                <a:ea typeface="Gill Sans"/>
                <a:cs typeface="Gill Sans"/>
                <a:sym typeface="Gill Sans"/>
              </a:rPr>
              <a:t>Vascular thrombosis</a:t>
            </a:r>
            <a:endParaRPr sz="1200" b="0" i="0" u="none" strike="noStrike" cap="none">
              <a:solidFill>
                <a:schemeClr val="dk1"/>
              </a:solidFill>
              <a:latin typeface="Gill Sans"/>
              <a:ea typeface="Gill Sans"/>
              <a:cs typeface="Gill Sans"/>
              <a:sym typeface="Gill Sans"/>
            </a:endParaRPr>
          </a:p>
          <a:p>
            <a:pPr marL="909955" marR="0" lvl="2" indent="-228600" algn="l" rtl="0">
              <a:lnSpc>
                <a:spcPct val="110000"/>
              </a:lnSpc>
              <a:spcBef>
                <a:spcPts val="555"/>
              </a:spcBef>
              <a:spcAft>
                <a:spcPts val="0"/>
              </a:spcAft>
              <a:buClr>
                <a:schemeClr val="accent1"/>
              </a:buClr>
              <a:buSzPts val="1200"/>
              <a:buFont typeface="Arial"/>
              <a:buChar char="•"/>
            </a:pPr>
            <a:r>
              <a:rPr lang="en-US" sz="1200" b="0" i="0" u="none" strike="noStrike" cap="none">
                <a:solidFill>
                  <a:schemeClr val="dk1"/>
                </a:solidFill>
                <a:latin typeface="Gill Sans"/>
                <a:ea typeface="Gill Sans"/>
                <a:cs typeface="Gill Sans"/>
                <a:sym typeface="Gill Sans"/>
              </a:rPr>
              <a:t>Skin disorders</a:t>
            </a:r>
            <a:endParaRPr sz="1200" b="0" i="0" u="none" strike="noStrike" cap="none">
              <a:solidFill>
                <a:schemeClr val="dk1"/>
              </a:solidFill>
              <a:latin typeface="Gill Sans"/>
              <a:ea typeface="Gill Sans"/>
              <a:cs typeface="Gill Sans"/>
              <a:sym typeface="Gill Sans"/>
            </a:endParaRPr>
          </a:p>
          <a:p>
            <a:pPr marL="610235" marR="0" lvl="1" indent="-228600" algn="l" rtl="0">
              <a:lnSpc>
                <a:spcPct val="110000"/>
              </a:lnSpc>
              <a:spcBef>
                <a:spcPts val="505"/>
              </a:spcBef>
              <a:spcAft>
                <a:spcPts val="0"/>
              </a:spcAft>
              <a:buClr>
                <a:schemeClr val="accent1"/>
              </a:buClr>
              <a:buSzPts val="1200"/>
              <a:buFont typeface="Arial"/>
              <a:buChar char="•"/>
            </a:pPr>
            <a:r>
              <a:rPr lang="en-US" sz="1200" b="0" i="0" u="none" strike="noStrike" cap="none">
                <a:solidFill>
                  <a:schemeClr val="dk1"/>
                </a:solidFill>
                <a:latin typeface="Gill Sans"/>
                <a:ea typeface="Gill Sans"/>
                <a:cs typeface="Gill Sans"/>
                <a:sym typeface="Gill Sans"/>
              </a:rPr>
              <a:t>The drug history:</a:t>
            </a:r>
            <a:endParaRPr sz="1200" b="0" i="0" u="none" strike="noStrike" cap="none">
              <a:solidFill>
                <a:schemeClr val="dk1"/>
              </a:solidFill>
              <a:latin typeface="Gill Sans"/>
              <a:ea typeface="Gill Sans"/>
              <a:cs typeface="Gill Sans"/>
              <a:sym typeface="Gill Sans"/>
            </a:endParaRPr>
          </a:p>
          <a:p>
            <a:pPr marL="909955" marR="0" lvl="2" indent="-228600" algn="l" rtl="0">
              <a:lnSpc>
                <a:spcPct val="110000"/>
              </a:lnSpc>
              <a:spcBef>
                <a:spcPts val="560"/>
              </a:spcBef>
              <a:spcAft>
                <a:spcPts val="0"/>
              </a:spcAft>
              <a:buClr>
                <a:schemeClr val="accent1"/>
              </a:buClr>
              <a:buSzPts val="1200"/>
              <a:buFont typeface="Arial"/>
              <a:buChar char="•"/>
            </a:pPr>
            <a:r>
              <a:rPr lang="en-US" sz="1200" b="0" i="0" u="none" strike="noStrike" cap="none">
                <a:solidFill>
                  <a:schemeClr val="dk1"/>
                </a:solidFill>
                <a:latin typeface="Gill Sans"/>
                <a:ea typeface="Gill Sans"/>
                <a:cs typeface="Gill Sans"/>
                <a:sym typeface="Gill Sans"/>
              </a:rPr>
              <a:t>Any regular medicine taken</a:t>
            </a:r>
            <a:endParaRPr sz="1200" b="0" i="0" u="none" strike="noStrike" cap="none">
              <a:solidFill>
                <a:schemeClr val="dk1"/>
              </a:solidFill>
              <a:latin typeface="Gill Sans"/>
              <a:ea typeface="Gill Sans"/>
              <a:cs typeface="Gill Sans"/>
              <a:sym typeface="Gill Sans"/>
            </a:endParaRPr>
          </a:p>
          <a:p>
            <a:pPr marL="909955" marR="0" lvl="2" indent="-228600" algn="l" rtl="0">
              <a:lnSpc>
                <a:spcPct val="110000"/>
              </a:lnSpc>
              <a:spcBef>
                <a:spcPts val="555"/>
              </a:spcBef>
              <a:spcAft>
                <a:spcPts val="0"/>
              </a:spcAft>
              <a:buClr>
                <a:schemeClr val="accent1"/>
              </a:buClr>
              <a:buSzPts val="1200"/>
              <a:buFont typeface="Arial"/>
              <a:buChar char="•"/>
            </a:pPr>
            <a:r>
              <a:rPr lang="en-US" sz="1200" b="0" i="0" u="none" strike="noStrike" cap="none">
                <a:solidFill>
                  <a:schemeClr val="dk1"/>
                </a:solidFill>
                <a:latin typeface="Gill Sans"/>
                <a:ea typeface="Gill Sans"/>
                <a:cs typeface="Gill Sans"/>
                <a:sym typeface="Gill Sans"/>
              </a:rPr>
              <a:t>History of drug allergy</a:t>
            </a:r>
            <a:endParaRPr sz="1200" b="0" i="0" u="none" strike="noStrike" cap="none">
              <a:solidFill>
                <a:schemeClr val="dk1"/>
              </a:solidFill>
              <a:latin typeface="Gill Sans"/>
              <a:ea typeface="Gill Sans"/>
              <a:cs typeface="Gill Sans"/>
              <a:sym typeface="Gill Sans"/>
            </a:endParaRPr>
          </a:p>
          <a:p>
            <a:pPr marL="909955" marR="0" lvl="2" indent="-228600" algn="l" rtl="0">
              <a:lnSpc>
                <a:spcPct val="110000"/>
              </a:lnSpc>
              <a:spcBef>
                <a:spcPts val="560"/>
              </a:spcBef>
              <a:spcAft>
                <a:spcPts val="0"/>
              </a:spcAft>
              <a:buClr>
                <a:schemeClr val="accent1"/>
              </a:buClr>
              <a:buSzPts val="1200"/>
              <a:buFont typeface="Arial"/>
              <a:buChar char="•"/>
            </a:pPr>
            <a:r>
              <a:rPr lang="en-US" sz="1200" b="0" i="0" u="none" strike="noStrike" cap="none">
                <a:solidFill>
                  <a:schemeClr val="dk1"/>
                </a:solidFill>
                <a:latin typeface="Gill Sans"/>
                <a:ea typeface="Gill Sans"/>
                <a:cs typeface="Gill Sans"/>
                <a:sym typeface="Gill Sans"/>
              </a:rPr>
              <a:t>The use of folic acid, advice daily intake of 400 microgram if the patient is trying for a pregnancy</a:t>
            </a:r>
            <a:endParaRPr sz="1200" b="0" i="0" u="none" strike="noStrike" cap="none">
              <a:solidFill>
                <a:schemeClr val="dk1"/>
              </a:solidFill>
              <a:latin typeface="Gill Sans"/>
              <a:ea typeface="Gill Sans"/>
              <a:cs typeface="Gill Sans"/>
              <a:sym typeface="Gill Sans"/>
            </a:endParaRPr>
          </a:p>
          <a:p>
            <a:pPr marL="610235" marR="0" lvl="1" indent="-228600" algn="l" rtl="0">
              <a:lnSpc>
                <a:spcPct val="110000"/>
              </a:lnSpc>
              <a:spcBef>
                <a:spcPts val="500"/>
              </a:spcBef>
              <a:spcAft>
                <a:spcPts val="0"/>
              </a:spcAft>
              <a:buClr>
                <a:schemeClr val="accent1"/>
              </a:buClr>
              <a:buSzPts val="1200"/>
              <a:buFont typeface="Arial"/>
              <a:buChar char="•"/>
            </a:pPr>
            <a:r>
              <a:rPr lang="en-US" sz="1200" b="0" i="0" u="none" strike="noStrike" cap="none">
                <a:solidFill>
                  <a:schemeClr val="dk1"/>
                </a:solidFill>
                <a:latin typeface="Gill Sans"/>
                <a:ea typeface="Gill Sans"/>
                <a:cs typeface="Gill Sans"/>
                <a:sym typeface="Gill Sans"/>
              </a:rPr>
              <a:t>The surgical history:</a:t>
            </a:r>
            <a:endParaRPr sz="1200" b="0" i="0" u="none" strike="noStrike" cap="none">
              <a:solidFill>
                <a:schemeClr val="dk1"/>
              </a:solidFill>
              <a:latin typeface="Gill Sans"/>
              <a:ea typeface="Gill Sans"/>
              <a:cs typeface="Gill Sans"/>
              <a:sym typeface="Gill Sans"/>
            </a:endParaRPr>
          </a:p>
          <a:p>
            <a:pPr marL="909955" marR="0" lvl="2" indent="-228600" algn="l" rtl="0">
              <a:lnSpc>
                <a:spcPct val="110000"/>
              </a:lnSpc>
              <a:spcBef>
                <a:spcPts val="560"/>
              </a:spcBef>
              <a:spcAft>
                <a:spcPts val="0"/>
              </a:spcAft>
              <a:buClr>
                <a:schemeClr val="accent1"/>
              </a:buClr>
              <a:buSzPts val="1200"/>
              <a:buFont typeface="Arial"/>
              <a:buChar char="•"/>
            </a:pPr>
            <a:r>
              <a:rPr lang="en-US" sz="1200" b="0" i="0" u="none" strike="noStrike" cap="none">
                <a:solidFill>
                  <a:schemeClr val="dk1"/>
                </a:solidFill>
                <a:latin typeface="Gill Sans"/>
                <a:ea typeface="Gill Sans"/>
                <a:cs typeface="Gill Sans"/>
                <a:sym typeface="Gill Sans"/>
              </a:rPr>
              <a:t>Previous abdominal surgery</a:t>
            </a:r>
            <a:endParaRPr sz="1200" b="0" i="0" u="none" strike="noStrike" cap="none">
              <a:solidFill>
                <a:schemeClr val="dk1"/>
              </a:solidFill>
              <a:latin typeface="Gill Sans"/>
              <a:ea typeface="Gill Sans"/>
              <a:cs typeface="Gill Sans"/>
              <a:sym typeface="Gill Sans"/>
            </a:endParaRPr>
          </a:p>
          <a:p>
            <a:pPr marL="909955" marR="0" lvl="2" indent="-228600" algn="l" rtl="0">
              <a:lnSpc>
                <a:spcPct val="110000"/>
              </a:lnSpc>
              <a:spcBef>
                <a:spcPts val="560"/>
              </a:spcBef>
              <a:spcAft>
                <a:spcPts val="0"/>
              </a:spcAft>
              <a:buClr>
                <a:schemeClr val="accent1"/>
              </a:buClr>
              <a:buSzPts val="1200"/>
              <a:buFont typeface="Arial"/>
              <a:buChar char="•"/>
            </a:pPr>
            <a:r>
              <a:rPr lang="en-US" sz="1200" b="0" i="0" u="none" strike="noStrike" cap="none">
                <a:solidFill>
                  <a:schemeClr val="dk1"/>
                </a:solidFill>
                <a:latin typeface="Gill Sans"/>
                <a:ea typeface="Gill Sans"/>
                <a:cs typeface="Gill Sans"/>
                <a:sym typeface="Gill Sans"/>
              </a:rPr>
              <a:t>Cervical surgery or uterine surgery</a:t>
            </a:r>
            <a:endParaRPr sz="1200" b="0" i="0" u="none" strike="noStrike" cap="none">
              <a:solidFill>
                <a:schemeClr val="dk1"/>
              </a:solidFill>
              <a:latin typeface="Gill Sans"/>
              <a:ea typeface="Gill Sans"/>
              <a:cs typeface="Gill Sans"/>
              <a:sym typeface="Gill Sans"/>
            </a:endParaRPr>
          </a:p>
          <a:p>
            <a:pPr marL="909955" marR="0" lvl="2" indent="-228600" algn="l" rtl="0">
              <a:lnSpc>
                <a:spcPct val="110000"/>
              </a:lnSpc>
              <a:spcBef>
                <a:spcPts val="555"/>
              </a:spcBef>
              <a:spcAft>
                <a:spcPts val="0"/>
              </a:spcAft>
              <a:buClr>
                <a:schemeClr val="accent1"/>
              </a:buClr>
              <a:buSzPts val="1200"/>
              <a:buFont typeface="Arial"/>
              <a:buChar char="•"/>
            </a:pPr>
            <a:r>
              <a:rPr lang="en-US" sz="1200" b="0" i="0" u="none" strike="noStrike" cap="none">
                <a:solidFill>
                  <a:schemeClr val="dk1"/>
                </a:solidFill>
                <a:latin typeface="Gill Sans"/>
                <a:ea typeface="Gill Sans"/>
                <a:cs typeface="Gill Sans"/>
                <a:sym typeface="Gill Sans"/>
              </a:rPr>
              <a:t>D&amp;C</a:t>
            </a:r>
            <a:endParaRPr sz="1200" b="0" i="0" u="none" strike="noStrike" cap="none">
              <a:solidFill>
                <a:schemeClr val="dk1"/>
              </a:solidFill>
              <a:latin typeface="Gill Sans"/>
              <a:ea typeface="Gill Sans"/>
              <a:cs typeface="Gill Sans"/>
              <a:sym typeface="Gill Sans"/>
            </a:endParaRPr>
          </a:p>
        </p:txBody>
      </p:sp>
      <p:sp>
        <p:nvSpPr>
          <p:cNvPr id="446" name="Google Shape;446;p50"/>
          <p:cNvSpPr txBox="1"/>
          <p:nvPr/>
        </p:nvSpPr>
        <p:spPr>
          <a:xfrm>
            <a:off x="617543" y="939513"/>
            <a:ext cx="2063717"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0" i="0" cap="none">
                <a:solidFill>
                  <a:srgbClr val="FFFFFF"/>
                </a:solidFill>
                <a:latin typeface="Gill Sans"/>
                <a:ea typeface="Gill Sans"/>
                <a:cs typeface="Gill Sans"/>
                <a:sym typeface="Gill Sans"/>
              </a:rPr>
              <a:t>APPROACH TO RECURRENT MISCARRIAGE</a:t>
            </a:r>
            <a:endParaRPr sz="2200">
              <a:solidFill>
                <a:schemeClr val="dk1"/>
              </a:solidFill>
              <a:latin typeface="Gill Sans"/>
              <a:ea typeface="Gill Sans"/>
              <a:cs typeface="Gill Sans"/>
              <a:sym typeface="Gill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a:path>
          <a:tileRect/>
        </a:gradFill>
        <a:effectLst/>
      </p:bgPr>
    </p:bg>
    <p:spTree>
      <p:nvGrpSpPr>
        <p:cNvPr id="1" name="Shape 450"/>
        <p:cNvGrpSpPr/>
        <p:nvPr/>
      </p:nvGrpSpPr>
      <p:grpSpPr>
        <a:xfrm>
          <a:off x="0" y="0"/>
          <a:ext cx="0" cy="0"/>
          <a:chOff x="0" y="0"/>
          <a:chExt cx="0" cy="0"/>
        </a:xfrm>
      </p:grpSpPr>
      <p:sp>
        <p:nvSpPr>
          <p:cNvPr id="451" name="Google Shape;451;p51"/>
          <p:cNvSpPr/>
          <p:nvPr/>
        </p:nvSpPr>
        <p:spPr>
          <a:xfrm>
            <a:off x="227" y="0"/>
            <a:ext cx="9143771" cy="5143500"/>
          </a:xfrm>
          <a:prstGeom prst="rect">
            <a:avLst/>
          </a:prstGeom>
          <a:gradFill>
            <a:gsLst>
              <a:gs pos="0">
                <a:srgbClr val="EBE9E6"/>
              </a:gs>
              <a:gs pos="100000">
                <a:srgbClr val="C9C5C0"/>
              </a:gs>
            </a:gsLst>
            <a:path path="circle">
              <a:fillToRect/>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52" name="Google Shape;452;p51"/>
          <p:cNvSpPr/>
          <p:nvPr/>
        </p:nvSpPr>
        <p:spPr>
          <a:xfrm>
            <a:off x="0" y="-1"/>
            <a:ext cx="3046595" cy="514350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53" name="Google Shape;453;p51"/>
          <p:cNvSpPr txBox="1">
            <a:spLocks noGrp="1"/>
          </p:cNvSpPr>
          <p:nvPr>
            <p:ph type="title"/>
          </p:nvPr>
        </p:nvSpPr>
        <p:spPr>
          <a:xfrm>
            <a:off x="637262" y="930057"/>
            <a:ext cx="2045860" cy="3438395"/>
          </a:xfrm>
          <a:prstGeom prst="rect">
            <a:avLst/>
          </a:prstGeom>
          <a:noFill/>
          <a:ln>
            <a:noFill/>
          </a:ln>
        </p:spPr>
        <p:txBody>
          <a:bodyPr spcFirstLastPara="1" wrap="square" lIns="91425" tIns="45700" rIns="91425" bIns="45700" anchor="t" anchorCtr="0">
            <a:normAutofit/>
          </a:bodyPr>
          <a:lstStyle/>
          <a:p>
            <a:pPr marL="12700" lvl="0" indent="0" algn="l" rtl="0">
              <a:lnSpc>
                <a:spcPct val="90000"/>
              </a:lnSpc>
              <a:spcBef>
                <a:spcPts val="0"/>
              </a:spcBef>
              <a:spcAft>
                <a:spcPts val="0"/>
              </a:spcAft>
              <a:buClr>
                <a:srgbClr val="FFFFFF"/>
              </a:buClr>
              <a:buSzPts val="2200"/>
              <a:buFont typeface="Gill Sans"/>
              <a:buNone/>
            </a:pPr>
            <a:r>
              <a:rPr lang="en-US" sz="2200" b="0" i="0" cap="none">
                <a:solidFill>
                  <a:srgbClr val="FFFFFF"/>
                </a:solidFill>
                <a:latin typeface="Gill Sans"/>
                <a:ea typeface="Gill Sans"/>
                <a:cs typeface="Gill Sans"/>
                <a:sym typeface="Gill Sans"/>
              </a:rPr>
              <a:t>APPROACH TO RECURRENT MISCARRIAGE</a:t>
            </a:r>
            <a:endParaRPr/>
          </a:p>
        </p:txBody>
      </p:sp>
      <p:sp>
        <p:nvSpPr>
          <p:cNvPr id="454" name="Google Shape;454;p51"/>
          <p:cNvSpPr txBox="1"/>
          <p:nvPr/>
        </p:nvSpPr>
        <p:spPr>
          <a:xfrm>
            <a:off x="3529195" y="930057"/>
            <a:ext cx="4526120" cy="3687349"/>
          </a:xfrm>
          <a:prstGeom prst="rect">
            <a:avLst/>
          </a:prstGeom>
          <a:noFill/>
          <a:ln>
            <a:noFill/>
          </a:ln>
        </p:spPr>
        <p:txBody>
          <a:bodyPr spcFirstLastPara="1" wrap="square" lIns="91425" tIns="45700" rIns="91425" bIns="45700" anchor="t" anchorCtr="0">
            <a:normAutofit/>
          </a:bodyPr>
          <a:lstStyle/>
          <a:p>
            <a:pPr marL="36830" marR="0" lvl="0" indent="-36830" algn="l" rtl="0">
              <a:lnSpc>
                <a:spcPct val="110000"/>
              </a:lnSpc>
              <a:spcBef>
                <a:spcPts val="0"/>
              </a:spcBef>
              <a:spcAft>
                <a:spcPts val="0"/>
              </a:spcAft>
              <a:buClr>
                <a:schemeClr val="accent1"/>
              </a:buClr>
              <a:buSzPts val="1500"/>
              <a:buFont typeface="Arial"/>
              <a:buChar char="•"/>
            </a:pPr>
            <a:r>
              <a:rPr lang="en-US" sz="1500">
                <a:solidFill>
                  <a:schemeClr val="dk1"/>
                </a:solidFill>
                <a:latin typeface="Gill Sans"/>
                <a:ea typeface="Gill Sans"/>
                <a:cs typeface="Gill Sans"/>
                <a:sym typeface="Gill Sans"/>
              </a:rPr>
              <a:t>□	</a:t>
            </a:r>
            <a:r>
              <a:rPr lang="en-US" sz="1500" b="1">
                <a:solidFill>
                  <a:schemeClr val="dk1"/>
                </a:solidFill>
                <a:latin typeface="Gill Sans"/>
                <a:ea typeface="Gill Sans"/>
                <a:cs typeface="Gill Sans"/>
                <a:sym typeface="Gill Sans"/>
              </a:rPr>
              <a:t>The family history</a:t>
            </a:r>
            <a:endParaRPr sz="1500" b="1">
              <a:solidFill>
                <a:schemeClr val="dk1"/>
              </a:solidFill>
              <a:latin typeface="Gill Sans"/>
              <a:ea typeface="Gill Sans"/>
              <a:cs typeface="Gill Sans"/>
              <a:sym typeface="Gill Sans"/>
            </a:endParaRPr>
          </a:p>
          <a:p>
            <a:pPr marL="309880" marR="0" lvl="0" indent="-228600" algn="l" rtl="0">
              <a:lnSpc>
                <a:spcPct val="110000"/>
              </a:lnSpc>
              <a:spcBef>
                <a:spcPts val="700"/>
              </a:spcBef>
              <a:spcAft>
                <a:spcPts val="0"/>
              </a:spcAft>
              <a:buClr>
                <a:schemeClr val="accent1"/>
              </a:buClr>
              <a:buSzPts val="1500"/>
              <a:buFont typeface="Arial"/>
              <a:buChar char="•"/>
            </a:pPr>
            <a:r>
              <a:rPr lang="en-US" sz="1500">
                <a:solidFill>
                  <a:schemeClr val="dk1"/>
                </a:solidFill>
                <a:latin typeface="Gill Sans"/>
                <a:ea typeface="Gill Sans"/>
                <a:cs typeface="Gill Sans"/>
                <a:sym typeface="Gill Sans"/>
              </a:rPr>
              <a:t>History regarding the medical conditions previously mentioned</a:t>
            </a:r>
            <a:endParaRPr sz="1500">
              <a:solidFill>
                <a:schemeClr val="dk1"/>
              </a:solidFill>
              <a:latin typeface="Gill Sans"/>
              <a:ea typeface="Gill Sans"/>
              <a:cs typeface="Gill Sans"/>
              <a:sym typeface="Gill Sans"/>
            </a:endParaRPr>
          </a:p>
          <a:p>
            <a:pPr marL="309880" marR="0" lvl="0" indent="-228600" algn="l" rtl="0">
              <a:lnSpc>
                <a:spcPct val="110000"/>
              </a:lnSpc>
              <a:spcBef>
                <a:spcPts val="700"/>
              </a:spcBef>
              <a:spcAft>
                <a:spcPts val="0"/>
              </a:spcAft>
              <a:buClr>
                <a:schemeClr val="accent1"/>
              </a:buClr>
              <a:buSzPts val="1500"/>
              <a:buFont typeface="Arial"/>
              <a:buChar char="•"/>
            </a:pPr>
            <a:r>
              <a:rPr lang="en-US" sz="1500">
                <a:solidFill>
                  <a:schemeClr val="dk1"/>
                </a:solidFill>
                <a:latin typeface="Gill Sans"/>
                <a:ea typeface="Gill Sans"/>
                <a:cs typeface="Gill Sans"/>
                <a:sym typeface="Gill Sans"/>
              </a:rPr>
              <a:t>Consanguinity</a:t>
            </a:r>
            <a:endParaRPr sz="1500">
              <a:solidFill>
                <a:schemeClr val="dk1"/>
              </a:solidFill>
              <a:latin typeface="Gill Sans"/>
              <a:ea typeface="Gill Sans"/>
              <a:cs typeface="Gill Sans"/>
              <a:sym typeface="Gill Sans"/>
            </a:endParaRPr>
          </a:p>
          <a:p>
            <a:pPr marL="309880" marR="163830" lvl="0" indent="-228600" algn="l" rtl="0">
              <a:lnSpc>
                <a:spcPct val="110000"/>
              </a:lnSpc>
              <a:spcBef>
                <a:spcPts val="700"/>
              </a:spcBef>
              <a:spcAft>
                <a:spcPts val="0"/>
              </a:spcAft>
              <a:buClr>
                <a:schemeClr val="accent1"/>
              </a:buClr>
              <a:buSzPts val="1500"/>
              <a:buFont typeface="Arial"/>
              <a:buChar char="•"/>
            </a:pPr>
            <a:r>
              <a:rPr lang="en-US" sz="1500">
                <a:solidFill>
                  <a:schemeClr val="dk1"/>
                </a:solidFill>
                <a:latin typeface="Gill Sans"/>
                <a:ea typeface="Gill Sans"/>
                <a:cs typeface="Gill Sans"/>
                <a:sym typeface="Gill Sans"/>
              </a:rPr>
              <a:t>History of congenital abnormalities, recurrent miscarriage or  pregnancy complications</a:t>
            </a:r>
            <a:endParaRPr sz="1500">
              <a:solidFill>
                <a:schemeClr val="dk1"/>
              </a:solidFill>
              <a:latin typeface="Gill Sans"/>
              <a:ea typeface="Gill Sans"/>
              <a:cs typeface="Gill Sans"/>
              <a:sym typeface="Gill Sans"/>
            </a:endParaRPr>
          </a:p>
          <a:p>
            <a:pPr marL="36830" marR="0" lvl="0" indent="-36830" algn="l" rtl="0">
              <a:lnSpc>
                <a:spcPct val="110000"/>
              </a:lnSpc>
              <a:spcBef>
                <a:spcPts val="700"/>
              </a:spcBef>
              <a:spcAft>
                <a:spcPts val="0"/>
              </a:spcAft>
              <a:buClr>
                <a:schemeClr val="accent1"/>
              </a:buClr>
              <a:buSzPts val="1500"/>
              <a:buFont typeface="Arial"/>
              <a:buChar char="•"/>
            </a:pPr>
            <a:r>
              <a:rPr lang="en-US" sz="1500">
                <a:solidFill>
                  <a:schemeClr val="dk1"/>
                </a:solidFill>
                <a:latin typeface="Gill Sans"/>
                <a:ea typeface="Gill Sans"/>
                <a:cs typeface="Gill Sans"/>
                <a:sym typeface="Gill Sans"/>
              </a:rPr>
              <a:t>□	</a:t>
            </a:r>
            <a:r>
              <a:rPr lang="en-US" sz="1500" b="1">
                <a:solidFill>
                  <a:schemeClr val="dk1"/>
                </a:solidFill>
                <a:latin typeface="Gill Sans"/>
                <a:ea typeface="Gill Sans"/>
                <a:cs typeface="Gill Sans"/>
                <a:sym typeface="Gill Sans"/>
              </a:rPr>
              <a:t>The social history</a:t>
            </a:r>
            <a:endParaRPr sz="1500" b="1">
              <a:solidFill>
                <a:schemeClr val="dk1"/>
              </a:solidFill>
              <a:latin typeface="Gill Sans"/>
              <a:ea typeface="Gill Sans"/>
              <a:cs typeface="Gill Sans"/>
              <a:sym typeface="Gill Sans"/>
            </a:endParaRPr>
          </a:p>
          <a:p>
            <a:pPr marL="309880" marR="0" lvl="0" indent="-228600" algn="l" rtl="0">
              <a:lnSpc>
                <a:spcPct val="110000"/>
              </a:lnSpc>
              <a:spcBef>
                <a:spcPts val="700"/>
              </a:spcBef>
              <a:spcAft>
                <a:spcPts val="0"/>
              </a:spcAft>
              <a:buClr>
                <a:schemeClr val="accent1"/>
              </a:buClr>
              <a:buSzPts val="1500"/>
              <a:buFont typeface="Arial"/>
              <a:buChar char="•"/>
            </a:pPr>
            <a:r>
              <a:rPr lang="en-US" sz="1500">
                <a:solidFill>
                  <a:schemeClr val="dk1"/>
                </a:solidFill>
                <a:latin typeface="Gill Sans"/>
                <a:ea typeface="Gill Sans"/>
                <a:cs typeface="Gill Sans"/>
                <a:sym typeface="Gill Sans"/>
              </a:rPr>
              <a:t>Smoking</a:t>
            </a:r>
            <a:endParaRPr sz="1500">
              <a:solidFill>
                <a:schemeClr val="dk1"/>
              </a:solidFill>
              <a:latin typeface="Gill Sans"/>
              <a:ea typeface="Gill Sans"/>
              <a:cs typeface="Gill Sans"/>
              <a:sym typeface="Gill Sans"/>
            </a:endParaRPr>
          </a:p>
          <a:p>
            <a:pPr marL="309880" marR="0" lvl="0" indent="-228600" algn="l" rtl="0">
              <a:lnSpc>
                <a:spcPct val="110000"/>
              </a:lnSpc>
              <a:spcBef>
                <a:spcPts val="700"/>
              </a:spcBef>
              <a:spcAft>
                <a:spcPts val="0"/>
              </a:spcAft>
              <a:buClr>
                <a:schemeClr val="accent1"/>
              </a:buClr>
              <a:buSzPts val="1500"/>
              <a:buFont typeface="Arial"/>
              <a:buChar char="•"/>
            </a:pPr>
            <a:r>
              <a:rPr lang="en-US" sz="1500">
                <a:solidFill>
                  <a:schemeClr val="dk1"/>
                </a:solidFill>
                <a:latin typeface="Gill Sans"/>
                <a:ea typeface="Gill Sans"/>
                <a:cs typeface="Gill Sans"/>
                <a:sym typeface="Gill Sans"/>
              </a:rPr>
              <a:t>Alcohol intake</a:t>
            </a:r>
            <a:endParaRPr sz="1500">
              <a:solidFill>
                <a:schemeClr val="dk1"/>
              </a:solidFill>
              <a:latin typeface="Gill Sans"/>
              <a:ea typeface="Gill Sans"/>
              <a:cs typeface="Gill Sans"/>
              <a:sym typeface="Gill Sans"/>
            </a:endParaRPr>
          </a:p>
          <a:p>
            <a:pPr marL="309880" marR="0" lvl="0" indent="-228600" algn="l" rtl="0">
              <a:lnSpc>
                <a:spcPct val="110000"/>
              </a:lnSpc>
              <a:spcBef>
                <a:spcPts val="700"/>
              </a:spcBef>
              <a:spcAft>
                <a:spcPts val="0"/>
              </a:spcAft>
              <a:buClr>
                <a:schemeClr val="accent1"/>
              </a:buClr>
              <a:buSzPts val="1500"/>
              <a:buFont typeface="Arial"/>
              <a:buChar char="•"/>
            </a:pPr>
            <a:r>
              <a:rPr lang="en-US" sz="1500">
                <a:solidFill>
                  <a:schemeClr val="dk1"/>
                </a:solidFill>
                <a:latin typeface="Gill Sans"/>
                <a:ea typeface="Gill Sans"/>
                <a:cs typeface="Gill Sans"/>
                <a:sym typeface="Gill Sans"/>
              </a:rPr>
              <a:t>Caffeine consumption</a:t>
            </a:r>
            <a:endParaRPr sz="1500">
              <a:solidFill>
                <a:schemeClr val="dk1"/>
              </a:solidFill>
              <a:latin typeface="Gill Sans"/>
              <a:ea typeface="Gill Sans"/>
              <a:cs typeface="Gill Sans"/>
              <a:sym typeface="Gill San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a:path>
          <a:tileRect/>
        </a:gradFill>
        <a:effectLst/>
      </p:bgPr>
    </p:bg>
    <p:spTree>
      <p:nvGrpSpPr>
        <p:cNvPr id="1" name="Shape 458"/>
        <p:cNvGrpSpPr/>
        <p:nvPr/>
      </p:nvGrpSpPr>
      <p:grpSpPr>
        <a:xfrm>
          <a:off x="0" y="0"/>
          <a:ext cx="0" cy="0"/>
          <a:chOff x="0" y="0"/>
          <a:chExt cx="0" cy="0"/>
        </a:xfrm>
      </p:grpSpPr>
      <p:sp>
        <p:nvSpPr>
          <p:cNvPr id="459" name="Google Shape;459;p52"/>
          <p:cNvSpPr/>
          <p:nvPr/>
        </p:nvSpPr>
        <p:spPr>
          <a:xfrm>
            <a:off x="1" y="0"/>
            <a:ext cx="9143771" cy="5143500"/>
          </a:xfrm>
          <a:prstGeom prst="rect">
            <a:avLst/>
          </a:prstGeom>
          <a:gradFill>
            <a:gsLst>
              <a:gs pos="0">
                <a:srgbClr val="EBE9E6"/>
              </a:gs>
              <a:gs pos="100000">
                <a:srgbClr val="C9C5C0"/>
              </a:gs>
            </a:gsLst>
            <a:path path="circle">
              <a:fillToRect/>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60" name="Google Shape;460;p52"/>
          <p:cNvSpPr txBox="1">
            <a:spLocks noGrp="1"/>
          </p:cNvSpPr>
          <p:nvPr>
            <p:ph type="title"/>
          </p:nvPr>
        </p:nvSpPr>
        <p:spPr>
          <a:xfrm>
            <a:off x="633357" y="1200149"/>
            <a:ext cx="2654449" cy="3223260"/>
          </a:xfrm>
          <a:prstGeom prst="rect">
            <a:avLst/>
          </a:prstGeom>
          <a:noFill/>
          <a:ln>
            <a:noFill/>
          </a:ln>
        </p:spPr>
        <p:txBody>
          <a:bodyPr spcFirstLastPara="1" wrap="square" lIns="91425" tIns="45700" rIns="91425" bIns="45700" anchor="ctr" anchorCtr="0">
            <a:normAutofit/>
          </a:bodyPr>
          <a:lstStyle/>
          <a:p>
            <a:pPr marL="12700" lvl="0" indent="0" algn="l" rtl="0">
              <a:lnSpc>
                <a:spcPct val="90000"/>
              </a:lnSpc>
              <a:spcBef>
                <a:spcPts val="0"/>
              </a:spcBef>
              <a:spcAft>
                <a:spcPts val="0"/>
              </a:spcAft>
              <a:buClr>
                <a:schemeClr val="dk1"/>
              </a:buClr>
              <a:buSzPts val="3000"/>
              <a:buFont typeface="Gill Sans"/>
              <a:buNone/>
            </a:pPr>
            <a:r>
              <a:rPr lang="en-US" sz="3000" b="0" i="0" cap="none">
                <a:solidFill>
                  <a:schemeClr val="dk1"/>
                </a:solidFill>
                <a:latin typeface="Gill Sans"/>
                <a:ea typeface="Gill Sans"/>
                <a:cs typeface="Gill Sans"/>
                <a:sym typeface="Gill Sans"/>
              </a:rPr>
              <a:t>APPROACH TO RECURRENT MISCARRIAGE</a:t>
            </a:r>
            <a:endParaRPr/>
          </a:p>
        </p:txBody>
      </p:sp>
      <p:cxnSp>
        <p:nvCxnSpPr>
          <p:cNvPr id="461" name="Google Shape;461;p52"/>
          <p:cNvCxnSpPr/>
          <p:nvPr/>
        </p:nvCxnSpPr>
        <p:spPr>
          <a:xfrm>
            <a:off x="3490722" y="1611629"/>
            <a:ext cx="0" cy="2400300"/>
          </a:xfrm>
          <a:prstGeom prst="straightConnector1">
            <a:avLst/>
          </a:prstGeom>
          <a:noFill/>
          <a:ln w="31750" cap="flat" cmpd="sng">
            <a:solidFill>
              <a:schemeClr val="accent1"/>
            </a:solidFill>
            <a:prstDash val="solid"/>
            <a:round/>
            <a:headEnd type="none" w="sm" len="sm"/>
            <a:tailEnd type="none" w="sm" len="sm"/>
          </a:ln>
        </p:spPr>
      </p:cxnSp>
      <p:sp>
        <p:nvSpPr>
          <p:cNvPr id="462" name="Google Shape;462;p52"/>
          <p:cNvSpPr txBox="1"/>
          <p:nvPr/>
        </p:nvSpPr>
        <p:spPr>
          <a:xfrm>
            <a:off x="3693638" y="1200149"/>
            <a:ext cx="4597502" cy="3223260"/>
          </a:xfrm>
          <a:prstGeom prst="rect">
            <a:avLst/>
          </a:prstGeom>
          <a:noFill/>
          <a:ln>
            <a:noFill/>
          </a:ln>
        </p:spPr>
        <p:txBody>
          <a:bodyPr spcFirstLastPara="1" wrap="square" lIns="91425" tIns="45700" rIns="91425" bIns="45700" anchor="ctr" anchorCtr="0">
            <a:normAutofit/>
          </a:bodyPr>
          <a:lstStyle/>
          <a:p>
            <a:pPr marL="309880" marR="0" lvl="0" indent="-228600" algn="l" rtl="0">
              <a:lnSpc>
                <a:spcPct val="120000"/>
              </a:lnSpc>
              <a:spcBef>
                <a:spcPts val="0"/>
              </a:spcBef>
              <a:spcAft>
                <a:spcPts val="0"/>
              </a:spcAft>
              <a:buClr>
                <a:schemeClr val="accent1"/>
              </a:buClr>
              <a:buSzPts val="1800"/>
              <a:buFont typeface="Arial"/>
              <a:buChar char="•"/>
            </a:pPr>
            <a:r>
              <a:rPr lang="en-US" sz="1800" b="1">
                <a:solidFill>
                  <a:schemeClr val="dk1"/>
                </a:solidFill>
                <a:latin typeface="Gill Sans"/>
                <a:ea typeface="Gill Sans"/>
                <a:cs typeface="Gill Sans"/>
                <a:sym typeface="Gill Sans"/>
              </a:rPr>
              <a:t>Physical Examination:</a:t>
            </a:r>
            <a:endParaRPr sz="1800" b="1">
              <a:solidFill>
                <a:schemeClr val="dk1"/>
              </a:solidFill>
              <a:latin typeface="Gill Sans"/>
              <a:ea typeface="Gill Sans"/>
              <a:cs typeface="Gill Sans"/>
              <a:sym typeface="Gill Sans"/>
            </a:endParaRPr>
          </a:p>
          <a:p>
            <a:pPr marL="610235" marR="0" lvl="1" indent="-228600" algn="l" rtl="0">
              <a:lnSpc>
                <a:spcPct val="120000"/>
              </a:lnSpc>
              <a:spcBef>
                <a:spcPts val="700"/>
              </a:spcBef>
              <a:spcAft>
                <a:spcPts val="0"/>
              </a:spcAft>
              <a:buClr>
                <a:schemeClr val="accent1"/>
              </a:buClr>
              <a:buSzPts val="1800"/>
              <a:buFont typeface="Arial"/>
              <a:buChar char="•"/>
            </a:pPr>
            <a:r>
              <a:rPr lang="en-US" sz="1800" b="0" i="0" u="none" strike="noStrike" cap="none">
                <a:solidFill>
                  <a:schemeClr val="dk1"/>
                </a:solidFill>
                <a:latin typeface="Gill Sans"/>
                <a:ea typeface="Gill Sans"/>
                <a:cs typeface="Gill Sans"/>
                <a:sym typeface="Gill Sans"/>
              </a:rPr>
              <a:t>General examination</a:t>
            </a:r>
            <a:endParaRPr sz="1800" b="0" i="0" u="none" strike="noStrike" cap="none">
              <a:solidFill>
                <a:schemeClr val="dk1"/>
              </a:solidFill>
              <a:latin typeface="Gill Sans"/>
              <a:ea typeface="Gill Sans"/>
              <a:cs typeface="Gill Sans"/>
              <a:sym typeface="Gill Sans"/>
            </a:endParaRPr>
          </a:p>
          <a:p>
            <a:pPr marL="610235" marR="0" lvl="1" indent="-228600" algn="l" rtl="0">
              <a:lnSpc>
                <a:spcPct val="120000"/>
              </a:lnSpc>
              <a:spcBef>
                <a:spcPts val="700"/>
              </a:spcBef>
              <a:spcAft>
                <a:spcPts val="0"/>
              </a:spcAft>
              <a:buClr>
                <a:schemeClr val="accent1"/>
              </a:buClr>
              <a:buSzPts val="1800"/>
              <a:buFont typeface="Arial"/>
              <a:buChar char="•"/>
            </a:pPr>
            <a:r>
              <a:rPr lang="en-US" sz="1800" b="0" i="0" u="none" strike="noStrike" cap="none">
                <a:solidFill>
                  <a:schemeClr val="dk1"/>
                </a:solidFill>
                <a:latin typeface="Gill Sans"/>
                <a:ea typeface="Gill Sans"/>
                <a:cs typeface="Gill Sans"/>
                <a:sym typeface="Gill Sans"/>
              </a:rPr>
              <a:t>Abdominal examination</a:t>
            </a:r>
            <a:endParaRPr sz="1800" b="0" i="0" u="none" strike="noStrike" cap="none">
              <a:solidFill>
                <a:schemeClr val="dk1"/>
              </a:solidFill>
              <a:latin typeface="Gill Sans"/>
              <a:ea typeface="Gill Sans"/>
              <a:cs typeface="Gill Sans"/>
              <a:sym typeface="Gill Sans"/>
            </a:endParaRPr>
          </a:p>
          <a:p>
            <a:pPr marL="610235" marR="0" lvl="1" indent="-228600" algn="l" rtl="0">
              <a:lnSpc>
                <a:spcPct val="120000"/>
              </a:lnSpc>
              <a:spcBef>
                <a:spcPts val="700"/>
              </a:spcBef>
              <a:spcAft>
                <a:spcPts val="0"/>
              </a:spcAft>
              <a:buClr>
                <a:schemeClr val="accent1"/>
              </a:buClr>
              <a:buSzPts val="1800"/>
              <a:buFont typeface="Arial"/>
              <a:buChar char="•"/>
            </a:pPr>
            <a:r>
              <a:rPr lang="en-US" sz="1800" b="0" i="0" u="none" strike="noStrike" cap="none">
                <a:solidFill>
                  <a:schemeClr val="dk1"/>
                </a:solidFill>
                <a:latin typeface="Gill Sans"/>
                <a:ea typeface="Gill Sans"/>
                <a:cs typeface="Gill Sans"/>
                <a:sym typeface="Gill Sans"/>
              </a:rPr>
              <a:t>Pelvic examination</a:t>
            </a:r>
            <a:endParaRPr sz="1800" b="0" i="0" u="none" strike="noStrike" cap="none">
              <a:solidFill>
                <a:schemeClr val="dk1"/>
              </a:solidFill>
              <a:latin typeface="Gill Sans"/>
              <a:ea typeface="Gill Sans"/>
              <a:cs typeface="Gill Sans"/>
              <a:sym typeface="Gill Sans"/>
            </a:endParaRPr>
          </a:p>
          <a:p>
            <a:pPr marL="909955" marR="0" lvl="2" indent="-228600" algn="l" rtl="0">
              <a:lnSpc>
                <a:spcPct val="120000"/>
              </a:lnSpc>
              <a:spcBef>
                <a:spcPts val="715"/>
              </a:spcBef>
              <a:spcAft>
                <a:spcPts val="0"/>
              </a:spcAft>
              <a:buClr>
                <a:schemeClr val="accent1"/>
              </a:buClr>
              <a:buSzPts val="1800"/>
              <a:buFont typeface="Arial"/>
              <a:buChar char="•"/>
            </a:pPr>
            <a:r>
              <a:rPr lang="en-US" sz="1800" b="0" i="0" u="none" strike="noStrike" cap="none">
                <a:solidFill>
                  <a:schemeClr val="dk1"/>
                </a:solidFill>
                <a:latin typeface="Gill Sans"/>
                <a:ea typeface="Gill Sans"/>
                <a:cs typeface="Gill Sans"/>
                <a:sym typeface="Gill Sans"/>
              </a:rPr>
              <a:t>Speculum examination</a:t>
            </a:r>
            <a:endParaRPr sz="1800" b="0" i="0" u="none" strike="noStrike" cap="none">
              <a:solidFill>
                <a:schemeClr val="dk1"/>
              </a:solidFill>
              <a:latin typeface="Gill Sans"/>
              <a:ea typeface="Gill Sans"/>
              <a:cs typeface="Gill Sans"/>
              <a:sym typeface="Gill Sans"/>
            </a:endParaRPr>
          </a:p>
          <a:p>
            <a:pPr marL="909955" marR="0" lvl="2" indent="-228600" algn="l" rtl="0">
              <a:lnSpc>
                <a:spcPct val="120000"/>
              </a:lnSpc>
              <a:spcBef>
                <a:spcPts val="700"/>
              </a:spcBef>
              <a:spcAft>
                <a:spcPts val="0"/>
              </a:spcAft>
              <a:buClr>
                <a:schemeClr val="accent1"/>
              </a:buClr>
              <a:buSzPts val="1800"/>
              <a:buFont typeface="Arial"/>
              <a:buChar char="•"/>
            </a:pPr>
            <a:r>
              <a:rPr lang="en-US" sz="1800" b="0" i="0" u="none" strike="noStrike" cap="none">
                <a:solidFill>
                  <a:schemeClr val="dk1"/>
                </a:solidFill>
                <a:latin typeface="Gill Sans"/>
                <a:ea typeface="Gill Sans"/>
                <a:cs typeface="Gill Sans"/>
                <a:sym typeface="Gill Sans"/>
              </a:rPr>
              <a:t>Bimanual examination</a:t>
            </a:r>
            <a:endParaRPr sz="1800" b="0" i="0" u="none" strike="noStrike" cap="none">
              <a:solidFill>
                <a:schemeClr val="dk1"/>
              </a:solidFill>
              <a:latin typeface="Gill Sans"/>
              <a:ea typeface="Gill Sans"/>
              <a:cs typeface="Gill Sans"/>
              <a:sym typeface="Gill San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a:path>
          <a:tileRect/>
        </a:gradFill>
        <a:effectLst/>
      </p:bgPr>
    </p:bg>
    <p:spTree>
      <p:nvGrpSpPr>
        <p:cNvPr id="1" name="Shape 466"/>
        <p:cNvGrpSpPr/>
        <p:nvPr/>
      </p:nvGrpSpPr>
      <p:grpSpPr>
        <a:xfrm>
          <a:off x="0" y="0"/>
          <a:ext cx="0" cy="0"/>
          <a:chOff x="0" y="0"/>
          <a:chExt cx="0" cy="0"/>
        </a:xfrm>
      </p:grpSpPr>
      <p:sp>
        <p:nvSpPr>
          <p:cNvPr id="467" name="Google Shape;467;p53"/>
          <p:cNvSpPr/>
          <p:nvPr/>
        </p:nvSpPr>
        <p:spPr>
          <a:xfrm>
            <a:off x="1" y="0"/>
            <a:ext cx="9143771" cy="5143500"/>
          </a:xfrm>
          <a:prstGeom prst="rect">
            <a:avLst/>
          </a:prstGeom>
          <a:gradFill>
            <a:gsLst>
              <a:gs pos="0">
                <a:srgbClr val="EBE9E6"/>
              </a:gs>
              <a:gs pos="100000">
                <a:srgbClr val="C9C5C0"/>
              </a:gs>
            </a:gsLst>
            <a:path path="circle">
              <a:fillToRect/>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68" name="Google Shape;468;p53"/>
          <p:cNvSpPr txBox="1">
            <a:spLocks noGrp="1"/>
          </p:cNvSpPr>
          <p:nvPr>
            <p:ph type="title"/>
          </p:nvPr>
        </p:nvSpPr>
        <p:spPr>
          <a:xfrm>
            <a:off x="633357" y="1200149"/>
            <a:ext cx="2654449" cy="3223260"/>
          </a:xfrm>
          <a:prstGeom prst="rect">
            <a:avLst/>
          </a:prstGeom>
          <a:noFill/>
          <a:ln>
            <a:noFill/>
          </a:ln>
        </p:spPr>
        <p:txBody>
          <a:bodyPr spcFirstLastPara="1" wrap="square" lIns="91425" tIns="45700" rIns="91425" bIns="45700" anchor="ctr" anchorCtr="0">
            <a:normAutofit/>
          </a:bodyPr>
          <a:lstStyle/>
          <a:p>
            <a:pPr marL="12700" lvl="0" indent="0" algn="l" rtl="0">
              <a:lnSpc>
                <a:spcPct val="90000"/>
              </a:lnSpc>
              <a:spcBef>
                <a:spcPts val="0"/>
              </a:spcBef>
              <a:spcAft>
                <a:spcPts val="0"/>
              </a:spcAft>
              <a:buClr>
                <a:schemeClr val="dk1"/>
              </a:buClr>
              <a:buSzPts val="3200"/>
              <a:buFont typeface="Gill Sans"/>
              <a:buNone/>
            </a:pPr>
            <a:r>
              <a:rPr lang="en-US" sz="3200" b="0" i="0" cap="none">
                <a:solidFill>
                  <a:schemeClr val="dk1"/>
                </a:solidFill>
                <a:latin typeface="Gill Sans"/>
                <a:ea typeface="Gill Sans"/>
                <a:cs typeface="Gill Sans"/>
                <a:sym typeface="Gill Sans"/>
              </a:rPr>
              <a:t>GENETIC CAUSES:</a:t>
            </a:r>
            <a:endParaRPr sz="3200" b="0" i="0" cap="none">
              <a:solidFill>
                <a:schemeClr val="dk1"/>
              </a:solidFill>
              <a:latin typeface="Gill Sans"/>
              <a:ea typeface="Gill Sans"/>
              <a:cs typeface="Gill Sans"/>
              <a:sym typeface="Gill Sans"/>
            </a:endParaRPr>
          </a:p>
        </p:txBody>
      </p:sp>
      <p:cxnSp>
        <p:nvCxnSpPr>
          <p:cNvPr id="469" name="Google Shape;469;p53"/>
          <p:cNvCxnSpPr/>
          <p:nvPr/>
        </p:nvCxnSpPr>
        <p:spPr>
          <a:xfrm>
            <a:off x="3490722" y="1611629"/>
            <a:ext cx="0" cy="2400300"/>
          </a:xfrm>
          <a:prstGeom prst="straightConnector1">
            <a:avLst/>
          </a:prstGeom>
          <a:noFill/>
          <a:ln w="31750" cap="flat" cmpd="sng">
            <a:solidFill>
              <a:schemeClr val="accent1"/>
            </a:solidFill>
            <a:prstDash val="solid"/>
            <a:round/>
            <a:headEnd type="none" w="sm" len="sm"/>
            <a:tailEnd type="none" w="sm" len="sm"/>
          </a:ln>
        </p:spPr>
      </p:cxnSp>
      <p:sp>
        <p:nvSpPr>
          <p:cNvPr id="470" name="Google Shape;470;p53"/>
          <p:cNvSpPr txBox="1"/>
          <p:nvPr/>
        </p:nvSpPr>
        <p:spPr>
          <a:xfrm>
            <a:off x="3693638" y="1200149"/>
            <a:ext cx="4597502" cy="3223260"/>
          </a:xfrm>
          <a:prstGeom prst="rect">
            <a:avLst/>
          </a:prstGeom>
          <a:noFill/>
          <a:ln>
            <a:noFill/>
          </a:ln>
        </p:spPr>
        <p:txBody>
          <a:bodyPr spcFirstLastPara="1" wrap="square" lIns="91425" tIns="45700" rIns="91425" bIns="45700" anchor="ctr" anchorCtr="0">
            <a:normAutofit/>
          </a:bodyPr>
          <a:lstStyle/>
          <a:p>
            <a:pPr marL="320040" marR="0" lvl="0" indent="-228600" algn="l" rtl="0">
              <a:lnSpc>
                <a:spcPct val="110000"/>
              </a:lnSpc>
              <a:spcBef>
                <a:spcPts val="0"/>
              </a:spcBef>
              <a:spcAft>
                <a:spcPts val="0"/>
              </a:spcAft>
              <a:buClr>
                <a:schemeClr val="accent1"/>
              </a:buClr>
              <a:buSzPts val="1500"/>
              <a:buFont typeface="Arial"/>
              <a:buChar char="•"/>
            </a:pPr>
            <a:r>
              <a:rPr lang="en-US" sz="1500" b="1" i="1" dirty="0">
                <a:solidFill>
                  <a:schemeClr val="dk1"/>
                </a:solidFill>
                <a:latin typeface="Gill Sans"/>
                <a:ea typeface="Gill Sans"/>
                <a:cs typeface="Gill Sans"/>
                <a:sym typeface="Gill Sans"/>
              </a:rPr>
              <a:t>Investigations:</a:t>
            </a:r>
            <a:endParaRPr sz="1500">
              <a:solidFill>
                <a:schemeClr val="dk1"/>
              </a:solidFill>
              <a:latin typeface="Gill Sans"/>
              <a:ea typeface="Gill Sans"/>
              <a:cs typeface="Gill Sans"/>
              <a:sym typeface="Gill Sans"/>
            </a:endParaRPr>
          </a:p>
          <a:p>
            <a:pPr marL="620395" marR="0" lvl="1" indent="-228600" algn="l" rtl="0">
              <a:lnSpc>
                <a:spcPct val="110000"/>
              </a:lnSpc>
              <a:spcBef>
                <a:spcPts val="700"/>
              </a:spcBef>
              <a:spcAft>
                <a:spcPts val="0"/>
              </a:spcAft>
              <a:buClr>
                <a:schemeClr val="accent1"/>
              </a:buClr>
              <a:buSzPts val="1500"/>
              <a:buFont typeface="Arial"/>
              <a:buChar char="•"/>
            </a:pPr>
            <a:r>
              <a:rPr lang="en-US" sz="1500" b="1" i="1" u="none" strike="noStrike" cap="none" dirty="0">
                <a:solidFill>
                  <a:schemeClr val="dk1"/>
                </a:solidFill>
                <a:latin typeface="Gill Sans"/>
                <a:ea typeface="Gill Sans"/>
                <a:cs typeface="Gill Sans"/>
                <a:sym typeface="Gill Sans"/>
              </a:rPr>
              <a:t>Karyotyping:</a:t>
            </a:r>
            <a:endParaRPr sz="1500" b="0" i="0" u="none" strike="noStrike" cap="none">
              <a:solidFill>
                <a:schemeClr val="dk1"/>
              </a:solidFill>
              <a:latin typeface="Gill Sans"/>
              <a:ea typeface="Gill Sans"/>
              <a:cs typeface="Gill Sans"/>
              <a:sym typeface="Gill Sans"/>
            </a:endParaRPr>
          </a:p>
          <a:p>
            <a:pPr marL="620395" marR="588645" lvl="1" indent="-228600" algn="l" rtl="0">
              <a:lnSpc>
                <a:spcPct val="110000"/>
              </a:lnSpc>
              <a:spcBef>
                <a:spcPts val="700"/>
              </a:spcBef>
              <a:spcAft>
                <a:spcPts val="0"/>
              </a:spcAft>
              <a:buClr>
                <a:schemeClr val="accent1"/>
              </a:buClr>
              <a:buSzPts val="1500"/>
              <a:buFont typeface="Arial"/>
              <a:buChar char="•"/>
            </a:pPr>
            <a:r>
              <a:rPr lang="en-US" sz="1500" b="0" i="0" u="none" strike="noStrike" cap="none" dirty="0">
                <a:solidFill>
                  <a:schemeClr val="dk1"/>
                </a:solidFill>
                <a:latin typeface="Gill Sans"/>
                <a:ea typeface="Gill Sans"/>
                <a:cs typeface="Gill Sans"/>
                <a:sym typeface="Gill Sans"/>
              </a:rPr>
              <a:t>Cytogenetic analysis should be performed on products of  conception of the </a:t>
            </a:r>
            <a:r>
              <a:rPr lang="en-US" sz="1500" b="0" i="0" u="sng" strike="noStrike" cap="none" dirty="0">
                <a:solidFill>
                  <a:schemeClr val="dk1"/>
                </a:solidFill>
                <a:latin typeface="Gill Sans"/>
                <a:ea typeface="Gill Sans"/>
                <a:cs typeface="Gill Sans"/>
                <a:sym typeface="Gill Sans"/>
              </a:rPr>
              <a:t>third and subsequent consecutive </a:t>
            </a:r>
            <a:r>
              <a:rPr lang="en-US" sz="1500" b="0" i="0" u="none" strike="noStrike" cap="none" dirty="0">
                <a:solidFill>
                  <a:schemeClr val="dk1"/>
                </a:solidFill>
                <a:latin typeface="Gill Sans"/>
                <a:ea typeface="Gill Sans"/>
                <a:cs typeface="Gill Sans"/>
                <a:sym typeface="Gill Sans"/>
              </a:rPr>
              <a:t> </a:t>
            </a:r>
            <a:r>
              <a:rPr lang="en-US" sz="1500" b="0" i="0" u="sng" strike="noStrike" cap="none" dirty="0">
                <a:solidFill>
                  <a:schemeClr val="dk1"/>
                </a:solidFill>
                <a:latin typeface="Gill Sans"/>
                <a:ea typeface="Gill Sans"/>
                <a:cs typeface="Gill Sans"/>
                <a:sym typeface="Gill Sans"/>
              </a:rPr>
              <a:t>miscarriage(s). In addition to CGH array.</a:t>
            </a:r>
            <a:endParaRPr sz="1500" b="0" i="0" u="none" strike="noStrike" cap="none">
              <a:solidFill>
                <a:schemeClr val="dk1"/>
              </a:solidFill>
              <a:latin typeface="Gill Sans"/>
              <a:ea typeface="Gill Sans"/>
              <a:cs typeface="Gill Sans"/>
              <a:sym typeface="Gill Sans"/>
            </a:endParaRPr>
          </a:p>
          <a:p>
            <a:pPr marL="620395" marR="5080" lvl="1" indent="-228600" algn="l" rtl="0">
              <a:lnSpc>
                <a:spcPct val="110000"/>
              </a:lnSpc>
              <a:spcBef>
                <a:spcPts val="700"/>
              </a:spcBef>
              <a:spcAft>
                <a:spcPts val="0"/>
              </a:spcAft>
              <a:buClr>
                <a:schemeClr val="accent1"/>
              </a:buClr>
              <a:buSzPts val="1500"/>
              <a:buFont typeface="Arial"/>
              <a:buChar char="•"/>
            </a:pPr>
            <a:r>
              <a:rPr lang="en-US" sz="1500" b="0" i="0" u="none" strike="noStrike" cap="none" dirty="0">
                <a:solidFill>
                  <a:schemeClr val="dk1"/>
                </a:solidFill>
                <a:latin typeface="Gill Sans"/>
                <a:ea typeface="Gill Sans"/>
                <a:cs typeface="Gill Sans"/>
                <a:sym typeface="Gill Sans"/>
              </a:rPr>
              <a:t>Parental peripheral blood </a:t>
            </a:r>
            <a:r>
              <a:rPr lang="en-US" sz="1500" b="0" i="0" u="none" strike="noStrike" cap="none" dirty="0" err="1">
                <a:solidFill>
                  <a:schemeClr val="dk1"/>
                </a:solidFill>
                <a:latin typeface="Gill Sans"/>
                <a:ea typeface="Gill Sans"/>
                <a:cs typeface="Gill Sans"/>
                <a:sym typeface="Gill Sans"/>
              </a:rPr>
              <a:t>karyotyping</a:t>
            </a:r>
            <a:r>
              <a:rPr lang="en-US" sz="1500" b="0" i="0" u="none" strike="noStrike" cap="none" dirty="0">
                <a:solidFill>
                  <a:schemeClr val="dk1"/>
                </a:solidFill>
                <a:latin typeface="Gill Sans"/>
                <a:ea typeface="Gill Sans"/>
                <a:cs typeface="Gill Sans"/>
                <a:sym typeface="Gill Sans"/>
              </a:rPr>
              <a:t> of both partners should  be performed in couples with recurrent miscarriage where  testing of products of conception </a:t>
            </a:r>
            <a:r>
              <a:rPr lang="en-US" sz="1500" b="0" i="0" u="sng" strike="noStrike" cap="none" dirty="0">
                <a:solidFill>
                  <a:schemeClr val="dk1"/>
                </a:solidFill>
                <a:latin typeface="Gill Sans"/>
                <a:ea typeface="Gill Sans"/>
                <a:cs typeface="Gill Sans"/>
                <a:sym typeface="Gill Sans"/>
              </a:rPr>
              <a:t>reports an unbalanced </a:t>
            </a:r>
            <a:r>
              <a:rPr lang="en-US" sz="1500" b="0" i="0" u="none" strike="noStrike" cap="none" dirty="0">
                <a:solidFill>
                  <a:schemeClr val="dk1"/>
                </a:solidFill>
                <a:latin typeface="Gill Sans"/>
                <a:ea typeface="Gill Sans"/>
                <a:cs typeface="Gill Sans"/>
                <a:sym typeface="Gill Sans"/>
              </a:rPr>
              <a:t> </a:t>
            </a:r>
            <a:r>
              <a:rPr lang="en-US" sz="1500" b="0" i="0" u="sng" strike="noStrike" cap="none" dirty="0">
                <a:solidFill>
                  <a:schemeClr val="dk1"/>
                </a:solidFill>
                <a:latin typeface="Gill Sans"/>
                <a:ea typeface="Gill Sans"/>
                <a:cs typeface="Gill Sans"/>
                <a:sym typeface="Gill Sans"/>
              </a:rPr>
              <a:t>structural chromosomal abnormality.</a:t>
            </a:r>
            <a:endParaRPr sz="1500" b="0" i="0" u="none" strike="noStrike" cap="none">
              <a:solidFill>
                <a:schemeClr val="dk1"/>
              </a:solidFill>
              <a:latin typeface="Gill Sans"/>
              <a:ea typeface="Gill Sans"/>
              <a:cs typeface="Gill Sans"/>
              <a:sym typeface="Gill San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4"/>
          <p:cNvSpPr txBox="1">
            <a:spLocks noGrp="1"/>
          </p:cNvSpPr>
          <p:nvPr>
            <p:ph type="title"/>
          </p:nvPr>
        </p:nvSpPr>
        <p:spPr>
          <a:xfrm>
            <a:off x="581025" y="468884"/>
            <a:ext cx="1969200" cy="4368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Clr>
                <a:srgbClr val="000000"/>
              </a:buClr>
              <a:buSzPts val="2400"/>
              <a:buFont typeface="Trebuchet MS"/>
              <a:buNone/>
            </a:pPr>
            <a:r>
              <a:rPr lang="en-US" b="0" i="0">
                <a:solidFill>
                  <a:srgbClr val="000000"/>
                </a:solidFill>
                <a:latin typeface="Trebuchet MS"/>
                <a:ea typeface="Trebuchet MS"/>
                <a:cs typeface="Trebuchet MS"/>
                <a:sym typeface="Trebuchet MS"/>
              </a:rPr>
              <a:t>MANAGEMENT</a:t>
            </a:r>
            <a:endParaRPr/>
          </a:p>
        </p:txBody>
      </p:sp>
      <p:sp>
        <p:nvSpPr>
          <p:cNvPr id="476" name="Google Shape;476;p54"/>
          <p:cNvSpPr txBox="1"/>
          <p:nvPr/>
        </p:nvSpPr>
        <p:spPr>
          <a:xfrm>
            <a:off x="540414" y="1099947"/>
            <a:ext cx="6330315" cy="3218180"/>
          </a:xfrm>
          <a:prstGeom prst="rect">
            <a:avLst/>
          </a:prstGeom>
          <a:noFill/>
          <a:ln>
            <a:noFill/>
          </a:ln>
        </p:spPr>
        <p:txBody>
          <a:bodyPr spcFirstLastPara="1" wrap="square" lIns="0" tIns="12700" rIns="0" bIns="0" anchor="t" anchorCtr="0">
            <a:spAutoFit/>
          </a:bodyPr>
          <a:lstStyle/>
          <a:p>
            <a:pPr marL="309880" marR="386080" lvl="0" indent="-297815" algn="l" rtl="0">
              <a:lnSpc>
                <a:spcPct val="100000"/>
              </a:lnSpc>
              <a:spcBef>
                <a:spcPts val="0"/>
              </a:spcBef>
              <a:spcAft>
                <a:spcPts val="0"/>
              </a:spcAft>
              <a:buClr>
                <a:srgbClr val="90C126"/>
              </a:buClr>
              <a:buSzPts val="1250"/>
              <a:buFont typeface="Quattrocento Sans"/>
              <a:buChar char="►"/>
            </a:pPr>
            <a:r>
              <a:rPr lang="en-US" sz="1600">
                <a:solidFill>
                  <a:srgbClr val="404040"/>
                </a:solidFill>
                <a:latin typeface="Trebuchet MS"/>
                <a:ea typeface="Trebuchet MS"/>
                <a:cs typeface="Trebuchet MS"/>
                <a:sym typeface="Trebuchet MS"/>
              </a:rPr>
              <a:t>The finding of an abnormal parental karyotype should prompt  referral to a clinical geneticist.</a:t>
            </a:r>
            <a:endParaRPr sz="1600">
              <a:solidFill>
                <a:schemeClr val="dk1"/>
              </a:solidFill>
              <a:latin typeface="Trebuchet MS"/>
              <a:ea typeface="Trebuchet MS"/>
              <a:cs typeface="Trebuchet MS"/>
              <a:sym typeface="Trebuchet MS"/>
            </a:endParaRPr>
          </a:p>
          <a:p>
            <a:pPr marL="309880" marR="52069" lvl="0" indent="-297815" algn="l" rtl="0">
              <a:lnSpc>
                <a:spcPct val="100000"/>
              </a:lnSpc>
              <a:spcBef>
                <a:spcPts val="700"/>
              </a:spcBef>
              <a:spcAft>
                <a:spcPts val="0"/>
              </a:spcAft>
              <a:buClr>
                <a:srgbClr val="90C126"/>
              </a:buClr>
              <a:buSzPts val="1250"/>
              <a:buFont typeface="Quattrocento Sans"/>
              <a:buChar char="►"/>
            </a:pPr>
            <a:r>
              <a:rPr lang="en-US" sz="1600">
                <a:solidFill>
                  <a:srgbClr val="404040"/>
                </a:solidFill>
                <a:latin typeface="Trebuchet MS"/>
                <a:ea typeface="Trebuchet MS"/>
                <a:cs typeface="Trebuchet MS"/>
                <a:sym typeface="Trebuchet MS"/>
              </a:rPr>
              <a:t>Genetic counseling offers the couple a prognosis for the risk of  future pregnancies with an unbalanced chromosome complement  and the opportunity for familial chromosome studies.</a:t>
            </a:r>
            <a:endParaRPr sz="1600">
              <a:solidFill>
                <a:schemeClr val="dk1"/>
              </a:solidFill>
              <a:latin typeface="Trebuchet MS"/>
              <a:ea typeface="Trebuchet MS"/>
              <a:cs typeface="Trebuchet MS"/>
              <a:sym typeface="Trebuchet MS"/>
            </a:endParaRPr>
          </a:p>
          <a:p>
            <a:pPr marL="309880" marR="497840" lvl="0" indent="-297815" algn="l" rtl="0">
              <a:lnSpc>
                <a:spcPct val="100000"/>
              </a:lnSpc>
              <a:spcBef>
                <a:spcPts val="700"/>
              </a:spcBef>
              <a:spcAft>
                <a:spcPts val="0"/>
              </a:spcAft>
              <a:buClr>
                <a:srgbClr val="90C126"/>
              </a:buClr>
              <a:buSzPts val="1250"/>
              <a:buFont typeface="Quattrocento Sans"/>
              <a:buChar char="►"/>
            </a:pPr>
            <a:r>
              <a:rPr lang="en-US" sz="1600">
                <a:solidFill>
                  <a:srgbClr val="404040"/>
                </a:solidFill>
                <a:latin typeface="Trebuchet MS"/>
                <a:ea typeface="Trebuchet MS"/>
                <a:cs typeface="Trebuchet MS"/>
                <a:sym typeface="Trebuchet MS"/>
              </a:rPr>
              <a:t>Reproductive options in couples with chromosomal  rearrangements include proceeding to a </a:t>
            </a:r>
            <a:r>
              <a:rPr lang="en-US" sz="1600">
                <a:solidFill>
                  <a:srgbClr val="FF0000"/>
                </a:solidFill>
                <a:latin typeface="Trebuchet MS"/>
                <a:ea typeface="Trebuchet MS"/>
                <a:cs typeface="Trebuchet MS"/>
                <a:sym typeface="Trebuchet MS"/>
              </a:rPr>
              <a:t>further natural  pregnancy with or without a prenatal diagnosis test, gamete  donation and adoption.</a:t>
            </a:r>
            <a:endParaRPr sz="1600">
              <a:solidFill>
                <a:schemeClr val="dk1"/>
              </a:solidFill>
              <a:latin typeface="Trebuchet MS"/>
              <a:ea typeface="Trebuchet MS"/>
              <a:cs typeface="Trebuchet MS"/>
              <a:sym typeface="Trebuchet MS"/>
            </a:endParaRPr>
          </a:p>
          <a:p>
            <a:pPr marL="309880" marR="5080" lvl="0" indent="-297815" algn="l" rtl="0">
              <a:lnSpc>
                <a:spcPct val="100000"/>
              </a:lnSpc>
              <a:spcBef>
                <a:spcPts val="700"/>
              </a:spcBef>
              <a:spcAft>
                <a:spcPts val="0"/>
              </a:spcAft>
              <a:buClr>
                <a:srgbClr val="90C126"/>
              </a:buClr>
              <a:buSzPts val="1250"/>
              <a:buFont typeface="Quattrocento Sans"/>
              <a:buChar char="►"/>
            </a:pPr>
            <a:r>
              <a:rPr lang="en-US" sz="1600">
                <a:solidFill>
                  <a:srgbClr val="FF0000"/>
                </a:solidFill>
                <a:latin typeface="Trebuchet MS"/>
                <a:ea typeface="Trebuchet MS"/>
                <a:cs typeface="Trebuchet MS"/>
                <a:sym typeface="Trebuchet MS"/>
              </a:rPr>
              <a:t>Pre-implantation genetic screening </a:t>
            </a:r>
            <a:r>
              <a:rPr lang="en-US" sz="1600">
                <a:solidFill>
                  <a:srgbClr val="404040"/>
                </a:solidFill>
                <a:latin typeface="Trebuchet MS"/>
                <a:ea typeface="Trebuchet MS"/>
                <a:cs typeface="Trebuchet MS"/>
                <a:sym typeface="Trebuchet MS"/>
              </a:rPr>
              <a:t>with </a:t>
            </a:r>
            <a:r>
              <a:rPr lang="en-US" sz="1600">
                <a:solidFill>
                  <a:srgbClr val="FF0000"/>
                </a:solidFill>
                <a:latin typeface="Trebuchet MS"/>
                <a:ea typeface="Trebuchet MS"/>
                <a:cs typeface="Trebuchet MS"/>
                <a:sym typeface="Trebuchet MS"/>
              </a:rPr>
              <a:t>in vitro fertilization  </a:t>
            </a:r>
            <a:r>
              <a:rPr lang="en-US" sz="1600">
                <a:solidFill>
                  <a:srgbClr val="404040"/>
                </a:solidFill>
                <a:latin typeface="Trebuchet MS"/>
                <a:ea typeface="Trebuchet MS"/>
                <a:cs typeface="Trebuchet MS"/>
                <a:sym typeface="Trebuchet MS"/>
              </a:rPr>
              <a:t>treatment in women with unexplained recurrent miscarriage does  not improve live birth rates.</a:t>
            </a:r>
            <a:endParaRPr sz="1600">
              <a:solidFill>
                <a:schemeClr val="dk1"/>
              </a:solidFill>
              <a:latin typeface="Trebuchet MS"/>
              <a:ea typeface="Trebuchet MS"/>
              <a:cs typeface="Trebuchet MS"/>
              <a:sym typeface="Trebuchet M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a:path>
          <a:tileRect/>
        </a:gradFill>
        <a:effectLst/>
      </p:bgPr>
    </p:bg>
    <p:spTree>
      <p:nvGrpSpPr>
        <p:cNvPr id="1" name="Shape 480"/>
        <p:cNvGrpSpPr/>
        <p:nvPr/>
      </p:nvGrpSpPr>
      <p:grpSpPr>
        <a:xfrm>
          <a:off x="0" y="0"/>
          <a:ext cx="0" cy="0"/>
          <a:chOff x="0" y="0"/>
          <a:chExt cx="0" cy="0"/>
        </a:xfrm>
      </p:grpSpPr>
      <p:sp>
        <p:nvSpPr>
          <p:cNvPr id="481" name="Google Shape;481;p55"/>
          <p:cNvSpPr/>
          <p:nvPr/>
        </p:nvSpPr>
        <p:spPr>
          <a:xfrm>
            <a:off x="1" y="0"/>
            <a:ext cx="9143771" cy="5143500"/>
          </a:xfrm>
          <a:prstGeom prst="rect">
            <a:avLst/>
          </a:prstGeom>
          <a:gradFill>
            <a:gsLst>
              <a:gs pos="0">
                <a:srgbClr val="EBE9E6"/>
              </a:gs>
              <a:gs pos="100000">
                <a:srgbClr val="C9C5C0"/>
              </a:gs>
            </a:gsLst>
            <a:path path="circle">
              <a:fillToRect/>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82" name="Google Shape;482;p55"/>
          <p:cNvSpPr txBox="1">
            <a:spLocks noGrp="1"/>
          </p:cNvSpPr>
          <p:nvPr>
            <p:ph type="title"/>
          </p:nvPr>
        </p:nvSpPr>
        <p:spPr>
          <a:xfrm>
            <a:off x="633357" y="1200149"/>
            <a:ext cx="2654449" cy="3223260"/>
          </a:xfrm>
          <a:prstGeom prst="rect">
            <a:avLst/>
          </a:prstGeom>
          <a:noFill/>
          <a:ln>
            <a:noFill/>
          </a:ln>
        </p:spPr>
        <p:txBody>
          <a:bodyPr spcFirstLastPara="1" wrap="square" lIns="91425" tIns="45700" rIns="91425" bIns="45700" anchor="ctr" anchorCtr="0">
            <a:normAutofit/>
          </a:bodyPr>
          <a:lstStyle/>
          <a:p>
            <a:pPr marL="12700" lvl="0" indent="0" algn="l" rtl="0">
              <a:lnSpc>
                <a:spcPct val="90000"/>
              </a:lnSpc>
              <a:spcBef>
                <a:spcPts val="0"/>
              </a:spcBef>
              <a:spcAft>
                <a:spcPts val="0"/>
              </a:spcAft>
              <a:buClr>
                <a:schemeClr val="dk1"/>
              </a:buClr>
              <a:buSzPts val="3000"/>
              <a:buFont typeface="Gill Sans"/>
              <a:buNone/>
            </a:pPr>
            <a:r>
              <a:rPr lang="en-US" sz="3000" b="0" i="0" cap="none">
                <a:solidFill>
                  <a:schemeClr val="dk1"/>
                </a:solidFill>
                <a:latin typeface="Gill Sans"/>
                <a:ea typeface="Gill Sans"/>
                <a:cs typeface="Gill Sans"/>
                <a:sym typeface="Gill Sans"/>
              </a:rPr>
              <a:t>ANATOMICAL CAUSES:</a:t>
            </a:r>
            <a:endParaRPr/>
          </a:p>
        </p:txBody>
      </p:sp>
      <p:cxnSp>
        <p:nvCxnSpPr>
          <p:cNvPr id="483" name="Google Shape;483;p55"/>
          <p:cNvCxnSpPr/>
          <p:nvPr/>
        </p:nvCxnSpPr>
        <p:spPr>
          <a:xfrm>
            <a:off x="3490722" y="1611629"/>
            <a:ext cx="0" cy="2400300"/>
          </a:xfrm>
          <a:prstGeom prst="straightConnector1">
            <a:avLst/>
          </a:prstGeom>
          <a:noFill/>
          <a:ln w="31750" cap="flat" cmpd="sng">
            <a:solidFill>
              <a:schemeClr val="accent1"/>
            </a:solidFill>
            <a:prstDash val="solid"/>
            <a:round/>
            <a:headEnd type="none" w="sm" len="sm"/>
            <a:tailEnd type="none" w="sm" len="sm"/>
          </a:ln>
        </p:spPr>
      </p:cxnSp>
      <p:sp>
        <p:nvSpPr>
          <p:cNvPr id="484" name="Google Shape;484;p55"/>
          <p:cNvSpPr txBox="1"/>
          <p:nvPr/>
        </p:nvSpPr>
        <p:spPr>
          <a:xfrm>
            <a:off x="3693638" y="1200149"/>
            <a:ext cx="4597502" cy="3223260"/>
          </a:xfrm>
          <a:prstGeom prst="rect">
            <a:avLst/>
          </a:prstGeom>
          <a:noFill/>
          <a:ln>
            <a:noFill/>
          </a:ln>
        </p:spPr>
        <p:txBody>
          <a:bodyPr spcFirstLastPara="1" wrap="square" lIns="91425" tIns="45700" rIns="91425" bIns="45700" anchor="ctr" anchorCtr="0">
            <a:normAutofit/>
          </a:bodyPr>
          <a:lstStyle/>
          <a:p>
            <a:pPr marL="320040" marR="0" lvl="0" indent="-228600" algn="l" rtl="0">
              <a:lnSpc>
                <a:spcPct val="110000"/>
              </a:lnSpc>
              <a:spcBef>
                <a:spcPts val="0"/>
              </a:spcBef>
              <a:spcAft>
                <a:spcPts val="0"/>
              </a:spcAft>
              <a:buClr>
                <a:schemeClr val="accent1"/>
              </a:buClr>
              <a:buSzPts val="1400"/>
              <a:buFont typeface="Arial"/>
              <a:buChar char="•"/>
            </a:pPr>
            <a:r>
              <a:rPr lang="en-US" sz="1400" b="1" i="1">
                <a:solidFill>
                  <a:schemeClr val="dk1"/>
                </a:solidFill>
                <a:latin typeface="Gill Sans"/>
                <a:ea typeface="Gill Sans"/>
                <a:cs typeface="Gill Sans"/>
                <a:sym typeface="Gill Sans"/>
              </a:rPr>
              <a:t>Investigations:</a:t>
            </a:r>
            <a:endParaRPr sz="1400">
              <a:solidFill>
                <a:schemeClr val="dk1"/>
              </a:solidFill>
              <a:latin typeface="Gill Sans"/>
              <a:ea typeface="Gill Sans"/>
              <a:cs typeface="Gill Sans"/>
              <a:sym typeface="Gill Sans"/>
            </a:endParaRPr>
          </a:p>
          <a:p>
            <a:pPr marL="620395" marR="0" lvl="1" indent="-228600" algn="l" rtl="0">
              <a:lnSpc>
                <a:spcPct val="110000"/>
              </a:lnSpc>
              <a:spcBef>
                <a:spcPts val="700"/>
              </a:spcBef>
              <a:spcAft>
                <a:spcPts val="0"/>
              </a:spcAft>
              <a:buClr>
                <a:schemeClr val="accent1"/>
              </a:buClr>
              <a:buSzPts val="1400"/>
              <a:buFont typeface="Arial"/>
              <a:buChar char="•"/>
            </a:pPr>
            <a:r>
              <a:rPr lang="en-US" sz="1400" b="1" i="1" u="none" strike="noStrike" cap="none">
                <a:solidFill>
                  <a:schemeClr val="dk1"/>
                </a:solidFill>
                <a:latin typeface="Gill Sans"/>
                <a:ea typeface="Gill Sans"/>
                <a:cs typeface="Gill Sans"/>
                <a:sym typeface="Gill Sans"/>
              </a:rPr>
              <a:t>Anatomical factors</a:t>
            </a:r>
            <a:endParaRPr sz="1400" b="0" i="0" u="none" strike="noStrike" cap="none">
              <a:solidFill>
                <a:schemeClr val="dk1"/>
              </a:solidFill>
              <a:latin typeface="Gill Sans"/>
              <a:ea typeface="Gill Sans"/>
              <a:cs typeface="Gill Sans"/>
              <a:sym typeface="Gill Sans"/>
            </a:endParaRPr>
          </a:p>
          <a:p>
            <a:pPr marL="620395" marR="74930" lvl="1" indent="-228600" algn="l" rtl="0">
              <a:lnSpc>
                <a:spcPct val="110000"/>
              </a:lnSpc>
              <a:spcBef>
                <a:spcPts val="700"/>
              </a:spcBef>
              <a:spcAft>
                <a:spcPts val="0"/>
              </a:spcAft>
              <a:buClr>
                <a:schemeClr val="accent1"/>
              </a:buClr>
              <a:buSzPts val="1400"/>
              <a:buFont typeface="Arial"/>
              <a:buChar char="•"/>
            </a:pPr>
            <a:r>
              <a:rPr lang="en-US" sz="1400" b="0" i="0" u="none" strike="noStrike" cap="none">
                <a:solidFill>
                  <a:schemeClr val="dk1"/>
                </a:solidFill>
                <a:latin typeface="Gill Sans"/>
                <a:ea typeface="Gill Sans"/>
                <a:cs typeface="Gill Sans"/>
                <a:sym typeface="Gill Sans"/>
              </a:rPr>
              <a:t>All women with recurrent first-trimester miscarriage and all  women with one or more second-trimester miscarriages should  have a pelvic ultrasound to assess uterine anatomy.</a:t>
            </a:r>
            <a:endParaRPr sz="1400" b="0" i="0" u="none" strike="noStrike" cap="none">
              <a:solidFill>
                <a:schemeClr val="dk1"/>
              </a:solidFill>
              <a:latin typeface="Gill Sans"/>
              <a:ea typeface="Gill Sans"/>
              <a:cs typeface="Gill Sans"/>
              <a:sym typeface="Gill Sans"/>
            </a:endParaRPr>
          </a:p>
          <a:p>
            <a:pPr marL="620395" marR="5080" lvl="1" indent="-228600" algn="l" rtl="0">
              <a:lnSpc>
                <a:spcPct val="110000"/>
              </a:lnSpc>
              <a:spcBef>
                <a:spcPts val="700"/>
              </a:spcBef>
              <a:spcAft>
                <a:spcPts val="0"/>
              </a:spcAft>
              <a:buClr>
                <a:schemeClr val="accent1"/>
              </a:buClr>
              <a:buSzPts val="1400"/>
              <a:buFont typeface="Arial"/>
              <a:buChar char="•"/>
            </a:pPr>
            <a:r>
              <a:rPr lang="en-US" sz="1400" b="0" i="0" u="none" strike="noStrike" cap="none">
                <a:solidFill>
                  <a:schemeClr val="dk1"/>
                </a:solidFill>
                <a:latin typeface="Gill Sans"/>
                <a:ea typeface="Gill Sans"/>
                <a:cs typeface="Gill Sans"/>
                <a:sym typeface="Gill Sans"/>
              </a:rPr>
              <a:t>Suspected uterine anomalies may require further investigations  to confirm the diagnosis, using hysterosalpingography (HSG) ,  sonohysterography	hysteroscopy, laparoscopy or</a:t>
            </a:r>
            <a:endParaRPr sz="1400" b="0" i="0" u="none" strike="noStrike" cap="none">
              <a:solidFill>
                <a:schemeClr val="dk1"/>
              </a:solidFill>
              <a:latin typeface="Gill Sans"/>
              <a:ea typeface="Gill Sans"/>
              <a:cs typeface="Gill Sans"/>
              <a:sym typeface="Gill Sans"/>
            </a:endParaRPr>
          </a:p>
          <a:p>
            <a:pPr marL="620395" marR="0" lvl="0" indent="-228600" algn="l" rtl="0">
              <a:lnSpc>
                <a:spcPct val="110000"/>
              </a:lnSpc>
              <a:spcBef>
                <a:spcPts val="0"/>
              </a:spcBef>
              <a:spcAft>
                <a:spcPts val="0"/>
              </a:spcAft>
              <a:buClr>
                <a:schemeClr val="accent1"/>
              </a:buClr>
              <a:buSzPts val="1400"/>
              <a:buFont typeface="Arial"/>
              <a:buChar char="•"/>
            </a:pPr>
            <a:r>
              <a:rPr lang="en-US" sz="1400">
                <a:solidFill>
                  <a:schemeClr val="dk1"/>
                </a:solidFill>
                <a:latin typeface="Gill Sans"/>
                <a:ea typeface="Gill Sans"/>
                <a:cs typeface="Gill Sans"/>
                <a:sym typeface="Gill Sans"/>
              </a:rPr>
              <a:t>three-dimensional pelvic ultrasound.</a:t>
            </a:r>
            <a:endParaRPr sz="1400">
              <a:solidFill>
                <a:schemeClr val="dk1"/>
              </a:solidFill>
              <a:latin typeface="Gill Sans"/>
              <a:ea typeface="Gill Sans"/>
              <a:cs typeface="Gill Sans"/>
              <a:sym typeface="Gill San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a:path>
          <a:tileRect/>
        </a:gradFill>
        <a:effectLst/>
      </p:bgPr>
    </p:bg>
    <p:spTree>
      <p:nvGrpSpPr>
        <p:cNvPr id="1" name="Shape 488"/>
        <p:cNvGrpSpPr/>
        <p:nvPr/>
      </p:nvGrpSpPr>
      <p:grpSpPr>
        <a:xfrm>
          <a:off x="0" y="0"/>
          <a:ext cx="0" cy="0"/>
          <a:chOff x="0" y="0"/>
          <a:chExt cx="0" cy="0"/>
        </a:xfrm>
      </p:grpSpPr>
      <p:sp>
        <p:nvSpPr>
          <p:cNvPr id="489" name="Google Shape;489;p56"/>
          <p:cNvSpPr/>
          <p:nvPr/>
        </p:nvSpPr>
        <p:spPr>
          <a:xfrm>
            <a:off x="1" y="0"/>
            <a:ext cx="9143771" cy="5143500"/>
          </a:xfrm>
          <a:prstGeom prst="rect">
            <a:avLst/>
          </a:prstGeom>
          <a:gradFill>
            <a:gsLst>
              <a:gs pos="0">
                <a:srgbClr val="EBE9E6"/>
              </a:gs>
              <a:gs pos="100000">
                <a:srgbClr val="C9C5C0"/>
              </a:gs>
            </a:gsLst>
            <a:path path="circle">
              <a:fillToRect/>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90" name="Google Shape;490;p56"/>
          <p:cNvSpPr txBox="1">
            <a:spLocks noGrp="1"/>
          </p:cNvSpPr>
          <p:nvPr>
            <p:ph type="title"/>
          </p:nvPr>
        </p:nvSpPr>
        <p:spPr>
          <a:xfrm>
            <a:off x="633357" y="1200149"/>
            <a:ext cx="2654449" cy="3223260"/>
          </a:xfrm>
          <a:prstGeom prst="rect">
            <a:avLst/>
          </a:prstGeom>
          <a:noFill/>
          <a:ln>
            <a:noFill/>
          </a:ln>
        </p:spPr>
        <p:txBody>
          <a:bodyPr spcFirstLastPara="1" wrap="square" lIns="91425" tIns="45700" rIns="91425" bIns="45700" anchor="ctr" anchorCtr="0">
            <a:normAutofit/>
          </a:bodyPr>
          <a:lstStyle/>
          <a:p>
            <a:pPr marL="12700" lvl="0" indent="0" algn="l" rtl="0">
              <a:lnSpc>
                <a:spcPct val="90000"/>
              </a:lnSpc>
              <a:spcBef>
                <a:spcPts val="0"/>
              </a:spcBef>
              <a:spcAft>
                <a:spcPts val="0"/>
              </a:spcAft>
              <a:buClr>
                <a:schemeClr val="dk1"/>
              </a:buClr>
              <a:buSzPts val="2700"/>
              <a:buFont typeface="Gill Sans"/>
              <a:buNone/>
            </a:pPr>
            <a:r>
              <a:rPr lang="en-US" sz="2700" b="0" i="0" cap="none">
                <a:solidFill>
                  <a:schemeClr val="dk1"/>
                </a:solidFill>
                <a:latin typeface="Gill Sans"/>
                <a:ea typeface="Gill Sans"/>
                <a:cs typeface="Gill Sans"/>
                <a:sym typeface="Gill Sans"/>
              </a:rPr>
              <a:t>MANAGEMENT</a:t>
            </a:r>
            <a:endParaRPr/>
          </a:p>
        </p:txBody>
      </p:sp>
      <p:cxnSp>
        <p:nvCxnSpPr>
          <p:cNvPr id="491" name="Google Shape;491;p56"/>
          <p:cNvCxnSpPr/>
          <p:nvPr/>
        </p:nvCxnSpPr>
        <p:spPr>
          <a:xfrm>
            <a:off x="3490722" y="1611629"/>
            <a:ext cx="0" cy="2400300"/>
          </a:xfrm>
          <a:prstGeom prst="straightConnector1">
            <a:avLst/>
          </a:prstGeom>
          <a:noFill/>
          <a:ln w="31750" cap="flat" cmpd="sng">
            <a:solidFill>
              <a:schemeClr val="accent1"/>
            </a:solidFill>
            <a:prstDash val="solid"/>
            <a:round/>
            <a:headEnd type="none" w="sm" len="sm"/>
            <a:tailEnd type="none" w="sm" len="sm"/>
          </a:ln>
        </p:spPr>
      </p:cxnSp>
      <p:sp>
        <p:nvSpPr>
          <p:cNvPr id="492" name="Google Shape;492;p56"/>
          <p:cNvSpPr txBox="1"/>
          <p:nvPr/>
        </p:nvSpPr>
        <p:spPr>
          <a:xfrm>
            <a:off x="3693639" y="1352550"/>
            <a:ext cx="5297957" cy="3223260"/>
          </a:xfrm>
          <a:prstGeom prst="rect">
            <a:avLst/>
          </a:prstGeom>
          <a:noFill/>
          <a:ln>
            <a:noFill/>
          </a:ln>
        </p:spPr>
        <p:txBody>
          <a:bodyPr spcFirstLastPara="1" wrap="square" lIns="91425" tIns="45700" rIns="91425" bIns="45700" anchor="ctr" anchorCtr="0">
            <a:noAutofit/>
          </a:bodyPr>
          <a:lstStyle/>
          <a:p>
            <a:pPr marL="313055" marR="0" lvl="0" indent="-228600" algn="l" rtl="0">
              <a:lnSpc>
                <a:spcPct val="110000"/>
              </a:lnSpc>
              <a:spcBef>
                <a:spcPts val="0"/>
              </a:spcBef>
              <a:spcAft>
                <a:spcPts val="0"/>
              </a:spcAft>
              <a:buClr>
                <a:schemeClr val="accent1"/>
              </a:buClr>
              <a:buSzPts val="1200"/>
              <a:buFont typeface="Arial"/>
              <a:buChar char="•"/>
            </a:pPr>
            <a:r>
              <a:rPr lang="en-US" sz="1200" b="1">
                <a:solidFill>
                  <a:schemeClr val="dk1"/>
                </a:solidFill>
                <a:latin typeface="Gill Sans"/>
                <a:ea typeface="Gill Sans"/>
                <a:cs typeface="Gill Sans"/>
                <a:sym typeface="Gill Sans"/>
              </a:rPr>
              <a:t>Congenital uterine malformations</a:t>
            </a:r>
            <a:endParaRPr sz="1200" b="1">
              <a:solidFill>
                <a:schemeClr val="dk1"/>
              </a:solidFill>
              <a:latin typeface="Gill Sans"/>
              <a:ea typeface="Gill Sans"/>
              <a:cs typeface="Gill Sans"/>
              <a:sym typeface="Gill Sans"/>
            </a:endParaRPr>
          </a:p>
          <a:p>
            <a:pPr marL="612775" marR="381000" lvl="1" indent="-228600" algn="l" rtl="0">
              <a:lnSpc>
                <a:spcPct val="110000"/>
              </a:lnSpc>
              <a:spcBef>
                <a:spcPts val="705"/>
              </a:spcBef>
              <a:spcAft>
                <a:spcPts val="0"/>
              </a:spcAft>
              <a:buClr>
                <a:schemeClr val="accent1"/>
              </a:buClr>
              <a:buSzPts val="1200"/>
              <a:buFont typeface="Arial"/>
              <a:buChar char="•"/>
            </a:pPr>
            <a:r>
              <a:rPr lang="en-US" sz="1200" b="0" i="0" u="none" strike="noStrike" cap="none">
                <a:solidFill>
                  <a:schemeClr val="dk1"/>
                </a:solidFill>
                <a:latin typeface="Gill Sans"/>
                <a:ea typeface="Gill Sans"/>
                <a:cs typeface="Gill Sans"/>
                <a:sym typeface="Gill Sans"/>
              </a:rPr>
              <a:t>There is </a:t>
            </a:r>
            <a:r>
              <a:rPr lang="en-US" sz="1200" b="0" i="0" u="sng" strike="noStrike" cap="none">
                <a:solidFill>
                  <a:schemeClr val="dk1"/>
                </a:solidFill>
                <a:latin typeface="Gill Sans"/>
                <a:ea typeface="Gill Sans"/>
                <a:cs typeface="Gill Sans"/>
                <a:sym typeface="Gill Sans"/>
              </a:rPr>
              <a:t>insufficient evidence</a:t>
            </a:r>
            <a:r>
              <a:rPr lang="en-US" sz="1200" b="0" i="0" u="none" strike="noStrike" cap="none">
                <a:solidFill>
                  <a:schemeClr val="dk1"/>
                </a:solidFill>
                <a:latin typeface="Gill Sans"/>
                <a:ea typeface="Gill Sans"/>
                <a:cs typeface="Gill Sans"/>
                <a:sym typeface="Gill Sans"/>
              </a:rPr>
              <a:t> to assess the effect of </a:t>
            </a:r>
            <a:r>
              <a:rPr lang="en-US" sz="1200" b="0" i="0" u="sng" strike="noStrike" cap="none">
                <a:solidFill>
                  <a:schemeClr val="dk1"/>
                </a:solidFill>
                <a:latin typeface="Gill Sans"/>
                <a:ea typeface="Gill Sans"/>
                <a:cs typeface="Gill Sans"/>
                <a:sym typeface="Gill Sans"/>
              </a:rPr>
              <a:t>uterine septum resection</a:t>
            </a:r>
            <a:r>
              <a:rPr lang="en-US" sz="1200" b="0" i="0" u="none" strike="noStrike" cap="none">
                <a:solidFill>
                  <a:schemeClr val="dk1"/>
                </a:solidFill>
                <a:latin typeface="Gill Sans"/>
                <a:ea typeface="Gill Sans"/>
                <a:cs typeface="Gill Sans"/>
                <a:sym typeface="Gill Sans"/>
              </a:rPr>
              <a:t> in  women with recurrent miscarriage and uterine septum </a:t>
            </a:r>
            <a:r>
              <a:rPr lang="en-US" sz="1200" b="0" i="0" u="sng" strike="noStrike" cap="none">
                <a:solidFill>
                  <a:schemeClr val="dk1"/>
                </a:solidFill>
                <a:latin typeface="Gill Sans"/>
                <a:ea typeface="Gill Sans"/>
                <a:cs typeface="Gill Sans"/>
                <a:sym typeface="Gill Sans"/>
              </a:rPr>
              <a:t>to prevent</a:t>
            </a:r>
            <a:r>
              <a:rPr lang="en-US" sz="1200" b="0" i="0" u="none" strike="noStrike" cap="none">
                <a:solidFill>
                  <a:schemeClr val="dk1"/>
                </a:solidFill>
                <a:latin typeface="Gill Sans"/>
                <a:ea typeface="Gill Sans"/>
                <a:cs typeface="Gill Sans"/>
                <a:sym typeface="Gill Sans"/>
              </a:rPr>
              <a:t> further  miscarriage.</a:t>
            </a:r>
            <a:endParaRPr sz="1200" b="0" i="0" u="none" strike="noStrike" cap="none">
              <a:solidFill>
                <a:schemeClr val="dk1"/>
              </a:solidFill>
              <a:latin typeface="Gill Sans"/>
              <a:ea typeface="Gill Sans"/>
              <a:cs typeface="Gill Sans"/>
              <a:sym typeface="Gill Sans"/>
            </a:endParaRPr>
          </a:p>
          <a:p>
            <a:pPr marL="313055" marR="0" lvl="0" indent="-228600" algn="l" rtl="0">
              <a:lnSpc>
                <a:spcPct val="110000"/>
              </a:lnSpc>
              <a:spcBef>
                <a:spcPts val="695"/>
              </a:spcBef>
              <a:spcAft>
                <a:spcPts val="0"/>
              </a:spcAft>
              <a:buClr>
                <a:schemeClr val="accent1"/>
              </a:buClr>
              <a:buSzPts val="1200"/>
              <a:buFont typeface="Arial"/>
              <a:buChar char="•"/>
            </a:pPr>
            <a:r>
              <a:rPr lang="en-US" sz="1200" b="1">
                <a:solidFill>
                  <a:schemeClr val="dk1"/>
                </a:solidFill>
                <a:latin typeface="Gill Sans"/>
                <a:ea typeface="Gill Sans"/>
                <a:cs typeface="Gill Sans"/>
                <a:sym typeface="Gill Sans"/>
              </a:rPr>
              <a:t>Cervical weakness and cervical cerclage</a:t>
            </a:r>
            <a:endParaRPr sz="1200" b="1">
              <a:solidFill>
                <a:schemeClr val="dk1"/>
              </a:solidFill>
              <a:latin typeface="Gill Sans"/>
              <a:ea typeface="Gill Sans"/>
              <a:cs typeface="Gill Sans"/>
              <a:sym typeface="Gill Sans"/>
            </a:endParaRPr>
          </a:p>
          <a:p>
            <a:pPr marL="612775" marR="74930" lvl="1" indent="-228600" algn="l" rtl="0">
              <a:lnSpc>
                <a:spcPct val="110000"/>
              </a:lnSpc>
              <a:spcBef>
                <a:spcPts val="705"/>
              </a:spcBef>
              <a:spcAft>
                <a:spcPts val="0"/>
              </a:spcAft>
              <a:buClr>
                <a:schemeClr val="accent1"/>
              </a:buClr>
              <a:buSzPts val="1200"/>
              <a:buFont typeface="Arial"/>
              <a:buChar char="•"/>
            </a:pPr>
            <a:r>
              <a:rPr lang="en-US" sz="1200" b="0" i="0" u="none" strike="noStrike" cap="none">
                <a:solidFill>
                  <a:schemeClr val="dk1"/>
                </a:solidFill>
                <a:latin typeface="Gill Sans"/>
                <a:ea typeface="Gill Sans"/>
                <a:cs typeface="Gill Sans"/>
                <a:sym typeface="Gill Sans"/>
              </a:rPr>
              <a:t>Cervical cerclage is associated with </a:t>
            </a:r>
            <a:r>
              <a:rPr lang="en-US" sz="1200" b="1" i="0" u="none" strike="noStrike" cap="none">
                <a:solidFill>
                  <a:schemeClr val="dk1"/>
                </a:solidFill>
                <a:latin typeface="Gill Sans"/>
                <a:ea typeface="Gill Sans"/>
                <a:cs typeface="Gill Sans"/>
                <a:sym typeface="Gill Sans"/>
              </a:rPr>
              <a:t>potential hazards </a:t>
            </a:r>
            <a:r>
              <a:rPr lang="en-US" sz="1200" b="0" i="0" u="none" strike="noStrike" cap="none">
                <a:solidFill>
                  <a:schemeClr val="dk1"/>
                </a:solidFill>
                <a:latin typeface="Gill Sans"/>
                <a:ea typeface="Gill Sans"/>
                <a:cs typeface="Gill Sans"/>
                <a:sym typeface="Gill Sans"/>
              </a:rPr>
              <a:t>related to the surgery and the  risk of stimulating uterine contractions and hence should be considered only in  women who are likely to benefit.</a:t>
            </a:r>
            <a:endParaRPr sz="1200" b="0" i="0" u="none" strike="noStrike" cap="none">
              <a:solidFill>
                <a:schemeClr val="dk1"/>
              </a:solidFill>
              <a:latin typeface="Gill Sans"/>
              <a:ea typeface="Gill Sans"/>
              <a:cs typeface="Gill Sans"/>
              <a:sym typeface="Gill Sans"/>
            </a:endParaRPr>
          </a:p>
          <a:p>
            <a:pPr marL="612775" marR="5080" lvl="1" indent="-228600" algn="l" rtl="0">
              <a:lnSpc>
                <a:spcPct val="110000"/>
              </a:lnSpc>
              <a:spcBef>
                <a:spcPts val="700"/>
              </a:spcBef>
              <a:spcAft>
                <a:spcPts val="0"/>
              </a:spcAft>
              <a:buClr>
                <a:schemeClr val="accent1"/>
              </a:buClr>
              <a:buSzPts val="1200"/>
              <a:buFont typeface="Arial"/>
              <a:buChar char="•"/>
            </a:pPr>
            <a:r>
              <a:rPr lang="en-US" sz="1200" b="0" i="0" u="none" strike="noStrike" cap="none">
                <a:solidFill>
                  <a:schemeClr val="dk1"/>
                </a:solidFill>
                <a:latin typeface="Gill Sans"/>
                <a:ea typeface="Gill Sans"/>
                <a:cs typeface="Gill Sans"/>
                <a:sym typeface="Gill Sans"/>
              </a:rPr>
              <a:t>In women with a singleton pregnancy and a </a:t>
            </a:r>
            <a:r>
              <a:rPr lang="en-US" sz="1200" b="1" i="0" u="none" strike="noStrike" cap="none">
                <a:solidFill>
                  <a:schemeClr val="dk1"/>
                </a:solidFill>
                <a:latin typeface="Gill Sans"/>
                <a:ea typeface="Gill Sans"/>
                <a:cs typeface="Gill Sans"/>
                <a:sym typeface="Gill Sans"/>
              </a:rPr>
              <a:t>history of one second-trimester  </a:t>
            </a:r>
            <a:r>
              <a:rPr lang="en-US" sz="1200" b="0" i="0" u="none" strike="noStrike" cap="none">
                <a:solidFill>
                  <a:schemeClr val="dk1"/>
                </a:solidFill>
                <a:latin typeface="Gill Sans"/>
                <a:ea typeface="Gill Sans"/>
                <a:cs typeface="Gill Sans"/>
                <a:sym typeface="Gill Sans"/>
              </a:rPr>
              <a:t>miscarriage attributable to cervical factors , an ultrasound-indicated cerclage should  be offered if a cervical length of 25mm or less is detected by transvaginal scan before  24 weeks of gestation.</a:t>
            </a:r>
            <a:endParaRPr sz="1200" b="0" i="0" u="none" strike="noStrike" cap="none">
              <a:solidFill>
                <a:schemeClr val="dk1"/>
              </a:solidFill>
              <a:latin typeface="Gill Sans"/>
              <a:ea typeface="Gill Sans"/>
              <a:cs typeface="Gill Sans"/>
              <a:sym typeface="Gill Sans"/>
            </a:endParaRPr>
          </a:p>
          <a:p>
            <a:pPr marL="612775" marR="68580" lvl="1" indent="-228600" algn="l" rtl="0">
              <a:lnSpc>
                <a:spcPct val="110000"/>
              </a:lnSpc>
              <a:spcBef>
                <a:spcPts val="700"/>
              </a:spcBef>
              <a:spcAft>
                <a:spcPts val="0"/>
              </a:spcAft>
              <a:buClr>
                <a:schemeClr val="accent1"/>
              </a:buClr>
              <a:buSzPts val="1200"/>
              <a:buFont typeface="Arial"/>
              <a:buChar char="•"/>
            </a:pPr>
            <a:r>
              <a:rPr lang="en-US" sz="1200" b="0" i="0" u="none" strike="noStrike" cap="none">
                <a:solidFill>
                  <a:schemeClr val="dk1"/>
                </a:solidFill>
                <a:latin typeface="Gill Sans"/>
                <a:ea typeface="Gill Sans"/>
                <a:cs typeface="Gill Sans"/>
                <a:sym typeface="Gill Sans"/>
              </a:rPr>
              <a:t>Women with a history of second-trimester miscarriage and </a:t>
            </a:r>
            <a:r>
              <a:rPr lang="en-US" sz="1200" b="1" i="0" u="none" strike="noStrike" cap="none">
                <a:solidFill>
                  <a:schemeClr val="dk1"/>
                </a:solidFill>
                <a:latin typeface="Gill Sans"/>
                <a:ea typeface="Gill Sans"/>
                <a:cs typeface="Gill Sans"/>
                <a:sym typeface="Gill Sans"/>
              </a:rPr>
              <a:t>suspected </a:t>
            </a:r>
            <a:r>
              <a:rPr lang="en-US" sz="1200" b="0" i="0" u="none" strike="noStrike" cap="none">
                <a:solidFill>
                  <a:schemeClr val="dk1"/>
                </a:solidFill>
                <a:latin typeface="Gill Sans"/>
                <a:ea typeface="Gill Sans"/>
                <a:cs typeface="Gill Sans"/>
                <a:sym typeface="Gill Sans"/>
              </a:rPr>
              <a:t>cervical  weakness who have not undergone a history-indicated cerclage may be offered </a:t>
            </a:r>
            <a:r>
              <a:rPr lang="en-US" sz="1200" b="0" i="0" u="sng" strike="noStrike" cap="none">
                <a:solidFill>
                  <a:schemeClr val="dk1"/>
                </a:solidFill>
                <a:latin typeface="Gill Sans"/>
                <a:ea typeface="Gill Sans"/>
                <a:cs typeface="Gill Sans"/>
                <a:sym typeface="Gill Sans"/>
              </a:rPr>
              <a:t>serial </a:t>
            </a:r>
            <a:r>
              <a:rPr lang="en-US" sz="1200" b="0" i="0" u="none" strike="noStrike" cap="none">
                <a:solidFill>
                  <a:schemeClr val="dk1"/>
                </a:solidFill>
                <a:latin typeface="Gill Sans"/>
                <a:ea typeface="Gill Sans"/>
                <a:cs typeface="Gill Sans"/>
                <a:sym typeface="Gill Sans"/>
              </a:rPr>
              <a:t> </a:t>
            </a:r>
            <a:r>
              <a:rPr lang="en-US" sz="1200" b="0" i="0" u="sng" strike="noStrike" cap="none">
                <a:solidFill>
                  <a:schemeClr val="dk1"/>
                </a:solidFill>
                <a:latin typeface="Gill Sans"/>
                <a:ea typeface="Gill Sans"/>
                <a:cs typeface="Gill Sans"/>
                <a:sym typeface="Gill Sans"/>
              </a:rPr>
              <a:t>cervical sonographic surveillance</a:t>
            </a:r>
            <a:endParaRPr sz="1200" b="0" i="0" u="none" strike="noStrike" cap="none">
              <a:solidFill>
                <a:schemeClr val="dk1"/>
              </a:solidFill>
              <a:latin typeface="Gill Sans"/>
              <a:ea typeface="Gill Sans"/>
              <a:cs typeface="Gill Sans"/>
              <a:sym typeface="Gill San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a:path>
          <a:tileRect/>
        </a:gradFill>
        <a:effectLst/>
      </p:bgPr>
    </p:bg>
    <p:spTree>
      <p:nvGrpSpPr>
        <p:cNvPr id="1" name="Shape 496"/>
        <p:cNvGrpSpPr/>
        <p:nvPr/>
      </p:nvGrpSpPr>
      <p:grpSpPr>
        <a:xfrm>
          <a:off x="0" y="0"/>
          <a:ext cx="0" cy="0"/>
          <a:chOff x="0" y="0"/>
          <a:chExt cx="0" cy="0"/>
        </a:xfrm>
      </p:grpSpPr>
      <p:sp>
        <p:nvSpPr>
          <p:cNvPr id="497" name="Google Shape;497;p57"/>
          <p:cNvSpPr/>
          <p:nvPr/>
        </p:nvSpPr>
        <p:spPr>
          <a:xfrm>
            <a:off x="1" y="0"/>
            <a:ext cx="9143771" cy="5143500"/>
          </a:xfrm>
          <a:prstGeom prst="rect">
            <a:avLst/>
          </a:prstGeom>
          <a:gradFill>
            <a:gsLst>
              <a:gs pos="0">
                <a:srgbClr val="EBE9E6"/>
              </a:gs>
              <a:gs pos="100000">
                <a:srgbClr val="C9C5C0"/>
              </a:gs>
            </a:gsLst>
            <a:path path="circle">
              <a:fillToRect/>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cxnSp>
        <p:nvCxnSpPr>
          <p:cNvPr id="498" name="Google Shape;498;p57"/>
          <p:cNvCxnSpPr/>
          <p:nvPr/>
        </p:nvCxnSpPr>
        <p:spPr>
          <a:xfrm>
            <a:off x="1090422" y="1385316"/>
            <a:ext cx="7205642" cy="0"/>
          </a:xfrm>
          <a:prstGeom prst="straightConnector1">
            <a:avLst/>
          </a:prstGeom>
          <a:noFill/>
          <a:ln w="31750" cap="flat" cmpd="sng">
            <a:solidFill>
              <a:schemeClr val="accent1"/>
            </a:solidFill>
            <a:prstDash val="solid"/>
            <a:round/>
            <a:headEnd type="none" w="sm" len="sm"/>
            <a:tailEnd type="none" w="sm" len="sm"/>
          </a:ln>
        </p:spPr>
      </p:cxnSp>
      <p:sp>
        <p:nvSpPr>
          <p:cNvPr id="499" name="Google Shape;499;p57"/>
          <p:cNvSpPr txBox="1">
            <a:spLocks noGrp="1"/>
          </p:cNvSpPr>
          <p:nvPr>
            <p:ph type="title"/>
          </p:nvPr>
        </p:nvSpPr>
        <p:spPr>
          <a:xfrm>
            <a:off x="1088684" y="603389"/>
            <a:ext cx="7202400" cy="786900"/>
          </a:xfrm>
          <a:prstGeom prst="rect">
            <a:avLst/>
          </a:prstGeom>
          <a:noFill/>
          <a:ln>
            <a:noFill/>
          </a:ln>
        </p:spPr>
        <p:txBody>
          <a:bodyPr spcFirstLastPara="1" wrap="square" lIns="0" tIns="12700" rIns="0" bIns="0" anchor="t" anchorCtr="0">
            <a:normAutofit/>
          </a:bodyPr>
          <a:lstStyle/>
          <a:p>
            <a:pPr marL="12700" lvl="0" indent="0" algn="l" rtl="0">
              <a:lnSpc>
                <a:spcPct val="90000"/>
              </a:lnSpc>
              <a:spcBef>
                <a:spcPts val="0"/>
              </a:spcBef>
              <a:spcAft>
                <a:spcPts val="0"/>
              </a:spcAft>
              <a:buClr>
                <a:schemeClr val="dk1"/>
              </a:buClr>
              <a:buSzPts val="2400"/>
              <a:buFont typeface="Gill Sans"/>
              <a:buNone/>
            </a:pPr>
            <a:r>
              <a:rPr lang="en-US"/>
              <a:t>ANTIPHOSPHOLIPID SYNDROME:</a:t>
            </a:r>
            <a:endParaRPr/>
          </a:p>
        </p:txBody>
      </p:sp>
      <p:sp>
        <p:nvSpPr>
          <p:cNvPr id="500" name="Google Shape;500;p57"/>
          <p:cNvSpPr/>
          <p:nvPr/>
        </p:nvSpPr>
        <p:spPr>
          <a:xfrm>
            <a:off x="0" y="1514607"/>
            <a:ext cx="9144000" cy="3079455"/>
          </a:xfrm>
          <a:prstGeom prst="rect">
            <a:avLst/>
          </a:prstGeom>
          <a:gradFill>
            <a:gsLst>
              <a:gs pos="0">
                <a:srgbClr val="DFDBD5">
                  <a:alpha val="0"/>
                </a:srgbClr>
              </a:gs>
              <a:gs pos="100000">
                <a:srgbClr val="DFDBD5">
                  <a:alpha val="8000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pic>
        <p:nvPicPr>
          <p:cNvPr id="501" name="Google Shape;501;p57"/>
          <p:cNvPicPr preferRelativeResize="0"/>
          <p:nvPr/>
        </p:nvPicPr>
        <p:blipFill rotWithShape="1">
          <a:blip r:embed="rId3">
            <a:alphaModFix/>
          </a:blip>
          <a:srcRect t="1538" b="-1538"/>
          <a:stretch/>
        </p:blipFill>
        <p:spPr>
          <a:xfrm>
            <a:off x="0" y="4594860"/>
            <a:ext cx="9144000" cy="557212"/>
          </a:xfrm>
          <a:prstGeom prst="rect">
            <a:avLst/>
          </a:prstGeom>
          <a:noFill/>
          <a:ln>
            <a:noFill/>
          </a:ln>
        </p:spPr>
      </p:pic>
      <p:cxnSp>
        <p:nvCxnSpPr>
          <p:cNvPr id="502" name="Google Shape;502;p57"/>
          <p:cNvCxnSpPr/>
          <p:nvPr/>
        </p:nvCxnSpPr>
        <p:spPr>
          <a:xfrm>
            <a:off x="0" y="4596309"/>
            <a:ext cx="9144000" cy="0"/>
          </a:xfrm>
          <a:prstGeom prst="straightConnector1">
            <a:avLst/>
          </a:prstGeom>
          <a:noFill/>
          <a:ln w="12700" cap="flat" cmpd="sng">
            <a:solidFill>
              <a:srgbClr val="000001">
                <a:alpha val="20000"/>
              </a:srgbClr>
            </a:solidFill>
            <a:prstDash val="solid"/>
            <a:round/>
            <a:headEnd type="none" w="sm" len="sm"/>
            <a:tailEnd type="none" w="sm" len="sm"/>
          </a:ln>
        </p:spPr>
      </p:cxnSp>
      <p:grpSp>
        <p:nvGrpSpPr>
          <p:cNvPr id="503" name="Google Shape;503;p57"/>
          <p:cNvGrpSpPr/>
          <p:nvPr/>
        </p:nvGrpSpPr>
        <p:grpSpPr>
          <a:xfrm>
            <a:off x="609600" y="1352550"/>
            <a:ext cx="8131516" cy="3124199"/>
            <a:chOff x="0" y="0"/>
            <a:chExt cx="8131516" cy="3124199"/>
          </a:xfrm>
        </p:grpSpPr>
        <p:sp>
          <p:nvSpPr>
            <p:cNvPr id="504" name="Google Shape;504;p57"/>
            <p:cNvSpPr/>
            <p:nvPr/>
          </p:nvSpPr>
          <p:spPr>
            <a:xfrm>
              <a:off x="0" y="0"/>
              <a:ext cx="8131516" cy="45281"/>
            </a:xfrm>
            <a:prstGeom prst="roundRect">
              <a:avLst>
                <a:gd name="adj" fmla="val 16667"/>
              </a:avLst>
            </a:prstGeom>
            <a:solidFill>
              <a:schemeClr val="dk2"/>
            </a:solidFill>
            <a:ln w="158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57"/>
            <p:cNvSpPr txBox="1"/>
            <p:nvPr/>
          </p:nvSpPr>
          <p:spPr>
            <a:xfrm>
              <a:off x="2210" y="2210"/>
              <a:ext cx="8127096" cy="40861"/>
            </a:xfrm>
            <a:prstGeom prst="rect">
              <a:avLst/>
            </a:prstGeom>
            <a:noFill/>
            <a:ln>
              <a:noFill/>
            </a:ln>
          </p:spPr>
          <p:txBody>
            <a:bodyPr spcFirstLastPara="1" wrap="square" lIns="19050" tIns="19050" rIns="19050" bIns="19050" anchor="ctr" anchorCtr="0">
              <a:noAutofit/>
            </a:bodyPr>
            <a:lstStyle/>
            <a:p>
              <a:pPr marL="0" marR="0" lvl="0" indent="0" algn="l" rtl="0">
                <a:lnSpc>
                  <a:spcPct val="90000"/>
                </a:lnSpc>
                <a:spcBef>
                  <a:spcPts val="0"/>
                </a:spcBef>
                <a:spcAft>
                  <a:spcPts val="0"/>
                </a:spcAft>
                <a:buClr>
                  <a:schemeClr val="lt1"/>
                </a:buClr>
                <a:buSzPts val="500"/>
                <a:buFont typeface="Gill Sans"/>
                <a:buNone/>
              </a:pPr>
              <a:r>
                <a:rPr lang="en-US" sz="500" b="1" i="1">
                  <a:solidFill>
                    <a:schemeClr val="lt1"/>
                  </a:solidFill>
                  <a:latin typeface="Gill Sans"/>
                  <a:ea typeface="Gill Sans"/>
                  <a:cs typeface="Gill Sans"/>
                  <a:sym typeface="Gill Sans"/>
                </a:rPr>
                <a:t>investigations:</a:t>
              </a:r>
              <a:endParaRPr sz="500">
                <a:solidFill>
                  <a:schemeClr val="lt1"/>
                </a:solidFill>
                <a:latin typeface="Gill Sans"/>
                <a:ea typeface="Gill Sans"/>
                <a:cs typeface="Gill Sans"/>
                <a:sym typeface="Gill Sans"/>
              </a:endParaRPr>
            </a:p>
          </p:txBody>
        </p:sp>
        <p:sp>
          <p:nvSpPr>
            <p:cNvPr id="506" name="Google Shape;506;p57"/>
            <p:cNvSpPr/>
            <p:nvPr/>
          </p:nvSpPr>
          <p:spPr>
            <a:xfrm>
              <a:off x="0" y="48770"/>
              <a:ext cx="8131516" cy="307542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57"/>
            <p:cNvSpPr txBox="1"/>
            <p:nvPr/>
          </p:nvSpPr>
          <p:spPr>
            <a:xfrm>
              <a:off x="0" y="48770"/>
              <a:ext cx="8131516" cy="3075429"/>
            </a:xfrm>
            <a:prstGeom prst="rect">
              <a:avLst/>
            </a:prstGeom>
            <a:noFill/>
            <a:ln>
              <a:noFill/>
            </a:ln>
          </p:spPr>
          <p:txBody>
            <a:bodyPr spcFirstLastPara="1" wrap="square" lIns="258175" tIns="16500" rIns="92450" bIns="16500" anchor="t" anchorCtr="0">
              <a:noAutofit/>
            </a:bodyPr>
            <a:lstStyle/>
            <a:p>
              <a:pPr marL="114300" marR="0" lvl="1" indent="-114300" algn="l" rtl="0">
                <a:lnSpc>
                  <a:spcPct val="90000"/>
                </a:lnSpc>
                <a:spcBef>
                  <a:spcPts val="0"/>
                </a:spcBef>
                <a:spcAft>
                  <a:spcPts val="0"/>
                </a:spcAft>
                <a:buClr>
                  <a:schemeClr val="dk1"/>
                </a:buClr>
                <a:buSzPts val="1300"/>
                <a:buFont typeface="Gill Sans"/>
                <a:buChar char="•"/>
              </a:pPr>
              <a:r>
                <a:rPr lang="en-US" sz="1300" b="1" i="1" u="none" strike="noStrike" cap="none">
                  <a:solidFill>
                    <a:schemeClr val="dk1"/>
                  </a:solidFill>
                  <a:latin typeface="Gill Sans"/>
                  <a:ea typeface="Gill Sans"/>
                  <a:cs typeface="Gill Sans"/>
                  <a:sym typeface="Gill Sans"/>
                </a:rPr>
                <a:t>Antiphospholipid antibodies:</a:t>
              </a:r>
              <a:endParaRPr sz="1300" b="0" i="0" u="none" strike="noStrike" cap="none">
                <a:solidFill>
                  <a:schemeClr val="dk1"/>
                </a:solidFill>
                <a:latin typeface="Gill Sans"/>
                <a:ea typeface="Gill Sans"/>
                <a:cs typeface="Gill Sans"/>
                <a:sym typeface="Gill Sans"/>
              </a:endParaRPr>
            </a:p>
            <a:p>
              <a:pPr marL="114300" marR="0" lvl="1" indent="-114300" algn="l" rtl="0">
                <a:lnSpc>
                  <a:spcPct val="90000"/>
                </a:lnSpc>
                <a:spcBef>
                  <a:spcPts val="260"/>
                </a:spcBef>
                <a:spcAft>
                  <a:spcPts val="0"/>
                </a:spcAft>
                <a:buClr>
                  <a:schemeClr val="dk1"/>
                </a:buClr>
                <a:buSzPts val="1300"/>
                <a:buFont typeface="Gill Sans"/>
                <a:buChar char="•"/>
              </a:pPr>
              <a:r>
                <a:rPr lang="en-US" sz="1300" b="0" i="0" u="none" strike="noStrike" cap="none">
                  <a:solidFill>
                    <a:schemeClr val="dk1"/>
                  </a:solidFill>
                  <a:latin typeface="Gill Sans"/>
                  <a:ea typeface="Gill Sans"/>
                  <a:cs typeface="Gill Sans"/>
                  <a:sym typeface="Gill Sans"/>
                </a:rPr>
                <a:t>All women with recurrent first-trimester miscarriage and all women with  one or more second-trimester miscarriage (missed type) should be screened </a:t>
              </a:r>
              <a:r>
                <a:rPr lang="en-US" sz="1300" b="0" i="0" u="sng" strike="noStrike" cap="none">
                  <a:solidFill>
                    <a:schemeClr val="dk1"/>
                  </a:solidFill>
                  <a:latin typeface="Gill Sans"/>
                  <a:ea typeface="Gill Sans"/>
                  <a:cs typeface="Gill Sans"/>
                  <a:sym typeface="Gill Sans"/>
                </a:rPr>
                <a:t>before </a:t>
              </a:r>
              <a:r>
                <a:rPr lang="en-US" sz="1300" b="0" i="0" u="none" strike="noStrike" cap="none">
                  <a:solidFill>
                    <a:schemeClr val="dk1"/>
                  </a:solidFill>
                  <a:latin typeface="Gill Sans"/>
                  <a:ea typeface="Gill Sans"/>
                  <a:cs typeface="Gill Sans"/>
                  <a:sym typeface="Gill Sans"/>
                </a:rPr>
                <a:t> pregnancy for antiphospholipid antibodies.</a:t>
              </a:r>
              <a:endParaRPr/>
            </a:p>
            <a:p>
              <a:pPr marL="114300" marR="0" lvl="1" indent="-31750" algn="l" rtl="0">
                <a:lnSpc>
                  <a:spcPct val="90000"/>
                </a:lnSpc>
                <a:spcBef>
                  <a:spcPts val="260"/>
                </a:spcBef>
                <a:spcAft>
                  <a:spcPts val="0"/>
                </a:spcAft>
                <a:buClr>
                  <a:schemeClr val="dk1"/>
                </a:buClr>
                <a:buSzPts val="1300"/>
                <a:buFont typeface="Gill Sans"/>
                <a:buNone/>
              </a:pPr>
              <a:endParaRPr sz="1300" b="0" i="0" u="none" strike="noStrike" cap="none">
                <a:solidFill>
                  <a:schemeClr val="dk1"/>
                </a:solidFill>
                <a:latin typeface="Gill Sans"/>
                <a:ea typeface="Gill Sans"/>
                <a:cs typeface="Gill Sans"/>
                <a:sym typeface="Gill Sans"/>
              </a:endParaRPr>
            </a:p>
            <a:p>
              <a:pPr marL="114300" marR="0" lvl="1" indent="-114300" algn="l" rtl="0">
                <a:lnSpc>
                  <a:spcPct val="90000"/>
                </a:lnSpc>
                <a:spcBef>
                  <a:spcPts val="260"/>
                </a:spcBef>
                <a:spcAft>
                  <a:spcPts val="0"/>
                </a:spcAft>
                <a:buClr>
                  <a:schemeClr val="dk1"/>
                </a:buClr>
                <a:buSzPts val="1300"/>
                <a:buFont typeface="Gill Sans"/>
                <a:buChar char="•"/>
              </a:pPr>
              <a:r>
                <a:rPr lang="en-US" sz="1300" b="0" i="0" u="none" strike="noStrike" cap="none">
                  <a:solidFill>
                    <a:schemeClr val="dk1"/>
                  </a:solidFill>
                  <a:latin typeface="Gill Sans"/>
                  <a:ea typeface="Gill Sans"/>
                  <a:cs typeface="Gill Sans"/>
                  <a:sym typeface="Gill Sans"/>
                </a:rPr>
                <a:t>To diagnose antiphospholipid syndrome it is mandatory that the woman  has </a:t>
              </a:r>
              <a:r>
                <a:rPr lang="en-US" sz="1300" b="0" i="0" u="sng" strike="noStrike" cap="none">
                  <a:solidFill>
                    <a:schemeClr val="dk1"/>
                  </a:solidFill>
                  <a:latin typeface="Gill Sans"/>
                  <a:ea typeface="Gill Sans"/>
                  <a:cs typeface="Gill Sans"/>
                  <a:sym typeface="Gill Sans"/>
                </a:rPr>
                <a:t>two positive tests at least 12 weeks apart</a:t>
              </a:r>
              <a:r>
                <a:rPr lang="en-US" sz="1300" b="0" i="0" u="none" strike="noStrike" cap="none">
                  <a:solidFill>
                    <a:schemeClr val="dk1"/>
                  </a:solidFill>
                  <a:latin typeface="Gill Sans"/>
                  <a:ea typeface="Gill Sans"/>
                  <a:cs typeface="Gill Sans"/>
                  <a:sym typeface="Gill Sans"/>
                </a:rPr>
                <a:t> for either lupus  anticoagulant or anticardiolipin antibodies of IgG/IgM class present in a  medium or high titre over 40 g/l or ml/l, or above the 99th percentile.</a:t>
              </a:r>
              <a:endParaRPr/>
            </a:p>
            <a:p>
              <a:pPr marL="114300" marR="0" lvl="1" indent="-31750" algn="l" rtl="0">
                <a:lnSpc>
                  <a:spcPct val="90000"/>
                </a:lnSpc>
                <a:spcBef>
                  <a:spcPts val="260"/>
                </a:spcBef>
                <a:spcAft>
                  <a:spcPts val="0"/>
                </a:spcAft>
                <a:buClr>
                  <a:schemeClr val="dk1"/>
                </a:buClr>
                <a:buSzPts val="1300"/>
                <a:buFont typeface="Gill Sans"/>
                <a:buNone/>
              </a:pPr>
              <a:endParaRPr sz="1300" b="0" i="0" u="none" strike="noStrike" cap="none">
                <a:solidFill>
                  <a:schemeClr val="dk1"/>
                </a:solidFill>
                <a:latin typeface="Gill Sans"/>
                <a:ea typeface="Gill Sans"/>
                <a:cs typeface="Gill Sans"/>
                <a:sym typeface="Gill Sans"/>
              </a:endParaRPr>
            </a:p>
            <a:p>
              <a:pPr marL="114300" marR="0" lvl="1" indent="-114300" algn="l" rtl="0">
                <a:lnSpc>
                  <a:spcPct val="90000"/>
                </a:lnSpc>
                <a:spcBef>
                  <a:spcPts val="260"/>
                </a:spcBef>
                <a:spcAft>
                  <a:spcPts val="0"/>
                </a:spcAft>
                <a:buClr>
                  <a:schemeClr val="dk1"/>
                </a:buClr>
                <a:buSzPts val="1300"/>
                <a:buFont typeface="Gill Sans"/>
                <a:buChar char="•"/>
              </a:pPr>
              <a:r>
                <a:rPr lang="en-US" sz="1300" b="0" i="0" u="none" strike="noStrike" cap="none">
                  <a:solidFill>
                    <a:schemeClr val="dk1"/>
                  </a:solidFill>
                  <a:latin typeface="Gill Sans"/>
                  <a:ea typeface="Gill Sans"/>
                  <a:cs typeface="Gill Sans"/>
                  <a:sym typeface="Gill Sans"/>
                </a:rPr>
                <a:t>The detection of antiphospholipid antibodies is subject to considerable  inter-laboratory variation. This is a result of temporal fluctuation of  antiphospholipid antibody titres in individual women, transient positivity  secondary to </a:t>
              </a:r>
              <a:r>
                <a:rPr lang="en-US" sz="1300" b="0" i="0" u="sng" strike="noStrike" cap="none">
                  <a:solidFill>
                    <a:schemeClr val="dk1"/>
                  </a:solidFill>
                  <a:latin typeface="Gill Sans"/>
                  <a:ea typeface="Gill Sans"/>
                  <a:cs typeface="Gill Sans"/>
                  <a:sym typeface="Gill Sans"/>
                </a:rPr>
                <a:t>infections, suboptimal sample collection and preparation </a:t>
              </a:r>
              <a:r>
                <a:rPr lang="en-US" sz="1300" b="0" i="0" u="none" strike="noStrike" cap="none">
                  <a:solidFill>
                    <a:schemeClr val="dk1"/>
                  </a:solidFill>
                  <a:latin typeface="Gill Sans"/>
                  <a:ea typeface="Gill Sans"/>
                  <a:cs typeface="Gill Sans"/>
                  <a:sym typeface="Gill Sans"/>
                </a:rPr>
                <a:t> </a:t>
              </a:r>
              <a:r>
                <a:rPr lang="en-US" sz="1300" b="0" i="0" u="sng" strike="noStrike" cap="none">
                  <a:solidFill>
                    <a:schemeClr val="dk1"/>
                  </a:solidFill>
                  <a:latin typeface="Gill Sans"/>
                  <a:ea typeface="Gill Sans"/>
                  <a:cs typeface="Gill Sans"/>
                  <a:sym typeface="Gill Sans"/>
                </a:rPr>
                <a:t>and lack of standardisation of laboratory tests</a:t>
              </a:r>
              <a:r>
                <a:rPr lang="en-US" sz="1300" b="0" i="0" u="none" strike="noStrike" cap="none">
                  <a:solidFill>
                    <a:schemeClr val="dk1"/>
                  </a:solidFill>
                  <a:latin typeface="Gill Sans"/>
                  <a:ea typeface="Gill Sans"/>
                  <a:cs typeface="Gill Sans"/>
                  <a:sym typeface="Gill Sans"/>
                </a:rPr>
                <a:t> for their detection.</a:t>
              </a:r>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a:path>
          <a:tileRect/>
        </a:gradFill>
        <a:effectLst/>
      </p:bgPr>
    </p:bg>
    <p:spTree>
      <p:nvGrpSpPr>
        <p:cNvPr id="1" name="Shape 511"/>
        <p:cNvGrpSpPr/>
        <p:nvPr/>
      </p:nvGrpSpPr>
      <p:grpSpPr>
        <a:xfrm>
          <a:off x="0" y="0"/>
          <a:ext cx="0" cy="0"/>
          <a:chOff x="0" y="0"/>
          <a:chExt cx="0" cy="0"/>
        </a:xfrm>
      </p:grpSpPr>
      <p:sp>
        <p:nvSpPr>
          <p:cNvPr id="512" name="Google Shape;512;p58"/>
          <p:cNvSpPr/>
          <p:nvPr/>
        </p:nvSpPr>
        <p:spPr>
          <a:xfrm>
            <a:off x="1" y="0"/>
            <a:ext cx="9143771" cy="5143500"/>
          </a:xfrm>
          <a:prstGeom prst="rect">
            <a:avLst/>
          </a:prstGeom>
          <a:gradFill>
            <a:gsLst>
              <a:gs pos="0">
                <a:srgbClr val="EBE9E6"/>
              </a:gs>
              <a:gs pos="100000">
                <a:srgbClr val="C9C5C0"/>
              </a:gs>
            </a:gsLst>
            <a:path path="circle">
              <a:fillToRect/>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513" name="Google Shape;513;p58"/>
          <p:cNvSpPr txBox="1">
            <a:spLocks noGrp="1"/>
          </p:cNvSpPr>
          <p:nvPr>
            <p:ph type="title"/>
          </p:nvPr>
        </p:nvSpPr>
        <p:spPr>
          <a:xfrm>
            <a:off x="633357" y="1200149"/>
            <a:ext cx="2654449" cy="3223260"/>
          </a:xfrm>
          <a:prstGeom prst="rect">
            <a:avLst/>
          </a:prstGeom>
          <a:noFill/>
          <a:ln>
            <a:noFill/>
          </a:ln>
        </p:spPr>
        <p:txBody>
          <a:bodyPr spcFirstLastPara="1" wrap="square" lIns="91425" tIns="45700" rIns="91425" bIns="45700" anchor="ctr" anchorCtr="0">
            <a:normAutofit/>
          </a:bodyPr>
          <a:lstStyle/>
          <a:p>
            <a:pPr marL="12700" lvl="0" indent="0" algn="l" rtl="0">
              <a:lnSpc>
                <a:spcPct val="90000"/>
              </a:lnSpc>
              <a:spcBef>
                <a:spcPts val="0"/>
              </a:spcBef>
              <a:spcAft>
                <a:spcPts val="0"/>
              </a:spcAft>
              <a:buClr>
                <a:schemeClr val="dk1"/>
              </a:buClr>
              <a:buSzPts val="2700"/>
              <a:buFont typeface="Gill Sans"/>
              <a:buNone/>
            </a:pPr>
            <a:r>
              <a:rPr lang="en-US" sz="2700" b="0" i="0" cap="none">
                <a:solidFill>
                  <a:schemeClr val="dk1"/>
                </a:solidFill>
                <a:latin typeface="Gill Sans"/>
                <a:ea typeface="Gill Sans"/>
                <a:cs typeface="Gill Sans"/>
                <a:sym typeface="Gill Sans"/>
              </a:rPr>
              <a:t>MANAGEMENT</a:t>
            </a:r>
            <a:endParaRPr/>
          </a:p>
        </p:txBody>
      </p:sp>
      <p:cxnSp>
        <p:nvCxnSpPr>
          <p:cNvPr id="514" name="Google Shape;514;p58"/>
          <p:cNvCxnSpPr/>
          <p:nvPr/>
        </p:nvCxnSpPr>
        <p:spPr>
          <a:xfrm>
            <a:off x="3490722" y="1611629"/>
            <a:ext cx="0" cy="2400300"/>
          </a:xfrm>
          <a:prstGeom prst="straightConnector1">
            <a:avLst/>
          </a:prstGeom>
          <a:noFill/>
          <a:ln w="31750" cap="flat" cmpd="sng">
            <a:solidFill>
              <a:schemeClr val="accent1"/>
            </a:solidFill>
            <a:prstDash val="solid"/>
            <a:round/>
            <a:headEnd type="none" w="sm" len="sm"/>
            <a:tailEnd type="none" w="sm" len="sm"/>
          </a:ln>
        </p:spPr>
      </p:cxnSp>
      <p:sp>
        <p:nvSpPr>
          <p:cNvPr id="515" name="Google Shape;515;p58"/>
          <p:cNvSpPr txBox="1"/>
          <p:nvPr/>
        </p:nvSpPr>
        <p:spPr>
          <a:xfrm>
            <a:off x="3693637" y="1200149"/>
            <a:ext cx="4817003" cy="3223260"/>
          </a:xfrm>
          <a:prstGeom prst="rect">
            <a:avLst/>
          </a:prstGeom>
          <a:noFill/>
          <a:ln>
            <a:noFill/>
          </a:ln>
        </p:spPr>
        <p:txBody>
          <a:bodyPr spcFirstLastPara="1" wrap="square" lIns="91425" tIns="45700" rIns="91425" bIns="45700" anchor="ctr" anchorCtr="0">
            <a:noAutofit/>
          </a:bodyPr>
          <a:lstStyle/>
          <a:p>
            <a:pPr marL="309880" marR="255270" lvl="0" indent="-228600" algn="l" rtl="0">
              <a:lnSpc>
                <a:spcPct val="110000"/>
              </a:lnSpc>
              <a:spcBef>
                <a:spcPts val="0"/>
              </a:spcBef>
              <a:spcAft>
                <a:spcPts val="0"/>
              </a:spcAft>
              <a:buClr>
                <a:schemeClr val="accent1"/>
              </a:buClr>
              <a:buSzPts val="1400"/>
              <a:buFont typeface="Arial"/>
              <a:buChar char="•"/>
            </a:pPr>
            <a:r>
              <a:rPr lang="en-US" sz="1400">
                <a:solidFill>
                  <a:schemeClr val="dk1"/>
                </a:solidFill>
                <a:latin typeface="Gill Sans"/>
                <a:ea typeface="Gill Sans"/>
                <a:cs typeface="Gill Sans"/>
                <a:sym typeface="Gill Sans"/>
              </a:rPr>
              <a:t>Pregnant women with antiphospholipid syndrome should be  considered for treatment with </a:t>
            </a:r>
            <a:r>
              <a:rPr lang="en-US" sz="1400" b="1">
                <a:solidFill>
                  <a:schemeClr val="dk1"/>
                </a:solidFill>
                <a:latin typeface="Gill Sans"/>
                <a:ea typeface="Gill Sans"/>
                <a:cs typeface="Gill Sans"/>
                <a:sym typeface="Gill Sans"/>
              </a:rPr>
              <a:t>low-dose aspirin plus heparin</a:t>
            </a:r>
            <a:r>
              <a:rPr lang="en-US" sz="1400">
                <a:solidFill>
                  <a:schemeClr val="dk1"/>
                </a:solidFill>
                <a:latin typeface="Gill Sans"/>
                <a:ea typeface="Gill Sans"/>
                <a:cs typeface="Gill Sans"/>
                <a:sym typeface="Gill Sans"/>
              </a:rPr>
              <a:t> to  </a:t>
            </a:r>
            <a:r>
              <a:rPr lang="en-US" sz="1400" u="sng">
                <a:solidFill>
                  <a:schemeClr val="dk1"/>
                </a:solidFill>
                <a:latin typeface="Gill Sans"/>
                <a:ea typeface="Gill Sans"/>
                <a:cs typeface="Gill Sans"/>
                <a:sym typeface="Gill Sans"/>
              </a:rPr>
              <a:t>prevent</a:t>
            </a:r>
            <a:r>
              <a:rPr lang="en-US" sz="1400">
                <a:solidFill>
                  <a:schemeClr val="dk1"/>
                </a:solidFill>
                <a:latin typeface="Gill Sans"/>
                <a:ea typeface="Gill Sans"/>
                <a:cs typeface="Gill Sans"/>
                <a:sym typeface="Gill Sans"/>
              </a:rPr>
              <a:t> further miscarriage.</a:t>
            </a:r>
            <a:endParaRPr sz="1400">
              <a:solidFill>
                <a:schemeClr val="dk1"/>
              </a:solidFill>
              <a:latin typeface="Gill Sans"/>
              <a:ea typeface="Gill Sans"/>
              <a:cs typeface="Gill Sans"/>
              <a:sym typeface="Gill Sans"/>
            </a:endParaRPr>
          </a:p>
          <a:p>
            <a:pPr marL="309880" marR="149225" lvl="0" indent="-228600" algn="l" rtl="0">
              <a:lnSpc>
                <a:spcPct val="110000"/>
              </a:lnSpc>
              <a:spcBef>
                <a:spcPts val="700"/>
              </a:spcBef>
              <a:spcAft>
                <a:spcPts val="0"/>
              </a:spcAft>
              <a:buClr>
                <a:schemeClr val="accent1"/>
              </a:buClr>
              <a:buSzPts val="1400"/>
              <a:buFont typeface="Arial"/>
              <a:buChar char="•"/>
            </a:pPr>
            <a:r>
              <a:rPr lang="en-US" sz="1400">
                <a:solidFill>
                  <a:schemeClr val="dk1"/>
                </a:solidFill>
                <a:latin typeface="Gill Sans"/>
                <a:ea typeface="Gill Sans"/>
                <a:cs typeface="Gill Sans"/>
                <a:sym typeface="Gill Sans"/>
              </a:rPr>
              <a:t>Low-molecular-weight heparin is as safe as unfractionated  heparin and has potential advantages during pregnancy, since it  causes less </a:t>
            </a:r>
            <a:r>
              <a:rPr lang="en-US" sz="1400">
                <a:solidFill>
                  <a:srgbClr val="C00000"/>
                </a:solidFill>
                <a:latin typeface="Gill Sans"/>
                <a:ea typeface="Gill Sans"/>
                <a:cs typeface="Gill Sans"/>
                <a:sym typeface="Gill Sans"/>
              </a:rPr>
              <a:t>heparin-induced thrombocytopenia</a:t>
            </a:r>
            <a:r>
              <a:rPr lang="en-US" sz="1400">
                <a:solidFill>
                  <a:schemeClr val="dk1"/>
                </a:solidFill>
                <a:latin typeface="Gill Sans"/>
                <a:ea typeface="Gill Sans"/>
                <a:cs typeface="Gill Sans"/>
                <a:sym typeface="Gill Sans"/>
              </a:rPr>
              <a:t>, can be  administered once daily and is associated with a lower risk of  </a:t>
            </a:r>
            <a:r>
              <a:rPr lang="en-US" sz="1400">
                <a:solidFill>
                  <a:srgbClr val="C00000"/>
                </a:solidFill>
                <a:latin typeface="Gill Sans"/>
                <a:ea typeface="Gill Sans"/>
                <a:cs typeface="Gill Sans"/>
                <a:sym typeface="Gill Sans"/>
              </a:rPr>
              <a:t>heparin-induced osteoporosis</a:t>
            </a:r>
            <a:r>
              <a:rPr lang="en-US" sz="1400">
                <a:solidFill>
                  <a:schemeClr val="dk1"/>
                </a:solidFill>
                <a:latin typeface="Gill Sans"/>
                <a:ea typeface="Gill Sans"/>
                <a:cs typeface="Gill Sans"/>
                <a:sym typeface="Gill Sans"/>
              </a:rPr>
              <a:t>.</a:t>
            </a:r>
            <a:endParaRPr sz="1400">
              <a:solidFill>
                <a:schemeClr val="dk1"/>
              </a:solidFill>
              <a:latin typeface="Gill Sans"/>
              <a:ea typeface="Gill Sans"/>
              <a:cs typeface="Gill Sans"/>
              <a:sym typeface="Gill Sans"/>
            </a:endParaRPr>
          </a:p>
          <a:p>
            <a:pPr marL="309880" marR="5080" lvl="0" indent="-228600" algn="l" rtl="0">
              <a:lnSpc>
                <a:spcPct val="110000"/>
              </a:lnSpc>
              <a:spcBef>
                <a:spcPts val="700"/>
              </a:spcBef>
              <a:spcAft>
                <a:spcPts val="0"/>
              </a:spcAft>
              <a:buClr>
                <a:schemeClr val="accent1"/>
              </a:buClr>
              <a:buSzPts val="1400"/>
              <a:buFont typeface="Arial"/>
              <a:buChar char="•"/>
            </a:pPr>
            <a:r>
              <a:rPr lang="en-US" sz="1400">
                <a:solidFill>
                  <a:schemeClr val="dk1"/>
                </a:solidFill>
                <a:latin typeface="Gill Sans"/>
                <a:ea typeface="Gill Sans"/>
                <a:cs typeface="Gill Sans"/>
                <a:sym typeface="Gill Sans"/>
              </a:rPr>
              <a:t>	Neither </a:t>
            </a:r>
            <a:r>
              <a:rPr lang="en-US" sz="1400" b="1" u="sng">
                <a:solidFill>
                  <a:schemeClr val="dk1"/>
                </a:solidFill>
                <a:latin typeface="Gill Sans"/>
                <a:ea typeface="Gill Sans"/>
                <a:cs typeface="Gill Sans"/>
                <a:sym typeface="Gill Sans"/>
              </a:rPr>
              <a:t>corticosteroids</a:t>
            </a:r>
            <a:r>
              <a:rPr lang="en-US" sz="1400" b="1">
                <a:solidFill>
                  <a:schemeClr val="dk1"/>
                </a:solidFill>
                <a:latin typeface="Gill Sans"/>
                <a:ea typeface="Gill Sans"/>
                <a:cs typeface="Gill Sans"/>
                <a:sym typeface="Gill Sans"/>
              </a:rPr>
              <a:t> </a:t>
            </a:r>
            <a:r>
              <a:rPr lang="en-US" sz="1400" u="sng">
                <a:solidFill>
                  <a:schemeClr val="dk1"/>
                </a:solidFill>
                <a:latin typeface="Gill Sans"/>
                <a:ea typeface="Gill Sans"/>
                <a:cs typeface="Gill Sans"/>
                <a:sym typeface="Gill Sans"/>
              </a:rPr>
              <a:t>nor</a:t>
            </a:r>
            <a:r>
              <a:rPr lang="en-US" sz="1400">
                <a:solidFill>
                  <a:schemeClr val="dk1"/>
                </a:solidFill>
                <a:latin typeface="Gill Sans"/>
                <a:ea typeface="Gill Sans"/>
                <a:cs typeface="Gill Sans"/>
                <a:sym typeface="Gill Sans"/>
              </a:rPr>
              <a:t> </a:t>
            </a:r>
            <a:r>
              <a:rPr lang="en-US" sz="1400" u="sng">
                <a:solidFill>
                  <a:schemeClr val="dk1"/>
                </a:solidFill>
                <a:latin typeface="Gill Sans"/>
                <a:ea typeface="Gill Sans"/>
                <a:cs typeface="Gill Sans"/>
                <a:sym typeface="Gill Sans"/>
              </a:rPr>
              <a:t>intravenous immunoglobulin</a:t>
            </a:r>
            <a:r>
              <a:rPr lang="en-US" sz="1400">
                <a:solidFill>
                  <a:schemeClr val="dk1"/>
                </a:solidFill>
                <a:latin typeface="Gill Sans"/>
                <a:ea typeface="Gill Sans"/>
                <a:cs typeface="Gill Sans"/>
                <a:sym typeface="Gill Sans"/>
              </a:rPr>
              <a:t> therapy  improve the live birth rate of women with recurrent miscarriage  associated with antiphospholipid antibodies compared with other  treatment modalities; their use </a:t>
            </a:r>
            <a:r>
              <a:rPr lang="en-US" sz="1400" u="sng">
                <a:solidFill>
                  <a:schemeClr val="dk1"/>
                </a:solidFill>
                <a:latin typeface="Gill Sans"/>
                <a:ea typeface="Gill Sans"/>
                <a:cs typeface="Gill Sans"/>
                <a:sym typeface="Gill Sans"/>
              </a:rPr>
              <a:t>may provoke significant maternal </a:t>
            </a:r>
            <a:r>
              <a:rPr lang="en-US" sz="1400">
                <a:solidFill>
                  <a:schemeClr val="dk1"/>
                </a:solidFill>
                <a:latin typeface="Gill Sans"/>
                <a:ea typeface="Gill Sans"/>
                <a:cs typeface="Gill Sans"/>
                <a:sym typeface="Gill Sans"/>
              </a:rPr>
              <a:t> </a:t>
            </a:r>
            <a:r>
              <a:rPr lang="en-US" sz="1400" u="sng">
                <a:solidFill>
                  <a:schemeClr val="dk1"/>
                </a:solidFill>
                <a:latin typeface="Gill Sans"/>
                <a:ea typeface="Gill Sans"/>
                <a:cs typeface="Gill Sans"/>
                <a:sym typeface="Gill Sans"/>
              </a:rPr>
              <a:t>and fetal morbidity.</a:t>
            </a:r>
            <a:endParaRPr sz="1400">
              <a:solidFill>
                <a:schemeClr val="dk1"/>
              </a:solidFill>
              <a:latin typeface="Gill Sans"/>
              <a:ea typeface="Gill Sans"/>
              <a:cs typeface="Gill Sans"/>
              <a:sym typeface="Gill San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rgbClr val="4B4B4B"/>
            </a:gs>
            <a:gs pos="100000">
              <a:schemeClr val="dk1"/>
            </a:gs>
          </a:gsLst>
          <a:path path="circle">
            <a:fillToRect/>
          </a:path>
          <a:tileRect/>
        </a:gradFill>
        <a:effectLst/>
      </p:bgPr>
    </p:bg>
    <p:spTree>
      <p:nvGrpSpPr>
        <p:cNvPr id="1" name="Shape 519"/>
        <p:cNvGrpSpPr/>
        <p:nvPr/>
      </p:nvGrpSpPr>
      <p:grpSpPr>
        <a:xfrm>
          <a:off x="0" y="0"/>
          <a:ext cx="0" cy="0"/>
          <a:chOff x="0" y="0"/>
          <a:chExt cx="0" cy="0"/>
        </a:xfrm>
      </p:grpSpPr>
      <p:sp>
        <p:nvSpPr>
          <p:cNvPr id="520" name="Google Shape;520;p59"/>
          <p:cNvSpPr txBox="1">
            <a:spLocks noGrp="1"/>
          </p:cNvSpPr>
          <p:nvPr>
            <p:ph type="title"/>
          </p:nvPr>
        </p:nvSpPr>
        <p:spPr>
          <a:xfrm>
            <a:off x="1088684" y="603389"/>
            <a:ext cx="7202400" cy="786900"/>
          </a:xfrm>
          <a:prstGeom prst="rect">
            <a:avLst/>
          </a:prstGeom>
          <a:noFill/>
          <a:ln>
            <a:noFill/>
          </a:ln>
        </p:spPr>
        <p:txBody>
          <a:bodyPr spcFirstLastPara="1" wrap="square" lIns="91425" tIns="45700" rIns="91425" bIns="45700" anchor="t" anchorCtr="0">
            <a:normAutofit/>
          </a:bodyPr>
          <a:lstStyle/>
          <a:p>
            <a:pPr marL="12700" lvl="0" indent="0" algn="l" rtl="0">
              <a:lnSpc>
                <a:spcPct val="90000"/>
              </a:lnSpc>
              <a:spcBef>
                <a:spcPts val="0"/>
              </a:spcBef>
              <a:spcAft>
                <a:spcPts val="0"/>
              </a:spcAft>
              <a:buClr>
                <a:schemeClr val="lt1"/>
              </a:buClr>
              <a:buSzPts val="3200"/>
              <a:buFont typeface="Gill Sans"/>
              <a:buNone/>
            </a:pPr>
            <a:r>
              <a:rPr lang="en-US" sz="3200" b="0" i="0" cap="none">
                <a:solidFill>
                  <a:schemeClr val="lt1"/>
                </a:solidFill>
                <a:latin typeface="Gill Sans"/>
                <a:ea typeface="Gill Sans"/>
                <a:cs typeface="Gill Sans"/>
                <a:sym typeface="Gill Sans"/>
              </a:rPr>
              <a:t>ENDOCRINE CAUSES :</a:t>
            </a:r>
            <a:endParaRPr/>
          </a:p>
        </p:txBody>
      </p:sp>
      <p:sp>
        <p:nvSpPr>
          <p:cNvPr id="521" name="Google Shape;521;p59"/>
          <p:cNvSpPr txBox="1"/>
          <p:nvPr/>
        </p:nvSpPr>
        <p:spPr>
          <a:xfrm>
            <a:off x="1088684" y="1511799"/>
            <a:ext cx="7202456" cy="2587959"/>
          </a:xfrm>
          <a:prstGeom prst="rect">
            <a:avLst/>
          </a:prstGeom>
          <a:noFill/>
          <a:ln>
            <a:noFill/>
          </a:ln>
        </p:spPr>
        <p:txBody>
          <a:bodyPr spcFirstLastPara="1" wrap="square" lIns="91425" tIns="45700" rIns="91425" bIns="45700" anchor="t" anchorCtr="0">
            <a:noAutofit/>
          </a:bodyPr>
          <a:lstStyle/>
          <a:p>
            <a:pPr marL="277495" marR="0" lvl="0" indent="-228600" algn="l" rtl="0">
              <a:lnSpc>
                <a:spcPct val="110000"/>
              </a:lnSpc>
              <a:spcBef>
                <a:spcPts val="0"/>
              </a:spcBef>
              <a:spcAft>
                <a:spcPts val="0"/>
              </a:spcAft>
              <a:buClr>
                <a:schemeClr val="accent1"/>
              </a:buClr>
              <a:buSzPts val="1300"/>
              <a:buFont typeface="Arial"/>
              <a:buChar char="•"/>
            </a:pPr>
            <a:r>
              <a:rPr lang="en-US" sz="1300" b="1" i="1">
                <a:solidFill>
                  <a:schemeClr val="lt1"/>
                </a:solidFill>
                <a:latin typeface="Gill Sans"/>
                <a:ea typeface="Gill Sans"/>
                <a:cs typeface="Gill Sans"/>
                <a:sym typeface="Gill Sans"/>
              </a:rPr>
              <a:t>Management:</a:t>
            </a:r>
            <a:endParaRPr sz="1300">
              <a:solidFill>
                <a:schemeClr val="lt1"/>
              </a:solidFill>
              <a:latin typeface="Gill Sans"/>
              <a:ea typeface="Gill Sans"/>
              <a:cs typeface="Gill Sans"/>
              <a:sym typeface="Gill Sans"/>
            </a:endParaRPr>
          </a:p>
          <a:p>
            <a:pPr marL="577215" marR="1068070" lvl="1" indent="-228600" algn="l" rtl="0">
              <a:lnSpc>
                <a:spcPct val="110000"/>
              </a:lnSpc>
              <a:spcBef>
                <a:spcPts val="700"/>
              </a:spcBef>
              <a:spcAft>
                <a:spcPts val="0"/>
              </a:spcAft>
              <a:buClr>
                <a:schemeClr val="accent1"/>
              </a:buClr>
              <a:buSzPts val="1300"/>
              <a:buFont typeface="Arial"/>
              <a:buChar char="•"/>
            </a:pPr>
            <a:r>
              <a:rPr lang="en-US" sz="1300" b="0" i="0" u="none" strike="noStrike" cap="none">
                <a:solidFill>
                  <a:schemeClr val="lt1"/>
                </a:solidFill>
                <a:latin typeface="Gill Sans"/>
                <a:ea typeface="Gill Sans"/>
                <a:cs typeface="Gill Sans"/>
                <a:sym typeface="Gill Sans"/>
              </a:rPr>
              <a:t>There is insufficient evidence to evaluate the effect of  </a:t>
            </a:r>
            <a:r>
              <a:rPr lang="en-US" sz="1300" b="0" i="0" u="sng" strike="noStrike" cap="none">
                <a:solidFill>
                  <a:schemeClr val="lt1"/>
                </a:solidFill>
                <a:latin typeface="Gill Sans"/>
                <a:ea typeface="Gill Sans"/>
                <a:cs typeface="Gill Sans"/>
                <a:sym typeface="Gill Sans"/>
              </a:rPr>
              <a:t>progesterone supplementation</a:t>
            </a:r>
            <a:r>
              <a:rPr lang="en-US" sz="1300" b="0" i="0" u="none" strike="noStrike" cap="none">
                <a:solidFill>
                  <a:schemeClr val="lt1"/>
                </a:solidFill>
                <a:latin typeface="Gill Sans"/>
                <a:ea typeface="Gill Sans"/>
                <a:cs typeface="Gill Sans"/>
                <a:sym typeface="Gill Sans"/>
              </a:rPr>
              <a:t> in pregnancy to prevent a  miscarriage in women with recurrent miscarriage. (</a:t>
            </a:r>
            <a:r>
              <a:rPr lang="en-US" sz="1300" b="1" i="0" u="none" strike="noStrike" cap="none">
                <a:solidFill>
                  <a:srgbClr val="FF0000"/>
                </a:solidFill>
                <a:latin typeface="Gill Sans"/>
                <a:ea typeface="Gill Sans"/>
                <a:cs typeface="Gill Sans"/>
                <a:sym typeface="Gill Sans"/>
              </a:rPr>
              <a:t>IVF ?</a:t>
            </a:r>
            <a:r>
              <a:rPr lang="en-US" sz="1300" b="0" i="0" u="none" strike="noStrike" cap="none">
                <a:solidFill>
                  <a:schemeClr val="lt1"/>
                </a:solidFill>
                <a:latin typeface="Gill Sans"/>
                <a:ea typeface="Gill Sans"/>
                <a:cs typeface="Gill Sans"/>
                <a:sym typeface="Gill Sans"/>
              </a:rPr>
              <a:t>)</a:t>
            </a:r>
            <a:endParaRPr sz="1300" b="0" i="0" u="none" strike="noStrike" cap="none">
              <a:solidFill>
                <a:schemeClr val="lt1"/>
              </a:solidFill>
              <a:latin typeface="Gill Sans"/>
              <a:ea typeface="Gill Sans"/>
              <a:cs typeface="Gill Sans"/>
              <a:sym typeface="Gill Sans"/>
            </a:endParaRPr>
          </a:p>
          <a:p>
            <a:pPr marL="577215" marR="73025" lvl="1" indent="-228600" algn="l" rtl="0">
              <a:lnSpc>
                <a:spcPct val="110000"/>
              </a:lnSpc>
              <a:spcBef>
                <a:spcPts val="700"/>
              </a:spcBef>
              <a:spcAft>
                <a:spcPts val="0"/>
              </a:spcAft>
              <a:buClr>
                <a:schemeClr val="accent1"/>
              </a:buClr>
              <a:buSzPts val="1300"/>
              <a:buFont typeface="Arial"/>
              <a:buChar char="•"/>
            </a:pPr>
            <a:r>
              <a:rPr lang="en-US" sz="1300" b="0" i="0" u="none" strike="noStrike" cap="none">
                <a:solidFill>
                  <a:schemeClr val="lt1"/>
                </a:solidFill>
                <a:latin typeface="Gill Sans"/>
                <a:ea typeface="Gill Sans"/>
                <a:cs typeface="Gill Sans"/>
                <a:sym typeface="Gill Sans"/>
              </a:rPr>
              <a:t>There is insufficient evidence to evaluate the effect of </a:t>
            </a:r>
            <a:r>
              <a:rPr lang="en-US" sz="1300" b="0" i="0" u="sng" strike="noStrike" cap="none">
                <a:solidFill>
                  <a:schemeClr val="lt1"/>
                </a:solidFill>
                <a:latin typeface="Gill Sans"/>
                <a:ea typeface="Gill Sans"/>
                <a:cs typeface="Gill Sans"/>
                <a:sym typeface="Gill Sans"/>
              </a:rPr>
              <a:t>hCG </a:t>
            </a:r>
            <a:r>
              <a:rPr lang="en-US" sz="1300" b="0" i="0" u="none" strike="noStrike" cap="none">
                <a:solidFill>
                  <a:schemeClr val="lt1"/>
                </a:solidFill>
                <a:latin typeface="Gill Sans"/>
                <a:ea typeface="Gill Sans"/>
                <a:cs typeface="Gill Sans"/>
                <a:sym typeface="Gill Sans"/>
              </a:rPr>
              <a:t> </a:t>
            </a:r>
            <a:r>
              <a:rPr lang="en-US" sz="1300" b="0" i="0" u="sng" strike="noStrike" cap="none">
                <a:solidFill>
                  <a:schemeClr val="lt1"/>
                </a:solidFill>
                <a:latin typeface="Gill Sans"/>
                <a:ea typeface="Gill Sans"/>
                <a:cs typeface="Gill Sans"/>
                <a:sym typeface="Gill Sans"/>
              </a:rPr>
              <a:t>supplementation</a:t>
            </a:r>
            <a:r>
              <a:rPr lang="en-US" sz="1300" b="0" i="0" u="none" strike="noStrike" cap="none">
                <a:solidFill>
                  <a:schemeClr val="lt1"/>
                </a:solidFill>
                <a:latin typeface="Gill Sans"/>
                <a:ea typeface="Gill Sans"/>
                <a:cs typeface="Gill Sans"/>
                <a:sym typeface="Gill Sans"/>
              </a:rPr>
              <a:t> in pregnancy to prevent a miscarriage in women  with recurrent miscarriage. (</a:t>
            </a:r>
            <a:r>
              <a:rPr lang="en-US" sz="1300" b="1" i="0" u="none" strike="noStrike" cap="none">
                <a:solidFill>
                  <a:srgbClr val="FF0000"/>
                </a:solidFill>
                <a:latin typeface="Gill Sans"/>
                <a:ea typeface="Gill Sans"/>
                <a:cs typeface="Gill Sans"/>
                <a:sym typeface="Gill Sans"/>
              </a:rPr>
              <a:t>IVF ?</a:t>
            </a:r>
            <a:r>
              <a:rPr lang="en-US" sz="1300" b="0" i="0" u="none" strike="noStrike" cap="none">
                <a:solidFill>
                  <a:schemeClr val="lt1"/>
                </a:solidFill>
                <a:latin typeface="Gill Sans"/>
                <a:ea typeface="Gill Sans"/>
                <a:cs typeface="Gill Sans"/>
                <a:sym typeface="Gill Sans"/>
              </a:rPr>
              <a:t>)</a:t>
            </a:r>
            <a:endParaRPr sz="1300" b="0" i="0" u="none" strike="noStrike" cap="none">
              <a:solidFill>
                <a:schemeClr val="lt1"/>
              </a:solidFill>
              <a:latin typeface="Gill Sans"/>
              <a:ea typeface="Gill Sans"/>
              <a:cs typeface="Gill Sans"/>
              <a:sym typeface="Gill Sans"/>
            </a:endParaRPr>
          </a:p>
          <a:p>
            <a:pPr marL="577215" marR="8890" lvl="1" indent="-228600" algn="l" rtl="0">
              <a:lnSpc>
                <a:spcPct val="110000"/>
              </a:lnSpc>
              <a:spcBef>
                <a:spcPts val="700"/>
              </a:spcBef>
              <a:spcAft>
                <a:spcPts val="0"/>
              </a:spcAft>
              <a:buClr>
                <a:schemeClr val="accent1"/>
              </a:buClr>
              <a:buSzPts val="1300"/>
              <a:buFont typeface="Arial"/>
              <a:buChar char="•"/>
            </a:pPr>
            <a:r>
              <a:rPr lang="en-US" sz="1300" b="0" i="0" u="none" strike="noStrike" cap="none">
                <a:solidFill>
                  <a:schemeClr val="lt1"/>
                </a:solidFill>
                <a:latin typeface="Gill Sans"/>
                <a:ea typeface="Gill Sans"/>
                <a:cs typeface="Gill Sans"/>
                <a:sym typeface="Gill Sans"/>
              </a:rPr>
              <a:t>There is insufficient evidence to evaluate the effect of </a:t>
            </a:r>
            <a:r>
              <a:rPr lang="en-US" sz="1300" b="0" i="0" u="sng" strike="noStrike" cap="none">
                <a:solidFill>
                  <a:schemeClr val="lt1"/>
                </a:solidFill>
                <a:latin typeface="Gill Sans"/>
                <a:ea typeface="Gill Sans"/>
                <a:cs typeface="Gill Sans"/>
                <a:sym typeface="Gill Sans"/>
              </a:rPr>
              <a:t>metformin </a:t>
            </a:r>
            <a:r>
              <a:rPr lang="en-US" sz="1300" b="0" i="0" u="none" strike="noStrike" cap="none">
                <a:solidFill>
                  <a:schemeClr val="lt1"/>
                </a:solidFill>
                <a:latin typeface="Gill Sans"/>
                <a:ea typeface="Gill Sans"/>
                <a:cs typeface="Gill Sans"/>
                <a:sym typeface="Gill Sans"/>
              </a:rPr>
              <a:t> </a:t>
            </a:r>
            <a:r>
              <a:rPr lang="en-US" sz="1300" b="0" i="0" u="sng" strike="noStrike" cap="none">
                <a:solidFill>
                  <a:schemeClr val="lt1"/>
                </a:solidFill>
                <a:latin typeface="Gill Sans"/>
                <a:ea typeface="Gill Sans"/>
                <a:cs typeface="Gill Sans"/>
                <a:sym typeface="Gill Sans"/>
              </a:rPr>
              <a:t>supplementation</a:t>
            </a:r>
            <a:r>
              <a:rPr lang="en-US" sz="1300" b="0" i="0" u="none" strike="noStrike" cap="none">
                <a:solidFill>
                  <a:schemeClr val="lt1"/>
                </a:solidFill>
                <a:latin typeface="Gill Sans"/>
                <a:ea typeface="Gill Sans"/>
                <a:cs typeface="Gill Sans"/>
                <a:sym typeface="Gill Sans"/>
              </a:rPr>
              <a:t> in pregnancy to prevent a miscarriage in women  with recurrent miscarriage. (</a:t>
            </a:r>
            <a:r>
              <a:rPr lang="en-US" sz="1300" b="1" i="0" u="none" strike="noStrike" cap="none">
                <a:solidFill>
                  <a:srgbClr val="FF0000"/>
                </a:solidFill>
                <a:latin typeface="Gill Sans"/>
                <a:ea typeface="Gill Sans"/>
                <a:cs typeface="Gill Sans"/>
                <a:sym typeface="Gill Sans"/>
              </a:rPr>
              <a:t>diabetic patient ?</a:t>
            </a:r>
            <a:r>
              <a:rPr lang="en-US" sz="1300" b="0" i="0" u="none" strike="noStrike" cap="none">
                <a:solidFill>
                  <a:schemeClr val="lt1"/>
                </a:solidFill>
                <a:latin typeface="Gill Sans"/>
                <a:ea typeface="Gill Sans"/>
                <a:cs typeface="Gill Sans"/>
                <a:sym typeface="Gill Sans"/>
              </a:rPr>
              <a:t>)</a:t>
            </a:r>
            <a:endParaRPr sz="1300" b="0" i="0" u="none" strike="noStrike" cap="none">
              <a:solidFill>
                <a:schemeClr val="lt1"/>
              </a:solidFill>
              <a:latin typeface="Gill Sans"/>
              <a:ea typeface="Gill Sans"/>
              <a:cs typeface="Gill Sans"/>
              <a:sym typeface="Gill Sans"/>
            </a:endParaRPr>
          </a:p>
          <a:p>
            <a:pPr marL="577215" marR="5080" lvl="1" indent="-228600" algn="l" rtl="0">
              <a:lnSpc>
                <a:spcPct val="110000"/>
              </a:lnSpc>
              <a:spcBef>
                <a:spcPts val="700"/>
              </a:spcBef>
              <a:spcAft>
                <a:spcPts val="0"/>
              </a:spcAft>
              <a:buClr>
                <a:schemeClr val="accent1"/>
              </a:buClr>
              <a:buSzPts val="1300"/>
              <a:buFont typeface="Arial"/>
              <a:buChar char="•"/>
            </a:pPr>
            <a:r>
              <a:rPr lang="en-US" sz="1300" b="0" i="0" u="sng" strike="noStrike" cap="none">
                <a:solidFill>
                  <a:schemeClr val="lt1"/>
                </a:solidFill>
                <a:latin typeface="Gill Sans"/>
                <a:ea typeface="Gill Sans"/>
                <a:cs typeface="Gill Sans"/>
                <a:sym typeface="Gill Sans"/>
              </a:rPr>
              <a:t>Suppression of high luteinising hormone levels</a:t>
            </a:r>
            <a:r>
              <a:rPr lang="en-US" sz="1300" b="0" i="0" u="none" strike="noStrike" cap="none">
                <a:solidFill>
                  <a:schemeClr val="lt1"/>
                </a:solidFill>
                <a:latin typeface="Gill Sans"/>
                <a:ea typeface="Gill Sans"/>
                <a:cs typeface="Gill Sans"/>
                <a:sym typeface="Gill Sans"/>
              </a:rPr>
              <a:t> among ovulatory  women with recurrent miscarriage and polycystic ovaries does not  improve the live birth rate</a:t>
            </a:r>
            <a:endParaRPr/>
          </a:p>
          <a:p>
            <a:pPr marL="577215" marR="5080" lvl="1" indent="-228600" algn="l" rtl="0">
              <a:lnSpc>
                <a:spcPct val="110000"/>
              </a:lnSpc>
              <a:spcBef>
                <a:spcPts val="700"/>
              </a:spcBef>
              <a:spcAft>
                <a:spcPts val="0"/>
              </a:spcAft>
              <a:buClr>
                <a:schemeClr val="accent1"/>
              </a:buClr>
              <a:buSzPts val="1300"/>
              <a:buFont typeface="Arial"/>
              <a:buChar char="•"/>
            </a:pPr>
            <a:r>
              <a:rPr lang="en-US" sz="1300" b="0" i="0" u="none" strike="noStrike" cap="none">
                <a:solidFill>
                  <a:schemeClr val="lt1"/>
                </a:solidFill>
                <a:latin typeface="Gill Sans"/>
                <a:ea typeface="Gill Sans"/>
                <a:cs typeface="Gill Sans"/>
                <a:sym typeface="Gill Sans"/>
              </a:rPr>
              <a:t>Management of high prolactin level esp in early pregnancy.</a:t>
            </a:r>
            <a:endParaRPr sz="1300" b="0" i="0" u="none" strike="noStrike" cap="none">
              <a:solidFill>
                <a:schemeClr val="lt1"/>
              </a:solidFill>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6"/>
          <p:cNvSpPr txBox="1">
            <a:spLocks noGrp="1"/>
          </p:cNvSpPr>
          <p:nvPr>
            <p:ph type="title"/>
          </p:nvPr>
        </p:nvSpPr>
        <p:spPr>
          <a:xfrm>
            <a:off x="3215850" y="429375"/>
            <a:ext cx="2712300" cy="5361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Clr>
                <a:schemeClr val="dk1"/>
              </a:buClr>
              <a:buSzPts val="2400"/>
              <a:buFont typeface="Trebuchet MS"/>
              <a:buNone/>
            </a:pPr>
            <a:r>
              <a:rPr lang="en-US" sz="3400" b="0" i="0">
                <a:latin typeface="Trebuchet MS"/>
                <a:ea typeface="Trebuchet MS"/>
                <a:cs typeface="Trebuchet MS"/>
                <a:sym typeface="Trebuchet MS"/>
              </a:rPr>
              <a:t>RISK FACTORS</a:t>
            </a:r>
            <a:endParaRPr sz="3400"/>
          </a:p>
        </p:txBody>
      </p:sp>
      <p:sp>
        <p:nvSpPr>
          <p:cNvPr id="156" name="Google Shape;156;p6"/>
          <p:cNvSpPr txBox="1"/>
          <p:nvPr/>
        </p:nvSpPr>
        <p:spPr>
          <a:xfrm>
            <a:off x="882350" y="1382175"/>
            <a:ext cx="3288000" cy="2947500"/>
          </a:xfrm>
          <a:prstGeom prst="rect">
            <a:avLst/>
          </a:prstGeom>
          <a:noFill/>
          <a:ln>
            <a:noFill/>
          </a:ln>
        </p:spPr>
        <p:txBody>
          <a:bodyPr spcFirstLastPara="1" wrap="square" lIns="0" tIns="101600" rIns="0" bIns="0" anchor="t" anchorCtr="0">
            <a:spAutoFit/>
          </a:bodyPr>
          <a:lstStyle/>
          <a:p>
            <a:pPr marL="314960" marR="0" lvl="0" indent="-302895" algn="l" rtl="0">
              <a:lnSpc>
                <a:spcPct val="100000"/>
              </a:lnSpc>
              <a:spcBef>
                <a:spcPts val="0"/>
              </a:spcBef>
              <a:spcAft>
                <a:spcPts val="0"/>
              </a:spcAft>
              <a:buClr>
                <a:srgbClr val="90C126"/>
              </a:buClr>
              <a:buSzPts val="1400"/>
              <a:buFont typeface="Quattrocento Sans"/>
              <a:buChar char="►"/>
            </a:pPr>
            <a:r>
              <a:rPr lang="en-US" sz="1800">
                <a:solidFill>
                  <a:srgbClr val="404040"/>
                </a:solidFill>
                <a:latin typeface="Trebuchet MS"/>
                <a:ea typeface="Trebuchet MS"/>
                <a:cs typeface="Trebuchet MS"/>
                <a:sym typeface="Trebuchet MS"/>
              </a:rPr>
              <a:t>Previous pregnancy loss</a:t>
            </a:r>
            <a:endParaRPr sz="1800">
              <a:solidFill>
                <a:schemeClr val="dk1"/>
              </a:solidFill>
              <a:latin typeface="Trebuchet MS"/>
              <a:ea typeface="Trebuchet MS"/>
              <a:cs typeface="Trebuchet MS"/>
              <a:sym typeface="Trebuchet MS"/>
            </a:endParaRPr>
          </a:p>
          <a:p>
            <a:pPr marL="314960" marR="0" lvl="0" indent="-302894" algn="l" rtl="0">
              <a:lnSpc>
                <a:spcPct val="100000"/>
              </a:lnSpc>
              <a:spcBef>
                <a:spcPts val="700"/>
              </a:spcBef>
              <a:spcAft>
                <a:spcPts val="0"/>
              </a:spcAft>
              <a:buClr>
                <a:srgbClr val="90C126"/>
              </a:buClr>
              <a:buSzPts val="1400"/>
              <a:buFont typeface="Quattrocento Sans"/>
              <a:buChar char="►"/>
            </a:pPr>
            <a:r>
              <a:rPr lang="en-US" sz="1800">
                <a:solidFill>
                  <a:srgbClr val="404040"/>
                </a:solidFill>
                <a:latin typeface="Trebuchet MS"/>
                <a:ea typeface="Trebuchet MS"/>
                <a:cs typeface="Trebuchet MS"/>
                <a:sym typeface="Trebuchet MS"/>
              </a:rPr>
              <a:t>Early gestational age</a:t>
            </a:r>
            <a:endParaRPr sz="1800">
              <a:solidFill>
                <a:schemeClr val="dk1"/>
              </a:solidFill>
              <a:latin typeface="Trebuchet MS"/>
              <a:ea typeface="Trebuchet MS"/>
              <a:cs typeface="Trebuchet MS"/>
              <a:sym typeface="Trebuchet MS"/>
            </a:endParaRPr>
          </a:p>
          <a:p>
            <a:pPr marL="314960" marR="0" lvl="0" indent="-302894" algn="l" rtl="0">
              <a:lnSpc>
                <a:spcPct val="100000"/>
              </a:lnSpc>
              <a:spcBef>
                <a:spcPts val="700"/>
              </a:spcBef>
              <a:spcAft>
                <a:spcPts val="0"/>
              </a:spcAft>
              <a:buClr>
                <a:srgbClr val="90C126"/>
              </a:buClr>
              <a:buSzPts val="1400"/>
              <a:buFont typeface="Quattrocento Sans"/>
              <a:buChar char="►"/>
            </a:pPr>
            <a:r>
              <a:rPr lang="en-US" sz="1800">
                <a:solidFill>
                  <a:srgbClr val="404040"/>
                </a:solidFill>
                <a:latin typeface="Trebuchet MS"/>
                <a:ea typeface="Trebuchet MS"/>
                <a:cs typeface="Trebuchet MS"/>
                <a:sym typeface="Trebuchet MS"/>
              </a:rPr>
              <a:t>Smoking , alcohol , caffeine</a:t>
            </a:r>
            <a:endParaRPr sz="1800">
              <a:solidFill>
                <a:schemeClr val="dk1"/>
              </a:solidFill>
              <a:latin typeface="Trebuchet MS"/>
              <a:ea typeface="Trebuchet MS"/>
              <a:cs typeface="Trebuchet MS"/>
              <a:sym typeface="Trebuchet MS"/>
            </a:endParaRPr>
          </a:p>
          <a:p>
            <a:pPr marL="314960" marR="0" lvl="0" indent="-302894" algn="l" rtl="0">
              <a:lnSpc>
                <a:spcPct val="100000"/>
              </a:lnSpc>
              <a:spcBef>
                <a:spcPts val="700"/>
              </a:spcBef>
              <a:spcAft>
                <a:spcPts val="0"/>
              </a:spcAft>
              <a:buClr>
                <a:srgbClr val="90C126"/>
              </a:buClr>
              <a:buSzPts val="1400"/>
              <a:buFont typeface="Quattrocento Sans"/>
              <a:buChar char="►"/>
            </a:pPr>
            <a:r>
              <a:rPr lang="en-US" sz="1800">
                <a:solidFill>
                  <a:srgbClr val="404040"/>
                </a:solidFill>
                <a:latin typeface="Trebuchet MS"/>
                <a:ea typeface="Trebuchet MS"/>
                <a:cs typeface="Trebuchet MS"/>
                <a:sym typeface="Trebuchet MS"/>
              </a:rPr>
              <a:t>BMI &gt; 25</a:t>
            </a:r>
            <a:endParaRPr sz="1800">
              <a:solidFill>
                <a:schemeClr val="dk1"/>
              </a:solidFill>
              <a:latin typeface="Trebuchet MS"/>
              <a:ea typeface="Trebuchet MS"/>
              <a:cs typeface="Trebuchet MS"/>
              <a:sym typeface="Trebuchet MS"/>
            </a:endParaRPr>
          </a:p>
          <a:p>
            <a:pPr marL="314960" marR="0" lvl="0" indent="-302894" algn="l" rtl="0">
              <a:lnSpc>
                <a:spcPct val="100000"/>
              </a:lnSpc>
              <a:spcBef>
                <a:spcPts val="700"/>
              </a:spcBef>
              <a:spcAft>
                <a:spcPts val="0"/>
              </a:spcAft>
              <a:buClr>
                <a:srgbClr val="90C126"/>
              </a:buClr>
              <a:buSzPts val="1400"/>
              <a:buFont typeface="Quattrocento Sans"/>
              <a:buChar char="►"/>
            </a:pPr>
            <a:r>
              <a:rPr lang="en-US" sz="1800">
                <a:solidFill>
                  <a:srgbClr val="404040"/>
                </a:solidFill>
                <a:latin typeface="Trebuchet MS"/>
                <a:ea typeface="Trebuchet MS"/>
                <a:cs typeface="Trebuchet MS"/>
                <a:sym typeface="Trebuchet MS"/>
              </a:rPr>
              <a:t>fever</a:t>
            </a:r>
            <a:endParaRPr sz="1800">
              <a:solidFill>
                <a:schemeClr val="dk1"/>
              </a:solidFill>
              <a:latin typeface="Trebuchet MS"/>
              <a:ea typeface="Trebuchet MS"/>
              <a:cs typeface="Trebuchet MS"/>
              <a:sym typeface="Trebuchet MS"/>
            </a:endParaRPr>
          </a:p>
          <a:p>
            <a:pPr marL="314960" marR="0" lvl="0" indent="-302894" algn="l" rtl="0">
              <a:lnSpc>
                <a:spcPct val="100000"/>
              </a:lnSpc>
              <a:spcBef>
                <a:spcPts val="700"/>
              </a:spcBef>
              <a:spcAft>
                <a:spcPts val="0"/>
              </a:spcAft>
              <a:buClr>
                <a:srgbClr val="90C126"/>
              </a:buClr>
              <a:buSzPts val="1400"/>
              <a:buFont typeface="Quattrocento Sans"/>
              <a:buChar char="►"/>
            </a:pPr>
            <a:r>
              <a:rPr lang="en-US" sz="1800">
                <a:solidFill>
                  <a:srgbClr val="404040"/>
                </a:solidFill>
                <a:latin typeface="Trebuchet MS"/>
                <a:ea typeface="Trebuchet MS"/>
                <a:cs typeface="Trebuchet MS"/>
                <a:sym typeface="Trebuchet MS"/>
              </a:rPr>
              <a:t>prolonged time to pregnancy</a:t>
            </a:r>
            <a:endParaRPr sz="1800">
              <a:solidFill>
                <a:schemeClr val="dk1"/>
              </a:solidFill>
              <a:latin typeface="Trebuchet MS"/>
              <a:ea typeface="Trebuchet MS"/>
              <a:cs typeface="Trebuchet MS"/>
              <a:sym typeface="Trebuchet MS"/>
            </a:endParaRPr>
          </a:p>
          <a:p>
            <a:pPr marL="314960" marR="0" lvl="0" indent="-302894" algn="l" rtl="0">
              <a:lnSpc>
                <a:spcPct val="100000"/>
              </a:lnSpc>
              <a:spcBef>
                <a:spcPts val="700"/>
              </a:spcBef>
              <a:spcAft>
                <a:spcPts val="0"/>
              </a:spcAft>
              <a:buClr>
                <a:srgbClr val="90C126"/>
              </a:buClr>
              <a:buSzPts val="1400"/>
              <a:buFont typeface="Quattrocento Sans"/>
              <a:buChar char="►"/>
            </a:pPr>
            <a:r>
              <a:rPr lang="en-US" sz="1800">
                <a:solidFill>
                  <a:srgbClr val="404040"/>
                </a:solidFill>
                <a:latin typeface="Trebuchet MS"/>
                <a:ea typeface="Trebuchet MS"/>
                <a:cs typeface="Trebuchet MS"/>
                <a:sym typeface="Trebuchet MS"/>
              </a:rPr>
              <a:t>celiac disease</a:t>
            </a:r>
            <a:endParaRPr sz="1800">
              <a:solidFill>
                <a:schemeClr val="dk1"/>
              </a:solidFill>
              <a:latin typeface="Trebuchet MS"/>
              <a:ea typeface="Trebuchet MS"/>
              <a:cs typeface="Trebuchet MS"/>
              <a:sym typeface="Trebuchet MS"/>
            </a:endParaRPr>
          </a:p>
          <a:p>
            <a:pPr marL="314960" marR="0" lvl="0" indent="-302894" algn="l" rtl="0">
              <a:lnSpc>
                <a:spcPct val="100000"/>
              </a:lnSpc>
              <a:spcBef>
                <a:spcPts val="700"/>
              </a:spcBef>
              <a:spcAft>
                <a:spcPts val="0"/>
              </a:spcAft>
              <a:buClr>
                <a:srgbClr val="90C126"/>
              </a:buClr>
              <a:buSzPts val="1400"/>
              <a:buFont typeface="Quattrocento Sans"/>
              <a:buChar char="►"/>
            </a:pPr>
            <a:r>
              <a:rPr lang="en-US" sz="1800">
                <a:solidFill>
                  <a:srgbClr val="404040"/>
                </a:solidFill>
                <a:latin typeface="Trebuchet MS"/>
                <a:ea typeface="Trebuchet MS"/>
                <a:cs typeface="Trebuchet MS"/>
                <a:sym typeface="Trebuchet MS"/>
              </a:rPr>
              <a:t>low folate levels</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a:path>
          <a:tileRect/>
        </a:gradFill>
        <a:effectLst/>
      </p:bgPr>
    </p:bg>
    <p:spTree>
      <p:nvGrpSpPr>
        <p:cNvPr id="1" name="Shape 525"/>
        <p:cNvGrpSpPr/>
        <p:nvPr/>
      </p:nvGrpSpPr>
      <p:grpSpPr>
        <a:xfrm>
          <a:off x="0" y="0"/>
          <a:ext cx="0" cy="0"/>
          <a:chOff x="0" y="0"/>
          <a:chExt cx="0" cy="0"/>
        </a:xfrm>
      </p:grpSpPr>
      <p:sp>
        <p:nvSpPr>
          <p:cNvPr id="526" name="Google Shape;526;p60"/>
          <p:cNvSpPr/>
          <p:nvPr/>
        </p:nvSpPr>
        <p:spPr>
          <a:xfrm>
            <a:off x="1" y="0"/>
            <a:ext cx="9143771" cy="5143500"/>
          </a:xfrm>
          <a:prstGeom prst="rect">
            <a:avLst/>
          </a:prstGeom>
          <a:gradFill>
            <a:gsLst>
              <a:gs pos="0">
                <a:srgbClr val="EBE9E6"/>
              </a:gs>
              <a:gs pos="100000">
                <a:srgbClr val="C9C5C0"/>
              </a:gs>
            </a:gsLst>
            <a:path path="circle">
              <a:fillToRect/>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527" name="Google Shape;527;p60"/>
          <p:cNvSpPr txBox="1">
            <a:spLocks noGrp="1"/>
          </p:cNvSpPr>
          <p:nvPr>
            <p:ph type="title"/>
          </p:nvPr>
        </p:nvSpPr>
        <p:spPr>
          <a:xfrm>
            <a:off x="633357" y="1200149"/>
            <a:ext cx="2654449" cy="3223260"/>
          </a:xfrm>
          <a:prstGeom prst="rect">
            <a:avLst/>
          </a:prstGeom>
          <a:noFill/>
          <a:ln>
            <a:noFill/>
          </a:ln>
        </p:spPr>
        <p:txBody>
          <a:bodyPr spcFirstLastPara="1" wrap="square" lIns="91425" tIns="45700" rIns="91425" bIns="45700" anchor="ctr" anchorCtr="0">
            <a:normAutofit/>
          </a:bodyPr>
          <a:lstStyle/>
          <a:p>
            <a:pPr marL="12700" lvl="0" indent="0" algn="l" rtl="0">
              <a:lnSpc>
                <a:spcPct val="90000"/>
              </a:lnSpc>
              <a:spcBef>
                <a:spcPts val="0"/>
              </a:spcBef>
              <a:spcAft>
                <a:spcPts val="0"/>
              </a:spcAft>
              <a:buClr>
                <a:schemeClr val="dk1"/>
              </a:buClr>
              <a:buSzPts val="2200"/>
              <a:buFont typeface="Gill Sans"/>
              <a:buNone/>
            </a:pPr>
            <a:r>
              <a:rPr lang="en-US" sz="2200" b="0" i="0" cap="none">
                <a:solidFill>
                  <a:schemeClr val="dk1"/>
                </a:solidFill>
                <a:latin typeface="Gill Sans"/>
                <a:ea typeface="Gill Sans"/>
                <a:cs typeface="Gill Sans"/>
                <a:sym typeface="Gill Sans"/>
              </a:rPr>
              <a:t>INHERITED THROMBOPHILIAS:</a:t>
            </a:r>
            <a:endParaRPr/>
          </a:p>
        </p:txBody>
      </p:sp>
      <p:cxnSp>
        <p:nvCxnSpPr>
          <p:cNvPr id="528" name="Google Shape;528;p60"/>
          <p:cNvCxnSpPr/>
          <p:nvPr/>
        </p:nvCxnSpPr>
        <p:spPr>
          <a:xfrm>
            <a:off x="3490722" y="1611629"/>
            <a:ext cx="0" cy="2400300"/>
          </a:xfrm>
          <a:prstGeom prst="straightConnector1">
            <a:avLst/>
          </a:prstGeom>
          <a:noFill/>
          <a:ln w="31750" cap="flat" cmpd="sng">
            <a:solidFill>
              <a:schemeClr val="accent1"/>
            </a:solidFill>
            <a:prstDash val="solid"/>
            <a:round/>
            <a:headEnd type="none" w="sm" len="sm"/>
            <a:tailEnd type="none" w="sm" len="sm"/>
          </a:ln>
        </p:spPr>
      </p:cxnSp>
      <p:sp>
        <p:nvSpPr>
          <p:cNvPr id="529" name="Google Shape;529;p60"/>
          <p:cNvSpPr txBox="1"/>
          <p:nvPr/>
        </p:nvSpPr>
        <p:spPr>
          <a:xfrm>
            <a:off x="3693638" y="1200149"/>
            <a:ext cx="4597502" cy="3223260"/>
          </a:xfrm>
          <a:prstGeom prst="rect">
            <a:avLst/>
          </a:prstGeom>
          <a:noFill/>
          <a:ln>
            <a:noFill/>
          </a:ln>
        </p:spPr>
        <p:txBody>
          <a:bodyPr spcFirstLastPara="1" wrap="square" lIns="91425" tIns="45700" rIns="91425" bIns="45700" anchor="ctr" anchorCtr="0">
            <a:normAutofit/>
          </a:bodyPr>
          <a:lstStyle/>
          <a:p>
            <a:pPr marL="297815" marR="0" lvl="0" indent="-228600" algn="l" rtl="0">
              <a:lnSpc>
                <a:spcPct val="120000"/>
              </a:lnSpc>
              <a:spcBef>
                <a:spcPts val="0"/>
              </a:spcBef>
              <a:spcAft>
                <a:spcPts val="0"/>
              </a:spcAft>
              <a:buClr>
                <a:schemeClr val="accent1"/>
              </a:buClr>
              <a:buSzPts val="1800"/>
              <a:buFont typeface="Arial"/>
              <a:buChar char="•"/>
            </a:pPr>
            <a:r>
              <a:rPr lang="en-US" sz="1800" b="1" i="1">
                <a:solidFill>
                  <a:schemeClr val="dk1"/>
                </a:solidFill>
                <a:latin typeface="Gill Sans"/>
                <a:ea typeface="Gill Sans"/>
                <a:cs typeface="Gill Sans"/>
                <a:sym typeface="Gill Sans"/>
              </a:rPr>
              <a:t>Investigations:</a:t>
            </a:r>
            <a:endParaRPr sz="1800">
              <a:solidFill>
                <a:schemeClr val="dk1"/>
              </a:solidFill>
              <a:latin typeface="Gill Sans"/>
              <a:ea typeface="Gill Sans"/>
              <a:cs typeface="Gill Sans"/>
              <a:sym typeface="Gill Sans"/>
            </a:endParaRPr>
          </a:p>
          <a:p>
            <a:pPr marL="597535" marR="5080" lvl="1" indent="-228600" algn="l" rtl="0">
              <a:lnSpc>
                <a:spcPct val="120000"/>
              </a:lnSpc>
              <a:spcBef>
                <a:spcPts val="700"/>
              </a:spcBef>
              <a:spcAft>
                <a:spcPts val="0"/>
              </a:spcAft>
              <a:buClr>
                <a:schemeClr val="accent1"/>
              </a:buClr>
              <a:buSzPts val="1800"/>
              <a:buFont typeface="Arial"/>
              <a:buChar char="•"/>
            </a:pPr>
            <a:r>
              <a:rPr lang="en-US" sz="1800" b="0" i="0" u="none" strike="noStrike" cap="none">
                <a:solidFill>
                  <a:schemeClr val="dk1"/>
                </a:solidFill>
                <a:latin typeface="Gill Sans"/>
                <a:ea typeface="Gill Sans"/>
                <a:cs typeface="Gill Sans"/>
                <a:sym typeface="Gill Sans"/>
              </a:rPr>
              <a:t>Women with second-trimester miscarriage  should be screened for inherited  thrombophilias including factor V Leiden,  factor II (prothrombin) gene mutation and  protein S.</a:t>
            </a:r>
            <a:endParaRPr sz="1800" b="0" i="0" u="none" strike="noStrike" cap="none">
              <a:solidFill>
                <a:schemeClr val="dk1"/>
              </a:solidFill>
              <a:latin typeface="Gill Sans"/>
              <a:ea typeface="Gill Sans"/>
              <a:cs typeface="Gill Sans"/>
              <a:sym typeface="Gill San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a:path>
          <a:tileRect/>
        </a:gradFill>
        <a:effectLst/>
      </p:bgPr>
    </p:bg>
    <p:spTree>
      <p:nvGrpSpPr>
        <p:cNvPr id="1" name="Shape 533"/>
        <p:cNvGrpSpPr/>
        <p:nvPr/>
      </p:nvGrpSpPr>
      <p:grpSpPr>
        <a:xfrm>
          <a:off x="0" y="0"/>
          <a:ext cx="0" cy="0"/>
          <a:chOff x="0" y="0"/>
          <a:chExt cx="0" cy="0"/>
        </a:xfrm>
      </p:grpSpPr>
      <p:sp>
        <p:nvSpPr>
          <p:cNvPr id="534" name="Google Shape;534;p61"/>
          <p:cNvSpPr/>
          <p:nvPr/>
        </p:nvSpPr>
        <p:spPr>
          <a:xfrm>
            <a:off x="1" y="0"/>
            <a:ext cx="9143771" cy="5143500"/>
          </a:xfrm>
          <a:prstGeom prst="rect">
            <a:avLst/>
          </a:prstGeom>
          <a:gradFill>
            <a:gsLst>
              <a:gs pos="0">
                <a:srgbClr val="EBE9E6"/>
              </a:gs>
              <a:gs pos="100000">
                <a:srgbClr val="C9C5C0"/>
              </a:gs>
            </a:gsLst>
            <a:path path="circle">
              <a:fillToRect/>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535" name="Google Shape;535;p61"/>
          <p:cNvSpPr txBox="1">
            <a:spLocks noGrp="1"/>
          </p:cNvSpPr>
          <p:nvPr>
            <p:ph type="title"/>
          </p:nvPr>
        </p:nvSpPr>
        <p:spPr>
          <a:xfrm>
            <a:off x="633357" y="1200149"/>
            <a:ext cx="2654449" cy="3223260"/>
          </a:xfrm>
          <a:prstGeom prst="rect">
            <a:avLst/>
          </a:prstGeom>
          <a:noFill/>
          <a:ln>
            <a:noFill/>
          </a:ln>
        </p:spPr>
        <p:txBody>
          <a:bodyPr spcFirstLastPara="1" wrap="square" lIns="91425" tIns="45700" rIns="91425" bIns="45700" anchor="ctr" anchorCtr="0">
            <a:normAutofit/>
          </a:bodyPr>
          <a:lstStyle/>
          <a:p>
            <a:pPr marL="12700" lvl="0" indent="0" algn="l" rtl="0">
              <a:lnSpc>
                <a:spcPct val="90000"/>
              </a:lnSpc>
              <a:spcBef>
                <a:spcPts val="0"/>
              </a:spcBef>
              <a:spcAft>
                <a:spcPts val="0"/>
              </a:spcAft>
              <a:buClr>
                <a:schemeClr val="dk1"/>
              </a:buClr>
              <a:buSzPts val="2700"/>
              <a:buFont typeface="Gill Sans"/>
              <a:buNone/>
            </a:pPr>
            <a:r>
              <a:rPr lang="en-US" sz="2700" b="0" i="0" cap="none">
                <a:solidFill>
                  <a:schemeClr val="dk1"/>
                </a:solidFill>
                <a:latin typeface="Gill Sans"/>
                <a:ea typeface="Gill Sans"/>
                <a:cs typeface="Gill Sans"/>
                <a:sym typeface="Gill Sans"/>
              </a:rPr>
              <a:t>MANAGEMENT</a:t>
            </a:r>
            <a:endParaRPr/>
          </a:p>
        </p:txBody>
      </p:sp>
      <p:cxnSp>
        <p:nvCxnSpPr>
          <p:cNvPr id="536" name="Google Shape;536;p61"/>
          <p:cNvCxnSpPr/>
          <p:nvPr/>
        </p:nvCxnSpPr>
        <p:spPr>
          <a:xfrm>
            <a:off x="3490722" y="1611629"/>
            <a:ext cx="0" cy="2400300"/>
          </a:xfrm>
          <a:prstGeom prst="straightConnector1">
            <a:avLst/>
          </a:prstGeom>
          <a:noFill/>
          <a:ln w="31750" cap="flat" cmpd="sng">
            <a:solidFill>
              <a:schemeClr val="accent1"/>
            </a:solidFill>
            <a:prstDash val="solid"/>
            <a:round/>
            <a:headEnd type="none" w="sm" len="sm"/>
            <a:tailEnd type="none" w="sm" len="sm"/>
          </a:ln>
        </p:spPr>
      </p:cxnSp>
      <p:sp>
        <p:nvSpPr>
          <p:cNvPr id="537" name="Google Shape;537;p61"/>
          <p:cNvSpPr txBox="1"/>
          <p:nvPr/>
        </p:nvSpPr>
        <p:spPr>
          <a:xfrm>
            <a:off x="3693638" y="1200149"/>
            <a:ext cx="4597502" cy="3223260"/>
          </a:xfrm>
          <a:prstGeom prst="rect">
            <a:avLst/>
          </a:prstGeom>
          <a:noFill/>
          <a:ln>
            <a:noFill/>
          </a:ln>
        </p:spPr>
        <p:txBody>
          <a:bodyPr spcFirstLastPara="1" wrap="square" lIns="91425" tIns="45700" rIns="91425" bIns="45700" anchor="ctr" anchorCtr="0">
            <a:noAutofit/>
          </a:bodyPr>
          <a:lstStyle/>
          <a:p>
            <a:pPr marL="314960" marR="181610" lvl="0" indent="-228600" algn="l" rtl="0">
              <a:lnSpc>
                <a:spcPct val="110000"/>
              </a:lnSpc>
              <a:spcBef>
                <a:spcPts val="0"/>
              </a:spcBef>
              <a:spcAft>
                <a:spcPts val="0"/>
              </a:spcAft>
              <a:buClr>
                <a:schemeClr val="accent1"/>
              </a:buClr>
              <a:buSzPts val="1900"/>
              <a:buFont typeface="Arial"/>
              <a:buChar char="•"/>
            </a:pPr>
            <a:r>
              <a:rPr lang="en-US" sz="1900" dirty="0">
                <a:solidFill>
                  <a:schemeClr val="dk1"/>
                </a:solidFill>
                <a:latin typeface="Gill Sans"/>
                <a:ea typeface="Gill Sans"/>
                <a:cs typeface="Gill Sans"/>
                <a:sym typeface="Gill Sans"/>
              </a:rPr>
              <a:t>Heparin therapy (LMWH) during pregnancy may improve  the live birth rate of women with second-trimester  miscarriage associated with inherited </a:t>
            </a:r>
            <a:r>
              <a:rPr lang="en-US" sz="1900" dirty="0" err="1">
                <a:solidFill>
                  <a:schemeClr val="dk1"/>
                </a:solidFill>
                <a:latin typeface="Gill Sans"/>
                <a:ea typeface="Gill Sans"/>
                <a:cs typeface="Gill Sans"/>
                <a:sym typeface="Gill Sans"/>
              </a:rPr>
              <a:t>thrombophilias</a:t>
            </a:r>
            <a:r>
              <a:rPr lang="en-US" sz="1900" dirty="0">
                <a:solidFill>
                  <a:schemeClr val="dk1"/>
                </a:solidFill>
                <a:latin typeface="Gill Sans"/>
                <a:ea typeface="Gill Sans"/>
                <a:cs typeface="Gill Sans"/>
                <a:sym typeface="Gill Sans"/>
              </a:rPr>
              <a:t>.</a:t>
            </a:r>
            <a:endParaRPr sz="1900">
              <a:solidFill>
                <a:schemeClr val="dk1"/>
              </a:solidFill>
              <a:latin typeface="Gill Sans"/>
              <a:ea typeface="Gill Sans"/>
              <a:cs typeface="Gill Sans"/>
              <a:sym typeface="Gill Sans"/>
            </a:endParaRPr>
          </a:p>
          <a:p>
            <a:pPr marL="314960" marR="5080" lvl="0" indent="-228600" algn="l" rtl="0">
              <a:lnSpc>
                <a:spcPct val="110000"/>
              </a:lnSpc>
              <a:spcBef>
                <a:spcPts val="700"/>
              </a:spcBef>
              <a:spcAft>
                <a:spcPts val="0"/>
              </a:spcAft>
              <a:buClr>
                <a:schemeClr val="accent1"/>
              </a:buClr>
              <a:buSzPts val="1900"/>
              <a:buFont typeface="Arial"/>
              <a:buChar char="•"/>
            </a:pPr>
            <a:r>
              <a:rPr lang="en-US" sz="1900" dirty="0">
                <a:solidFill>
                  <a:schemeClr val="dk1"/>
                </a:solidFill>
                <a:latin typeface="Gill Sans"/>
                <a:ea typeface="Gill Sans"/>
                <a:cs typeface="Gill Sans"/>
                <a:sym typeface="Gill Sans"/>
              </a:rPr>
              <a:t>There is </a:t>
            </a:r>
            <a:r>
              <a:rPr lang="en-US" sz="1900" u="sng" dirty="0">
                <a:solidFill>
                  <a:schemeClr val="dk1"/>
                </a:solidFill>
                <a:latin typeface="Gill Sans"/>
                <a:ea typeface="Gill Sans"/>
                <a:cs typeface="Gill Sans"/>
                <a:sym typeface="Gill Sans"/>
              </a:rPr>
              <a:t>insufficient evidence</a:t>
            </a:r>
            <a:r>
              <a:rPr lang="en-US" sz="1900" dirty="0">
                <a:solidFill>
                  <a:schemeClr val="dk1"/>
                </a:solidFill>
                <a:latin typeface="Gill Sans"/>
                <a:ea typeface="Gill Sans"/>
                <a:cs typeface="Gill Sans"/>
                <a:sym typeface="Gill Sans"/>
              </a:rPr>
              <a:t> to evaluate the effect of  heparin in pregnancy to </a:t>
            </a:r>
            <a:r>
              <a:rPr lang="en-US" sz="1900" u="sng" dirty="0">
                <a:solidFill>
                  <a:schemeClr val="dk1"/>
                </a:solidFill>
                <a:latin typeface="Gill Sans"/>
                <a:ea typeface="Gill Sans"/>
                <a:cs typeface="Gill Sans"/>
                <a:sym typeface="Gill Sans"/>
              </a:rPr>
              <a:t>prevent</a:t>
            </a:r>
            <a:r>
              <a:rPr lang="en-US" sz="1900" dirty="0">
                <a:solidFill>
                  <a:schemeClr val="dk1"/>
                </a:solidFill>
                <a:latin typeface="Gill Sans"/>
                <a:ea typeface="Gill Sans"/>
                <a:cs typeface="Gill Sans"/>
                <a:sym typeface="Gill Sans"/>
              </a:rPr>
              <a:t> a miscarriage in women  with recurrent first-trimester miscarriage associated with  inherited thrombophilia</a:t>
            </a:r>
            <a:endParaRPr sz="1900">
              <a:solidFill>
                <a:schemeClr val="dk1"/>
              </a:solidFill>
              <a:latin typeface="Gill Sans"/>
              <a:ea typeface="Gill Sans"/>
              <a:cs typeface="Gill Sans"/>
              <a:sym typeface="Gill San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a:path>
          <a:tileRect/>
        </a:gradFill>
        <a:effectLst/>
      </p:bgPr>
    </p:bg>
    <p:spTree>
      <p:nvGrpSpPr>
        <p:cNvPr id="1" name="Shape 541"/>
        <p:cNvGrpSpPr/>
        <p:nvPr/>
      </p:nvGrpSpPr>
      <p:grpSpPr>
        <a:xfrm>
          <a:off x="0" y="0"/>
          <a:ext cx="0" cy="0"/>
          <a:chOff x="0" y="0"/>
          <a:chExt cx="0" cy="0"/>
        </a:xfrm>
      </p:grpSpPr>
      <p:sp>
        <p:nvSpPr>
          <p:cNvPr id="542" name="Google Shape;542;p62"/>
          <p:cNvSpPr/>
          <p:nvPr/>
        </p:nvSpPr>
        <p:spPr>
          <a:xfrm>
            <a:off x="227" y="0"/>
            <a:ext cx="9143771" cy="5143500"/>
          </a:xfrm>
          <a:prstGeom prst="rect">
            <a:avLst/>
          </a:prstGeom>
          <a:gradFill>
            <a:gsLst>
              <a:gs pos="0">
                <a:srgbClr val="EBE9E6"/>
              </a:gs>
              <a:gs pos="100000">
                <a:srgbClr val="C9C5C0"/>
              </a:gs>
            </a:gsLst>
            <a:path path="circle">
              <a:fillToRect/>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543" name="Google Shape;543;p62"/>
          <p:cNvSpPr/>
          <p:nvPr/>
        </p:nvSpPr>
        <p:spPr>
          <a:xfrm>
            <a:off x="0" y="-1"/>
            <a:ext cx="3046595" cy="514350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544" name="Google Shape;544;p62"/>
          <p:cNvSpPr txBox="1">
            <a:spLocks noGrp="1"/>
          </p:cNvSpPr>
          <p:nvPr>
            <p:ph type="title"/>
          </p:nvPr>
        </p:nvSpPr>
        <p:spPr>
          <a:xfrm>
            <a:off x="637262" y="930057"/>
            <a:ext cx="2045860" cy="3438395"/>
          </a:xfrm>
          <a:prstGeom prst="rect">
            <a:avLst/>
          </a:prstGeom>
          <a:noFill/>
          <a:ln>
            <a:noFill/>
          </a:ln>
        </p:spPr>
        <p:txBody>
          <a:bodyPr spcFirstLastPara="1" wrap="square" lIns="91425" tIns="45700" rIns="91425" bIns="45700" anchor="t" anchorCtr="0">
            <a:normAutofit/>
          </a:bodyPr>
          <a:lstStyle/>
          <a:p>
            <a:pPr marL="12700" lvl="0" indent="0" algn="l" rtl="0">
              <a:lnSpc>
                <a:spcPct val="90000"/>
              </a:lnSpc>
              <a:spcBef>
                <a:spcPts val="0"/>
              </a:spcBef>
              <a:spcAft>
                <a:spcPts val="0"/>
              </a:spcAft>
              <a:buClr>
                <a:srgbClr val="FFFFFF"/>
              </a:buClr>
              <a:buSzPts val="2200"/>
              <a:buFont typeface="Gill Sans"/>
              <a:buNone/>
            </a:pPr>
            <a:r>
              <a:rPr lang="en-US" sz="2200" b="0" i="0" cap="none">
                <a:solidFill>
                  <a:srgbClr val="FFFFFF"/>
                </a:solidFill>
                <a:latin typeface="Gill Sans"/>
                <a:ea typeface="Gill Sans"/>
                <a:cs typeface="Gill Sans"/>
                <a:sym typeface="Gill Sans"/>
              </a:rPr>
              <a:t>UNEXPLAINED RECURRENT MISCARRIAGE</a:t>
            </a:r>
            <a:endParaRPr/>
          </a:p>
        </p:txBody>
      </p:sp>
      <p:sp>
        <p:nvSpPr>
          <p:cNvPr id="545" name="Google Shape;545;p62"/>
          <p:cNvSpPr txBox="1"/>
          <p:nvPr/>
        </p:nvSpPr>
        <p:spPr>
          <a:xfrm>
            <a:off x="3529194" y="930057"/>
            <a:ext cx="4977543" cy="3687349"/>
          </a:xfrm>
          <a:prstGeom prst="rect">
            <a:avLst/>
          </a:prstGeom>
          <a:noFill/>
          <a:ln>
            <a:noFill/>
          </a:ln>
        </p:spPr>
        <p:txBody>
          <a:bodyPr spcFirstLastPara="1" wrap="square" lIns="91425" tIns="45700" rIns="91425" bIns="45700" anchor="t" anchorCtr="0">
            <a:noAutofit/>
          </a:bodyPr>
          <a:lstStyle/>
          <a:p>
            <a:pPr marL="287655" marR="5080" lvl="0" indent="-228600" algn="l" rtl="0">
              <a:lnSpc>
                <a:spcPct val="110000"/>
              </a:lnSpc>
              <a:spcBef>
                <a:spcPts val="0"/>
              </a:spcBef>
              <a:spcAft>
                <a:spcPts val="0"/>
              </a:spcAft>
              <a:buClr>
                <a:schemeClr val="accent1"/>
              </a:buClr>
              <a:buSzPts val="1900"/>
              <a:buFont typeface="Arial"/>
              <a:buChar char="•"/>
            </a:pPr>
            <a:r>
              <a:rPr lang="en-US" sz="1900">
                <a:solidFill>
                  <a:schemeClr val="dk1"/>
                </a:solidFill>
                <a:latin typeface="Gill Sans"/>
                <a:ea typeface="Gill Sans"/>
                <a:cs typeface="Gill Sans"/>
                <a:sym typeface="Gill Sans"/>
              </a:rPr>
              <a:t>A significant number of cases of recurrent miscarriage  remain unexplained despite detailed investigation.</a:t>
            </a:r>
            <a:endParaRPr sz="1900">
              <a:solidFill>
                <a:schemeClr val="dk1"/>
              </a:solidFill>
              <a:latin typeface="Gill Sans"/>
              <a:ea typeface="Gill Sans"/>
              <a:cs typeface="Gill Sans"/>
              <a:sym typeface="Gill Sans"/>
            </a:endParaRPr>
          </a:p>
          <a:p>
            <a:pPr marL="287655" marR="104775" lvl="0" indent="-228600" algn="l" rtl="0">
              <a:lnSpc>
                <a:spcPct val="110000"/>
              </a:lnSpc>
              <a:spcBef>
                <a:spcPts val="700"/>
              </a:spcBef>
              <a:spcAft>
                <a:spcPts val="0"/>
              </a:spcAft>
              <a:buClr>
                <a:schemeClr val="accent1"/>
              </a:buClr>
              <a:buSzPts val="1900"/>
              <a:buFont typeface="Arial"/>
              <a:buChar char="•"/>
            </a:pPr>
            <a:r>
              <a:rPr lang="en-US" sz="1900">
                <a:solidFill>
                  <a:schemeClr val="dk1"/>
                </a:solidFill>
                <a:latin typeface="Gill Sans"/>
                <a:ea typeface="Gill Sans"/>
                <a:cs typeface="Gill Sans"/>
                <a:sym typeface="Gill Sans"/>
              </a:rPr>
              <a:t>These women can be reassured that the prognosis for  a successful future pregnancy with supportive care  alone is in the region of 75%.</a:t>
            </a:r>
            <a:endParaRPr sz="1900">
              <a:solidFill>
                <a:schemeClr val="dk1"/>
              </a:solidFill>
              <a:latin typeface="Gill Sans"/>
              <a:ea typeface="Gill Sans"/>
              <a:cs typeface="Gill Sans"/>
              <a:sym typeface="Gill Sans"/>
            </a:endParaRPr>
          </a:p>
          <a:p>
            <a:pPr marL="287655" marR="122554" lvl="0" indent="-228600" algn="l" rtl="0">
              <a:lnSpc>
                <a:spcPct val="110000"/>
              </a:lnSpc>
              <a:spcBef>
                <a:spcPts val="700"/>
              </a:spcBef>
              <a:spcAft>
                <a:spcPts val="0"/>
              </a:spcAft>
              <a:buClr>
                <a:schemeClr val="accent1"/>
              </a:buClr>
              <a:buSzPts val="1900"/>
              <a:buFont typeface="Arial"/>
              <a:buChar char="•"/>
            </a:pPr>
            <a:r>
              <a:rPr lang="en-US" sz="1900">
                <a:solidFill>
                  <a:schemeClr val="dk1"/>
                </a:solidFill>
                <a:latin typeface="Gill Sans"/>
                <a:ea typeface="Gill Sans"/>
                <a:cs typeface="Gill Sans"/>
                <a:sym typeface="Gill Sans"/>
              </a:rPr>
              <a:t>Paternal cell immunisation, third-party donor  leucocytes, trophoblast membranes and intravenous  immunoglobulin in women with previous unexplained  recurrent miscarriage does not improve the live birth  rate.</a:t>
            </a:r>
            <a:endParaRPr sz="1900">
              <a:solidFill>
                <a:schemeClr val="dk1"/>
              </a:solidFill>
              <a:latin typeface="Gill Sans"/>
              <a:ea typeface="Gill Sans"/>
              <a:cs typeface="Gill Sans"/>
              <a:sym typeface="Gill San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63"/>
          <p:cNvSpPr/>
          <p:nvPr/>
        </p:nvSpPr>
        <p:spPr>
          <a:xfrm>
            <a:off x="495350" y="0"/>
            <a:ext cx="136525" cy="4250055"/>
          </a:xfrm>
          <a:custGeom>
            <a:avLst/>
            <a:gdLst/>
            <a:ahLst/>
            <a:cxnLst/>
            <a:rect l="l" t="t" r="r" b="b"/>
            <a:pathLst>
              <a:path w="136525" h="4250055" extrusionOk="0">
                <a:moveTo>
                  <a:pt x="0" y="4249738"/>
                </a:moveTo>
                <a:lnTo>
                  <a:pt x="136474" y="0"/>
                </a:lnTo>
              </a:path>
            </a:pathLst>
          </a:custGeom>
          <a:solidFill>
            <a:srgbClr val="90C126">
              <a:alpha val="8431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551" name="Google Shape;551;p63"/>
          <p:cNvSpPr txBox="1">
            <a:spLocks noGrp="1"/>
          </p:cNvSpPr>
          <p:nvPr>
            <p:ph type="title"/>
          </p:nvPr>
        </p:nvSpPr>
        <p:spPr>
          <a:xfrm>
            <a:off x="1996561" y="1648460"/>
            <a:ext cx="4751070" cy="936154"/>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Clr>
                <a:schemeClr val="dk1"/>
              </a:buClr>
              <a:buSzPts val="6000"/>
              <a:buFont typeface="Trebuchet MS"/>
              <a:buNone/>
            </a:pPr>
            <a:r>
              <a:rPr lang="en-US" sz="6000" b="0" i="0">
                <a:latin typeface="Trebuchet MS"/>
                <a:ea typeface="Trebuchet MS"/>
                <a:cs typeface="Trebuchet MS"/>
                <a:sym typeface="Trebuchet MS"/>
              </a:rPr>
              <a:t>THANK YOU</a:t>
            </a:r>
            <a:endParaRPr sz="6000">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3008f596889_0_1139"/>
          <p:cNvSpPr txBox="1"/>
          <p:nvPr/>
        </p:nvSpPr>
        <p:spPr>
          <a:xfrm>
            <a:off x="2952750" y="0"/>
            <a:ext cx="3238500" cy="615600"/>
          </a:xfrm>
          <a:prstGeom prst="rect">
            <a:avLst/>
          </a:prstGeom>
          <a:noFill/>
          <a:ln>
            <a:noFill/>
          </a:ln>
        </p:spPr>
        <p:txBody>
          <a:bodyPr spcFirstLastPara="1" wrap="square" lIns="91425" tIns="91425" rIns="91425" bIns="91425" anchor="t" anchorCtr="0">
            <a:spAutoFit/>
          </a:bodyPr>
          <a:lstStyle/>
          <a:p>
            <a:pPr marL="12700" lvl="0" indent="0" algn="l" rtl="0">
              <a:spcBef>
                <a:spcPts val="0"/>
              </a:spcBef>
              <a:spcAft>
                <a:spcPts val="0"/>
              </a:spcAft>
              <a:buNone/>
            </a:pPr>
            <a:r>
              <a:rPr lang="en-US" sz="2800">
                <a:solidFill>
                  <a:schemeClr val="dk1"/>
                </a:solidFill>
                <a:latin typeface="Trebuchet MS"/>
                <a:ea typeface="Trebuchet MS"/>
                <a:cs typeface="Trebuchet MS"/>
                <a:sym typeface="Trebuchet MS"/>
              </a:rPr>
              <a:t>GENETIC FACTORS</a:t>
            </a:r>
            <a:endParaRPr/>
          </a:p>
        </p:txBody>
      </p:sp>
      <p:sp>
        <p:nvSpPr>
          <p:cNvPr id="162" name="Google Shape;162;g3008f596889_0_1139"/>
          <p:cNvSpPr txBox="1"/>
          <p:nvPr/>
        </p:nvSpPr>
        <p:spPr>
          <a:xfrm>
            <a:off x="105900" y="544300"/>
            <a:ext cx="8932200" cy="3945600"/>
          </a:xfrm>
          <a:prstGeom prst="rect">
            <a:avLst/>
          </a:prstGeom>
          <a:noFill/>
          <a:ln>
            <a:noFill/>
          </a:ln>
        </p:spPr>
        <p:txBody>
          <a:bodyPr spcFirstLastPara="1" wrap="square" lIns="91425" tIns="91425" rIns="91425" bIns="91425" anchor="t" anchorCtr="0">
            <a:spAutoFit/>
          </a:bodyPr>
          <a:lstStyle/>
          <a:p>
            <a:pPr marL="302260" marR="291465" lvl="0" indent="-309244" algn="l" rtl="0">
              <a:spcBef>
                <a:spcPts val="0"/>
              </a:spcBef>
              <a:spcAft>
                <a:spcPts val="0"/>
              </a:spcAft>
              <a:buClr>
                <a:srgbClr val="90C126"/>
              </a:buClr>
              <a:buSzPts val="1300"/>
              <a:buFont typeface="Quattrocento Sans"/>
              <a:buChar char="►"/>
            </a:pPr>
            <a:r>
              <a:rPr lang="en-US" sz="1600">
                <a:solidFill>
                  <a:srgbClr val="404040"/>
                </a:solidFill>
                <a:latin typeface="Trebuchet MS"/>
                <a:ea typeface="Trebuchet MS"/>
                <a:cs typeface="Trebuchet MS"/>
                <a:sym typeface="Trebuchet MS"/>
              </a:rPr>
              <a:t>Abnormalities of chromosome number or structure are the most common cause of spontaneous  abortions in</a:t>
            </a:r>
            <a:r>
              <a:rPr lang="en-US" sz="1600" u="sng">
                <a:solidFill>
                  <a:srgbClr val="C00000"/>
                </a:solidFill>
                <a:latin typeface="Trebuchet MS"/>
                <a:ea typeface="Trebuchet MS"/>
                <a:cs typeface="Trebuchet MS"/>
                <a:sym typeface="Trebuchet MS"/>
              </a:rPr>
              <a:t> first trimester</a:t>
            </a:r>
            <a:r>
              <a:rPr lang="en-US" sz="1600">
                <a:solidFill>
                  <a:srgbClr val="C00000"/>
                </a:solidFill>
                <a:latin typeface="Trebuchet MS"/>
                <a:ea typeface="Trebuchet MS"/>
                <a:cs typeface="Trebuchet MS"/>
                <a:sym typeface="Trebuchet MS"/>
              </a:rPr>
              <a:t>.</a:t>
            </a:r>
            <a:endParaRPr sz="1800">
              <a:solidFill>
                <a:srgbClr val="C00000"/>
              </a:solidFill>
              <a:latin typeface="Trebuchet MS"/>
              <a:ea typeface="Trebuchet MS"/>
              <a:cs typeface="Trebuchet MS"/>
              <a:sym typeface="Trebuchet MS"/>
            </a:endParaRPr>
          </a:p>
          <a:p>
            <a:pPr marL="302260" lvl="0" indent="-309244" algn="l" rtl="0">
              <a:spcBef>
                <a:spcPts val="1215"/>
              </a:spcBef>
              <a:spcAft>
                <a:spcPts val="0"/>
              </a:spcAft>
              <a:buClr>
                <a:srgbClr val="90C126"/>
              </a:buClr>
              <a:buSzPts val="1300"/>
              <a:buFont typeface="Quattrocento Sans"/>
              <a:buChar char="►"/>
            </a:pPr>
            <a:r>
              <a:rPr lang="en-US" sz="1600" b="1">
                <a:solidFill>
                  <a:srgbClr val="90C126"/>
                </a:solidFill>
                <a:latin typeface="Trebuchet MS"/>
                <a:ea typeface="Trebuchet MS"/>
                <a:cs typeface="Trebuchet MS"/>
                <a:sym typeface="Trebuchet MS"/>
              </a:rPr>
              <a:t>Embryonic chromosomal abnormalities </a:t>
            </a:r>
            <a:r>
              <a:rPr lang="en-US" sz="1600" b="1">
                <a:solidFill>
                  <a:schemeClr val="dk1"/>
                </a:solidFill>
                <a:latin typeface="Trebuchet MS"/>
                <a:ea typeface="Trebuchet MS"/>
                <a:cs typeface="Trebuchet MS"/>
                <a:sym typeface="Trebuchet MS"/>
              </a:rPr>
              <a:t>(</a:t>
            </a:r>
            <a:r>
              <a:rPr lang="en-US" sz="1600">
                <a:solidFill>
                  <a:schemeClr val="dk1"/>
                </a:solidFill>
                <a:latin typeface="Trebuchet MS"/>
                <a:ea typeface="Trebuchet MS"/>
                <a:cs typeface="Trebuchet MS"/>
                <a:sym typeface="Trebuchet MS"/>
              </a:rPr>
              <a:t>most common is </a:t>
            </a:r>
            <a:r>
              <a:rPr lang="en-US" sz="1600">
                <a:solidFill>
                  <a:srgbClr val="C00000"/>
                </a:solidFill>
                <a:latin typeface="Trebuchet MS"/>
                <a:ea typeface="Trebuchet MS"/>
                <a:cs typeface="Trebuchet MS"/>
                <a:sym typeface="Trebuchet MS"/>
              </a:rPr>
              <a:t>autosomal trisomy</a:t>
            </a:r>
            <a:r>
              <a:rPr lang="en-US" sz="1600" b="1">
                <a:solidFill>
                  <a:srgbClr val="404040"/>
                </a:solidFill>
                <a:latin typeface="Trebuchet MS"/>
                <a:ea typeface="Trebuchet MS"/>
                <a:cs typeface="Trebuchet MS"/>
                <a:sym typeface="Trebuchet MS"/>
              </a:rPr>
              <a:t>)</a:t>
            </a:r>
            <a:endParaRPr sz="1600">
              <a:solidFill>
                <a:schemeClr val="dk1"/>
              </a:solidFill>
              <a:latin typeface="Trebuchet MS"/>
              <a:ea typeface="Trebuchet MS"/>
              <a:cs typeface="Trebuchet MS"/>
              <a:sym typeface="Trebuchet MS"/>
            </a:endParaRPr>
          </a:p>
          <a:p>
            <a:pPr marL="156210" marR="5080" lvl="0" indent="-175260" algn="l" rtl="0">
              <a:spcBef>
                <a:spcPts val="700"/>
              </a:spcBef>
              <a:spcAft>
                <a:spcPts val="0"/>
              </a:spcAft>
              <a:buClr>
                <a:srgbClr val="404040"/>
              </a:buClr>
              <a:buSzPts val="1600"/>
              <a:buFont typeface="Trebuchet MS"/>
              <a:buChar char="*"/>
            </a:pPr>
            <a:r>
              <a:rPr lang="en-US" sz="1600">
                <a:solidFill>
                  <a:srgbClr val="404040"/>
                </a:solidFill>
                <a:latin typeface="Trebuchet MS"/>
                <a:ea typeface="Trebuchet MS"/>
                <a:cs typeface="Trebuchet MS"/>
                <a:sym typeface="Trebuchet MS"/>
              </a:rPr>
              <a:t>In couples with recurrent miscarriage, chromosomal abnormalities of the embryo account for 30–57%  of further miscarriages.</a:t>
            </a:r>
            <a:endParaRPr sz="1600">
              <a:solidFill>
                <a:schemeClr val="dk1"/>
              </a:solidFill>
              <a:latin typeface="Trebuchet MS"/>
              <a:ea typeface="Trebuchet MS"/>
              <a:cs typeface="Trebuchet MS"/>
              <a:sym typeface="Trebuchet MS"/>
            </a:endParaRPr>
          </a:p>
          <a:p>
            <a:pPr marL="156210" marR="397510" lvl="0" indent="-175260" algn="l" rtl="0">
              <a:spcBef>
                <a:spcPts val="700"/>
              </a:spcBef>
              <a:spcAft>
                <a:spcPts val="0"/>
              </a:spcAft>
              <a:buClr>
                <a:srgbClr val="404040"/>
              </a:buClr>
              <a:buSzPts val="1600"/>
              <a:buFont typeface="Trebuchet MS"/>
              <a:buChar char="*"/>
            </a:pPr>
            <a:r>
              <a:rPr lang="en-US" sz="1600">
                <a:solidFill>
                  <a:srgbClr val="404040"/>
                </a:solidFill>
                <a:latin typeface="Trebuchet MS"/>
                <a:ea typeface="Trebuchet MS"/>
                <a:cs typeface="Trebuchet MS"/>
                <a:sym typeface="Trebuchet MS"/>
              </a:rPr>
              <a:t>The risk of miscarriage resulting from chromosomal abnormalities of the embryo increases with  advancing maternal age.</a:t>
            </a:r>
            <a:endParaRPr sz="1600">
              <a:solidFill>
                <a:schemeClr val="dk1"/>
              </a:solidFill>
              <a:latin typeface="Trebuchet MS"/>
              <a:ea typeface="Trebuchet MS"/>
              <a:cs typeface="Trebuchet MS"/>
              <a:sym typeface="Trebuchet MS"/>
            </a:endParaRPr>
          </a:p>
          <a:p>
            <a:pPr marL="156210" marR="234315" lvl="0" indent="-175260" algn="l" rtl="0">
              <a:spcBef>
                <a:spcPts val="700"/>
              </a:spcBef>
              <a:spcAft>
                <a:spcPts val="0"/>
              </a:spcAft>
              <a:buClr>
                <a:srgbClr val="404040"/>
              </a:buClr>
              <a:buSzPts val="1600"/>
              <a:buFont typeface="Trebuchet MS"/>
              <a:buChar char="*"/>
            </a:pPr>
            <a:r>
              <a:rPr lang="en-US" sz="1600">
                <a:solidFill>
                  <a:srgbClr val="404040"/>
                </a:solidFill>
                <a:latin typeface="Trebuchet MS"/>
                <a:ea typeface="Trebuchet MS"/>
                <a:cs typeface="Trebuchet MS"/>
                <a:sym typeface="Trebuchet MS"/>
              </a:rPr>
              <a:t>However, it is important to note that as the number of miscarriages increases, the risk of euploid  pregnancy loss increases .</a:t>
            </a:r>
            <a:endParaRPr sz="1600">
              <a:solidFill>
                <a:schemeClr val="dk1"/>
              </a:solidFill>
              <a:latin typeface="Trebuchet MS"/>
              <a:ea typeface="Trebuchet MS"/>
              <a:cs typeface="Trebuchet MS"/>
              <a:sym typeface="Trebuchet MS"/>
            </a:endParaRPr>
          </a:p>
          <a:p>
            <a:pPr marL="352425" lvl="0" indent="-359410" algn="l" rtl="0">
              <a:spcBef>
                <a:spcPts val="700"/>
              </a:spcBef>
              <a:spcAft>
                <a:spcPts val="0"/>
              </a:spcAft>
              <a:buClr>
                <a:srgbClr val="90C126"/>
              </a:buClr>
              <a:buSzPts val="1300"/>
              <a:buFont typeface="Quattrocento Sans"/>
              <a:buChar char="►"/>
            </a:pPr>
            <a:r>
              <a:rPr lang="en-US" sz="1600" b="1">
                <a:solidFill>
                  <a:srgbClr val="90C126"/>
                </a:solidFill>
                <a:latin typeface="Trebuchet MS"/>
                <a:ea typeface="Trebuchet MS"/>
                <a:cs typeface="Trebuchet MS"/>
                <a:sym typeface="Trebuchet MS"/>
              </a:rPr>
              <a:t>Parental Chromosomal rearrangements: </a:t>
            </a:r>
            <a:r>
              <a:rPr lang="en-US" sz="1600">
                <a:solidFill>
                  <a:srgbClr val="404040"/>
                </a:solidFill>
                <a:latin typeface="Trebuchet MS"/>
                <a:ea typeface="Trebuchet MS"/>
                <a:cs typeface="Trebuchet MS"/>
                <a:sym typeface="Trebuchet MS"/>
              </a:rPr>
              <a:t>more commonly </a:t>
            </a:r>
            <a:r>
              <a:rPr lang="en-US" sz="1600">
                <a:solidFill>
                  <a:srgbClr val="C00000"/>
                </a:solidFill>
                <a:latin typeface="Trebuchet MS"/>
                <a:ea typeface="Trebuchet MS"/>
                <a:cs typeface="Trebuchet MS"/>
                <a:sym typeface="Trebuchet MS"/>
              </a:rPr>
              <a:t>maternal in origin 95% </a:t>
            </a:r>
            <a:r>
              <a:rPr lang="en-US" sz="1600">
                <a:solidFill>
                  <a:srgbClr val="404040"/>
                </a:solidFill>
                <a:latin typeface="Trebuchet MS"/>
                <a:ea typeface="Trebuchet MS"/>
                <a:cs typeface="Trebuchet MS"/>
                <a:sym typeface="Trebuchet MS"/>
              </a:rPr>
              <a:t>.</a:t>
            </a:r>
            <a:endParaRPr sz="1600">
              <a:solidFill>
                <a:schemeClr val="dk1"/>
              </a:solidFill>
              <a:latin typeface="Trebuchet MS"/>
              <a:ea typeface="Trebuchet MS"/>
              <a:cs typeface="Trebuchet MS"/>
              <a:sym typeface="Trebuchet MS"/>
            </a:endParaRPr>
          </a:p>
          <a:p>
            <a:pPr marL="602615" marR="608330" lvl="1" indent="-215899" algn="l" rtl="0">
              <a:spcBef>
                <a:spcPts val="705"/>
              </a:spcBef>
              <a:spcAft>
                <a:spcPts val="0"/>
              </a:spcAft>
              <a:buClr>
                <a:srgbClr val="90C126"/>
              </a:buClr>
              <a:buSzPts val="1250"/>
              <a:buFont typeface="Quattrocento Sans"/>
              <a:buChar char="▪"/>
            </a:pPr>
            <a:r>
              <a:rPr lang="en-US" sz="1500" b="1">
                <a:solidFill>
                  <a:srgbClr val="404040"/>
                </a:solidFill>
                <a:latin typeface="Trebuchet MS"/>
                <a:ea typeface="Trebuchet MS"/>
                <a:cs typeface="Trebuchet MS"/>
                <a:sym typeface="Trebuchet MS"/>
              </a:rPr>
              <a:t>2-5% of couples with recurrent miscarriages, one of the partners carries a balanced structural  chromosomal anomaly, most commonly a balanced reciprocal or Robertsonian translocation.</a:t>
            </a:r>
            <a:endParaRPr sz="1500" b="1">
              <a:solidFill>
                <a:schemeClr val="dk1"/>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8"/>
          <p:cNvSpPr/>
          <p:nvPr/>
        </p:nvSpPr>
        <p:spPr>
          <a:xfrm>
            <a:off x="495350" y="0"/>
            <a:ext cx="136525" cy="4250055"/>
          </a:xfrm>
          <a:custGeom>
            <a:avLst/>
            <a:gdLst/>
            <a:ahLst/>
            <a:cxnLst/>
            <a:rect l="l" t="t" r="r" b="b"/>
            <a:pathLst>
              <a:path w="136525" h="4250055" extrusionOk="0">
                <a:moveTo>
                  <a:pt x="0" y="4249738"/>
                </a:moveTo>
                <a:lnTo>
                  <a:pt x="136474" y="0"/>
                </a:lnTo>
              </a:path>
            </a:pathLst>
          </a:custGeom>
          <a:solidFill>
            <a:srgbClr val="90C126">
              <a:alpha val="8431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68" name="Google Shape;168;p8"/>
          <p:cNvSpPr txBox="1">
            <a:spLocks noGrp="1"/>
          </p:cNvSpPr>
          <p:nvPr>
            <p:ph type="title"/>
          </p:nvPr>
        </p:nvSpPr>
        <p:spPr>
          <a:xfrm>
            <a:off x="2465098" y="521625"/>
            <a:ext cx="4213800" cy="6285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Clr>
                <a:schemeClr val="dk1"/>
              </a:buClr>
              <a:buSzPts val="4000"/>
              <a:buFont typeface="Trebuchet MS"/>
              <a:buNone/>
            </a:pPr>
            <a:r>
              <a:rPr lang="en-US" sz="4000" b="0" i="0">
                <a:latin typeface="Trebuchet MS"/>
                <a:ea typeface="Trebuchet MS"/>
                <a:cs typeface="Trebuchet MS"/>
                <a:sym typeface="Trebuchet MS"/>
              </a:rPr>
              <a:t>E</a:t>
            </a:r>
            <a:r>
              <a:rPr lang="en-US" sz="4000">
                <a:latin typeface="Trebuchet MS"/>
                <a:ea typeface="Trebuchet MS"/>
                <a:cs typeface="Trebuchet MS"/>
                <a:sym typeface="Trebuchet MS"/>
              </a:rPr>
              <a:t>ndocrine</a:t>
            </a:r>
            <a:r>
              <a:rPr lang="en-US" sz="4000" b="0" i="0">
                <a:latin typeface="Trebuchet MS"/>
                <a:ea typeface="Trebuchet MS"/>
                <a:cs typeface="Trebuchet MS"/>
                <a:sym typeface="Trebuchet MS"/>
              </a:rPr>
              <a:t> F</a:t>
            </a:r>
            <a:r>
              <a:rPr lang="en-US" sz="4000">
                <a:latin typeface="Trebuchet MS"/>
                <a:ea typeface="Trebuchet MS"/>
                <a:cs typeface="Trebuchet MS"/>
                <a:sym typeface="Trebuchet MS"/>
              </a:rPr>
              <a:t>actors</a:t>
            </a:r>
            <a:endParaRPr sz="4000">
              <a:latin typeface="Trebuchet MS"/>
              <a:ea typeface="Trebuchet MS"/>
              <a:cs typeface="Trebuchet MS"/>
              <a:sym typeface="Trebuchet MS"/>
            </a:endParaRPr>
          </a:p>
        </p:txBody>
      </p:sp>
      <p:sp>
        <p:nvSpPr>
          <p:cNvPr id="169" name="Google Shape;169;p8"/>
          <p:cNvSpPr txBox="1"/>
          <p:nvPr/>
        </p:nvSpPr>
        <p:spPr>
          <a:xfrm>
            <a:off x="1644386" y="2755898"/>
            <a:ext cx="151765" cy="471170"/>
          </a:xfrm>
          <a:prstGeom prst="rect">
            <a:avLst/>
          </a:prstGeom>
          <a:noFill/>
          <a:ln>
            <a:noFill/>
          </a:ln>
        </p:spPr>
        <p:txBody>
          <a:bodyPr spcFirstLastPara="1" wrap="square" lIns="0" tIns="17775" rIns="0" bIns="0" anchor="t" anchorCtr="0">
            <a:spAutoFit/>
          </a:bodyPr>
          <a:lstStyle/>
          <a:p>
            <a:pPr marL="12700" marR="0" lvl="0" indent="0" algn="l" rtl="0">
              <a:lnSpc>
                <a:spcPct val="100000"/>
              </a:lnSpc>
              <a:spcBef>
                <a:spcPts val="0"/>
              </a:spcBef>
              <a:spcAft>
                <a:spcPts val="0"/>
              </a:spcAft>
              <a:buNone/>
            </a:pPr>
            <a:r>
              <a:rPr lang="en-US" sz="1000">
                <a:solidFill>
                  <a:srgbClr val="90C126"/>
                </a:solidFill>
                <a:latin typeface="Trebuchet MS"/>
                <a:ea typeface="Trebuchet MS"/>
                <a:cs typeface="Trebuchet MS"/>
                <a:sym typeface="Trebuchet MS"/>
              </a:rPr>
              <a:t>A.</a:t>
            </a:r>
            <a:endParaRPr sz="1000">
              <a:solidFill>
                <a:schemeClr val="dk1"/>
              </a:solidFill>
              <a:latin typeface="Trebuchet MS"/>
              <a:ea typeface="Trebuchet MS"/>
              <a:cs typeface="Trebuchet MS"/>
              <a:sym typeface="Trebuchet MS"/>
            </a:endParaRPr>
          </a:p>
          <a:p>
            <a:pPr marL="15240" marR="0" lvl="0" indent="0" algn="l" rtl="0">
              <a:lnSpc>
                <a:spcPct val="100000"/>
              </a:lnSpc>
              <a:spcBef>
                <a:spcPts val="1060"/>
              </a:spcBef>
              <a:spcAft>
                <a:spcPts val="0"/>
              </a:spcAft>
              <a:buNone/>
            </a:pPr>
            <a:r>
              <a:rPr lang="en-US" sz="1000">
                <a:solidFill>
                  <a:srgbClr val="90C126"/>
                </a:solidFill>
                <a:latin typeface="Trebuchet MS"/>
                <a:ea typeface="Trebuchet MS"/>
                <a:cs typeface="Trebuchet MS"/>
                <a:sym typeface="Trebuchet MS"/>
              </a:rPr>
              <a:t>B.</a:t>
            </a:r>
            <a:endParaRPr sz="1000">
              <a:solidFill>
                <a:schemeClr val="dk1"/>
              </a:solidFill>
              <a:latin typeface="Trebuchet MS"/>
              <a:ea typeface="Trebuchet MS"/>
              <a:cs typeface="Trebuchet MS"/>
              <a:sym typeface="Trebuchet MS"/>
            </a:endParaRPr>
          </a:p>
        </p:txBody>
      </p:sp>
      <p:sp>
        <p:nvSpPr>
          <p:cNvPr id="170" name="Google Shape;170;p8"/>
          <p:cNvSpPr txBox="1"/>
          <p:nvPr/>
        </p:nvSpPr>
        <p:spPr>
          <a:xfrm>
            <a:off x="495347" y="1782675"/>
            <a:ext cx="4405500" cy="2314200"/>
          </a:xfrm>
          <a:prstGeom prst="rect">
            <a:avLst/>
          </a:prstGeom>
          <a:noFill/>
          <a:ln>
            <a:noFill/>
          </a:ln>
        </p:spPr>
        <p:txBody>
          <a:bodyPr spcFirstLastPara="1" wrap="square" lIns="0" tIns="12700" rIns="0" bIns="0" anchor="t" anchorCtr="0">
            <a:spAutoFit/>
          </a:bodyPr>
          <a:lstStyle/>
          <a:p>
            <a:pPr marL="457200" marR="639445" lvl="0" indent="-368300" algn="l" rtl="0">
              <a:lnSpc>
                <a:spcPct val="144900"/>
              </a:lnSpc>
              <a:spcBef>
                <a:spcPts val="0"/>
              </a:spcBef>
              <a:spcAft>
                <a:spcPts val="0"/>
              </a:spcAft>
              <a:buClr>
                <a:srgbClr val="404040"/>
              </a:buClr>
              <a:buSzPts val="2200"/>
              <a:buFont typeface="Trebuchet MS"/>
              <a:buChar char="-"/>
            </a:pPr>
            <a:r>
              <a:rPr lang="en-US" sz="2200">
                <a:solidFill>
                  <a:srgbClr val="404040"/>
                </a:solidFill>
                <a:latin typeface="Trebuchet MS"/>
                <a:ea typeface="Trebuchet MS"/>
                <a:cs typeface="Trebuchet MS"/>
                <a:sym typeface="Trebuchet MS"/>
              </a:rPr>
              <a:t>Diabetes mellitus  </a:t>
            </a:r>
            <a:endParaRPr sz="2200">
              <a:solidFill>
                <a:srgbClr val="404040"/>
              </a:solidFill>
              <a:latin typeface="Trebuchet MS"/>
              <a:ea typeface="Trebuchet MS"/>
              <a:cs typeface="Trebuchet MS"/>
              <a:sym typeface="Trebuchet MS"/>
            </a:endParaRPr>
          </a:p>
          <a:p>
            <a:pPr marL="457200" marR="639445" lvl="0" indent="-368300" algn="l" rtl="0">
              <a:lnSpc>
                <a:spcPct val="144900"/>
              </a:lnSpc>
              <a:spcBef>
                <a:spcPts val="0"/>
              </a:spcBef>
              <a:spcAft>
                <a:spcPts val="0"/>
              </a:spcAft>
              <a:buClr>
                <a:srgbClr val="404040"/>
              </a:buClr>
              <a:buSzPts val="2200"/>
              <a:buFont typeface="Trebuchet MS"/>
              <a:buChar char="-"/>
            </a:pPr>
            <a:r>
              <a:rPr lang="en-US" sz="2200">
                <a:solidFill>
                  <a:srgbClr val="404040"/>
                </a:solidFill>
                <a:latin typeface="Trebuchet MS"/>
                <a:ea typeface="Trebuchet MS"/>
                <a:cs typeface="Trebuchet MS"/>
                <a:sym typeface="Trebuchet MS"/>
              </a:rPr>
              <a:t>Thyroid disease  </a:t>
            </a:r>
            <a:endParaRPr sz="2200">
              <a:solidFill>
                <a:srgbClr val="404040"/>
              </a:solidFill>
              <a:latin typeface="Trebuchet MS"/>
              <a:ea typeface="Trebuchet MS"/>
              <a:cs typeface="Trebuchet MS"/>
              <a:sym typeface="Trebuchet MS"/>
            </a:endParaRPr>
          </a:p>
          <a:p>
            <a:pPr marL="457200" marR="639445" lvl="0" indent="-368300" algn="l" rtl="0">
              <a:lnSpc>
                <a:spcPct val="144900"/>
              </a:lnSpc>
              <a:spcBef>
                <a:spcPts val="0"/>
              </a:spcBef>
              <a:spcAft>
                <a:spcPts val="0"/>
              </a:spcAft>
              <a:buClr>
                <a:srgbClr val="404040"/>
              </a:buClr>
              <a:buSzPts val="2200"/>
              <a:buFont typeface="Trebuchet MS"/>
              <a:buChar char="-"/>
            </a:pPr>
            <a:r>
              <a:rPr lang="en-US" sz="2200">
                <a:solidFill>
                  <a:srgbClr val="404040"/>
                </a:solidFill>
                <a:latin typeface="Trebuchet MS"/>
                <a:ea typeface="Trebuchet MS"/>
                <a:cs typeface="Trebuchet MS"/>
                <a:sym typeface="Trebuchet MS"/>
              </a:rPr>
              <a:t>PCOS</a:t>
            </a:r>
            <a:endParaRPr sz="2200">
              <a:solidFill>
                <a:schemeClr val="dk1"/>
              </a:solidFill>
              <a:latin typeface="Trebuchet MS"/>
              <a:ea typeface="Trebuchet MS"/>
              <a:cs typeface="Trebuchet MS"/>
              <a:sym typeface="Trebuchet MS"/>
            </a:endParaRPr>
          </a:p>
          <a:p>
            <a:pPr marL="457200" marR="5080" lvl="0" indent="-368300" algn="l" rtl="0">
              <a:lnSpc>
                <a:spcPct val="144900"/>
              </a:lnSpc>
              <a:spcBef>
                <a:spcPts val="0"/>
              </a:spcBef>
              <a:spcAft>
                <a:spcPts val="0"/>
              </a:spcAft>
              <a:buClr>
                <a:srgbClr val="404040"/>
              </a:buClr>
              <a:buSzPts val="2200"/>
              <a:buFont typeface="Trebuchet MS"/>
              <a:buChar char="-"/>
            </a:pPr>
            <a:r>
              <a:rPr lang="en-US" sz="2200">
                <a:solidFill>
                  <a:srgbClr val="404040"/>
                </a:solidFill>
                <a:latin typeface="Trebuchet MS"/>
                <a:ea typeface="Trebuchet MS"/>
                <a:cs typeface="Trebuchet MS"/>
                <a:sym typeface="Trebuchet MS"/>
              </a:rPr>
              <a:t>Luteal phase defect (LPD)</a:t>
            </a:r>
            <a:endParaRPr sz="2200">
              <a:solidFill>
                <a:srgbClr val="404040"/>
              </a:solidFill>
              <a:latin typeface="Trebuchet MS"/>
              <a:ea typeface="Trebuchet MS"/>
              <a:cs typeface="Trebuchet MS"/>
              <a:sym typeface="Trebuchet MS"/>
            </a:endParaRPr>
          </a:p>
          <a:p>
            <a:pPr marL="457200" marR="5080" lvl="0" indent="-368300" algn="l" rtl="0">
              <a:lnSpc>
                <a:spcPct val="144900"/>
              </a:lnSpc>
              <a:spcBef>
                <a:spcPts val="0"/>
              </a:spcBef>
              <a:spcAft>
                <a:spcPts val="0"/>
              </a:spcAft>
              <a:buClr>
                <a:srgbClr val="404040"/>
              </a:buClr>
              <a:buSzPts val="2200"/>
              <a:buFont typeface="Trebuchet MS"/>
              <a:buChar char="-"/>
            </a:pPr>
            <a:r>
              <a:rPr lang="en-US" sz="2200">
                <a:solidFill>
                  <a:srgbClr val="404040"/>
                </a:solidFill>
                <a:latin typeface="Trebuchet MS"/>
                <a:ea typeface="Trebuchet MS"/>
                <a:cs typeface="Trebuchet MS"/>
                <a:sym typeface="Trebuchet MS"/>
              </a:rPr>
              <a:t>  Hyperprolactinemia</a:t>
            </a:r>
            <a:endParaRPr sz="2200">
              <a:solidFill>
                <a:schemeClr val="dk1"/>
              </a:solidFill>
              <a:latin typeface="Trebuchet MS"/>
              <a:ea typeface="Trebuchet MS"/>
              <a:cs typeface="Trebuchet MS"/>
              <a:sym typeface="Trebuchet MS"/>
            </a:endParaRPr>
          </a:p>
        </p:txBody>
      </p:sp>
      <p:sp>
        <p:nvSpPr>
          <p:cNvPr id="171" name="Google Shape;171;p8"/>
          <p:cNvSpPr txBox="1"/>
          <p:nvPr/>
        </p:nvSpPr>
        <p:spPr>
          <a:xfrm>
            <a:off x="1639624" y="3347723"/>
            <a:ext cx="154940" cy="471170"/>
          </a:xfrm>
          <a:prstGeom prst="rect">
            <a:avLst/>
          </a:prstGeom>
          <a:noFill/>
          <a:ln>
            <a:noFill/>
          </a:ln>
        </p:spPr>
        <p:txBody>
          <a:bodyPr spcFirstLastPara="1" wrap="square" lIns="0" tIns="17775" rIns="0" bIns="0" anchor="t" anchorCtr="0">
            <a:spAutoFit/>
          </a:bodyPr>
          <a:lstStyle/>
          <a:p>
            <a:pPr marL="14604" marR="0" lvl="0" indent="0" algn="l" rtl="0">
              <a:lnSpc>
                <a:spcPct val="100000"/>
              </a:lnSpc>
              <a:spcBef>
                <a:spcPts val="0"/>
              </a:spcBef>
              <a:spcAft>
                <a:spcPts val="0"/>
              </a:spcAft>
              <a:buNone/>
            </a:pPr>
            <a:r>
              <a:rPr lang="en-US" sz="1000">
                <a:solidFill>
                  <a:srgbClr val="90C126"/>
                </a:solidFill>
                <a:latin typeface="Trebuchet MS"/>
                <a:ea typeface="Trebuchet MS"/>
                <a:cs typeface="Trebuchet MS"/>
                <a:sym typeface="Trebuchet MS"/>
              </a:rPr>
              <a:t>C.</a:t>
            </a:r>
            <a:endParaRPr sz="1000">
              <a:solidFill>
                <a:schemeClr val="dk1"/>
              </a:solidFill>
              <a:latin typeface="Trebuchet MS"/>
              <a:ea typeface="Trebuchet MS"/>
              <a:cs typeface="Trebuchet MS"/>
              <a:sym typeface="Trebuchet MS"/>
            </a:endParaRPr>
          </a:p>
          <a:p>
            <a:pPr marL="12700" marR="0" lvl="0" indent="0" algn="l" rtl="0">
              <a:lnSpc>
                <a:spcPct val="100000"/>
              </a:lnSpc>
              <a:spcBef>
                <a:spcPts val="1060"/>
              </a:spcBef>
              <a:spcAft>
                <a:spcPts val="0"/>
              </a:spcAft>
              <a:buNone/>
            </a:pPr>
            <a:r>
              <a:rPr lang="en-US" sz="1000">
                <a:solidFill>
                  <a:srgbClr val="90C126"/>
                </a:solidFill>
                <a:latin typeface="Trebuchet MS"/>
                <a:ea typeface="Trebuchet MS"/>
                <a:cs typeface="Trebuchet MS"/>
                <a:sym typeface="Trebuchet MS"/>
              </a:rPr>
              <a:t>D.</a:t>
            </a:r>
            <a:endParaRPr sz="1000">
              <a:solidFill>
                <a:schemeClr val="dk1"/>
              </a:solidFill>
              <a:latin typeface="Trebuchet MS"/>
              <a:ea typeface="Trebuchet MS"/>
              <a:cs typeface="Trebuchet MS"/>
              <a:sym typeface="Trebuchet MS"/>
            </a:endParaRPr>
          </a:p>
        </p:txBody>
      </p:sp>
      <p:sp>
        <p:nvSpPr>
          <p:cNvPr id="172" name="Google Shape;172;p8"/>
          <p:cNvSpPr txBox="1"/>
          <p:nvPr/>
        </p:nvSpPr>
        <p:spPr>
          <a:xfrm>
            <a:off x="1644966" y="3912719"/>
            <a:ext cx="144780" cy="184150"/>
          </a:xfrm>
          <a:prstGeom prst="rect">
            <a:avLst/>
          </a:prstGeom>
          <a:noFill/>
          <a:ln>
            <a:noFill/>
          </a:ln>
        </p:spPr>
        <p:txBody>
          <a:bodyPr spcFirstLastPara="1" wrap="square" lIns="0" tIns="17775" rIns="0" bIns="0" anchor="t" anchorCtr="0">
            <a:spAutoFit/>
          </a:bodyPr>
          <a:lstStyle/>
          <a:p>
            <a:pPr marL="12700" marR="0" lvl="0" indent="0" algn="l" rtl="0">
              <a:lnSpc>
                <a:spcPct val="100000"/>
              </a:lnSpc>
              <a:spcBef>
                <a:spcPts val="0"/>
              </a:spcBef>
              <a:spcAft>
                <a:spcPts val="0"/>
              </a:spcAft>
              <a:buNone/>
            </a:pPr>
            <a:r>
              <a:rPr lang="en-US" sz="1000">
                <a:solidFill>
                  <a:srgbClr val="90C126"/>
                </a:solidFill>
                <a:latin typeface="Trebuchet MS"/>
                <a:ea typeface="Trebuchet MS"/>
                <a:cs typeface="Trebuchet MS"/>
                <a:sym typeface="Trebuchet MS"/>
              </a:rPr>
              <a:t>E.</a:t>
            </a:r>
            <a:endParaRPr sz="1000">
              <a:solidFill>
                <a:schemeClr val="dk1"/>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9"/>
          <p:cNvSpPr txBox="1">
            <a:spLocks noGrp="1"/>
          </p:cNvSpPr>
          <p:nvPr>
            <p:ph type="title"/>
          </p:nvPr>
        </p:nvSpPr>
        <p:spPr>
          <a:xfrm>
            <a:off x="2126101" y="492000"/>
            <a:ext cx="4891800" cy="6438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Clr>
                <a:schemeClr val="dk1"/>
              </a:buClr>
              <a:buSzPts val="4100"/>
              <a:buFont typeface="Trebuchet MS"/>
              <a:buNone/>
            </a:pPr>
            <a:r>
              <a:rPr lang="en-US" sz="4100" b="0" i="0">
                <a:latin typeface="Trebuchet MS"/>
                <a:ea typeface="Trebuchet MS"/>
                <a:cs typeface="Trebuchet MS"/>
                <a:sym typeface="Trebuchet MS"/>
              </a:rPr>
              <a:t>A. D</a:t>
            </a:r>
            <a:r>
              <a:rPr lang="en-US" sz="4100">
                <a:latin typeface="Trebuchet MS"/>
                <a:ea typeface="Trebuchet MS"/>
                <a:cs typeface="Trebuchet MS"/>
                <a:sym typeface="Trebuchet MS"/>
              </a:rPr>
              <a:t>iabetes</a:t>
            </a:r>
            <a:r>
              <a:rPr lang="en-US" sz="4100" b="0" i="0">
                <a:latin typeface="Trebuchet MS"/>
                <a:ea typeface="Trebuchet MS"/>
                <a:cs typeface="Trebuchet MS"/>
                <a:sym typeface="Trebuchet MS"/>
              </a:rPr>
              <a:t> M</a:t>
            </a:r>
            <a:r>
              <a:rPr lang="en-US" sz="4100">
                <a:latin typeface="Trebuchet MS"/>
                <a:ea typeface="Trebuchet MS"/>
                <a:cs typeface="Trebuchet MS"/>
                <a:sym typeface="Trebuchet MS"/>
              </a:rPr>
              <a:t>ellitus</a:t>
            </a:r>
            <a:endParaRPr sz="4100">
              <a:latin typeface="Trebuchet MS"/>
              <a:ea typeface="Trebuchet MS"/>
              <a:cs typeface="Trebuchet MS"/>
              <a:sym typeface="Trebuchet MS"/>
            </a:endParaRPr>
          </a:p>
        </p:txBody>
      </p:sp>
      <p:sp>
        <p:nvSpPr>
          <p:cNvPr id="178" name="Google Shape;178;p9"/>
          <p:cNvSpPr txBox="1"/>
          <p:nvPr/>
        </p:nvSpPr>
        <p:spPr>
          <a:xfrm>
            <a:off x="152400" y="1564825"/>
            <a:ext cx="8839200" cy="2745000"/>
          </a:xfrm>
          <a:prstGeom prst="rect">
            <a:avLst/>
          </a:prstGeom>
          <a:noFill/>
          <a:ln>
            <a:noFill/>
          </a:ln>
        </p:spPr>
        <p:txBody>
          <a:bodyPr spcFirstLastPara="1" wrap="square" lIns="0" tIns="12700" rIns="0" bIns="0" anchor="t" anchorCtr="0">
            <a:spAutoFit/>
          </a:bodyPr>
          <a:lstStyle/>
          <a:p>
            <a:pPr marL="320040" marR="5080" lvl="0" indent="-307975" algn="l" rtl="0">
              <a:lnSpc>
                <a:spcPct val="100000"/>
              </a:lnSpc>
              <a:spcBef>
                <a:spcPts val="0"/>
              </a:spcBef>
              <a:spcAft>
                <a:spcPts val="0"/>
              </a:spcAft>
              <a:buClr>
                <a:srgbClr val="90C126"/>
              </a:buClr>
              <a:buSzPts val="1440"/>
              <a:buFont typeface="Quattrocento Sans"/>
              <a:buChar char="►"/>
            </a:pPr>
            <a:r>
              <a:rPr lang="en-US" sz="1800">
                <a:solidFill>
                  <a:schemeClr val="dk1"/>
                </a:solidFill>
                <a:latin typeface="Gill Sans"/>
                <a:ea typeface="Gill Sans"/>
                <a:cs typeface="Gill Sans"/>
                <a:sym typeface="Gill Sans"/>
              </a:rPr>
              <a:t>	</a:t>
            </a:r>
            <a:r>
              <a:rPr lang="en-US" sz="2000">
                <a:solidFill>
                  <a:srgbClr val="404040"/>
                </a:solidFill>
                <a:latin typeface="Trebuchet MS"/>
                <a:ea typeface="Trebuchet MS"/>
                <a:cs typeface="Trebuchet MS"/>
                <a:sym typeface="Trebuchet MS"/>
              </a:rPr>
              <a:t>Women with diabetes who have high haemoglobin A1c  levels in the first trimester are at risk of miscarriage and  fetal congenital anomalies.</a:t>
            </a:r>
            <a:endParaRPr sz="2000">
              <a:solidFill>
                <a:schemeClr val="dk1"/>
              </a:solidFill>
              <a:latin typeface="Trebuchet MS"/>
              <a:ea typeface="Trebuchet MS"/>
              <a:cs typeface="Trebuchet MS"/>
              <a:sym typeface="Trebuchet MS"/>
            </a:endParaRPr>
          </a:p>
          <a:p>
            <a:pPr marL="320040" marR="175260" lvl="0" indent="-307975" algn="l" rtl="0">
              <a:lnSpc>
                <a:spcPct val="100000"/>
              </a:lnSpc>
              <a:spcBef>
                <a:spcPts val="700"/>
              </a:spcBef>
              <a:spcAft>
                <a:spcPts val="0"/>
              </a:spcAft>
              <a:buClr>
                <a:srgbClr val="90C126"/>
              </a:buClr>
              <a:buSzPts val="1600"/>
              <a:buFont typeface="Quattrocento Sans"/>
              <a:buChar char="►"/>
            </a:pPr>
            <a:r>
              <a:rPr lang="en-US" sz="2000">
                <a:solidFill>
                  <a:srgbClr val="404040"/>
                </a:solidFill>
                <a:latin typeface="Trebuchet MS"/>
                <a:ea typeface="Trebuchet MS"/>
                <a:cs typeface="Trebuchet MS"/>
                <a:sym typeface="Trebuchet MS"/>
              </a:rPr>
              <a:t>However, well-controlled diabetes mellitus is not a risk  factor for recurrent miscarriage</a:t>
            </a:r>
            <a:endParaRPr sz="2000">
              <a:solidFill>
                <a:schemeClr val="dk1"/>
              </a:solidFill>
              <a:latin typeface="Trebuchet MS"/>
              <a:ea typeface="Trebuchet MS"/>
              <a:cs typeface="Trebuchet MS"/>
              <a:sym typeface="Trebuchet MS"/>
            </a:endParaRPr>
          </a:p>
          <a:p>
            <a:pPr marL="320040" marR="40640" lvl="0" indent="-307975" algn="l" rtl="0">
              <a:lnSpc>
                <a:spcPct val="100000"/>
              </a:lnSpc>
              <a:spcBef>
                <a:spcPts val="700"/>
              </a:spcBef>
              <a:spcAft>
                <a:spcPts val="0"/>
              </a:spcAft>
              <a:buClr>
                <a:srgbClr val="90C126"/>
              </a:buClr>
              <a:buSzPts val="1440"/>
              <a:buFont typeface="Quattrocento Sans"/>
              <a:buChar char="►"/>
            </a:pPr>
            <a:r>
              <a:rPr lang="en-US" sz="1800">
                <a:solidFill>
                  <a:schemeClr val="dk1"/>
                </a:solidFill>
                <a:latin typeface="Gill Sans"/>
                <a:ea typeface="Gill Sans"/>
                <a:cs typeface="Gill Sans"/>
                <a:sym typeface="Gill Sans"/>
              </a:rPr>
              <a:t>	</a:t>
            </a:r>
            <a:r>
              <a:rPr lang="en-US" sz="2000">
                <a:solidFill>
                  <a:srgbClr val="404040"/>
                </a:solidFill>
                <a:latin typeface="Trebuchet MS"/>
                <a:ea typeface="Trebuchet MS"/>
                <a:cs typeface="Trebuchet MS"/>
                <a:sym typeface="Trebuchet MS"/>
              </a:rPr>
              <a:t>The most important point is </a:t>
            </a:r>
            <a:r>
              <a:rPr lang="en-US" sz="2000" u="sng">
                <a:solidFill>
                  <a:srgbClr val="C00000"/>
                </a:solidFill>
                <a:latin typeface="Trebuchet MS"/>
                <a:ea typeface="Trebuchet MS"/>
                <a:cs typeface="Trebuchet MS"/>
                <a:sym typeface="Trebuchet MS"/>
              </a:rPr>
              <a:t>preconception counseling</a:t>
            </a:r>
            <a:r>
              <a:rPr lang="en-US" sz="2000">
                <a:solidFill>
                  <a:srgbClr val="404040"/>
                </a:solidFill>
                <a:latin typeface="Trebuchet MS"/>
                <a:ea typeface="Trebuchet MS"/>
                <a:cs typeface="Trebuchet MS"/>
                <a:sym typeface="Trebuchet MS"/>
              </a:rPr>
              <a:t>  and </a:t>
            </a:r>
            <a:r>
              <a:rPr lang="en-US" sz="2000" u="sng">
                <a:solidFill>
                  <a:srgbClr val="C00000"/>
                </a:solidFill>
                <a:latin typeface="Trebuchet MS"/>
                <a:ea typeface="Trebuchet MS"/>
                <a:cs typeface="Trebuchet MS"/>
                <a:sym typeface="Trebuchet MS"/>
              </a:rPr>
              <a:t>early screening &amp; preparation</a:t>
            </a:r>
            <a:r>
              <a:rPr lang="en-US" sz="2000">
                <a:solidFill>
                  <a:srgbClr val="404040"/>
                </a:solidFill>
                <a:latin typeface="Trebuchet MS"/>
                <a:ea typeface="Trebuchet MS"/>
                <a:cs typeface="Trebuchet MS"/>
                <a:sym typeface="Trebuchet MS"/>
              </a:rPr>
              <a:t> to achieve </a:t>
            </a:r>
            <a:r>
              <a:rPr lang="en-US" sz="2000">
                <a:solidFill>
                  <a:srgbClr val="90C126"/>
                </a:solidFill>
                <a:latin typeface="Trebuchet MS"/>
                <a:ea typeface="Trebuchet MS"/>
                <a:cs typeface="Trebuchet MS"/>
                <a:sym typeface="Trebuchet MS"/>
              </a:rPr>
              <a:t>controlled DM </a:t>
            </a:r>
            <a:r>
              <a:rPr lang="en-US" sz="2000">
                <a:solidFill>
                  <a:srgbClr val="404040"/>
                </a:solidFill>
                <a:latin typeface="Trebuchet MS"/>
                <a:ea typeface="Trebuchet MS"/>
                <a:cs typeface="Trebuchet MS"/>
                <a:sym typeface="Trebuchet MS"/>
              </a:rPr>
              <a:t>(HbA1c&lt;6)</a:t>
            </a:r>
            <a:endParaRPr sz="2000">
              <a:solidFill>
                <a:schemeClr val="dk1"/>
              </a:solidFill>
              <a:latin typeface="Trebuchet MS"/>
              <a:ea typeface="Trebuchet MS"/>
              <a:cs typeface="Trebuchet MS"/>
              <a:sym typeface="Trebuchet MS"/>
            </a:endParaRPr>
          </a:p>
          <a:p>
            <a:pPr marL="320040" marR="38100" lvl="0" indent="-307975" algn="l" rtl="0">
              <a:lnSpc>
                <a:spcPct val="100000"/>
              </a:lnSpc>
              <a:spcBef>
                <a:spcPts val="700"/>
              </a:spcBef>
              <a:spcAft>
                <a:spcPts val="0"/>
              </a:spcAft>
              <a:buClr>
                <a:srgbClr val="90C126"/>
              </a:buClr>
              <a:buSzPts val="1600"/>
              <a:buFont typeface="Quattrocento Sans"/>
              <a:buChar char="►"/>
            </a:pPr>
            <a:r>
              <a:rPr lang="en-US" sz="2000">
                <a:solidFill>
                  <a:srgbClr val="404040"/>
                </a:solidFill>
                <a:latin typeface="Trebuchet MS"/>
                <a:ea typeface="Trebuchet MS"/>
                <a:cs typeface="Trebuchet MS"/>
                <a:sym typeface="Trebuchet MS"/>
              </a:rPr>
              <a:t>If HbA1c	is &gt; 6 , advice her </a:t>
            </a:r>
            <a:r>
              <a:rPr lang="en-US" sz="2000" u="sng">
                <a:solidFill>
                  <a:srgbClr val="404040"/>
                </a:solidFill>
                <a:latin typeface="Trebuchet MS"/>
                <a:ea typeface="Trebuchet MS"/>
                <a:cs typeface="Trebuchet MS"/>
                <a:sym typeface="Trebuchet MS"/>
              </a:rPr>
              <a:t>NOT</a:t>
            </a:r>
            <a:r>
              <a:rPr lang="en-US" sz="2000">
                <a:solidFill>
                  <a:srgbClr val="404040"/>
                </a:solidFill>
                <a:latin typeface="Trebuchet MS"/>
                <a:ea typeface="Trebuchet MS"/>
                <a:cs typeface="Trebuchet MS"/>
                <a:sym typeface="Trebuchet MS"/>
              </a:rPr>
              <a:t> to become pregnant	as  if she get pregnant , the risk of congenital anomalies is  increased .</a:t>
            </a:r>
            <a:endParaRPr sz="2000">
              <a:solidFill>
                <a:schemeClr val="dk1"/>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3507</Words>
  <PresentationFormat>عرض على الشاشة (9:16)‏</PresentationFormat>
  <Paragraphs>418</Paragraphs>
  <Slides>63</Slides>
  <Notes>62</Notes>
  <HiddenSlides>0</HiddenSlides>
  <MMClips>0</MMClips>
  <ScaleCrop>false</ScaleCrop>
  <HeadingPairs>
    <vt:vector size="6" baseType="variant">
      <vt:variant>
        <vt:lpstr>الخطوط المستخدمة</vt:lpstr>
      </vt:variant>
      <vt:variant>
        <vt:i4>8</vt:i4>
      </vt:variant>
      <vt:variant>
        <vt:lpstr>سمة</vt:lpstr>
      </vt:variant>
      <vt:variant>
        <vt:i4>2</vt:i4>
      </vt:variant>
      <vt:variant>
        <vt:lpstr>عناوين الشرائح</vt:lpstr>
      </vt:variant>
      <vt:variant>
        <vt:i4>63</vt:i4>
      </vt:variant>
    </vt:vector>
  </HeadingPairs>
  <TitlesOfParts>
    <vt:vector size="73" baseType="lpstr">
      <vt:lpstr>Arial</vt:lpstr>
      <vt:lpstr>Gill Sans</vt:lpstr>
      <vt:lpstr>Trebuchet MS</vt:lpstr>
      <vt:lpstr>Quattrocento Sans</vt:lpstr>
      <vt:lpstr>Wingdings</vt:lpstr>
      <vt:lpstr>Times New Roman</vt:lpstr>
      <vt:lpstr>Cambria</vt:lpstr>
      <vt:lpstr>Tahoma</vt:lpstr>
      <vt:lpstr>Gallery</vt:lpstr>
      <vt:lpstr>Gallery</vt:lpstr>
      <vt:lpstr>First &amp; Second Recurrent  Pregnancy Loss &amp; Cervical Incompetence</vt:lpstr>
      <vt:lpstr>OUTLINE</vt:lpstr>
      <vt:lpstr>INTRODUCTION</vt:lpstr>
      <vt:lpstr>الشريحة 4</vt:lpstr>
      <vt:lpstr>الشريحة 5</vt:lpstr>
      <vt:lpstr>RISK FACTORS</vt:lpstr>
      <vt:lpstr>الشريحة 7</vt:lpstr>
      <vt:lpstr>Endocrine Factors</vt:lpstr>
      <vt:lpstr>A. Diabetes Mellitus</vt:lpstr>
      <vt:lpstr>الشريحة 10</vt:lpstr>
      <vt:lpstr>الشريحة 11</vt:lpstr>
      <vt:lpstr>D. LUTEAL PHASE DEFECT</vt:lpstr>
      <vt:lpstr>E. HYPERPROLACTINEMIA</vt:lpstr>
      <vt:lpstr>ANATOMICAL FACTORS</vt:lpstr>
      <vt:lpstr>A. UTERINE ANOMALIES</vt:lpstr>
      <vt:lpstr>الشريحة 16</vt:lpstr>
      <vt:lpstr>الشريحة 17</vt:lpstr>
      <vt:lpstr>الشريحة 18</vt:lpstr>
      <vt:lpstr>الشريحة 19</vt:lpstr>
      <vt:lpstr>B. LEIOMYOMAS</vt:lpstr>
      <vt:lpstr>D. INTRAUTERINE ADHESIONS</vt:lpstr>
      <vt:lpstr>INFECTIONS</vt:lpstr>
      <vt:lpstr>2. THROMBOPHILIAS</vt:lpstr>
      <vt:lpstr>A.ANTIPHOSPHOLIPID SYNDROME (APS)</vt:lpstr>
      <vt:lpstr>الشريحة 25</vt:lpstr>
      <vt:lpstr>الشريحة 26</vt:lpstr>
      <vt:lpstr>الشريحة 27</vt:lpstr>
      <vt:lpstr>MANAGEMENT</vt:lpstr>
      <vt:lpstr>B.INHERITED THROMBOPHILIAS</vt:lpstr>
      <vt:lpstr>CERVICAL INSUFFICIENCY</vt:lpstr>
      <vt:lpstr>PATHOPHYSIOLOGY </vt:lpstr>
      <vt:lpstr>DIAGNOSIS</vt:lpstr>
      <vt:lpstr>الشريحة 33</vt:lpstr>
      <vt:lpstr>STAGES OF CERVICAL INCOMPETENCE</vt:lpstr>
      <vt:lpstr>الشريحة 35</vt:lpstr>
      <vt:lpstr>الشريحة 36</vt:lpstr>
      <vt:lpstr>الشريحة 37</vt:lpstr>
      <vt:lpstr>INDICATIONS FOR CERVICAL CERCLAGE</vt:lpstr>
      <vt:lpstr>CERVICAL CERCLAGE </vt:lpstr>
      <vt:lpstr>AIM OF CERCLAGE :</vt:lpstr>
      <vt:lpstr>CERCLAGE OPERATION</vt:lpstr>
      <vt:lpstr>الشريحة 42</vt:lpstr>
      <vt:lpstr>CIRCLAGE OPERATION</vt:lpstr>
      <vt:lpstr>CONTRAINDICATIONS FOR CERCLAGE</vt:lpstr>
      <vt:lpstr>COMPLICATIONS</vt:lpstr>
      <vt:lpstr>POST OPERATIVE ADVICE</vt:lpstr>
      <vt:lpstr>APPROACH TO RECURRENT MISCARRIAGE</vt:lpstr>
      <vt:lpstr>APPROACH TO RECURRENT MISCARRIAGE</vt:lpstr>
      <vt:lpstr>الشريحة 49</vt:lpstr>
      <vt:lpstr>الشريحة 50</vt:lpstr>
      <vt:lpstr>APPROACH TO RECURRENT MISCARRIAGE</vt:lpstr>
      <vt:lpstr>APPROACH TO RECURRENT MISCARRIAGE</vt:lpstr>
      <vt:lpstr>GENETIC CAUSES:</vt:lpstr>
      <vt:lpstr>MANAGEMENT</vt:lpstr>
      <vt:lpstr>ANATOMICAL CAUSES:</vt:lpstr>
      <vt:lpstr>MANAGEMENT</vt:lpstr>
      <vt:lpstr>ANTIPHOSPHOLIPID SYNDROME:</vt:lpstr>
      <vt:lpstr>MANAGEMENT</vt:lpstr>
      <vt:lpstr>ENDOCRINE CAUSES :</vt:lpstr>
      <vt:lpstr>INHERITED THROMBOPHILIAS:</vt:lpstr>
      <vt:lpstr>MANAGEMENT</vt:lpstr>
      <vt:lpstr>UNEXPLAINED RECURRENT MISCARRIAGE</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&amp; Second Recurrent  Pregnancy Loss &amp; Cervical Incompetence</dc:title>
  <dc:creator>Mahmood AbuKhadra</dc:creator>
  <cp:lastModifiedBy>user</cp:lastModifiedBy>
  <cp:revision>9</cp:revision>
  <dcterms:created xsi:type="dcterms:W3CDTF">2021-10-25T11:33:12Z</dcterms:created>
  <dcterms:modified xsi:type="dcterms:W3CDTF">2024-09-27T15:05:04Z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ies>
</file>