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  <p:sldId id="335" r:id="rId81"/>
    <p:sldId id="336" r:id="rId82"/>
    <p:sldId id="337" r:id="rId83"/>
    <p:sldId id="338" r:id="rId84"/>
    <p:sldId id="339" r:id="rId85"/>
    <p:sldId id="340" r:id="rId86"/>
    <p:sldId id="341" r:id="rId87"/>
    <p:sldId id="342" r:id="rId88"/>
    <p:sldId id="343" r:id="rId89"/>
  </p:sldIdLst>
  <p:sldSz cx="12192000" cy="6858000"/>
  <p:notesSz cx="12192000" cy="6858000"/>
  <p:embeddedFontLst>
    <p:embeddedFont>
      <p:font typeface="Wingdings 2" panose="05020102010507070707" pitchFamily="18" charset="2"/>
      <p:regular r:id="rId90"/>
    </p:embeddedFont>
    <p:embeddedFont>
      <p:font typeface="Tahoma" panose="020B0604030504040204" pitchFamily="34" charset="0"/>
      <p:regular r:id="rId91"/>
      <p:bold r:id="rId92"/>
    </p:embeddedFont>
    <p:embeddedFont>
      <p:font typeface="Calibri" panose="020F0502020204030204" pitchFamily="34" charset="0"/>
      <p:regular r:id="rId93"/>
      <p:bold r:id="rId94"/>
    </p:embeddedFont>
    <p:embeddedFont>
      <p:font typeface="Garamond" panose="02020404030301010803" pitchFamily="18" charset="0"/>
      <p:regular r:id="rId95"/>
      <p:bold r:id="rId96"/>
      <p:italic r:id="rId97"/>
    </p:embeddedFont>
  </p:embeddedFontLst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370" y="-5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font" Target="fonts/font8.fntdata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font" Target="fonts/font1.fntdata"/><Relationship Id="rId95" Type="http://schemas.openxmlformats.org/officeDocument/2006/relationships/font" Target="fonts/font6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font" Target="fonts/font4.fntdata"/><Relationship Id="rId98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font" Target="fonts/font2.fntdata"/><Relationship Id="rId96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font" Target="fonts/font5.fntdata"/><Relationship Id="rId99" Type="http://schemas.openxmlformats.org/officeDocument/2006/relationships/viewProps" Target="viewProps.xml"/><Relationship Id="rId10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761610" y="1207465"/>
            <a:ext cx="2668778" cy="7575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800" b="1" i="0">
                <a:solidFill>
                  <a:srgbClr val="6F2F9F"/>
                </a:solidFill>
                <a:latin typeface="Garamond"/>
                <a:cs typeface="Garamon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9/15/2021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6F2F9F"/>
                </a:solidFill>
                <a:latin typeface="Garamond"/>
                <a:cs typeface="Garamon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252525"/>
                </a:solidFill>
                <a:latin typeface="Garamond"/>
                <a:cs typeface="Garamond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9/15/2021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7997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608076" y="611123"/>
            <a:ext cx="10972800" cy="5638800"/>
          </a:xfrm>
          <a:custGeom>
            <a:avLst/>
            <a:gdLst/>
            <a:ahLst/>
            <a:cxnLst/>
            <a:rect l="l" t="t" r="r" b="b"/>
            <a:pathLst>
              <a:path w="10972800" h="5638800">
                <a:moveTo>
                  <a:pt x="0" y="5638800"/>
                </a:moveTo>
                <a:lnTo>
                  <a:pt x="10972800" y="5638800"/>
                </a:lnTo>
                <a:lnTo>
                  <a:pt x="10972800" y="0"/>
                </a:lnTo>
                <a:lnTo>
                  <a:pt x="0" y="0"/>
                </a:lnTo>
                <a:lnTo>
                  <a:pt x="0" y="5638800"/>
                </a:lnTo>
                <a:close/>
              </a:path>
            </a:pathLst>
          </a:custGeom>
          <a:ln w="15875">
            <a:solidFill>
              <a:srgbClr val="8399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3154679"/>
            <a:ext cx="761999" cy="606552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436095" y="3154679"/>
            <a:ext cx="755903" cy="606552"/>
          </a:xfrm>
          <a:prstGeom prst="rect">
            <a:avLst/>
          </a:prstGeom>
        </p:spPr>
      </p:pic>
      <p:sp>
        <p:nvSpPr>
          <p:cNvPr id="20" name="bg object 20"/>
          <p:cNvSpPr/>
          <p:nvPr/>
        </p:nvSpPr>
        <p:spPr>
          <a:xfrm>
            <a:off x="1397507" y="2421635"/>
            <a:ext cx="9407525" cy="0"/>
          </a:xfrm>
          <a:custGeom>
            <a:avLst/>
            <a:gdLst/>
            <a:ahLst/>
            <a:cxnLst/>
            <a:rect l="l" t="t" r="r" b="b"/>
            <a:pathLst>
              <a:path w="9407525">
                <a:moveTo>
                  <a:pt x="0" y="0"/>
                </a:moveTo>
                <a:lnTo>
                  <a:pt x="9407271" y="0"/>
                </a:lnTo>
              </a:path>
            </a:pathLst>
          </a:custGeom>
          <a:ln w="15875">
            <a:solidFill>
              <a:srgbClr val="8399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6F2F9F"/>
                </a:solidFill>
                <a:latin typeface="Garamond"/>
                <a:cs typeface="Garamon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9/15/2021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7997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608076" y="611123"/>
            <a:ext cx="10972800" cy="5638800"/>
          </a:xfrm>
          <a:custGeom>
            <a:avLst/>
            <a:gdLst/>
            <a:ahLst/>
            <a:cxnLst/>
            <a:rect l="l" t="t" r="r" b="b"/>
            <a:pathLst>
              <a:path w="10972800" h="5638800">
                <a:moveTo>
                  <a:pt x="0" y="5638800"/>
                </a:moveTo>
                <a:lnTo>
                  <a:pt x="10972800" y="5638800"/>
                </a:lnTo>
                <a:lnTo>
                  <a:pt x="10972800" y="0"/>
                </a:lnTo>
                <a:lnTo>
                  <a:pt x="0" y="0"/>
                </a:lnTo>
                <a:lnTo>
                  <a:pt x="0" y="5638800"/>
                </a:lnTo>
                <a:close/>
              </a:path>
            </a:pathLst>
          </a:custGeom>
          <a:ln w="15875">
            <a:solidFill>
              <a:srgbClr val="8399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3154679"/>
            <a:ext cx="761999" cy="606552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436095" y="3154679"/>
            <a:ext cx="755903" cy="606552"/>
          </a:xfrm>
          <a:prstGeom prst="rect">
            <a:avLst/>
          </a:prstGeom>
        </p:spPr>
      </p:pic>
      <p:sp>
        <p:nvSpPr>
          <p:cNvPr id="20" name="bg object 20"/>
          <p:cNvSpPr/>
          <p:nvPr/>
        </p:nvSpPr>
        <p:spPr>
          <a:xfrm>
            <a:off x="1397507" y="2421635"/>
            <a:ext cx="9407525" cy="0"/>
          </a:xfrm>
          <a:custGeom>
            <a:avLst/>
            <a:gdLst/>
            <a:ahLst/>
            <a:cxnLst/>
            <a:rect l="l" t="t" r="r" b="b"/>
            <a:pathLst>
              <a:path w="9407525">
                <a:moveTo>
                  <a:pt x="0" y="0"/>
                </a:moveTo>
                <a:lnTo>
                  <a:pt x="9407271" y="0"/>
                </a:lnTo>
              </a:path>
            </a:pathLst>
          </a:custGeom>
          <a:ln w="15875">
            <a:solidFill>
              <a:srgbClr val="8399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6F2F9F"/>
                </a:solidFill>
                <a:latin typeface="Garamond"/>
                <a:cs typeface="Garamon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9/15/2021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9/15/2021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2191999" cy="6857997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608076" y="611123"/>
            <a:ext cx="10972800" cy="5638800"/>
          </a:xfrm>
          <a:custGeom>
            <a:avLst/>
            <a:gdLst/>
            <a:ahLst/>
            <a:cxnLst/>
            <a:rect l="l" t="t" r="r" b="b"/>
            <a:pathLst>
              <a:path w="10972800" h="5638800">
                <a:moveTo>
                  <a:pt x="0" y="5638800"/>
                </a:moveTo>
                <a:lnTo>
                  <a:pt x="10972800" y="5638800"/>
                </a:lnTo>
                <a:lnTo>
                  <a:pt x="10972800" y="0"/>
                </a:lnTo>
                <a:lnTo>
                  <a:pt x="0" y="0"/>
                </a:lnTo>
                <a:lnTo>
                  <a:pt x="0" y="5638800"/>
                </a:lnTo>
                <a:close/>
              </a:path>
            </a:pathLst>
          </a:custGeom>
          <a:ln w="15875">
            <a:solidFill>
              <a:srgbClr val="8399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0" y="3154679"/>
            <a:ext cx="761999" cy="606552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1436095" y="3154679"/>
            <a:ext cx="755903" cy="606552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995547" y="541985"/>
            <a:ext cx="4200905" cy="5746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rgbClr val="6F2F9F"/>
                </a:solidFill>
                <a:latin typeface="Garamond"/>
                <a:cs typeface="Garamon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10920" y="1448706"/>
            <a:ext cx="7699375" cy="46132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252525"/>
                </a:solidFill>
                <a:latin typeface="Garamond"/>
                <a:cs typeface="Garamond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9/15/2021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0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dterms.com/script/main/art.asp?articlekey=391" TargetMode="External"/><Relationship Id="rId2" Type="http://schemas.openxmlformats.org/officeDocument/2006/relationships/hyperlink" Target="http://www.medterms.com/script/main/art.asp?articlekey=1911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medterms.com/script/main/art.asp?articlekey=914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7.png"/><Relationship Id="rId4" Type="http://schemas.openxmlformats.org/officeDocument/2006/relationships/image" Target="../media/image6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2.png"/><Relationship Id="rId4" Type="http://schemas.openxmlformats.org/officeDocument/2006/relationships/image" Target="../media/image6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ebmd.com/hw-popup/kidneys-7905" TargetMode="External"/><Relationship Id="rId2" Type="http://schemas.openxmlformats.org/officeDocument/2006/relationships/hyperlink" Target="http://www.webmd.com/hw-popup/nuclear-medicine-scan" TargetMode="Externa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g"/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g"/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g"/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g"/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dicinenet.com/script/main/art.asp?articlekey=3329" TargetMode="External"/><Relationship Id="rId2" Type="http://schemas.openxmlformats.org/officeDocument/2006/relationships/hyperlink" Target="http://www.medicinenet.com/script/main/art.asp?articlekey=2849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medicinenet.com/script/main/art.asp?articlekey=98551" TargetMode="External"/><Relationship Id="rId5" Type="http://schemas.openxmlformats.org/officeDocument/2006/relationships/hyperlink" Target="http://www.medicinenet.com/script/main/art.asp?articlekey=20078" TargetMode="External"/><Relationship Id="rId4" Type="http://schemas.openxmlformats.org/officeDocument/2006/relationships/hyperlink" Target="http://www.medicinenet.com/script/main/art.asp?articlekey=2575" TargetMode="Externa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g"/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4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jpg"/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g"/><Relationship Id="rId1" Type="http://schemas.openxmlformats.org/officeDocument/2006/relationships/slideLayout" Target="../slideLayouts/slideLayout4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g"/><Relationship Id="rId1" Type="http://schemas.openxmlformats.org/officeDocument/2006/relationships/slideLayout" Target="../slideLayouts/slideLayout4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g"/><Relationship Id="rId1" Type="http://schemas.openxmlformats.org/officeDocument/2006/relationships/slideLayout" Target="../slideLayouts/slideLayout4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g"/><Relationship Id="rId1" Type="http://schemas.openxmlformats.org/officeDocument/2006/relationships/slideLayout" Target="../slideLayouts/slideLayout4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g"/><Relationship Id="rId1" Type="http://schemas.openxmlformats.org/officeDocument/2006/relationships/slideLayout" Target="../slideLayouts/slideLayout4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jpg"/><Relationship Id="rId1" Type="http://schemas.openxmlformats.org/officeDocument/2006/relationships/slideLayout" Target="../slideLayouts/slideLayout5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g"/><Relationship Id="rId1" Type="http://schemas.openxmlformats.org/officeDocument/2006/relationships/slideLayout" Target="../slideLayouts/slideLayout5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1.jpg"/><Relationship Id="rId4" Type="http://schemas.openxmlformats.org/officeDocument/2006/relationships/image" Target="../media/image3.png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g"/><Relationship Id="rId2" Type="http://schemas.openxmlformats.org/officeDocument/2006/relationships/image" Target="../media/image82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4.jpg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g"/><Relationship Id="rId1" Type="http://schemas.openxmlformats.org/officeDocument/2006/relationships/slideLayout" Target="../slideLayouts/slideLayout5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g"/><Relationship Id="rId1" Type="http://schemas.openxmlformats.org/officeDocument/2006/relationships/slideLayout" Target="../slideLayouts/slideLayout4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jpg"/><Relationship Id="rId1" Type="http://schemas.openxmlformats.org/officeDocument/2006/relationships/slideLayout" Target="../slideLayouts/slideLayout4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adiologyinfo.org/en/glossary/glossary1.cfm?gid=8" TargetMode="External"/><Relationship Id="rId2" Type="http://schemas.openxmlformats.org/officeDocument/2006/relationships/hyperlink" Target="http://www.radiologyinfo.org/en/glossary/glossary1.cfm?gid=22" TargetMode="Externa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7997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0" y="1066609"/>
            <a:ext cx="12192000" cy="4319905"/>
            <a:chOff x="0" y="1066609"/>
            <a:chExt cx="12192000" cy="4319905"/>
          </a:xfrm>
        </p:grpSpPr>
        <p:sp>
          <p:nvSpPr>
            <p:cNvPr id="4" name="object 4"/>
            <p:cNvSpPr/>
            <p:nvPr/>
          </p:nvSpPr>
          <p:spPr>
            <a:xfrm>
              <a:off x="2330195" y="1543812"/>
              <a:ext cx="7543800" cy="3834765"/>
            </a:xfrm>
            <a:custGeom>
              <a:avLst/>
              <a:gdLst/>
              <a:ahLst/>
              <a:cxnLst/>
              <a:rect l="l" t="t" r="r" b="b"/>
              <a:pathLst>
                <a:path w="7543800" h="3834765">
                  <a:moveTo>
                    <a:pt x="0" y="3834384"/>
                  </a:moveTo>
                  <a:lnTo>
                    <a:pt x="7543800" y="3834384"/>
                  </a:lnTo>
                  <a:lnTo>
                    <a:pt x="7543800" y="0"/>
                  </a:lnTo>
                  <a:lnTo>
                    <a:pt x="0" y="0"/>
                  </a:lnTo>
                  <a:lnTo>
                    <a:pt x="0" y="3834384"/>
                  </a:lnTo>
                  <a:close/>
                </a:path>
              </a:pathLst>
            </a:custGeom>
            <a:ln w="15875">
              <a:solidFill>
                <a:srgbClr val="83992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3148583"/>
              <a:ext cx="2459735" cy="61264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735312" y="3148583"/>
              <a:ext cx="2456688" cy="612647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2692908" y="3525011"/>
              <a:ext cx="6816090" cy="0"/>
            </a:xfrm>
            <a:custGeom>
              <a:avLst/>
              <a:gdLst/>
              <a:ahLst/>
              <a:cxnLst/>
              <a:rect l="l" t="t" r="r" b="b"/>
              <a:pathLst>
                <a:path w="6816090">
                  <a:moveTo>
                    <a:pt x="0" y="0"/>
                  </a:moveTo>
                  <a:lnTo>
                    <a:pt x="6815709" y="0"/>
                  </a:lnTo>
                </a:path>
              </a:pathLst>
            </a:custGeom>
            <a:ln w="15875">
              <a:solidFill>
                <a:srgbClr val="83992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813560" y="1066609"/>
              <a:ext cx="8794242" cy="195472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842008" y="1125093"/>
              <a:ext cx="8712581" cy="1841500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3070605" y="3539007"/>
            <a:ext cx="6053455" cy="1297305"/>
          </a:xfrm>
          <a:prstGeom prst="rect">
            <a:avLst/>
          </a:prstGeom>
        </p:spPr>
        <p:txBody>
          <a:bodyPr vert="horz" wrap="square" lIns="0" tIns="147320" rIns="0" bIns="0" rtlCol="0">
            <a:spAutoFit/>
          </a:bodyPr>
          <a:lstStyle/>
          <a:p>
            <a:pPr marL="6350" algn="ctr">
              <a:lnSpc>
                <a:spcPct val="100000"/>
              </a:lnSpc>
              <a:spcBef>
                <a:spcPts val="1160"/>
              </a:spcBef>
            </a:pPr>
            <a:r>
              <a:rPr sz="1900" b="1" spc="-5" dirty="0">
                <a:latin typeface="Garamond"/>
                <a:cs typeface="Garamond"/>
              </a:rPr>
              <a:t>Lecturer:</a:t>
            </a:r>
            <a:r>
              <a:rPr sz="1900" b="1" spc="10" dirty="0">
                <a:latin typeface="Garamond"/>
                <a:cs typeface="Garamond"/>
              </a:rPr>
              <a:t> </a:t>
            </a:r>
            <a:r>
              <a:rPr sz="1900" b="1" spc="-10" dirty="0">
                <a:latin typeface="Garamond"/>
                <a:cs typeface="Garamond"/>
              </a:rPr>
              <a:t>DR.MOHAMMED</a:t>
            </a:r>
            <a:r>
              <a:rPr sz="1900" b="1" spc="35" dirty="0">
                <a:latin typeface="Garamond"/>
                <a:cs typeface="Garamond"/>
              </a:rPr>
              <a:t> </a:t>
            </a:r>
            <a:r>
              <a:rPr sz="1900" b="1" spc="-5" dirty="0">
                <a:latin typeface="Garamond"/>
                <a:cs typeface="Garamond"/>
              </a:rPr>
              <a:t>AL-ZBOUN,</a:t>
            </a:r>
            <a:endParaRPr sz="1900">
              <a:latin typeface="Garamond"/>
              <a:cs typeface="Garamond"/>
            </a:endParaRPr>
          </a:p>
          <a:p>
            <a:pPr algn="ctr">
              <a:lnSpc>
                <a:spcPct val="100000"/>
              </a:lnSpc>
              <a:spcBef>
                <a:spcPts val="1055"/>
              </a:spcBef>
            </a:pPr>
            <a:r>
              <a:rPr sz="1900" b="1" dirty="0">
                <a:latin typeface="Garamond"/>
                <a:cs typeface="Garamond"/>
              </a:rPr>
              <a:t>Ph.D</a:t>
            </a:r>
            <a:r>
              <a:rPr sz="1900" b="1" spc="-15" dirty="0">
                <a:latin typeface="Garamond"/>
                <a:cs typeface="Garamond"/>
              </a:rPr>
              <a:t> </a:t>
            </a:r>
            <a:r>
              <a:rPr sz="1900" b="1" spc="-5" dirty="0">
                <a:latin typeface="Garamond"/>
                <a:cs typeface="Garamond"/>
              </a:rPr>
              <a:t>in NUCLEAR</a:t>
            </a:r>
            <a:r>
              <a:rPr sz="1900" b="1" spc="-10" dirty="0">
                <a:latin typeface="Garamond"/>
                <a:cs typeface="Garamond"/>
              </a:rPr>
              <a:t> </a:t>
            </a:r>
            <a:r>
              <a:rPr sz="1900" b="1" spc="-5" dirty="0">
                <a:latin typeface="Garamond"/>
                <a:cs typeface="Garamond"/>
              </a:rPr>
              <a:t>MEDICINE</a:t>
            </a:r>
            <a:r>
              <a:rPr sz="1900" b="1" spc="15" dirty="0">
                <a:latin typeface="Garamond"/>
                <a:cs typeface="Garamond"/>
              </a:rPr>
              <a:t> </a:t>
            </a:r>
            <a:r>
              <a:rPr sz="1900" b="1" dirty="0">
                <a:latin typeface="Garamond"/>
                <a:cs typeface="Garamond"/>
              </a:rPr>
              <a:t>and</a:t>
            </a:r>
            <a:r>
              <a:rPr sz="1900" b="1" spc="-25" dirty="0">
                <a:latin typeface="Garamond"/>
                <a:cs typeface="Garamond"/>
              </a:rPr>
              <a:t> </a:t>
            </a:r>
            <a:r>
              <a:rPr sz="1900" b="1" spc="-10" dirty="0">
                <a:latin typeface="Garamond"/>
                <a:cs typeface="Garamond"/>
              </a:rPr>
              <a:t>RADIOTHERAPY</a:t>
            </a:r>
            <a:r>
              <a:rPr sz="1900" b="1" spc="25" dirty="0">
                <a:latin typeface="Garamond"/>
                <a:cs typeface="Garamond"/>
              </a:rPr>
              <a:t> </a:t>
            </a:r>
            <a:r>
              <a:rPr sz="1900" b="1" spc="-5" dirty="0">
                <a:latin typeface="Garamond"/>
                <a:cs typeface="Garamond"/>
              </a:rPr>
              <a:t>,</a:t>
            </a:r>
            <a:endParaRPr sz="1900">
              <a:latin typeface="Garamond"/>
              <a:cs typeface="Garamond"/>
            </a:endParaRPr>
          </a:p>
          <a:p>
            <a:pPr marL="3810" algn="ctr">
              <a:lnSpc>
                <a:spcPct val="100000"/>
              </a:lnSpc>
              <a:spcBef>
                <a:spcPts val="1060"/>
              </a:spcBef>
            </a:pPr>
            <a:r>
              <a:rPr sz="1900" b="1" spc="-15" dirty="0">
                <a:latin typeface="Garamond"/>
                <a:cs typeface="Garamond"/>
              </a:rPr>
              <a:t>JORDANINAN</a:t>
            </a:r>
            <a:r>
              <a:rPr sz="1900" b="1" spc="-20" dirty="0">
                <a:latin typeface="Garamond"/>
                <a:cs typeface="Garamond"/>
              </a:rPr>
              <a:t> BOARD</a:t>
            </a:r>
            <a:r>
              <a:rPr sz="1900" b="1" spc="-25" dirty="0">
                <a:latin typeface="Garamond"/>
                <a:cs typeface="Garamond"/>
              </a:rPr>
              <a:t> </a:t>
            </a:r>
            <a:r>
              <a:rPr sz="1900" b="1" spc="-5" dirty="0">
                <a:latin typeface="Garamond"/>
                <a:cs typeface="Garamond"/>
              </a:rPr>
              <a:t>in</a:t>
            </a:r>
            <a:r>
              <a:rPr sz="1900" b="1" dirty="0">
                <a:latin typeface="Garamond"/>
                <a:cs typeface="Garamond"/>
              </a:rPr>
              <a:t> </a:t>
            </a:r>
            <a:r>
              <a:rPr sz="1900" b="1" spc="-5" dirty="0">
                <a:latin typeface="Garamond"/>
                <a:cs typeface="Garamond"/>
              </a:rPr>
              <a:t>NUCLEAR</a:t>
            </a:r>
            <a:r>
              <a:rPr sz="1900" b="1" spc="10" dirty="0">
                <a:latin typeface="Garamond"/>
                <a:cs typeface="Garamond"/>
              </a:rPr>
              <a:t> </a:t>
            </a:r>
            <a:r>
              <a:rPr sz="1900" b="1" spc="-10" dirty="0">
                <a:latin typeface="Garamond"/>
                <a:cs typeface="Garamond"/>
              </a:rPr>
              <a:t>MEDICINE</a:t>
            </a:r>
            <a:endParaRPr sz="1900">
              <a:latin typeface="Garamond"/>
              <a:cs typeface="Garamond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98269" y="1035557"/>
            <a:ext cx="9204960" cy="6953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4400" spc="-20" dirty="0">
                <a:solidFill>
                  <a:srgbClr val="252525"/>
                </a:solidFill>
              </a:rPr>
              <a:t>Positron</a:t>
            </a:r>
            <a:r>
              <a:rPr sz="4400" spc="60" dirty="0">
                <a:solidFill>
                  <a:srgbClr val="252525"/>
                </a:solidFill>
              </a:rPr>
              <a:t> </a:t>
            </a:r>
            <a:r>
              <a:rPr sz="4400" spc="-15" dirty="0">
                <a:solidFill>
                  <a:srgbClr val="252525"/>
                </a:solidFill>
              </a:rPr>
              <a:t>Emission</a:t>
            </a:r>
            <a:r>
              <a:rPr sz="4400" spc="60" dirty="0">
                <a:solidFill>
                  <a:srgbClr val="252525"/>
                </a:solidFill>
              </a:rPr>
              <a:t> </a:t>
            </a:r>
            <a:r>
              <a:rPr sz="4400" spc="-60" dirty="0">
                <a:solidFill>
                  <a:srgbClr val="252525"/>
                </a:solidFill>
              </a:rPr>
              <a:t>Tomography</a:t>
            </a:r>
            <a:r>
              <a:rPr sz="4400" spc="30" dirty="0">
                <a:solidFill>
                  <a:srgbClr val="252525"/>
                </a:solidFill>
              </a:rPr>
              <a:t> </a:t>
            </a:r>
            <a:r>
              <a:rPr sz="4400" spc="-5" dirty="0">
                <a:solidFill>
                  <a:srgbClr val="252525"/>
                </a:solidFill>
              </a:rPr>
              <a:t>(PET)</a:t>
            </a:r>
            <a:endParaRPr sz="44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04032" y="2075688"/>
            <a:ext cx="5736336" cy="435559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97507" y="2421635"/>
            <a:ext cx="9407525" cy="0"/>
          </a:xfrm>
          <a:custGeom>
            <a:avLst/>
            <a:gdLst/>
            <a:ahLst/>
            <a:cxnLst/>
            <a:rect l="l" t="t" r="r" b="b"/>
            <a:pathLst>
              <a:path w="9407525">
                <a:moveTo>
                  <a:pt x="0" y="0"/>
                </a:moveTo>
                <a:lnTo>
                  <a:pt x="9407271" y="0"/>
                </a:lnTo>
              </a:path>
            </a:pathLst>
          </a:custGeom>
          <a:ln w="15875">
            <a:solidFill>
              <a:srgbClr val="8399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374394" y="2520772"/>
            <a:ext cx="379095" cy="446405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459"/>
              </a:spcBef>
              <a:buClr>
                <a:srgbClr val="83992A"/>
              </a:buClr>
              <a:buSzPct val="114583"/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400" dirty="0">
                <a:solidFill>
                  <a:srgbClr val="252525"/>
                </a:solidFill>
                <a:latin typeface="Garamond"/>
                <a:cs typeface="Garamond"/>
              </a:rPr>
              <a:t>.</a:t>
            </a:r>
            <a:endParaRPr sz="2400">
              <a:latin typeface="Garamond"/>
              <a:cs typeface="Garamond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524000" y="908303"/>
            <a:ext cx="9144000" cy="4681855"/>
            <a:chOff x="1524000" y="908303"/>
            <a:chExt cx="9144000" cy="468185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496311" y="981455"/>
              <a:ext cx="2615184" cy="214884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24000" y="2715768"/>
              <a:ext cx="143256" cy="103632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524000" y="2529839"/>
              <a:ext cx="9144000" cy="368935"/>
            </a:xfrm>
            <a:custGeom>
              <a:avLst/>
              <a:gdLst/>
              <a:ahLst/>
              <a:cxnLst/>
              <a:rect l="l" t="t" r="r" b="b"/>
              <a:pathLst>
                <a:path w="9144000" h="368935">
                  <a:moveTo>
                    <a:pt x="185928" y="0"/>
                  </a:moveTo>
                  <a:lnTo>
                    <a:pt x="0" y="0"/>
                  </a:lnTo>
                  <a:lnTo>
                    <a:pt x="0" y="368808"/>
                  </a:lnTo>
                  <a:lnTo>
                    <a:pt x="185928" y="368808"/>
                  </a:lnTo>
                  <a:lnTo>
                    <a:pt x="185928" y="0"/>
                  </a:lnTo>
                  <a:close/>
                </a:path>
                <a:path w="9144000" h="368935">
                  <a:moveTo>
                    <a:pt x="9144000" y="0"/>
                  </a:moveTo>
                  <a:lnTo>
                    <a:pt x="8958072" y="0"/>
                  </a:lnTo>
                  <a:lnTo>
                    <a:pt x="8958072" y="368808"/>
                  </a:lnTo>
                  <a:lnTo>
                    <a:pt x="9144000" y="368808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382511" y="908303"/>
              <a:ext cx="2593847" cy="223418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566416" y="3572255"/>
              <a:ext cx="2667000" cy="2017776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382511" y="3572255"/>
              <a:ext cx="2737104" cy="187147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7997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0" y="1535874"/>
            <a:ext cx="12192000" cy="3850640"/>
            <a:chOff x="0" y="1535874"/>
            <a:chExt cx="12192000" cy="3850640"/>
          </a:xfrm>
        </p:grpSpPr>
        <p:sp>
          <p:nvSpPr>
            <p:cNvPr id="4" name="object 4"/>
            <p:cNvSpPr/>
            <p:nvPr/>
          </p:nvSpPr>
          <p:spPr>
            <a:xfrm>
              <a:off x="2330195" y="1543811"/>
              <a:ext cx="7543800" cy="3834765"/>
            </a:xfrm>
            <a:custGeom>
              <a:avLst/>
              <a:gdLst/>
              <a:ahLst/>
              <a:cxnLst/>
              <a:rect l="l" t="t" r="r" b="b"/>
              <a:pathLst>
                <a:path w="7543800" h="3834765">
                  <a:moveTo>
                    <a:pt x="0" y="3834384"/>
                  </a:moveTo>
                  <a:lnTo>
                    <a:pt x="7543800" y="3834384"/>
                  </a:lnTo>
                  <a:lnTo>
                    <a:pt x="7543800" y="0"/>
                  </a:lnTo>
                  <a:lnTo>
                    <a:pt x="0" y="0"/>
                  </a:lnTo>
                  <a:lnTo>
                    <a:pt x="0" y="3834384"/>
                  </a:lnTo>
                  <a:close/>
                </a:path>
              </a:pathLst>
            </a:custGeom>
            <a:ln w="15875">
              <a:solidFill>
                <a:srgbClr val="83992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3148583"/>
              <a:ext cx="2459735" cy="61264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735312" y="3148583"/>
              <a:ext cx="2456688" cy="612647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2692908" y="3525011"/>
              <a:ext cx="6816090" cy="0"/>
            </a:xfrm>
            <a:custGeom>
              <a:avLst/>
              <a:gdLst/>
              <a:ahLst/>
              <a:cxnLst/>
              <a:rect l="l" t="t" r="r" b="b"/>
              <a:pathLst>
                <a:path w="6816090">
                  <a:moveTo>
                    <a:pt x="0" y="0"/>
                  </a:moveTo>
                  <a:lnTo>
                    <a:pt x="6815709" y="0"/>
                  </a:lnTo>
                </a:path>
              </a:pathLst>
            </a:custGeom>
            <a:ln w="15875">
              <a:solidFill>
                <a:srgbClr val="83992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2670175" y="2541730"/>
            <a:ext cx="3881754" cy="2705100"/>
          </a:xfrm>
          <a:prstGeom prst="rect">
            <a:avLst/>
          </a:prstGeom>
        </p:spPr>
        <p:txBody>
          <a:bodyPr vert="horz" wrap="square" lIns="0" tIns="71120" rIns="0" bIns="0" rtlCol="0">
            <a:spAutoFit/>
          </a:bodyPr>
          <a:lstStyle/>
          <a:p>
            <a:pPr marL="558165" indent="-546100">
              <a:lnSpc>
                <a:spcPct val="100000"/>
              </a:lnSpc>
              <a:spcBef>
                <a:spcPts val="560"/>
              </a:spcBef>
              <a:buClr>
                <a:srgbClr val="83992A"/>
              </a:buClr>
              <a:buSzPct val="114285"/>
              <a:buFont typeface="Arial"/>
              <a:buChar char="•"/>
              <a:tabLst>
                <a:tab pos="558165" algn="l"/>
                <a:tab pos="558800" algn="l"/>
              </a:tabLst>
            </a:pPr>
            <a:r>
              <a:rPr sz="2800" b="1" dirty="0">
                <a:solidFill>
                  <a:srgbClr val="FF0000"/>
                </a:solidFill>
                <a:latin typeface="Garamond"/>
                <a:cs typeface="Garamond"/>
              </a:rPr>
              <a:t>Definition</a:t>
            </a:r>
            <a:endParaRPr sz="2800">
              <a:latin typeface="Garamond"/>
              <a:cs typeface="Garamond"/>
            </a:endParaRPr>
          </a:p>
          <a:p>
            <a:pPr marL="469900" indent="-457834">
              <a:lnSpc>
                <a:spcPct val="100000"/>
              </a:lnSpc>
              <a:spcBef>
                <a:spcPts val="940"/>
              </a:spcBef>
              <a:buClr>
                <a:srgbClr val="83992A"/>
              </a:buClr>
              <a:buSzPct val="114285"/>
              <a:buFont typeface="Arial"/>
              <a:buChar char="•"/>
              <a:tabLst>
                <a:tab pos="469900" algn="l"/>
                <a:tab pos="470534" algn="l"/>
              </a:tabLst>
            </a:pPr>
            <a:r>
              <a:rPr sz="2800" b="1" spc="5" dirty="0">
                <a:solidFill>
                  <a:srgbClr val="FF0000"/>
                </a:solidFill>
                <a:latin typeface="Garamond"/>
                <a:cs typeface="Garamond"/>
              </a:rPr>
              <a:t>Radiopharmaceuticals</a:t>
            </a:r>
            <a:endParaRPr sz="2800">
              <a:latin typeface="Garamond"/>
              <a:cs typeface="Garamond"/>
            </a:endParaRPr>
          </a:p>
          <a:p>
            <a:pPr marL="469900" indent="-457834">
              <a:lnSpc>
                <a:spcPct val="100000"/>
              </a:lnSpc>
              <a:spcBef>
                <a:spcPts val="935"/>
              </a:spcBef>
              <a:buClr>
                <a:srgbClr val="83992A"/>
              </a:buClr>
              <a:buSzPct val="114285"/>
              <a:buFont typeface="Arial"/>
              <a:buChar char="•"/>
              <a:tabLst>
                <a:tab pos="469900" algn="l"/>
                <a:tab pos="470534" algn="l"/>
              </a:tabLst>
            </a:pPr>
            <a:r>
              <a:rPr sz="2800" b="1" dirty="0">
                <a:solidFill>
                  <a:srgbClr val="FF0000"/>
                </a:solidFill>
                <a:latin typeface="Garamond"/>
                <a:cs typeface="Garamond"/>
              </a:rPr>
              <a:t>Indications</a:t>
            </a:r>
            <a:endParaRPr sz="2800">
              <a:latin typeface="Garamond"/>
              <a:cs typeface="Garamond"/>
            </a:endParaRPr>
          </a:p>
          <a:p>
            <a:pPr marL="558165" indent="-546100">
              <a:lnSpc>
                <a:spcPct val="100000"/>
              </a:lnSpc>
              <a:spcBef>
                <a:spcPts val="940"/>
              </a:spcBef>
              <a:buClr>
                <a:srgbClr val="83992A"/>
              </a:buClr>
              <a:buSzPct val="114285"/>
              <a:buFont typeface="Arial"/>
              <a:buChar char="•"/>
              <a:tabLst>
                <a:tab pos="558165" algn="l"/>
                <a:tab pos="558800" algn="l"/>
              </a:tabLst>
            </a:pPr>
            <a:r>
              <a:rPr sz="2800" b="1" dirty="0">
                <a:solidFill>
                  <a:srgbClr val="FF0000"/>
                </a:solidFill>
                <a:latin typeface="Garamond"/>
                <a:cs typeface="Garamond"/>
              </a:rPr>
              <a:t>Contraindications</a:t>
            </a:r>
            <a:endParaRPr sz="2800">
              <a:latin typeface="Garamond"/>
              <a:cs typeface="Garamond"/>
            </a:endParaRPr>
          </a:p>
          <a:p>
            <a:pPr marL="469900" indent="-457834">
              <a:lnSpc>
                <a:spcPct val="100000"/>
              </a:lnSpc>
              <a:spcBef>
                <a:spcPts val="935"/>
              </a:spcBef>
              <a:buClr>
                <a:srgbClr val="83992A"/>
              </a:buClr>
              <a:buSzPct val="114285"/>
              <a:buFont typeface="Arial"/>
              <a:buChar char="•"/>
              <a:tabLst>
                <a:tab pos="469900" algn="l"/>
                <a:tab pos="470534" algn="l"/>
              </a:tabLst>
            </a:pPr>
            <a:r>
              <a:rPr sz="2800" b="1" spc="5" dirty="0">
                <a:solidFill>
                  <a:srgbClr val="FF0000"/>
                </a:solidFill>
                <a:latin typeface="Garamond"/>
                <a:cs typeface="Garamond"/>
              </a:rPr>
              <a:t>Imaging</a:t>
            </a:r>
            <a:endParaRPr sz="2800">
              <a:latin typeface="Garamond"/>
              <a:cs typeface="Garamond"/>
            </a:endParaRPr>
          </a:p>
        </p:txBody>
      </p:sp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981200" y="1372997"/>
            <a:ext cx="8199628" cy="1418716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56405" y="564591"/>
            <a:ext cx="445579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spc="-5" dirty="0">
                <a:solidFill>
                  <a:srgbClr val="FF0000"/>
                </a:solidFill>
              </a:rPr>
              <a:t>DEFINITION</a:t>
            </a:r>
            <a:endParaRPr sz="5400"/>
          </a:p>
        </p:txBody>
      </p:sp>
      <p:sp>
        <p:nvSpPr>
          <p:cNvPr id="3" name="object 3"/>
          <p:cNvSpPr txBox="1"/>
          <p:nvPr/>
        </p:nvSpPr>
        <p:spPr>
          <a:xfrm>
            <a:off x="1261999" y="1779270"/>
            <a:ext cx="9555480" cy="391350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100"/>
              </a:spcBef>
              <a:buClr>
                <a:srgbClr val="83992A"/>
              </a:buClr>
              <a:buSzPct val="114583"/>
              <a:buFont typeface="Wingdings 2"/>
              <a:buChar char=""/>
              <a:tabLst>
                <a:tab pos="287020" algn="l"/>
              </a:tabLst>
            </a:pPr>
            <a:r>
              <a:rPr sz="2400" b="1" spc="-5" dirty="0">
                <a:solidFill>
                  <a:srgbClr val="252525"/>
                </a:solidFill>
                <a:latin typeface="Garamond"/>
                <a:cs typeface="Garamond"/>
              </a:rPr>
              <a:t>Thyroid</a:t>
            </a:r>
            <a:r>
              <a:rPr sz="2400" b="1" spc="1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400" b="1" spc="-5" dirty="0">
                <a:solidFill>
                  <a:srgbClr val="252525"/>
                </a:solidFill>
                <a:latin typeface="Garamond"/>
                <a:cs typeface="Garamond"/>
              </a:rPr>
              <a:t>scanning</a:t>
            </a:r>
            <a:r>
              <a:rPr sz="2400" b="1" spc="-1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400" b="1" spc="-5" dirty="0">
                <a:solidFill>
                  <a:srgbClr val="252525"/>
                </a:solidFill>
                <a:latin typeface="Garamond"/>
                <a:cs typeface="Garamond"/>
              </a:rPr>
              <a:t>is </a:t>
            </a:r>
            <a:r>
              <a:rPr sz="2400" b="1" dirty="0">
                <a:solidFill>
                  <a:srgbClr val="252525"/>
                </a:solidFill>
                <a:latin typeface="Garamond"/>
                <a:cs typeface="Garamond"/>
              </a:rPr>
              <a:t>a </a:t>
            </a:r>
            <a:r>
              <a:rPr sz="2400" b="1" spc="-10" dirty="0">
                <a:solidFill>
                  <a:srgbClr val="252525"/>
                </a:solidFill>
                <a:latin typeface="Garamond"/>
                <a:cs typeface="Garamond"/>
              </a:rPr>
              <a:t>nuclear </a:t>
            </a:r>
            <a:r>
              <a:rPr sz="2400" b="1" spc="-5" dirty="0">
                <a:solidFill>
                  <a:srgbClr val="252525"/>
                </a:solidFill>
                <a:latin typeface="Garamond"/>
                <a:cs typeface="Garamond"/>
              </a:rPr>
              <a:t>medicine</a:t>
            </a:r>
            <a:r>
              <a:rPr sz="2400" b="1" spc="3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400" b="1" dirty="0">
                <a:solidFill>
                  <a:srgbClr val="252525"/>
                </a:solidFill>
                <a:latin typeface="Garamond"/>
                <a:cs typeface="Garamond"/>
              </a:rPr>
              <a:t>procedure.</a:t>
            </a:r>
            <a:r>
              <a:rPr sz="2400" b="1" spc="2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400" b="1" dirty="0">
                <a:solidFill>
                  <a:srgbClr val="252525"/>
                </a:solidFill>
                <a:latin typeface="Garamond"/>
                <a:cs typeface="Garamond"/>
              </a:rPr>
              <a:t>As the </a:t>
            </a:r>
            <a:r>
              <a:rPr sz="2400" b="1" spc="-10" dirty="0">
                <a:solidFill>
                  <a:srgbClr val="252525"/>
                </a:solidFill>
                <a:latin typeface="Garamond"/>
                <a:cs typeface="Garamond"/>
              </a:rPr>
              <a:t>thyroid</a:t>
            </a:r>
            <a:r>
              <a:rPr sz="2400" b="1" spc="1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400" b="1" spc="-10" dirty="0">
                <a:solidFill>
                  <a:srgbClr val="252525"/>
                </a:solidFill>
                <a:latin typeface="Garamond"/>
                <a:cs typeface="Garamond"/>
              </a:rPr>
              <a:t>gland</a:t>
            </a:r>
            <a:endParaRPr sz="2400">
              <a:latin typeface="Garamond"/>
              <a:cs typeface="Garamond"/>
            </a:endParaRPr>
          </a:p>
          <a:p>
            <a:pPr marL="135255">
              <a:lnSpc>
                <a:spcPct val="100000"/>
              </a:lnSpc>
              <a:tabLst>
                <a:tab pos="9542145" algn="l"/>
              </a:tabLst>
            </a:pPr>
            <a:r>
              <a:rPr sz="2400" b="1" strike="sngStrike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400" b="1" strike="sngStrike" spc="-1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400" b="1" strike="sngStrike" spc="-5" dirty="0">
                <a:solidFill>
                  <a:srgbClr val="252525"/>
                </a:solidFill>
                <a:latin typeface="Garamond"/>
                <a:cs typeface="Garamond"/>
              </a:rPr>
              <a:t>accumulates</a:t>
            </a:r>
            <a:r>
              <a:rPr sz="2400" b="1" strike="sngStrike" spc="1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400" b="1" strike="sngStrike" spc="-15" dirty="0">
                <a:solidFill>
                  <a:srgbClr val="252525"/>
                </a:solidFill>
                <a:latin typeface="Garamond"/>
                <a:cs typeface="Garamond"/>
              </a:rPr>
              <a:t>radioactive</a:t>
            </a:r>
            <a:r>
              <a:rPr sz="2400" b="1" strike="sngStrike" spc="3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400" b="1" strike="sngStrike" spc="-5" dirty="0">
                <a:solidFill>
                  <a:srgbClr val="252525"/>
                </a:solidFill>
                <a:latin typeface="Garamond"/>
                <a:cs typeface="Garamond"/>
              </a:rPr>
              <a:t>material</a:t>
            </a:r>
            <a:r>
              <a:rPr sz="2400" b="1" strike="sngStrike" spc="2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400" b="1" strike="sngStrike" spc="-25" dirty="0">
                <a:solidFill>
                  <a:srgbClr val="252525"/>
                </a:solidFill>
                <a:latin typeface="Garamond"/>
                <a:cs typeface="Garamond"/>
              </a:rPr>
              <a:t>(usually,</a:t>
            </a:r>
            <a:r>
              <a:rPr sz="2400" b="1" strike="sngStrike" spc="2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400" b="1" strike="sngStrike" spc="-15" dirty="0">
                <a:solidFill>
                  <a:srgbClr val="252525"/>
                </a:solidFill>
                <a:latin typeface="Garamond"/>
                <a:cs typeface="Garamond"/>
              </a:rPr>
              <a:t>radioactive</a:t>
            </a:r>
            <a:r>
              <a:rPr sz="2400" b="1" strike="sngStrike" spc="3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400" b="1" strike="sngStrike" spc="-5" dirty="0">
                <a:solidFill>
                  <a:srgbClr val="252525"/>
                </a:solidFill>
                <a:latin typeface="Garamond"/>
                <a:cs typeface="Garamond"/>
              </a:rPr>
              <a:t>technetium</a:t>
            </a:r>
            <a:r>
              <a:rPr sz="2400" b="1" strike="sngStrike" spc="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400" b="1" strike="sngStrike" dirty="0">
                <a:solidFill>
                  <a:srgbClr val="252525"/>
                </a:solidFill>
                <a:latin typeface="Garamond"/>
                <a:cs typeface="Garamond"/>
              </a:rPr>
              <a:t>or	</a:t>
            </a:r>
            <a:endParaRPr sz="2400">
              <a:latin typeface="Garamond"/>
              <a:cs typeface="Garamond"/>
            </a:endParaRPr>
          </a:p>
          <a:p>
            <a:pPr marL="286385">
              <a:lnSpc>
                <a:spcPct val="100000"/>
              </a:lnSpc>
            </a:pPr>
            <a:r>
              <a:rPr sz="2400" b="1" spc="-10" dirty="0">
                <a:solidFill>
                  <a:srgbClr val="252525"/>
                </a:solidFill>
                <a:latin typeface="Garamond"/>
                <a:cs typeface="Garamond"/>
              </a:rPr>
              <a:t>iodine),</a:t>
            </a:r>
            <a:r>
              <a:rPr sz="2400" b="1" spc="1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400" b="1" spc="-5" dirty="0">
                <a:solidFill>
                  <a:srgbClr val="252525"/>
                </a:solidFill>
                <a:latin typeface="Garamond"/>
                <a:cs typeface="Garamond"/>
              </a:rPr>
              <a:t>the </a:t>
            </a:r>
            <a:r>
              <a:rPr sz="2400" b="1" spc="-10" dirty="0">
                <a:solidFill>
                  <a:srgbClr val="252525"/>
                </a:solidFill>
                <a:latin typeface="Garamond"/>
                <a:cs typeface="Garamond"/>
              </a:rPr>
              <a:t>gland</a:t>
            </a:r>
            <a:r>
              <a:rPr sz="2400" b="1" spc="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400" b="1" spc="-5" dirty="0">
                <a:solidFill>
                  <a:srgbClr val="252525"/>
                </a:solidFill>
                <a:latin typeface="Garamond"/>
                <a:cs typeface="Garamond"/>
              </a:rPr>
              <a:t>produces</a:t>
            </a:r>
            <a:r>
              <a:rPr sz="2400" b="1" spc="-1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400" b="1" dirty="0">
                <a:solidFill>
                  <a:srgbClr val="252525"/>
                </a:solidFill>
                <a:latin typeface="Garamond"/>
                <a:cs typeface="Garamond"/>
              </a:rPr>
              <a:t>an</a:t>
            </a:r>
            <a:r>
              <a:rPr sz="2400" b="1" spc="1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400" b="1" dirty="0">
                <a:solidFill>
                  <a:srgbClr val="252525"/>
                </a:solidFill>
                <a:latin typeface="Garamond"/>
                <a:cs typeface="Garamond"/>
              </a:rPr>
              <a:t>image.</a:t>
            </a:r>
            <a:endParaRPr sz="2400">
              <a:latin typeface="Garamond"/>
              <a:cs typeface="Garamond"/>
            </a:endParaRPr>
          </a:p>
          <a:p>
            <a:pPr marL="286385" marR="744855" indent="-274320">
              <a:lnSpc>
                <a:spcPct val="100000"/>
              </a:lnSpc>
              <a:spcBef>
                <a:spcPts val="605"/>
              </a:spcBef>
              <a:buClr>
                <a:srgbClr val="83992A"/>
              </a:buClr>
              <a:buSzPct val="114583"/>
              <a:buFont typeface="Wingdings 2"/>
              <a:buChar char=""/>
              <a:tabLst>
                <a:tab pos="287020" algn="l"/>
              </a:tabLst>
            </a:pPr>
            <a:r>
              <a:rPr sz="2400" b="1" spc="-5" dirty="0">
                <a:solidFill>
                  <a:srgbClr val="252525"/>
                </a:solidFill>
                <a:latin typeface="Garamond"/>
                <a:cs typeface="Garamond"/>
              </a:rPr>
              <a:t>Thyroid</a:t>
            </a:r>
            <a:r>
              <a:rPr sz="2400" b="1" spc="1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400" b="1" spc="-5" dirty="0">
                <a:solidFill>
                  <a:srgbClr val="252525"/>
                </a:solidFill>
                <a:latin typeface="Garamond"/>
                <a:cs typeface="Garamond"/>
              </a:rPr>
              <a:t>scanning</a:t>
            </a:r>
            <a:r>
              <a:rPr sz="2400" b="1" spc="-1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400" b="1" spc="-5" dirty="0">
                <a:solidFill>
                  <a:srgbClr val="252525"/>
                </a:solidFill>
                <a:latin typeface="Garamond"/>
                <a:cs typeface="Garamond"/>
              </a:rPr>
              <a:t>is used</a:t>
            </a:r>
            <a:r>
              <a:rPr sz="2400" b="1" spc="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400" b="1" spc="-5" dirty="0">
                <a:solidFill>
                  <a:srgbClr val="252525"/>
                </a:solidFill>
                <a:latin typeface="Garamond"/>
                <a:cs typeface="Garamond"/>
              </a:rPr>
              <a:t>to</a:t>
            </a:r>
            <a:r>
              <a:rPr sz="2400" b="1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400" b="1" spc="5" dirty="0">
                <a:solidFill>
                  <a:srgbClr val="252525"/>
                </a:solidFill>
                <a:latin typeface="Garamond"/>
                <a:cs typeface="Garamond"/>
              </a:rPr>
              <a:t>determine</a:t>
            </a:r>
            <a:r>
              <a:rPr sz="2400" b="1" spc="4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400" b="1" spc="-15" dirty="0">
                <a:solidFill>
                  <a:srgbClr val="252525"/>
                </a:solidFill>
                <a:latin typeface="Garamond"/>
                <a:cs typeface="Garamond"/>
              </a:rPr>
              <a:t>how</a:t>
            </a:r>
            <a:r>
              <a:rPr sz="2400" b="1" spc="-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400" b="1" spc="-20" dirty="0">
                <a:solidFill>
                  <a:srgbClr val="252525"/>
                </a:solidFill>
                <a:latin typeface="Garamond"/>
                <a:cs typeface="Garamond"/>
              </a:rPr>
              <a:t>active</a:t>
            </a:r>
            <a:r>
              <a:rPr sz="2400" b="1" spc="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400" b="1" spc="-5" dirty="0">
                <a:solidFill>
                  <a:srgbClr val="252525"/>
                </a:solidFill>
                <a:latin typeface="Garamond"/>
                <a:cs typeface="Garamond"/>
              </a:rPr>
              <a:t>the</a:t>
            </a:r>
            <a:r>
              <a:rPr sz="2400" b="1" spc="2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400" b="1" spc="-10" dirty="0">
                <a:solidFill>
                  <a:srgbClr val="252525"/>
                </a:solidFill>
                <a:latin typeface="Garamond"/>
                <a:cs typeface="Garamond"/>
              </a:rPr>
              <a:t>thyroid</a:t>
            </a:r>
            <a:r>
              <a:rPr sz="2400" b="1" spc="1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400" b="1" spc="-5" dirty="0">
                <a:solidFill>
                  <a:srgbClr val="252525"/>
                </a:solidFill>
                <a:latin typeface="Garamond"/>
                <a:cs typeface="Garamond"/>
              </a:rPr>
              <a:t>is in </a:t>
            </a:r>
            <a:r>
              <a:rPr sz="2400" b="1" spc="-58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400" b="1" spc="-10" dirty="0">
                <a:solidFill>
                  <a:srgbClr val="252525"/>
                </a:solidFill>
                <a:latin typeface="Garamond"/>
                <a:cs typeface="Garamond"/>
              </a:rPr>
              <a:t>manufacturing</a:t>
            </a:r>
            <a:r>
              <a:rPr sz="2400" b="1" spc="3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400" b="1" spc="-10" dirty="0">
                <a:solidFill>
                  <a:srgbClr val="252525"/>
                </a:solidFill>
                <a:latin typeface="Garamond"/>
                <a:cs typeface="Garamond"/>
              </a:rPr>
              <a:t>thyroid</a:t>
            </a:r>
            <a:r>
              <a:rPr sz="2400" b="1" spc="1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400" b="1" spc="5" dirty="0">
                <a:solidFill>
                  <a:srgbClr val="252525"/>
                </a:solidFill>
                <a:latin typeface="Garamond"/>
                <a:cs typeface="Garamond"/>
              </a:rPr>
              <a:t>hormone.</a:t>
            </a:r>
            <a:endParaRPr sz="2400">
              <a:latin typeface="Garamond"/>
              <a:cs typeface="Garamond"/>
            </a:endParaRPr>
          </a:p>
          <a:p>
            <a:pPr marL="286385" marR="1140460" indent="-274320">
              <a:lnSpc>
                <a:spcPct val="100000"/>
              </a:lnSpc>
              <a:spcBef>
                <a:spcPts val="600"/>
              </a:spcBef>
              <a:buClr>
                <a:srgbClr val="83992A"/>
              </a:buClr>
              <a:buSzPct val="114583"/>
              <a:buFont typeface="Wingdings 2"/>
              <a:buChar char=""/>
              <a:tabLst>
                <a:tab pos="287020" algn="l"/>
              </a:tabLst>
            </a:pPr>
            <a:r>
              <a:rPr sz="2400" b="1" dirty="0">
                <a:solidFill>
                  <a:srgbClr val="252525"/>
                </a:solidFill>
                <a:latin typeface="Garamond"/>
                <a:cs typeface="Garamond"/>
              </a:rPr>
              <a:t>This can determine </a:t>
            </a:r>
            <a:r>
              <a:rPr sz="2400" b="1" spc="-5" dirty="0">
                <a:solidFill>
                  <a:srgbClr val="252525"/>
                </a:solidFill>
                <a:latin typeface="Garamond"/>
                <a:cs typeface="Garamond"/>
              </a:rPr>
              <a:t>whether </a:t>
            </a:r>
            <a:r>
              <a:rPr sz="2400" b="1" dirty="0">
                <a:solidFill>
                  <a:srgbClr val="252525"/>
                </a:solidFill>
                <a:latin typeface="Garamond"/>
                <a:cs typeface="Garamond"/>
              </a:rPr>
              <a:t>inflammation of</a:t>
            </a:r>
            <a:r>
              <a:rPr sz="2400" b="1" spc="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400" b="1" spc="-5" dirty="0">
                <a:solidFill>
                  <a:srgbClr val="252525"/>
                </a:solidFill>
                <a:latin typeface="Garamond"/>
                <a:cs typeface="Garamond"/>
              </a:rPr>
              <a:t>the </a:t>
            </a:r>
            <a:r>
              <a:rPr sz="2400" b="1" spc="-10" dirty="0">
                <a:solidFill>
                  <a:srgbClr val="252525"/>
                </a:solidFill>
                <a:latin typeface="Garamond"/>
                <a:cs typeface="Garamond"/>
              </a:rPr>
              <a:t>thyroid gland </a:t>
            </a:r>
            <a:r>
              <a:rPr sz="2400" b="1" spc="-58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400" b="1" spc="-10" dirty="0">
                <a:solidFill>
                  <a:srgbClr val="252525"/>
                </a:solidFill>
                <a:latin typeface="Garamond"/>
                <a:cs typeface="Garamond"/>
              </a:rPr>
              <a:t>(</a:t>
            </a:r>
            <a:r>
              <a:rPr sz="2400" b="1" u="sng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Garamond"/>
                <a:cs typeface="Garamond"/>
                <a:hlinkClick r:id="rId2"/>
              </a:rPr>
              <a:t>thyroiditis</a:t>
            </a:r>
            <a:r>
              <a:rPr sz="2400" b="1" spc="-10" dirty="0">
                <a:solidFill>
                  <a:srgbClr val="252525"/>
                </a:solidFill>
                <a:latin typeface="Garamond"/>
                <a:cs typeface="Garamond"/>
              </a:rPr>
              <a:t>)</a:t>
            </a:r>
            <a:r>
              <a:rPr sz="2400" b="1" spc="3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400" b="1" spc="-5" dirty="0">
                <a:solidFill>
                  <a:srgbClr val="252525"/>
                </a:solidFill>
                <a:latin typeface="Garamond"/>
                <a:cs typeface="Garamond"/>
              </a:rPr>
              <a:t>is present.</a:t>
            </a:r>
            <a:endParaRPr sz="2400">
              <a:latin typeface="Garamond"/>
              <a:cs typeface="Garamond"/>
            </a:endParaRPr>
          </a:p>
          <a:p>
            <a:pPr marL="286385" marR="275590" indent="-274320">
              <a:lnSpc>
                <a:spcPct val="100000"/>
              </a:lnSpc>
              <a:spcBef>
                <a:spcPts val="600"/>
              </a:spcBef>
              <a:buClr>
                <a:srgbClr val="83992A"/>
              </a:buClr>
              <a:buSzPct val="114583"/>
              <a:buFont typeface="Wingdings 2"/>
              <a:buChar char=""/>
              <a:tabLst>
                <a:tab pos="287020" algn="l"/>
              </a:tabLst>
            </a:pPr>
            <a:r>
              <a:rPr sz="2400" b="1" dirty="0">
                <a:solidFill>
                  <a:srgbClr val="252525"/>
                </a:solidFill>
                <a:latin typeface="Garamond"/>
                <a:cs typeface="Garamond"/>
              </a:rPr>
              <a:t>It</a:t>
            </a:r>
            <a:r>
              <a:rPr sz="2400" b="1" spc="-1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400" b="1" dirty="0">
                <a:solidFill>
                  <a:srgbClr val="252525"/>
                </a:solidFill>
                <a:latin typeface="Garamond"/>
                <a:cs typeface="Garamond"/>
              </a:rPr>
              <a:t>can also </a:t>
            </a:r>
            <a:r>
              <a:rPr sz="2400" b="1" spc="-5" dirty="0">
                <a:solidFill>
                  <a:srgbClr val="252525"/>
                </a:solidFill>
                <a:latin typeface="Garamond"/>
                <a:cs typeface="Garamond"/>
              </a:rPr>
              <a:t>detect</a:t>
            </a:r>
            <a:r>
              <a:rPr sz="2400" b="1" spc="-1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400" b="1" spc="-5" dirty="0">
                <a:solidFill>
                  <a:srgbClr val="252525"/>
                </a:solidFill>
                <a:latin typeface="Garamond"/>
                <a:cs typeface="Garamond"/>
              </a:rPr>
              <a:t>the </a:t>
            </a:r>
            <a:r>
              <a:rPr sz="2400" b="1" dirty="0">
                <a:solidFill>
                  <a:srgbClr val="252525"/>
                </a:solidFill>
                <a:latin typeface="Garamond"/>
                <a:cs typeface="Garamond"/>
              </a:rPr>
              <a:t>presence</a:t>
            </a:r>
            <a:r>
              <a:rPr sz="2400" b="1" spc="-5" dirty="0">
                <a:solidFill>
                  <a:srgbClr val="252525"/>
                </a:solidFill>
                <a:latin typeface="Garamond"/>
                <a:cs typeface="Garamond"/>
              </a:rPr>
              <a:t> and </a:t>
            </a:r>
            <a:r>
              <a:rPr sz="2400" b="1" spc="5" dirty="0">
                <a:solidFill>
                  <a:srgbClr val="252525"/>
                </a:solidFill>
                <a:latin typeface="Garamond"/>
                <a:cs typeface="Garamond"/>
              </a:rPr>
              <a:t>degree</a:t>
            </a:r>
            <a:r>
              <a:rPr sz="2400" b="1" dirty="0">
                <a:solidFill>
                  <a:srgbClr val="252525"/>
                </a:solidFill>
                <a:latin typeface="Garamond"/>
                <a:cs typeface="Garamond"/>
              </a:rPr>
              <a:t> of</a:t>
            </a:r>
            <a:r>
              <a:rPr sz="2400" b="1" spc="39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400" b="1" spc="-15" dirty="0">
                <a:solidFill>
                  <a:srgbClr val="252525"/>
                </a:solidFill>
                <a:latin typeface="Garamond"/>
                <a:cs typeface="Garamond"/>
              </a:rPr>
              <a:t>overactivity</a:t>
            </a:r>
            <a:r>
              <a:rPr sz="2400" b="1" spc="5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400" b="1" dirty="0">
                <a:solidFill>
                  <a:srgbClr val="252525"/>
                </a:solidFill>
                <a:latin typeface="Garamond"/>
                <a:cs typeface="Garamond"/>
              </a:rPr>
              <a:t>of</a:t>
            </a:r>
            <a:r>
              <a:rPr sz="2400" b="1" spc="34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400" b="1" spc="-5" dirty="0">
                <a:solidFill>
                  <a:srgbClr val="252525"/>
                </a:solidFill>
                <a:latin typeface="Garamond"/>
                <a:cs typeface="Garamond"/>
              </a:rPr>
              <a:t>the</a:t>
            </a:r>
            <a:r>
              <a:rPr sz="2400" b="1" spc="1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400" b="1" spc="-10" dirty="0">
                <a:solidFill>
                  <a:srgbClr val="252525"/>
                </a:solidFill>
                <a:latin typeface="Garamond"/>
                <a:cs typeface="Garamond"/>
              </a:rPr>
              <a:t>gland </a:t>
            </a:r>
            <a:r>
              <a:rPr sz="2400" b="1" spc="-58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400" b="1" spc="-5" dirty="0">
                <a:solidFill>
                  <a:srgbClr val="252525"/>
                </a:solidFill>
                <a:latin typeface="Garamond"/>
                <a:cs typeface="Garamond"/>
              </a:rPr>
              <a:t>(</a:t>
            </a:r>
            <a:r>
              <a:rPr sz="2400" b="1" u="sng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Garamond"/>
                <a:cs typeface="Garamond"/>
                <a:hlinkClick r:id="rId3"/>
              </a:rPr>
              <a:t>hyperthyroidism</a:t>
            </a:r>
            <a:r>
              <a:rPr sz="2400" b="1" spc="-5" dirty="0">
                <a:solidFill>
                  <a:srgbClr val="252525"/>
                </a:solidFill>
                <a:latin typeface="Garamond"/>
                <a:cs typeface="Garamond"/>
              </a:rPr>
              <a:t>)</a:t>
            </a:r>
            <a:r>
              <a:rPr sz="2400" b="1" spc="8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400" b="1" spc="-30" dirty="0">
                <a:solidFill>
                  <a:srgbClr val="252525"/>
                </a:solidFill>
                <a:latin typeface="Garamond"/>
                <a:cs typeface="Garamond"/>
              </a:rPr>
              <a:t>or,</a:t>
            </a:r>
            <a:r>
              <a:rPr sz="2400" b="1" spc="-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400" b="1" spc="-25" dirty="0">
                <a:solidFill>
                  <a:srgbClr val="252525"/>
                </a:solidFill>
                <a:latin typeface="Garamond"/>
                <a:cs typeface="Garamond"/>
              </a:rPr>
              <a:t>conversely,</a:t>
            </a:r>
            <a:r>
              <a:rPr sz="2400" b="1" spc="-5" dirty="0">
                <a:solidFill>
                  <a:srgbClr val="252525"/>
                </a:solidFill>
                <a:latin typeface="Garamond"/>
                <a:cs typeface="Garamond"/>
              </a:rPr>
              <a:t> it</a:t>
            </a:r>
            <a:r>
              <a:rPr sz="2400" b="1" spc="-1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400" b="1" dirty="0">
                <a:solidFill>
                  <a:srgbClr val="252525"/>
                </a:solidFill>
                <a:latin typeface="Garamond"/>
                <a:cs typeface="Garamond"/>
              </a:rPr>
              <a:t>can</a:t>
            </a:r>
            <a:r>
              <a:rPr sz="2400" b="1" spc="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400" b="1" dirty="0">
                <a:solidFill>
                  <a:srgbClr val="252525"/>
                </a:solidFill>
                <a:latin typeface="Garamond"/>
                <a:cs typeface="Garamond"/>
              </a:rPr>
              <a:t>determine</a:t>
            </a:r>
            <a:r>
              <a:rPr sz="2400" b="1" spc="3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400" b="1" spc="-5" dirty="0">
                <a:solidFill>
                  <a:srgbClr val="252525"/>
                </a:solidFill>
                <a:latin typeface="Garamond"/>
                <a:cs typeface="Garamond"/>
              </a:rPr>
              <a:t>the</a:t>
            </a:r>
            <a:r>
              <a:rPr sz="2400" b="1" dirty="0">
                <a:solidFill>
                  <a:srgbClr val="252525"/>
                </a:solidFill>
                <a:latin typeface="Garamond"/>
                <a:cs typeface="Garamond"/>
              </a:rPr>
              <a:t> presence and </a:t>
            </a:r>
            <a:r>
              <a:rPr sz="2400" b="1" spc="5" dirty="0">
                <a:solidFill>
                  <a:srgbClr val="252525"/>
                </a:solidFill>
                <a:latin typeface="Garamond"/>
                <a:cs typeface="Garamond"/>
              </a:rPr>
              <a:t> degree</a:t>
            </a:r>
            <a:r>
              <a:rPr sz="2400" b="1" spc="-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400" b="1" dirty="0">
                <a:solidFill>
                  <a:srgbClr val="252525"/>
                </a:solidFill>
                <a:latin typeface="Garamond"/>
                <a:cs typeface="Garamond"/>
              </a:rPr>
              <a:t>of</a:t>
            </a:r>
            <a:r>
              <a:rPr sz="2400" b="1" spc="38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400" b="1" spc="-10" dirty="0">
                <a:solidFill>
                  <a:srgbClr val="252525"/>
                </a:solidFill>
                <a:latin typeface="Garamond"/>
                <a:cs typeface="Garamond"/>
              </a:rPr>
              <a:t>underactivity</a:t>
            </a:r>
            <a:r>
              <a:rPr sz="2400" b="1" spc="3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400" b="1" dirty="0">
                <a:solidFill>
                  <a:srgbClr val="252525"/>
                </a:solidFill>
                <a:latin typeface="Garamond"/>
                <a:cs typeface="Garamond"/>
              </a:rPr>
              <a:t>of</a:t>
            </a:r>
            <a:r>
              <a:rPr sz="2400" b="1" spc="37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400" b="1" spc="-5" dirty="0">
                <a:solidFill>
                  <a:srgbClr val="252525"/>
                </a:solidFill>
                <a:latin typeface="Garamond"/>
                <a:cs typeface="Garamond"/>
              </a:rPr>
              <a:t>the</a:t>
            </a:r>
            <a:r>
              <a:rPr sz="2400" b="1" spc="-10" dirty="0">
                <a:solidFill>
                  <a:srgbClr val="252525"/>
                </a:solidFill>
                <a:latin typeface="Garamond"/>
                <a:cs typeface="Garamond"/>
              </a:rPr>
              <a:t> gland</a:t>
            </a:r>
            <a:r>
              <a:rPr sz="2400" b="1" spc="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400" b="1" spc="-10" dirty="0">
                <a:solidFill>
                  <a:srgbClr val="252525"/>
                </a:solidFill>
                <a:latin typeface="Garamond"/>
                <a:cs typeface="Garamond"/>
              </a:rPr>
              <a:t>(</a:t>
            </a:r>
            <a:r>
              <a:rPr sz="2400" b="1" u="sng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Garamond"/>
                <a:cs typeface="Garamond"/>
                <a:hlinkClick r:id="rId4"/>
              </a:rPr>
              <a:t>hypothyroidism</a:t>
            </a:r>
            <a:r>
              <a:rPr sz="2400" b="1" spc="-10" dirty="0">
                <a:solidFill>
                  <a:srgbClr val="252525"/>
                </a:solidFill>
                <a:latin typeface="Garamond"/>
                <a:cs typeface="Garamond"/>
              </a:rPr>
              <a:t>).</a:t>
            </a:r>
            <a:endParaRPr sz="2400">
              <a:latin typeface="Garamond"/>
              <a:cs typeface="Garamond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97507" y="2421635"/>
            <a:ext cx="9407525" cy="0"/>
          </a:xfrm>
          <a:custGeom>
            <a:avLst/>
            <a:gdLst/>
            <a:ahLst/>
            <a:cxnLst/>
            <a:rect l="l" t="t" r="r" b="b"/>
            <a:pathLst>
              <a:path w="9407525">
                <a:moveTo>
                  <a:pt x="0" y="0"/>
                </a:moveTo>
                <a:lnTo>
                  <a:pt x="9407271" y="0"/>
                </a:lnTo>
              </a:path>
            </a:pathLst>
          </a:custGeom>
          <a:ln w="15875">
            <a:solidFill>
              <a:srgbClr val="8399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335529" y="483488"/>
            <a:ext cx="7519670" cy="6953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4400" spc="-10" dirty="0">
                <a:solidFill>
                  <a:srgbClr val="FF0000"/>
                </a:solidFill>
              </a:rPr>
              <a:t>RADIOPHARMACEUTICALS</a:t>
            </a:r>
            <a:endParaRPr sz="4400"/>
          </a:p>
        </p:txBody>
      </p:sp>
      <p:sp>
        <p:nvSpPr>
          <p:cNvPr id="4" name="object 4"/>
          <p:cNvSpPr txBox="1"/>
          <p:nvPr/>
        </p:nvSpPr>
        <p:spPr>
          <a:xfrm>
            <a:off x="897737" y="1313129"/>
            <a:ext cx="9449435" cy="42938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9900" indent="-457834">
              <a:lnSpc>
                <a:spcPct val="100000"/>
              </a:lnSpc>
              <a:spcBef>
                <a:spcPts val="95"/>
              </a:spcBef>
              <a:buClr>
                <a:srgbClr val="83992A"/>
              </a:buClr>
              <a:buSzPct val="114062"/>
              <a:buFont typeface="Arial"/>
              <a:buChar char="•"/>
              <a:tabLst>
                <a:tab pos="469265" algn="l"/>
                <a:tab pos="470534" algn="l"/>
                <a:tab pos="6336030" algn="l"/>
                <a:tab pos="7430134" algn="l"/>
                <a:tab pos="8897620" algn="l"/>
              </a:tabLst>
            </a:pPr>
            <a:r>
              <a:rPr sz="3200" b="1" spc="-285" dirty="0">
                <a:solidFill>
                  <a:srgbClr val="252525"/>
                </a:solidFill>
                <a:latin typeface="Garamond"/>
                <a:cs typeface="Garamond"/>
              </a:rPr>
              <a:t>T</a:t>
            </a:r>
            <a:r>
              <a:rPr sz="3200" b="1" spc="-15" dirty="0">
                <a:solidFill>
                  <a:srgbClr val="252525"/>
                </a:solidFill>
                <a:latin typeface="Garamond"/>
                <a:cs typeface="Garamond"/>
              </a:rPr>
              <a:t>ec</a:t>
            </a:r>
            <a:r>
              <a:rPr sz="3200" b="1" spc="-20" dirty="0">
                <a:solidFill>
                  <a:srgbClr val="252525"/>
                </a:solidFill>
                <a:latin typeface="Garamond"/>
                <a:cs typeface="Garamond"/>
              </a:rPr>
              <a:t>hn</a:t>
            </a:r>
            <a:r>
              <a:rPr sz="3200" b="1" spc="-15" dirty="0">
                <a:solidFill>
                  <a:srgbClr val="252525"/>
                </a:solidFill>
                <a:latin typeface="Garamond"/>
                <a:cs typeface="Garamond"/>
              </a:rPr>
              <a:t>e</a:t>
            </a:r>
            <a:r>
              <a:rPr sz="3200" b="1" spc="-5" dirty="0">
                <a:solidFill>
                  <a:srgbClr val="252525"/>
                </a:solidFill>
                <a:latin typeface="Garamond"/>
                <a:cs typeface="Garamond"/>
              </a:rPr>
              <a:t>ti</a:t>
            </a:r>
            <a:r>
              <a:rPr sz="3200" b="1" spc="-20" dirty="0">
                <a:solidFill>
                  <a:srgbClr val="252525"/>
                </a:solidFill>
                <a:latin typeface="Garamond"/>
                <a:cs typeface="Garamond"/>
              </a:rPr>
              <a:t>u</a:t>
            </a:r>
            <a:r>
              <a:rPr sz="3200" b="1" spc="-5" dirty="0">
                <a:solidFill>
                  <a:srgbClr val="252525"/>
                </a:solidFill>
                <a:latin typeface="Garamond"/>
                <a:cs typeface="Garamond"/>
              </a:rPr>
              <a:t>m</a:t>
            </a:r>
            <a:r>
              <a:rPr sz="3200" b="1" spc="8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3200" b="1" spc="-15" dirty="0">
                <a:solidFill>
                  <a:srgbClr val="252525"/>
                </a:solidFill>
                <a:latin typeface="Garamond"/>
                <a:cs typeface="Garamond"/>
              </a:rPr>
              <a:t>99</a:t>
            </a:r>
            <a:r>
              <a:rPr sz="3200" b="1" spc="-5" dirty="0">
                <a:solidFill>
                  <a:srgbClr val="252525"/>
                </a:solidFill>
                <a:latin typeface="Garamond"/>
                <a:cs typeface="Garamond"/>
              </a:rPr>
              <a:t>m</a:t>
            </a:r>
            <a:r>
              <a:rPr sz="3200" b="1" spc="3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3200" b="1" spc="-20" dirty="0">
                <a:solidFill>
                  <a:srgbClr val="252525"/>
                </a:solidFill>
                <a:latin typeface="Garamond"/>
                <a:cs typeface="Garamond"/>
              </a:rPr>
              <a:t>p</a:t>
            </a:r>
            <a:r>
              <a:rPr sz="3200" b="1" spc="-15" dirty="0">
                <a:solidFill>
                  <a:srgbClr val="252525"/>
                </a:solidFill>
                <a:latin typeface="Garamond"/>
                <a:cs typeface="Garamond"/>
              </a:rPr>
              <a:t>e</a:t>
            </a:r>
            <a:r>
              <a:rPr sz="3200" b="1" spc="90" dirty="0">
                <a:solidFill>
                  <a:srgbClr val="252525"/>
                </a:solidFill>
                <a:latin typeface="Garamond"/>
                <a:cs typeface="Garamond"/>
              </a:rPr>
              <a:t>r</a:t>
            </a:r>
            <a:r>
              <a:rPr sz="3200" b="1" spc="-5" dirty="0">
                <a:solidFill>
                  <a:srgbClr val="252525"/>
                </a:solidFill>
                <a:latin typeface="Garamond"/>
                <a:cs typeface="Garamond"/>
              </a:rPr>
              <a:t>te</a:t>
            </a:r>
            <a:r>
              <a:rPr sz="3200" b="1" spc="-20" dirty="0">
                <a:solidFill>
                  <a:srgbClr val="252525"/>
                </a:solidFill>
                <a:latin typeface="Garamond"/>
                <a:cs typeface="Garamond"/>
              </a:rPr>
              <a:t>chn</a:t>
            </a:r>
            <a:r>
              <a:rPr sz="3200" b="1" spc="-15" dirty="0">
                <a:solidFill>
                  <a:srgbClr val="252525"/>
                </a:solidFill>
                <a:latin typeface="Garamond"/>
                <a:cs typeface="Garamond"/>
              </a:rPr>
              <a:t>e</a:t>
            </a:r>
            <a:r>
              <a:rPr sz="3200" b="1" spc="-5" dirty="0">
                <a:solidFill>
                  <a:srgbClr val="252525"/>
                </a:solidFill>
                <a:latin typeface="Garamond"/>
                <a:cs typeface="Garamond"/>
              </a:rPr>
              <a:t>t</a:t>
            </a:r>
            <a:r>
              <a:rPr sz="3200" b="1" spc="5" dirty="0">
                <a:solidFill>
                  <a:srgbClr val="252525"/>
                </a:solidFill>
                <a:latin typeface="Garamond"/>
                <a:cs typeface="Garamond"/>
              </a:rPr>
              <a:t>a</a:t>
            </a:r>
            <a:r>
              <a:rPr sz="3200" b="1" spc="-5" dirty="0">
                <a:solidFill>
                  <a:srgbClr val="252525"/>
                </a:solidFill>
                <a:latin typeface="Garamond"/>
                <a:cs typeface="Garamond"/>
              </a:rPr>
              <a:t>te</a:t>
            </a:r>
            <a:r>
              <a:rPr sz="3200" b="1" spc="8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3200" b="1" spc="-5" dirty="0">
                <a:solidFill>
                  <a:srgbClr val="252525"/>
                </a:solidFill>
                <a:latin typeface="Garamond"/>
                <a:cs typeface="Garamond"/>
              </a:rPr>
              <a:t>:</a:t>
            </a:r>
            <a:r>
              <a:rPr sz="3200" b="1" dirty="0">
                <a:solidFill>
                  <a:srgbClr val="252525"/>
                </a:solidFill>
                <a:latin typeface="Garamond"/>
                <a:cs typeface="Garamond"/>
              </a:rPr>
              <a:t>	</a:t>
            </a:r>
            <a:r>
              <a:rPr sz="3200" b="1" spc="-10" dirty="0">
                <a:solidFill>
                  <a:srgbClr val="252525"/>
                </a:solidFill>
                <a:latin typeface="Garamond"/>
                <a:cs typeface="Garamond"/>
              </a:rPr>
              <a:t>Do</a:t>
            </a:r>
            <a:r>
              <a:rPr sz="3200" b="1" spc="-25" dirty="0">
                <a:solidFill>
                  <a:srgbClr val="252525"/>
                </a:solidFill>
                <a:latin typeface="Garamond"/>
                <a:cs typeface="Garamond"/>
              </a:rPr>
              <a:t>s</a:t>
            </a:r>
            <a:r>
              <a:rPr sz="3200" b="1" spc="-5" dirty="0">
                <a:solidFill>
                  <a:srgbClr val="252525"/>
                </a:solidFill>
                <a:latin typeface="Garamond"/>
                <a:cs typeface="Garamond"/>
              </a:rPr>
              <a:t>e</a:t>
            </a:r>
            <a:r>
              <a:rPr sz="3200" b="1" dirty="0">
                <a:solidFill>
                  <a:srgbClr val="252525"/>
                </a:solidFill>
                <a:latin typeface="Garamond"/>
                <a:cs typeface="Garamond"/>
              </a:rPr>
              <a:t>	</a:t>
            </a:r>
            <a:r>
              <a:rPr sz="3200" b="1" spc="-15" dirty="0">
                <a:solidFill>
                  <a:srgbClr val="252525"/>
                </a:solidFill>
                <a:latin typeface="Garamond"/>
                <a:cs typeface="Garamond"/>
              </a:rPr>
              <a:t>2-</a:t>
            </a:r>
            <a:r>
              <a:rPr sz="3200" b="1" spc="-5" dirty="0">
                <a:solidFill>
                  <a:srgbClr val="252525"/>
                </a:solidFill>
                <a:latin typeface="Garamond"/>
                <a:cs typeface="Garamond"/>
              </a:rPr>
              <a:t>6</a:t>
            </a:r>
            <a:r>
              <a:rPr sz="3200" b="1" spc="2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3200" b="1" spc="-5" dirty="0">
                <a:solidFill>
                  <a:srgbClr val="252525"/>
                </a:solidFill>
                <a:latin typeface="Garamond"/>
                <a:cs typeface="Garamond"/>
              </a:rPr>
              <a:t>m</a:t>
            </a:r>
            <a:r>
              <a:rPr sz="3200" b="1" spc="-25" dirty="0">
                <a:solidFill>
                  <a:srgbClr val="252525"/>
                </a:solidFill>
                <a:latin typeface="Garamond"/>
                <a:cs typeface="Garamond"/>
              </a:rPr>
              <a:t>c</a:t>
            </a:r>
            <a:r>
              <a:rPr sz="3200" b="1" spc="-5" dirty="0">
                <a:solidFill>
                  <a:srgbClr val="252525"/>
                </a:solidFill>
                <a:latin typeface="Garamond"/>
                <a:cs typeface="Garamond"/>
              </a:rPr>
              <a:t>i</a:t>
            </a:r>
            <a:r>
              <a:rPr sz="3200" b="1" dirty="0">
                <a:solidFill>
                  <a:srgbClr val="252525"/>
                </a:solidFill>
                <a:latin typeface="Garamond"/>
                <a:cs typeface="Garamond"/>
              </a:rPr>
              <a:t>	</a:t>
            </a:r>
            <a:r>
              <a:rPr sz="3200" b="1" spc="-5" dirty="0">
                <a:solidFill>
                  <a:srgbClr val="252525"/>
                </a:solidFill>
                <a:latin typeface="Garamond"/>
                <a:cs typeface="Garamond"/>
              </a:rPr>
              <a:t>I</a:t>
            </a:r>
            <a:r>
              <a:rPr sz="3200" b="1" spc="5" dirty="0">
                <a:solidFill>
                  <a:srgbClr val="252525"/>
                </a:solidFill>
                <a:latin typeface="Garamond"/>
                <a:cs typeface="Garamond"/>
              </a:rPr>
              <a:t>.</a:t>
            </a:r>
            <a:r>
              <a:rPr sz="3200" b="1" spc="-5" dirty="0">
                <a:solidFill>
                  <a:srgbClr val="252525"/>
                </a:solidFill>
                <a:latin typeface="Garamond"/>
                <a:cs typeface="Garamond"/>
              </a:rPr>
              <a:t>V</a:t>
            </a:r>
            <a:endParaRPr sz="3200">
              <a:latin typeface="Garamond"/>
              <a:cs typeface="Garamond"/>
            </a:endParaRPr>
          </a:p>
          <a:p>
            <a:pPr marL="469900" indent="-457834">
              <a:lnSpc>
                <a:spcPct val="100000"/>
              </a:lnSpc>
              <a:spcBef>
                <a:spcPts val="385"/>
              </a:spcBef>
              <a:buClr>
                <a:srgbClr val="83992A"/>
              </a:buClr>
              <a:buSzPct val="114062"/>
              <a:buFont typeface="Arial"/>
              <a:buChar char="•"/>
              <a:tabLst>
                <a:tab pos="469265" algn="l"/>
                <a:tab pos="470534" algn="l"/>
                <a:tab pos="2542540" algn="l"/>
                <a:tab pos="3155315" algn="l"/>
              </a:tabLst>
            </a:pPr>
            <a:r>
              <a:rPr sz="3200" b="1" spc="-15" dirty="0">
                <a:solidFill>
                  <a:srgbClr val="252525"/>
                </a:solidFill>
                <a:latin typeface="Garamond"/>
                <a:cs typeface="Garamond"/>
              </a:rPr>
              <a:t>Iodine</a:t>
            </a:r>
            <a:r>
              <a:rPr sz="3200" b="1" spc="5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3200" b="1" spc="-5" dirty="0">
                <a:solidFill>
                  <a:srgbClr val="FF0000"/>
                </a:solidFill>
                <a:latin typeface="Garamond"/>
                <a:cs typeface="Garamond"/>
              </a:rPr>
              <a:t>123	:	</a:t>
            </a:r>
            <a:r>
              <a:rPr sz="3200" b="1" spc="-10" dirty="0">
                <a:solidFill>
                  <a:srgbClr val="252525"/>
                </a:solidFill>
                <a:latin typeface="Garamond"/>
                <a:cs typeface="Garamond"/>
              </a:rPr>
              <a:t>Dose</a:t>
            </a:r>
            <a:r>
              <a:rPr sz="3200" b="1" spc="-2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3200" b="1" spc="-10" dirty="0">
                <a:solidFill>
                  <a:srgbClr val="252525"/>
                </a:solidFill>
                <a:latin typeface="Garamond"/>
                <a:cs typeface="Garamond"/>
              </a:rPr>
              <a:t>100-300uci</a:t>
            </a:r>
            <a:endParaRPr sz="3200">
              <a:latin typeface="Garamond"/>
              <a:cs typeface="Garamond"/>
            </a:endParaRPr>
          </a:p>
          <a:p>
            <a:pPr marL="469900" indent="-457834">
              <a:lnSpc>
                <a:spcPct val="100000"/>
              </a:lnSpc>
              <a:spcBef>
                <a:spcPts val="409"/>
              </a:spcBef>
              <a:buClr>
                <a:srgbClr val="83992A"/>
              </a:buClr>
              <a:buSzPct val="114062"/>
              <a:buFont typeface="Arial"/>
              <a:buChar char="•"/>
              <a:tabLst>
                <a:tab pos="469265" algn="l"/>
                <a:tab pos="470534" algn="l"/>
                <a:tab pos="2618740" algn="l"/>
              </a:tabLst>
            </a:pPr>
            <a:r>
              <a:rPr sz="3200" b="1" spc="-15" dirty="0">
                <a:solidFill>
                  <a:srgbClr val="252525"/>
                </a:solidFill>
                <a:latin typeface="Garamond"/>
                <a:cs typeface="Garamond"/>
              </a:rPr>
              <a:t>Iodine</a:t>
            </a:r>
            <a:r>
              <a:rPr sz="3200" b="1" spc="6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3200" b="1" spc="-5" dirty="0">
                <a:solidFill>
                  <a:srgbClr val="FF0000"/>
                </a:solidFill>
                <a:latin typeface="Garamond"/>
                <a:cs typeface="Garamond"/>
              </a:rPr>
              <a:t>131:	</a:t>
            </a:r>
            <a:r>
              <a:rPr sz="3200" b="1" spc="-15" dirty="0">
                <a:solidFill>
                  <a:srgbClr val="6F2F9F"/>
                </a:solidFill>
                <a:latin typeface="Garamond"/>
                <a:cs typeface="Garamond"/>
              </a:rPr>
              <a:t>Doses:</a:t>
            </a:r>
            <a:endParaRPr sz="3200">
              <a:latin typeface="Garamond"/>
              <a:cs typeface="Garamond"/>
            </a:endParaRPr>
          </a:p>
          <a:p>
            <a:pPr marL="1588770" indent="-1576705">
              <a:lnSpc>
                <a:spcPct val="100000"/>
              </a:lnSpc>
              <a:spcBef>
                <a:spcPts val="409"/>
              </a:spcBef>
              <a:buClr>
                <a:srgbClr val="83992A"/>
              </a:buClr>
              <a:buSzPct val="114062"/>
              <a:buFont typeface="Wingdings"/>
              <a:buChar char=""/>
              <a:tabLst>
                <a:tab pos="1588135" algn="l"/>
                <a:tab pos="1589405" algn="l"/>
                <a:tab pos="2960370" algn="l"/>
              </a:tabLst>
            </a:pPr>
            <a:r>
              <a:rPr sz="3200" b="1" spc="-15" dirty="0">
                <a:solidFill>
                  <a:srgbClr val="252525"/>
                </a:solidFill>
                <a:latin typeface="Garamond"/>
                <a:cs typeface="Garamond"/>
              </a:rPr>
              <a:t>uptake	3-5</a:t>
            </a:r>
            <a:r>
              <a:rPr sz="3200" b="1" spc="-1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3200" b="1" spc="-20" dirty="0">
                <a:solidFill>
                  <a:srgbClr val="252525"/>
                </a:solidFill>
                <a:latin typeface="Garamond"/>
                <a:cs typeface="Garamond"/>
              </a:rPr>
              <a:t>uci</a:t>
            </a:r>
            <a:endParaRPr sz="3200">
              <a:latin typeface="Garamond"/>
              <a:cs typeface="Garamond"/>
            </a:endParaRPr>
          </a:p>
          <a:p>
            <a:pPr marL="1588770" indent="-1576705">
              <a:lnSpc>
                <a:spcPct val="100000"/>
              </a:lnSpc>
              <a:spcBef>
                <a:spcPts val="385"/>
              </a:spcBef>
              <a:buClr>
                <a:srgbClr val="83992A"/>
              </a:buClr>
              <a:buSzPct val="114062"/>
              <a:buFont typeface="Wingdings"/>
              <a:buChar char=""/>
              <a:tabLst>
                <a:tab pos="1588135" algn="l"/>
                <a:tab pos="1589405" algn="l"/>
              </a:tabLst>
            </a:pPr>
            <a:r>
              <a:rPr sz="3200" b="1" spc="-15" dirty="0">
                <a:solidFill>
                  <a:srgbClr val="252525"/>
                </a:solidFill>
                <a:latin typeface="Garamond"/>
                <a:cs typeface="Garamond"/>
              </a:rPr>
              <a:t>scanning</a:t>
            </a:r>
            <a:r>
              <a:rPr sz="3200" b="1" spc="5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3200" b="1" spc="-10" dirty="0">
                <a:solidFill>
                  <a:srgbClr val="252525"/>
                </a:solidFill>
                <a:latin typeface="Garamond"/>
                <a:cs typeface="Garamond"/>
              </a:rPr>
              <a:t>50-100uci</a:t>
            </a:r>
            <a:endParaRPr sz="3200">
              <a:latin typeface="Garamond"/>
              <a:cs typeface="Garamond"/>
            </a:endParaRPr>
          </a:p>
          <a:p>
            <a:pPr marL="1484630" indent="-1472565">
              <a:lnSpc>
                <a:spcPct val="100000"/>
              </a:lnSpc>
              <a:spcBef>
                <a:spcPts val="810"/>
              </a:spcBef>
              <a:buClr>
                <a:srgbClr val="83992A"/>
              </a:buClr>
              <a:buSzPct val="130357"/>
              <a:buFont typeface="Wingdings"/>
              <a:buChar char=""/>
              <a:tabLst>
                <a:tab pos="1484630" algn="l"/>
                <a:tab pos="1485265" algn="l"/>
                <a:tab pos="4234815" algn="l"/>
                <a:tab pos="5665470" algn="l"/>
              </a:tabLst>
            </a:pPr>
            <a:r>
              <a:rPr sz="2800" b="1" spc="10" dirty="0">
                <a:solidFill>
                  <a:srgbClr val="252525"/>
                </a:solidFill>
                <a:latin typeface="Garamond"/>
                <a:cs typeface="Garamond"/>
              </a:rPr>
              <a:t>Whole</a:t>
            </a:r>
            <a:r>
              <a:rPr sz="2800" b="1" spc="5" dirty="0">
                <a:solidFill>
                  <a:srgbClr val="252525"/>
                </a:solidFill>
                <a:latin typeface="Garamond"/>
                <a:cs typeface="Garamond"/>
              </a:rPr>
              <a:t> body</a:t>
            </a:r>
            <a:r>
              <a:rPr sz="2800" b="1" spc="-2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800" b="1" spc="5" dirty="0">
                <a:solidFill>
                  <a:srgbClr val="252525"/>
                </a:solidFill>
                <a:latin typeface="Garamond"/>
                <a:cs typeface="Garamond"/>
              </a:rPr>
              <a:t>scan	</a:t>
            </a:r>
            <a:r>
              <a:rPr sz="2800" b="1" dirty="0">
                <a:solidFill>
                  <a:srgbClr val="252525"/>
                </a:solidFill>
                <a:latin typeface="Garamond"/>
                <a:cs typeface="Garamond"/>
              </a:rPr>
              <a:t>2-10</a:t>
            </a:r>
            <a:r>
              <a:rPr sz="2800" b="1" spc="5" dirty="0">
                <a:solidFill>
                  <a:srgbClr val="252525"/>
                </a:solidFill>
                <a:latin typeface="Garamond"/>
                <a:cs typeface="Garamond"/>
              </a:rPr>
              <a:t> mci	for</a:t>
            </a:r>
            <a:r>
              <a:rPr sz="2800" b="1" spc="-2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800" b="1" dirty="0">
                <a:solidFill>
                  <a:srgbClr val="252525"/>
                </a:solidFill>
                <a:latin typeface="Garamond"/>
                <a:cs typeface="Garamond"/>
              </a:rPr>
              <a:t>ca.thyroid</a:t>
            </a:r>
            <a:r>
              <a:rPr sz="2800" b="1" spc="-3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800" b="1" spc="-5" dirty="0">
                <a:solidFill>
                  <a:srgbClr val="252525"/>
                </a:solidFill>
                <a:latin typeface="Garamond"/>
                <a:cs typeface="Garamond"/>
              </a:rPr>
              <a:t>follow</a:t>
            </a:r>
            <a:r>
              <a:rPr sz="2800" b="1" spc="-2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800" b="1" dirty="0">
                <a:solidFill>
                  <a:srgbClr val="252525"/>
                </a:solidFill>
                <a:latin typeface="Garamond"/>
                <a:cs typeface="Garamond"/>
              </a:rPr>
              <a:t>up</a:t>
            </a:r>
            <a:endParaRPr sz="2800">
              <a:latin typeface="Garamond"/>
              <a:cs typeface="Garamond"/>
            </a:endParaRPr>
          </a:p>
          <a:p>
            <a:pPr marL="1484630" indent="-1472565">
              <a:lnSpc>
                <a:spcPct val="100000"/>
              </a:lnSpc>
              <a:spcBef>
                <a:spcPts val="490"/>
              </a:spcBef>
              <a:buClr>
                <a:srgbClr val="83992A"/>
              </a:buClr>
              <a:buSzPct val="114062"/>
              <a:buFont typeface="Wingdings"/>
              <a:buChar char=""/>
              <a:tabLst>
                <a:tab pos="1484630" algn="l"/>
                <a:tab pos="1485265" algn="l"/>
                <a:tab pos="5402580" algn="l"/>
              </a:tabLst>
            </a:pPr>
            <a:r>
              <a:rPr sz="3200" b="1" spc="-15" dirty="0">
                <a:solidFill>
                  <a:srgbClr val="252525"/>
                </a:solidFill>
                <a:latin typeface="Garamond"/>
                <a:cs typeface="Garamond"/>
              </a:rPr>
              <a:t>8-30mci</a:t>
            </a:r>
            <a:r>
              <a:rPr sz="3200" b="1" spc="8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3200" b="1" dirty="0">
                <a:solidFill>
                  <a:srgbClr val="252525"/>
                </a:solidFill>
                <a:latin typeface="Garamond"/>
                <a:cs typeface="Garamond"/>
              </a:rPr>
              <a:t>for</a:t>
            </a:r>
            <a:r>
              <a:rPr sz="3200" b="1" spc="2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3200" b="1" spc="-15" dirty="0">
                <a:solidFill>
                  <a:srgbClr val="252525"/>
                </a:solidFill>
                <a:latin typeface="Garamond"/>
                <a:cs typeface="Garamond"/>
              </a:rPr>
              <a:t>therapy</a:t>
            </a:r>
            <a:r>
              <a:rPr sz="3200" b="1" spc="1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3200" b="1" spc="-5" dirty="0">
                <a:solidFill>
                  <a:srgbClr val="252525"/>
                </a:solidFill>
                <a:latin typeface="Garamond"/>
                <a:cs typeface="Garamond"/>
              </a:rPr>
              <a:t>of	</a:t>
            </a:r>
            <a:r>
              <a:rPr sz="3200" b="1" spc="-10" dirty="0">
                <a:solidFill>
                  <a:srgbClr val="252525"/>
                </a:solidFill>
                <a:latin typeface="Garamond"/>
                <a:cs typeface="Garamond"/>
              </a:rPr>
              <a:t>hyperthyroidism</a:t>
            </a:r>
            <a:endParaRPr sz="3200">
              <a:latin typeface="Garamond"/>
              <a:cs typeface="Garamond"/>
            </a:endParaRPr>
          </a:p>
          <a:p>
            <a:pPr marL="1484630" indent="-1472565">
              <a:lnSpc>
                <a:spcPct val="100000"/>
              </a:lnSpc>
              <a:spcBef>
                <a:spcPts val="385"/>
              </a:spcBef>
              <a:buClr>
                <a:srgbClr val="83992A"/>
              </a:buClr>
              <a:buSzPct val="114062"/>
              <a:buFont typeface="Wingdings"/>
              <a:buChar char=""/>
              <a:tabLst>
                <a:tab pos="1484630" algn="l"/>
                <a:tab pos="1485265" algn="l"/>
              </a:tabLst>
            </a:pPr>
            <a:r>
              <a:rPr sz="3200" b="1" spc="-15" dirty="0">
                <a:solidFill>
                  <a:srgbClr val="252525"/>
                </a:solidFill>
                <a:latin typeface="Garamond"/>
                <a:cs typeface="Garamond"/>
              </a:rPr>
              <a:t>50-200</a:t>
            </a:r>
            <a:r>
              <a:rPr sz="3200" b="1" spc="4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3200" b="1" spc="-10" dirty="0">
                <a:solidFill>
                  <a:srgbClr val="252525"/>
                </a:solidFill>
                <a:latin typeface="Garamond"/>
                <a:cs typeface="Garamond"/>
              </a:rPr>
              <a:t>mci</a:t>
            </a:r>
            <a:r>
              <a:rPr sz="3200" b="1" spc="2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3200" b="1" spc="-5" dirty="0">
                <a:solidFill>
                  <a:srgbClr val="252525"/>
                </a:solidFill>
                <a:latin typeface="Garamond"/>
                <a:cs typeface="Garamond"/>
              </a:rPr>
              <a:t>as</a:t>
            </a:r>
            <a:r>
              <a:rPr sz="3200" b="1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3200" b="1" spc="-15" dirty="0">
                <a:solidFill>
                  <a:srgbClr val="252525"/>
                </a:solidFill>
                <a:latin typeface="Garamond"/>
                <a:cs typeface="Garamond"/>
              </a:rPr>
              <a:t>therapy</a:t>
            </a:r>
            <a:r>
              <a:rPr sz="3200" b="1" spc="2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3200" b="1" dirty="0">
                <a:solidFill>
                  <a:srgbClr val="252525"/>
                </a:solidFill>
                <a:latin typeface="Garamond"/>
                <a:cs typeface="Garamond"/>
              </a:rPr>
              <a:t>for </a:t>
            </a:r>
            <a:r>
              <a:rPr sz="3200" b="1" spc="-15" dirty="0">
                <a:solidFill>
                  <a:srgbClr val="252525"/>
                </a:solidFill>
                <a:latin typeface="Garamond"/>
                <a:cs typeface="Garamond"/>
              </a:rPr>
              <a:t>thyroid</a:t>
            </a:r>
            <a:r>
              <a:rPr sz="3200" b="1" spc="2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3200" b="1" spc="-10" dirty="0">
                <a:solidFill>
                  <a:srgbClr val="252525"/>
                </a:solidFill>
                <a:latin typeface="Garamond"/>
                <a:cs typeface="Garamond"/>
              </a:rPr>
              <a:t>carcinoma</a:t>
            </a:r>
            <a:endParaRPr sz="3200">
              <a:latin typeface="Garamond"/>
              <a:cs typeface="Garamond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97507" y="2421635"/>
            <a:ext cx="9407525" cy="0"/>
          </a:xfrm>
          <a:custGeom>
            <a:avLst/>
            <a:gdLst/>
            <a:ahLst/>
            <a:cxnLst/>
            <a:rect l="l" t="t" r="r" b="b"/>
            <a:pathLst>
              <a:path w="9407525">
                <a:moveTo>
                  <a:pt x="0" y="0"/>
                </a:moveTo>
                <a:lnTo>
                  <a:pt x="9407271" y="0"/>
                </a:lnTo>
              </a:path>
            </a:pathLst>
          </a:custGeom>
          <a:ln w="15875">
            <a:solidFill>
              <a:srgbClr val="8399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014596" y="451561"/>
            <a:ext cx="3691890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spc="-5" dirty="0">
                <a:solidFill>
                  <a:srgbClr val="FF0000"/>
                </a:solidFill>
              </a:rPr>
              <a:t>Indications</a:t>
            </a:r>
            <a:endParaRPr sz="6000"/>
          </a:p>
        </p:txBody>
      </p:sp>
      <p:sp>
        <p:nvSpPr>
          <p:cNvPr id="4" name="object 4"/>
          <p:cNvSpPr txBox="1"/>
          <p:nvPr/>
        </p:nvSpPr>
        <p:spPr>
          <a:xfrm>
            <a:off x="1003198" y="735746"/>
            <a:ext cx="2800985" cy="1736089"/>
          </a:xfrm>
          <a:prstGeom prst="rect">
            <a:avLst/>
          </a:prstGeom>
        </p:spPr>
        <p:txBody>
          <a:bodyPr vert="horz" wrap="square" lIns="0" tIns="108585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855"/>
              </a:spcBef>
              <a:buClr>
                <a:srgbClr val="83992A"/>
              </a:buClr>
              <a:buSzPct val="114285"/>
              <a:buFont typeface="Arial"/>
              <a:buChar char="•"/>
              <a:tabLst>
                <a:tab pos="299720" algn="l"/>
              </a:tabLst>
            </a:pPr>
            <a:r>
              <a:rPr sz="2800" b="1" spc="5" dirty="0">
                <a:solidFill>
                  <a:srgbClr val="252525"/>
                </a:solidFill>
                <a:latin typeface="Garamond"/>
                <a:cs typeface="Garamond"/>
              </a:rPr>
              <a:t>neck</a:t>
            </a:r>
            <a:r>
              <a:rPr sz="2800" b="1" spc="-7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800" b="1" spc="5" dirty="0">
                <a:solidFill>
                  <a:srgbClr val="252525"/>
                </a:solidFill>
                <a:latin typeface="Garamond"/>
                <a:cs typeface="Garamond"/>
              </a:rPr>
              <a:t>masses</a:t>
            </a:r>
            <a:endParaRPr sz="2800">
              <a:latin typeface="Garamond"/>
              <a:cs typeface="Garamond"/>
            </a:endParaRPr>
          </a:p>
          <a:p>
            <a:pPr marL="299085" indent="-287020">
              <a:lnSpc>
                <a:spcPct val="100000"/>
              </a:lnSpc>
              <a:spcBef>
                <a:spcPts val="1275"/>
              </a:spcBef>
              <a:buClr>
                <a:srgbClr val="83992A"/>
              </a:buClr>
              <a:buSzPct val="114285"/>
              <a:buFont typeface="Arial"/>
              <a:buChar char="•"/>
              <a:tabLst>
                <a:tab pos="299720" algn="l"/>
              </a:tabLst>
            </a:pPr>
            <a:r>
              <a:rPr sz="2800" b="1" spc="-5" dirty="0">
                <a:solidFill>
                  <a:srgbClr val="252525"/>
                </a:solidFill>
                <a:latin typeface="Garamond"/>
                <a:cs typeface="Garamond"/>
              </a:rPr>
              <a:t>hypothyroidism</a:t>
            </a:r>
            <a:endParaRPr sz="2800">
              <a:latin typeface="Garamond"/>
              <a:cs typeface="Garamond"/>
            </a:endParaRPr>
          </a:p>
          <a:p>
            <a:pPr marL="299085" indent="-287020">
              <a:lnSpc>
                <a:spcPct val="100000"/>
              </a:lnSpc>
              <a:spcBef>
                <a:spcPts val="1275"/>
              </a:spcBef>
              <a:buClr>
                <a:srgbClr val="83992A"/>
              </a:buClr>
              <a:buSzPct val="114285"/>
              <a:buFont typeface="Arial"/>
              <a:buChar char="•"/>
              <a:tabLst>
                <a:tab pos="299720" algn="l"/>
              </a:tabLst>
            </a:pPr>
            <a:r>
              <a:rPr sz="2800" b="1" spc="-35" dirty="0">
                <a:solidFill>
                  <a:srgbClr val="252525"/>
                </a:solidFill>
                <a:latin typeface="Garamond"/>
                <a:cs typeface="Garamond"/>
              </a:rPr>
              <a:t>h</a:t>
            </a:r>
            <a:r>
              <a:rPr sz="2800" b="1" dirty="0">
                <a:solidFill>
                  <a:srgbClr val="252525"/>
                </a:solidFill>
                <a:latin typeface="Garamond"/>
                <a:cs typeface="Garamond"/>
              </a:rPr>
              <a:t>y</a:t>
            </a:r>
            <a:r>
              <a:rPr sz="2800" b="1" spc="10" dirty="0">
                <a:solidFill>
                  <a:srgbClr val="252525"/>
                </a:solidFill>
                <a:latin typeface="Garamond"/>
                <a:cs typeface="Garamond"/>
              </a:rPr>
              <a:t>p</a:t>
            </a:r>
            <a:r>
              <a:rPr sz="2800" b="1" dirty="0">
                <a:solidFill>
                  <a:srgbClr val="252525"/>
                </a:solidFill>
                <a:latin typeface="Garamond"/>
                <a:cs typeface="Garamond"/>
              </a:rPr>
              <a:t>e</a:t>
            </a:r>
            <a:r>
              <a:rPr sz="2800" b="1" spc="85" dirty="0">
                <a:solidFill>
                  <a:srgbClr val="252525"/>
                </a:solidFill>
                <a:latin typeface="Garamond"/>
                <a:cs typeface="Garamond"/>
              </a:rPr>
              <a:t>r</a:t>
            </a:r>
            <a:r>
              <a:rPr sz="2800" b="1" dirty="0">
                <a:solidFill>
                  <a:srgbClr val="252525"/>
                </a:solidFill>
                <a:latin typeface="Garamond"/>
                <a:cs typeface="Garamond"/>
              </a:rPr>
              <a:t>t</a:t>
            </a:r>
            <a:r>
              <a:rPr sz="2800" b="1" spc="-25" dirty="0">
                <a:solidFill>
                  <a:srgbClr val="252525"/>
                </a:solidFill>
                <a:latin typeface="Garamond"/>
                <a:cs typeface="Garamond"/>
              </a:rPr>
              <a:t>h</a:t>
            </a:r>
            <a:r>
              <a:rPr sz="2800" b="1" dirty="0">
                <a:solidFill>
                  <a:srgbClr val="252525"/>
                </a:solidFill>
                <a:latin typeface="Garamond"/>
                <a:cs typeface="Garamond"/>
              </a:rPr>
              <a:t>y</a:t>
            </a:r>
            <a:r>
              <a:rPr sz="2800" b="1" spc="15" dirty="0">
                <a:solidFill>
                  <a:srgbClr val="252525"/>
                </a:solidFill>
                <a:latin typeface="Garamond"/>
                <a:cs typeface="Garamond"/>
              </a:rPr>
              <a:t>r</a:t>
            </a:r>
            <a:r>
              <a:rPr sz="2800" b="1" dirty="0">
                <a:solidFill>
                  <a:srgbClr val="252525"/>
                </a:solidFill>
                <a:latin typeface="Garamond"/>
                <a:cs typeface="Garamond"/>
              </a:rPr>
              <a:t>oi</a:t>
            </a:r>
            <a:r>
              <a:rPr sz="2800" b="1" spc="10" dirty="0">
                <a:solidFill>
                  <a:srgbClr val="252525"/>
                </a:solidFill>
                <a:latin typeface="Garamond"/>
                <a:cs typeface="Garamond"/>
              </a:rPr>
              <a:t>d</a:t>
            </a:r>
            <a:r>
              <a:rPr sz="2800" b="1" spc="-5" dirty="0">
                <a:solidFill>
                  <a:srgbClr val="252525"/>
                </a:solidFill>
                <a:latin typeface="Garamond"/>
                <a:cs typeface="Garamond"/>
              </a:rPr>
              <a:t>i</a:t>
            </a:r>
            <a:r>
              <a:rPr sz="2800" b="1" spc="-20" dirty="0">
                <a:solidFill>
                  <a:srgbClr val="252525"/>
                </a:solidFill>
                <a:latin typeface="Garamond"/>
                <a:cs typeface="Garamond"/>
              </a:rPr>
              <a:t>s</a:t>
            </a:r>
            <a:r>
              <a:rPr sz="2800" b="1" spc="5" dirty="0">
                <a:solidFill>
                  <a:srgbClr val="252525"/>
                </a:solidFill>
                <a:latin typeface="Garamond"/>
                <a:cs typeface="Garamond"/>
              </a:rPr>
              <a:t>m</a:t>
            </a:r>
            <a:endParaRPr sz="2800">
              <a:latin typeface="Garamond"/>
              <a:cs typeface="Garamond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03198" y="2501427"/>
            <a:ext cx="4314190" cy="3502025"/>
          </a:xfrm>
          <a:prstGeom prst="rect">
            <a:avLst/>
          </a:prstGeom>
        </p:spPr>
        <p:txBody>
          <a:bodyPr vert="horz" wrap="square" lIns="0" tIns="108585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855"/>
              </a:spcBef>
              <a:buClr>
                <a:srgbClr val="83992A"/>
              </a:buClr>
              <a:buSzPct val="114285"/>
              <a:buFont typeface="Arial"/>
              <a:buChar char="•"/>
              <a:tabLst>
                <a:tab pos="299720" algn="l"/>
              </a:tabLst>
            </a:pPr>
            <a:r>
              <a:rPr sz="2800" b="1" spc="5" dirty="0">
                <a:solidFill>
                  <a:srgbClr val="252525"/>
                </a:solidFill>
                <a:latin typeface="Garamond"/>
                <a:cs typeface="Garamond"/>
              </a:rPr>
              <a:t>ectopic</a:t>
            </a:r>
            <a:r>
              <a:rPr sz="2800" b="1" spc="-8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800" b="1" dirty="0">
                <a:solidFill>
                  <a:srgbClr val="252525"/>
                </a:solidFill>
                <a:latin typeface="Garamond"/>
                <a:cs typeface="Garamond"/>
              </a:rPr>
              <a:t>thyroid</a:t>
            </a:r>
            <a:endParaRPr sz="2800">
              <a:latin typeface="Garamond"/>
              <a:cs typeface="Garamond"/>
            </a:endParaRPr>
          </a:p>
          <a:p>
            <a:pPr marL="299085" indent="-287020">
              <a:lnSpc>
                <a:spcPct val="100000"/>
              </a:lnSpc>
              <a:spcBef>
                <a:spcPts val="1275"/>
              </a:spcBef>
              <a:buClr>
                <a:srgbClr val="83992A"/>
              </a:buClr>
              <a:buSzPct val="114285"/>
              <a:buFont typeface="Arial"/>
              <a:buChar char="•"/>
              <a:tabLst>
                <a:tab pos="299720" algn="l"/>
              </a:tabLst>
            </a:pPr>
            <a:r>
              <a:rPr sz="2800" b="1" dirty="0">
                <a:solidFill>
                  <a:srgbClr val="252525"/>
                </a:solidFill>
                <a:latin typeface="Garamond"/>
                <a:cs typeface="Garamond"/>
              </a:rPr>
              <a:t>thyroid</a:t>
            </a:r>
            <a:r>
              <a:rPr sz="2800" b="1" spc="-7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800" b="1" dirty="0">
                <a:solidFill>
                  <a:srgbClr val="252525"/>
                </a:solidFill>
                <a:latin typeface="Garamond"/>
                <a:cs typeface="Garamond"/>
              </a:rPr>
              <a:t>malignancy</a:t>
            </a:r>
            <a:endParaRPr sz="2800">
              <a:latin typeface="Garamond"/>
              <a:cs typeface="Garamond"/>
            </a:endParaRPr>
          </a:p>
          <a:p>
            <a:pPr marL="299085" indent="-287020">
              <a:lnSpc>
                <a:spcPct val="100000"/>
              </a:lnSpc>
              <a:spcBef>
                <a:spcPts val="1275"/>
              </a:spcBef>
              <a:buClr>
                <a:srgbClr val="83992A"/>
              </a:buClr>
              <a:buSzPct val="114285"/>
              <a:buFont typeface="Arial"/>
              <a:buChar char="•"/>
              <a:tabLst>
                <a:tab pos="299720" algn="l"/>
              </a:tabLst>
            </a:pPr>
            <a:r>
              <a:rPr sz="2800" b="1" spc="-10" dirty="0">
                <a:solidFill>
                  <a:srgbClr val="252525"/>
                </a:solidFill>
                <a:latin typeface="Garamond"/>
                <a:cs typeface="Garamond"/>
              </a:rPr>
              <a:t>thyroglossal</a:t>
            </a:r>
            <a:r>
              <a:rPr sz="2800" b="1" spc="-6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800" b="1" dirty="0">
                <a:solidFill>
                  <a:srgbClr val="252525"/>
                </a:solidFill>
                <a:latin typeface="Garamond"/>
                <a:cs typeface="Garamond"/>
              </a:rPr>
              <a:t>duct</a:t>
            </a:r>
            <a:r>
              <a:rPr sz="2800" b="1" spc="-5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800" b="1" dirty="0">
                <a:solidFill>
                  <a:srgbClr val="252525"/>
                </a:solidFill>
                <a:latin typeface="Garamond"/>
                <a:cs typeface="Garamond"/>
              </a:rPr>
              <a:t>cyst</a:t>
            </a:r>
            <a:endParaRPr sz="2800">
              <a:latin typeface="Garamond"/>
              <a:cs typeface="Garamond"/>
            </a:endParaRPr>
          </a:p>
          <a:p>
            <a:pPr marL="299085" indent="-287020">
              <a:lnSpc>
                <a:spcPct val="100000"/>
              </a:lnSpc>
              <a:spcBef>
                <a:spcPts val="1270"/>
              </a:spcBef>
              <a:buClr>
                <a:srgbClr val="83992A"/>
              </a:buClr>
              <a:buSzPct val="114285"/>
              <a:buFont typeface="Arial"/>
              <a:buChar char="•"/>
              <a:tabLst>
                <a:tab pos="299720" algn="l"/>
              </a:tabLst>
            </a:pPr>
            <a:r>
              <a:rPr sz="2800" b="1" dirty="0">
                <a:solidFill>
                  <a:srgbClr val="252525"/>
                </a:solidFill>
                <a:latin typeface="Garamond"/>
                <a:cs typeface="Garamond"/>
              </a:rPr>
              <a:t>benign</a:t>
            </a:r>
            <a:r>
              <a:rPr sz="2800" b="1" spc="-7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800" b="1" spc="5" dirty="0">
                <a:solidFill>
                  <a:srgbClr val="252525"/>
                </a:solidFill>
                <a:latin typeface="Garamond"/>
                <a:cs typeface="Garamond"/>
              </a:rPr>
              <a:t>diffuse</a:t>
            </a:r>
            <a:r>
              <a:rPr sz="2800" b="1" spc="-1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800" b="1" dirty="0">
                <a:solidFill>
                  <a:srgbClr val="252525"/>
                </a:solidFill>
                <a:latin typeface="Garamond"/>
                <a:cs typeface="Garamond"/>
              </a:rPr>
              <a:t>goiter</a:t>
            </a:r>
            <a:endParaRPr sz="2800">
              <a:latin typeface="Garamond"/>
              <a:cs typeface="Garamond"/>
            </a:endParaRPr>
          </a:p>
          <a:p>
            <a:pPr marL="299085" indent="-287020">
              <a:lnSpc>
                <a:spcPct val="100000"/>
              </a:lnSpc>
              <a:spcBef>
                <a:spcPts val="1275"/>
              </a:spcBef>
              <a:buClr>
                <a:srgbClr val="83992A"/>
              </a:buClr>
              <a:buSzPct val="114285"/>
              <a:buFont typeface="Arial"/>
              <a:buChar char="•"/>
              <a:tabLst>
                <a:tab pos="299720" algn="l"/>
              </a:tabLst>
            </a:pPr>
            <a:r>
              <a:rPr sz="2800" b="1" dirty="0">
                <a:solidFill>
                  <a:srgbClr val="252525"/>
                </a:solidFill>
                <a:latin typeface="Garamond"/>
                <a:cs typeface="Garamond"/>
              </a:rPr>
              <a:t>thyroiditis</a:t>
            </a:r>
            <a:endParaRPr sz="2800">
              <a:latin typeface="Garamond"/>
              <a:cs typeface="Garamond"/>
            </a:endParaRPr>
          </a:p>
          <a:p>
            <a:pPr marL="299085" indent="-287020">
              <a:lnSpc>
                <a:spcPct val="100000"/>
              </a:lnSpc>
              <a:spcBef>
                <a:spcPts val="1275"/>
              </a:spcBef>
              <a:buClr>
                <a:srgbClr val="83992A"/>
              </a:buClr>
              <a:buSzPct val="114285"/>
              <a:buFont typeface="Arial"/>
              <a:buChar char="•"/>
              <a:tabLst>
                <a:tab pos="299720" algn="l"/>
              </a:tabLst>
            </a:pPr>
            <a:r>
              <a:rPr sz="2800" b="1" dirty="0">
                <a:solidFill>
                  <a:srgbClr val="252525"/>
                </a:solidFill>
                <a:latin typeface="Garamond"/>
                <a:cs typeface="Garamond"/>
              </a:rPr>
              <a:t>radiation</a:t>
            </a:r>
            <a:r>
              <a:rPr sz="2800" b="1" spc="-5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800" b="1" spc="-5" dirty="0">
                <a:solidFill>
                  <a:srgbClr val="252525"/>
                </a:solidFill>
                <a:latin typeface="Garamond"/>
                <a:cs typeface="Garamond"/>
              </a:rPr>
              <a:t>therapy</a:t>
            </a:r>
            <a:r>
              <a:rPr sz="2800" b="1" spc="-5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800" b="1" dirty="0">
                <a:solidFill>
                  <a:srgbClr val="252525"/>
                </a:solidFill>
                <a:latin typeface="Garamond"/>
                <a:cs typeface="Garamond"/>
              </a:rPr>
              <a:t>planning</a:t>
            </a:r>
            <a:endParaRPr sz="2800">
              <a:latin typeface="Garamond"/>
              <a:cs typeface="Garamond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97507" y="2421635"/>
            <a:ext cx="9407525" cy="0"/>
          </a:xfrm>
          <a:custGeom>
            <a:avLst/>
            <a:gdLst/>
            <a:ahLst/>
            <a:cxnLst/>
            <a:rect l="l" t="t" r="r" b="b"/>
            <a:pathLst>
              <a:path w="9407525">
                <a:moveTo>
                  <a:pt x="0" y="0"/>
                </a:moveTo>
                <a:lnTo>
                  <a:pt x="9407271" y="0"/>
                </a:lnTo>
              </a:path>
            </a:pathLst>
          </a:custGeom>
          <a:ln w="15875">
            <a:solidFill>
              <a:srgbClr val="8399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905760" y="1052016"/>
            <a:ext cx="6381115" cy="1031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600" spc="-5" dirty="0">
                <a:solidFill>
                  <a:srgbClr val="FF0000"/>
                </a:solidFill>
              </a:rPr>
              <a:t>Contraindications</a:t>
            </a:r>
            <a:endParaRPr sz="6600"/>
          </a:p>
        </p:txBody>
      </p:sp>
      <p:sp>
        <p:nvSpPr>
          <p:cNvPr id="4" name="object 4"/>
          <p:cNvSpPr txBox="1"/>
          <p:nvPr/>
        </p:nvSpPr>
        <p:spPr>
          <a:xfrm>
            <a:off x="1374394" y="2481148"/>
            <a:ext cx="8769985" cy="2861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7020" indent="-274320">
              <a:lnSpc>
                <a:spcPts val="3875"/>
              </a:lnSpc>
              <a:buClr>
                <a:srgbClr val="83992A"/>
              </a:buClr>
              <a:buSzPct val="114516"/>
              <a:buFont typeface="Wingdings 2"/>
              <a:buChar char=""/>
              <a:tabLst>
                <a:tab pos="287020" algn="l"/>
              </a:tabLst>
            </a:pPr>
            <a:r>
              <a:rPr sz="3100" b="1" spc="-20" dirty="0">
                <a:solidFill>
                  <a:srgbClr val="6F2F9F"/>
                </a:solidFill>
                <a:latin typeface="Garamond"/>
                <a:cs typeface="Garamond"/>
              </a:rPr>
              <a:t>Relative</a:t>
            </a:r>
            <a:r>
              <a:rPr sz="3100" b="1" spc="10" dirty="0">
                <a:solidFill>
                  <a:srgbClr val="6F2F9F"/>
                </a:solidFill>
                <a:latin typeface="Garamond"/>
                <a:cs typeface="Garamond"/>
              </a:rPr>
              <a:t> </a:t>
            </a:r>
            <a:r>
              <a:rPr sz="3100" b="1" spc="-10" dirty="0">
                <a:solidFill>
                  <a:srgbClr val="6F2F9F"/>
                </a:solidFill>
                <a:latin typeface="Garamond"/>
                <a:cs typeface="Garamond"/>
              </a:rPr>
              <a:t>contraindications</a:t>
            </a:r>
            <a:endParaRPr sz="3100">
              <a:latin typeface="Garamond"/>
              <a:cs typeface="Garamond"/>
            </a:endParaRPr>
          </a:p>
          <a:p>
            <a:pPr marL="12700">
              <a:lnSpc>
                <a:spcPts val="2970"/>
              </a:lnSpc>
            </a:pPr>
            <a:r>
              <a:rPr sz="2500" b="1" spc="-10" dirty="0">
                <a:solidFill>
                  <a:srgbClr val="252525"/>
                </a:solidFill>
                <a:latin typeface="Garamond"/>
                <a:cs typeface="Garamond"/>
              </a:rPr>
              <a:t>-Patients has</a:t>
            </a:r>
            <a:r>
              <a:rPr sz="2500" b="1" spc="1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500" b="1" spc="-10" dirty="0">
                <a:solidFill>
                  <a:srgbClr val="252525"/>
                </a:solidFill>
                <a:latin typeface="Garamond"/>
                <a:cs typeface="Garamond"/>
              </a:rPr>
              <a:t>not</a:t>
            </a:r>
            <a:r>
              <a:rPr sz="2500" b="1" spc="-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500" b="1" spc="-15" dirty="0">
                <a:solidFill>
                  <a:srgbClr val="252525"/>
                </a:solidFill>
                <a:latin typeface="Garamond"/>
                <a:cs typeface="Garamond"/>
              </a:rPr>
              <a:t>discontinued</a:t>
            </a:r>
            <a:r>
              <a:rPr sz="2500" b="1" spc="4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500" b="1" spc="-10" dirty="0">
                <a:solidFill>
                  <a:srgbClr val="252525"/>
                </a:solidFill>
                <a:latin typeface="Garamond"/>
                <a:cs typeface="Garamond"/>
              </a:rPr>
              <a:t>thyroid</a:t>
            </a:r>
            <a:r>
              <a:rPr sz="2500" b="1" spc="1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500" b="1" spc="-5" dirty="0">
                <a:solidFill>
                  <a:srgbClr val="252525"/>
                </a:solidFill>
                <a:latin typeface="Garamond"/>
                <a:cs typeface="Garamond"/>
              </a:rPr>
              <a:t>medication.</a:t>
            </a:r>
            <a:endParaRPr sz="2500">
              <a:latin typeface="Garamond"/>
              <a:cs typeface="Garamond"/>
            </a:endParaRPr>
          </a:p>
          <a:p>
            <a:pPr marL="12700">
              <a:lnSpc>
                <a:spcPct val="100000"/>
              </a:lnSpc>
            </a:pPr>
            <a:r>
              <a:rPr sz="2500" b="1" spc="-10" dirty="0">
                <a:solidFill>
                  <a:srgbClr val="252525"/>
                </a:solidFill>
                <a:latin typeface="Garamond"/>
                <a:cs typeface="Garamond"/>
              </a:rPr>
              <a:t>-Patients has</a:t>
            </a:r>
            <a:r>
              <a:rPr sz="2500" b="1" spc="1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500" b="1" spc="-10" dirty="0">
                <a:solidFill>
                  <a:srgbClr val="252525"/>
                </a:solidFill>
                <a:latin typeface="Garamond"/>
                <a:cs typeface="Garamond"/>
              </a:rPr>
              <a:t>received</a:t>
            </a:r>
            <a:r>
              <a:rPr sz="2500" b="1" spc="1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500" b="1" spc="-15" dirty="0">
                <a:solidFill>
                  <a:srgbClr val="252525"/>
                </a:solidFill>
                <a:latin typeface="Garamond"/>
                <a:cs typeface="Garamond"/>
              </a:rPr>
              <a:t>iodine</a:t>
            </a:r>
            <a:r>
              <a:rPr sz="2500" b="1" spc="2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500" b="1" spc="-5" dirty="0">
                <a:solidFill>
                  <a:srgbClr val="252525"/>
                </a:solidFill>
                <a:latin typeface="Garamond"/>
                <a:cs typeface="Garamond"/>
              </a:rPr>
              <a:t>contrast</a:t>
            </a:r>
            <a:r>
              <a:rPr sz="2500" b="1" spc="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500" b="1" dirty="0">
                <a:solidFill>
                  <a:srgbClr val="252525"/>
                </a:solidFill>
                <a:latin typeface="Garamond"/>
                <a:cs typeface="Garamond"/>
              </a:rPr>
              <a:t>for </a:t>
            </a:r>
            <a:r>
              <a:rPr sz="2500" b="1" spc="-15" dirty="0">
                <a:solidFill>
                  <a:srgbClr val="252525"/>
                </a:solidFill>
                <a:latin typeface="Garamond"/>
                <a:cs typeface="Garamond"/>
              </a:rPr>
              <a:t>CT</a:t>
            </a:r>
            <a:r>
              <a:rPr sz="2500" b="1" spc="3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500" b="1" spc="-5" dirty="0">
                <a:solidFill>
                  <a:srgbClr val="252525"/>
                </a:solidFill>
                <a:latin typeface="Garamond"/>
                <a:cs typeface="Garamond"/>
              </a:rPr>
              <a:t>scan</a:t>
            </a:r>
            <a:r>
              <a:rPr sz="2500" b="1" spc="-1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500" b="1" spc="-10" dirty="0">
                <a:solidFill>
                  <a:srgbClr val="252525"/>
                </a:solidFill>
                <a:latin typeface="Garamond"/>
                <a:cs typeface="Garamond"/>
              </a:rPr>
              <a:t>within</a:t>
            </a:r>
            <a:r>
              <a:rPr sz="2500" b="1" spc="1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500" b="1" spc="-5" dirty="0">
                <a:solidFill>
                  <a:srgbClr val="252525"/>
                </a:solidFill>
                <a:latin typeface="Garamond"/>
                <a:cs typeface="Garamond"/>
              </a:rPr>
              <a:t>8</a:t>
            </a:r>
            <a:r>
              <a:rPr sz="2500" b="1" spc="6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500" b="1" spc="-10" dirty="0">
                <a:solidFill>
                  <a:srgbClr val="252525"/>
                </a:solidFill>
                <a:latin typeface="Garamond"/>
                <a:cs typeface="Garamond"/>
              </a:rPr>
              <a:t>weekS</a:t>
            </a:r>
            <a:endParaRPr sz="2500">
              <a:latin typeface="Garamond"/>
              <a:cs typeface="Garamond"/>
            </a:endParaRPr>
          </a:p>
          <a:p>
            <a:pPr marL="12700">
              <a:lnSpc>
                <a:spcPts val="2915"/>
              </a:lnSpc>
            </a:pPr>
            <a:r>
              <a:rPr sz="2500" b="1" spc="5" dirty="0">
                <a:solidFill>
                  <a:srgbClr val="252525"/>
                </a:solidFill>
                <a:latin typeface="Garamond"/>
                <a:cs typeface="Garamond"/>
              </a:rPr>
              <a:t>_Drug</a:t>
            </a:r>
            <a:r>
              <a:rPr sz="2500" b="1" spc="-5" dirty="0">
                <a:solidFill>
                  <a:srgbClr val="252525"/>
                </a:solidFill>
                <a:latin typeface="Garamond"/>
                <a:cs typeface="Garamond"/>
              </a:rPr>
              <a:t> (amiodaronem.,………)</a:t>
            </a:r>
            <a:endParaRPr sz="2500">
              <a:latin typeface="Garamond"/>
              <a:cs typeface="Garamond"/>
            </a:endParaRPr>
          </a:p>
          <a:p>
            <a:pPr marL="299085" indent="-287020">
              <a:lnSpc>
                <a:spcPts val="3635"/>
              </a:lnSpc>
              <a:buClr>
                <a:srgbClr val="83992A"/>
              </a:buClr>
              <a:buSzPct val="114516"/>
              <a:buFont typeface="Arial"/>
              <a:buChar char="•"/>
              <a:tabLst>
                <a:tab pos="299720" algn="l"/>
              </a:tabLst>
            </a:pPr>
            <a:r>
              <a:rPr sz="3100" b="1" spc="-5" dirty="0">
                <a:solidFill>
                  <a:srgbClr val="FF0000"/>
                </a:solidFill>
                <a:latin typeface="Garamond"/>
                <a:cs typeface="Garamond"/>
              </a:rPr>
              <a:t>Absolute</a:t>
            </a:r>
            <a:r>
              <a:rPr sz="3100" b="1" spc="5" dirty="0">
                <a:solidFill>
                  <a:srgbClr val="FF0000"/>
                </a:solidFill>
                <a:latin typeface="Garamond"/>
                <a:cs typeface="Garamond"/>
              </a:rPr>
              <a:t> </a:t>
            </a:r>
            <a:r>
              <a:rPr sz="3100" b="1" spc="-10" dirty="0">
                <a:solidFill>
                  <a:srgbClr val="FF0000"/>
                </a:solidFill>
                <a:latin typeface="Garamond"/>
                <a:cs typeface="Garamond"/>
              </a:rPr>
              <a:t>contraindications</a:t>
            </a:r>
            <a:endParaRPr sz="3100">
              <a:latin typeface="Garamond"/>
              <a:cs typeface="Garamond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2500" b="1" spc="-5" dirty="0">
                <a:solidFill>
                  <a:srgbClr val="252525"/>
                </a:solidFill>
                <a:latin typeface="Garamond"/>
                <a:cs typeface="Garamond"/>
              </a:rPr>
              <a:t>-Pregnant </a:t>
            </a:r>
            <a:r>
              <a:rPr sz="2500" b="1" spc="-10" dirty="0">
                <a:solidFill>
                  <a:srgbClr val="252525"/>
                </a:solidFill>
                <a:latin typeface="Garamond"/>
                <a:cs typeface="Garamond"/>
              </a:rPr>
              <a:t>women</a:t>
            </a:r>
            <a:endParaRPr sz="2500">
              <a:latin typeface="Garamond"/>
              <a:cs typeface="Garamond"/>
            </a:endParaRPr>
          </a:p>
          <a:p>
            <a:pPr marL="12700">
              <a:lnSpc>
                <a:spcPct val="100000"/>
              </a:lnSpc>
            </a:pPr>
            <a:r>
              <a:rPr sz="2500" b="1" spc="-5" dirty="0">
                <a:solidFill>
                  <a:srgbClr val="252525"/>
                </a:solidFill>
                <a:latin typeface="Garamond"/>
                <a:cs typeface="Garamond"/>
              </a:rPr>
              <a:t>-Breastfeeding</a:t>
            </a:r>
            <a:r>
              <a:rPr sz="2500" b="1" spc="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500" b="1" spc="-15" dirty="0">
                <a:solidFill>
                  <a:srgbClr val="252525"/>
                </a:solidFill>
                <a:latin typeface="Garamond"/>
                <a:cs typeface="Garamond"/>
              </a:rPr>
              <a:t>women</a:t>
            </a:r>
            <a:r>
              <a:rPr sz="2500" b="1" spc="3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500" b="1" spc="-10" dirty="0">
                <a:solidFill>
                  <a:srgbClr val="FF0000"/>
                </a:solidFill>
                <a:latin typeface="Garamond"/>
                <a:cs typeface="Garamond"/>
              </a:rPr>
              <a:t>until </a:t>
            </a:r>
            <a:r>
              <a:rPr sz="2500" b="1" spc="-5" dirty="0">
                <a:solidFill>
                  <a:srgbClr val="252525"/>
                </a:solidFill>
                <a:latin typeface="Garamond"/>
                <a:cs typeface="Garamond"/>
              </a:rPr>
              <a:t>stop</a:t>
            </a:r>
            <a:r>
              <a:rPr sz="2500" b="1" spc="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500" b="1" spc="-35" dirty="0">
                <a:solidFill>
                  <a:srgbClr val="252525"/>
                </a:solidFill>
                <a:latin typeface="Garamond"/>
                <a:cs typeface="Garamond"/>
              </a:rPr>
              <a:t>feeding.</a:t>
            </a:r>
            <a:endParaRPr sz="2500">
              <a:latin typeface="Garamond"/>
              <a:cs typeface="Garamond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97507" y="2421635"/>
            <a:ext cx="9407525" cy="0"/>
          </a:xfrm>
          <a:custGeom>
            <a:avLst/>
            <a:gdLst/>
            <a:ahLst/>
            <a:cxnLst/>
            <a:rect l="l" t="t" r="r" b="b"/>
            <a:pathLst>
              <a:path w="9407525">
                <a:moveTo>
                  <a:pt x="0" y="0"/>
                </a:moveTo>
                <a:lnTo>
                  <a:pt x="9407271" y="0"/>
                </a:lnTo>
              </a:path>
            </a:pathLst>
          </a:custGeom>
          <a:ln w="15875">
            <a:solidFill>
              <a:srgbClr val="8399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847848" y="580085"/>
            <a:ext cx="605345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spc="30" dirty="0">
                <a:solidFill>
                  <a:srgbClr val="FF0000"/>
                </a:solidFill>
              </a:rPr>
              <a:t>Normal</a:t>
            </a:r>
            <a:r>
              <a:rPr sz="5400" dirty="0">
                <a:solidFill>
                  <a:srgbClr val="FF0000"/>
                </a:solidFill>
              </a:rPr>
              <a:t> </a:t>
            </a:r>
            <a:r>
              <a:rPr sz="5400" spc="-15" dirty="0">
                <a:solidFill>
                  <a:srgbClr val="FF0000"/>
                </a:solidFill>
              </a:rPr>
              <a:t>thyroid</a:t>
            </a:r>
            <a:r>
              <a:rPr sz="5400" spc="50" dirty="0">
                <a:solidFill>
                  <a:srgbClr val="FF0000"/>
                </a:solidFill>
              </a:rPr>
              <a:t> </a:t>
            </a:r>
            <a:r>
              <a:rPr sz="5400" spc="5" dirty="0">
                <a:solidFill>
                  <a:srgbClr val="FF0000"/>
                </a:solidFill>
              </a:rPr>
              <a:t>scan</a:t>
            </a:r>
            <a:endParaRPr sz="5400"/>
          </a:p>
        </p:txBody>
      </p:sp>
      <p:sp>
        <p:nvSpPr>
          <p:cNvPr id="4" name="object 4"/>
          <p:cNvSpPr txBox="1"/>
          <p:nvPr/>
        </p:nvSpPr>
        <p:spPr>
          <a:xfrm>
            <a:off x="1149197" y="2015693"/>
            <a:ext cx="176974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15" dirty="0">
                <a:solidFill>
                  <a:srgbClr val="6F2F9F"/>
                </a:solidFill>
                <a:latin typeface="Garamond"/>
                <a:cs typeface="Garamond"/>
              </a:rPr>
              <a:t>A</a:t>
            </a:r>
            <a:r>
              <a:rPr sz="3600" b="1" spc="-5" dirty="0">
                <a:solidFill>
                  <a:srgbClr val="6F2F9F"/>
                </a:solidFill>
                <a:latin typeface="Garamond"/>
                <a:cs typeface="Garamond"/>
              </a:rPr>
              <a:t>nato</a:t>
            </a:r>
            <a:r>
              <a:rPr sz="3600" b="1" spc="-65" dirty="0">
                <a:solidFill>
                  <a:srgbClr val="6F2F9F"/>
                </a:solidFill>
                <a:latin typeface="Garamond"/>
                <a:cs typeface="Garamond"/>
              </a:rPr>
              <a:t>m</a:t>
            </a:r>
            <a:r>
              <a:rPr sz="3600" b="1" dirty="0">
                <a:solidFill>
                  <a:srgbClr val="6F2F9F"/>
                </a:solidFill>
                <a:latin typeface="Garamond"/>
                <a:cs typeface="Garamond"/>
              </a:rPr>
              <a:t>y</a:t>
            </a:r>
            <a:endParaRPr sz="3600">
              <a:latin typeface="Garamond"/>
              <a:cs typeface="Garamond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260972" y="2720720"/>
            <a:ext cx="4039235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spc="15" dirty="0">
                <a:solidFill>
                  <a:srgbClr val="83992A"/>
                </a:solidFill>
                <a:latin typeface="Garamond"/>
                <a:cs typeface="Garamond"/>
              </a:rPr>
              <a:t>Normal</a:t>
            </a:r>
            <a:r>
              <a:rPr sz="2800" spc="-30" dirty="0">
                <a:solidFill>
                  <a:srgbClr val="83992A"/>
                </a:solidFill>
                <a:latin typeface="Garamond"/>
                <a:cs typeface="Garamond"/>
              </a:rPr>
              <a:t> </a:t>
            </a:r>
            <a:r>
              <a:rPr sz="2800" spc="-25" dirty="0">
                <a:solidFill>
                  <a:srgbClr val="83992A"/>
                </a:solidFill>
                <a:latin typeface="Garamond"/>
                <a:cs typeface="Garamond"/>
              </a:rPr>
              <a:t>Tc-99m</a:t>
            </a:r>
            <a:r>
              <a:rPr sz="2800" spc="-30" dirty="0">
                <a:solidFill>
                  <a:srgbClr val="83992A"/>
                </a:solidFill>
                <a:latin typeface="Garamond"/>
                <a:cs typeface="Garamond"/>
              </a:rPr>
              <a:t> </a:t>
            </a:r>
            <a:r>
              <a:rPr sz="2800" spc="-5" dirty="0">
                <a:solidFill>
                  <a:srgbClr val="83992A"/>
                </a:solidFill>
                <a:latin typeface="Garamond"/>
                <a:cs typeface="Garamond"/>
              </a:rPr>
              <a:t>thyroid</a:t>
            </a:r>
            <a:r>
              <a:rPr sz="2800" spc="-70" dirty="0">
                <a:solidFill>
                  <a:srgbClr val="83992A"/>
                </a:solidFill>
                <a:latin typeface="Garamond"/>
                <a:cs typeface="Garamond"/>
              </a:rPr>
              <a:t> </a:t>
            </a:r>
            <a:r>
              <a:rPr sz="2800" spc="5" dirty="0">
                <a:solidFill>
                  <a:srgbClr val="83992A"/>
                </a:solidFill>
                <a:latin typeface="Garamond"/>
                <a:cs typeface="Garamond"/>
              </a:rPr>
              <a:t>scan</a:t>
            </a:r>
            <a:endParaRPr sz="2800">
              <a:latin typeface="Garamond"/>
              <a:cs typeface="Garamond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54608" y="2667000"/>
            <a:ext cx="2923031" cy="3087624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181600" y="2667000"/>
            <a:ext cx="5257800" cy="28194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97507" y="2915412"/>
            <a:ext cx="3514725" cy="0"/>
          </a:xfrm>
          <a:custGeom>
            <a:avLst/>
            <a:gdLst/>
            <a:ahLst/>
            <a:cxnLst/>
            <a:rect l="l" t="t" r="r" b="b"/>
            <a:pathLst>
              <a:path w="3514725">
                <a:moveTo>
                  <a:pt x="0" y="0"/>
                </a:moveTo>
                <a:lnTo>
                  <a:pt x="3514470" y="0"/>
                </a:lnTo>
              </a:path>
            </a:pathLst>
          </a:custGeom>
          <a:ln w="15875">
            <a:solidFill>
              <a:srgbClr val="8399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891410" y="1418996"/>
            <a:ext cx="2526030" cy="12299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900" spc="5" dirty="0">
                <a:solidFill>
                  <a:srgbClr val="FF0000"/>
                </a:solidFill>
              </a:rPr>
              <a:t>MNG</a:t>
            </a:r>
            <a:endParaRPr sz="7900"/>
          </a:p>
        </p:txBody>
      </p:sp>
      <p:sp>
        <p:nvSpPr>
          <p:cNvPr id="4" name="object 4"/>
          <p:cNvSpPr txBox="1"/>
          <p:nvPr/>
        </p:nvSpPr>
        <p:spPr>
          <a:xfrm>
            <a:off x="1522602" y="3004819"/>
            <a:ext cx="3257550" cy="2204720"/>
          </a:xfrm>
          <a:prstGeom prst="rect">
            <a:avLst/>
          </a:prstGeom>
        </p:spPr>
        <p:txBody>
          <a:bodyPr vert="horz" wrap="square" lIns="0" tIns="51435" rIns="0" bIns="0" rtlCol="0">
            <a:spAutoFit/>
          </a:bodyPr>
          <a:lstStyle/>
          <a:p>
            <a:pPr marL="12065" marR="5080" indent="1270" algn="ctr">
              <a:lnSpc>
                <a:spcPct val="90000"/>
              </a:lnSpc>
              <a:spcBef>
                <a:spcPts val="405"/>
              </a:spcBef>
              <a:tabLst>
                <a:tab pos="1920875" algn="l"/>
              </a:tabLst>
            </a:pPr>
            <a:r>
              <a:rPr sz="2600" b="1" spc="-5" dirty="0">
                <a:solidFill>
                  <a:srgbClr val="252525"/>
                </a:solidFill>
                <a:latin typeface="Garamond"/>
                <a:cs typeface="Garamond"/>
              </a:rPr>
              <a:t>This</a:t>
            </a:r>
            <a:r>
              <a:rPr sz="2600" b="1" spc="3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600" b="1" spc="-10" dirty="0">
                <a:solidFill>
                  <a:srgbClr val="252525"/>
                </a:solidFill>
                <a:latin typeface="Garamond"/>
                <a:cs typeface="Garamond"/>
              </a:rPr>
              <a:t>Thyroid</a:t>
            </a:r>
            <a:r>
              <a:rPr sz="2600" b="1" spc="4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600" b="1" spc="-10" dirty="0">
                <a:solidFill>
                  <a:srgbClr val="252525"/>
                </a:solidFill>
                <a:latin typeface="Garamond"/>
                <a:cs typeface="Garamond"/>
              </a:rPr>
              <a:t>Scan </a:t>
            </a:r>
            <a:r>
              <a:rPr sz="2600" b="1" spc="-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600" b="1" spc="-10" dirty="0">
                <a:solidFill>
                  <a:srgbClr val="252525"/>
                </a:solidFill>
                <a:latin typeface="Garamond"/>
                <a:cs typeface="Garamond"/>
              </a:rPr>
              <a:t>shows</a:t>
            </a:r>
            <a:r>
              <a:rPr sz="2600" b="1" spc="-1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600" b="1" spc="-5" dirty="0">
                <a:solidFill>
                  <a:srgbClr val="252525"/>
                </a:solidFill>
                <a:latin typeface="Garamond"/>
                <a:cs typeface="Garamond"/>
              </a:rPr>
              <a:t>an</a:t>
            </a:r>
            <a:r>
              <a:rPr sz="2600" b="1" spc="-10" dirty="0">
                <a:solidFill>
                  <a:srgbClr val="252525"/>
                </a:solidFill>
                <a:latin typeface="Garamond"/>
                <a:cs typeface="Garamond"/>
              </a:rPr>
              <a:t> thyroid</a:t>
            </a:r>
            <a:r>
              <a:rPr sz="2600" b="1" spc="3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600" b="1" spc="-15" dirty="0">
                <a:solidFill>
                  <a:srgbClr val="252525"/>
                </a:solidFill>
                <a:latin typeface="Garamond"/>
                <a:cs typeface="Garamond"/>
              </a:rPr>
              <a:t>gland </a:t>
            </a:r>
            <a:r>
              <a:rPr sz="2600" b="1" spc="-63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600" b="1" spc="-5" dirty="0">
                <a:solidFill>
                  <a:srgbClr val="252525"/>
                </a:solidFill>
                <a:latin typeface="Garamond"/>
                <a:cs typeface="Garamond"/>
              </a:rPr>
              <a:t>with</a:t>
            </a:r>
            <a:r>
              <a:rPr sz="2600" b="1" spc="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600" b="1" dirty="0">
                <a:solidFill>
                  <a:srgbClr val="252525"/>
                </a:solidFill>
                <a:latin typeface="Garamond"/>
                <a:cs typeface="Garamond"/>
              </a:rPr>
              <a:t>areas</a:t>
            </a:r>
            <a:r>
              <a:rPr sz="2600" b="1" spc="2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600" b="1" spc="-5" dirty="0">
                <a:solidFill>
                  <a:srgbClr val="252525"/>
                </a:solidFill>
                <a:latin typeface="Garamond"/>
                <a:cs typeface="Garamond"/>
              </a:rPr>
              <a:t>of	both </a:t>
            </a:r>
            <a:r>
              <a:rPr sz="2600" b="1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600" b="1" spc="-5" dirty="0">
                <a:solidFill>
                  <a:srgbClr val="252525"/>
                </a:solidFill>
                <a:latin typeface="Garamond"/>
                <a:cs typeface="Garamond"/>
              </a:rPr>
              <a:t>increased</a:t>
            </a:r>
            <a:r>
              <a:rPr sz="2600" b="1" spc="4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600" b="1" spc="-5" dirty="0">
                <a:solidFill>
                  <a:srgbClr val="252525"/>
                </a:solidFill>
                <a:latin typeface="Garamond"/>
                <a:cs typeface="Garamond"/>
              </a:rPr>
              <a:t>as</a:t>
            </a:r>
            <a:r>
              <a:rPr sz="2600" b="1" spc="-10" dirty="0">
                <a:solidFill>
                  <a:srgbClr val="252525"/>
                </a:solidFill>
                <a:latin typeface="Garamond"/>
                <a:cs typeface="Garamond"/>
              </a:rPr>
              <a:t> well </a:t>
            </a:r>
            <a:r>
              <a:rPr sz="2600" b="1" spc="-5" dirty="0">
                <a:solidFill>
                  <a:srgbClr val="252525"/>
                </a:solidFill>
                <a:latin typeface="Garamond"/>
                <a:cs typeface="Garamond"/>
              </a:rPr>
              <a:t>as </a:t>
            </a:r>
            <a:r>
              <a:rPr sz="2600" b="1" dirty="0">
                <a:solidFill>
                  <a:srgbClr val="252525"/>
                </a:solidFill>
                <a:latin typeface="Garamond"/>
                <a:cs typeface="Garamond"/>
              </a:rPr>
              <a:t> decreased</a:t>
            </a:r>
            <a:r>
              <a:rPr sz="2600" b="1" spc="1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600" b="1" spc="-15" dirty="0">
                <a:solidFill>
                  <a:srgbClr val="252525"/>
                </a:solidFill>
                <a:latin typeface="Garamond"/>
                <a:cs typeface="Garamond"/>
              </a:rPr>
              <a:t>uptake</a:t>
            </a:r>
            <a:r>
              <a:rPr sz="2600" b="1" spc="1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600" b="1" spc="-5" dirty="0">
                <a:solidFill>
                  <a:srgbClr val="252525"/>
                </a:solidFill>
                <a:latin typeface="Garamond"/>
                <a:cs typeface="Garamond"/>
              </a:rPr>
              <a:t>of </a:t>
            </a:r>
            <a:r>
              <a:rPr sz="2600" b="1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600" b="1" spc="-5" dirty="0">
                <a:solidFill>
                  <a:srgbClr val="252525"/>
                </a:solidFill>
                <a:latin typeface="Garamond"/>
                <a:cs typeface="Garamond"/>
              </a:rPr>
              <a:t>radiotracer</a:t>
            </a:r>
            <a:endParaRPr sz="2600">
              <a:latin typeface="Garamond"/>
              <a:cs typeface="Garamond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24984" y="1143000"/>
            <a:ext cx="5462016" cy="4620768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49601" y="278714"/>
            <a:ext cx="774636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0" dirty="0"/>
              <a:t>Graves</a:t>
            </a:r>
            <a:r>
              <a:rPr dirty="0"/>
              <a:t> </a:t>
            </a:r>
            <a:r>
              <a:rPr spc="-10" dirty="0"/>
              <a:t>Disease:</a:t>
            </a:r>
            <a:r>
              <a:rPr spc="40" dirty="0"/>
              <a:t> </a:t>
            </a:r>
            <a:r>
              <a:rPr sz="3200" spc="-10" dirty="0">
                <a:solidFill>
                  <a:srgbClr val="FF0000"/>
                </a:solidFill>
              </a:rPr>
              <a:t>Pinhole</a:t>
            </a:r>
            <a:r>
              <a:rPr sz="3200" spc="20" dirty="0">
                <a:solidFill>
                  <a:srgbClr val="FF0000"/>
                </a:solidFill>
              </a:rPr>
              <a:t> </a:t>
            </a:r>
            <a:r>
              <a:rPr sz="3200" spc="-5" dirty="0">
                <a:solidFill>
                  <a:srgbClr val="FF0000"/>
                </a:solidFill>
              </a:rPr>
              <a:t>images</a:t>
            </a:r>
            <a:r>
              <a:rPr sz="3200" spc="70" dirty="0">
                <a:solidFill>
                  <a:srgbClr val="FF0000"/>
                </a:solidFill>
              </a:rPr>
              <a:t> </a:t>
            </a:r>
            <a:r>
              <a:rPr sz="3200" dirty="0">
                <a:solidFill>
                  <a:srgbClr val="FF0000"/>
                </a:solidFill>
              </a:rPr>
              <a:t>from</a:t>
            </a:r>
            <a:r>
              <a:rPr sz="3200" spc="-5" dirty="0">
                <a:solidFill>
                  <a:srgbClr val="FF0000"/>
                </a:solidFill>
              </a:rPr>
              <a:t> a</a:t>
            </a:r>
            <a:r>
              <a:rPr sz="3200" spc="-10" dirty="0">
                <a:solidFill>
                  <a:srgbClr val="FF0000"/>
                </a:solidFill>
              </a:rPr>
              <a:t> </a:t>
            </a:r>
            <a:r>
              <a:rPr sz="3200" spc="-105" dirty="0">
                <a:solidFill>
                  <a:srgbClr val="FF0000"/>
                </a:solidFill>
              </a:rPr>
              <a:t>Tc-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2484882" y="833704"/>
            <a:ext cx="7074534" cy="5124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200" b="1" spc="-10" dirty="0">
                <a:solidFill>
                  <a:srgbClr val="FF0000"/>
                </a:solidFill>
                <a:latin typeface="Garamond"/>
                <a:cs typeface="Garamond"/>
              </a:rPr>
              <a:t>99m</a:t>
            </a:r>
            <a:r>
              <a:rPr sz="3200" b="1" spc="35" dirty="0">
                <a:solidFill>
                  <a:srgbClr val="FF0000"/>
                </a:solidFill>
                <a:latin typeface="Garamond"/>
                <a:cs typeface="Garamond"/>
              </a:rPr>
              <a:t> </a:t>
            </a:r>
            <a:r>
              <a:rPr sz="3200" b="1" spc="-5" dirty="0">
                <a:solidFill>
                  <a:srgbClr val="FF0000"/>
                </a:solidFill>
                <a:latin typeface="Garamond"/>
                <a:cs typeface="Garamond"/>
              </a:rPr>
              <a:t>pertechnetate</a:t>
            </a:r>
            <a:r>
              <a:rPr sz="3200" spc="-5" dirty="0">
                <a:solidFill>
                  <a:srgbClr val="FF0000"/>
                </a:solidFill>
                <a:latin typeface="Garamond"/>
                <a:cs typeface="Garamond"/>
              </a:rPr>
              <a:t>(</a:t>
            </a:r>
            <a:r>
              <a:rPr sz="3200" b="1" spc="-5" dirty="0">
                <a:solidFill>
                  <a:srgbClr val="006FC0"/>
                </a:solidFill>
                <a:latin typeface="Garamond"/>
                <a:cs typeface="Garamond"/>
              </a:rPr>
              <a:t>Diffuse</a:t>
            </a:r>
            <a:r>
              <a:rPr sz="3200" b="1" spc="100" dirty="0">
                <a:solidFill>
                  <a:srgbClr val="006FC0"/>
                </a:solidFill>
                <a:latin typeface="Garamond"/>
                <a:cs typeface="Garamond"/>
              </a:rPr>
              <a:t> </a:t>
            </a:r>
            <a:r>
              <a:rPr sz="3200" b="1" spc="-80" dirty="0">
                <a:solidFill>
                  <a:srgbClr val="006FC0"/>
                </a:solidFill>
                <a:latin typeface="Garamond"/>
                <a:cs typeface="Garamond"/>
              </a:rPr>
              <a:t>Toxic</a:t>
            </a:r>
            <a:r>
              <a:rPr sz="3200" b="1" spc="35" dirty="0">
                <a:solidFill>
                  <a:srgbClr val="006FC0"/>
                </a:solidFill>
                <a:latin typeface="Garamond"/>
                <a:cs typeface="Garamond"/>
              </a:rPr>
              <a:t> </a:t>
            </a:r>
            <a:r>
              <a:rPr sz="3200" b="1" spc="-10" dirty="0">
                <a:solidFill>
                  <a:srgbClr val="006FC0"/>
                </a:solidFill>
                <a:latin typeface="Garamond"/>
                <a:cs typeface="Garamond"/>
              </a:rPr>
              <a:t>Goiter</a:t>
            </a:r>
            <a:r>
              <a:rPr sz="3200" b="1" spc="45" dirty="0">
                <a:solidFill>
                  <a:srgbClr val="006FC0"/>
                </a:solidFill>
                <a:latin typeface="Garamond"/>
                <a:cs typeface="Garamond"/>
              </a:rPr>
              <a:t> </a:t>
            </a:r>
            <a:r>
              <a:rPr sz="3200" b="1" spc="-5" dirty="0">
                <a:solidFill>
                  <a:srgbClr val="252525"/>
                </a:solidFill>
                <a:latin typeface="Garamond"/>
                <a:cs typeface="Garamond"/>
              </a:rPr>
              <a:t>)</a:t>
            </a:r>
            <a:endParaRPr sz="3200">
              <a:latin typeface="Garamond"/>
              <a:cs typeface="Garamond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52600" y="1676400"/>
            <a:ext cx="8458200" cy="40386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7997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0" y="1535874"/>
            <a:ext cx="12192000" cy="3850640"/>
            <a:chOff x="0" y="1535874"/>
            <a:chExt cx="12192000" cy="3850640"/>
          </a:xfrm>
        </p:grpSpPr>
        <p:sp>
          <p:nvSpPr>
            <p:cNvPr id="4" name="object 4"/>
            <p:cNvSpPr/>
            <p:nvPr/>
          </p:nvSpPr>
          <p:spPr>
            <a:xfrm>
              <a:off x="2330195" y="1543811"/>
              <a:ext cx="7543800" cy="3834765"/>
            </a:xfrm>
            <a:custGeom>
              <a:avLst/>
              <a:gdLst/>
              <a:ahLst/>
              <a:cxnLst/>
              <a:rect l="l" t="t" r="r" b="b"/>
              <a:pathLst>
                <a:path w="7543800" h="3834765">
                  <a:moveTo>
                    <a:pt x="0" y="3834384"/>
                  </a:moveTo>
                  <a:lnTo>
                    <a:pt x="7543800" y="3834384"/>
                  </a:lnTo>
                  <a:lnTo>
                    <a:pt x="7543800" y="0"/>
                  </a:lnTo>
                  <a:lnTo>
                    <a:pt x="0" y="0"/>
                  </a:lnTo>
                  <a:lnTo>
                    <a:pt x="0" y="3834384"/>
                  </a:lnTo>
                  <a:close/>
                </a:path>
              </a:pathLst>
            </a:custGeom>
            <a:ln w="15875">
              <a:solidFill>
                <a:srgbClr val="83992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3148583"/>
              <a:ext cx="2459735" cy="61264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735312" y="3148583"/>
              <a:ext cx="2456688" cy="612647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2692908" y="3525011"/>
              <a:ext cx="6816090" cy="0"/>
            </a:xfrm>
            <a:custGeom>
              <a:avLst/>
              <a:gdLst/>
              <a:ahLst/>
              <a:cxnLst/>
              <a:rect l="l" t="t" r="r" b="b"/>
              <a:pathLst>
                <a:path w="6816090">
                  <a:moveTo>
                    <a:pt x="0" y="0"/>
                  </a:moveTo>
                  <a:lnTo>
                    <a:pt x="6815709" y="0"/>
                  </a:lnTo>
                </a:path>
              </a:pathLst>
            </a:custGeom>
            <a:ln w="15875">
              <a:solidFill>
                <a:srgbClr val="83992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6058661" y="3667709"/>
            <a:ext cx="84455" cy="34798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2100" dirty="0">
                <a:latin typeface="Garamond"/>
                <a:cs typeface="Garamond"/>
              </a:rPr>
              <a:t>.</a:t>
            </a:r>
            <a:endParaRPr sz="2100">
              <a:latin typeface="Garamond"/>
              <a:cs typeface="Garamond"/>
            </a:endParaRPr>
          </a:p>
        </p:txBody>
      </p:sp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240023" y="2654807"/>
            <a:ext cx="6108954" cy="1732026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97507" y="2915412"/>
            <a:ext cx="3514725" cy="0"/>
          </a:xfrm>
          <a:custGeom>
            <a:avLst/>
            <a:gdLst/>
            <a:ahLst/>
            <a:cxnLst/>
            <a:rect l="l" t="t" r="r" b="b"/>
            <a:pathLst>
              <a:path w="3514725">
                <a:moveTo>
                  <a:pt x="0" y="0"/>
                </a:moveTo>
                <a:lnTo>
                  <a:pt x="3514470" y="0"/>
                </a:lnTo>
              </a:path>
            </a:pathLst>
          </a:custGeom>
          <a:ln w="15875">
            <a:solidFill>
              <a:srgbClr val="8399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030325" y="567308"/>
            <a:ext cx="6800850" cy="5124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3200" b="1" spc="-20" dirty="0">
                <a:solidFill>
                  <a:srgbClr val="FF0000"/>
                </a:solidFill>
                <a:latin typeface="Garamond"/>
                <a:cs typeface="Garamond"/>
              </a:rPr>
              <a:t>Graves</a:t>
            </a:r>
            <a:r>
              <a:rPr sz="3200" b="1" dirty="0">
                <a:solidFill>
                  <a:srgbClr val="FF0000"/>
                </a:solidFill>
                <a:latin typeface="Garamond"/>
                <a:cs typeface="Garamond"/>
              </a:rPr>
              <a:t> </a:t>
            </a:r>
            <a:r>
              <a:rPr sz="3200" b="1" spc="-15" dirty="0">
                <a:solidFill>
                  <a:srgbClr val="FF0000"/>
                </a:solidFill>
                <a:latin typeface="Garamond"/>
                <a:cs typeface="Garamond"/>
              </a:rPr>
              <a:t>disease</a:t>
            </a:r>
            <a:r>
              <a:rPr sz="3200" b="1" spc="65" dirty="0">
                <a:solidFill>
                  <a:srgbClr val="FF0000"/>
                </a:solidFill>
                <a:latin typeface="Garamond"/>
                <a:cs typeface="Garamond"/>
              </a:rPr>
              <a:t> </a:t>
            </a:r>
            <a:r>
              <a:rPr sz="3200" b="1" spc="-5" dirty="0">
                <a:solidFill>
                  <a:srgbClr val="FF0000"/>
                </a:solidFill>
                <a:latin typeface="Garamond"/>
                <a:cs typeface="Garamond"/>
              </a:rPr>
              <a:t>and</a:t>
            </a:r>
            <a:r>
              <a:rPr sz="3200" b="1" spc="-10" dirty="0">
                <a:solidFill>
                  <a:srgbClr val="FF0000"/>
                </a:solidFill>
                <a:latin typeface="Garamond"/>
                <a:cs typeface="Garamond"/>
              </a:rPr>
              <a:t> </a:t>
            </a:r>
            <a:r>
              <a:rPr sz="3200" b="1" spc="10" dirty="0">
                <a:solidFill>
                  <a:srgbClr val="FF0000"/>
                </a:solidFill>
                <a:latin typeface="Garamond"/>
                <a:cs typeface="Garamond"/>
              </a:rPr>
              <a:t>papillary</a:t>
            </a:r>
            <a:r>
              <a:rPr sz="3200" b="1" spc="15" dirty="0">
                <a:solidFill>
                  <a:srgbClr val="FF0000"/>
                </a:solidFill>
                <a:latin typeface="Garamond"/>
                <a:cs typeface="Garamond"/>
              </a:rPr>
              <a:t> </a:t>
            </a:r>
            <a:r>
              <a:rPr sz="3200" b="1" spc="-10" dirty="0">
                <a:solidFill>
                  <a:srgbClr val="FF0000"/>
                </a:solidFill>
                <a:latin typeface="Garamond"/>
                <a:cs typeface="Garamond"/>
              </a:rPr>
              <a:t>carcinoma</a:t>
            </a:r>
            <a:endParaRPr sz="3200">
              <a:latin typeface="Garamond"/>
              <a:cs typeface="Garamond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39520" y="2826766"/>
            <a:ext cx="4246880" cy="13074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065" marR="5080" indent="-3810" algn="ctr">
              <a:lnSpc>
                <a:spcPct val="100000"/>
              </a:lnSpc>
              <a:spcBef>
                <a:spcPts val="105"/>
              </a:spcBef>
            </a:pPr>
            <a:r>
              <a:rPr sz="2800" b="1" spc="-5" dirty="0">
                <a:solidFill>
                  <a:srgbClr val="252525"/>
                </a:solidFill>
                <a:latin typeface="Garamond"/>
                <a:cs typeface="Garamond"/>
              </a:rPr>
              <a:t>Cold </a:t>
            </a:r>
            <a:r>
              <a:rPr sz="2800" b="1" dirty="0">
                <a:solidFill>
                  <a:srgbClr val="252525"/>
                </a:solidFill>
                <a:latin typeface="Garamond"/>
                <a:cs typeface="Garamond"/>
              </a:rPr>
              <a:t>lesions in </a:t>
            </a:r>
            <a:r>
              <a:rPr sz="2800" b="1" spc="5" dirty="0">
                <a:solidFill>
                  <a:srgbClr val="252525"/>
                </a:solidFill>
                <a:latin typeface="Garamond"/>
                <a:cs typeface="Garamond"/>
              </a:rPr>
              <a:t>this </a:t>
            </a:r>
            <a:r>
              <a:rPr sz="2800" b="1" dirty="0">
                <a:solidFill>
                  <a:srgbClr val="252525"/>
                </a:solidFill>
                <a:latin typeface="Garamond"/>
                <a:cs typeface="Garamond"/>
              </a:rPr>
              <a:t>case </a:t>
            </a:r>
            <a:r>
              <a:rPr sz="2800" b="1" spc="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800" b="1" dirty="0">
                <a:solidFill>
                  <a:srgbClr val="252525"/>
                </a:solidFill>
                <a:latin typeface="Garamond"/>
                <a:cs typeface="Garamond"/>
              </a:rPr>
              <a:t>were related to </a:t>
            </a:r>
            <a:r>
              <a:rPr sz="2800" b="1" spc="5" dirty="0">
                <a:solidFill>
                  <a:srgbClr val="252525"/>
                </a:solidFill>
                <a:latin typeface="Garamond"/>
                <a:cs typeface="Garamond"/>
              </a:rPr>
              <a:t>multifocal </a:t>
            </a:r>
            <a:r>
              <a:rPr sz="2800" b="1" spc="10" dirty="0">
                <a:solidFill>
                  <a:srgbClr val="252525"/>
                </a:solidFill>
                <a:latin typeface="Garamond"/>
                <a:cs typeface="Garamond"/>
              </a:rPr>
              <a:t> papillary</a:t>
            </a:r>
            <a:r>
              <a:rPr sz="2800" b="1" spc="-5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800" b="1" dirty="0">
                <a:solidFill>
                  <a:srgbClr val="252525"/>
                </a:solidFill>
                <a:latin typeface="Garamond"/>
                <a:cs typeface="Garamond"/>
              </a:rPr>
              <a:t>thyroid</a:t>
            </a:r>
            <a:r>
              <a:rPr sz="2800" b="1" spc="-6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800" b="1" spc="5" dirty="0">
                <a:solidFill>
                  <a:srgbClr val="252525"/>
                </a:solidFill>
                <a:latin typeface="Garamond"/>
                <a:cs typeface="Garamond"/>
              </a:rPr>
              <a:t>carcinoma</a:t>
            </a:r>
            <a:r>
              <a:rPr sz="1800" b="1" spc="5" dirty="0">
                <a:solidFill>
                  <a:srgbClr val="252525"/>
                </a:solidFill>
                <a:latin typeface="Garamond"/>
                <a:cs typeface="Garamond"/>
              </a:rPr>
              <a:t>.</a:t>
            </a:r>
            <a:endParaRPr sz="1800">
              <a:latin typeface="Garamond"/>
              <a:cs typeface="Garamond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24271" y="1524000"/>
            <a:ext cx="5715000" cy="35052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17696" y="809701"/>
            <a:ext cx="4361180" cy="1031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600" spc="-5" dirty="0">
                <a:solidFill>
                  <a:srgbClr val="FF0000"/>
                </a:solidFill>
              </a:rPr>
              <a:t>Cold</a:t>
            </a:r>
            <a:r>
              <a:rPr sz="6600" spc="-90" dirty="0">
                <a:solidFill>
                  <a:srgbClr val="FF0000"/>
                </a:solidFill>
              </a:rPr>
              <a:t> </a:t>
            </a:r>
            <a:r>
              <a:rPr sz="6600" spc="5" dirty="0">
                <a:solidFill>
                  <a:srgbClr val="FF0000"/>
                </a:solidFill>
              </a:rPr>
              <a:t>nodule</a:t>
            </a:r>
            <a:endParaRPr sz="66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19400" y="2045207"/>
            <a:ext cx="5940552" cy="3822191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24761" y="581990"/>
            <a:ext cx="6697345" cy="9258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900" spc="-5" dirty="0">
                <a:solidFill>
                  <a:srgbClr val="FF0000"/>
                </a:solidFill>
              </a:rPr>
              <a:t>Autonomous</a:t>
            </a:r>
            <a:r>
              <a:rPr sz="5900" spc="-65" dirty="0">
                <a:solidFill>
                  <a:srgbClr val="FF0000"/>
                </a:solidFill>
              </a:rPr>
              <a:t> </a:t>
            </a:r>
            <a:r>
              <a:rPr sz="5900" spc="5" dirty="0">
                <a:solidFill>
                  <a:srgbClr val="FF0000"/>
                </a:solidFill>
              </a:rPr>
              <a:t>Nodule</a:t>
            </a:r>
            <a:endParaRPr sz="5900"/>
          </a:p>
        </p:txBody>
      </p:sp>
      <p:sp>
        <p:nvSpPr>
          <p:cNvPr id="3" name="object 3"/>
          <p:cNvSpPr txBox="1"/>
          <p:nvPr/>
        </p:nvSpPr>
        <p:spPr>
          <a:xfrm>
            <a:off x="1384808" y="1609724"/>
            <a:ext cx="3540125" cy="40519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66090" marR="519430" algn="ctr">
              <a:lnSpc>
                <a:spcPct val="100000"/>
              </a:lnSpc>
              <a:spcBef>
                <a:spcPts val="105"/>
              </a:spcBef>
            </a:pPr>
            <a:r>
              <a:rPr sz="2200" dirty="0">
                <a:solidFill>
                  <a:srgbClr val="252525"/>
                </a:solidFill>
                <a:latin typeface="Garamond"/>
                <a:cs typeface="Garamond"/>
              </a:rPr>
              <a:t>I-123</a:t>
            </a:r>
            <a:r>
              <a:rPr sz="2200" spc="-1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200" spc="-5" dirty="0">
                <a:solidFill>
                  <a:srgbClr val="252525"/>
                </a:solidFill>
                <a:latin typeface="Garamond"/>
                <a:cs typeface="Garamond"/>
              </a:rPr>
              <a:t>scan</a:t>
            </a:r>
            <a:r>
              <a:rPr sz="2200" spc="-3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200" dirty="0">
                <a:solidFill>
                  <a:srgbClr val="252525"/>
                </a:solidFill>
                <a:latin typeface="Garamond"/>
                <a:cs typeface="Garamond"/>
              </a:rPr>
              <a:t>demonstrate </a:t>
            </a:r>
            <a:r>
              <a:rPr sz="2200" spc="-53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200" spc="-5" dirty="0">
                <a:solidFill>
                  <a:srgbClr val="252525"/>
                </a:solidFill>
                <a:latin typeface="Garamond"/>
                <a:cs typeface="Garamond"/>
              </a:rPr>
              <a:t>an </a:t>
            </a:r>
            <a:r>
              <a:rPr sz="2200" dirty="0">
                <a:solidFill>
                  <a:srgbClr val="252525"/>
                </a:solidFill>
                <a:latin typeface="Garamond"/>
                <a:cs typeface="Garamond"/>
              </a:rPr>
              <a:t>autonomously </a:t>
            </a:r>
            <a:r>
              <a:rPr sz="2200" spc="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200" dirty="0">
                <a:solidFill>
                  <a:srgbClr val="252525"/>
                </a:solidFill>
                <a:latin typeface="Garamond"/>
                <a:cs typeface="Garamond"/>
              </a:rPr>
              <a:t>functioning</a:t>
            </a:r>
            <a:r>
              <a:rPr sz="2200" spc="-5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200" spc="-5" dirty="0">
                <a:solidFill>
                  <a:srgbClr val="252525"/>
                </a:solidFill>
                <a:latin typeface="Garamond"/>
                <a:cs typeface="Garamond"/>
              </a:rPr>
              <a:t>nodule</a:t>
            </a:r>
            <a:endParaRPr sz="2200">
              <a:latin typeface="Garamond"/>
              <a:cs typeface="Garamond"/>
            </a:endParaRPr>
          </a:p>
          <a:p>
            <a:pPr marL="640080" marR="5080" indent="-628015">
              <a:lnSpc>
                <a:spcPct val="100000"/>
              </a:lnSpc>
              <a:spcBef>
                <a:spcPts val="5"/>
              </a:spcBef>
              <a:tabLst>
                <a:tab pos="423545" algn="l"/>
                <a:tab pos="3526790" algn="l"/>
              </a:tabLst>
            </a:pPr>
            <a:r>
              <a:rPr sz="2200" u="sng" dirty="0">
                <a:solidFill>
                  <a:srgbClr val="252525"/>
                </a:solidFill>
                <a:uFill>
                  <a:solidFill>
                    <a:srgbClr val="83992A"/>
                  </a:solidFill>
                </a:uFill>
                <a:latin typeface="Garamond"/>
                <a:cs typeface="Garamond"/>
              </a:rPr>
              <a:t> 	within</a:t>
            </a:r>
            <a:r>
              <a:rPr sz="2200" u="sng" spc="-40" dirty="0">
                <a:solidFill>
                  <a:srgbClr val="252525"/>
                </a:solidFill>
                <a:uFill>
                  <a:solidFill>
                    <a:srgbClr val="83992A"/>
                  </a:solidFill>
                </a:uFill>
                <a:latin typeface="Garamond"/>
                <a:cs typeface="Garamond"/>
              </a:rPr>
              <a:t> </a:t>
            </a:r>
            <a:r>
              <a:rPr sz="2200" u="sng" dirty="0">
                <a:solidFill>
                  <a:srgbClr val="252525"/>
                </a:solidFill>
                <a:uFill>
                  <a:solidFill>
                    <a:srgbClr val="83992A"/>
                  </a:solidFill>
                </a:uFill>
                <a:latin typeface="Garamond"/>
                <a:cs typeface="Garamond"/>
              </a:rPr>
              <a:t>the</a:t>
            </a:r>
            <a:r>
              <a:rPr sz="2200" u="sng" spc="-40" dirty="0">
                <a:solidFill>
                  <a:srgbClr val="252525"/>
                </a:solidFill>
                <a:uFill>
                  <a:solidFill>
                    <a:srgbClr val="83992A"/>
                  </a:solidFill>
                </a:uFill>
                <a:latin typeface="Garamond"/>
                <a:cs typeface="Garamond"/>
              </a:rPr>
              <a:t> </a:t>
            </a:r>
            <a:r>
              <a:rPr sz="2200" u="sng" spc="-15" dirty="0">
                <a:solidFill>
                  <a:srgbClr val="252525"/>
                </a:solidFill>
                <a:uFill>
                  <a:solidFill>
                    <a:srgbClr val="83992A"/>
                  </a:solidFill>
                </a:uFill>
                <a:latin typeface="Garamond"/>
                <a:cs typeface="Garamond"/>
              </a:rPr>
              <a:t>lower</a:t>
            </a:r>
            <a:r>
              <a:rPr sz="2200" u="sng" spc="-30" dirty="0">
                <a:solidFill>
                  <a:srgbClr val="252525"/>
                </a:solidFill>
                <a:uFill>
                  <a:solidFill>
                    <a:srgbClr val="83992A"/>
                  </a:solidFill>
                </a:uFill>
                <a:latin typeface="Garamond"/>
                <a:cs typeface="Garamond"/>
              </a:rPr>
              <a:t> </a:t>
            </a:r>
            <a:r>
              <a:rPr sz="2200" u="sng" dirty="0">
                <a:solidFill>
                  <a:srgbClr val="252525"/>
                </a:solidFill>
                <a:uFill>
                  <a:solidFill>
                    <a:srgbClr val="83992A"/>
                  </a:solidFill>
                </a:uFill>
                <a:latin typeface="Garamond"/>
                <a:cs typeface="Garamond"/>
              </a:rPr>
              <a:t>pole</a:t>
            </a:r>
            <a:r>
              <a:rPr sz="2200" u="sng" spc="-20" dirty="0">
                <a:solidFill>
                  <a:srgbClr val="252525"/>
                </a:solidFill>
                <a:uFill>
                  <a:solidFill>
                    <a:srgbClr val="83992A"/>
                  </a:solidFill>
                </a:uFill>
                <a:latin typeface="Garamond"/>
                <a:cs typeface="Garamond"/>
              </a:rPr>
              <a:t> </a:t>
            </a:r>
            <a:r>
              <a:rPr sz="2200" u="sng" dirty="0">
                <a:solidFill>
                  <a:srgbClr val="252525"/>
                </a:solidFill>
                <a:uFill>
                  <a:solidFill>
                    <a:srgbClr val="83992A"/>
                  </a:solidFill>
                </a:uFill>
                <a:latin typeface="Garamond"/>
                <a:cs typeface="Garamond"/>
              </a:rPr>
              <a:t>of 	</a:t>
            </a:r>
            <a:r>
              <a:rPr sz="2200" dirty="0">
                <a:solidFill>
                  <a:srgbClr val="252525"/>
                </a:solidFill>
                <a:latin typeface="Garamond"/>
                <a:cs typeface="Garamond"/>
              </a:rPr>
              <a:t>     the right lobe of</a:t>
            </a:r>
            <a:r>
              <a:rPr sz="2200" spc="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200" dirty="0">
                <a:solidFill>
                  <a:srgbClr val="252525"/>
                </a:solidFill>
                <a:latin typeface="Garamond"/>
                <a:cs typeface="Garamond"/>
              </a:rPr>
              <a:t>the </a:t>
            </a:r>
            <a:r>
              <a:rPr sz="2200" spc="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200" spc="-10" dirty="0">
                <a:solidFill>
                  <a:srgbClr val="252525"/>
                </a:solidFill>
                <a:latin typeface="Garamond"/>
                <a:cs typeface="Garamond"/>
              </a:rPr>
              <a:t>thyroid</a:t>
            </a:r>
            <a:r>
              <a:rPr sz="2200" spc="-3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200" spc="-5" dirty="0">
                <a:solidFill>
                  <a:srgbClr val="252525"/>
                </a:solidFill>
                <a:latin typeface="Garamond"/>
                <a:cs typeface="Garamond"/>
              </a:rPr>
              <a:t>gland. </a:t>
            </a:r>
            <a:r>
              <a:rPr sz="2200" spc="10" dirty="0">
                <a:solidFill>
                  <a:srgbClr val="252525"/>
                </a:solidFill>
                <a:latin typeface="Garamond"/>
                <a:cs typeface="Garamond"/>
              </a:rPr>
              <a:t>The</a:t>
            </a:r>
            <a:endParaRPr sz="2200">
              <a:latin typeface="Garamond"/>
              <a:cs typeface="Garamond"/>
            </a:endParaRPr>
          </a:p>
          <a:p>
            <a:pPr marL="393065" marR="442595" indent="-5715" algn="ctr">
              <a:lnSpc>
                <a:spcPct val="100000"/>
              </a:lnSpc>
              <a:spcBef>
                <a:spcPts val="5"/>
              </a:spcBef>
            </a:pPr>
            <a:r>
              <a:rPr sz="2200" dirty="0">
                <a:solidFill>
                  <a:srgbClr val="252525"/>
                </a:solidFill>
                <a:latin typeface="Garamond"/>
                <a:cs typeface="Garamond"/>
              </a:rPr>
              <a:t>remainder</a:t>
            </a:r>
            <a:r>
              <a:rPr sz="2200" spc="-3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200" dirty="0">
                <a:solidFill>
                  <a:srgbClr val="252525"/>
                </a:solidFill>
                <a:latin typeface="Garamond"/>
                <a:cs typeface="Garamond"/>
              </a:rPr>
              <a:t>of</a:t>
            </a:r>
            <a:r>
              <a:rPr sz="2200" spc="27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200" dirty="0">
                <a:solidFill>
                  <a:srgbClr val="252525"/>
                </a:solidFill>
                <a:latin typeface="Garamond"/>
                <a:cs typeface="Garamond"/>
              </a:rPr>
              <a:t>the</a:t>
            </a:r>
            <a:r>
              <a:rPr sz="2200" spc="-4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200" spc="-10" dirty="0">
                <a:solidFill>
                  <a:srgbClr val="252525"/>
                </a:solidFill>
                <a:latin typeface="Garamond"/>
                <a:cs typeface="Garamond"/>
              </a:rPr>
              <a:t>thyroid </a:t>
            </a:r>
            <a:r>
              <a:rPr sz="2200" spc="-53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200" dirty="0">
                <a:solidFill>
                  <a:srgbClr val="252525"/>
                </a:solidFill>
                <a:latin typeface="Garamond"/>
                <a:cs typeface="Garamond"/>
              </a:rPr>
              <a:t>is suppressed </a:t>
            </a:r>
            <a:r>
              <a:rPr sz="2200" spc="-10" dirty="0">
                <a:solidFill>
                  <a:srgbClr val="252525"/>
                </a:solidFill>
                <a:latin typeface="Garamond"/>
                <a:cs typeface="Garamond"/>
              </a:rPr>
              <a:t>by </a:t>
            </a:r>
            <a:r>
              <a:rPr sz="2200" dirty="0">
                <a:solidFill>
                  <a:srgbClr val="252525"/>
                </a:solidFill>
                <a:latin typeface="Garamond"/>
                <a:cs typeface="Garamond"/>
              </a:rPr>
              <a:t>this </a:t>
            </a:r>
            <a:r>
              <a:rPr sz="2200" spc="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200" spc="-5" dirty="0">
                <a:solidFill>
                  <a:srgbClr val="252525"/>
                </a:solidFill>
                <a:latin typeface="Garamond"/>
                <a:cs typeface="Garamond"/>
              </a:rPr>
              <a:t>hyperfunctioning </a:t>
            </a:r>
            <a:r>
              <a:rPr sz="220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200" spc="-10" dirty="0">
                <a:solidFill>
                  <a:srgbClr val="252525"/>
                </a:solidFill>
                <a:latin typeface="Garamond"/>
                <a:cs typeface="Garamond"/>
              </a:rPr>
              <a:t>nodule. </a:t>
            </a:r>
            <a:r>
              <a:rPr sz="2200" spc="10" dirty="0">
                <a:solidFill>
                  <a:srgbClr val="252525"/>
                </a:solidFill>
                <a:latin typeface="Garamond"/>
                <a:cs typeface="Garamond"/>
              </a:rPr>
              <a:t>The </a:t>
            </a:r>
            <a:r>
              <a:rPr sz="2200" spc="-5" dirty="0">
                <a:solidFill>
                  <a:srgbClr val="252525"/>
                </a:solidFill>
                <a:latin typeface="Garamond"/>
                <a:cs typeface="Garamond"/>
              </a:rPr>
              <a:t>patients </a:t>
            </a:r>
            <a:r>
              <a:rPr sz="220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200" spc="-10" dirty="0">
                <a:solidFill>
                  <a:srgbClr val="252525"/>
                </a:solidFill>
                <a:latin typeface="Garamond"/>
                <a:cs typeface="Garamond"/>
              </a:rPr>
              <a:t>radioactive</a:t>
            </a:r>
            <a:r>
              <a:rPr sz="2200" spc="-2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200" dirty="0">
                <a:solidFill>
                  <a:srgbClr val="252525"/>
                </a:solidFill>
                <a:latin typeface="Garamond"/>
                <a:cs typeface="Garamond"/>
              </a:rPr>
              <a:t>iodine</a:t>
            </a:r>
            <a:r>
              <a:rPr sz="2200" spc="-4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200" spc="-5" dirty="0">
                <a:solidFill>
                  <a:srgbClr val="252525"/>
                </a:solidFill>
                <a:latin typeface="Garamond"/>
                <a:cs typeface="Garamond"/>
              </a:rPr>
              <a:t>uptake </a:t>
            </a:r>
            <a:r>
              <a:rPr sz="2200" spc="-53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200" spc="-15" dirty="0">
                <a:solidFill>
                  <a:srgbClr val="252525"/>
                </a:solidFill>
                <a:latin typeface="Garamond"/>
                <a:cs typeface="Garamond"/>
              </a:rPr>
              <a:t>was</a:t>
            </a:r>
            <a:r>
              <a:rPr sz="2200" spc="-2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200" dirty="0">
                <a:solidFill>
                  <a:srgbClr val="252525"/>
                </a:solidFill>
                <a:latin typeface="Garamond"/>
                <a:cs typeface="Garamond"/>
              </a:rPr>
              <a:t>27%.</a:t>
            </a:r>
            <a:endParaRPr sz="2200">
              <a:latin typeface="Garamond"/>
              <a:cs typeface="Garamond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08320" y="1676400"/>
            <a:ext cx="5059680" cy="249936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19985" y="642950"/>
            <a:ext cx="6760209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spc="-5" dirty="0">
                <a:solidFill>
                  <a:srgbClr val="FF0000"/>
                </a:solidFill>
              </a:rPr>
              <a:t>Subacute</a:t>
            </a:r>
            <a:r>
              <a:rPr sz="6000" spc="-75" dirty="0">
                <a:solidFill>
                  <a:srgbClr val="FF0000"/>
                </a:solidFill>
              </a:rPr>
              <a:t> </a:t>
            </a:r>
            <a:r>
              <a:rPr sz="6000" spc="-5" dirty="0">
                <a:solidFill>
                  <a:srgbClr val="FF0000"/>
                </a:solidFill>
              </a:rPr>
              <a:t>Thyroiditis</a:t>
            </a:r>
            <a:endParaRPr sz="6000"/>
          </a:p>
        </p:txBody>
      </p:sp>
      <p:sp>
        <p:nvSpPr>
          <p:cNvPr id="3" name="object 3"/>
          <p:cNvSpPr txBox="1"/>
          <p:nvPr/>
        </p:nvSpPr>
        <p:spPr>
          <a:xfrm>
            <a:off x="1384808" y="1576196"/>
            <a:ext cx="3540125" cy="4343400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798195" marR="606425" indent="-15240" algn="just">
              <a:lnSpc>
                <a:spcPct val="90100"/>
              </a:lnSpc>
              <a:spcBef>
                <a:spcPts val="385"/>
              </a:spcBef>
            </a:pPr>
            <a:r>
              <a:rPr sz="2400" dirty="0">
                <a:solidFill>
                  <a:srgbClr val="252525"/>
                </a:solidFill>
                <a:latin typeface="Garamond"/>
                <a:cs typeface="Garamond"/>
              </a:rPr>
              <a:t>the</a:t>
            </a:r>
            <a:r>
              <a:rPr sz="2400" spc="-3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400" dirty="0">
                <a:solidFill>
                  <a:srgbClr val="252525"/>
                </a:solidFill>
                <a:latin typeface="Garamond"/>
                <a:cs typeface="Garamond"/>
              </a:rPr>
              <a:t>scan</a:t>
            </a:r>
            <a:r>
              <a:rPr sz="2400" spc="-3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400" spc="-5" dirty="0">
                <a:solidFill>
                  <a:srgbClr val="252525"/>
                </a:solidFill>
                <a:latin typeface="Garamond"/>
                <a:cs typeface="Garamond"/>
              </a:rPr>
              <a:t>was</a:t>
            </a:r>
            <a:r>
              <a:rPr sz="2400" spc="-7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400" dirty="0">
                <a:solidFill>
                  <a:srgbClr val="252525"/>
                </a:solidFill>
                <a:latin typeface="Garamond"/>
                <a:cs typeface="Garamond"/>
              </a:rPr>
              <a:t>done </a:t>
            </a:r>
            <a:r>
              <a:rPr sz="2400" spc="-59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400" dirty="0">
                <a:solidFill>
                  <a:srgbClr val="252525"/>
                </a:solidFill>
                <a:latin typeface="Garamond"/>
                <a:cs typeface="Garamond"/>
              </a:rPr>
              <a:t>to </a:t>
            </a:r>
            <a:r>
              <a:rPr sz="2400" spc="-10" dirty="0">
                <a:solidFill>
                  <a:srgbClr val="252525"/>
                </a:solidFill>
                <a:latin typeface="Garamond"/>
                <a:cs typeface="Garamond"/>
              </a:rPr>
              <a:t>exclude </a:t>
            </a:r>
            <a:r>
              <a:rPr sz="2400" spc="-15" dirty="0">
                <a:solidFill>
                  <a:srgbClr val="252525"/>
                </a:solidFill>
                <a:latin typeface="Garamond"/>
                <a:cs typeface="Garamond"/>
              </a:rPr>
              <a:t>Graves </a:t>
            </a:r>
            <a:r>
              <a:rPr sz="2400" spc="-58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Garamond"/>
                <a:cs typeface="Garamond"/>
              </a:rPr>
              <a:t>disease.</a:t>
            </a:r>
            <a:r>
              <a:rPr sz="2400" spc="-1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400" spc="10" dirty="0">
                <a:solidFill>
                  <a:srgbClr val="252525"/>
                </a:solidFill>
                <a:latin typeface="Garamond"/>
                <a:cs typeface="Garamond"/>
              </a:rPr>
              <a:t>The</a:t>
            </a:r>
            <a:r>
              <a:rPr sz="2400" spc="-3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400" spc="-50" dirty="0">
                <a:solidFill>
                  <a:srgbClr val="252525"/>
                </a:solidFill>
                <a:latin typeface="Garamond"/>
                <a:cs typeface="Garamond"/>
              </a:rPr>
              <a:t>Tc-</a:t>
            </a:r>
            <a:endParaRPr sz="2400">
              <a:latin typeface="Garamond"/>
              <a:cs typeface="Garamond"/>
            </a:endParaRPr>
          </a:p>
          <a:p>
            <a:pPr marL="12700" algn="just">
              <a:lnSpc>
                <a:spcPts val="2450"/>
              </a:lnSpc>
              <a:tabLst>
                <a:tab pos="1594485" algn="l"/>
                <a:tab pos="3526790" algn="l"/>
              </a:tabLst>
            </a:pPr>
            <a:r>
              <a:rPr sz="2400" u="sng" dirty="0">
                <a:solidFill>
                  <a:srgbClr val="252525"/>
                </a:solidFill>
                <a:uFill>
                  <a:solidFill>
                    <a:srgbClr val="83992A"/>
                  </a:solidFill>
                </a:uFill>
                <a:latin typeface="Garamond"/>
                <a:cs typeface="Garamond"/>
              </a:rPr>
              <a:t> 	99m	</a:t>
            </a:r>
            <a:endParaRPr sz="2400">
              <a:latin typeface="Garamond"/>
              <a:cs typeface="Garamond"/>
            </a:endParaRPr>
          </a:p>
          <a:p>
            <a:pPr marL="780415" marR="605790" indent="1905" algn="ctr">
              <a:lnSpc>
                <a:spcPct val="90000"/>
              </a:lnSpc>
              <a:spcBef>
                <a:spcPts val="145"/>
              </a:spcBef>
              <a:tabLst>
                <a:tab pos="2503170" algn="l"/>
              </a:tabLst>
            </a:pPr>
            <a:r>
              <a:rPr sz="2400" dirty="0">
                <a:solidFill>
                  <a:srgbClr val="252525"/>
                </a:solidFill>
                <a:latin typeface="Garamond"/>
                <a:cs typeface="Garamond"/>
              </a:rPr>
              <a:t>pertechnetate </a:t>
            </a:r>
            <a:r>
              <a:rPr sz="2400" spc="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400" dirty="0">
                <a:solidFill>
                  <a:srgbClr val="252525"/>
                </a:solidFill>
                <a:latin typeface="Garamond"/>
                <a:cs typeface="Garamond"/>
              </a:rPr>
              <a:t>exam </a:t>
            </a:r>
            <a:r>
              <a:rPr sz="2400" spc="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400" spc="-5" dirty="0">
                <a:solidFill>
                  <a:srgbClr val="252525"/>
                </a:solidFill>
                <a:latin typeface="Garamond"/>
                <a:cs typeface="Garamond"/>
              </a:rPr>
              <a:t>demonstrated no </a:t>
            </a:r>
            <a:r>
              <a:rPr sz="2400" dirty="0">
                <a:solidFill>
                  <a:srgbClr val="252525"/>
                </a:solidFill>
                <a:latin typeface="Garamond"/>
                <a:cs typeface="Garamond"/>
              </a:rPr>
              <a:t> evidence</a:t>
            </a:r>
            <a:r>
              <a:rPr sz="2400" spc="-5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400" spc="-5" dirty="0">
                <a:solidFill>
                  <a:srgbClr val="252525"/>
                </a:solidFill>
                <a:latin typeface="Garamond"/>
                <a:cs typeface="Garamond"/>
              </a:rPr>
              <a:t>of</a:t>
            </a:r>
            <a:r>
              <a:rPr sz="2400" spc="26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400" dirty="0">
                <a:solidFill>
                  <a:srgbClr val="252525"/>
                </a:solidFill>
                <a:latin typeface="Garamond"/>
                <a:cs typeface="Garamond"/>
              </a:rPr>
              <a:t>tracer </a:t>
            </a:r>
            <a:r>
              <a:rPr sz="2400" spc="-58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400" spc="-5" dirty="0">
                <a:solidFill>
                  <a:srgbClr val="252525"/>
                </a:solidFill>
                <a:latin typeface="Garamond"/>
                <a:cs typeface="Garamond"/>
              </a:rPr>
              <a:t>accumulation	</a:t>
            </a:r>
            <a:r>
              <a:rPr sz="2400" dirty="0">
                <a:solidFill>
                  <a:srgbClr val="252525"/>
                </a:solidFill>
                <a:latin typeface="Garamond"/>
                <a:cs typeface="Garamond"/>
              </a:rPr>
              <a:t>in </a:t>
            </a:r>
            <a:r>
              <a:rPr sz="2400" spc="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400" dirty="0">
                <a:solidFill>
                  <a:srgbClr val="252525"/>
                </a:solidFill>
                <a:latin typeface="Garamond"/>
                <a:cs typeface="Garamond"/>
              </a:rPr>
              <a:t>the </a:t>
            </a:r>
            <a:r>
              <a:rPr sz="2400" spc="-10" dirty="0">
                <a:solidFill>
                  <a:srgbClr val="252525"/>
                </a:solidFill>
                <a:latin typeface="Garamond"/>
                <a:cs typeface="Garamond"/>
              </a:rPr>
              <a:t>neck </a:t>
            </a:r>
            <a:r>
              <a:rPr sz="2400" spc="-5" dirty="0">
                <a:solidFill>
                  <a:srgbClr val="252525"/>
                </a:solidFill>
                <a:latin typeface="Garamond"/>
                <a:cs typeface="Garamond"/>
              </a:rPr>
              <a:t> consistent</a:t>
            </a:r>
            <a:r>
              <a:rPr sz="2400" spc="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400" dirty="0">
                <a:solidFill>
                  <a:srgbClr val="252525"/>
                </a:solidFill>
                <a:latin typeface="Garamond"/>
                <a:cs typeface="Garamond"/>
              </a:rPr>
              <a:t>with </a:t>
            </a:r>
            <a:r>
              <a:rPr sz="2400" spc="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400" dirty="0">
                <a:solidFill>
                  <a:srgbClr val="252525"/>
                </a:solidFill>
                <a:latin typeface="Garamond"/>
                <a:cs typeface="Garamond"/>
              </a:rPr>
              <a:t>subacute </a:t>
            </a:r>
            <a:r>
              <a:rPr sz="2400" spc="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400" spc="-5" dirty="0">
                <a:solidFill>
                  <a:srgbClr val="252525"/>
                </a:solidFill>
                <a:latin typeface="Garamond"/>
                <a:cs typeface="Garamond"/>
              </a:rPr>
              <a:t>thyroiditis</a:t>
            </a:r>
            <a:endParaRPr sz="2400">
              <a:latin typeface="Garamond"/>
              <a:cs typeface="Garamond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65191" y="1676400"/>
            <a:ext cx="5321808" cy="3572255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29205" y="374980"/>
            <a:ext cx="7154545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spc="-5" dirty="0">
                <a:solidFill>
                  <a:srgbClr val="FF0000"/>
                </a:solidFill>
              </a:rPr>
              <a:t>Hashimoto</a:t>
            </a:r>
            <a:r>
              <a:rPr sz="6000" spc="-35" dirty="0">
                <a:solidFill>
                  <a:srgbClr val="FF0000"/>
                </a:solidFill>
              </a:rPr>
              <a:t> </a:t>
            </a:r>
            <a:r>
              <a:rPr sz="6000" spc="-10" dirty="0">
                <a:solidFill>
                  <a:srgbClr val="FF0000"/>
                </a:solidFill>
              </a:rPr>
              <a:t>thyroiditis</a:t>
            </a:r>
            <a:endParaRPr sz="6000"/>
          </a:p>
        </p:txBody>
      </p:sp>
      <p:sp>
        <p:nvSpPr>
          <p:cNvPr id="3" name="object 3"/>
          <p:cNvSpPr txBox="1"/>
          <p:nvPr/>
        </p:nvSpPr>
        <p:spPr>
          <a:xfrm>
            <a:off x="1384808" y="1573149"/>
            <a:ext cx="3698875" cy="4299585"/>
          </a:xfrm>
          <a:prstGeom prst="rect">
            <a:avLst/>
          </a:prstGeom>
        </p:spPr>
        <p:txBody>
          <a:bodyPr vert="horz" wrap="square" lIns="0" tIns="51435" rIns="0" bIns="0" rtlCol="0">
            <a:spAutoFit/>
          </a:bodyPr>
          <a:lstStyle/>
          <a:p>
            <a:pPr marL="892810" marR="264160" indent="-5080" algn="ctr">
              <a:lnSpc>
                <a:spcPct val="90000"/>
              </a:lnSpc>
              <a:spcBef>
                <a:spcPts val="405"/>
              </a:spcBef>
            </a:pPr>
            <a:r>
              <a:rPr sz="2600" b="1" spc="5" dirty="0">
                <a:solidFill>
                  <a:srgbClr val="252525"/>
                </a:solidFill>
                <a:latin typeface="Garamond"/>
                <a:cs typeface="Garamond"/>
              </a:rPr>
              <a:t>*Early-stage </a:t>
            </a:r>
            <a:r>
              <a:rPr sz="2600" b="1" spc="1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600" b="1" spc="-10" dirty="0">
                <a:solidFill>
                  <a:srgbClr val="252525"/>
                </a:solidFill>
                <a:latin typeface="Garamond"/>
                <a:cs typeface="Garamond"/>
              </a:rPr>
              <a:t>Hashimoto </a:t>
            </a:r>
            <a:r>
              <a:rPr sz="2600" b="1" spc="-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600" b="1" spc="-10" dirty="0">
                <a:solidFill>
                  <a:srgbClr val="252525"/>
                </a:solidFill>
                <a:latin typeface="Garamond"/>
                <a:cs typeface="Garamond"/>
              </a:rPr>
              <a:t>thyroiditis</a:t>
            </a:r>
            <a:r>
              <a:rPr sz="2600" b="1" spc="4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600" b="1" spc="-10" dirty="0">
                <a:solidFill>
                  <a:srgbClr val="252525"/>
                </a:solidFill>
                <a:latin typeface="Garamond"/>
                <a:cs typeface="Garamond"/>
              </a:rPr>
              <a:t>in</a:t>
            </a:r>
            <a:r>
              <a:rPr sz="2600" b="1" spc="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600" b="1" spc="-5" dirty="0">
                <a:solidFill>
                  <a:srgbClr val="252525"/>
                </a:solidFill>
                <a:latin typeface="Garamond"/>
                <a:cs typeface="Garamond"/>
              </a:rPr>
              <a:t>a</a:t>
            </a:r>
            <a:r>
              <a:rPr sz="2600" b="1" spc="-2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600" b="1" spc="5" dirty="0">
                <a:solidFill>
                  <a:srgbClr val="252525"/>
                </a:solidFill>
                <a:latin typeface="Garamond"/>
                <a:cs typeface="Garamond"/>
              </a:rPr>
              <a:t>42-</a:t>
            </a:r>
            <a:endParaRPr sz="2600">
              <a:latin typeface="Garamond"/>
              <a:cs typeface="Garamond"/>
            </a:endParaRPr>
          </a:p>
          <a:p>
            <a:pPr marL="676910" marR="53340" indent="-664210">
              <a:lnSpc>
                <a:spcPts val="2810"/>
              </a:lnSpc>
              <a:spcBef>
                <a:spcPts val="40"/>
              </a:spcBef>
              <a:tabLst>
                <a:tab pos="709930" algn="l"/>
              </a:tabLst>
            </a:pPr>
            <a:r>
              <a:rPr sz="2600" b="1" strike="sngStrike" spc="-5" dirty="0">
                <a:solidFill>
                  <a:srgbClr val="252525"/>
                </a:solidFill>
                <a:latin typeface="Garamond"/>
                <a:cs typeface="Garamond"/>
              </a:rPr>
              <a:t> 		</a:t>
            </a:r>
            <a:r>
              <a:rPr sz="2600" b="1" strike="sngStrike" spc="-15" dirty="0">
                <a:solidFill>
                  <a:srgbClr val="252525"/>
                </a:solidFill>
                <a:latin typeface="Garamond"/>
                <a:cs typeface="Garamond"/>
              </a:rPr>
              <a:t>year-old</a:t>
            </a:r>
            <a:r>
              <a:rPr sz="2600" b="1" strike="sngStrike" spc="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600" b="1" strike="sngStrike" spc="-20" dirty="0">
                <a:solidFill>
                  <a:srgbClr val="252525"/>
                </a:solidFill>
                <a:latin typeface="Garamond"/>
                <a:cs typeface="Garamond"/>
              </a:rPr>
              <a:t>woman</a:t>
            </a:r>
            <a:r>
              <a:rPr sz="2600" b="1" strike="sngStrike" spc="-5" dirty="0">
                <a:solidFill>
                  <a:srgbClr val="252525"/>
                </a:solidFill>
                <a:latin typeface="Garamond"/>
                <a:cs typeface="Garamond"/>
              </a:rPr>
              <a:t> who </a:t>
            </a:r>
            <a:r>
              <a:rPr sz="2600" b="1" strike="noStrike" spc="-63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600" b="1" strike="noStrike" dirty="0">
                <a:solidFill>
                  <a:srgbClr val="252525"/>
                </a:solidFill>
                <a:latin typeface="Garamond"/>
                <a:cs typeface="Garamond"/>
              </a:rPr>
              <a:t>presented</a:t>
            </a:r>
            <a:r>
              <a:rPr sz="2600" b="1" strike="noStrike" spc="-1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600" b="1" strike="noStrike" spc="-5" dirty="0">
                <a:solidFill>
                  <a:srgbClr val="252525"/>
                </a:solidFill>
                <a:latin typeface="Garamond"/>
                <a:cs typeface="Garamond"/>
              </a:rPr>
              <a:t>with</a:t>
            </a:r>
            <a:r>
              <a:rPr sz="2600" b="1" strike="noStrike" spc="-2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600" b="1" strike="noStrike" spc="-10" dirty="0">
                <a:solidFill>
                  <a:srgbClr val="252525"/>
                </a:solidFill>
                <a:latin typeface="Garamond"/>
                <a:cs typeface="Garamond"/>
              </a:rPr>
              <a:t>goiter</a:t>
            </a:r>
            <a:endParaRPr sz="2600">
              <a:latin typeface="Garamond"/>
              <a:cs typeface="Garamond"/>
            </a:endParaRPr>
          </a:p>
          <a:p>
            <a:pPr marL="631190" marR="5080" indent="-635" algn="ctr">
              <a:lnSpc>
                <a:spcPct val="90000"/>
              </a:lnSpc>
              <a:spcBef>
                <a:spcPts val="1180"/>
              </a:spcBef>
            </a:pPr>
            <a:r>
              <a:rPr sz="2600" b="1" dirty="0">
                <a:solidFill>
                  <a:srgbClr val="252525"/>
                </a:solidFill>
                <a:latin typeface="Garamond"/>
                <a:cs typeface="Garamond"/>
              </a:rPr>
              <a:t>*The 24-hour </a:t>
            </a:r>
            <a:r>
              <a:rPr sz="2600" b="1" spc="-10" dirty="0">
                <a:solidFill>
                  <a:srgbClr val="252525"/>
                </a:solidFill>
                <a:latin typeface="Garamond"/>
                <a:cs typeface="Garamond"/>
              </a:rPr>
              <a:t>RAIU </a:t>
            </a:r>
            <a:r>
              <a:rPr sz="2600" b="1" spc="-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600" b="1" spc="-25" dirty="0">
                <a:solidFill>
                  <a:srgbClr val="252525"/>
                </a:solidFill>
                <a:latin typeface="Garamond"/>
                <a:cs typeface="Garamond"/>
              </a:rPr>
              <a:t>was</a:t>
            </a:r>
            <a:r>
              <a:rPr sz="2600" b="1" spc="-3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600" b="1" spc="-5" dirty="0">
                <a:solidFill>
                  <a:srgbClr val="252525"/>
                </a:solidFill>
                <a:latin typeface="Garamond"/>
                <a:cs typeface="Garamond"/>
              </a:rPr>
              <a:t>mildly</a:t>
            </a:r>
            <a:r>
              <a:rPr sz="2600" b="1" spc="2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600" b="1" spc="-10" dirty="0">
                <a:solidFill>
                  <a:srgbClr val="252525"/>
                </a:solidFill>
                <a:latin typeface="Garamond"/>
                <a:cs typeface="Garamond"/>
              </a:rPr>
              <a:t>elevated</a:t>
            </a:r>
            <a:r>
              <a:rPr sz="2600" b="1" spc="-1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600" b="1" spc="-5" dirty="0">
                <a:solidFill>
                  <a:srgbClr val="252525"/>
                </a:solidFill>
                <a:latin typeface="Garamond"/>
                <a:cs typeface="Garamond"/>
              </a:rPr>
              <a:t>at </a:t>
            </a:r>
            <a:r>
              <a:rPr sz="2600" b="1" spc="-63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600" b="1" spc="-5" dirty="0">
                <a:solidFill>
                  <a:srgbClr val="252525"/>
                </a:solidFill>
                <a:latin typeface="Garamond"/>
                <a:cs typeface="Garamond"/>
              </a:rPr>
              <a:t>39%.</a:t>
            </a:r>
            <a:endParaRPr sz="2600">
              <a:latin typeface="Garamond"/>
              <a:cs typeface="Garamond"/>
            </a:endParaRPr>
          </a:p>
          <a:p>
            <a:pPr marL="835025" marR="210820" indent="1905" algn="ctr">
              <a:lnSpc>
                <a:spcPct val="90000"/>
              </a:lnSpc>
              <a:spcBef>
                <a:spcPts val="1225"/>
              </a:spcBef>
            </a:pPr>
            <a:r>
              <a:rPr sz="2600" b="1" spc="-5" dirty="0">
                <a:solidFill>
                  <a:srgbClr val="252525"/>
                </a:solidFill>
                <a:latin typeface="Garamond"/>
                <a:cs typeface="Garamond"/>
              </a:rPr>
              <a:t>*</a:t>
            </a:r>
            <a:r>
              <a:rPr sz="2600" b="1" spc="-1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600" b="1" spc="-5" dirty="0">
                <a:solidFill>
                  <a:srgbClr val="252525"/>
                </a:solidFill>
                <a:latin typeface="Garamond"/>
                <a:cs typeface="Garamond"/>
              </a:rPr>
              <a:t>(</a:t>
            </a:r>
            <a:r>
              <a:rPr sz="2600" b="1" spc="-5" dirty="0">
                <a:solidFill>
                  <a:srgbClr val="FF0000"/>
                </a:solidFill>
                <a:latin typeface="Garamond"/>
                <a:cs typeface="Garamond"/>
              </a:rPr>
              <a:t>thick</a:t>
            </a:r>
            <a:r>
              <a:rPr sz="2600" b="1" spc="25" dirty="0">
                <a:solidFill>
                  <a:srgbClr val="FF0000"/>
                </a:solidFill>
                <a:latin typeface="Garamond"/>
                <a:cs typeface="Garamond"/>
              </a:rPr>
              <a:t> </a:t>
            </a:r>
            <a:r>
              <a:rPr sz="2600" b="1" spc="10" dirty="0">
                <a:solidFill>
                  <a:srgbClr val="FF0000"/>
                </a:solidFill>
                <a:latin typeface="Garamond"/>
                <a:cs typeface="Garamond"/>
              </a:rPr>
              <a:t>arrow</a:t>
            </a:r>
            <a:r>
              <a:rPr sz="2600" b="1" spc="10" dirty="0">
                <a:solidFill>
                  <a:srgbClr val="252525"/>
                </a:solidFill>
                <a:latin typeface="Garamond"/>
                <a:cs typeface="Garamond"/>
              </a:rPr>
              <a:t>) </a:t>
            </a:r>
            <a:r>
              <a:rPr sz="2600" b="1" spc="1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600" b="1" dirty="0">
                <a:solidFill>
                  <a:srgbClr val="252525"/>
                </a:solidFill>
                <a:latin typeface="Garamond"/>
                <a:cs typeface="Garamond"/>
              </a:rPr>
              <a:t>represents the </a:t>
            </a:r>
            <a:r>
              <a:rPr sz="2600" b="1" spc="-5" dirty="0">
                <a:solidFill>
                  <a:srgbClr val="252525"/>
                </a:solidFill>
                <a:latin typeface="Garamond"/>
                <a:cs typeface="Garamond"/>
              </a:rPr>
              <a:t>cold </a:t>
            </a:r>
            <a:r>
              <a:rPr sz="2600" b="1" spc="-64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600" b="1" spc="10" dirty="0">
                <a:solidFill>
                  <a:srgbClr val="252525"/>
                </a:solidFill>
                <a:latin typeface="Garamond"/>
                <a:cs typeface="Garamond"/>
              </a:rPr>
              <a:t>sternal</a:t>
            </a:r>
            <a:r>
              <a:rPr sz="2600" b="1" spc="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600" b="1" spc="-10" dirty="0">
                <a:solidFill>
                  <a:srgbClr val="252525"/>
                </a:solidFill>
                <a:latin typeface="Garamond"/>
                <a:cs typeface="Garamond"/>
              </a:rPr>
              <a:t>marker</a:t>
            </a:r>
            <a:endParaRPr sz="2600">
              <a:latin typeface="Garamond"/>
              <a:cs typeface="Garamond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34000" y="1905000"/>
            <a:ext cx="4191000" cy="35052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60345" y="602741"/>
            <a:ext cx="607949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252525"/>
                </a:solidFill>
              </a:rPr>
              <a:t>Hashimoto</a:t>
            </a:r>
            <a:r>
              <a:rPr spc="-20" dirty="0">
                <a:solidFill>
                  <a:srgbClr val="252525"/>
                </a:solidFill>
              </a:rPr>
              <a:t> </a:t>
            </a:r>
            <a:r>
              <a:rPr spc="-5" dirty="0">
                <a:solidFill>
                  <a:srgbClr val="252525"/>
                </a:solidFill>
              </a:rPr>
              <a:t>thyroiditis</a:t>
            </a:r>
            <a:r>
              <a:rPr spc="-20" dirty="0">
                <a:solidFill>
                  <a:srgbClr val="252525"/>
                </a:solidFill>
              </a:rPr>
              <a:t> </a:t>
            </a:r>
            <a:r>
              <a:rPr dirty="0">
                <a:solidFill>
                  <a:srgbClr val="252525"/>
                </a:solidFill>
              </a:rPr>
              <a:t>as</a:t>
            </a:r>
            <a:r>
              <a:rPr spc="-55" dirty="0">
                <a:solidFill>
                  <a:srgbClr val="252525"/>
                </a:solidFill>
              </a:rPr>
              <a:t> </a:t>
            </a:r>
            <a:r>
              <a:rPr spc="-5" dirty="0">
                <a:solidFill>
                  <a:srgbClr val="252525"/>
                </a:solidFill>
              </a:rPr>
              <a:t>MNG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384808" y="1855724"/>
            <a:ext cx="3540125" cy="386905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104265" marR="800735" indent="-85725">
              <a:lnSpc>
                <a:spcPct val="100000"/>
              </a:lnSpc>
              <a:spcBef>
                <a:spcPts val="105"/>
              </a:spcBef>
            </a:pPr>
            <a:r>
              <a:rPr sz="2800" b="1" dirty="0">
                <a:solidFill>
                  <a:srgbClr val="252525"/>
                </a:solidFill>
                <a:latin typeface="Garamond"/>
                <a:cs typeface="Garamond"/>
              </a:rPr>
              <a:t>Has</a:t>
            </a:r>
            <a:r>
              <a:rPr sz="2800" b="1" spc="5" dirty="0">
                <a:solidFill>
                  <a:srgbClr val="252525"/>
                </a:solidFill>
                <a:latin typeface="Garamond"/>
                <a:cs typeface="Garamond"/>
              </a:rPr>
              <a:t>h</a:t>
            </a:r>
            <a:r>
              <a:rPr sz="2800" b="1" spc="-5" dirty="0">
                <a:solidFill>
                  <a:srgbClr val="252525"/>
                </a:solidFill>
                <a:latin typeface="Garamond"/>
                <a:cs typeface="Garamond"/>
              </a:rPr>
              <a:t>i</a:t>
            </a:r>
            <a:r>
              <a:rPr sz="2800" b="1" spc="5" dirty="0">
                <a:solidFill>
                  <a:srgbClr val="252525"/>
                </a:solidFill>
                <a:latin typeface="Garamond"/>
                <a:cs typeface="Garamond"/>
              </a:rPr>
              <a:t>mot</a:t>
            </a:r>
            <a:r>
              <a:rPr sz="2800" b="1" dirty="0">
                <a:solidFill>
                  <a:srgbClr val="252525"/>
                </a:solidFill>
                <a:latin typeface="Garamond"/>
                <a:cs typeface="Garamond"/>
              </a:rPr>
              <a:t>o  thyroiditis</a:t>
            </a:r>
            <a:endParaRPr sz="2800">
              <a:latin typeface="Garamond"/>
              <a:cs typeface="Garamond"/>
            </a:endParaRPr>
          </a:p>
          <a:p>
            <a:pPr marL="412115" marR="5080" indent="-400050">
              <a:lnSpc>
                <a:spcPct val="100000"/>
              </a:lnSpc>
              <a:spcBef>
                <a:spcPts val="5"/>
              </a:spcBef>
              <a:tabLst>
                <a:tab pos="650240" algn="l"/>
                <a:tab pos="3526790" algn="l"/>
              </a:tabLst>
            </a:pPr>
            <a:r>
              <a:rPr sz="2800" b="1" strike="sngStrike" dirty="0">
                <a:solidFill>
                  <a:srgbClr val="252525"/>
                </a:solidFill>
                <a:latin typeface="Garamond"/>
                <a:cs typeface="Garamond"/>
              </a:rPr>
              <a:t> 		manifesting</a:t>
            </a:r>
            <a:r>
              <a:rPr sz="2800" b="1" strike="sngStrike" spc="-114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800" b="1" strike="sngStrike" dirty="0">
                <a:solidFill>
                  <a:srgbClr val="252525"/>
                </a:solidFill>
                <a:latin typeface="Garamond"/>
                <a:cs typeface="Garamond"/>
              </a:rPr>
              <a:t>as</a:t>
            </a:r>
            <a:r>
              <a:rPr sz="2800" b="1" strike="sngStrike" spc="-5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800" b="1" strike="sngStrike" dirty="0">
                <a:solidFill>
                  <a:srgbClr val="252525"/>
                </a:solidFill>
                <a:latin typeface="Garamond"/>
                <a:cs typeface="Garamond"/>
              </a:rPr>
              <a:t>a 	</a:t>
            </a:r>
            <a:r>
              <a:rPr sz="2800" b="1" strike="noStrike" dirty="0">
                <a:solidFill>
                  <a:srgbClr val="252525"/>
                </a:solidFill>
                <a:latin typeface="Garamond"/>
                <a:cs typeface="Garamond"/>
              </a:rPr>
              <a:t> multinodular</a:t>
            </a:r>
            <a:r>
              <a:rPr sz="2800" b="1" strike="noStrike" spc="-9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800" b="1" strike="noStrike" dirty="0">
                <a:solidFill>
                  <a:srgbClr val="252525"/>
                </a:solidFill>
                <a:latin typeface="Garamond"/>
                <a:cs typeface="Garamond"/>
              </a:rPr>
              <a:t>goiter</a:t>
            </a:r>
            <a:endParaRPr sz="2800">
              <a:latin typeface="Garamond"/>
              <a:cs typeface="Garamond"/>
            </a:endParaRPr>
          </a:p>
          <a:p>
            <a:pPr marL="564515" marR="344805" indent="1270" algn="ctr">
              <a:lnSpc>
                <a:spcPct val="100000"/>
              </a:lnSpc>
            </a:pPr>
            <a:r>
              <a:rPr sz="2800" b="1" dirty="0">
                <a:solidFill>
                  <a:srgbClr val="252525"/>
                </a:solidFill>
                <a:latin typeface="Garamond"/>
                <a:cs typeface="Garamond"/>
              </a:rPr>
              <a:t>in </a:t>
            </a:r>
            <a:r>
              <a:rPr sz="2800" b="1" spc="5" dirty="0">
                <a:solidFill>
                  <a:srgbClr val="252525"/>
                </a:solidFill>
                <a:latin typeface="Garamond"/>
                <a:cs typeface="Garamond"/>
              </a:rPr>
              <a:t>a </a:t>
            </a:r>
            <a:r>
              <a:rPr sz="2800" b="1" spc="-10" dirty="0">
                <a:solidFill>
                  <a:srgbClr val="252525"/>
                </a:solidFill>
                <a:latin typeface="Garamond"/>
                <a:cs typeface="Garamond"/>
              </a:rPr>
              <a:t>51-year-old </a:t>
            </a:r>
            <a:r>
              <a:rPr sz="2800" b="1" spc="-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800" b="1" spc="5" dirty="0">
                <a:solidFill>
                  <a:srgbClr val="252525"/>
                </a:solidFill>
                <a:latin typeface="Garamond"/>
                <a:cs typeface="Garamond"/>
              </a:rPr>
              <a:t>man </a:t>
            </a:r>
            <a:r>
              <a:rPr sz="2800" b="1" dirty="0">
                <a:solidFill>
                  <a:srgbClr val="252525"/>
                </a:solidFill>
                <a:latin typeface="Garamond"/>
                <a:cs typeface="Garamond"/>
              </a:rPr>
              <a:t>who </a:t>
            </a:r>
            <a:r>
              <a:rPr sz="2800" b="1" spc="5" dirty="0">
                <a:solidFill>
                  <a:srgbClr val="252525"/>
                </a:solidFill>
                <a:latin typeface="Garamond"/>
                <a:cs typeface="Garamond"/>
              </a:rPr>
              <a:t> presented </a:t>
            </a:r>
            <a:r>
              <a:rPr sz="2800" b="1" dirty="0">
                <a:solidFill>
                  <a:srgbClr val="252525"/>
                </a:solidFill>
                <a:latin typeface="Garamond"/>
                <a:cs typeface="Garamond"/>
              </a:rPr>
              <a:t>with </a:t>
            </a:r>
            <a:r>
              <a:rPr sz="2800" b="1" spc="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800" b="1" dirty="0">
                <a:solidFill>
                  <a:srgbClr val="252525"/>
                </a:solidFill>
                <a:latin typeface="Garamond"/>
                <a:cs typeface="Garamond"/>
              </a:rPr>
              <a:t>multiple</a:t>
            </a:r>
            <a:r>
              <a:rPr sz="2800" b="1" spc="-9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800" b="1" spc="-10" dirty="0">
                <a:solidFill>
                  <a:srgbClr val="252525"/>
                </a:solidFill>
                <a:latin typeface="Garamond"/>
                <a:cs typeface="Garamond"/>
              </a:rPr>
              <a:t>palpable </a:t>
            </a:r>
            <a:r>
              <a:rPr sz="2800" b="1" spc="-68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800" b="1" dirty="0">
                <a:solidFill>
                  <a:srgbClr val="252525"/>
                </a:solidFill>
                <a:latin typeface="Garamond"/>
                <a:cs typeface="Garamond"/>
              </a:rPr>
              <a:t>thyroid</a:t>
            </a:r>
            <a:r>
              <a:rPr sz="2800" b="1" spc="-6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800" b="1" dirty="0">
                <a:solidFill>
                  <a:srgbClr val="252525"/>
                </a:solidFill>
                <a:latin typeface="Garamond"/>
                <a:cs typeface="Garamond"/>
              </a:rPr>
              <a:t>nodules.</a:t>
            </a:r>
            <a:endParaRPr sz="2800">
              <a:latin typeface="Garamond"/>
              <a:cs typeface="Garamond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29200" y="1524000"/>
            <a:ext cx="5181600" cy="44958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88285" y="804494"/>
            <a:ext cx="7649209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FF0000"/>
                </a:solidFill>
              </a:rPr>
              <a:t>Hashimoto</a:t>
            </a:r>
            <a:r>
              <a:rPr spc="-25" dirty="0">
                <a:solidFill>
                  <a:srgbClr val="FF0000"/>
                </a:solidFill>
              </a:rPr>
              <a:t> </a:t>
            </a:r>
            <a:r>
              <a:rPr spc="-10" dirty="0">
                <a:solidFill>
                  <a:srgbClr val="FF0000"/>
                </a:solidFill>
              </a:rPr>
              <a:t>thyroiditis</a:t>
            </a:r>
            <a:r>
              <a:rPr spc="15" dirty="0">
                <a:solidFill>
                  <a:srgbClr val="FF0000"/>
                </a:solidFill>
              </a:rPr>
              <a:t> </a:t>
            </a:r>
            <a:r>
              <a:rPr spc="-5" dirty="0">
                <a:solidFill>
                  <a:srgbClr val="FF0000"/>
                </a:solidFill>
              </a:rPr>
              <a:t>with</a:t>
            </a:r>
            <a:r>
              <a:rPr spc="-10" dirty="0">
                <a:solidFill>
                  <a:srgbClr val="FF0000"/>
                </a:solidFill>
              </a:rPr>
              <a:t> </a:t>
            </a:r>
            <a:r>
              <a:rPr dirty="0">
                <a:solidFill>
                  <a:srgbClr val="FF0000"/>
                </a:solidFill>
              </a:rPr>
              <a:t>cold</a:t>
            </a:r>
            <a:r>
              <a:rPr spc="-5" dirty="0">
                <a:solidFill>
                  <a:srgbClr val="FF0000"/>
                </a:solidFill>
              </a:rPr>
              <a:t> nodule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384808" y="1566748"/>
            <a:ext cx="3540125" cy="4296410"/>
          </a:xfrm>
          <a:prstGeom prst="rect">
            <a:avLst/>
          </a:prstGeom>
        </p:spPr>
        <p:txBody>
          <a:bodyPr vert="horz" wrap="square" lIns="0" tIns="56515" rIns="0" bIns="0" rtlCol="0">
            <a:spAutoFit/>
          </a:bodyPr>
          <a:lstStyle/>
          <a:p>
            <a:pPr marL="704215" marR="375285" indent="88900" algn="ctr">
              <a:lnSpc>
                <a:spcPct val="90000"/>
              </a:lnSpc>
              <a:spcBef>
                <a:spcPts val="445"/>
              </a:spcBef>
            </a:pPr>
            <a:r>
              <a:rPr sz="2800" b="1" spc="5" dirty="0">
                <a:solidFill>
                  <a:srgbClr val="252525"/>
                </a:solidFill>
                <a:latin typeface="Garamond"/>
                <a:cs typeface="Garamond"/>
              </a:rPr>
              <a:t>Hashimoto </a:t>
            </a:r>
            <a:r>
              <a:rPr sz="2800" b="1" spc="1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800" b="1" dirty="0">
                <a:solidFill>
                  <a:srgbClr val="252525"/>
                </a:solidFill>
                <a:latin typeface="Garamond"/>
                <a:cs typeface="Garamond"/>
              </a:rPr>
              <a:t>thyroiditis </a:t>
            </a:r>
            <a:r>
              <a:rPr sz="2800" b="1" spc="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800" b="1" dirty="0">
                <a:solidFill>
                  <a:srgbClr val="252525"/>
                </a:solidFill>
                <a:latin typeface="Garamond"/>
                <a:cs typeface="Garamond"/>
              </a:rPr>
              <a:t>manifesting</a:t>
            </a:r>
            <a:r>
              <a:rPr sz="2800" b="1" spc="-12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800" b="1" dirty="0">
                <a:solidFill>
                  <a:srgbClr val="252525"/>
                </a:solidFill>
                <a:latin typeface="Garamond"/>
                <a:cs typeface="Garamond"/>
              </a:rPr>
              <a:t>as</a:t>
            </a:r>
            <a:r>
              <a:rPr sz="2800" b="1" spc="-5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800" b="1" spc="5" dirty="0">
                <a:solidFill>
                  <a:srgbClr val="252525"/>
                </a:solidFill>
                <a:latin typeface="Garamond"/>
                <a:cs typeface="Garamond"/>
              </a:rPr>
              <a:t>a</a:t>
            </a:r>
            <a:endParaRPr sz="2800">
              <a:latin typeface="Garamond"/>
              <a:cs typeface="Garamond"/>
            </a:endParaRPr>
          </a:p>
          <a:p>
            <a:pPr marL="676910" marR="5080" indent="-664210">
              <a:lnSpc>
                <a:spcPct val="90000"/>
              </a:lnSpc>
              <a:tabLst>
                <a:tab pos="1009015" algn="l"/>
                <a:tab pos="3526790" algn="l"/>
              </a:tabLst>
            </a:pPr>
            <a:r>
              <a:rPr sz="2800" b="1" strike="sngStrike" dirty="0">
                <a:solidFill>
                  <a:srgbClr val="252525"/>
                </a:solidFill>
                <a:latin typeface="Garamond"/>
                <a:cs typeface="Garamond"/>
              </a:rPr>
              <a:t> 		</a:t>
            </a:r>
            <a:r>
              <a:rPr sz="2800" b="1" strike="sngStrike" spc="15" dirty="0">
                <a:solidFill>
                  <a:srgbClr val="252525"/>
                </a:solidFill>
                <a:latin typeface="Garamond"/>
                <a:cs typeface="Garamond"/>
              </a:rPr>
              <a:t>solitary</a:t>
            </a:r>
            <a:r>
              <a:rPr sz="2800" b="1" strike="sngStrike" spc="-12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800" b="1" strike="sngStrike" dirty="0">
                <a:solidFill>
                  <a:srgbClr val="252525"/>
                </a:solidFill>
                <a:latin typeface="Garamond"/>
                <a:cs typeface="Garamond"/>
              </a:rPr>
              <a:t>cold 	</a:t>
            </a:r>
            <a:r>
              <a:rPr sz="2800" b="1" strike="noStrike" dirty="0">
                <a:solidFill>
                  <a:srgbClr val="252525"/>
                </a:solidFill>
                <a:latin typeface="Garamond"/>
                <a:cs typeface="Garamond"/>
              </a:rPr>
              <a:t> nodule in </a:t>
            </a:r>
            <a:r>
              <a:rPr sz="2800" b="1" strike="noStrike" spc="5" dirty="0">
                <a:solidFill>
                  <a:srgbClr val="252525"/>
                </a:solidFill>
                <a:latin typeface="Garamond"/>
                <a:cs typeface="Garamond"/>
              </a:rPr>
              <a:t>a 34- </a:t>
            </a:r>
            <a:r>
              <a:rPr sz="2800" b="1" strike="noStrike" spc="1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800" b="1" strike="noStrike" spc="-10" dirty="0">
                <a:solidFill>
                  <a:srgbClr val="252525"/>
                </a:solidFill>
                <a:latin typeface="Garamond"/>
                <a:cs typeface="Garamond"/>
              </a:rPr>
              <a:t>year-old </a:t>
            </a:r>
            <a:r>
              <a:rPr sz="2800" b="1" strike="noStrike" spc="-5" dirty="0">
                <a:solidFill>
                  <a:srgbClr val="252525"/>
                </a:solidFill>
                <a:latin typeface="Garamond"/>
                <a:cs typeface="Garamond"/>
              </a:rPr>
              <a:t>woman </a:t>
            </a:r>
            <a:r>
              <a:rPr sz="2800" b="1" strike="noStrike" dirty="0">
                <a:solidFill>
                  <a:srgbClr val="252525"/>
                </a:solidFill>
                <a:latin typeface="Garamond"/>
                <a:cs typeface="Garamond"/>
              </a:rPr>
              <a:t> who</a:t>
            </a:r>
            <a:r>
              <a:rPr sz="2800" b="1" strike="noStrike" spc="-1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800" b="1" strike="noStrike" dirty="0">
                <a:solidFill>
                  <a:srgbClr val="252525"/>
                </a:solidFill>
                <a:latin typeface="Garamond"/>
                <a:cs typeface="Garamond"/>
              </a:rPr>
              <a:t>complained</a:t>
            </a:r>
            <a:endParaRPr sz="2800">
              <a:latin typeface="Garamond"/>
              <a:cs typeface="Garamond"/>
            </a:endParaRPr>
          </a:p>
          <a:p>
            <a:pPr marL="582295" marR="256540" indent="2540" algn="ctr">
              <a:lnSpc>
                <a:spcPct val="90000"/>
              </a:lnSpc>
              <a:tabLst>
                <a:tab pos="1022985" algn="l"/>
                <a:tab pos="1873885" algn="l"/>
              </a:tabLst>
            </a:pPr>
            <a:r>
              <a:rPr sz="2800" b="1" dirty="0">
                <a:solidFill>
                  <a:srgbClr val="252525"/>
                </a:solidFill>
                <a:latin typeface="Garamond"/>
                <a:cs typeface="Garamond"/>
              </a:rPr>
              <a:t>of	</a:t>
            </a:r>
            <a:r>
              <a:rPr sz="2800" b="1" spc="5" dirty="0">
                <a:solidFill>
                  <a:srgbClr val="252525"/>
                </a:solidFill>
                <a:latin typeface="Garamond"/>
                <a:cs typeface="Garamond"/>
              </a:rPr>
              <a:t>a </a:t>
            </a:r>
            <a:r>
              <a:rPr sz="2800" b="1" spc="-10" dirty="0">
                <a:solidFill>
                  <a:srgbClr val="252525"/>
                </a:solidFill>
                <a:latin typeface="Garamond"/>
                <a:cs typeface="Garamond"/>
              </a:rPr>
              <a:t>palpable </a:t>
            </a:r>
            <a:r>
              <a:rPr sz="2800" b="1" spc="-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800" b="1" dirty="0">
                <a:solidFill>
                  <a:srgbClr val="252525"/>
                </a:solidFill>
                <a:latin typeface="Garamond"/>
                <a:cs typeface="Garamond"/>
              </a:rPr>
              <a:t>right-sided </a:t>
            </a:r>
            <a:r>
              <a:rPr sz="2800" b="1" spc="5" dirty="0">
                <a:solidFill>
                  <a:srgbClr val="252525"/>
                </a:solidFill>
                <a:latin typeface="Garamond"/>
                <a:cs typeface="Garamond"/>
              </a:rPr>
              <a:t>neck </a:t>
            </a:r>
            <a:r>
              <a:rPr sz="2800" b="1" spc="1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800" b="1" spc="5" dirty="0">
                <a:solidFill>
                  <a:srgbClr val="252525"/>
                </a:solidFill>
                <a:latin typeface="Garamond"/>
                <a:cs typeface="Garamond"/>
              </a:rPr>
              <a:t>mass</a:t>
            </a:r>
            <a:r>
              <a:rPr sz="2800" b="1" spc="-3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800" b="1" dirty="0">
                <a:solidFill>
                  <a:srgbClr val="252525"/>
                </a:solidFill>
                <a:latin typeface="Garamond"/>
                <a:cs typeface="Garamond"/>
              </a:rPr>
              <a:t>of	5</a:t>
            </a:r>
            <a:r>
              <a:rPr sz="2800" b="1" spc="-8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800" b="1" spc="5" dirty="0">
                <a:solidFill>
                  <a:srgbClr val="252525"/>
                </a:solidFill>
                <a:latin typeface="Garamond"/>
                <a:cs typeface="Garamond"/>
              </a:rPr>
              <a:t>months </a:t>
            </a:r>
            <a:r>
              <a:rPr sz="2800" b="1" spc="-68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800" b="1" spc="5" dirty="0">
                <a:solidFill>
                  <a:srgbClr val="252525"/>
                </a:solidFill>
                <a:latin typeface="Garamond"/>
                <a:cs typeface="Garamond"/>
              </a:rPr>
              <a:t>duration</a:t>
            </a:r>
            <a:endParaRPr sz="2800">
              <a:latin typeface="Garamond"/>
              <a:cs typeface="Garamond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00600" y="1600200"/>
            <a:ext cx="4953000" cy="42672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97507" y="2915412"/>
            <a:ext cx="3514725" cy="0"/>
          </a:xfrm>
          <a:custGeom>
            <a:avLst/>
            <a:gdLst/>
            <a:ahLst/>
            <a:cxnLst/>
            <a:rect l="l" t="t" r="r" b="b"/>
            <a:pathLst>
              <a:path w="3514725">
                <a:moveTo>
                  <a:pt x="0" y="0"/>
                </a:moveTo>
                <a:lnTo>
                  <a:pt x="3514470" y="0"/>
                </a:lnTo>
              </a:path>
            </a:pathLst>
          </a:custGeom>
          <a:ln w="15875">
            <a:solidFill>
              <a:srgbClr val="8399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892045" y="458165"/>
            <a:ext cx="578104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200" b="1" spc="-15" dirty="0">
                <a:solidFill>
                  <a:srgbClr val="FF0000"/>
                </a:solidFill>
                <a:latin typeface="Garamond"/>
                <a:cs typeface="Garamond"/>
              </a:rPr>
              <a:t>Hashitoxicosis</a:t>
            </a:r>
            <a:endParaRPr sz="7200">
              <a:latin typeface="Garamond"/>
              <a:cs typeface="Garamond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491741" y="3035300"/>
            <a:ext cx="3320415" cy="1000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6830" marR="5080" indent="-24765">
              <a:lnSpc>
                <a:spcPct val="100000"/>
              </a:lnSpc>
              <a:spcBef>
                <a:spcPts val="90"/>
              </a:spcBef>
            </a:pPr>
            <a:r>
              <a:rPr sz="3200" b="1" spc="-15" dirty="0">
                <a:solidFill>
                  <a:srgbClr val="252525"/>
                </a:solidFill>
                <a:latin typeface="Garamond"/>
                <a:cs typeface="Garamond"/>
              </a:rPr>
              <a:t>Hashitoxicosis</a:t>
            </a:r>
            <a:r>
              <a:rPr sz="3200" b="1" spc="6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3200" b="1" spc="-10" dirty="0">
                <a:solidFill>
                  <a:srgbClr val="252525"/>
                </a:solidFill>
                <a:latin typeface="Garamond"/>
                <a:cs typeface="Garamond"/>
              </a:rPr>
              <a:t>in</a:t>
            </a:r>
            <a:r>
              <a:rPr sz="3200" b="1" spc="-2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3200" b="1" spc="-5" dirty="0">
                <a:solidFill>
                  <a:srgbClr val="252525"/>
                </a:solidFill>
                <a:latin typeface="Garamond"/>
                <a:cs typeface="Garamond"/>
              </a:rPr>
              <a:t>a </a:t>
            </a:r>
            <a:r>
              <a:rPr sz="3200" b="1" spc="-78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3200" b="1" spc="-20" dirty="0">
                <a:solidFill>
                  <a:srgbClr val="252525"/>
                </a:solidFill>
                <a:latin typeface="Garamond"/>
                <a:cs typeface="Garamond"/>
              </a:rPr>
              <a:t>52-year-old</a:t>
            </a:r>
            <a:r>
              <a:rPr sz="3200" b="1" spc="2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3200" b="1" spc="-25" dirty="0">
                <a:solidFill>
                  <a:srgbClr val="252525"/>
                </a:solidFill>
                <a:latin typeface="Garamond"/>
                <a:cs typeface="Garamond"/>
              </a:rPr>
              <a:t>woman</a:t>
            </a:r>
            <a:endParaRPr sz="3200">
              <a:latin typeface="Garamond"/>
              <a:cs typeface="Garamond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81471" y="1600200"/>
            <a:ext cx="5334000" cy="44196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97507" y="2915412"/>
            <a:ext cx="3514725" cy="0"/>
          </a:xfrm>
          <a:custGeom>
            <a:avLst/>
            <a:gdLst/>
            <a:ahLst/>
            <a:cxnLst/>
            <a:rect l="l" t="t" r="r" b="b"/>
            <a:pathLst>
              <a:path w="3514725">
                <a:moveTo>
                  <a:pt x="0" y="0"/>
                </a:moveTo>
                <a:lnTo>
                  <a:pt x="3514470" y="0"/>
                </a:lnTo>
              </a:path>
            </a:pathLst>
          </a:custGeom>
          <a:ln w="15875">
            <a:solidFill>
              <a:srgbClr val="8399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664335" y="494233"/>
            <a:ext cx="7283450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spc="5" dirty="0">
                <a:solidFill>
                  <a:srgbClr val="FF0000"/>
                </a:solidFill>
              </a:rPr>
              <a:t>Postpartum</a:t>
            </a:r>
            <a:r>
              <a:rPr sz="6000" spc="-55" dirty="0">
                <a:solidFill>
                  <a:srgbClr val="FF0000"/>
                </a:solidFill>
              </a:rPr>
              <a:t> </a:t>
            </a:r>
            <a:r>
              <a:rPr sz="6000" spc="-10" dirty="0">
                <a:solidFill>
                  <a:srgbClr val="FF0000"/>
                </a:solidFill>
              </a:rPr>
              <a:t>thyroiditis</a:t>
            </a:r>
            <a:endParaRPr sz="6000"/>
          </a:p>
        </p:txBody>
      </p:sp>
      <p:sp>
        <p:nvSpPr>
          <p:cNvPr id="4" name="object 4"/>
          <p:cNvSpPr txBox="1"/>
          <p:nvPr/>
        </p:nvSpPr>
        <p:spPr>
          <a:xfrm>
            <a:off x="1924050" y="1560652"/>
            <a:ext cx="2551430" cy="4188460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12700" marR="5080" indent="5080" algn="ctr">
              <a:lnSpc>
                <a:spcPct val="90000"/>
              </a:lnSpc>
              <a:spcBef>
                <a:spcPts val="459"/>
              </a:spcBef>
            </a:pPr>
            <a:r>
              <a:rPr sz="3000" spc="-10" dirty="0">
                <a:solidFill>
                  <a:srgbClr val="252525"/>
                </a:solidFill>
                <a:latin typeface="Garamond"/>
                <a:cs typeface="Garamond"/>
              </a:rPr>
              <a:t>Postpartum </a:t>
            </a:r>
            <a:r>
              <a:rPr sz="3000" spc="-5" dirty="0">
                <a:solidFill>
                  <a:srgbClr val="252525"/>
                </a:solidFill>
                <a:latin typeface="Garamond"/>
                <a:cs typeface="Garamond"/>
              </a:rPr>
              <a:t> thyroiditis </a:t>
            </a:r>
            <a:r>
              <a:rPr sz="3000" dirty="0">
                <a:solidFill>
                  <a:srgbClr val="252525"/>
                </a:solidFill>
                <a:latin typeface="Garamond"/>
                <a:cs typeface="Garamond"/>
              </a:rPr>
              <a:t>in a </a:t>
            </a:r>
            <a:r>
              <a:rPr sz="3000" spc="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3000" spc="-5" dirty="0">
                <a:solidFill>
                  <a:srgbClr val="252525"/>
                </a:solidFill>
                <a:latin typeface="Garamond"/>
                <a:cs typeface="Garamond"/>
              </a:rPr>
              <a:t>27-year-old </a:t>
            </a:r>
            <a:r>
              <a:rPr sz="300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3000" spc="-20" dirty="0">
                <a:solidFill>
                  <a:srgbClr val="252525"/>
                </a:solidFill>
                <a:latin typeface="Garamond"/>
                <a:cs typeface="Garamond"/>
              </a:rPr>
              <a:t>woman </a:t>
            </a:r>
            <a:r>
              <a:rPr sz="3000" spc="-10" dirty="0">
                <a:solidFill>
                  <a:srgbClr val="252525"/>
                </a:solidFill>
                <a:latin typeface="Garamond"/>
                <a:cs typeface="Garamond"/>
              </a:rPr>
              <a:t>who </a:t>
            </a:r>
            <a:r>
              <a:rPr sz="3000" spc="-25" dirty="0">
                <a:solidFill>
                  <a:srgbClr val="252525"/>
                </a:solidFill>
                <a:latin typeface="Garamond"/>
                <a:cs typeface="Garamond"/>
              </a:rPr>
              <a:t>was </a:t>
            </a:r>
            <a:r>
              <a:rPr sz="3000" spc="-73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3000" spc="-5" dirty="0">
                <a:solidFill>
                  <a:srgbClr val="252525"/>
                </a:solidFill>
                <a:latin typeface="Garamond"/>
                <a:cs typeface="Garamond"/>
              </a:rPr>
              <a:t>experiencing </a:t>
            </a:r>
            <a:r>
              <a:rPr sz="300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3000" spc="-10" dirty="0">
                <a:solidFill>
                  <a:srgbClr val="252525"/>
                </a:solidFill>
                <a:latin typeface="Garamond"/>
                <a:cs typeface="Garamond"/>
              </a:rPr>
              <a:t>palpitations, </a:t>
            </a:r>
            <a:r>
              <a:rPr sz="3000" spc="-5" dirty="0">
                <a:solidFill>
                  <a:srgbClr val="252525"/>
                </a:solidFill>
                <a:latin typeface="Garamond"/>
                <a:cs typeface="Garamond"/>
              </a:rPr>
              <a:t> nervousness,</a:t>
            </a:r>
            <a:r>
              <a:rPr sz="3000" spc="-10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3000" dirty="0">
                <a:solidFill>
                  <a:srgbClr val="252525"/>
                </a:solidFill>
                <a:latin typeface="Garamond"/>
                <a:cs typeface="Garamond"/>
              </a:rPr>
              <a:t>and </a:t>
            </a:r>
            <a:r>
              <a:rPr sz="3000" spc="-73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3000" dirty="0">
                <a:solidFill>
                  <a:srgbClr val="252525"/>
                </a:solidFill>
                <a:latin typeface="Garamond"/>
                <a:cs typeface="Garamond"/>
              </a:rPr>
              <a:t>insomnia 2 </a:t>
            </a:r>
            <a:r>
              <a:rPr sz="3000" spc="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3000" spc="-5" dirty="0">
                <a:solidFill>
                  <a:srgbClr val="252525"/>
                </a:solidFill>
                <a:latin typeface="Garamond"/>
                <a:cs typeface="Garamond"/>
              </a:rPr>
              <a:t>months </a:t>
            </a:r>
            <a:r>
              <a:rPr sz="3000" spc="-10" dirty="0">
                <a:solidFill>
                  <a:srgbClr val="252525"/>
                </a:solidFill>
                <a:latin typeface="Garamond"/>
                <a:cs typeface="Garamond"/>
              </a:rPr>
              <a:t>after </a:t>
            </a:r>
            <a:r>
              <a:rPr sz="3000" spc="-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3000" spc="-10" dirty="0">
                <a:solidFill>
                  <a:srgbClr val="252525"/>
                </a:solidFill>
                <a:latin typeface="Garamond"/>
                <a:cs typeface="Garamond"/>
              </a:rPr>
              <a:t>giving</a:t>
            </a:r>
            <a:r>
              <a:rPr sz="3000" spc="-4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3000" spc="10" dirty="0">
                <a:solidFill>
                  <a:srgbClr val="252525"/>
                </a:solidFill>
                <a:latin typeface="Garamond"/>
                <a:cs typeface="Garamond"/>
              </a:rPr>
              <a:t>birth</a:t>
            </a:r>
            <a:endParaRPr sz="3000">
              <a:latin typeface="Garamond"/>
              <a:cs typeface="Garamond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53000" y="1676400"/>
            <a:ext cx="4876800" cy="42672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97507" y="2915412"/>
            <a:ext cx="3514725" cy="0"/>
          </a:xfrm>
          <a:custGeom>
            <a:avLst/>
            <a:gdLst/>
            <a:ahLst/>
            <a:cxnLst/>
            <a:rect l="l" t="t" r="r" b="b"/>
            <a:pathLst>
              <a:path w="3514725">
                <a:moveTo>
                  <a:pt x="0" y="0"/>
                </a:moveTo>
                <a:lnTo>
                  <a:pt x="3514470" y="0"/>
                </a:lnTo>
              </a:path>
            </a:pathLst>
          </a:custGeom>
          <a:ln w="15875">
            <a:solidFill>
              <a:srgbClr val="8399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745107" y="698373"/>
            <a:ext cx="8757285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000" dirty="0">
                <a:solidFill>
                  <a:srgbClr val="FF0000"/>
                </a:solidFill>
              </a:rPr>
              <a:t>Amiodarone-associated</a:t>
            </a:r>
            <a:r>
              <a:rPr sz="4000" spc="-60" dirty="0">
                <a:solidFill>
                  <a:srgbClr val="FF0000"/>
                </a:solidFill>
              </a:rPr>
              <a:t> </a:t>
            </a:r>
            <a:r>
              <a:rPr sz="4000" dirty="0">
                <a:solidFill>
                  <a:srgbClr val="FF0000"/>
                </a:solidFill>
              </a:rPr>
              <a:t>Thyroid </a:t>
            </a:r>
            <a:r>
              <a:rPr sz="4000" spc="-5" dirty="0">
                <a:solidFill>
                  <a:srgbClr val="FF0000"/>
                </a:solidFill>
              </a:rPr>
              <a:t>Disease</a:t>
            </a:r>
            <a:endParaRPr sz="4000"/>
          </a:p>
        </p:txBody>
      </p:sp>
      <p:sp>
        <p:nvSpPr>
          <p:cNvPr id="4" name="object 4"/>
          <p:cNvSpPr txBox="1"/>
          <p:nvPr/>
        </p:nvSpPr>
        <p:spPr>
          <a:xfrm>
            <a:off x="1537842" y="3041396"/>
            <a:ext cx="3230245" cy="22212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635" algn="ctr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252525"/>
                </a:solidFill>
                <a:latin typeface="Garamond"/>
                <a:cs typeface="Garamond"/>
              </a:rPr>
              <a:t>Amiodarone-associated </a:t>
            </a:r>
            <a:r>
              <a:rPr sz="2400" b="1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400" b="1" spc="-10" dirty="0">
                <a:solidFill>
                  <a:srgbClr val="252525"/>
                </a:solidFill>
                <a:latin typeface="Garamond"/>
                <a:cs typeface="Garamond"/>
              </a:rPr>
              <a:t>thyroid </a:t>
            </a:r>
            <a:r>
              <a:rPr sz="2400" b="1" spc="-5" dirty="0">
                <a:solidFill>
                  <a:srgbClr val="252525"/>
                </a:solidFill>
                <a:latin typeface="Garamond"/>
                <a:cs typeface="Garamond"/>
              </a:rPr>
              <a:t>disease in </a:t>
            </a:r>
            <a:r>
              <a:rPr sz="2400" b="1" dirty="0">
                <a:solidFill>
                  <a:srgbClr val="252525"/>
                </a:solidFill>
                <a:latin typeface="Garamond"/>
                <a:cs typeface="Garamond"/>
              </a:rPr>
              <a:t>a </a:t>
            </a:r>
            <a:r>
              <a:rPr sz="2400" b="1" spc="5" dirty="0">
                <a:solidFill>
                  <a:srgbClr val="252525"/>
                </a:solidFill>
                <a:latin typeface="Garamond"/>
                <a:cs typeface="Garamond"/>
              </a:rPr>
              <a:t>60- </a:t>
            </a:r>
            <a:r>
              <a:rPr sz="2400" b="1" spc="1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400" b="1" spc="-15" dirty="0">
                <a:solidFill>
                  <a:srgbClr val="252525"/>
                </a:solidFill>
                <a:latin typeface="Garamond"/>
                <a:cs typeface="Garamond"/>
              </a:rPr>
              <a:t>year-old</a:t>
            </a:r>
            <a:r>
              <a:rPr sz="2400" b="1" spc="1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400" b="1" dirty="0">
                <a:solidFill>
                  <a:srgbClr val="252525"/>
                </a:solidFill>
                <a:latin typeface="Garamond"/>
                <a:cs typeface="Garamond"/>
              </a:rPr>
              <a:t>man</a:t>
            </a:r>
            <a:r>
              <a:rPr sz="2400" b="1" spc="-5" dirty="0">
                <a:solidFill>
                  <a:srgbClr val="252525"/>
                </a:solidFill>
                <a:latin typeface="Garamond"/>
                <a:cs typeface="Garamond"/>
              </a:rPr>
              <a:t> who </a:t>
            </a:r>
            <a:r>
              <a:rPr sz="2400" b="1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400" b="1" spc="-5" dirty="0">
                <a:solidFill>
                  <a:srgbClr val="252525"/>
                </a:solidFill>
                <a:latin typeface="Garamond"/>
                <a:cs typeface="Garamond"/>
              </a:rPr>
              <a:t>complained </a:t>
            </a:r>
            <a:r>
              <a:rPr sz="2400" b="1" dirty="0">
                <a:solidFill>
                  <a:srgbClr val="252525"/>
                </a:solidFill>
                <a:latin typeface="Garamond"/>
                <a:cs typeface="Garamond"/>
              </a:rPr>
              <a:t>of</a:t>
            </a:r>
            <a:r>
              <a:rPr sz="2400" b="1" spc="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400" b="1" spc="-5" dirty="0">
                <a:solidFill>
                  <a:srgbClr val="252525"/>
                </a:solidFill>
                <a:latin typeface="Garamond"/>
                <a:cs typeface="Garamond"/>
              </a:rPr>
              <a:t>extreme </a:t>
            </a:r>
            <a:r>
              <a:rPr sz="2400" b="1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400" b="1" spc="-5" dirty="0">
                <a:solidFill>
                  <a:srgbClr val="252525"/>
                </a:solidFill>
                <a:latin typeface="Garamond"/>
                <a:cs typeface="Garamond"/>
              </a:rPr>
              <a:t>fatigue,</a:t>
            </a:r>
            <a:r>
              <a:rPr sz="2400" b="1" spc="1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400" b="1" spc="-10" dirty="0">
                <a:solidFill>
                  <a:srgbClr val="252525"/>
                </a:solidFill>
                <a:latin typeface="Garamond"/>
                <a:cs typeface="Garamond"/>
              </a:rPr>
              <a:t>weight </a:t>
            </a:r>
            <a:r>
              <a:rPr sz="2400" b="1" spc="-5" dirty="0">
                <a:solidFill>
                  <a:srgbClr val="252525"/>
                </a:solidFill>
                <a:latin typeface="Garamond"/>
                <a:cs typeface="Garamond"/>
              </a:rPr>
              <a:t>gain,</a:t>
            </a:r>
            <a:r>
              <a:rPr sz="2400" b="1" spc="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400" b="1" dirty="0">
                <a:solidFill>
                  <a:srgbClr val="252525"/>
                </a:solidFill>
                <a:latin typeface="Garamond"/>
                <a:cs typeface="Garamond"/>
              </a:rPr>
              <a:t>and </a:t>
            </a:r>
            <a:r>
              <a:rPr sz="2400" b="1" spc="-58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400" b="1" dirty="0">
                <a:solidFill>
                  <a:srgbClr val="252525"/>
                </a:solidFill>
                <a:latin typeface="Garamond"/>
                <a:cs typeface="Garamond"/>
              </a:rPr>
              <a:t>depression.</a:t>
            </a:r>
            <a:endParaRPr sz="2400">
              <a:latin typeface="Garamond"/>
              <a:cs typeface="Garamond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99759" y="1600200"/>
            <a:ext cx="5257799" cy="43434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48562" y="840435"/>
            <a:ext cx="9252585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400" spc="-10" dirty="0"/>
              <a:t>Most</a:t>
            </a:r>
            <a:r>
              <a:rPr sz="4400" spc="15" dirty="0"/>
              <a:t> </a:t>
            </a:r>
            <a:r>
              <a:rPr sz="4400" spc="-15" dirty="0"/>
              <a:t>common</a:t>
            </a:r>
            <a:r>
              <a:rPr sz="4400" spc="40" dirty="0"/>
              <a:t> </a:t>
            </a:r>
            <a:r>
              <a:rPr sz="4400" spc="-10" dirty="0"/>
              <a:t>medical</a:t>
            </a:r>
            <a:r>
              <a:rPr sz="4400" spc="35" dirty="0"/>
              <a:t> </a:t>
            </a:r>
            <a:r>
              <a:rPr sz="4400" spc="-15" dirty="0"/>
              <a:t>Iodine</a:t>
            </a:r>
            <a:r>
              <a:rPr sz="4400" spc="25" dirty="0"/>
              <a:t> </a:t>
            </a:r>
            <a:r>
              <a:rPr sz="4400" spc="-10" dirty="0"/>
              <a:t>isotopes</a:t>
            </a:r>
            <a:endParaRPr sz="4400"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397508" y="1876425"/>
          <a:ext cx="9406890" cy="28619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83565"/>
                <a:gridCol w="2057400"/>
                <a:gridCol w="2057400"/>
                <a:gridCol w="2057400"/>
                <a:gridCol w="2057400"/>
                <a:gridCol w="593725"/>
              </a:tblGrid>
              <a:tr h="5384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  <a:lnB w="19050">
                      <a:solidFill>
                        <a:srgbClr val="83992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800" b="1" spc="-10" dirty="0">
                          <a:solidFill>
                            <a:srgbClr val="FFFFFF"/>
                          </a:solidFill>
                          <a:latin typeface="Garamond"/>
                          <a:cs typeface="Garamond"/>
                        </a:rPr>
                        <a:t>ISOTOPE</a:t>
                      </a:r>
                      <a:endParaRPr sz="1800">
                        <a:latin typeface="Garamond"/>
                        <a:cs typeface="Garamond"/>
                      </a:endParaRPr>
                    </a:p>
                  </a:txBody>
                  <a:tcPr marL="0" marR="0" marT="279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83992A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Garamond"/>
                          <a:cs typeface="Garamond"/>
                        </a:rPr>
                        <a:t>HALF</a:t>
                      </a:r>
                      <a:r>
                        <a:rPr sz="1800" b="1" spc="-35" dirty="0">
                          <a:solidFill>
                            <a:srgbClr val="FFFFFF"/>
                          </a:solidFill>
                          <a:latin typeface="Garamond"/>
                          <a:cs typeface="Garamond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Garamond"/>
                          <a:cs typeface="Garamond"/>
                        </a:rPr>
                        <a:t>LIFE</a:t>
                      </a:r>
                      <a:endParaRPr sz="1800">
                        <a:latin typeface="Garamond"/>
                        <a:cs typeface="Garamond"/>
                      </a:endParaRPr>
                    </a:p>
                  </a:txBody>
                  <a:tcPr marL="0" marR="0" marT="279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83992A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Garamond"/>
                          <a:cs typeface="Garamond"/>
                        </a:rPr>
                        <a:t>MODE</a:t>
                      </a:r>
                      <a:r>
                        <a:rPr sz="1800" b="1" spc="390" dirty="0">
                          <a:solidFill>
                            <a:srgbClr val="FFFFFF"/>
                          </a:solidFill>
                          <a:latin typeface="Garamond"/>
                          <a:cs typeface="Garamond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Garamond"/>
                          <a:cs typeface="Garamond"/>
                        </a:rPr>
                        <a:t>OF</a:t>
                      </a:r>
                      <a:endParaRPr sz="1800">
                        <a:latin typeface="Garamond"/>
                        <a:cs typeface="Garamond"/>
                      </a:endParaRPr>
                    </a:p>
                    <a:p>
                      <a:pPr marL="92710">
                        <a:lnSpc>
                          <a:spcPts val="1760"/>
                        </a:lnSpc>
                        <a:spcBef>
                          <a:spcPts val="5"/>
                        </a:spcBef>
                      </a:pPr>
                      <a:r>
                        <a:rPr sz="1800" b="1" spc="-10" dirty="0">
                          <a:solidFill>
                            <a:srgbClr val="FFFFFF"/>
                          </a:solidFill>
                          <a:latin typeface="Garamond"/>
                          <a:cs typeface="Garamond"/>
                        </a:rPr>
                        <a:t>DECAY</a:t>
                      </a:r>
                      <a:endParaRPr sz="1800">
                        <a:latin typeface="Garamond"/>
                        <a:cs typeface="Garamond"/>
                      </a:endParaRPr>
                    </a:p>
                  </a:txBody>
                  <a:tcPr marL="0" marR="0" marT="279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83992A"/>
                    </a:solidFill>
                  </a:tcPr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Garamond"/>
                          <a:cs typeface="Garamond"/>
                        </a:rPr>
                        <a:t>TYPE</a:t>
                      </a:r>
                      <a:r>
                        <a:rPr sz="1800" b="1" spc="-50" dirty="0">
                          <a:solidFill>
                            <a:srgbClr val="FFFFFF"/>
                          </a:solidFill>
                          <a:latin typeface="Garamond"/>
                          <a:cs typeface="Garamond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Garamond"/>
                          <a:cs typeface="Garamond"/>
                        </a:rPr>
                        <a:t>OF</a:t>
                      </a:r>
                      <a:endParaRPr sz="1800">
                        <a:latin typeface="Garamond"/>
                        <a:cs typeface="Garamond"/>
                      </a:endParaRPr>
                    </a:p>
                    <a:p>
                      <a:pPr marL="93345">
                        <a:lnSpc>
                          <a:spcPts val="1760"/>
                        </a:lnSpc>
                        <a:spcBef>
                          <a:spcPts val="5"/>
                        </a:spcBef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Garamond"/>
                          <a:cs typeface="Garamond"/>
                        </a:rPr>
                        <a:t>RADIATION</a:t>
                      </a:r>
                      <a:endParaRPr sz="1800">
                        <a:latin typeface="Garamond"/>
                        <a:cs typeface="Garamond"/>
                      </a:endParaRPr>
                    </a:p>
                  </a:txBody>
                  <a:tcPr marL="0" marR="0" marT="279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83992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B w="19050">
                      <a:solidFill>
                        <a:srgbClr val="83992A"/>
                      </a:solidFill>
                      <a:prstDash val="solid"/>
                    </a:lnB>
                  </a:tcPr>
                </a:tc>
              </a:tr>
              <a:tr h="100965">
                <a:tc rowSpan="7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83992A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83992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83992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83992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83992A"/>
                    </a:solidFill>
                  </a:tcPr>
                </a:tc>
                <a:tc rowSpan="7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9050">
                      <a:solidFill>
                        <a:srgbClr val="83992A"/>
                      </a:solidFill>
                      <a:prstDash val="solid"/>
                    </a:lnT>
                  </a:tcPr>
                </a:tc>
              </a:tr>
              <a:tr h="37020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83992A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800" b="1" dirty="0">
                          <a:latin typeface="Garamond"/>
                          <a:cs typeface="Garamond"/>
                        </a:rPr>
                        <a:t>I-123</a:t>
                      </a:r>
                      <a:endParaRPr sz="1800">
                        <a:latin typeface="Garamond"/>
                        <a:cs typeface="Garamond"/>
                      </a:endParaRPr>
                    </a:p>
                  </a:txBody>
                  <a:tcPr marL="0" marR="0" marT="285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ECD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800" b="1" dirty="0">
                          <a:latin typeface="Garamond"/>
                          <a:cs typeface="Garamond"/>
                        </a:rPr>
                        <a:t>13.27</a:t>
                      </a:r>
                      <a:r>
                        <a:rPr sz="1800" b="1" spc="-40" dirty="0">
                          <a:latin typeface="Garamond"/>
                          <a:cs typeface="Garamond"/>
                        </a:rPr>
                        <a:t> </a:t>
                      </a:r>
                      <a:r>
                        <a:rPr sz="1800" b="1" dirty="0">
                          <a:latin typeface="Garamond"/>
                          <a:cs typeface="Garamond"/>
                        </a:rPr>
                        <a:t>h</a:t>
                      </a:r>
                      <a:endParaRPr sz="1800">
                        <a:latin typeface="Garamond"/>
                        <a:cs typeface="Garamond"/>
                      </a:endParaRPr>
                    </a:p>
                  </a:txBody>
                  <a:tcPr marL="0" marR="0" marT="285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ECD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800" b="1" spc="-5" dirty="0">
                          <a:latin typeface="Garamond"/>
                          <a:cs typeface="Garamond"/>
                        </a:rPr>
                        <a:t>EC</a:t>
                      </a:r>
                      <a:endParaRPr sz="1800">
                        <a:latin typeface="Garamond"/>
                        <a:cs typeface="Garamond"/>
                      </a:endParaRPr>
                    </a:p>
                  </a:txBody>
                  <a:tcPr marL="0" marR="0" marT="285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ECD"/>
                    </a:solidFill>
                  </a:tcPr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800" b="1" spc="-5" dirty="0">
                          <a:latin typeface="Garamond"/>
                          <a:cs typeface="Garamond"/>
                        </a:rPr>
                        <a:t>GAMMA</a:t>
                      </a:r>
                      <a:endParaRPr sz="1800">
                        <a:latin typeface="Garamond"/>
                        <a:cs typeface="Garamond"/>
                      </a:endParaRPr>
                    </a:p>
                  </a:txBody>
                  <a:tcPr marL="0" marR="0" marT="285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EC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9050">
                      <a:solidFill>
                        <a:srgbClr val="83992A"/>
                      </a:solidFill>
                      <a:prstDash val="solid"/>
                    </a:lnT>
                  </a:tcPr>
                </a:tc>
              </a:tr>
              <a:tr h="37020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83992A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800" b="1" dirty="0">
                          <a:latin typeface="Garamond"/>
                          <a:cs typeface="Garamond"/>
                        </a:rPr>
                        <a:t>I-124</a:t>
                      </a:r>
                      <a:endParaRPr sz="1800">
                        <a:latin typeface="Garamond"/>
                        <a:cs typeface="Garamond"/>
                      </a:endParaRPr>
                    </a:p>
                  </a:txBody>
                  <a:tcPr marL="0" marR="0" marT="285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EE8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800" b="1" dirty="0">
                          <a:latin typeface="Garamond"/>
                          <a:cs typeface="Garamond"/>
                        </a:rPr>
                        <a:t>4,17</a:t>
                      </a:r>
                      <a:r>
                        <a:rPr sz="1800" b="1" spc="-35" dirty="0">
                          <a:latin typeface="Garamond"/>
                          <a:cs typeface="Garamond"/>
                        </a:rPr>
                        <a:t> </a:t>
                      </a:r>
                      <a:r>
                        <a:rPr sz="1800" b="1" dirty="0">
                          <a:latin typeface="Garamond"/>
                          <a:cs typeface="Garamond"/>
                        </a:rPr>
                        <a:t>d</a:t>
                      </a:r>
                      <a:endParaRPr sz="1800">
                        <a:latin typeface="Garamond"/>
                        <a:cs typeface="Garamond"/>
                      </a:endParaRPr>
                    </a:p>
                  </a:txBody>
                  <a:tcPr marL="0" marR="0" marT="285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EE8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800" b="1" spc="-5" dirty="0">
                          <a:latin typeface="Garamond"/>
                          <a:cs typeface="Garamond"/>
                        </a:rPr>
                        <a:t>EC</a:t>
                      </a:r>
                      <a:endParaRPr sz="1800">
                        <a:latin typeface="Garamond"/>
                        <a:cs typeface="Garamond"/>
                      </a:endParaRPr>
                    </a:p>
                  </a:txBody>
                  <a:tcPr marL="0" marR="0" marT="285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EE8"/>
                    </a:solidFill>
                  </a:tcPr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800" b="1" spc="-5" dirty="0">
                          <a:latin typeface="Garamond"/>
                          <a:cs typeface="Garamond"/>
                        </a:rPr>
                        <a:t>GAMMA</a:t>
                      </a:r>
                      <a:endParaRPr sz="1800">
                        <a:latin typeface="Garamond"/>
                        <a:cs typeface="Garamond"/>
                      </a:endParaRPr>
                    </a:p>
                  </a:txBody>
                  <a:tcPr marL="0" marR="0" marT="285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E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9050">
                      <a:solidFill>
                        <a:srgbClr val="83992A"/>
                      </a:solidFill>
                      <a:prstDash val="solid"/>
                    </a:lnT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83992A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800" b="1" dirty="0">
                          <a:latin typeface="Garamond"/>
                          <a:cs typeface="Garamond"/>
                        </a:rPr>
                        <a:t>I-125</a:t>
                      </a:r>
                      <a:endParaRPr sz="1800">
                        <a:latin typeface="Garamond"/>
                        <a:cs typeface="Garamond"/>
                      </a:endParaRPr>
                    </a:p>
                  </a:txBody>
                  <a:tcPr marL="0" marR="0" marT="285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ECD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800" b="1" spc="-5" dirty="0">
                          <a:latin typeface="Garamond"/>
                          <a:cs typeface="Garamond"/>
                        </a:rPr>
                        <a:t>59.4</a:t>
                      </a:r>
                      <a:endParaRPr sz="1800">
                        <a:latin typeface="Garamond"/>
                        <a:cs typeface="Garamond"/>
                      </a:endParaRPr>
                    </a:p>
                  </a:txBody>
                  <a:tcPr marL="0" marR="0" marT="285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ECD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800" b="1" spc="-5" dirty="0">
                          <a:latin typeface="Garamond"/>
                          <a:cs typeface="Garamond"/>
                        </a:rPr>
                        <a:t>EC</a:t>
                      </a:r>
                      <a:endParaRPr sz="1800">
                        <a:latin typeface="Garamond"/>
                        <a:cs typeface="Garamond"/>
                      </a:endParaRPr>
                    </a:p>
                  </a:txBody>
                  <a:tcPr marL="0" marR="0" marT="285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ECD"/>
                    </a:solidFill>
                  </a:tcPr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800" b="1" spc="-10" dirty="0">
                          <a:latin typeface="Garamond"/>
                          <a:cs typeface="Garamond"/>
                        </a:rPr>
                        <a:t>Low</a:t>
                      </a:r>
                      <a:r>
                        <a:rPr sz="1800" b="1" spc="-40" dirty="0">
                          <a:latin typeface="Garamond"/>
                          <a:cs typeface="Garamond"/>
                        </a:rPr>
                        <a:t> </a:t>
                      </a:r>
                      <a:r>
                        <a:rPr sz="1800" b="1" dirty="0">
                          <a:latin typeface="Garamond"/>
                          <a:cs typeface="Garamond"/>
                        </a:rPr>
                        <a:t>x-ray</a:t>
                      </a:r>
                      <a:endParaRPr sz="1800">
                        <a:latin typeface="Garamond"/>
                        <a:cs typeface="Garamond"/>
                      </a:endParaRPr>
                    </a:p>
                  </a:txBody>
                  <a:tcPr marL="0" marR="0" marT="285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EC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9050">
                      <a:solidFill>
                        <a:srgbClr val="83992A"/>
                      </a:solidFill>
                      <a:prstDash val="solid"/>
                    </a:lnT>
                  </a:tcPr>
                </a:tc>
              </a:tr>
              <a:tr h="37020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83992A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800" b="1" dirty="0">
                          <a:latin typeface="Garamond"/>
                          <a:cs typeface="Garamond"/>
                        </a:rPr>
                        <a:t>I-127</a:t>
                      </a:r>
                      <a:endParaRPr sz="1800">
                        <a:latin typeface="Garamond"/>
                        <a:cs typeface="Garamond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EE8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800" b="1" spc="-25" dirty="0">
                          <a:latin typeface="Garamond"/>
                          <a:cs typeface="Garamond"/>
                        </a:rPr>
                        <a:t>STABLE</a:t>
                      </a:r>
                      <a:endParaRPr sz="1800">
                        <a:latin typeface="Garamond"/>
                        <a:cs typeface="Garamond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EE8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800" b="1" spc="-5" dirty="0">
                          <a:latin typeface="Garamond"/>
                          <a:cs typeface="Garamond"/>
                        </a:rPr>
                        <a:t>----</a:t>
                      </a:r>
                      <a:endParaRPr sz="1800">
                        <a:latin typeface="Garamond"/>
                        <a:cs typeface="Garamond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EE8"/>
                    </a:solidFill>
                  </a:tcPr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800" b="1" spc="-5" dirty="0">
                          <a:latin typeface="Garamond"/>
                          <a:cs typeface="Garamond"/>
                        </a:rPr>
                        <a:t>-------</a:t>
                      </a:r>
                      <a:endParaRPr sz="1800">
                        <a:latin typeface="Garamond"/>
                        <a:cs typeface="Garamond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E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9050">
                      <a:solidFill>
                        <a:srgbClr val="83992A"/>
                      </a:solidFill>
                      <a:prstDash val="solid"/>
                    </a:lnT>
                  </a:tcPr>
                </a:tc>
              </a:tr>
              <a:tr h="37020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83992A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800" b="1" dirty="0">
                          <a:latin typeface="Garamond"/>
                          <a:cs typeface="Garamond"/>
                        </a:rPr>
                        <a:t>I-131</a:t>
                      </a:r>
                      <a:endParaRPr sz="1800">
                        <a:latin typeface="Garamond"/>
                        <a:cs typeface="Garamond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ECD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800" b="1" dirty="0">
                          <a:latin typeface="Garamond"/>
                          <a:cs typeface="Garamond"/>
                        </a:rPr>
                        <a:t>8.02</a:t>
                      </a:r>
                      <a:r>
                        <a:rPr sz="1800" b="1" spc="-50" dirty="0">
                          <a:latin typeface="Garamond"/>
                          <a:cs typeface="Garamond"/>
                        </a:rPr>
                        <a:t> </a:t>
                      </a:r>
                      <a:r>
                        <a:rPr sz="1800" b="1" dirty="0">
                          <a:latin typeface="Garamond"/>
                          <a:cs typeface="Garamond"/>
                        </a:rPr>
                        <a:t>d</a:t>
                      </a:r>
                      <a:endParaRPr sz="1800">
                        <a:latin typeface="Garamond"/>
                        <a:cs typeface="Garamond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ECD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800" b="1" dirty="0">
                          <a:latin typeface="Garamond"/>
                          <a:cs typeface="Garamond"/>
                        </a:rPr>
                        <a:t>B</a:t>
                      </a:r>
                      <a:endParaRPr sz="1800">
                        <a:latin typeface="Garamond"/>
                        <a:cs typeface="Garamond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ECD"/>
                    </a:solidFill>
                  </a:tcPr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800" b="1" spc="-5" dirty="0">
                          <a:latin typeface="Garamond"/>
                          <a:cs typeface="Garamond"/>
                        </a:rPr>
                        <a:t>-B</a:t>
                      </a:r>
                      <a:r>
                        <a:rPr sz="1800" b="1" spc="-15" dirty="0">
                          <a:latin typeface="Garamond"/>
                          <a:cs typeface="Garamond"/>
                        </a:rPr>
                        <a:t> </a:t>
                      </a:r>
                      <a:r>
                        <a:rPr sz="1800" b="1" dirty="0">
                          <a:latin typeface="Garamond"/>
                          <a:cs typeface="Garamond"/>
                        </a:rPr>
                        <a:t>,</a:t>
                      </a:r>
                      <a:r>
                        <a:rPr sz="1800" b="1" spc="-30" dirty="0">
                          <a:latin typeface="Garamond"/>
                          <a:cs typeface="Garamond"/>
                        </a:rPr>
                        <a:t> </a:t>
                      </a:r>
                      <a:r>
                        <a:rPr sz="1800" b="1" spc="-5" dirty="0">
                          <a:latin typeface="Garamond"/>
                          <a:cs typeface="Garamond"/>
                        </a:rPr>
                        <a:t>GAMMA</a:t>
                      </a:r>
                      <a:endParaRPr sz="1800">
                        <a:latin typeface="Garamond"/>
                        <a:cs typeface="Garamond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EC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9050">
                      <a:solidFill>
                        <a:srgbClr val="83992A"/>
                      </a:solidFill>
                      <a:prstDash val="solid"/>
                    </a:lnT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83992A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E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E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E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EE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T w="19050">
                      <a:solidFill>
                        <a:srgbClr val="83992A"/>
                      </a:solidFill>
                      <a:prstDash val="solid"/>
                    </a:lnT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97507" y="2915412"/>
            <a:ext cx="3514725" cy="0"/>
          </a:xfrm>
          <a:custGeom>
            <a:avLst/>
            <a:gdLst/>
            <a:ahLst/>
            <a:cxnLst/>
            <a:rect l="l" t="t" r="r" b="b"/>
            <a:pathLst>
              <a:path w="3514725">
                <a:moveTo>
                  <a:pt x="0" y="0"/>
                </a:moveTo>
                <a:lnTo>
                  <a:pt x="3514470" y="0"/>
                </a:lnTo>
              </a:path>
            </a:pathLst>
          </a:custGeom>
          <a:ln w="15875">
            <a:solidFill>
              <a:srgbClr val="8399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262373" y="234137"/>
            <a:ext cx="4125595" cy="680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300" spc="-5" dirty="0">
                <a:solidFill>
                  <a:srgbClr val="FF0000"/>
                </a:solidFill>
              </a:rPr>
              <a:t>Thyroid</a:t>
            </a:r>
            <a:r>
              <a:rPr sz="4300" spc="-40" dirty="0">
                <a:solidFill>
                  <a:srgbClr val="FF0000"/>
                </a:solidFill>
              </a:rPr>
              <a:t> </a:t>
            </a:r>
            <a:r>
              <a:rPr sz="4300" spc="-10" dirty="0">
                <a:solidFill>
                  <a:srgbClr val="FF0000"/>
                </a:solidFill>
              </a:rPr>
              <a:t>Stunning</a:t>
            </a:r>
            <a:endParaRPr sz="4300"/>
          </a:p>
        </p:txBody>
      </p:sp>
      <p:sp>
        <p:nvSpPr>
          <p:cNvPr id="4" name="object 4"/>
          <p:cNvSpPr txBox="1"/>
          <p:nvPr/>
        </p:nvSpPr>
        <p:spPr>
          <a:xfrm>
            <a:off x="866952" y="1615820"/>
            <a:ext cx="3658870" cy="368363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1590" marR="11430" indent="-5715" algn="ctr">
              <a:lnSpc>
                <a:spcPct val="100000"/>
              </a:lnSpc>
              <a:spcBef>
                <a:spcPts val="90"/>
              </a:spcBef>
            </a:pPr>
            <a:r>
              <a:rPr sz="2000" b="1" spc="-5" dirty="0">
                <a:solidFill>
                  <a:srgbClr val="252525"/>
                </a:solidFill>
                <a:latin typeface="Garamond"/>
                <a:cs typeface="Garamond"/>
              </a:rPr>
              <a:t>Diagnostic</a:t>
            </a:r>
            <a:r>
              <a:rPr sz="2000" b="1" spc="2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000" b="1" spc="-5" dirty="0">
                <a:solidFill>
                  <a:srgbClr val="FF0000"/>
                </a:solidFill>
                <a:latin typeface="Garamond"/>
                <a:cs typeface="Garamond"/>
              </a:rPr>
              <a:t>2</a:t>
            </a:r>
            <a:r>
              <a:rPr sz="2000" b="1" spc="5" dirty="0">
                <a:solidFill>
                  <a:srgbClr val="FF0000"/>
                </a:solidFill>
                <a:latin typeface="Garamond"/>
                <a:cs typeface="Garamond"/>
              </a:rPr>
              <a:t> </a:t>
            </a:r>
            <a:r>
              <a:rPr sz="2000" b="1" spc="-5" dirty="0">
                <a:solidFill>
                  <a:srgbClr val="FF0000"/>
                </a:solidFill>
                <a:latin typeface="Garamond"/>
                <a:cs typeface="Garamond"/>
              </a:rPr>
              <a:t>mCi</a:t>
            </a:r>
            <a:r>
              <a:rPr sz="2000" b="1" spc="10" dirty="0">
                <a:solidFill>
                  <a:srgbClr val="FF0000"/>
                </a:solidFill>
                <a:latin typeface="Garamond"/>
                <a:cs typeface="Garamond"/>
              </a:rPr>
              <a:t> </a:t>
            </a:r>
            <a:r>
              <a:rPr sz="2000" b="1" spc="-5" dirty="0">
                <a:solidFill>
                  <a:srgbClr val="252525"/>
                </a:solidFill>
                <a:latin typeface="Garamond"/>
                <a:cs typeface="Garamond"/>
              </a:rPr>
              <a:t>I-131</a:t>
            </a:r>
            <a:r>
              <a:rPr sz="2000" b="1" spc="-4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000" b="1" spc="-5" dirty="0">
                <a:solidFill>
                  <a:srgbClr val="252525"/>
                </a:solidFill>
                <a:latin typeface="Garamond"/>
                <a:cs typeface="Garamond"/>
              </a:rPr>
              <a:t>scan </a:t>
            </a:r>
            <a:r>
              <a:rPr sz="2000" b="1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000" b="1" spc="-5" dirty="0">
                <a:solidFill>
                  <a:srgbClr val="252525"/>
                </a:solidFill>
                <a:latin typeface="Garamond"/>
                <a:cs typeface="Garamond"/>
              </a:rPr>
              <a:t>revealed</a:t>
            </a:r>
            <a:r>
              <a:rPr sz="2000" b="1" spc="-2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000" b="1" spc="-10" dirty="0">
                <a:solidFill>
                  <a:srgbClr val="252525"/>
                </a:solidFill>
                <a:latin typeface="Garamond"/>
                <a:cs typeface="Garamond"/>
              </a:rPr>
              <a:t>neck</a:t>
            </a:r>
            <a:r>
              <a:rPr sz="2000" b="1" spc="-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000" b="1" spc="-10" dirty="0">
                <a:solidFill>
                  <a:srgbClr val="252525"/>
                </a:solidFill>
                <a:latin typeface="Garamond"/>
                <a:cs typeface="Garamond"/>
              </a:rPr>
              <a:t>bed</a:t>
            </a:r>
            <a:r>
              <a:rPr sz="2000" b="1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000" b="1" spc="-10" dirty="0">
                <a:solidFill>
                  <a:srgbClr val="252525"/>
                </a:solidFill>
                <a:latin typeface="Garamond"/>
                <a:cs typeface="Garamond"/>
              </a:rPr>
              <a:t>activity</a:t>
            </a:r>
            <a:r>
              <a:rPr sz="2000" b="1" spc="-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000" b="1" dirty="0">
                <a:solidFill>
                  <a:srgbClr val="252525"/>
                </a:solidFill>
                <a:latin typeface="Garamond"/>
                <a:cs typeface="Garamond"/>
              </a:rPr>
              <a:t>(oral- </a:t>
            </a:r>
            <a:r>
              <a:rPr sz="2000" b="1" spc="5" dirty="0">
                <a:solidFill>
                  <a:srgbClr val="252525"/>
                </a:solidFill>
                <a:latin typeface="Garamond"/>
                <a:cs typeface="Garamond"/>
              </a:rPr>
              <a:t> pharyngeal, </a:t>
            </a:r>
            <a:r>
              <a:rPr sz="2000" b="1" spc="-5" dirty="0">
                <a:solidFill>
                  <a:srgbClr val="252525"/>
                </a:solidFill>
                <a:latin typeface="Garamond"/>
                <a:cs typeface="Garamond"/>
              </a:rPr>
              <a:t>gut, and </a:t>
            </a:r>
            <a:r>
              <a:rPr sz="2000" b="1" spc="10" dirty="0">
                <a:solidFill>
                  <a:srgbClr val="252525"/>
                </a:solidFill>
                <a:latin typeface="Garamond"/>
                <a:cs typeface="Garamond"/>
              </a:rPr>
              <a:t>urinary </a:t>
            </a:r>
            <a:r>
              <a:rPr sz="2000" b="1" spc="1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000" b="1" spc="-5" dirty="0">
                <a:solidFill>
                  <a:srgbClr val="252525"/>
                </a:solidFill>
                <a:latin typeface="Garamond"/>
                <a:cs typeface="Garamond"/>
              </a:rPr>
              <a:t>bladder</a:t>
            </a:r>
            <a:r>
              <a:rPr sz="2000" b="1" spc="-10" dirty="0">
                <a:solidFill>
                  <a:srgbClr val="252525"/>
                </a:solidFill>
                <a:latin typeface="Garamond"/>
                <a:cs typeface="Garamond"/>
              </a:rPr>
              <a:t> activity</a:t>
            </a:r>
            <a:r>
              <a:rPr sz="2000" b="1" spc="2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000" b="1" spc="-5" dirty="0">
                <a:solidFill>
                  <a:srgbClr val="252525"/>
                </a:solidFill>
                <a:latin typeface="Garamond"/>
                <a:cs typeface="Garamond"/>
              </a:rPr>
              <a:t>can</a:t>
            </a:r>
            <a:r>
              <a:rPr sz="2000" b="1" spc="-1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000" b="1" dirty="0">
                <a:solidFill>
                  <a:srgbClr val="252525"/>
                </a:solidFill>
                <a:latin typeface="Garamond"/>
                <a:cs typeface="Garamond"/>
              </a:rPr>
              <a:t>also</a:t>
            </a:r>
            <a:r>
              <a:rPr sz="2000" b="1" spc="-1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000" b="1" spc="-5" dirty="0">
                <a:solidFill>
                  <a:srgbClr val="252525"/>
                </a:solidFill>
                <a:latin typeface="Garamond"/>
                <a:cs typeface="Garamond"/>
              </a:rPr>
              <a:t>be</a:t>
            </a:r>
            <a:r>
              <a:rPr sz="2000" b="1" spc="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000" b="1" spc="-5" dirty="0">
                <a:solidFill>
                  <a:srgbClr val="252525"/>
                </a:solidFill>
                <a:latin typeface="Garamond"/>
                <a:cs typeface="Garamond"/>
              </a:rPr>
              <a:t>seen).</a:t>
            </a:r>
            <a:endParaRPr sz="2000">
              <a:latin typeface="Garamond"/>
              <a:cs typeface="Garamond"/>
            </a:endParaRPr>
          </a:p>
          <a:p>
            <a:pPr marL="12700" marR="5080" algn="ctr">
              <a:lnSpc>
                <a:spcPct val="100000"/>
              </a:lnSpc>
              <a:spcBef>
                <a:spcPts val="5"/>
              </a:spcBef>
            </a:pPr>
            <a:r>
              <a:rPr sz="2000" b="1" spc="-15" dirty="0">
                <a:solidFill>
                  <a:srgbClr val="252525"/>
                </a:solidFill>
                <a:latin typeface="Garamond"/>
                <a:cs typeface="Garamond"/>
              </a:rPr>
              <a:t>Following </a:t>
            </a:r>
            <a:r>
              <a:rPr sz="2000" b="1" dirty="0">
                <a:solidFill>
                  <a:srgbClr val="252525"/>
                </a:solidFill>
                <a:latin typeface="Garamond"/>
                <a:cs typeface="Garamond"/>
              </a:rPr>
              <a:t>treatment </a:t>
            </a:r>
            <a:r>
              <a:rPr sz="2000" b="1" spc="-5" dirty="0">
                <a:solidFill>
                  <a:srgbClr val="252525"/>
                </a:solidFill>
                <a:latin typeface="Garamond"/>
                <a:cs typeface="Garamond"/>
              </a:rPr>
              <a:t>with </a:t>
            </a:r>
            <a:r>
              <a:rPr sz="2000" b="1" spc="-5" dirty="0">
                <a:solidFill>
                  <a:srgbClr val="FF0000"/>
                </a:solidFill>
                <a:latin typeface="Garamond"/>
                <a:cs typeface="Garamond"/>
              </a:rPr>
              <a:t>100 mCi </a:t>
            </a:r>
            <a:r>
              <a:rPr sz="2000" b="1" spc="-484" dirty="0">
                <a:solidFill>
                  <a:srgbClr val="FF0000"/>
                </a:solidFill>
                <a:latin typeface="Garamond"/>
                <a:cs typeface="Garamond"/>
              </a:rPr>
              <a:t> </a:t>
            </a:r>
            <a:r>
              <a:rPr sz="2000" b="1" spc="-10" dirty="0">
                <a:solidFill>
                  <a:srgbClr val="252525"/>
                </a:solidFill>
                <a:latin typeface="Garamond"/>
                <a:cs typeface="Garamond"/>
              </a:rPr>
              <a:t>of</a:t>
            </a:r>
            <a:r>
              <a:rPr sz="2000" b="1" spc="-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000" b="1" dirty="0">
                <a:solidFill>
                  <a:srgbClr val="252525"/>
                </a:solidFill>
                <a:latin typeface="Garamond"/>
                <a:cs typeface="Garamond"/>
              </a:rPr>
              <a:t>I-131 </a:t>
            </a:r>
            <a:r>
              <a:rPr sz="2000" b="1" spc="-5" dirty="0">
                <a:solidFill>
                  <a:srgbClr val="252525"/>
                </a:solidFill>
                <a:latin typeface="Garamond"/>
                <a:cs typeface="Garamond"/>
              </a:rPr>
              <a:t>the </a:t>
            </a:r>
            <a:r>
              <a:rPr sz="2000" b="1" spc="-5" dirty="0">
                <a:solidFill>
                  <a:srgbClr val="006FC0"/>
                </a:solidFill>
                <a:latin typeface="Garamond"/>
                <a:cs typeface="Garamond"/>
              </a:rPr>
              <a:t>post-therapy scan </a:t>
            </a:r>
            <a:r>
              <a:rPr sz="2000" b="1" dirty="0">
                <a:solidFill>
                  <a:srgbClr val="006FC0"/>
                </a:solidFill>
                <a:latin typeface="Garamond"/>
                <a:cs typeface="Garamond"/>
              </a:rPr>
              <a:t> </a:t>
            </a:r>
            <a:r>
              <a:rPr sz="2000" b="1" spc="-5" dirty="0">
                <a:solidFill>
                  <a:srgbClr val="252525"/>
                </a:solidFill>
                <a:latin typeface="Garamond"/>
                <a:cs typeface="Garamond"/>
              </a:rPr>
              <a:t>demonstrated almost</a:t>
            </a:r>
            <a:r>
              <a:rPr sz="2000" b="1" spc="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000" b="1" spc="-5" dirty="0">
                <a:solidFill>
                  <a:srgbClr val="252525"/>
                </a:solidFill>
                <a:latin typeface="Garamond"/>
                <a:cs typeface="Garamond"/>
              </a:rPr>
              <a:t>no</a:t>
            </a:r>
            <a:r>
              <a:rPr sz="2000" b="1" spc="-1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000" b="1" spc="-5" dirty="0">
                <a:solidFill>
                  <a:srgbClr val="252525"/>
                </a:solidFill>
                <a:latin typeface="Garamond"/>
                <a:cs typeface="Garamond"/>
              </a:rPr>
              <a:t>evidence </a:t>
            </a:r>
            <a:r>
              <a:rPr sz="2000" b="1" spc="-484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000" b="1" spc="-10" dirty="0">
                <a:solidFill>
                  <a:srgbClr val="252525"/>
                </a:solidFill>
                <a:latin typeface="Garamond"/>
                <a:cs typeface="Garamond"/>
              </a:rPr>
              <a:t>of</a:t>
            </a:r>
            <a:r>
              <a:rPr sz="2000" b="1" spc="-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000" b="1" dirty="0">
                <a:solidFill>
                  <a:srgbClr val="252525"/>
                </a:solidFill>
                <a:latin typeface="Garamond"/>
                <a:cs typeface="Garamond"/>
              </a:rPr>
              <a:t>tracer </a:t>
            </a:r>
            <a:r>
              <a:rPr sz="2000" b="1" spc="-10" dirty="0">
                <a:solidFill>
                  <a:srgbClr val="252525"/>
                </a:solidFill>
                <a:latin typeface="Garamond"/>
                <a:cs typeface="Garamond"/>
              </a:rPr>
              <a:t>uptake in </a:t>
            </a:r>
            <a:r>
              <a:rPr sz="2000" b="1" spc="-5" dirty="0">
                <a:solidFill>
                  <a:srgbClr val="252525"/>
                </a:solidFill>
                <a:latin typeface="Garamond"/>
                <a:cs typeface="Garamond"/>
              </a:rPr>
              <a:t>the </a:t>
            </a:r>
            <a:r>
              <a:rPr sz="2000" b="1" spc="-10" dirty="0">
                <a:solidFill>
                  <a:srgbClr val="252525"/>
                </a:solidFill>
                <a:latin typeface="Garamond"/>
                <a:cs typeface="Garamond"/>
              </a:rPr>
              <a:t>neck </a:t>
            </a:r>
            <a:r>
              <a:rPr sz="2000" b="1" spc="-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000" b="1" spc="-15" dirty="0">
                <a:solidFill>
                  <a:srgbClr val="252525"/>
                </a:solidFill>
                <a:latin typeface="Garamond"/>
                <a:cs typeface="Garamond"/>
              </a:rPr>
              <a:t>indicative</a:t>
            </a:r>
            <a:r>
              <a:rPr sz="2000" b="1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000" b="1" spc="-5" dirty="0">
                <a:solidFill>
                  <a:srgbClr val="252525"/>
                </a:solidFill>
                <a:latin typeface="Garamond"/>
                <a:cs typeface="Garamond"/>
              </a:rPr>
              <a:t>of</a:t>
            </a:r>
            <a:r>
              <a:rPr sz="2000" b="1" spc="30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000" b="1" spc="-5" dirty="0">
                <a:solidFill>
                  <a:srgbClr val="252525"/>
                </a:solidFill>
                <a:latin typeface="Garamond"/>
                <a:cs typeface="Garamond"/>
              </a:rPr>
              <a:t>thyroid</a:t>
            </a:r>
            <a:r>
              <a:rPr sz="2000" b="1" spc="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000" b="1" spc="-25" dirty="0">
                <a:solidFill>
                  <a:srgbClr val="252525"/>
                </a:solidFill>
                <a:latin typeface="Garamond"/>
                <a:cs typeface="Garamond"/>
              </a:rPr>
              <a:t>stunning.</a:t>
            </a:r>
            <a:endParaRPr sz="2000">
              <a:latin typeface="Garamond"/>
              <a:cs typeface="Garamond"/>
            </a:endParaRPr>
          </a:p>
          <a:p>
            <a:pPr marL="116205" marR="115570" algn="ctr">
              <a:lnSpc>
                <a:spcPct val="100000"/>
              </a:lnSpc>
              <a:spcBef>
                <a:spcPts val="5"/>
              </a:spcBef>
            </a:pPr>
            <a:r>
              <a:rPr sz="2000" b="1" spc="-10" dirty="0">
                <a:solidFill>
                  <a:srgbClr val="252525"/>
                </a:solidFill>
                <a:latin typeface="Garamond"/>
                <a:cs typeface="Garamond"/>
              </a:rPr>
              <a:t>Note</a:t>
            </a:r>
            <a:r>
              <a:rPr sz="2000" b="1" spc="-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000" b="1" spc="-10" dirty="0">
                <a:solidFill>
                  <a:srgbClr val="252525"/>
                </a:solidFill>
                <a:latin typeface="Garamond"/>
                <a:cs typeface="Garamond"/>
              </a:rPr>
              <a:t>hepatic</a:t>
            </a:r>
            <a:r>
              <a:rPr sz="2000" b="1" spc="2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000" b="1" spc="-10" dirty="0">
                <a:solidFill>
                  <a:srgbClr val="252525"/>
                </a:solidFill>
                <a:latin typeface="Garamond"/>
                <a:cs typeface="Garamond"/>
              </a:rPr>
              <a:t>activity</a:t>
            </a:r>
            <a:r>
              <a:rPr sz="2000" b="1" spc="-5" dirty="0">
                <a:solidFill>
                  <a:srgbClr val="252525"/>
                </a:solidFill>
                <a:latin typeface="Garamond"/>
                <a:cs typeface="Garamond"/>
              </a:rPr>
              <a:t> consistent </a:t>
            </a:r>
            <a:r>
              <a:rPr sz="2000" b="1" spc="-484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000" b="1" spc="-10" dirty="0">
                <a:solidFill>
                  <a:srgbClr val="252525"/>
                </a:solidFill>
                <a:latin typeface="Garamond"/>
                <a:cs typeface="Garamond"/>
              </a:rPr>
              <a:t>with</a:t>
            </a:r>
            <a:r>
              <a:rPr sz="2000" b="1" spc="-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000" b="1" spc="-10" dirty="0">
                <a:solidFill>
                  <a:srgbClr val="252525"/>
                </a:solidFill>
                <a:latin typeface="Garamond"/>
                <a:cs typeface="Garamond"/>
              </a:rPr>
              <a:t>breakdown</a:t>
            </a:r>
            <a:r>
              <a:rPr sz="2000" b="1" spc="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000" b="1" spc="-5" dirty="0">
                <a:solidFill>
                  <a:srgbClr val="252525"/>
                </a:solidFill>
                <a:latin typeface="Garamond"/>
                <a:cs typeface="Garamond"/>
              </a:rPr>
              <a:t>of</a:t>
            </a:r>
            <a:r>
              <a:rPr sz="2000" b="1" spc="29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000" b="1" spc="-10" dirty="0">
                <a:solidFill>
                  <a:srgbClr val="252525"/>
                </a:solidFill>
                <a:latin typeface="Garamond"/>
                <a:cs typeface="Garamond"/>
              </a:rPr>
              <a:t>radiolabeled </a:t>
            </a:r>
            <a:r>
              <a:rPr sz="2000" b="1" spc="-484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000" b="1" spc="-10" dirty="0">
                <a:solidFill>
                  <a:srgbClr val="252525"/>
                </a:solidFill>
                <a:latin typeface="Garamond"/>
                <a:cs typeface="Garamond"/>
              </a:rPr>
              <a:t>thyroxine.</a:t>
            </a:r>
            <a:endParaRPr sz="2000">
              <a:latin typeface="Garamond"/>
              <a:cs typeface="Garamond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43855" y="1234439"/>
            <a:ext cx="6507480" cy="531876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85745" y="521969"/>
            <a:ext cx="7625080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dirty="0">
                <a:solidFill>
                  <a:srgbClr val="FF0000"/>
                </a:solidFill>
              </a:rPr>
              <a:t>Distant</a:t>
            </a:r>
            <a:r>
              <a:rPr sz="2800" spc="-45" dirty="0">
                <a:solidFill>
                  <a:srgbClr val="FF0000"/>
                </a:solidFill>
              </a:rPr>
              <a:t> </a:t>
            </a:r>
            <a:r>
              <a:rPr sz="2800" dirty="0">
                <a:solidFill>
                  <a:srgbClr val="FF0000"/>
                </a:solidFill>
              </a:rPr>
              <a:t>Metastatic</a:t>
            </a:r>
            <a:r>
              <a:rPr sz="2800" spc="-70" dirty="0">
                <a:solidFill>
                  <a:srgbClr val="FF0000"/>
                </a:solidFill>
              </a:rPr>
              <a:t> </a:t>
            </a:r>
            <a:r>
              <a:rPr sz="2800" dirty="0">
                <a:solidFill>
                  <a:srgbClr val="FF0000"/>
                </a:solidFill>
              </a:rPr>
              <a:t>Disease</a:t>
            </a:r>
            <a:r>
              <a:rPr sz="2800" spc="-50" dirty="0">
                <a:solidFill>
                  <a:srgbClr val="FF0000"/>
                </a:solidFill>
              </a:rPr>
              <a:t> </a:t>
            </a:r>
            <a:r>
              <a:rPr sz="2800" dirty="0">
                <a:solidFill>
                  <a:srgbClr val="FF0000"/>
                </a:solidFill>
              </a:rPr>
              <a:t>in</a:t>
            </a:r>
            <a:r>
              <a:rPr sz="2800" spc="15" dirty="0">
                <a:solidFill>
                  <a:srgbClr val="FF0000"/>
                </a:solidFill>
              </a:rPr>
              <a:t> </a:t>
            </a:r>
            <a:r>
              <a:rPr sz="2800" dirty="0">
                <a:solidFill>
                  <a:srgbClr val="FF0000"/>
                </a:solidFill>
              </a:rPr>
              <a:t>Papillary</a:t>
            </a:r>
            <a:r>
              <a:rPr sz="2800" spc="-20" dirty="0">
                <a:solidFill>
                  <a:srgbClr val="FF0000"/>
                </a:solidFill>
              </a:rPr>
              <a:t> </a:t>
            </a:r>
            <a:r>
              <a:rPr sz="2800" dirty="0">
                <a:solidFill>
                  <a:srgbClr val="FF0000"/>
                </a:solidFill>
              </a:rPr>
              <a:t>Carcinoma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1228445" y="1603324"/>
            <a:ext cx="3696335" cy="258826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754380" indent="359410">
              <a:lnSpc>
                <a:spcPct val="100000"/>
              </a:lnSpc>
              <a:spcBef>
                <a:spcPts val="110"/>
              </a:spcBef>
            </a:pPr>
            <a:r>
              <a:rPr sz="2800" spc="15" dirty="0">
                <a:solidFill>
                  <a:srgbClr val="252525"/>
                </a:solidFill>
                <a:latin typeface="Garamond"/>
                <a:cs typeface="Garamond"/>
              </a:rPr>
              <a:t>The </a:t>
            </a:r>
            <a:r>
              <a:rPr sz="2800" dirty="0">
                <a:solidFill>
                  <a:srgbClr val="252525"/>
                </a:solidFill>
                <a:latin typeface="Garamond"/>
                <a:cs typeface="Garamond"/>
              </a:rPr>
              <a:t>I-131 </a:t>
            </a:r>
            <a:r>
              <a:rPr sz="2800" spc="5" dirty="0">
                <a:solidFill>
                  <a:srgbClr val="252525"/>
                </a:solidFill>
                <a:latin typeface="Garamond"/>
                <a:cs typeface="Garamond"/>
              </a:rPr>
              <a:t>exam </a:t>
            </a:r>
            <a:r>
              <a:rPr sz="2800" spc="1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800" dirty="0">
                <a:solidFill>
                  <a:srgbClr val="252525"/>
                </a:solidFill>
                <a:latin typeface="Garamond"/>
                <a:cs typeface="Garamond"/>
              </a:rPr>
              <a:t>demonstrated</a:t>
            </a:r>
            <a:r>
              <a:rPr sz="2800" spc="-11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800" dirty="0">
                <a:solidFill>
                  <a:srgbClr val="252525"/>
                </a:solidFill>
                <a:latin typeface="Garamond"/>
                <a:cs typeface="Garamond"/>
              </a:rPr>
              <a:t>diffuse</a:t>
            </a:r>
            <a:endParaRPr sz="2800">
              <a:latin typeface="Garamond"/>
              <a:cs typeface="Garamond"/>
            </a:endParaRPr>
          </a:p>
          <a:p>
            <a:pPr marL="433070" marR="5080" indent="-264795">
              <a:lnSpc>
                <a:spcPct val="100000"/>
              </a:lnSpc>
              <a:tabLst>
                <a:tab pos="3683000" algn="l"/>
              </a:tabLst>
            </a:pPr>
            <a:r>
              <a:rPr sz="2800" u="sng" spc="225" dirty="0">
                <a:solidFill>
                  <a:srgbClr val="252525"/>
                </a:solidFill>
                <a:uFill>
                  <a:solidFill>
                    <a:srgbClr val="83992A"/>
                  </a:solidFill>
                </a:uFill>
                <a:latin typeface="Garamond"/>
                <a:cs typeface="Garamond"/>
              </a:rPr>
              <a:t> </a:t>
            </a:r>
            <a:r>
              <a:rPr sz="2800" u="sng" spc="5" dirty="0">
                <a:solidFill>
                  <a:srgbClr val="252525"/>
                </a:solidFill>
                <a:uFill>
                  <a:solidFill>
                    <a:srgbClr val="83992A"/>
                  </a:solidFill>
                </a:uFill>
                <a:latin typeface="Garamond"/>
                <a:cs typeface="Garamond"/>
              </a:rPr>
              <a:t>pulmonary</a:t>
            </a:r>
            <a:r>
              <a:rPr sz="2800" u="sng" spc="-80" dirty="0">
                <a:solidFill>
                  <a:srgbClr val="252525"/>
                </a:solidFill>
                <a:uFill>
                  <a:solidFill>
                    <a:srgbClr val="83992A"/>
                  </a:solidFill>
                </a:uFill>
                <a:latin typeface="Garamond"/>
                <a:cs typeface="Garamond"/>
              </a:rPr>
              <a:t> </a:t>
            </a:r>
            <a:r>
              <a:rPr sz="2800" u="sng" dirty="0">
                <a:solidFill>
                  <a:srgbClr val="252525"/>
                </a:solidFill>
                <a:uFill>
                  <a:solidFill>
                    <a:srgbClr val="83992A"/>
                  </a:solidFill>
                </a:uFill>
                <a:latin typeface="Garamond"/>
                <a:cs typeface="Garamond"/>
              </a:rPr>
              <a:t>tracer 	</a:t>
            </a:r>
            <a:r>
              <a:rPr sz="2800" dirty="0">
                <a:solidFill>
                  <a:srgbClr val="252525"/>
                </a:solidFill>
                <a:latin typeface="Garamond"/>
                <a:cs typeface="Garamond"/>
              </a:rPr>
              <a:t> accumulation </a:t>
            </a:r>
            <a:r>
              <a:rPr sz="2800" spc="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800" dirty="0">
                <a:solidFill>
                  <a:srgbClr val="252525"/>
                </a:solidFill>
                <a:latin typeface="Garamond"/>
                <a:cs typeface="Garamond"/>
              </a:rPr>
              <a:t>consistent</a:t>
            </a:r>
            <a:r>
              <a:rPr sz="2800" spc="-8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800" dirty="0">
                <a:solidFill>
                  <a:srgbClr val="252525"/>
                </a:solidFill>
                <a:latin typeface="Garamond"/>
                <a:cs typeface="Garamond"/>
              </a:rPr>
              <a:t>with</a:t>
            </a:r>
            <a:endParaRPr sz="2800">
              <a:latin typeface="Garamond"/>
              <a:cs typeface="Garamond"/>
            </a:endParaRPr>
          </a:p>
          <a:p>
            <a:pPr marL="219710">
              <a:lnSpc>
                <a:spcPct val="100000"/>
              </a:lnSpc>
              <a:spcBef>
                <a:spcPts val="5"/>
              </a:spcBef>
            </a:pPr>
            <a:r>
              <a:rPr sz="2800" dirty="0">
                <a:solidFill>
                  <a:srgbClr val="252525"/>
                </a:solidFill>
                <a:latin typeface="Garamond"/>
                <a:cs typeface="Garamond"/>
              </a:rPr>
              <a:t>metastatic</a:t>
            </a:r>
            <a:r>
              <a:rPr sz="2800" spc="-8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800" spc="-5" dirty="0">
                <a:solidFill>
                  <a:srgbClr val="252525"/>
                </a:solidFill>
                <a:latin typeface="Garamond"/>
                <a:cs typeface="Garamond"/>
              </a:rPr>
              <a:t>disease.</a:t>
            </a:r>
            <a:endParaRPr sz="2800">
              <a:latin typeface="Garamond"/>
              <a:cs typeface="Garamond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53000" y="1219200"/>
            <a:ext cx="4572000" cy="4953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7997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0" y="1535874"/>
            <a:ext cx="12192000" cy="3850640"/>
            <a:chOff x="0" y="1535874"/>
            <a:chExt cx="12192000" cy="3850640"/>
          </a:xfrm>
        </p:grpSpPr>
        <p:sp>
          <p:nvSpPr>
            <p:cNvPr id="4" name="object 4"/>
            <p:cNvSpPr/>
            <p:nvPr/>
          </p:nvSpPr>
          <p:spPr>
            <a:xfrm>
              <a:off x="2330195" y="1543811"/>
              <a:ext cx="7543800" cy="3834765"/>
            </a:xfrm>
            <a:custGeom>
              <a:avLst/>
              <a:gdLst/>
              <a:ahLst/>
              <a:cxnLst/>
              <a:rect l="l" t="t" r="r" b="b"/>
              <a:pathLst>
                <a:path w="7543800" h="3834765">
                  <a:moveTo>
                    <a:pt x="0" y="3834384"/>
                  </a:moveTo>
                  <a:lnTo>
                    <a:pt x="7543800" y="3834384"/>
                  </a:lnTo>
                  <a:lnTo>
                    <a:pt x="7543800" y="0"/>
                  </a:lnTo>
                  <a:lnTo>
                    <a:pt x="0" y="0"/>
                  </a:lnTo>
                  <a:lnTo>
                    <a:pt x="0" y="3834384"/>
                  </a:lnTo>
                  <a:close/>
                </a:path>
              </a:pathLst>
            </a:custGeom>
            <a:ln w="15875">
              <a:solidFill>
                <a:srgbClr val="83992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3148583"/>
              <a:ext cx="2459735" cy="61264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735312" y="3148583"/>
              <a:ext cx="2456688" cy="612647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2692908" y="3525011"/>
              <a:ext cx="6816090" cy="0"/>
            </a:xfrm>
            <a:custGeom>
              <a:avLst/>
              <a:gdLst/>
              <a:ahLst/>
              <a:cxnLst/>
              <a:rect l="l" t="t" r="r" b="b"/>
              <a:pathLst>
                <a:path w="6816090">
                  <a:moveTo>
                    <a:pt x="0" y="0"/>
                  </a:moveTo>
                  <a:lnTo>
                    <a:pt x="6815709" y="0"/>
                  </a:lnTo>
                </a:path>
              </a:pathLst>
            </a:custGeom>
            <a:ln w="15875">
              <a:solidFill>
                <a:srgbClr val="83992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4042028" y="3311397"/>
            <a:ext cx="1778635" cy="5124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3200" b="1" spc="-10" dirty="0">
                <a:solidFill>
                  <a:srgbClr val="00AF50"/>
                </a:solidFill>
                <a:latin typeface="Garamond"/>
                <a:cs typeface="Garamond"/>
              </a:rPr>
              <a:t>Def</a:t>
            </a:r>
            <a:r>
              <a:rPr sz="3200" b="1" spc="-25" dirty="0">
                <a:solidFill>
                  <a:srgbClr val="00AF50"/>
                </a:solidFill>
                <a:latin typeface="Garamond"/>
                <a:cs typeface="Garamond"/>
              </a:rPr>
              <a:t>i</a:t>
            </a:r>
            <a:r>
              <a:rPr sz="3200" b="1" spc="-10" dirty="0">
                <a:solidFill>
                  <a:srgbClr val="00AF50"/>
                </a:solidFill>
                <a:latin typeface="Garamond"/>
                <a:cs typeface="Garamond"/>
              </a:rPr>
              <a:t>n</a:t>
            </a:r>
            <a:r>
              <a:rPr sz="3200" b="1" spc="-25" dirty="0">
                <a:solidFill>
                  <a:srgbClr val="00AF50"/>
                </a:solidFill>
                <a:latin typeface="Garamond"/>
                <a:cs typeface="Garamond"/>
              </a:rPr>
              <a:t>i</a:t>
            </a:r>
            <a:r>
              <a:rPr sz="3200" b="1" spc="-5" dirty="0">
                <a:solidFill>
                  <a:srgbClr val="00AF50"/>
                </a:solidFill>
                <a:latin typeface="Garamond"/>
                <a:cs typeface="Garamond"/>
              </a:rPr>
              <a:t>tion</a:t>
            </a:r>
            <a:endParaRPr sz="3200">
              <a:latin typeface="Garamond"/>
              <a:cs typeface="Garamond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441575" y="3189173"/>
            <a:ext cx="210185" cy="21558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4520"/>
              </a:lnSpc>
              <a:spcBef>
                <a:spcPts val="105"/>
              </a:spcBef>
            </a:pPr>
            <a:r>
              <a:rPr sz="4150" dirty="0">
                <a:solidFill>
                  <a:srgbClr val="83992A"/>
                </a:solidFill>
                <a:latin typeface="Arial"/>
                <a:cs typeface="Arial"/>
              </a:rPr>
              <a:t>•</a:t>
            </a:r>
            <a:endParaRPr sz="4150">
              <a:latin typeface="Arial"/>
              <a:cs typeface="Arial"/>
            </a:endParaRPr>
          </a:p>
          <a:p>
            <a:pPr marL="12700">
              <a:lnSpc>
                <a:spcPts val="4054"/>
              </a:lnSpc>
            </a:pPr>
            <a:r>
              <a:rPr sz="4150" dirty="0">
                <a:solidFill>
                  <a:srgbClr val="83992A"/>
                </a:solidFill>
                <a:latin typeface="Arial"/>
                <a:cs typeface="Arial"/>
              </a:rPr>
              <a:t>•</a:t>
            </a:r>
            <a:endParaRPr sz="4150">
              <a:latin typeface="Arial"/>
              <a:cs typeface="Arial"/>
            </a:endParaRPr>
          </a:p>
          <a:p>
            <a:pPr marL="12700">
              <a:lnSpc>
                <a:spcPts val="4165"/>
              </a:lnSpc>
            </a:pPr>
            <a:r>
              <a:rPr sz="4150" dirty="0">
                <a:solidFill>
                  <a:srgbClr val="83992A"/>
                </a:solidFill>
                <a:latin typeface="Arial"/>
                <a:cs typeface="Arial"/>
              </a:rPr>
              <a:t>•</a:t>
            </a:r>
            <a:endParaRPr sz="4150">
              <a:latin typeface="Arial"/>
              <a:cs typeface="Arial"/>
            </a:endParaRPr>
          </a:p>
          <a:p>
            <a:pPr marL="12700">
              <a:lnSpc>
                <a:spcPts val="4025"/>
              </a:lnSpc>
            </a:pPr>
            <a:r>
              <a:rPr sz="3650" spc="5" dirty="0">
                <a:solidFill>
                  <a:srgbClr val="83992A"/>
                </a:solidFill>
                <a:latin typeface="Arial"/>
                <a:cs typeface="Arial"/>
              </a:rPr>
              <a:t>•</a:t>
            </a:r>
            <a:endParaRPr sz="365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042028" y="3798565"/>
            <a:ext cx="3719829" cy="1534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5600"/>
              </a:lnSpc>
              <a:spcBef>
                <a:spcPts val="100"/>
              </a:spcBef>
            </a:pPr>
            <a:r>
              <a:rPr sz="3200" b="1" spc="15" dirty="0">
                <a:solidFill>
                  <a:srgbClr val="83992A"/>
                </a:solidFill>
                <a:latin typeface="Garamond"/>
                <a:cs typeface="Garamond"/>
              </a:rPr>
              <a:t>R</a:t>
            </a:r>
            <a:r>
              <a:rPr sz="3200" b="1" spc="-5" dirty="0">
                <a:solidFill>
                  <a:srgbClr val="83992A"/>
                </a:solidFill>
                <a:latin typeface="Garamond"/>
                <a:cs typeface="Garamond"/>
              </a:rPr>
              <a:t>adi</a:t>
            </a:r>
            <a:r>
              <a:rPr sz="3200" b="1" spc="-20" dirty="0">
                <a:solidFill>
                  <a:srgbClr val="83992A"/>
                </a:solidFill>
                <a:latin typeface="Garamond"/>
                <a:cs typeface="Garamond"/>
              </a:rPr>
              <a:t>o</a:t>
            </a:r>
            <a:r>
              <a:rPr sz="3200" b="1" spc="-10" dirty="0">
                <a:solidFill>
                  <a:srgbClr val="83992A"/>
                </a:solidFill>
                <a:latin typeface="Garamond"/>
                <a:cs typeface="Garamond"/>
              </a:rPr>
              <a:t>p</a:t>
            </a:r>
            <a:r>
              <a:rPr sz="3200" b="1" spc="-25" dirty="0">
                <a:solidFill>
                  <a:srgbClr val="83992A"/>
                </a:solidFill>
                <a:latin typeface="Garamond"/>
                <a:cs typeface="Garamond"/>
              </a:rPr>
              <a:t>h</a:t>
            </a:r>
            <a:r>
              <a:rPr sz="3200" b="1" spc="-5" dirty="0">
                <a:solidFill>
                  <a:srgbClr val="83992A"/>
                </a:solidFill>
                <a:latin typeface="Garamond"/>
                <a:cs typeface="Garamond"/>
              </a:rPr>
              <a:t>a</a:t>
            </a:r>
            <a:r>
              <a:rPr sz="3200" b="1" spc="150" dirty="0">
                <a:solidFill>
                  <a:srgbClr val="83992A"/>
                </a:solidFill>
                <a:latin typeface="Garamond"/>
                <a:cs typeface="Garamond"/>
              </a:rPr>
              <a:t>r</a:t>
            </a:r>
            <a:r>
              <a:rPr sz="3200" b="1" spc="-5" dirty="0">
                <a:solidFill>
                  <a:srgbClr val="83992A"/>
                </a:solidFill>
                <a:latin typeface="Garamond"/>
                <a:cs typeface="Garamond"/>
              </a:rPr>
              <a:t>mac</a:t>
            </a:r>
            <a:r>
              <a:rPr sz="3200" b="1" spc="-20" dirty="0">
                <a:solidFill>
                  <a:srgbClr val="83992A"/>
                </a:solidFill>
                <a:latin typeface="Garamond"/>
                <a:cs typeface="Garamond"/>
              </a:rPr>
              <a:t>e</a:t>
            </a:r>
            <a:r>
              <a:rPr sz="3200" b="1" spc="-10" dirty="0">
                <a:solidFill>
                  <a:srgbClr val="83992A"/>
                </a:solidFill>
                <a:latin typeface="Garamond"/>
                <a:cs typeface="Garamond"/>
              </a:rPr>
              <a:t>uti</a:t>
            </a:r>
            <a:r>
              <a:rPr sz="3200" b="1" spc="-25" dirty="0">
                <a:solidFill>
                  <a:srgbClr val="83992A"/>
                </a:solidFill>
                <a:latin typeface="Garamond"/>
                <a:cs typeface="Garamond"/>
              </a:rPr>
              <a:t>c</a:t>
            </a:r>
            <a:r>
              <a:rPr sz="3200" b="1" spc="-5" dirty="0">
                <a:solidFill>
                  <a:srgbClr val="83992A"/>
                </a:solidFill>
                <a:latin typeface="Garamond"/>
                <a:cs typeface="Garamond"/>
              </a:rPr>
              <a:t>al  </a:t>
            </a:r>
            <a:r>
              <a:rPr sz="3200" b="1" spc="-10" dirty="0">
                <a:solidFill>
                  <a:srgbClr val="00AFEF"/>
                </a:solidFill>
                <a:latin typeface="Garamond"/>
                <a:cs typeface="Garamond"/>
              </a:rPr>
              <a:t>Indication</a:t>
            </a:r>
            <a:endParaRPr sz="3200">
              <a:latin typeface="Garamond"/>
              <a:cs typeface="Garamond"/>
            </a:endParaRPr>
          </a:p>
          <a:p>
            <a:pPr marL="64135">
              <a:lnSpc>
                <a:spcPts val="3770"/>
              </a:lnSpc>
            </a:pPr>
            <a:r>
              <a:rPr sz="3200" b="1" spc="5" dirty="0">
                <a:solidFill>
                  <a:srgbClr val="6F2F9F"/>
                </a:solidFill>
                <a:latin typeface="Garamond"/>
                <a:cs typeface="Garamond"/>
              </a:rPr>
              <a:t>Images</a:t>
            </a:r>
            <a:endParaRPr sz="3200">
              <a:latin typeface="Garamond"/>
              <a:cs typeface="Garamond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2756407" y="1813941"/>
            <a:ext cx="6533515" cy="967105"/>
            <a:chOff x="2756407" y="1813941"/>
            <a:chExt cx="6533515" cy="967105"/>
          </a:xfrm>
        </p:grpSpPr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756407" y="1831975"/>
              <a:ext cx="3268726" cy="948689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6403593" y="1813941"/>
              <a:ext cx="2886075" cy="955040"/>
            </a:xfrm>
            <a:custGeom>
              <a:avLst/>
              <a:gdLst/>
              <a:ahLst/>
              <a:cxnLst/>
              <a:rect l="l" t="t" r="r" b="b"/>
              <a:pathLst>
                <a:path w="2886075" h="955039">
                  <a:moveTo>
                    <a:pt x="2399248" y="262636"/>
                  </a:moveTo>
                  <a:lnTo>
                    <a:pt x="2190241" y="262636"/>
                  </a:lnTo>
                  <a:lnTo>
                    <a:pt x="2234310" y="309625"/>
                  </a:lnTo>
                  <a:lnTo>
                    <a:pt x="2278760" y="357886"/>
                  </a:lnTo>
                  <a:lnTo>
                    <a:pt x="2306550" y="389636"/>
                  </a:lnTo>
                  <a:lnTo>
                    <a:pt x="2335720" y="422656"/>
                  </a:lnTo>
                  <a:lnTo>
                    <a:pt x="2366414" y="459486"/>
                  </a:lnTo>
                  <a:lnTo>
                    <a:pt x="2398776" y="497586"/>
                  </a:lnTo>
                  <a:lnTo>
                    <a:pt x="2415758" y="519175"/>
                  </a:lnTo>
                  <a:lnTo>
                    <a:pt x="2432621" y="539496"/>
                  </a:lnTo>
                  <a:lnTo>
                    <a:pt x="2511853" y="638556"/>
                  </a:lnTo>
                  <a:lnTo>
                    <a:pt x="2558287" y="694436"/>
                  </a:lnTo>
                  <a:lnTo>
                    <a:pt x="2590801" y="735076"/>
                  </a:lnTo>
                  <a:lnTo>
                    <a:pt x="2623613" y="775715"/>
                  </a:lnTo>
                  <a:lnTo>
                    <a:pt x="2656782" y="816356"/>
                  </a:lnTo>
                  <a:lnTo>
                    <a:pt x="2690367" y="858265"/>
                  </a:lnTo>
                  <a:lnTo>
                    <a:pt x="2705957" y="879856"/>
                  </a:lnTo>
                  <a:lnTo>
                    <a:pt x="2720975" y="901446"/>
                  </a:lnTo>
                  <a:lnTo>
                    <a:pt x="2735802" y="921765"/>
                  </a:lnTo>
                  <a:lnTo>
                    <a:pt x="2750820" y="942086"/>
                  </a:lnTo>
                  <a:lnTo>
                    <a:pt x="2770471" y="944626"/>
                  </a:lnTo>
                  <a:lnTo>
                    <a:pt x="2791825" y="948436"/>
                  </a:lnTo>
                  <a:lnTo>
                    <a:pt x="2813631" y="950976"/>
                  </a:lnTo>
                  <a:lnTo>
                    <a:pt x="2834639" y="954786"/>
                  </a:lnTo>
                  <a:lnTo>
                    <a:pt x="2834573" y="921765"/>
                  </a:lnTo>
                  <a:lnTo>
                    <a:pt x="2834439" y="919226"/>
                  </a:lnTo>
                  <a:lnTo>
                    <a:pt x="2833893" y="911606"/>
                  </a:lnTo>
                  <a:lnTo>
                    <a:pt x="2832976" y="901446"/>
                  </a:lnTo>
                  <a:lnTo>
                    <a:pt x="2832100" y="891286"/>
                  </a:lnTo>
                  <a:lnTo>
                    <a:pt x="2832540" y="883665"/>
                  </a:lnTo>
                  <a:lnTo>
                    <a:pt x="2833564" y="867156"/>
                  </a:lnTo>
                  <a:lnTo>
                    <a:pt x="2834004" y="858265"/>
                  </a:lnTo>
                  <a:lnTo>
                    <a:pt x="2832540" y="834136"/>
                  </a:lnTo>
                  <a:lnTo>
                    <a:pt x="2832162" y="826515"/>
                  </a:lnTo>
                  <a:lnTo>
                    <a:pt x="2832036" y="743965"/>
                  </a:lnTo>
                  <a:lnTo>
                    <a:pt x="2831671" y="727456"/>
                  </a:lnTo>
                  <a:lnTo>
                    <a:pt x="2831464" y="716026"/>
                  </a:lnTo>
                  <a:lnTo>
                    <a:pt x="2831303" y="710946"/>
                  </a:lnTo>
                  <a:lnTo>
                    <a:pt x="2756280" y="710946"/>
                  </a:lnTo>
                  <a:lnTo>
                    <a:pt x="2704593" y="643636"/>
                  </a:lnTo>
                  <a:lnTo>
                    <a:pt x="2656425" y="582676"/>
                  </a:lnTo>
                  <a:lnTo>
                    <a:pt x="2611816" y="525526"/>
                  </a:lnTo>
                  <a:lnTo>
                    <a:pt x="2570804" y="474725"/>
                  </a:lnTo>
                  <a:lnTo>
                    <a:pt x="2533427" y="427736"/>
                  </a:lnTo>
                  <a:lnTo>
                    <a:pt x="2499725" y="385825"/>
                  </a:lnTo>
                  <a:lnTo>
                    <a:pt x="2469734" y="348996"/>
                  </a:lnTo>
                  <a:lnTo>
                    <a:pt x="2443494" y="315975"/>
                  </a:lnTo>
                  <a:lnTo>
                    <a:pt x="2399248" y="262636"/>
                  </a:lnTo>
                  <a:close/>
                </a:path>
                <a:path w="2886075" h="955039">
                  <a:moveTo>
                    <a:pt x="2321258" y="870965"/>
                  </a:moveTo>
                  <a:lnTo>
                    <a:pt x="2118915" y="870965"/>
                  </a:lnTo>
                  <a:lnTo>
                    <a:pt x="2191257" y="873506"/>
                  </a:lnTo>
                  <a:lnTo>
                    <a:pt x="2264759" y="884936"/>
                  </a:lnTo>
                  <a:lnTo>
                    <a:pt x="2287662" y="887476"/>
                  </a:lnTo>
                  <a:lnTo>
                    <a:pt x="2301112" y="890015"/>
                  </a:lnTo>
                  <a:lnTo>
                    <a:pt x="2322067" y="890015"/>
                  </a:lnTo>
                  <a:lnTo>
                    <a:pt x="2321258" y="870965"/>
                  </a:lnTo>
                  <a:close/>
                </a:path>
                <a:path w="2886075" h="955039">
                  <a:moveTo>
                    <a:pt x="2053335" y="820165"/>
                  </a:moveTo>
                  <a:lnTo>
                    <a:pt x="2036445" y="820165"/>
                  </a:lnTo>
                  <a:lnTo>
                    <a:pt x="2026284" y="821436"/>
                  </a:lnTo>
                  <a:lnTo>
                    <a:pt x="2025831" y="834136"/>
                  </a:lnTo>
                  <a:lnTo>
                    <a:pt x="2025713" y="853186"/>
                  </a:lnTo>
                  <a:lnTo>
                    <a:pt x="2026030" y="859536"/>
                  </a:lnTo>
                  <a:lnTo>
                    <a:pt x="2026792" y="869696"/>
                  </a:lnTo>
                  <a:lnTo>
                    <a:pt x="2034412" y="870965"/>
                  </a:lnTo>
                  <a:lnTo>
                    <a:pt x="2040381" y="872236"/>
                  </a:lnTo>
                  <a:lnTo>
                    <a:pt x="2063220" y="872236"/>
                  </a:lnTo>
                  <a:lnTo>
                    <a:pt x="2075814" y="870965"/>
                  </a:lnTo>
                  <a:lnTo>
                    <a:pt x="2321258" y="870965"/>
                  </a:lnTo>
                  <a:lnTo>
                    <a:pt x="2319908" y="839215"/>
                  </a:lnTo>
                  <a:lnTo>
                    <a:pt x="2313939" y="836676"/>
                  </a:lnTo>
                  <a:lnTo>
                    <a:pt x="2309240" y="835406"/>
                  </a:lnTo>
                  <a:lnTo>
                    <a:pt x="2306065" y="834136"/>
                  </a:lnTo>
                  <a:lnTo>
                    <a:pt x="2273270" y="830326"/>
                  </a:lnTo>
                  <a:lnTo>
                    <a:pt x="2246772" y="825246"/>
                  </a:lnTo>
                  <a:lnTo>
                    <a:pt x="2236726" y="822706"/>
                  </a:lnTo>
                  <a:lnTo>
                    <a:pt x="2072004" y="822706"/>
                  </a:lnTo>
                  <a:lnTo>
                    <a:pt x="2060321" y="821436"/>
                  </a:lnTo>
                  <a:lnTo>
                    <a:pt x="2053335" y="820165"/>
                  </a:lnTo>
                  <a:close/>
                </a:path>
                <a:path w="2886075" h="955039">
                  <a:moveTo>
                    <a:pt x="2020943" y="848106"/>
                  </a:moveTo>
                  <a:lnTo>
                    <a:pt x="1793482" y="848106"/>
                  </a:lnTo>
                  <a:lnTo>
                    <a:pt x="1807368" y="849376"/>
                  </a:lnTo>
                  <a:lnTo>
                    <a:pt x="1844166" y="849376"/>
                  </a:lnTo>
                  <a:lnTo>
                    <a:pt x="1864356" y="850646"/>
                  </a:lnTo>
                  <a:lnTo>
                    <a:pt x="1977707" y="863346"/>
                  </a:lnTo>
                  <a:lnTo>
                    <a:pt x="2020442" y="865886"/>
                  </a:lnTo>
                  <a:lnTo>
                    <a:pt x="2021077" y="855726"/>
                  </a:lnTo>
                  <a:lnTo>
                    <a:pt x="2020943" y="848106"/>
                  </a:lnTo>
                  <a:close/>
                </a:path>
                <a:path w="2886075" h="955039">
                  <a:moveTo>
                    <a:pt x="1851836" y="562356"/>
                  </a:moveTo>
                  <a:lnTo>
                    <a:pt x="1487424" y="562356"/>
                  </a:lnTo>
                  <a:lnTo>
                    <a:pt x="1539204" y="563626"/>
                  </a:lnTo>
                  <a:lnTo>
                    <a:pt x="1591151" y="566165"/>
                  </a:lnTo>
                  <a:lnTo>
                    <a:pt x="1643050" y="567436"/>
                  </a:lnTo>
                  <a:lnTo>
                    <a:pt x="1694687" y="569976"/>
                  </a:lnTo>
                  <a:lnTo>
                    <a:pt x="1705508" y="600456"/>
                  </a:lnTo>
                  <a:lnTo>
                    <a:pt x="1727245" y="662686"/>
                  </a:lnTo>
                  <a:lnTo>
                    <a:pt x="1737995" y="693165"/>
                  </a:lnTo>
                  <a:lnTo>
                    <a:pt x="1759838" y="754126"/>
                  </a:lnTo>
                  <a:lnTo>
                    <a:pt x="1761616" y="760476"/>
                  </a:lnTo>
                  <a:lnTo>
                    <a:pt x="1762505" y="766826"/>
                  </a:lnTo>
                  <a:lnTo>
                    <a:pt x="1762505" y="776986"/>
                  </a:lnTo>
                  <a:lnTo>
                    <a:pt x="1737506" y="793496"/>
                  </a:lnTo>
                  <a:lnTo>
                    <a:pt x="1725167" y="797306"/>
                  </a:lnTo>
                  <a:lnTo>
                    <a:pt x="1664842" y="810006"/>
                  </a:lnTo>
                  <a:lnTo>
                    <a:pt x="1663191" y="851915"/>
                  </a:lnTo>
                  <a:lnTo>
                    <a:pt x="1689480" y="850646"/>
                  </a:lnTo>
                  <a:lnTo>
                    <a:pt x="1712831" y="850646"/>
                  </a:lnTo>
                  <a:lnTo>
                    <a:pt x="1759436" y="849376"/>
                  </a:lnTo>
                  <a:lnTo>
                    <a:pt x="1782572" y="849376"/>
                  </a:lnTo>
                  <a:lnTo>
                    <a:pt x="1793482" y="848106"/>
                  </a:lnTo>
                  <a:lnTo>
                    <a:pt x="2020943" y="848106"/>
                  </a:lnTo>
                  <a:lnTo>
                    <a:pt x="2020909" y="846836"/>
                  </a:lnTo>
                  <a:lnTo>
                    <a:pt x="2020395" y="840486"/>
                  </a:lnTo>
                  <a:lnTo>
                    <a:pt x="2019524" y="831596"/>
                  </a:lnTo>
                  <a:lnTo>
                    <a:pt x="2018283" y="821436"/>
                  </a:lnTo>
                  <a:lnTo>
                    <a:pt x="2005597" y="816356"/>
                  </a:lnTo>
                  <a:lnTo>
                    <a:pt x="1993280" y="811276"/>
                  </a:lnTo>
                  <a:lnTo>
                    <a:pt x="1981368" y="808736"/>
                  </a:lnTo>
                  <a:lnTo>
                    <a:pt x="1969897" y="804926"/>
                  </a:lnTo>
                  <a:lnTo>
                    <a:pt x="1959744" y="803656"/>
                  </a:lnTo>
                  <a:lnTo>
                    <a:pt x="1927473" y="773176"/>
                  </a:lnTo>
                  <a:lnTo>
                    <a:pt x="1922399" y="760476"/>
                  </a:lnTo>
                  <a:lnTo>
                    <a:pt x="1913040" y="737615"/>
                  </a:lnTo>
                  <a:lnTo>
                    <a:pt x="1904968" y="716026"/>
                  </a:lnTo>
                  <a:lnTo>
                    <a:pt x="1898181" y="696976"/>
                  </a:lnTo>
                  <a:lnTo>
                    <a:pt x="1892680" y="680465"/>
                  </a:lnTo>
                  <a:lnTo>
                    <a:pt x="1883636" y="652526"/>
                  </a:lnTo>
                  <a:lnTo>
                    <a:pt x="1875567" y="628396"/>
                  </a:lnTo>
                  <a:lnTo>
                    <a:pt x="1868499" y="608076"/>
                  </a:lnTo>
                  <a:lnTo>
                    <a:pt x="1852725" y="564896"/>
                  </a:lnTo>
                  <a:lnTo>
                    <a:pt x="1851836" y="562356"/>
                  </a:lnTo>
                  <a:close/>
                </a:path>
                <a:path w="2886075" h="955039">
                  <a:moveTo>
                    <a:pt x="1523861" y="830326"/>
                  </a:moveTo>
                  <a:lnTo>
                    <a:pt x="1361566" y="830326"/>
                  </a:lnTo>
                  <a:lnTo>
                    <a:pt x="1465532" y="841756"/>
                  </a:lnTo>
                  <a:lnTo>
                    <a:pt x="1500030" y="844296"/>
                  </a:lnTo>
                  <a:lnTo>
                    <a:pt x="1522729" y="846836"/>
                  </a:lnTo>
                  <a:lnTo>
                    <a:pt x="1523491" y="841756"/>
                  </a:lnTo>
                  <a:lnTo>
                    <a:pt x="1523777" y="837946"/>
                  </a:lnTo>
                  <a:lnTo>
                    <a:pt x="1523861" y="830326"/>
                  </a:lnTo>
                  <a:close/>
                </a:path>
                <a:path w="2886075" h="955039">
                  <a:moveTo>
                    <a:pt x="1602104" y="30225"/>
                  </a:moveTo>
                  <a:lnTo>
                    <a:pt x="1585997" y="78486"/>
                  </a:lnTo>
                  <a:lnTo>
                    <a:pt x="1521476" y="268986"/>
                  </a:lnTo>
                  <a:lnTo>
                    <a:pt x="1489266" y="365506"/>
                  </a:lnTo>
                  <a:lnTo>
                    <a:pt x="1473200" y="412496"/>
                  </a:lnTo>
                  <a:lnTo>
                    <a:pt x="1394596" y="644906"/>
                  </a:lnTo>
                  <a:lnTo>
                    <a:pt x="1363217" y="738886"/>
                  </a:lnTo>
                  <a:lnTo>
                    <a:pt x="1356961" y="751586"/>
                  </a:lnTo>
                  <a:lnTo>
                    <a:pt x="1323800" y="780796"/>
                  </a:lnTo>
                  <a:lnTo>
                    <a:pt x="1308883" y="784606"/>
                  </a:lnTo>
                  <a:lnTo>
                    <a:pt x="1289811" y="789686"/>
                  </a:lnTo>
                  <a:lnTo>
                    <a:pt x="1277834" y="790956"/>
                  </a:lnTo>
                  <a:lnTo>
                    <a:pt x="1267809" y="793496"/>
                  </a:lnTo>
                  <a:lnTo>
                    <a:pt x="1259736" y="796036"/>
                  </a:lnTo>
                  <a:lnTo>
                    <a:pt x="1253616" y="797306"/>
                  </a:lnTo>
                  <a:lnTo>
                    <a:pt x="1252601" y="840486"/>
                  </a:lnTo>
                  <a:lnTo>
                    <a:pt x="1280636" y="840486"/>
                  </a:lnTo>
                  <a:lnTo>
                    <a:pt x="1319117" y="837946"/>
                  </a:lnTo>
                  <a:lnTo>
                    <a:pt x="1339214" y="834136"/>
                  </a:lnTo>
                  <a:lnTo>
                    <a:pt x="1346707" y="832865"/>
                  </a:lnTo>
                  <a:lnTo>
                    <a:pt x="1354201" y="832865"/>
                  </a:lnTo>
                  <a:lnTo>
                    <a:pt x="1361566" y="830326"/>
                  </a:lnTo>
                  <a:lnTo>
                    <a:pt x="1523861" y="830326"/>
                  </a:lnTo>
                  <a:lnTo>
                    <a:pt x="1523749" y="822706"/>
                  </a:lnTo>
                  <a:lnTo>
                    <a:pt x="1523237" y="801115"/>
                  </a:lnTo>
                  <a:lnTo>
                    <a:pt x="1508242" y="797306"/>
                  </a:lnTo>
                  <a:lnTo>
                    <a:pt x="1496806" y="796036"/>
                  </a:lnTo>
                  <a:lnTo>
                    <a:pt x="1488965" y="793496"/>
                  </a:lnTo>
                  <a:lnTo>
                    <a:pt x="1484756" y="792226"/>
                  </a:lnTo>
                  <a:lnTo>
                    <a:pt x="1468356" y="789686"/>
                  </a:lnTo>
                  <a:lnTo>
                    <a:pt x="1454800" y="784606"/>
                  </a:lnTo>
                  <a:lnTo>
                    <a:pt x="1444126" y="780796"/>
                  </a:lnTo>
                  <a:lnTo>
                    <a:pt x="1436370" y="774446"/>
                  </a:lnTo>
                  <a:lnTo>
                    <a:pt x="1431162" y="769365"/>
                  </a:lnTo>
                  <a:lnTo>
                    <a:pt x="1428623" y="761746"/>
                  </a:lnTo>
                  <a:lnTo>
                    <a:pt x="1428623" y="751586"/>
                  </a:lnTo>
                  <a:lnTo>
                    <a:pt x="1439036" y="707136"/>
                  </a:lnTo>
                  <a:lnTo>
                    <a:pt x="1455759" y="655065"/>
                  </a:lnTo>
                  <a:lnTo>
                    <a:pt x="1469469" y="613156"/>
                  </a:lnTo>
                  <a:lnTo>
                    <a:pt x="1487424" y="562356"/>
                  </a:lnTo>
                  <a:lnTo>
                    <a:pt x="1851836" y="562356"/>
                  </a:lnTo>
                  <a:lnTo>
                    <a:pt x="1831393" y="503936"/>
                  </a:lnTo>
                  <a:lnTo>
                    <a:pt x="1640974" y="503936"/>
                  </a:lnTo>
                  <a:lnTo>
                    <a:pt x="1508886" y="497586"/>
                  </a:lnTo>
                  <a:lnTo>
                    <a:pt x="1587373" y="260096"/>
                  </a:lnTo>
                  <a:lnTo>
                    <a:pt x="1745353" y="260096"/>
                  </a:lnTo>
                  <a:lnTo>
                    <a:pt x="1742109" y="251206"/>
                  </a:lnTo>
                  <a:lnTo>
                    <a:pt x="1685051" y="96265"/>
                  </a:lnTo>
                  <a:lnTo>
                    <a:pt x="1666112" y="44196"/>
                  </a:lnTo>
                  <a:lnTo>
                    <a:pt x="1664588" y="40386"/>
                  </a:lnTo>
                  <a:lnTo>
                    <a:pt x="1661286" y="32765"/>
                  </a:lnTo>
                  <a:lnTo>
                    <a:pt x="1653158" y="32765"/>
                  </a:lnTo>
                  <a:lnTo>
                    <a:pt x="1645030" y="31496"/>
                  </a:lnTo>
                  <a:lnTo>
                    <a:pt x="1636776" y="31496"/>
                  </a:lnTo>
                  <a:lnTo>
                    <a:pt x="1602104" y="30225"/>
                  </a:lnTo>
                  <a:close/>
                </a:path>
                <a:path w="2886075" h="955039">
                  <a:moveTo>
                    <a:pt x="2012122" y="67056"/>
                  </a:moveTo>
                  <a:lnTo>
                    <a:pt x="2000503" y="67056"/>
                  </a:lnTo>
                  <a:lnTo>
                    <a:pt x="2001535" y="88646"/>
                  </a:lnTo>
                  <a:lnTo>
                    <a:pt x="2002662" y="110236"/>
                  </a:lnTo>
                  <a:lnTo>
                    <a:pt x="2050668" y="121665"/>
                  </a:lnTo>
                  <a:lnTo>
                    <a:pt x="2066063" y="126746"/>
                  </a:lnTo>
                  <a:lnTo>
                    <a:pt x="2108229" y="155956"/>
                  </a:lnTo>
                  <a:lnTo>
                    <a:pt x="2130932" y="192786"/>
                  </a:lnTo>
                  <a:lnTo>
                    <a:pt x="2136822" y="232156"/>
                  </a:lnTo>
                  <a:lnTo>
                    <a:pt x="2139187" y="293115"/>
                  </a:lnTo>
                  <a:lnTo>
                    <a:pt x="2140688" y="407415"/>
                  </a:lnTo>
                  <a:lnTo>
                    <a:pt x="2140781" y="429006"/>
                  </a:lnTo>
                  <a:lnTo>
                    <a:pt x="2139696" y="620776"/>
                  </a:lnTo>
                  <a:lnTo>
                    <a:pt x="2139586" y="662686"/>
                  </a:lnTo>
                  <a:lnTo>
                    <a:pt x="2137267" y="738886"/>
                  </a:lnTo>
                  <a:lnTo>
                    <a:pt x="2134840" y="790956"/>
                  </a:lnTo>
                  <a:lnTo>
                    <a:pt x="2108152" y="822706"/>
                  </a:lnTo>
                  <a:lnTo>
                    <a:pt x="2236726" y="822706"/>
                  </a:lnTo>
                  <a:lnTo>
                    <a:pt x="2206752" y="796036"/>
                  </a:lnTo>
                  <a:lnTo>
                    <a:pt x="2205608" y="792226"/>
                  </a:lnTo>
                  <a:lnTo>
                    <a:pt x="2202100" y="743965"/>
                  </a:lnTo>
                  <a:lnTo>
                    <a:pt x="2199227" y="689356"/>
                  </a:lnTo>
                  <a:lnTo>
                    <a:pt x="2198190" y="661415"/>
                  </a:lnTo>
                  <a:lnTo>
                    <a:pt x="2197407" y="642365"/>
                  </a:lnTo>
                  <a:lnTo>
                    <a:pt x="2196559" y="620776"/>
                  </a:lnTo>
                  <a:lnTo>
                    <a:pt x="2195067" y="581406"/>
                  </a:lnTo>
                  <a:lnTo>
                    <a:pt x="2195517" y="542036"/>
                  </a:lnTo>
                  <a:lnTo>
                    <a:pt x="2195464" y="515365"/>
                  </a:lnTo>
                  <a:lnTo>
                    <a:pt x="2195308" y="503936"/>
                  </a:lnTo>
                  <a:lnTo>
                    <a:pt x="2190241" y="262636"/>
                  </a:lnTo>
                  <a:lnTo>
                    <a:pt x="2399248" y="262636"/>
                  </a:lnTo>
                  <a:lnTo>
                    <a:pt x="2387659" y="248665"/>
                  </a:lnTo>
                  <a:lnTo>
                    <a:pt x="2376804" y="234696"/>
                  </a:lnTo>
                  <a:lnTo>
                    <a:pt x="2348803" y="200406"/>
                  </a:lnTo>
                  <a:lnTo>
                    <a:pt x="2316908" y="162306"/>
                  </a:lnTo>
                  <a:lnTo>
                    <a:pt x="2240914" y="75946"/>
                  </a:lnTo>
                  <a:lnTo>
                    <a:pt x="2233422" y="75946"/>
                  </a:lnTo>
                  <a:lnTo>
                    <a:pt x="2227960" y="74675"/>
                  </a:lnTo>
                  <a:lnTo>
                    <a:pt x="2168779" y="74675"/>
                  </a:lnTo>
                  <a:lnTo>
                    <a:pt x="2161782" y="73406"/>
                  </a:lnTo>
                  <a:lnTo>
                    <a:pt x="2150490" y="73406"/>
                  </a:lnTo>
                  <a:lnTo>
                    <a:pt x="2145791" y="72136"/>
                  </a:lnTo>
                  <a:lnTo>
                    <a:pt x="2120026" y="70865"/>
                  </a:lnTo>
                  <a:lnTo>
                    <a:pt x="2111877" y="69596"/>
                  </a:lnTo>
                  <a:lnTo>
                    <a:pt x="2099323" y="69596"/>
                  </a:lnTo>
                  <a:lnTo>
                    <a:pt x="2089419" y="68325"/>
                  </a:lnTo>
                  <a:lnTo>
                    <a:pt x="2035311" y="68325"/>
                  </a:lnTo>
                  <a:lnTo>
                    <a:pt x="2012122" y="67056"/>
                  </a:lnTo>
                  <a:close/>
                </a:path>
                <a:path w="2886075" h="955039">
                  <a:moveTo>
                    <a:pt x="2649347" y="111506"/>
                  </a:moveTo>
                  <a:lnTo>
                    <a:pt x="2633472" y="111506"/>
                  </a:lnTo>
                  <a:lnTo>
                    <a:pt x="2632954" y="139446"/>
                  </a:lnTo>
                  <a:lnTo>
                    <a:pt x="2632836" y="148336"/>
                  </a:lnTo>
                  <a:lnTo>
                    <a:pt x="2641973" y="153415"/>
                  </a:lnTo>
                  <a:lnTo>
                    <a:pt x="2653252" y="158496"/>
                  </a:lnTo>
                  <a:lnTo>
                    <a:pt x="2666484" y="163575"/>
                  </a:lnTo>
                  <a:lnTo>
                    <a:pt x="2681478" y="167386"/>
                  </a:lnTo>
                  <a:lnTo>
                    <a:pt x="2699825" y="173736"/>
                  </a:lnTo>
                  <a:lnTo>
                    <a:pt x="2732151" y="195325"/>
                  </a:lnTo>
                  <a:lnTo>
                    <a:pt x="2739294" y="255015"/>
                  </a:lnTo>
                  <a:lnTo>
                    <a:pt x="2740247" y="274065"/>
                  </a:lnTo>
                  <a:lnTo>
                    <a:pt x="2742009" y="303275"/>
                  </a:lnTo>
                  <a:lnTo>
                    <a:pt x="2744724" y="338836"/>
                  </a:lnTo>
                  <a:lnTo>
                    <a:pt x="2746097" y="360425"/>
                  </a:lnTo>
                  <a:lnTo>
                    <a:pt x="2747041" y="383286"/>
                  </a:lnTo>
                  <a:lnTo>
                    <a:pt x="2747652" y="407415"/>
                  </a:lnTo>
                  <a:lnTo>
                    <a:pt x="2748402" y="459486"/>
                  </a:lnTo>
                  <a:lnTo>
                    <a:pt x="2748899" y="481075"/>
                  </a:lnTo>
                  <a:lnTo>
                    <a:pt x="2749640" y="501396"/>
                  </a:lnTo>
                  <a:lnTo>
                    <a:pt x="2749761" y="503936"/>
                  </a:lnTo>
                  <a:lnTo>
                    <a:pt x="2751984" y="542036"/>
                  </a:lnTo>
                  <a:lnTo>
                    <a:pt x="2752848" y="563626"/>
                  </a:lnTo>
                  <a:lnTo>
                    <a:pt x="2754503" y="622046"/>
                  </a:lnTo>
                  <a:lnTo>
                    <a:pt x="2755771" y="676656"/>
                  </a:lnTo>
                  <a:lnTo>
                    <a:pt x="2756244" y="693165"/>
                  </a:lnTo>
                  <a:lnTo>
                    <a:pt x="2756280" y="710946"/>
                  </a:lnTo>
                  <a:lnTo>
                    <a:pt x="2831303" y="710946"/>
                  </a:lnTo>
                  <a:lnTo>
                    <a:pt x="2829724" y="661415"/>
                  </a:lnTo>
                  <a:lnTo>
                    <a:pt x="2825767" y="552196"/>
                  </a:lnTo>
                  <a:lnTo>
                    <a:pt x="2824099" y="496315"/>
                  </a:lnTo>
                  <a:lnTo>
                    <a:pt x="2823708" y="486156"/>
                  </a:lnTo>
                  <a:lnTo>
                    <a:pt x="2823162" y="475996"/>
                  </a:lnTo>
                  <a:lnTo>
                    <a:pt x="2821939" y="458215"/>
                  </a:lnTo>
                  <a:lnTo>
                    <a:pt x="2820029" y="429006"/>
                  </a:lnTo>
                  <a:lnTo>
                    <a:pt x="2818272" y="395986"/>
                  </a:lnTo>
                  <a:lnTo>
                    <a:pt x="2816921" y="357886"/>
                  </a:lnTo>
                  <a:lnTo>
                    <a:pt x="2816245" y="315975"/>
                  </a:lnTo>
                  <a:lnTo>
                    <a:pt x="2816128" y="293115"/>
                  </a:lnTo>
                  <a:lnTo>
                    <a:pt x="2815986" y="281686"/>
                  </a:lnTo>
                  <a:lnTo>
                    <a:pt x="2815742" y="270256"/>
                  </a:lnTo>
                  <a:lnTo>
                    <a:pt x="2815462" y="262636"/>
                  </a:lnTo>
                  <a:lnTo>
                    <a:pt x="2814827" y="251206"/>
                  </a:lnTo>
                  <a:lnTo>
                    <a:pt x="2814069" y="238506"/>
                  </a:lnTo>
                  <a:lnTo>
                    <a:pt x="2813938" y="235965"/>
                  </a:lnTo>
                  <a:lnTo>
                    <a:pt x="2813938" y="225806"/>
                  </a:lnTo>
                  <a:lnTo>
                    <a:pt x="2816986" y="219456"/>
                  </a:lnTo>
                  <a:lnTo>
                    <a:pt x="2820542" y="214375"/>
                  </a:lnTo>
                  <a:lnTo>
                    <a:pt x="2823708" y="211836"/>
                  </a:lnTo>
                  <a:lnTo>
                    <a:pt x="2857930" y="199136"/>
                  </a:lnTo>
                  <a:lnTo>
                    <a:pt x="2864310" y="197865"/>
                  </a:lnTo>
                  <a:lnTo>
                    <a:pt x="2884551" y="197865"/>
                  </a:lnTo>
                  <a:lnTo>
                    <a:pt x="2886075" y="195325"/>
                  </a:lnTo>
                  <a:lnTo>
                    <a:pt x="2886075" y="154686"/>
                  </a:lnTo>
                  <a:lnTo>
                    <a:pt x="2885694" y="153415"/>
                  </a:lnTo>
                  <a:lnTo>
                    <a:pt x="2831115" y="131825"/>
                  </a:lnTo>
                  <a:lnTo>
                    <a:pt x="2753995" y="120396"/>
                  </a:lnTo>
                  <a:lnTo>
                    <a:pt x="2704099" y="115315"/>
                  </a:lnTo>
                  <a:lnTo>
                    <a:pt x="2677324" y="114046"/>
                  </a:lnTo>
                  <a:lnTo>
                    <a:pt x="2649347" y="111506"/>
                  </a:lnTo>
                  <a:close/>
                </a:path>
                <a:path w="2886075" h="955039">
                  <a:moveTo>
                    <a:pt x="1745353" y="260096"/>
                  </a:moveTo>
                  <a:lnTo>
                    <a:pt x="1587373" y="260096"/>
                  </a:lnTo>
                  <a:lnTo>
                    <a:pt x="1596221" y="281686"/>
                  </a:lnTo>
                  <a:lnTo>
                    <a:pt x="1606343" y="308356"/>
                  </a:lnTo>
                  <a:lnTo>
                    <a:pt x="1630172" y="373125"/>
                  </a:lnTo>
                  <a:lnTo>
                    <a:pt x="1642582" y="409956"/>
                  </a:lnTo>
                  <a:lnTo>
                    <a:pt x="1663640" y="474725"/>
                  </a:lnTo>
                  <a:lnTo>
                    <a:pt x="1672335" y="503936"/>
                  </a:lnTo>
                  <a:lnTo>
                    <a:pt x="1831393" y="503936"/>
                  </a:lnTo>
                  <a:lnTo>
                    <a:pt x="1830504" y="501396"/>
                  </a:lnTo>
                  <a:lnTo>
                    <a:pt x="1818131" y="464565"/>
                  </a:lnTo>
                  <a:lnTo>
                    <a:pt x="1805096" y="425196"/>
                  </a:lnTo>
                  <a:lnTo>
                    <a:pt x="1791287" y="384556"/>
                  </a:lnTo>
                  <a:lnTo>
                    <a:pt x="1761108" y="303275"/>
                  </a:lnTo>
                  <a:lnTo>
                    <a:pt x="1745353" y="260096"/>
                  </a:lnTo>
                  <a:close/>
                </a:path>
                <a:path w="2886075" h="955039">
                  <a:moveTo>
                    <a:pt x="2884551" y="197865"/>
                  </a:moveTo>
                  <a:lnTo>
                    <a:pt x="2872142" y="197865"/>
                  </a:lnTo>
                  <a:lnTo>
                    <a:pt x="2880486" y="199136"/>
                  </a:lnTo>
                  <a:lnTo>
                    <a:pt x="2883027" y="200406"/>
                  </a:lnTo>
                  <a:lnTo>
                    <a:pt x="2884551" y="197865"/>
                  </a:lnTo>
                  <a:close/>
                </a:path>
                <a:path w="2886075" h="955039">
                  <a:moveTo>
                    <a:pt x="943101" y="10033"/>
                  </a:moveTo>
                  <a:lnTo>
                    <a:pt x="889352" y="12368"/>
                  </a:lnTo>
                  <a:lnTo>
                    <a:pt x="838863" y="21524"/>
                  </a:lnTo>
                  <a:lnTo>
                    <a:pt x="791654" y="37480"/>
                  </a:lnTo>
                  <a:lnTo>
                    <a:pt x="747747" y="60221"/>
                  </a:lnTo>
                  <a:lnTo>
                    <a:pt x="707164" y="89728"/>
                  </a:lnTo>
                  <a:lnTo>
                    <a:pt x="669925" y="125984"/>
                  </a:lnTo>
                  <a:lnTo>
                    <a:pt x="641521" y="161401"/>
                  </a:lnTo>
                  <a:lnTo>
                    <a:pt x="617486" y="199509"/>
                  </a:lnTo>
                  <a:lnTo>
                    <a:pt x="597822" y="240307"/>
                  </a:lnTo>
                  <a:lnTo>
                    <a:pt x="582528" y="283795"/>
                  </a:lnTo>
                  <a:lnTo>
                    <a:pt x="571603" y="329974"/>
                  </a:lnTo>
                  <a:lnTo>
                    <a:pt x="565048" y="378843"/>
                  </a:lnTo>
                  <a:lnTo>
                    <a:pt x="562863" y="430403"/>
                  </a:lnTo>
                  <a:lnTo>
                    <a:pt x="563935" y="467691"/>
                  </a:lnTo>
                  <a:lnTo>
                    <a:pt x="572508" y="536791"/>
                  </a:lnTo>
                  <a:lnTo>
                    <a:pt x="589702" y="598943"/>
                  </a:lnTo>
                  <a:lnTo>
                    <a:pt x="615852" y="656197"/>
                  </a:lnTo>
                  <a:lnTo>
                    <a:pt x="651754" y="709066"/>
                  </a:lnTo>
                  <a:lnTo>
                    <a:pt x="700645" y="758267"/>
                  </a:lnTo>
                  <a:lnTo>
                    <a:pt x="752256" y="796365"/>
                  </a:lnTo>
                  <a:lnTo>
                    <a:pt x="803398" y="819884"/>
                  </a:lnTo>
                  <a:lnTo>
                    <a:pt x="862427" y="835362"/>
                  </a:lnTo>
                  <a:lnTo>
                    <a:pt x="925724" y="843657"/>
                  </a:lnTo>
                  <a:lnTo>
                    <a:pt x="958850" y="845185"/>
                  </a:lnTo>
                  <a:lnTo>
                    <a:pt x="1000845" y="845111"/>
                  </a:lnTo>
                  <a:lnTo>
                    <a:pt x="1039542" y="843168"/>
                  </a:lnTo>
                  <a:lnTo>
                    <a:pt x="1106804" y="833628"/>
                  </a:lnTo>
                  <a:lnTo>
                    <a:pt x="1160097" y="816657"/>
                  </a:lnTo>
                  <a:lnTo>
                    <a:pt x="1200150" y="791972"/>
                  </a:lnTo>
                  <a:lnTo>
                    <a:pt x="1201854" y="785495"/>
                  </a:lnTo>
                  <a:lnTo>
                    <a:pt x="956690" y="785495"/>
                  </a:lnTo>
                  <a:lnTo>
                    <a:pt x="929765" y="783189"/>
                  </a:lnTo>
                  <a:lnTo>
                    <a:pt x="878484" y="768242"/>
                  </a:lnTo>
                  <a:lnTo>
                    <a:pt x="836584" y="744196"/>
                  </a:lnTo>
                  <a:lnTo>
                    <a:pt x="806588" y="716002"/>
                  </a:lnTo>
                  <a:lnTo>
                    <a:pt x="779926" y="674302"/>
                  </a:lnTo>
                  <a:lnTo>
                    <a:pt x="755074" y="614572"/>
                  </a:lnTo>
                  <a:lnTo>
                    <a:pt x="739360" y="553487"/>
                  </a:lnTo>
                  <a:lnTo>
                    <a:pt x="733403" y="478188"/>
                  </a:lnTo>
                  <a:lnTo>
                    <a:pt x="732662" y="429133"/>
                  </a:lnTo>
                  <a:lnTo>
                    <a:pt x="734620" y="370690"/>
                  </a:lnTo>
                  <a:lnTo>
                    <a:pt x="740489" y="316770"/>
                  </a:lnTo>
                  <a:lnTo>
                    <a:pt x="750268" y="267366"/>
                  </a:lnTo>
                  <a:lnTo>
                    <a:pt x="763952" y="222471"/>
                  </a:lnTo>
                  <a:lnTo>
                    <a:pt x="781537" y="182076"/>
                  </a:lnTo>
                  <a:lnTo>
                    <a:pt x="803021" y="146176"/>
                  </a:lnTo>
                  <a:lnTo>
                    <a:pt x="830867" y="113696"/>
                  </a:lnTo>
                  <a:lnTo>
                    <a:pt x="862822" y="90741"/>
                  </a:lnTo>
                  <a:lnTo>
                    <a:pt x="898943" y="77311"/>
                  </a:lnTo>
                  <a:lnTo>
                    <a:pt x="939291" y="73406"/>
                  </a:lnTo>
                  <a:lnTo>
                    <a:pt x="1189802" y="73406"/>
                  </a:lnTo>
                  <a:lnTo>
                    <a:pt x="1185971" y="59971"/>
                  </a:lnTo>
                  <a:lnTo>
                    <a:pt x="1127807" y="31337"/>
                  </a:lnTo>
                  <a:lnTo>
                    <a:pt x="1070228" y="20447"/>
                  </a:lnTo>
                  <a:lnTo>
                    <a:pt x="1008475" y="13287"/>
                  </a:lnTo>
                  <a:lnTo>
                    <a:pt x="976288" y="11177"/>
                  </a:lnTo>
                  <a:lnTo>
                    <a:pt x="943101" y="10033"/>
                  </a:lnTo>
                  <a:close/>
                </a:path>
                <a:path w="2886075" h="955039">
                  <a:moveTo>
                    <a:pt x="1232407" y="617474"/>
                  </a:moveTo>
                  <a:lnTo>
                    <a:pt x="1190224" y="619438"/>
                  </a:lnTo>
                  <a:lnTo>
                    <a:pt x="1153433" y="660066"/>
                  </a:lnTo>
                  <a:lnTo>
                    <a:pt x="1126997" y="693737"/>
                  </a:lnTo>
                  <a:lnTo>
                    <a:pt x="1099990" y="722169"/>
                  </a:lnTo>
                  <a:lnTo>
                    <a:pt x="1044166" y="763420"/>
                  </a:lnTo>
                  <a:lnTo>
                    <a:pt x="986341" y="783439"/>
                  </a:lnTo>
                  <a:lnTo>
                    <a:pt x="956690" y="785495"/>
                  </a:lnTo>
                  <a:lnTo>
                    <a:pt x="1201854" y="785495"/>
                  </a:lnTo>
                  <a:lnTo>
                    <a:pt x="1207770" y="763016"/>
                  </a:lnTo>
                  <a:lnTo>
                    <a:pt x="1209421" y="756920"/>
                  </a:lnTo>
                  <a:lnTo>
                    <a:pt x="1211072" y="750697"/>
                  </a:lnTo>
                  <a:lnTo>
                    <a:pt x="1212723" y="744601"/>
                  </a:lnTo>
                  <a:lnTo>
                    <a:pt x="1217580" y="713997"/>
                  </a:lnTo>
                  <a:lnTo>
                    <a:pt x="1221295" y="690753"/>
                  </a:lnTo>
                  <a:lnTo>
                    <a:pt x="1223956" y="674302"/>
                  </a:lnTo>
                  <a:lnTo>
                    <a:pt x="1225296" y="666242"/>
                  </a:lnTo>
                  <a:lnTo>
                    <a:pt x="1227585" y="653692"/>
                  </a:lnTo>
                  <a:lnTo>
                    <a:pt x="1229518" y="641381"/>
                  </a:lnTo>
                  <a:lnTo>
                    <a:pt x="1231118" y="629308"/>
                  </a:lnTo>
                  <a:lnTo>
                    <a:pt x="1232407" y="617474"/>
                  </a:lnTo>
                  <a:close/>
                </a:path>
                <a:path w="2886075" h="955039">
                  <a:moveTo>
                    <a:pt x="1189802" y="73406"/>
                  </a:moveTo>
                  <a:lnTo>
                    <a:pt x="939291" y="73406"/>
                  </a:lnTo>
                  <a:lnTo>
                    <a:pt x="972734" y="76344"/>
                  </a:lnTo>
                  <a:lnTo>
                    <a:pt x="1004522" y="83867"/>
                  </a:lnTo>
                  <a:lnTo>
                    <a:pt x="1063371" y="112903"/>
                  </a:lnTo>
                  <a:lnTo>
                    <a:pt x="1118076" y="163020"/>
                  </a:lnTo>
                  <a:lnTo>
                    <a:pt x="1144774" y="196967"/>
                  </a:lnTo>
                  <a:lnTo>
                    <a:pt x="1171066" y="236855"/>
                  </a:lnTo>
                  <a:lnTo>
                    <a:pt x="1220977" y="237998"/>
                  </a:lnTo>
                  <a:lnTo>
                    <a:pt x="1218056" y="194389"/>
                  </a:lnTo>
                  <a:lnTo>
                    <a:pt x="1210563" y="153162"/>
                  </a:lnTo>
                  <a:lnTo>
                    <a:pt x="1200572" y="113414"/>
                  </a:lnTo>
                  <a:lnTo>
                    <a:pt x="1192355" y="82359"/>
                  </a:lnTo>
                  <a:lnTo>
                    <a:pt x="1189802" y="73406"/>
                  </a:lnTo>
                  <a:close/>
                </a:path>
                <a:path w="2886075" h="955039">
                  <a:moveTo>
                    <a:pt x="58800" y="598551"/>
                  </a:moveTo>
                  <a:lnTo>
                    <a:pt x="8127" y="599439"/>
                  </a:lnTo>
                  <a:lnTo>
                    <a:pt x="8199" y="632993"/>
                  </a:lnTo>
                  <a:lnTo>
                    <a:pt x="8452" y="647573"/>
                  </a:lnTo>
                  <a:lnTo>
                    <a:pt x="8763" y="661275"/>
                  </a:lnTo>
                  <a:lnTo>
                    <a:pt x="9270" y="680338"/>
                  </a:lnTo>
                  <a:lnTo>
                    <a:pt x="11417" y="745744"/>
                  </a:lnTo>
                  <a:lnTo>
                    <a:pt x="11803" y="759170"/>
                  </a:lnTo>
                  <a:lnTo>
                    <a:pt x="11903" y="763905"/>
                  </a:lnTo>
                  <a:lnTo>
                    <a:pt x="11937" y="772287"/>
                  </a:lnTo>
                  <a:lnTo>
                    <a:pt x="13461" y="778510"/>
                  </a:lnTo>
                  <a:lnTo>
                    <a:pt x="116458" y="822071"/>
                  </a:lnTo>
                  <a:lnTo>
                    <a:pt x="165623" y="831707"/>
                  </a:lnTo>
                  <a:lnTo>
                    <a:pt x="207263" y="835151"/>
                  </a:lnTo>
                  <a:lnTo>
                    <a:pt x="234888" y="834649"/>
                  </a:lnTo>
                  <a:lnTo>
                    <a:pt x="282184" y="829454"/>
                  </a:lnTo>
                  <a:lnTo>
                    <a:pt x="320097" y="818447"/>
                  </a:lnTo>
                  <a:lnTo>
                    <a:pt x="355582" y="800627"/>
                  </a:lnTo>
                  <a:lnTo>
                    <a:pt x="388088" y="777621"/>
                  </a:lnTo>
                  <a:lnTo>
                    <a:pt x="239649" y="777621"/>
                  </a:lnTo>
                  <a:lnTo>
                    <a:pt x="223385" y="776735"/>
                  </a:lnTo>
                  <a:lnTo>
                    <a:pt x="178307" y="765556"/>
                  </a:lnTo>
                  <a:lnTo>
                    <a:pt x="140356" y="743446"/>
                  </a:lnTo>
                  <a:lnTo>
                    <a:pt x="110093" y="711263"/>
                  </a:lnTo>
                  <a:lnTo>
                    <a:pt x="87375" y="671703"/>
                  </a:lnTo>
                  <a:lnTo>
                    <a:pt x="70611" y="629793"/>
                  </a:lnTo>
                  <a:lnTo>
                    <a:pt x="58800" y="598551"/>
                  </a:lnTo>
                  <a:close/>
                </a:path>
                <a:path w="2886075" h="955039">
                  <a:moveTo>
                    <a:pt x="244982" y="0"/>
                  </a:moveTo>
                  <a:lnTo>
                    <a:pt x="188223" y="3825"/>
                  </a:lnTo>
                  <a:lnTo>
                    <a:pt x="138763" y="16414"/>
                  </a:lnTo>
                  <a:lnTo>
                    <a:pt x="96660" y="37719"/>
                  </a:lnTo>
                  <a:lnTo>
                    <a:pt x="61975" y="67691"/>
                  </a:lnTo>
                  <a:lnTo>
                    <a:pt x="34879" y="103957"/>
                  </a:lnTo>
                  <a:lnTo>
                    <a:pt x="15509" y="143986"/>
                  </a:lnTo>
                  <a:lnTo>
                    <a:pt x="3879" y="187777"/>
                  </a:lnTo>
                  <a:lnTo>
                    <a:pt x="0" y="235331"/>
                  </a:lnTo>
                  <a:lnTo>
                    <a:pt x="1402" y="260147"/>
                  </a:lnTo>
                  <a:lnTo>
                    <a:pt x="12590" y="311304"/>
                  </a:lnTo>
                  <a:lnTo>
                    <a:pt x="34500" y="363027"/>
                  </a:lnTo>
                  <a:lnTo>
                    <a:pt x="64893" y="405647"/>
                  </a:lnTo>
                  <a:lnTo>
                    <a:pt x="106372" y="439537"/>
                  </a:lnTo>
                  <a:lnTo>
                    <a:pt x="175750" y="476077"/>
                  </a:lnTo>
                  <a:lnTo>
                    <a:pt x="267263" y="515737"/>
                  </a:lnTo>
                  <a:lnTo>
                    <a:pt x="302895" y="533257"/>
                  </a:lnTo>
                  <a:lnTo>
                    <a:pt x="345058" y="561975"/>
                  </a:lnTo>
                  <a:lnTo>
                    <a:pt x="373237" y="603154"/>
                  </a:lnTo>
                  <a:lnTo>
                    <a:pt x="382650" y="647573"/>
                  </a:lnTo>
                  <a:lnTo>
                    <a:pt x="381295" y="665934"/>
                  </a:lnTo>
                  <a:lnTo>
                    <a:pt x="361060" y="717423"/>
                  </a:lnTo>
                  <a:lnTo>
                    <a:pt x="321288" y="755713"/>
                  </a:lnTo>
                  <a:lnTo>
                    <a:pt x="270621" y="774287"/>
                  </a:lnTo>
                  <a:lnTo>
                    <a:pt x="239649" y="777621"/>
                  </a:lnTo>
                  <a:lnTo>
                    <a:pt x="388088" y="777621"/>
                  </a:lnTo>
                  <a:lnTo>
                    <a:pt x="423672" y="745744"/>
                  </a:lnTo>
                  <a:lnTo>
                    <a:pt x="450889" y="704256"/>
                  </a:lnTo>
                  <a:lnTo>
                    <a:pt x="465133" y="661275"/>
                  </a:lnTo>
                  <a:lnTo>
                    <a:pt x="474571" y="603795"/>
                  </a:lnTo>
                  <a:lnTo>
                    <a:pt x="475741" y="574675"/>
                  </a:lnTo>
                  <a:lnTo>
                    <a:pt x="474979" y="549080"/>
                  </a:lnTo>
                  <a:lnTo>
                    <a:pt x="468883" y="504416"/>
                  </a:lnTo>
                  <a:lnTo>
                    <a:pt x="456189" y="467223"/>
                  </a:lnTo>
                  <a:lnTo>
                    <a:pt x="433849" y="429833"/>
                  </a:lnTo>
                  <a:lnTo>
                    <a:pt x="405131" y="396109"/>
                  </a:lnTo>
                  <a:lnTo>
                    <a:pt x="369179" y="368764"/>
                  </a:lnTo>
                  <a:lnTo>
                    <a:pt x="324369" y="344064"/>
                  </a:lnTo>
                  <a:lnTo>
                    <a:pt x="284277" y="325725"/>
                  </a:lnTo>
                  <a:lnTo>
                    <a:pt x="221509" y="301805"/>
                  </a:lnTo>
                  <a:lnTo>
                    <a:pt x="184800" y="284210"/>
                  </a:lnTo>
                  <a:lnTo>
                    <a:pt x="137159" y="248031"/>
                  </a:lnTo>
                  <a:lnTo>
                    <a:pt x="113839" y="210280"/>
                  </a:lnTo>
                  <a:lnTo>
                    <a:pt x="106045" y="171196"/>
                  </a:lnTo>
                  <a:lnTo>
                    <a:pt x="108017" y="148546"/>
                  </a:lnTo>
                  <a:lnTo>
                    <a:pt x="123725" y="109009"/>
                  </a:lnTo>
                  <a:lnTo>
                    <a:pt x="154485" y="78190"/>
                  </a:lnTo>
                  <a:lnTo>
                    <a:pt x="196724" y="62517"/>
                  </a:lnTo>
                  <a:lnTo>
                    <a:pt x="221869" y="60706"/>
                  </a:lnTo>
                  <a:lnTo>
                    <a:pt x="409052" y="60706"/>
                  </a:lnTo>
                  <a:lnTo>
                    <a:pt x="407239" y="50103"/>
                  </a:lnTo>
                  <a:lnTo>
                    <a:pt x="358330" y="21161"/>
                  </a:lnTo>
                  <a:lnTo>
                    <a:pt x="298328" y="6340"/>
                  </a:lnTo>
                  <a:lnTo>
                    <a:pt x="259621" y="763"/>
                  </a:lnTo>
                  <a:lnTo>
                    <a:pt x="244982" y="0"/>
                  </a:lnTo>
                  <a:close/>
                </a:path>
                <a:path w="2886075" h="955039">
                  <a:moveTo>
                    <a:pt x="409052" y="60706"/>
                  </a:moveTo>
                  <a:lnTo>
                    <a:pt x="221869" y="60706"/>
                  </a:lnTo>
                  <a:lnTo>
                    <a:pt x="249130" y="64013"/>
                  </a:lnTo>
                  <a:lnTo>
                    <a:pt x="274510" y="73548"/>
                  </a:lnTo>
                  <a:lnTo>
                    <a:pt x="319531" y="111251"/>
                  </a:lnTo>
                  <a:lnTo>
                    <a:pt x="343471" y="153939"/>
                  </a:lnTo>
                  <a:lnTo>
                    <a:pt x="367410" y="223012"/>
                  </a:lnTo>
                  <a:lnTo>
                    <a:pt x="369570" y="223520"/>
                  </a:lnTo>
                  <a:lnTo>
                    <a:pt x="373887" y="224282"/>
                  </a:lnTo>
                  <a:lnTo>
                    <a:pt x="413257" y="227837"/>
                  </a:lnTo>
                  <a:lnTo>
                    <a:pt x="415162" y="227203"/>
                  </a:lnTo>
                  <a:lnTo>
                    <a:pt x="416940" y="226695"/>
                  </a:lnTo>
                  <a:lnTo>
                    <a:pt x="418719" y="226060"/>
                  </a:lnTo>
                  <a:lnTo>
                    <a:pt x="420242" y="217424"/>
                  </a:lnTo>
                  <a:lnTo>
                    <a:pt x="420801" y="210280"/>
                  </a:lnTo>
                  <a:lnTo>
                    <a:pt x="420877" y="201803"/>
                  </a:lnTo>
                  <a:lnTo>
                    <a:pt x="420473" y="182298"/>
                  </a:lnTo>
                  <a:lnTo>
                    <a:pt x="417234" y="132526"/>
                  </a:lnTo>
                  <a:lnTo>
                    <a:pt x="412140" y="82159"/>
                  </a:lnTo>
                  <a:lnTo>
                    <a:pt x="409749" y="64785"/>
                  </a:lnTo>
                  <a:lnTo>
                    <a:pt x="409052" y="60706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74442" y="225704"/>
            <a:ext cx="6642734" cy="13360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600" spc="-10" dirty="0">
                <a:solidFill>
                  <a:srgbClr val="00AF50"/>
                </a:solidFill>
              </a:rPr>
              <a:t>DEFINTION</a:t>
            </a:r>
            <a:endParaRPr sz="8600"/>
          </a:p>
        </p:txBody>
      </p:sp>
      <p:sp>
        <p:nvSpPr>
          <p:cNvPr id="3" name="object 3"/>
          <p:cNvSpPr txBox="1"/>
          <p:nvPr/>
        </p:nvSpPr>
        <p:spPr>
          <a:xfrm>
            <a:off x="1219606" y="1785366"/>
            <a:ext cx="9801225" cy="353123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87020" indent="-274955">
              <a:lnSpc>
                <a:spcPct val="100000"/>
              </a:lnSpc>
              <a:spcBef>
                <a:spcPts val="90"/>
              </a:spcBef>
              <a:buClr>
                <a:srgbClr val="83992A"/>
              </a:buClr>
              <a:buSzPct val="115000"/>
              <a:buFont typeface="Wingdings 2"/>
              <a:buChar char=""/>
              <a:tabLst>
                <a:tab pos="287655" algn="l"/>
              </a:tabLst>
            </a:pPr>
            <a:r>
              <a:rPr sz="2000" b="1" spc="-10" dirty="0">
                <a:solidFill>
                  <a:srgbClr val="252525"/>
                </a:solidFill>
                <a:latin typeface="Garamond"/>
                <a:cs typeface="Garamond"/>
              </a:rPr>
              <a:t>A</a:t>
            </a:r>
            <a:r>
              <a:rPr sz="2000" b="1" spc="2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000" b="1" spc="-10" dirty="0">
                <a:solidFill>
                  <a:srgbClr val="252525"/>
                </a:solidFill>
                <a:latin typeface="Garamond"/>
                <a:cs typeface="Garamond"/>
              </a:rPr>
              <a:t>bone</a:t>
            </a:r>
            <a:r>
              <a:rPr sz="2000" b="1" spc="-1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000" b="1" spc="-5" dirty="0">
                <a:solidFill>
                  <a:srgbClr val="252525"/>
                </a:solidFill>
                <a:latin typeface="Garamond"/>
                <a:cs typeface="Garamond"/>
              </a:rPr>
              <a:t>scan</a:t>
            </a:r>
            <a:r>
              <a:rPr sz="2000" b="1" spc="1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000" b="1" spc="-10" dirty="0">
                <a:solidFill>
                  <a:srgbClr val="252525"/>
                </a:solidFill>
                <a:latin typeface="Garamond"/>
                <a:cs typeface="Garamond"/>
              </a:rPr>
              <a:t>is</a:t>
            </a:r>
            <a:r>
              <a:rPr sz="2000" b="1" spc="1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000" b="1" spc="-5" dirty="0">
                <a:solidFill>
                  <a:srgbClr val="252525"/>
                </a:solidFill>
                <a:latin typeface="Garamond"/>
                <a:cs typeface="Garamond"/>
              </a:rPr>
              <a:t>a</a:t>
            </a:r>
            <a:r>
              <a:rPr sz="2000" b="1" spc="1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000" b="1" spc="-10" dirty="0">
                <a:solidFill>
                  <a:srgbClr val="252525"/>
                </a:solidFill>
                <a:latin typeface="Garamond"/>
                <a:cs typeface="Garamond"/>
              </a:rPr>
              <a:t>nuclear</a:t>
            </a:r>
            <a:r>
              <a:rPr sz="2000" b="1" spc="1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000" b="1" spc="-5" dirty="0">
                <a:solidFill>
                  <a:srgbClr val="252525"/>
                </a:solidFill>
                <a:latin typeface="Garamond"/>
                <a:cs typeface="Garamond"/>
              </a:rPr>
              <a:t>imaging</a:t>
            </a:r>
            <a:r>
              <a:rPr sz="2000" b="1" spc="3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000" b="1" spc="-5" dirty="0">
                <a:solidFill>
                  <a:srgbClr val="252525"/>
                </a:solidFill>
                <a:latin typeface="Garamond"/>
                <a:cs typeface="Garamond"/>
              </a:rPr>
              <a:t>test</a:t>
            </a:r>
            <a:r>
              <a:rPr sz="2000" b="1" spc="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000" b="1" spc="-5" dirty="0">
                <a:solidFill>
                  <a:srgbClr val="252525"/>
                </a:solidFill>
                <a:latin typeface="Garamond"/>
                <a:cs typeface="Garamond"/>
              </a:rPr>
              <a:t>that</a:t>
            </a:r>
            <a:r>
              <a:rPr sz="2000" b="1" spc="-1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000" b="1" spc="-5" dirty="0">
                <a:solidFill>
                  <a:srgbClr val="252525"/>
                </a:solidFill>
                <a:latin typeface="Garamond"/>
                <a:cs typeface="Garamond"/>
              </a:rPr>
              <a:t>helps</a:t>
            </a:r>
            <a:r>
              <a:rPr sz="2000" b="1" spc="1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000" b="1" dirty="0">
                <a:solidFill>
                  <a:srgbClr val="252525"/>
                </a:solidFill>
                <a:latin typeface="Garamond"/>
                <a:cs typeface="Garamond"/>
              </a:rPr>
              <a:t>diagnose</a:t>
            </a:r>
            <a:r>
              <a:rPr sz="2000" b="1" spc="1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000" b="1" spc="-5" dirty="0">
                <a:solidFill>
                  <a:srgbClr val="252525"/>
                </a:solidFill>
                <a:latin typeface="Garamond"/>
                <a:cs typeface="Garamond"/>
              </a:rPr>
              <a:t>and</a:t>
            </a:r>
            <a:r>
              <a:rPr sz="2000" b="1" spc="-1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000" b="1" spc="-5" dirty="0">
                <a:solidFill>
                  <a:srgbClr val="252525"/>
                </a:solidFill>
                <a:latin typeface="Garamond"/>
                <a:cs typeface="Garamond"/>
              </a:rPr>
              <a:t>track</a:t>
            </a:r>
            <a:r>
              <a:rPr sz="2000" b="1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000" b="1" spc="-5" dirty="0">
                <a:solidFill>
                  <a:srgbClr val="252525"/>
                </a:solidFill>
                <a:latin typeface="Garamond"/>
                <a:cs typeface="Garamond"/>
              </a:rPr>
              <a:t>several types</a:t>
            </a:r>
            <a:r>
              <a:rPr sz="2000" b="1" spc="1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000" b="1" spc="-5" dirty="0">
                <a:solidFill>
                  <a:srgbClr val="252525"/>
                </a:solidFill>
                <a:latin typeface="Garamond"/>
                <a:cs typeface="Garamond"/>
              </a:rPr>
              <a:t>of</a:t>
            </a:r>
            <a:endParaRPr sz="2000">
              <a:latin typeface="Garamond"/>
              <a:cs typeface="Garamond"/>
            </a:endParaRPr>
          </a:p>
          <a:p>
            <a:pPr marL="177800">
              <a:lnSpc>
                <a:spcPct val="100000"/>
              </a:lnSpc>
              <a:tabLst>
                <a:tab pos="9584690" algn="l"/>
              </a:tabLst>
            </a:pPr>
            <a:r>
              <a:rPr sz="2000" b="1" u="heavy" spc="-5" dirty="0">
                <a:solidFill>
                  <a:srgbClr val="252525"/>
                </a:solidFill>
                <a:uFill>
                  <a:solidFill>
                    <a:srgbClr val="83992A"/>
                  </a:solidFill>
                </a:uFill>
                <a:latin typeface="Garamond"/>
                <a:cs typeface="Garamond"/>
              </a:rPr>
              <a:t> </a:t>
            </a:r>
            <a:r>
              <a:rPr sz="2000" b="1" u="heavy" spc="-140" dirty="0">
                <a:solidFill>
                  <a:srgbClr val="252525"/>
                </a:solidFill>
                <a:uFill>
                  <a:solidFill>
                    <a:srgbClr val="83992A"/>
                  </a:solidFill>
                </a:uFill>
                <a:latin typeface="Garamond"/>
                <a:cs typeface="Garamond"/>
              </a:rPr>
              <a:t> </a:t>
            </a:r>
            <a:r>
              <a:rPr sz="2000" b="1" u="heavy" spc="-10" dirty="0">
                <a:solidFill>
                  <a:srgbClr val="252525"/>
                </a:solidFill>
                <a:uFill>
                  <a:solidFill>
                    <a:srgbClr val="83992A"/>
                  </a:solidFill>
                </a:uFill>
                <a:latin typeface="Garamond"/>
                <a:cs typeface="Garamond"/>
              </a:rPr>
              <a:t>bone</a:t>
            </a:r>
            <a:r>
              <a:rPr sz="2000" b="1" u="heavy" spc="-30" dirty="0">
                <a:solidFill>
                  <a:srgbClr val="252525"/>
                </a:solidFill>
                <a:uFill>
                  <a:solidFill>
                    <a:srgbClr val="83992A"/>
                  </a:solidFill>
                </a:uFill>
                <a:latin typeface="Garamond"/>
                <a:cs typeface="Garamond"/>
              </a:rPr>
              <a:t> </a:t>
            </a:r>
            <a:r>
              <a:rPr sz="2000" b="1" u="heavy" spc="-5" dirty="0">
                <a:solidFill>
                  <a:srgbClr val="252525"/>
                </a:solidFill>
                <a:uFill>
                  <a:solidFill>
                    <a:srgbClr val="83992A"/>
                  </a:solidFill>
                </a:uFill>
                <a:latin typeface="Garamond"/>
                <a:cs typeface="Garamond"/>
              </a:rPr>
              <a:t>disease.	</a:t>
            </a:r>
            <a:endParaRPr sz="2000">
              <a:latin typeface="Garamond"/>
              <a:cs typeface="Garamond"/>
            </a:endParaRPr>
          </a:p>
          <a:p>
            <a:pPr marL="287020" marR="327025" indent="-274955">
              <a:lnSpc>
                <a:spcPct val="100000"/>
              </a:lnSpc>
              <a:spcBef>
                <a:spcPts val="600"/>
              </a:spcBef>
              <a:buClr>
                <a:srgbClr val="83992A"/>
              </a:buClr>
              <a:buSzPct val="115000"/>
              <a:buFont typeface="Wingdings 2"/>
              <a:buChar char=""/>
              <a:tabLst>
                <a:tab pos="287655" algn="l"/>
              </a:tabLst>
            </a:pPr>
            <a:r>
              <a:rPr sz="2000" b="1" spc="-5" dirty="0">
                <a:solidFill>
                  <a:srgbClr val="252525"/>
                </a:solidFill>
                <a:latin typeface="Garamond"/>
                <a:cs typeface="Garamond"/>
              </a:rPr>
              <a:t>In </a:t>
            </a:r>
            <a:r>
              <a:rPr sz="2000" b="1" spc="-10" dirty="0">
                <a:solidFill>
                  <a:srgbClr val="252525"/>
                </a:solidFill>
                <a:latin typeface="Garamond"/>
                <a:cs typeface="Garamond"/>
              </a:rPr>
              <a:t>many </a:t>
            </a:r>
            <a:r>
              <a:rPr sz="2000" b="1" dirty="0">
                <a:solidFill>
                  <a:srgbClr val="252525"/>
                </a:solidFill>
                <a:latin typeface="Garamond"/>
                <a:cs typeface="Garamond"/>
              </a:rPr>
              <a:t>departments, </a:t>
            </a:r>
            <a:r>
              <a:rPr sz="2000" b="1" spc="-5" dirty="0">
                <a:solidFill>
                  <a:srgbClr val="252525"/>
                </a:solidFill>
                <a:latin typeface="Garamond"/>
                <a:cs typeface="Garamond"/>
              </a:rPr>
              <a:t>the </a:t>
            </a:r>
            <a:r>
              <a:rPr sz="2000" b="1" spc="-10" dirty="0">
                <a:solidFill>
                  <a:srgbClr val="252525"/>
                </a:solidFill>
                <a:latin typeface="Garamond"/>
                <a:cs typeface="Garamond"/>
              </a:rPr>
              <a:t>bone </a:t>
            </a:r>
            <a:r>
              <a:rPr sz="2000" b="1" spc="-5" dirty="0">
                <a:solidFill>
                  <a:srgbClr val="252525"/>
                </a:solidFill>
                <a:latin typeface="Garamond"/>
                <a:cs typeface="Garamond"/>
              </a:rPr>
              <a:t>scan </a:t>
            </a:r>
            <a:r>
              <a:rPr sz="2000" b="1" spc="-10" dirty="0">
                <a:solidFill>
                  <a:srgbClr val="252525"/>
                </a:solidFill>
                <a:latin typeface="Garamond"/>
                <a:cs typeface="Garamond"/>
              </a:rPr>
              <a:t>is </a:t>
            </a:r>
            <a:r>
              <a:rPr sz="2000" b="1" spc="-5" dirty="0">
                <a:solidFill>
                  <a:srgbClr val="252525"/>
                </a:solidFill>
                <a:latin typeface="Garamond"/>
                <a:cs typeface="Garamond"/>
              </a:rPr>
              <a:t>one of</a:t>
            </a:r>
            <a:r>
              <a:rPr sz="2000" b="1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000" b="1" spc="-5" dirty="0">
                <a:solidFill>
                  <a:srgbClr val="252525"/>
                </a:solidFill>
                <a:latin typeface="Garamond"/>
                <a:cs typeface="Garamond"/>
              </a:rPr>
              <a:t>the </a:t>
            </a:r>
            <a:r>
              <a:rPr sz="2000" b="1" spc="-10" dirty="0">
                <a:solidFill>
                  <a:srgbClr val="252525"/>
                </a:solidFill>
                <a:latin typeface="Garamond"/>
                <a:cs typeface="Garamond"/>
              </a:rPr>
              <a:t>most </a:t>
            </a:r>
            <a:r>
              <a:rPr sz="2000" b="1" spc="-5" dirty="0">
                <a:solidFill>
                  <a:srgbClr val="252525"/>
                </a:solidFill>
                <a:latin typeface="Garamond"/>
                <a:cs typeface="Garamond"/>
              </a:rPr>
              <a:t>commonly </a:t>
            </a:r>
            <a:r>
              <a:rPr sz="2000" b="1" spc="5" dirty="0">
                <a:solidFill>
                  <a:srgbClr val="252525"/>
                </a:solidFill>
                <a:latin typeface="Garamond"/>
                <a:cs typeface="Garamond"/>
              </a:rPr>
              <a:t>performed </a:t>
            </a:r>
            <a:r>
              <a:rPr sz="2000" b="1" spc="-10" dirty="0">
                <a:solidFill>
                  <a:srgbClr val="252525"/>
                </a:solidFill>
                <a:latin typeface="Garamond"/>
                <a:cs typeface="Garamond"/>
              </a:rPr>
              <a:t>nuclear </a:t>
            </a:r>
            <a:r>
              <a:rPr sz="2000" b="1" spc="-484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000" b="1" spc="-10" dirty="0">
                <a:solidFill>
                  <a:srgbClr val="252525"/>
                </a:solidFill>
                <a:latin typeface="Garamond"/>
                <a:cs typeface="Garamond"/>
              </a:rPr>
              <a:t>medicine</a:t>
            </a:r>
            <a:r>
              <a:rPr sz="2000" b="1" spc="3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000" b="1" dirty="0">
                <a:solidFill>
                  <a:srgbClr val="252525"/>
                </a:solidFill>
                <a:latin typeface="Garamond"/>
                <a:cs typeface="Garamond"/>
              </a:rPr>
              <a:t>diagnostic</a:t>
            </a:r>
            <a:r>
              <a:rPr sz="2000" b="1" spc="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000" b="1" dirty="0">
                <a:solidFill>
                  <a:srgbClr val="252525"/>
                </a:solidFill>
                <a:latin typeface="Garamond"/>
                <a:cs typeface="Garamond"/>
              </a:rPr>
              <a:t>procedure.</a:t>
            </a:r>
            <a:r>
              <a:rPr sz="2000" b="1" spc="-1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000" b="1" dirty="0">
                <a:solidFill>
                  <a:srgbClr val="252525"/>
                </a:solidFill>
                <a:latin typeface="Garamond"/>
                <a:cs typeface="Garamond"/>
              </a:rPr>
              <a:t>X-rays,</a:t>
            </a:r>
            <a:r>
              <a:rPr sz="2000" b="1" spc="-1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000" b="1" spc="-10" dirty="0">
                <a:solidFill>
                  <a:srgbClr val="252525"/>
                </a:solidFill>
                <a:latin typeface="Garamond"/>
                <a:cs typeface="Garamond"/>
              </a:rPr>
              <a:t>CT</a:t>
            </a:r>
            <a:r>
              <a:rPr sz="2000" b="1" spc="3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000" b="1" spc="-5" dirty="0">
                <a:solidFill>
                  <a:srgbClr val="252525"/>
                </a:solidFill>
                <a:latin typeface="Garamond"/>
                <a:cs typeface="Garamond"/>
              </a:rPr>
              <a:t>scans</a:t>
            </a:r>
            <a:r>
              <a:rPr sz="2000" b="1" spc="-1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000" b="1" spc="-5" dirty="0">
                <a:solidFill>
                  <a:srgbClr val="252525"/>
                </a:solidFill>
                <a:latin typeface="Garamond"/>
                <a:cs typeface="Garamond"/>
              </a:rPr>
              <a:t>and</a:t>
            </a:r>
            <a:r>
              <a:rPr sz="2000" b="1" spc="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000" b="1" spc="-5" dirty="0">
                <a:solidFill>
                  <a:srgbClr val="252525"/>
                </a:solidFill>
                <a:latin typeface="Garamond"/>
                <a:cs typeface="Garamond"/>
              </a:rPr>
              <a:t>MRI</a:t>
            </a:r>
            <a:r>
              <a:rPr sz="2000" b="1" spc="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000" b="1" spc="-5" dirty="0">
                <a:solidFill>
                  <a:srgbClr val="252525"/>
                </a:solidFill>
                <a:latin typeface="Garamond"/>
                <a:cs typeface="Garamond"/>
              </a:rPr>
              <a:t>examinations</a:t>
            </a:r>
            <a:r>
              <a:rPr sz="2000" b="1" spc="4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000" b="1" spc="-10" dirty="0">
                <a:solidFill>
                  <a:srgbClr val="252525"/>
                </a:solidFill>
                <a:latin typeface="Garamond"/>
                <a:cs typeface="Garamond"/>
              </a:rPr>
              <a:t>evaluate</a:t>
            </a:r>
            <a:r>
              <a:rPr sz="2000" b="1" spc="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000" b="1" spc="-5" dirty="0">
                <a:solidFill>
                  <a:srgbClr val="252525"/>
                </a:solidFill>
                <a:latin typeface="Garamond"/>
                <a:cs typeface="Garamond"/>
              </a:rPr>
              <a:t>the </a:t>
            </a:r>
            <a:r>
              <a:rPr sz="2000" b="1" spc="-484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000" b="1" spc="5" dirty="0">
                <a:solidFill>
                  <a:srgbClr val="252525"/>
                </a:solidFill>
                <a:latin typeface="Garamond"/>
                <a:cs typeface="Garamond"/>
              </a:rPr>
              <a:t>structure </a:t>
            </a:r>
            <a:r>
              <a:rPr sz="2000" b="1" spc="-5" dirty="0">
                <a:solidFill>
                  <a:srgbClr val="252525"/>
                </a:solidFill>
                <a:latin typeface="Garamond"/>
                <a:cs typeface="Garamond"/>
              </a:rPr>
              <a:t>of</a:t>
            </a:r>
            <a:r>
              <a:rPr sz="2000" b="1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000" b="1" spc="-5" dirty="0">
                <a:solidFill>
                  <a:srgbClr val="252525"/>
                </a:solidFill>
                <a:latin typeface="Garamond"/>
                <a:cs typeface="Garamond"/>
              </a:rPr>
              <a:t>the </a:t>
            </a:r>
            <a:r>
              <a:rPr sz="2000" b="1" spc="-10" dirty="0">
                <a:solidFill>
                  <a:srgbClr val="252525"/>
                </a:solidFill>
                <a:latin typeface="Garamond"/>
                <a:cs typeface="Garamond"/>
              </a:rPr>
              <a:t>bone. </a:t>
            </a:r>
            <a:r>
              <a:rPr sz="2000" b="1" spc="-5" dirty="0">
                <a:solidFill>
                  <a:srgbClr val="252525"/>
                </a:solidFill>
                <a:latin typeface="Garamond"/>
                <a:cs typeface="Garamond"/>
              </a:rPr>
              <a:t>In contrast, a </a:t>
            </a:r>
            <a:r>
              <a:rPr sz="2000" b="1" spc="-10" dirty="0">
                <a:solidFill>
                  <a:srgbClr val="252525"/>
                </a:solidFill>
                <a:latin typeface="Garamond"/>
                <a:cs typeface="Garamond"/>
              </a:rPr>
              <a:t>bone </a:t>
            </a:r>
            <a:r>
              <a:rPr sz="2000" b="1" spc="-5" dirty="0">
                <a:solidFill>
                  <a:srgbClr val="252525"/>
                </a:solidFill>
                <a:latin typeface="Garamond"/>
                <a:cs typeface="Garamond"/>
              </a:rPr>
              <a:t>scan </a:t>
            </a:r>
            <a:r>
              <a:rPr sz="2000" b="1" spc="-10" dirty="0">
                <a:solidFill>
                  <a:srgbClr val="252525"/>
                </a:solidFill>
                <a:latin typeface="Garamond"/>
                <a:cs typeface="Garamond"/>
              </a:rPr>
              <a:t>evaluates </a:t>
            </a:r>
            <a:r>
              <a:rPr sz="2000" b="1" spc="-5" dirty="0">
                <a:solidFill>
                  <a:srgbClr val="252525"/>
                </a:solidFill>
                <a:latin typeface="Garamond"/>
                <a:cs typeface="Garamond"/>
              </a:rPr>
              <a:t>the </a:t>
            </a:r>
            <a:r>
              <a:rPr sz="2000" b="1" spc="-10" dirty="0">
                <a:solidFill>
                  <a:srgbClr val="252525"/>
                </a:solidFill>
                <a:latin typeface="Garamond"/>
                <a:cs typeface="Garamond"/>
              </a:rPr>
              <a:t>functional </a:t>
            </a:r>
            <a:r>
              <a:rPr sz="2000" b="1" spc="-5" dirty="0">
                <a:solidFill>
                  <a:srgbClr val="252525"/>
                </a:solidFill>
                <a:latin typeface="Garamond"/>
                <a:cs typeface="Garamond"/>
              </a:rPr>
              <a:t>aspect of</a:t>
            </a:r>
            <a:r>
              <a:rPr sz="2000" b="1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000" b="1" spc="-5" dirty="0">
                <a:solidFill>
                  <a:srgbClr val="252525"/>
                </a:solidFill>
                <a:latin typeface="Garamond"/>
                <a:cs typeface="Garamond"/>
              </a:rPr>
              <a:t>the </a:t>
            </a:r>
            <a:r>
              <a:rPr sz="2000" b="1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000" b="1" spc="-10" dirty="0">
                <a:solidFill>
                  <a:srgbClr val="252525"/>
                </a:solidFill>
                <a:latin typeface="Garamond"/>
                <a:cs typeface="Garamond"/>
              </a:rPr>
              <a:t>bone </a:t>
            </a:r>
            <a:r>
              <a:rPr sz="2000" b="1" spc="-5" dirty="0">
                <a:solidFill>
                  <a:srgbClr val="252525"/>
                </a:solidFill>
                <a:latin typeface="Garamond"/>
                <a:cs typeface="Garamond"/>
              </a:rPr>
              <a:t>diseases. This </a:t>
            </a:r>
            <a:r>
              <a:rPr sz="2000" b="1" spc="-10" dirty="0">
                <a:solidFill>
                  <a:srgbClr val="252525"/>
                </a:solidFill>
                <a:latin typeface="Garamond"/>
                <a:cs typeface="Garamond"/>
              </a:rPr>
              <a:t>is </a:t>
            </a:r>
            <a:r>
              <a:rPr sz="2000" b="1" spc="15" dirty="0">
                <a:solidFill>
                  <a:srgbClr val="252525"/>
                </a:solidFill>
                <a:latin typeface="Garamond"/>
                <a:cs typeface="Garamond"/>
              </a:rPr>
              <a:t>very </a:t>
            </a:r>
            <a:r>
              <a:rPr sz="2000" b="1" spc="-5" dirty="0">
                <a:solidFill>
                  <a:srgbClr val="252525"/>
                </a:solidFill>
                <a:latin typeface="Garamond"/>
                <a:cs typeface="Garamond"/>
              </a:rPr>
              <a:t>useful </a:t>
            </a:r>
            <a:r>
              <a:rPr sz="2000" b="1" spc="-10" dirty="0">
                <a:solidFill>
                  <a:srgbClr val="252525"/>
                </a:solidFill>
                <a:latin typeface="Garamond"/>
                <a:cs typeface="Garamond"/>
              </a:rPr>
              <a:t>in </a:t>
            </a:r>
            <a:r>
              <a:rPr sz="2000" b="1" spc="-5" dirty="0">
                <a:solidFill>
                  <a:srgbClr val="252525"/>
                </a:solidFill>
                <a:latin typeface="Garamond"/>
                <a:cs typeface="Garamond"/>
              </a:rPr>
              <a:t>the </a:t>
            </a:r>
            <a:r>
              <a:rPr sz="2000" b="1" spc="15" dirty="0">
                <a:solidFill>
                  <a:srgbClr val="252525"/>
                </a:solidFill>
                <a:latin typeface="Garamond"/>
                <a:cs typeface="Garamond"/>
              </a:rPr>
              <a:t>early </a:t>
            </a:r>
            <a:r>
              <a:rPr sz="2000" b="1" dirty="0">
                <a:solidFill>
                  <a:srgbClr val="252525"/>
                </a:solidFill>
                <a:latin typeface="Garamond"/>
                <a:cs typeface="Garamond"/>
              </a:rPr>
              <a:t>diagnosis </a:t>
            </a:r>
            <a:r>
              <a:rPr sz="2000" b="1" spc="-10" dirty="0">
                <a:solidFill>
                  <a:srgbClr val="252525"/>
                </a:solidFill>
                <a:latin typeface="Garamond"/>
                <a:cs typeface="Garamond"/>
              </a:rPr>
              <a:t>of</a:t>
            </a:r>
            <a:r>
              <a:rPr sz="2000" b="1" spc="-5" dirty="0">
                <a:solidFill>
                  <a:srgbClr val="252525"/>
                </a:solidFill>
                <a:latin typeface="Garamond"/>
                <a:cs typeface="Garamond"/>
              </a:rPr>
              <a:t> a </a:t>
            </a:r>
            <a:r>
              <a:rPr sz="2000" b="1" spc="5" dirty="0">
                <a:solidFill>
                  <a:srgbClr val="252525"/>
                </a:solidFill>
                <a:latin typeface="Garamond"/>
                <a:cs typeface="Garamond"/>
              </a:rPr>
              <a:t>stress </a:t>
            </a:r>
            <a:r>
              <a:rPr sz="2000" b="1" dirty="0">
                <a:solidFill>
                  <a:srgbClr val="252525"/>
                </a:solidFill>
                <a:latin typeface="Garamond"/>
                <a:cs typeface="Garamond"/>
              </a:rPr>
              <a:t>fracture </a:t>
            </a:r>
            <a:r>
              <a:rPr sz="2000" b="1" spc="-5" dirty="0">
                <a:solidFill>
                  <a:srgbClr val="252525"/>
                </a:solidFill>
                <a:latin typeface="Garamond"/>
                <a:cs typeface="Garamond"/>
              </a:rPr>
              <a:t>when the </a:t>
            </a:r>
            <a:r>
              <a:rPr sz="2000" b="1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000" b="1" spc="-5" dirty="0">
                <a:solidFill>
                  <a:srgbClr val="252525"/>
                </a:solidFill>
                <a:latin typeface="Garamond"/>
                <a:cs typeface="Garamond"/>
              </a:rPr>
              <a:t>changes</a:t>
            </a:r>
            <a:r>
              <a:rPr sz="2000" b="1" spc="1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000" b="1" spc="-10" dirty="0">
                <a:solidFill>
                  <a:srgbClr val="252525"/>
                </a:solidFill>
                <a:latin typeface="Garamond"/>
                <a:cs typeface="Garamond"/>
              </a:rPr>
              <a:t>in</a:t>
            </a:r>
            <a:r>
              <a:rPr sz="2000" b="1" spc="1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000" b="1" spc="-10" dirty="0">
                <a:solidFill>
                  <a:srgbClr val="252525"/>
                </a:solidFill>
                <a:latin typeface="Garamond"/>
                <a:cs typeface="Garamond"/>
              </a:rPr>
              <a:t>bone</a:t>
            </a:r>
            <a:r>
              <a:rPr sz="2000" b="1" spc="1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000" b="1" spc="-5" dirty="0">
                <a:solidFill>
                  <a:srgbClr val="252525"/>
                </a:solidFill>
                <a:latin typeface="Garamond"/>
                <a:cs typeface="Garamond"/>
              </a:rPr>
              <a:t>architecture</a:t>
            </a:r>
            <a:r>
              <a:rPr sz="2000" b="1" spc="-1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000" b="1" spc="-20" dirty="0">
                <a:solidFill>
                  <a:srgbClr val="252525"/>
                </a:solidFill>
                <a:latin typeface="Garamond"/>
                <a:cs typeface="Garamond"/>
              </a:rPr>
              <a:t>have</a:t>
            </a:r>
            <a:r>
              <a:rPr sz="2000" b="1" spc="1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000" b="1" spc="-10" dirty="0">
                <a:solidFill>
                  <a:srgbClr val="252525"/>
                </a:solidFill>
                <a:latin typeface="Garamond"/>
                <a:cs typeface="Garamond"/>
              </a:rPr>
              <a:t>not</a:t>
            </a:r>
            <a:r>
              <a:rPr sz="2000" b="1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000" b="1" spc="-10" dirty="0">
                <a:solidFill>
                  <a:srgbClr val="252525"/>
                </a:solidFill>
                <a:latin typeface="Garamond"/>
                <a:cs typeface="Garamond"/>
              </a:rPr>
              <a:t>taken</a:t>
            </a:r>
            <a:r>
              <a:rPr sz="2000" b="1" spc="-1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000" b="1" spc="-5" dirty="0">
                <a:solidFill>
                  <a:srgbClr val="252525"/>
                </a:solidFill>
                <a:latin typeface="Garamond"/>
                <a:cs typeface="Garamond"/>
              </a:rPr>
              <a:t>place</a:t>
            </a:r>
            <a:r>
              <a:rPr sz="2000" b="1" spc="1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000" b="1" spc="-10" dirty="0">
                <a:solidFill>
                  <a:srgbClr val="252525"/>
                </a:solidFill>
                <a:latin typeface="Garamond"/>
                <a:cs typeface="Garamond"/>
              </a:rPr>
              <a:t>yet,</a:t>
            </a:r>
            <a:r>
              <a:rPr sz="2000" b="1" spc="1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000" b="1" spc="-5" dirty="0">
                <a:solidFill>
                  <a:srgbClr val="252525"/>
                </a:solidFill>
                <a:latin typeface="Garamond"/>
                <a:cs typeface="Garamond"/>
              </a:rPr>
              <a:t>but</a:t>
            </a:r>
            <a:r>
              <a:rPr sz="2000" b="1" spc="-1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000" b="1" spc="-5" dirty="0">
                <a:solidFill>
                  <a:srgbClr val="252525"/>
                </a:solidFill>
                <a:latin typeface="Garamond"/>
                <a:cs typeface="Garamond"/>
              </a:rPr>
              <a:t>the</a:t>
            </a:r>
            <a:r>
              <a:rPr sz="2000" b="1" spc="1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000" b="1" spc="-10" dirty="0">
                <a:solidFill>
                  <a:srgbClr val="252525"/>
                </a:solidFill>
                <a:latin typeface="Garamond"/>
                <a:cs typeface="Garamond"/>
              </a:rPr>
              <a:t>bone</a:t>
            </a:r>
            <a:r>
              <a:rPr sz="2000" b="1" spc="1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000" b="1" spc="-5" dirty="0">
                <a:solidFill>
                  <a:srgbClr val="252525"/>
                </a:solidFill>
                <a:latin typeface="Garamond"/>
                <a:cs typeface="Garamond"/>
              </a:rPr>
              <a:t>scan</a:t>
            </a:r>
            <a:r>
              <a:rPr sz="2000" b="1" spc="1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000" b="1" spc="-10" dirty="0">
                <a:solidFill>
                  <a:srgbClr val="252525"/>
                </a:solidFill>
                <a:latin typeface="Garamond"/>
                <a:cs typeface="Garamond"/>
              </a:rPr>
              <a:t>is</a:t>
            </a:r>
            <a:r>
              <a:rPr sz="2000" b="1" spc="2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000" b="1" dirty="0">
                <a:solidFill>
                  <a:srgbClr val="252525"/>
                </a:solidFill>
                <a:latin typeface="Garamond"/>
                <a:cs typeface="Garamond"/>
              </a:rPr>
              <a:t>frequently </a:t>
            </a:r>
            <a:r>
              <a:rPr sz="2000" b="1" spc="-484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000" b="1" dirty="0">
                <a:solidFill>
                  <a:srgbClr val="252525"/>
                </a:solidFill>
                <a:latin typeface="Garamond"/>
                <a:cs typeface="Garamond"/>
              </a:rPr>
              <a:t>abnormal</a:t>
            </a:r>
            <a:r>
              <a:rPr sz="2000" b="1" spc="1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000" b="1" spc="-5" dirty="0">
                <a:solidFill>
                  <a:srgbClr val="252525"/>
                </a:solidFill>
                <a:latin typeface="Garamond"/>
                <a:cs typeface="Garamond"/>
              </a:rPr>
              <a:t>at</a:t>
            </a:r>
            <a:r>
              <a:rPr sz="2000" b="1" spc="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000" b="1" spc="-5" dirty="0">
                <a:solidFill>
                  <a:srgbClr val="252525"/>
                </a:solidFill>
                <a:latin typeface="Garamond"/>
                <a:cs typeface="Garamond"/>
              </a:rPr>
              <a:t>that</a:t>
            </a:r>
            <a:r>
              <a:rPr sz="2000" b="1" spc="5" dirty="0">
                <a:solidFill>
                  <a:srgbClr val="252525"/>
                </a:solidFill>
                <a:latin typeface="Garamond"/>
                <a:cs typeface="Garamond"/>
              </a:rPr>
              <a:t> stage.</a:t>
            </a:r>
            <a:r>
              <a:rPr sz="2000" b="1" spc="-1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000" b="1" spc="-5" dirty="0">
                <a:solidFill>
                  <a:srgbClr val="252525"/>
                </a:solidFill>
                <a:latin typeface="Garamond"/>
                <a:cs typeface="Garamond"/>
              </a:rPr>
              <a:t>This</a:t>
            </a:r>
            <a:r>
              <a:rPr sz="2000" b="1" spc="1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000" b="1" spc="-10" dirty="0">
                <a:solidFill>
                  <a:srgbClr val="252525"/>
                </a:solidFill>
                <a:latin typeface="Garamond"/>
                <a:cs typeface="Garamond"/>
              </a:rPr>
              <a:t>provides</a:t>
            </a:r>
            <a:r>
              <a:rPr sz="2000" b="1" spc="-1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000" b="1" spc="-5" dirty="0">
                <a:solidFill>
                  <a:srgbClr val="252525"/>
                </a:solidFill>
                <a:latin typeface="Garamond"/>
                <a:cs typeface="Garamond"/>
              </a:rPr>
              <a:t>the</a:t>
            </a:r>
            <a:r>
              <a:rPr sz="2000" b="1" spc="1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000" b="1" spc="-10" dirty="0">
                <a:solidFill>
                  <a:srgbClr val="252525"/>
                </a:solidFill>
                <a:latin typeface="Garamond"/>
                <a:cs typeface="Garamond"/>
              </a:rPr>
              <a:t>physician</a:t>
            </a:r>
            <a:r>
              <a:rPr sz="2000" b="1" spc="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000" b="1" spc="-5" dirty="0">
                <a:solidFill>
                  <a:srgbClr val="252525"/>
                </a:solidFill>
                <a:latin typeface="Garamond"/>
                <a:cs typeface="Garamond"/>
              </a:rPr>
              <a:t>an</a:t>
            </a:r>
            <a:r>
              <a:rPr sz="2000" b="1" spc="1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000" b="1" dirty="0">
                <a:solidFill>
                  <a:srgbClr val="252525"/>
                </a:solidFill>
                <a:latin typeface="Garamond"/>
                <a:cs typeface="Garamond"/>
              </a:rPr>
              <a:t>opportunity</a:t>
            </a:r>
            <a:r>
              <a:rPr sz="2000" b="1" spc="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000" b="1" spc="-5" dirty="0">
                <a:solidFill>
                  <a:srgbClr val="252525"/>
                </a:solidFill>
                <a:latin typeface="Garamond"/>
                <a:cs typeface="Garamond"/>
              </a:rPr>
              <a:t>to</a:t>
            </a:r>
            <a:r>
              <a:rPr sz="2000" b="1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000" b="1" spc="-10" dirty="0">
                <a:solidFill>
                  <a:srgbClr val="252525"/>
                </a:solidFill>
                <a:latin typeface="Garamond"/>
                <a:cs typeface="Garamond"/>
              </a:rPr>
              <a:t>make</a:t>
            </a:r>
            <a:r>
              <a:rPr sz="2000" b="1" spc="1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000" b="1" spc="-5" dirty="0">
                <a:solidFill>
                  <a:srgbClr val="252525"/>
                </a:solidFill>
                <a:latin typeface="Garamond"/>
                <a:cs typeface="Garamond"/>
              </a:rPr>
              <a:t>the </a:t>
            </a:r>
            <a:r>
              <a:rPr sz="2000" b="1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000" b="1" spc="-5" dirty="0">
                <a:solidFill>
                  <a:srgbClr val="252525"/>
                </a:solidFill>
                <a:latin typeface="Garamond"/>
                <a:cs typeface="Garamond"/>
              </a:rPr>
              <a:t>diagnosis</a:t>
            </a:r>
            <a:r>
              <a:rPr sz="2000" b="1" spc="1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000" b="1" spc="-15" dirty="0">
                <a:solidFill>
                  <a:srgbClr val="252525"/>
                </a:solidFill>
                <a:latin typeface="Garamond"/>
                <a:cs typeface="Garamond"/>
              </a:rPr>
              <a:t>early, </a:t>
            </a:r>
            <a:r>
              <a:rPr sz="2000" b="1" spc="-10" dirty="0">
                <a:solidFill>
                  <a:srgbClr val="252525"/>
                </a:solidFill>
                <a:latin typeface="Garamond"/>
                <a:cs typeface="Garamond"/>
              </a:rPr>
              <a:t>thereby</a:t>
            </a:r>
            <a:r>
              <a:rPr sz="2000" b="1" spc="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000" b="1" spc="-10" dirty="0">
                <a:solidFill>
                  <a:srgbClr val="252525"/>
                </a:solidFill>
                <a:latin typeface="Garamond"/>
                <a:cs typeface="Garamond"/>
              </a:rPr>
              <a:t>expediting</a:t>
            </a:r>
            <a:r>
              <a:rPr sz="2000" b="1" spc="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000" b="1" dirty="0">
                <a:solidFill>
                  <a:srgbClr val="252525"/>
                </a:solidFill>
                <a:latin typeface="Garamond"/>
                <a:cs typeface="Garamond"/>
              </a:rPr>
              <a:t>treatment.</a:t>
            </a:r>
            <a:endParaRPr sz="2000">
              <a:latin typeface="Garamond"/>
              <a:cs typeface="Garamond"/>
            </a:endParaRPr>
          </a:p>
          <a:p>
            <a:pPr marL="287020" indent="-274955">
              <a:lnSpc>
                <a:spcPct val="100000"/>
              </a:lnSpc>
              <a:spcBef>
                <a:spcPts val="610"/>
              </a:spcBef>
              <a:buClr>
                <a:srgbClr val="83992A"/>
              </a:buClr>
              <a:buSzPct val="115000"/>
              <a:buFont typeface="Wingdings 2"/>
              <a:buChar char=""/>
              <a:tabLst>
                <a:tab pos="287655" algn="l"/>
              </a:tabLst>
            </a:pPr>
            <a:r>
              <a:rPr sz="2000" b="1" spc="-5" dirty="0">
                <a:solidFill>
                  <a:srgbClr val="252525"/>
                </a:solidFill>
                <a:latin typeface="Garamond"/>
                <a:cs typeface="Garamond"/>
              </a:rPr>
              <a:t>A</a:t>
            </a:r>
            <a:r>
              <a:rPr sz="2000" b="1" spc="1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000" b="1" spc="-10" dirty="0">
                <a:solidFill>
                  <a:srgbClr val="252525"/>
                </a:solidFill>
                <a:latin typeface="Garamond"/>
                <a:cs typeface="Garamond"/>
              </a:rPr>
              <a:t>bone</a:t>
            </a:r>
            <a:r>
              <a:rPr sz="2000" b="1" spc="-2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000" b="1" spc="-5" dirty="0">
                <a:solidFill>
                  <a:srgbClr val="252525"/>
                </a:solidFill>
                <a:latin typeface="Garamond"/>
                <a:cs typeface="Garamond"/>
              </a:rPr>
              <a:t>scan</a:t>
            </a:r>
            <a:r>
              <a:rPr sz="2000" b="1" spc="1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000" b="1" spc="-5" dirty="0">
                <a:solidFill>
                  <a:srgbClr val="252525"/>
                </a:solidFill>
                <a:latin typeface="Garamond"/>
                <a:cs typeface="Garamond"/>
              </a:rPr>
              <a:t>is</a:t>
            </a:r>
            <a:r>
              <a:rPr sz="2000" b="1" spc="1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000" b="1" dirty="0">
                <a:solidFill>
                  <a:srgbClr val="252525"/>
                </a:solidFill>
                <a:latin typeface="Garamond"/>
                <a:cs typeface="Garamond"/>
              </a:rPr>
              <a:t>also</a:t>
            </a:r>
            <a:r>
              <a:rPr sz="2000" b="1" spc="-5" dirty="0">
                <a:solidFill>
                  <a:srgbClr val="252525"/>
                </a:solidFill>
                <a:latin typeface="Garamond"/>
                <a:cs typeface="Garamond"/>
              </a:rPr>
              <a:t> an</a:t>
            </a:r>
            <a:r>
              <a:rPr sz="2000" b="1" spc="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000" b="1" dirty="0">
                <a:solidFill>
                  <a:srgbClr val="252525"/>
                </a:solidFill>
                <a:latin typeface="Garamond"/>
                <a:cs typeface="Garamond"/>
              </a:rPr>
              <a:t>important</a:t>
            </a:r>
            <a:r>
              <a:rPr sz="2000" b="1" spc="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000" b="1" spc="-5" dirty="0">
                <a:solidFill>
                  <a:srgbClr val="252525"/>
                </a:solidFill>
                <a:latin typeface="Garamond"/>
                <a:cs typeface="Garamond"/>
              </a:rPr>
              <a:t>tool</a:t>
            </a:r>
            <a:r>
              <a:rPr sz="2000" b="1" spc="1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000" b="1" dirty="0">
                <a:solidFill>
                  <a:srgbClr val="252525"/>
                </a:solidFill>
                <a:latin typeface="Garamond"/>
                <a:cs typeface="Garamond"/>
              </a:rPr>
              <a:t>for</a:t>
            </a:r>
            <a:r>
              <a:rPr sz="2000" b="1" spc="1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000" b="1" spc="-5" dirty="0">
                <a:solidFill>
                  <a:srgbClr val="252525"/>
                </a:solidFill>
                <a:latin typeface="Garamond"/>
                <a:cs typeface="Garamond"/>
              </a:rPr>
              <a:t>detecting</a:t>
            </a:r>
            <a:r>
              <a:rPr sz="2000" b="1" spc="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000" b="1" spc="-5" dirty="0">
                <a:solidFill>
                  <a:srgbClr val="252525"/>
                </a:solidFill>
                <a:latin typeface="Garamond"/>
                <a:cs typeface="Garamond"/>
              </a:rPr>
              <a:t>cancer</a:t>
            </a:r>
            <a:r>
              <a:rPr sz="2000" b="1" spc="1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000" b="1" spc="-5" dirty="0">
                <a:solidFill>
                  <a:srgbClr val="252525"/>
                </a:solidFill>
                <a:latin typeface="Garamond"/>
                <a:cs typeface="Garamond"/>
              </a:rPr>
              <a:t>that</a:t>
            </a:r>
            <a:r>
              <a:rPr sz="2000" b="1" spc="1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000" b="1" spc="-5" dirty="0">
                <a:solidFill>
                  <a:srgbClr val="252525"/>
                </a:solidFill>
                <a:latin typeface="Garamond"/>
                <a:cs typeface="Garamond"/>
              </a:rPr>
              <a:t>has</a:t>
            </a:r>
            <a:r>
              <a:rPr sz="2000" b="1" spc="-1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000" b="1" dirty="0">
                <a:solidFill>
                  <a:srgbClr val="252525"/>
                </a:solidFill>
                <a:latin typeface="Garamond"/>
                <a:cs typeface="Garamond"/>
              </a:rPr>
              <a:t>spread</a:t>
            </a:r>
            <a:r>
              <a:rPr sz="2000" b="1" spc="-1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000" b="1" spc="-5" dirty="0">
                <a:solidFill>
                  <a:srgbClr val="252525"/>
                </a:solidFill>
                <a:latin typeface="Garamond"/>
                <a:cs typeface="Garamond"/>
              </a:rPr>
              <a:t>(metastasized)</a:t>
            </a:r>
            <a:endParaRPr sz="2000">
              <a:latin typeface="Garamond"/>
              <a:cs typeface="Garamond"/>
            </a:endParaRPr>
          </a:p>
          <a:p>
            <a:pPr marL="287020">
              <a:lnSpc>
                <a:spcPct val="100000"/>
              </a:lnSpc>
              <a:spcBef>
                <a:spcPts val="5"/>
              </a:spcBef>
            </a:pPr>
            <a:r>
              <a:rPr sz="2000" b="1" spc="-5" dirty="0">
                <a:solidFill>
                  <a:srgbClr val="252525"/>
                </a:solidFill>
                <a:latin typeface="Garamond"/>
                <a:cs typeface="Garamond"/>
              </a:rPr>
              <a:t>to</a:t>
            </a:r>
            <a:r>
              <a:rPr sz="2000" b="1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000" b="1" spc="-5" dirty="0">
                <a:solidFill>
                  <a:srgbClr val="252525"/>
                </a:solidFill>
                <a:latin typeface="Garamond"/>
                <a:cs typeface="Garamond"/>
              </a:rPr>
              <a:t>the</a:t>
            </a:r>
            <a:r>
              <a:rPr sz="2000" b="1" spc="1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000" b="1" spc="-10" dirty="0">
                <a:solidFill>
                  <a:srgbClr val="252525"/>
                </a:solidFill>
                <a:latin typeface="Garamond"/>
                <a:cs typeface="Garamond"/>
              </a:rPr>
              <a:t>bone</a:t>
            </a:r>
            <a:r>
              <a:rPr sz="2000" b="1" spc="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000" b="1" dirty="0">
                <a:solidFill>
                  <a:srgbClr val="252525"/>
                </a:solidFill>
                <a:latin typeface="Garamond"/>
                <a:cs typeface="Garamond"/>
              </a:rPr>
              <a:t>from</a:t>
            </a:r>
            <a:r>
              <a:rPr sz="2000" b="1" spc="-5" dirty="0">
                <a:solidFill>
                  <a:srgbClr val="252525"/>
                </a:solidFill>
                <a:latin typeface="Garamond"/>
                <a:cs typeface="Garamond"/>
              </a:rPr>
              <a:t> a</a:t>
            </a:r>
            <a:r>
              <a:rPr sz="2000" b="1" spc="-1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000" b="1" spc="-5" dirty="0">
                <a:solidFill>
                  <a:srgbClr val="252525"/>
                </a:solidFill>
                <a:latin typeface="Garamond"/>
                <a:cs typeface="Garamond"/>
              </a:rPr>
              <a:t>tumor</a:t>
            </a:r>
            <a:r>
              <a:rPr sz="2000" b="1" spc="1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000" b="1" spc="-5" dirty="0">
                <a:solidFill>
                  <a:srgbClr val="252525"/>
                </a:solidFill>
                <a:latin typeface="Garamond"/>
                <a:cs typeface="Garamond"/>
              </a:rPr>
              <a:t>that</a:t>
            </a:r>
            <a:r>
              <a:rPr sz="2000" b="1" spc="5" dirty="0">
                <a:solidFill>
                  <a:srgbClr val="252525"/>
                </a:solidFill>
                <a:latin typeface="Garamond"/>
                <a:cs typeface="Garamond"/>
              </a:rPr>
              <a:t> started</a:t>
            </a:r>
            <a:r>
              <a:rPr sz="2000" b="1" spc="-1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000" b="1" spc="-10" dirty="0">
                <a:solidFill>
                  <a:srgbClr val="252525"/>
                </a:solidFill>
                <a:latin typeface="Garamond"/>
                <a:cs typeface="Garamond"/>
              </a:rPr>
              <a:t>in</a:t>
            </a:r>
            <a:r>
              <a:rPr sz="2000" b="1" spc="3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000" b="1" spc="-5" dirty="0">
                <a:solidFill>
                  <a:srgbClr val="252525"/>
                </a:solidFill>
                <a:latin typeface="Garamond"/>
                <a:cs typeface="Garamond"/>
              </a:rPr>
              <a:t>a</a:t>
            </a:r>
            <a:r>
              <a:rPr sz="2000" b="1" spc="-1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000" b="1" dirty="0">
                <a:solidFill>
                  <a:srgbClr val="252525"/>
                </a:solidFill>
                <a:latin typeface="Garamond"/>
                <a:cs typeface="Garamond"/>
              </a:rPr>
              <a:t>different</a:t>
            </a:r>
            <a:r>
              <a:rPr sz="2000" b="1" spc="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000" b="1" spc="-5" dirty="0">
                <a:solidFill>
                  <a:srgbClr val="252525"/>
                </a:solidFill>
                <a:latin typeface="Garamond"/>
                <a:cs typeface="Garamond"/>
              </a:rPr>
              <a:t>organ,</a:t>
            </a:r>
            <a:r>
              <a:rPr sz="2000" b="1" spc="-1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000" b="1" spc="-5" dirty="0">
                <a:solidFill>
                  <a:srgbClr val="252525"/>
                </a:solidFill>
                <a:latin typeface="Garamond"/>
                <a:cs typeface="Garamond"/>
              </a:rPr>
              <a:t>such</a:t>
            </a:r>
            <a:r>
              <a:rPr sz="2000" b="1" spc="1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000" b="1" spc="-5" dirty="0">
                <a:solidFill>
                  <a:srgbClr val="252525"/>
                </a:solidFill>
                <a:latin typeface="Garamond"/>
                <a:cs typeface="Garamond"/>
              </a:rPr>
              <a:t>as</a:t>
            </a:r>
            <a:r>
              <a:rPr sz="2000" b="1" spc="2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000" b="1" spc="-5" dirty="0">
                <a:solidFill>
                  <a:srgbClr val="252525"/>
                </a:solidFill>
                <a:latin typeface="Garamond"/>
                <a:cs typeface="Garamond"/>
              </a:rPr>
              <a:t>the</a:t>
            </a:r>
            <a:r>
              <a:rPr sz="2000" b="1" spc="-1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000" b="1" dirty="0">
                <a:solidFill>
                  <a:srgbClr val="252525"/>
                </a:solidFill>
                <a:latin typeface="Garamond"/>
                <a:cs typeface="Garamond"/>
              </a:rPr>
              <a:t>breast</a:t>
            </a:r>
            <a:r>
              <a:rPr sz="2000" b="1" spc="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000" b="1" spc="-5" dirty="0">
                <a:solidFill>
                  <a:srgbClr val="252525"/>
                </a:solidFill>
                <a:latin typeface="Garamond"/>
                <a:cs typeface="Garamond"/>
              </a:rPr>
              <a:t>or</a:t>
            </a:r>
            <a:r>
              <a:rPr sz="2000" b="1" spc="-2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000" b="1" dirty="0">
                <a:solidFill>
                  <a:srgbClr val="252525"/>
                </a:solidFill>
                <a:latin typeface="Garamond"/>
                <a:cs typeface="Garamond"/>
              </a:rPr>
              <a:t>prostate.</a:t>
            </a:r>
            <a:endParaRPr sz="2000">
              <a:latin typeface="Garamond"/>
              <a:cs typeface="Garamond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97507" y="2421635"/>
            <a:ext cx="9407525" cy="0"/>
          </a:xfrm>
          <a:custGeom>
            <a:avLst/>
            <a:gdLst/>
            <a:ahLst/>
            <a:cxnLst/>
            <a:rect l="l" t="t" r="r" b="b"/>
            <a:pathLst>
              <a:path w="9407525">
                <a:moveTo>
                  <a:pt x="0" y="0"/>
                </a:moveTo>
                <a:lnTo>
                  <a:pt x="9407271" y="0"/>
                </a:lnTo>
              </a:path>
            </a:pathLst>
          </a:custGeom>
          <a:ln w="15875">
            <a:solidFill>
              <a:srgbClr val="8399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814320" y="1155649"/>
            <a:ext cx="6560184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spc="5" dirty="0">
                <a:solidFill>
                  <a:srgbClr val="83992A"/>
                </a:solidFill>
              </a:rPr>
              <a:t>Radiopharmaceuticals</a:t>
            </a:r>
            <a:endParaRPr sz="5400"/>
          </a:p>
        </p:txBody>
      </p:sp>
      <p:sp>
        <p:nvSpPr>
          <p:cNvPr id="4" name="object 4"/>
          <p:cNvSpPr txBox="1"/>
          <p:nvPr/>
        </p:nvSpPr>
        <p:spPr>
          <a:xfrm>
            <a:off x="2060575" y="2195190"/>
            <a:ext cx="6127115" cy="1345565"/>
          </a:xfrm>
          <a:prstGeom prst="rect">
            <a:avLst/>
          </a:prstGeom>
        </p:spPr>
        <p:txBody>
          <a:bodyPr vert="horz" wrap="square" lIns="0" tIns="182245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435"/>
              </a:spcBef>
              <a:buClr>
                <a:srgbClr val="83992A"/>
              </a:buClr>
              <a:buSzPct val="114285"/>
              <a:buFont typeface="Arial"/>
              <a:buChar char="•"/>
              <a:tabLst>
                <a:tab pos="299720" algn="l"/>
              </a:tabLst>
            </a:pPr>
            <a:r>
              <a:rPr sz="2800" b="1" spc="-135" dirty="0">
                <a:solidFill>
                  <a:srgbClr val="252525"/>
                </a:solidFill>
                <a:latin typeface="Garamond"/>
                <a:cs typeface="Garamond"/>
              </a:rPr>
              <a:t>Tc</a:t>
            </a:r>
            <a:r>
              <a:rPr sz="2800" b="1" spc="-1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800" b="1" spc="5" dirty="0">
                <a:solidFill>
                  <a:srgbClr val="252525"/>
                </a:solidFill>
                <a:latin typeface="Garamond"/>
                <a:cs typeface="Garamond"/>
              </a:rPr>
              <a:t>99m</a:t>
            </a:r>
            <a:r>
              <a:rPr sz="2800" b="1" spc="-3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800" b="1" dirty="0">
                <a:solidFill>
                  <a:srgbClr val="252525"/>
                </a:solidFill>
                <a:latin typeface="Garamond"/>
                <a:cs typeface="Garamond"/>
              </a:rPr>
              <a:t>–MDP</a:t>
            </a:r>
            <a:r>
              <a:rPr sz="2800" b="1" spc="-1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3200" b="1" spc="-10" dirty="0">
                <a:solidFill>
                  <a:srgbClr val="252525"/>
                </a:solidFill>
                <a:latin typeface="Garamond"/>
                <a:cs typeface="Garamond"/>
              </a:rPr>
              <a:t>(dose:15-20</a:t>
            </a:r>
            <a:r>
              <a:rPr sz="3200" b="1" spc="4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3200" b="1" spc="-15" dirty="0">
                <a:solidFill>
                  <a:srgbClr val="252525"/>
                </a:solidFill>
                <a:latin typeface="Garamond"/>
                <a:cs typeface="Garamond"/>
              </a:rPr>
              <a:t>mci)</a:t>
            </a:r>
            <a:r>
              <a:rPr sz="3200" b="1" spc="4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3200" b="1" dirty="0">
                <a:solidFill>
                  <a:srgbClr val="252525"/>
                </a:solidFill>
                <a:latin typeface="Garamond"/>
                <a:cs typeface="Garamond"/>
              </a:rPr>
              <a:t>I.V</a:t>
            </a:r>
            <a:endParaRPr sz="3200">
              <a:latin typeface="Garamond"/>
              <a:cs typeface="Garamond"/>
            </a:endParaRPr>
          </a:p>
          <a:p>
            <a:pPr marL="299085" indent="-287020">
              <a:lnSpc>
                <a:spcPct val="100000"/>
              </a:lnSpc>
              <a:spcBef>
                <a:spcPts val="1370"/>
              </a:spcBef>
              <a:buClr>
                <a:srgbClr val="83992A"/>
              </a:buClr>
              <a:buSzPct val="114285"/>
              <a:buFont typeface="Arial"/>
              <a:buChar char="•"/>
              <a:tabLst>
                <a:tab pos="299720" algn="l"/>
              </a:tabLst>
            </a:pPr>
            <a:r>
              <a:rPr sz="2800" b="1" spc="-10" dirty="0">
                <a:solidFill>
                  <a:srgbClr val="252525"/>
                </a:solidFill>
                <a:latin typeface="Garamond"/>
                <a:cs typeface="Garamond"/>
              </a:rPr>
              <a:t>TC99m</a:t>
            </a:r>
            <a:r>
              <a:rPr sz="3200" b="1" spc="-10" dirty="0">
                <a:solidFill>
                  <a:srgbClr val="252525"/>
                </a:solidFill>
                <a:latin typeface="Garamond"/>
                <a:cs typeface="Garamond"/>
              </a:rPr>
              <a:t>-HDP</a:t>
            </a:r>
            <a:r>
              <a:rPr sz="3200" b="1" spc="-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3200" b="1" spc="-15" dirty="0">
                <a:solidFill>
                  <a:srgbClr val="252525"/>
                </a:solidFill>
                <a:latin typeface="Garamond"/>
                <a:cs typeface="Garamond"/>
              </a:rPr>
              <a:t>(dose:</a:t>
            </a:r>
            <a:r>
              <a:rPr sz="3200" b="1" spc="3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3200" b="1" spc="-10" dirty="0">
                <a:solidFill>
                  <a:srgbClr val="252525"/>
                </a:solidFill>
                <a:latin typeface="Garamond"/>
                <a:cs typeface="Garamond"/>
              </a:rPr>
              <a:t>15-30</a:t>
            </a:r>
            <a:r>
              <a:rPr sz="3200" b="1" spc="2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3200" b="1" spc="-15" dirty="0">
                <a:solidFill>
                  <a:srgbClr val="252525"/>
                </a:solidFill>
                <a:latin typeface="Garamond"/>
                <a:cs typeface="Garamond"/>
              </a:rPr>
              <a:t>mci)</a:t>
            </a:r>
            <a:r>
              <a:rPr sz="3200" b="1" spc="2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3200" b="1" dirty="0">
                <a:solidFill>
                  <a:srgbClr val="252525"/>
                </a:solidFill>
                <a:latin typeface="Garamond"/>
                <a:cs typeface="Garamond"/>
              </a:rPr>
              <a:t>I.V</a:t>
            </a:r>
            <a:endParaRPr sz="3200">
              <a:latin typeface="Garamond"/>
              <a:cs typeface="Garamond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97507" y="2421635"/>
            <a:ext cx="9407525" cy="0"/>
          </a:xfrm>
          <a:custGeom>
            <a:avLst/>
            <a:gdLst/>
            <a:ahLst/>
            <a:cxnLst/>
            <a:rect l="l" t="t" r="r" b="b"/>
            <a:pathLst>
              <a:path w="9407525">
                <a:moveTo>
                  <a:pt x="0" y="0"/>
                </a:moveTo>
                <a:lnTo>
                  <a:pt x="9407271" y="0"/>
                </a:lnTo>
              </a:path>
            </a:pathLst>
          </a:custGeom>
          <a:ln w="15875">
            <a:solidFill>
              <a:srgbClr val="8399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725671" y="225704"/>
            <a:ext cx="4744085" cy="13360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600" b="0" spc="-5" dirty="0">
                <a:latin typeface="Garamond"/>
                <a:cs typeface="Garamond"/>
              </a:rPr>
              <a:t>Indications</a:t>
            </a:r>
            <a:endParaRPr sz="8600">
              <a:latin typeface="Garamond"/>
              <a:cs typeface="Garamond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75969" y="1456610"/>
            <a:ext cx="8822690" cy="4330700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310"/>
              </a:spcBef>
              <a:buClr>
                <a:srgbClr val="83992A"/>
              </a:buClr>
              <a:buSzPct val="114583"/>
              <a:buFont typeface="Wingdings 2"/>
              <a:buChar char=""/>
              <a:tabLst>
                <a:tab pos="287020" algn="l"/>
              </a:tabLst>
            </a:pPr>
            <a:r>
              <a:rPr sz="2400" b="1" spc="-10" dirty="0">
                <a:solidFill>
                  <a:srgbClr val="252525"/>
                </a:solidFill>
                <a:latin typeface="Garamond"/>
                <a:cs typeface="Garamond"/>
              </a:rPr>
              <a:t>Fractures</a:t>
            </a:r>
            <a:endParaRPr sz="2400">
              <a:latin typeface="Garamond"/>
              <a:cs typeface="Garamond"/>
            </a:endParaRPr>
          </a:p>
          <a:p>
            <a:pPr marL="287020" indent="-274320">
              <a:lnSpc>
                <a:spcPct val="100000"/>
              </a:lnSpc>
              <a:spcBef>
                <a:spcPts val="605"/>
              </a:spcBef>
              <a:buClr>
                <a:srgbClr val="83992A"/>
              </a:buClr>
              <a:buSzPct val="114583"/>
              <a:buFont typeface="Wingdings 2"/>
              <a:buChar char=""/>
              <a:tabLst>
                <a:tab pos="287020" algn="l"/>
              </a:tabLst>
            </a:pPr>
            <a:r>
              <a:rPr sz="2400" b="1" dirty="0">
                <a:solidFill>
                  <a:srgbClr val="252525"/>
                </a:solidFill>
                <a:latin typeface="Garamond"/>
                <a:cs typeface="Garamond"/>
              </a:rPr>
              <a:t>Arthritis</a:t>
            </a:r>
            <a:endParaRPr sz="2400">
              <a:latin typeface="Garamond"/>
              <a:cs typeface="Garamond"/>
            </a:endParaRPr>
          </a:p>
          <a:p>
            <a:pPr marL="287020" indent="-274320">
              <a:lnSpc>
                <a:spcPct val="100000"/>
              </a:lnSpc>
              <a:spcBef>
                <a:spcPts val="600"/>
              </a:spcBef>
              <a:buClr>
                <a:srgbClr val="83992A"/>
              </a:buClr>
              <a:buSzPct val="114583"/>
              <a:buFont typeface="Wingdings 2"/>
              <a:buChar char=""/>
              <a:tabLst>
                <a:tab pos="287020" algn="l"/>
              </a:tabLst>
            </a:pPr>
            <a:r>
              <a:rPr sz="2400" b="1" spc="-10" dirty="0">
                <a:solidFill>
                  <a:srgbClr val="252525"/>
                </a:solidFill>
                <a:latin typeface="Garamond"/>
                <a:cs typeface="Garamond"/>
              </a:rPr>
              <a:t>Paget's</a:t>
            </a:r>
            <a:r>
              <a:rPr sz="2400" b="1" spc="-2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400" b="1" spc="-5" dirty="0">
                <a:solidFill>
                  <a:srgbClr val="252525"/>
                </a:solidFill>
                <a:latin typeface="Garamond"/>
                <a:cs typeface="Garamond"/>
              </a:rPr>
              <a:t>disease</a:t>
            </a:r>
            <a:r>
              <a:rPr sz="2400" b="1" spc="-1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400" b="1" dirty="0">
                <a:solidFill>
                  <a:srgbClr val="252525"/>
                </a:solidFill>
                <a:latin typeface="Garamond"/>
                <a:cs typeface="Garamond"/>
              </a:rPr>
              <a:t>of</a:t>
            </a:r>
            <a:r>
              <a:rPr sz="2400" b="1" spc="35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400" b="1" spc="-10" dirty="0">
                <a:solidFill>
                  <a:srgbClr val="252525"/>
                </a:solidFill>
                <a:latin typeface="Garamond"/>
                <a:cs typeface="Garamond"/>
              </a:rPr>
              <a:t>bone</a:t>
            </a:r>
            <a:endParaRPr sz="2400">
              <a:latin typeface="Garamond"/>
              <a:cs typeface="Garamond"/>
            </a:endParaRPr>
          </a:p>
          <a:p>
            <a:pPr marL="287020" indent="-274320">
              <a:lnSpc>
                <a:spcPct val="100000"/>
              </a:lnSpc>
              <a:spcBef>
                <a:spcPts val="600"/>
              </a:spcBef>
              <a:buClr>
                <a:srgbClr val="83992A"/>
              </a:buClr>
              <a:buSzPct val="114583"/>
              <a:buFont typeface="Wingdings 2"/>
              <a:buChar char=""/>
              <a:tabLst>
                <a:tab pos="287020" algn="l"/>
              </a:tabLst>
            </a:pPr>
            <a:r>
              <a:rPr sz="2400" b="1" spc="-5" dirty="0">
                <a:solidFill>
                  <a:srgbClr val="252525"/>
                </a:solidFill>
                <a:latin typeface="Garamond"/>
                <a:cs typeface="Garamond"/>
              </a:rPr>
              <a:t>Cancer</a:t>
            </a:r>
            <a:r>
              <a:rPr sz="2400" b="1" spc="-1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400" b="1" spc="-10" dirty="0">
                <a:solidFill>
                  <a:srgbClr val="252525"/>
                </a:solidFill>
                <a:latin typeface="Garamond"/>
                <a:cs typeface="Garamond"/>
              </a:rPr>
              <a:t>originating</a:t>
            </a:r>
            <a:r>
              <a:rPr sz="2400" b="1" spc="2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400" b="1" spc="-5" dirty="0">
                <a:solidFill>
                  <a:srgbClr val="252525"/>
                </a:solidFill>
                <a:latin typeface="Garamond"/>
                <a:cs typeface="Garamond"/>
              </a:rPr>
              <a:t>in</a:t>
            </a:r>
            <a:r>
              <a:rPr sz="2400" b="1" spc="-1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400" b="1" spc="-10" dirty="0">
                <a:solidFill>
                  <a:srgbClr val="252525"/>
                </a:solidFill>
                <a:latin typeface="Garamond"/>
                <a:cs typeface="Garamond"/>
              </a:rPr>
              <a:t>bone</a:t>
            </a:r>
            <a:endParaRPr sz="2400">
              <a:latin typeface="Garamond"/>
              <a:cs typeface="Garamond"/>
            </a:endParaRPr>
          </a:p>
          <a:p>
            <a:pPr marL="286385" marR="488950" indent="-274320">
              <a:lnSpc>
                <a:spcPct val="100000"/>
              </a:lnSpc>
              <a:spcBef>
                <a:spcPts val="605"/>
              </a:spcBef>
              <a:buClr>
                <a:srgbClr val="83992A"/>
              </a:buClr>
              <a:buSzPct val="114583"/>
              <a:buFont typeface="Wingdings 2"/>
              <a:buChar char=""/>
              <a:tabLst>
                <a:tab pos="287020" algn="l"/>
              </a:tabLst>
            </a:pPr>
            <a:r>
              <a:rPr sz="2400" b="1" dirty="0">
                <a:solidFill>
                  <a:srgbClr val="252525"/>
                </a:solidFill>
                <a:latin typeface="Garamond"/>
                <a:cs typeface="Garamond"/>
              </a:rPr>
              <a:t>Cancer </a:t>
            </a:r>
            <a:r>
              <a:rPr sz="2400" b="1" spc="-5" dirty="0">
                <a:solidFill>
                  <a:srgbClr val="252525"/>
                </a:solidFill>
                <a:latin typeface="Garamond"/>
                <a:cs typeface="Garamond"/>
              </a:rPr>
              <a:t>that has </a:t>
            </a:r>
            <a:r>
              <a:rPr sz="2400" b="1" dirty="0">
                <a:solidFill>
                  <a:srgbClr val="252525"/>
                </a:solidFill>
                <a:latin typeface="Garamond"/>
                <a:cs typeface="Garamond"/>
              </a:rPr>
              <a:t>spread </a:t>
            </a:r>
            <a:r>
              <a:rPr sz="2400" b="1" spc="-5" dirty="0">
                <a:solidFill>
                  <a:srgbClr val="252525"/>
                </a:solidFill>
                <a:latin typeface="Garamond"/>
                <a:cs typeface="Garamond"/>
              </a:rPr>
              <a:t>(metastasized) </a:t>
            </a:r>
            <a:r>
              <a:rPr sz="2400" b="1" dirty="0">
                <a:solidFill>
                  <a:srgbClr val="252525"/>
                </a:solidFill>
                <a:latin typeface="Garamond"/>
                <a:cs typeface="Garamond"/>
              </a:rPr>
              <a:t>to </a:t>
            </a:r>
            <a:r>
              <a:rPr sz="2400" b="1" spc="-5" dirty="0">
                <a:solidFill>
                  <a:srgbClr val="252525"/>
                </a:solidFill>
                <a:latin typeface="Garamond"/>
                <a:cs typeface="Garamond"/>
              </a:rPr>
              <a:t>bone </a:t>
            </a:r>
            <a:r>
              <a:rPr sz="2400" b="1" dirty="0">
                <a:solidFill>
                  <a:srgbClr val="252525"/>
                </a:solidFill>
                <a:latin typeface="Garamond"/>
                <a:cs typeface="Garamond"/>
              </a:rPr>
              <a:t>from a different </a:t>
            </a:r>
            <a:r>
              <a:rPr sz="2400" b="1" spc="-58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400" b="1" spc="5" dirty="0">
                <a:solidFill>
                  <a:srgbClr val="252525"/>
                </a:solidFill>
                <a:latin typeface="Garamond"/>
                <a:cs typeface="Garamond"/>
              </a:rPr>
              <a:t>primary</a:t>
            </a:r>
            <a:r>
              <a:rPr sz="2400" b="1" spc="2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400" b="1" dirty="0">
                <a:solidFill>
                  <a:srgbClr val="252525"/>
                </a:solidFill>
                <a:latin typeface="Garamond"/>
                <a:cs typeface="Garamond"/>
              </a:rPr>
              <a:t>site, such</a:t>
            </a:r>
            <a:r>
              <a:rPr sz="2400" b="1" spc="-1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400" b="1" dirty="0">
                <a:solidFill>
                  <a:srgbClr val="252525"/>
                </a:solidFill>
                <a:latin typeface="Garamond"/>
                <a:cs typeface="Garamond"/>
              </a:rPr>
              <a:t>as </a:t>
            </a:r>
            <a:r>
              <a:rPr sz="2400" b="1" spc="-5" dirty="0">
                <a:solidFill>
                  <a:srgbClr val="252525"/>
                </a:solidFill>
                <a:latin typeface="Garamond"/>
                <a:cs typeface="Garamond"/>
              </a:rPr>
              <a:t>the</a:t>
            </a:r>
            <a:r>
              <a:rPr sz="2400" b="1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400" b="1" spc="-5" dirty="0">
                <a:solidFill>
                  <a:srgbClr val="252525"/>
                </a:solidFill>
                <a:latin typeface="Garamond"/>
                <a:cs typeface="Garamond"/>
              </a:rPr>
              <a:t>prostate,</a:t>
            </a:r>
            <a:r>
              <a:rPr sz="2400" b="1" spc="2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400" b="1" spc="-10" dirty="0">
                <a:solidFill>
                  <a:srgbClr val="252525"/>
                </a:solidFill>
                <a:latin typeface="Garamond"/>
                <a:cs typeface="Garamond"/>
              </a:rPr>
              <a:t>lung</a:t>
            </a:r>
            <a:r>
              <a:rPr sz="2400" b="1" spc="1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400" b="1" dirty="0">
                <a:solidFill>
                  <a:srgbClr val="252525"/>
                </a:solidFill>
                <a:latin typeface="Garamond"/>
                <a:cs typeface="Garamond"/>
              </a:rPr>
              <a:t>or</a:t>
            </a:r>
            <a:r>
              <a:rPr sz="2400" b="1" spc="-1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400" b="1" spc="-5" dirty="0">
                <a:solidFill>
                  <a:srgbClr val="252525"/>
                </a:solidFill>
                <a:latin typeface="Garamond"/>
                <a:cs typeface="Garamond"/>
              </a:rPr>
              <a:t>breast</a:t>
            </a:r>
            <a:endParaRPr sz="2400">
              <a:latin typeface="Garamond"/>
              <a:cs typeface="Garamond"/>
            </a:endParaRPr>
          </a:p>
          <a:p>
            <a:pPr marL="287020" indent="-274320">
              <a:lnSpc>
                <a:spcPct val="100000"/>
              </a:lnSpc>
              <a:spcBef>
                <a:spcPts val="600"/>
              </a:spcBef>
              <a:buClr>
                <a:srgbClr val="83992A"/>
              </a:buClr>
              <a:buSzPct val="114583"/>
              <a:buFont typeface="Wingdings 2"/>
              <a:buChar char=""/>
              <a:tabLst>
                <a:tab pos="287020" algn="l"/>
              </a:tabLst>
            </a:pPr>
            <a:r>
              <a:rPr sz="2400" b="1" spc="-5" dirty="0">
                <a:solidFill>
                  <a:srgbClr val="252525"/>
                </a:solidFill>
                <a:latin typeface="Garamond"/>
                <a:cs typeface="Garamond"/>
              </a:rPr>
              <a:t>Infection</a:t>
            </a:r>
            <a:r>
              <a:rPr sz="2400" b="1" spc="-1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400" b="1" spc="-5" dirty="0">
                <a:solidFill>
                  <a:srgbClr val="252525"/>
                </a:solidFill>
                <a:latin typeface="Garamond"/>
                <a:cs typeface="Garamond"/>
              </a:rPr>
              <a:t>of</a:t>
            </a:r>
            <a:r>
              <a:rPr sz="2400" b="1" spc="37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400" b="1" spc="-5" dirty="0">
                <a:solidFill>
                  <a:srgbClr val="252525"/>
                </a:solidFill>
                <a:latin typeface="Garamond"/>
                <a:cs typeface="Garamond"/>
              </a:rPr>
              <a:t>the</a:t>
            </a:r>
            <a:r>
              <a:rPr sz="2400" b="1" spc="2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400" b="1" spc="-5" dirty="0">
                <a:solidFill>
                  <a:srgbClr val="252525"/>
                </a:solidFill>
                <a:latin typeface="Garamond"/>
                <a:cs typeface="Garamond"/>
              </a:rPr>
              <a:t>joints,</a:t>
            </a:r>
            <a:r>
              <a:rPr sz="2400" b="1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400" b="1" spc="-10" dirty="0">
                <a:solidFill>
                  <a:srgbClr val="252525"/>
                </a:solidFill>
                <a:latin typeface="Garamond"/>
                <a:cs typeface="Garamond"/>
              </a:rPr>
              <a:t>joint</a:t>
            </a:r>
            <a:r>
              <a:rPr sz="2400" b="1" spc="1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400" b="1" dirty="0">
                <a:solidFill>
                  <a:srgbClr val="252525"/>
                </a:solidFill>
                <a:latin typeface="Garamond"/>
                <a:cs typeface="Garamond"/>
              </a:rPr>
              <a:t>replacements or</a:t>
            </a:r>
            <a:r>
              <a:rPr sz="2400" b="1" spc="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400" b="1" spc="-5" dirty="0">
                <a:solidFill>
                  <a:srgbClr val="252525"/>
                </a:solidFill>
                <a:latin typeface="Garamond"/>
                <a:cs typeface="Garamond"/>
              </a:rPr>
              <a:t>bones </a:t>
            </a:r>
            <a:r>
              <a:rPr sz="2400" b="1" spc="-10" dirty="0">
                <a:solidFill>
                  <a:srgbClr val="252525"/>
                </a:solidFill>
                <a:latin typeface="Garamond"/>
                <a:cs typeface="Garamond"/>
              </a:rPr>
              <a:t>(osteomyelitis)</a:t>
            </a:r>
            <a:endParaRPr sz="2400">
              <a:latin typeface="Garamond"/>
              <a:cs typeface="Garamond"/>
            </a:endParaRPr>
          </a:p>
          <a:p>
            <a:pPr marL="287020" indent="-274320">
              <a:lnSpc>
                <a:spcPct val="100000"/>
              </a:lnSpc>
              <a:spcBef>
                <a:spcPts val="605"/>
              </a:spcBef>
              <a:buClr>
                <a:srgbClr val="83992A"/>
              </a:buClr>
              <a:buSzPct val="114583"/>
              <a:buFont typeface="Wingdings 2"/>
              <a:buChar char=""/>
              <a:tabLst>
                <a:tab pos="287020" algn="l"/>
              </a:tabLst>
            </a:pPr>
            <a:r>
              <a:rPr sz="2400" b="1" spc="-5" dirty="0">
                <a:solidFill>
                  <a:srgbClr val="252525"/>
                </a:solidFill>
                <a:latin typeface="Garamond"/>
                <a:cs typeface="Garamond"/>
              </a:rPr>
              <a:t>Fibrous</a:t>
            </a:r>
            <a:r>
              <a:rPr sz="2400" b="1" spc="-1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400" b="1" spc="-5" dirty="0">
                <a:solidFill>
                  <a:srgbClr val="252525"/>
                </a:solidFill>
                <a:latin typeface="Garamond"/>
                <a:cs typeface="Garamond"/>
              </a:rPr>
              <a:t>dysplasia</a:t>
            </a:r>
            <a:endParaRPr sz="2400">
              <a:latin typeface="Garamond"/>
              <a:cs typeface="Garamond"/>
            </a:endParaRPr>
          </a:p>
          <a:p>
            <a:pPr marL="287020" indent="-274320">
              <a:lnSpc>
                <a:spcPct val="100000"/>
              </a:lnSpc>
              <a:spcBef>
                <a:spcPts val="600"/>
              </a:spcBef>
              <a:buClr>
                <a:srgbClr val="83992A"/>
              </a:buClr>
              <a:buSzPct val="114583"/>
              <a:buFont typeface="Wingdings 2"/>
              <a:buChar char=""/>
              <a:tabLst>
                <a:tab pos="287020" algn="l"/>
              </a:tabLst>
            </a:pPr>
            <a:r>
              <a:rPr sz="2400" b="1" spc="-15" dirty="0">
                <a:solidFill>
                  <a:srgbClr val="252525"/>
                </a:solidFill>
                <a:latin typeface="Garamond"/>
                <a:cs typeface="Garamond"/>
              </a:rPr>
              <a:t>Avascular </a:t>
            </a:r>
            <a:r>
              <a:rPr sz="2400" b="1" spc="-5" dirty="0">
                <a:solidFill>
                  <a:srgbClr val="252525"/>
                </a:solidFill>
                <a:latin typeface="Garamond"/>
                <a:cs typeface="Garamond"/>
              </a:rPr>
              <a:t>necrosis</a:t>
            </a:r>
            <a:r>
              <a:rPr sz="2400" b="1" spc="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400" b="1" dirty="0">
                <a:solidFill>
                  <a:srgbClr val="252525"/>
                </a:solidFill>
                <a:latin typeface="Garamond"/>
                <a:cs typeface="Garamond"/>
              </a:rPr>
              <a:t>or</a:t>
            </a:r>
            <a:r>
              <a:rPr sz="2400" b="1" spc="-5" dirty="0">
                <a:solidFill>
                  <a:srgbClr val="252525"/>
                </a:solidFill>
                <a:latin typeface="Garamond"/>
                <a:cs typeface="Garamond"/>
              </a:rPr>
              <a:t> impaired</a:t>
            </a:r>
            <a:r>
              <a:rPr sz="2400" b="1" spc="1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400" b="1" spc="-5" dirty="0">
                <a:solidFill>
                  <a:srgbClr val="252525"/>
                </a:solidFill>
                <a:latin typeface="Garamond"/>
                <a:cs typeface="Garamond"/>
              </a:rPr>
              <a:t>blood</a:t>
            </a:r>
            <a:r>
              <a:rPr sz="2400" b="1" spc="1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400" b="1" dirty="0">
                <a:solidFill>
                  <a:srgbClr val="252525"/>
                </a:solidFill>
                <a:latin typeface="Garamond"/>
                <a:cs typeface="Garamond"/>
              </a:rPr>
              <a:t>supply</a:t>
            </a:r>
            <a:r>
              <a:rPr sz="2400" b="1" spc="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400" b="1" spc="-5" dirty="0">
                <a:solidFill>
                  <a:srgbClr val="252525"/>
                </a:solidFill>
                <a:latin typeface="Garamond"/>
                <a:cs typeface="Garamond"/>
              </a:rPr>
              <a:t>to</a:t>
            </a:r>
            <a:r>
              <a:rPr sz="2400" b="1" spc="2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400" b="1" spc="-10" dirty="0">
                <a:solidFill>
                  <a:srgbClr val="252525"/>
                </a:solidFill>
                <a:latin typeface="Garamond"/>
                <a:cs typeface="Garamond"/>
              </a:rPr>
              <a:t>bones</a:t>
            </a:r>
            <a:endParaRPr sz="2400">
              <a:latin typeface="Garamond"/>
              <a:cs typeface="Garamond"/>
            </a:endParaRPr>
          </a:p>
          <a:p>
            <a:pPr marL="287020" indent="-274320">
              <a:lnSpc>
                <a:spcPct val="100000"/>
              </a:lnSpc>
              <a:spcBef>
                <a:spcPts val="600"/>
              </a:spcBef>
              <a:buClr>
                <a:srgbClr val="83992A"/>
              </a:buClr>
              <a:buSzPct val="114583"/>
              <a:buFont typeface="Wingdings 2"/>
              <a:buChar char=""/>
              <a:tabLst>
                <a:tab pos="287020" algn="l"/>
              </a:tabLst>
            </a:pPr>
            <a:r>
              <a:rPr sz="2400" b="1" spc="-5" dirty="0">
                <a:solidFill>
                  <a:srgbClr val="252525"/>
                </a:solidFill>
                <a:latin typeface="Garamond"/>
                <a:cs typeface="Garamond"/>
              </a:rPr>
              <a:t>Unexplained</a:t>
            </a:r>
            <a:r>
              <a:rPr sz="2400" b="1" spc="-1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400" b="1" spc="-5" dirty="0">
                <a:solidFill>
                  <a:srgbClr val="252525"/>
                </a:solidFill>
                <a:latin typeface="Garamond"/>
                <a:cs typeface="Garamond"/>
              </a:rPr>
              <a:t>bone</a:t>
            </a:r>
            <a:r>
              <a:rPr sz="2400" b="1" spc="-2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400" b="1" spc="-5" dirty="0">
                <a:solidFill>
                  <a:srgbClr val="252525"/>
                </a:solidFill>
                <a:latin typeface="Garamond"/>
                <a:cs typeface="Garamond"/>
              </a:rPr>
              <a:t>pain</a:t>
            </a:r>
            <a:endParaRPr sz="2400">
              <a:latin typeface="Garamond"/>
              <a:cs typeface="Garamond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97507" y="2915412"/>
            <a:ext cx="3514725" cy="0"/>
          </a:xfrm>
          <a:custGeom>
            <a:avLst/>
            <a:gdLst/>
            <a:ahLst/>
            <a:cxnLst/>
            <a:rect l="l" t="t" r="r" b="b"/>
            <a:pathLst>
              <a:path w="3514725">
                <a:moveTo>
                  <a:pt x="0" y="0"/>
                </a:moveTo>
                <a:lnTo>
                  <a:pt x="3514470" y="0"/>
                </a:lnTo>
              </a:path>
            </a:pathLst>
          </a:custGeom>
          <a:ln w="15875">
            <a:solidFill>
              <a:srgbClr val="8399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338573" y="956894"/>
            <a:ext cx="397446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solidFill>
                  <a:srgbClr val="FF0000"/>
                </a:solidFill>
              </a:rPr>
              <a:t>Bone</a:t>
            </a:r>
            <a:r>
              <a:rPr spc="-45" dirty="0">
                <a:solidFill>
                  <a:srgbClr val="FF0000"/>
                </a:solidFill>
              </a:rPr>
              <a:t> </a:t>
            </a:r>
            <a:r>
              <a:rPr spc="-5" dirty="0">
                <a:solidFill>
                  <a:srgbClr val="FF0000"/>
                </a:solidFill>
              </a:rPr>
              <a:t>scan</a:t>
            </a:r>
            <a:r>
              <a:rPr spc="-25" dirty="0">
                <a:solidFill>
                  <a:srgbClr val="FF0000"/>
                </a:solidFill>
              </a:rPr>
              <a:t> </a:t>
            </a:r>
            <a:r>
              <a:rPr dirty="0">
                <a:solidFill>
                  <a:srgbClr val="FF0000"/>
                </a:solidFill>
              </a:rPr>
              <a:t>(</a:t>
            </a:r>
            <a:r>
              <a:rPr spc="-15" dirty="0">
                <a:solidFill>
                  <a:srgbClr val="FF0000"/>
                </a:solidFill>
              </a:rPr>
              <a:t> </a:t>
            </a:r>
            <a:r>
              <a:rPr spc="20" dirty="0">
                <a:solidFill>
                  <a:srgbClr val="FF0000"/>
                </a:solidFill>
              </a:rPr>
              <a:t>normal)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893567" y="4345051"/>
            <a:ext cx="2748915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00" b="1" spc="-10" dirty="0">
                <a:solidFill>
                  <a:srgbClr val="252525"/>
                </a:solidFill>
                <a:latin typeface="Garamond"/>
                <a:cs typeface="Garamond"/>
              </a:rPr>
              <a:t>NORMAL</a:t>
            </a:r>
            <a:r>
              <a:rPr sz="2000" b="1" spc="1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000" b="1" spc="-10" dirty="0">
                <a:solidFill>
                  <a:srgbClr val="252525"/>
                </a:solidFill>
                <a:latin typeface="Garamond"/>
                <a:cs typeface="Garamond"/>
              </a:rPr>
              <a:t>BONE</a:t>
            </a:r>
            <a:r>
              <a:rPr sz="2000" b="1" spc="-3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000" b="1" spc="-15" dirty="0">
                <a:solidFill>
                  <a:srgbClr val="252525"/>
                </a:solidFill>
                <a:latin typeface="Garamond"/>
                <a:cs typeface="Garamond"/>
              </a:rPr>
              <a:t>SCAN</a:t>
            </a:r>
            <a:endParaRPr sz="2000">
              <a:latin typeface="Garamond"/>
              <a:cs typeface="Garamond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977128" y="1600200"/>
            <a:ext cx="2752344" cy="44958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97507" y="2915412"/>
            <a:ext cx="3514725" cy="0"/>
          </a:xfrm>
          <a:custGeom>
            <a:avLst/>
            <a:gdLst/>
            <a:ahLst/>
            <a:cxnLst/>
            <a:rect l="l" t="t" r="r" b="b"/>
            <a:pathLst>
              <a:path w="3514725">
                <a:moveTo>
                  <a:pt x="0" y="0"/>
                </a:moveTo>
                <a:lnTo>
                  <a:pt x="3514470" y="0"/>
                </a:lnTo>
              </a:path>
            </a:pathLst>
          </a:custGeom>
          <a:ln w="15875">
            <a:solidFill>
              <a:srgbClr val="8399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437258" y="1336294"/>
            <a:ext cx="4723130" cy="5124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2435225" algn="l"/>
              </a:tabLst>
            </a:pPr>
            <a:r>
              <a:rPr sz="3200" spc="-15" dirty="0">
                <a:solidFill>
                  <a:srgbClr val="252525"/>
                </a:solidFill>
              </a:rPr>
              <a:t>Bone</a:t>
            </a:r>
            <a:r>
              <a:rPr sz="3200" spc="30" dirty="0">
                <a:solidFill>
                  <a:srgbClr val="252525"/>
                </a:solidFill>
              </a:rPr>
              <a:t> </a:t>
            </a:r>
            <a:r>
              <a:rPr sz="3200" spc="-10" dirty="0">
                <a:solidFill>
                  <a:srgbClr val="252525"/>
                </a:solidFill>
              </a:rPr>
              <a:t>scan</a:t>
            </a:r>
            <a:r>
              <a:rPr sz="3200" spc="30" dirty="0">
                <a:solidFill>
                  <a:srgbClr val="252525"/>
                </a:solidFill>
              </a:rPr>
              <a:t> </a:t>
            </a:r>
            <a:r>
              <a:rPr sz="3200" spc="-10" dirty="0">
                <a:solidFill>
                  <a:srgbClr val="252525"/>
                </a:solidFill>
              </a:rPr>
              <a:t>in	breast</a:t>
            </a:r>
            <a:r>
              <a:rPr sz="3200" spc="-15" dirty="0">
                <a:solidFill>
                  <a:srgbClr val="252525"/>
                </a:solidFill>
              </a:rPr>
              <a:t> </a:t>
            </a:r>
            <a:r>
              <a:rPr sz="3200" spc="-10" dirty="0">
                <a:solidFill>
                  <a:srgbClr val="252525"/>
                </a:solidFill>
              </a:rPr>
              <a:t>cancer</a:t>
            </a:r>
            <a:endParaRPr sz="3200"/>
          </a:p>
        </p:txBody>
      </p:sp>
      <p:sp>
        <p:nvSpPr>
          <p:cNvPr id="4" name="object 4"/>
          <p:cNvSpPr txBox="1"/>
          <p:nvPr/>
        </p:nvSpPr>
        <p:spPr>
          <a:xfrm>
            <a:off x="1388110" y="3047492"/>
            <a:ext cx="3526790" cy="229616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indent="9525" algn="ctr">
              <a:lnSpc>
                <a:spcPct val="100000"/>
              </a:lnSpc>
              <a:spcBef>
                <a:spcPts val="90"/>
              </a:spcBef>
            </a:pPr>
            <a:r>
              <a:rPr sz="2000" spc="-10" dirty="0">
                <a:solidFill>
                  <a:srgbClr val="252525"/>
                </a:solidFill>
                <a:latin typeface="Garamond"/>
                <a:cs typeface="Garamond"/>
              </a:rPr>
              <a:t>Bone</a:t>
            </a:r>
            <a:r>
              <a:rPr sz="2000" spc="2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000" dirty="0">
                <a:solidFill>
                  <a:srgbClr val="252525"/>
                </a:solidFill>
                <a:latin typeface="Garamond"/>
                <a:cs typeface="Garamond"/>
              </a:rPr>
              <a:t>Scan</a:t>
            </a:r>
            <a:r>
              <a:rPr sz="2000" spc="1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000" spc="-15" dirty="0">
                <a:solidFill>
                  <a:srgbClr val="252525"/>
                </a:solidFill>
                <a:latin typeface="Garamond"/>
                <a:cs typeface="Garamond"/>
              </a:rPr>
              <a:t>showing</a:t>
            </a:r>
            <a:r>
              <a:rPr sz="2000" spc="6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000" dirty="0">
                <a:solidFill>
                  <a:srgbClr val="252525"/>
                </a:solidFill>
                <a:latin typeface="Garamond"/>
                <a:cs typeface="Garamond"/>
              </a:rPr>
              <a:t>scattered</a:t>
            </a:r>
            <a:r>
              <a:rPr sz="2000" spc="1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000" spc="-5" dirty="0">
                <a:solidFill>
                  <a:srgbClr val="252525"/>
                </a:solidFill>
                <a:latin typeface="Garamond"/>
                <a:cs typeface="Garamond"/>
              </a:rPr>
              <a:t>focal </a:t>
            </a:r>
            <a:r>
              <a:rPr sz="2000" dirty="0">
                <a:solidFill>
                  <a:srgbClr val="252525"/>
                </a:solidFill>
                <a:latin typeface="Garamond"/>
                <a:cs typeface="Garamond"/>
              </a:rPr>
              <a:t> areas</a:t>
            </a:r>
            <a:r>
              <a:rPr sz="2000" spc="-3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000" spc="-10" dirty="0">
                <a:solidFill>
                  <a:srgbClr val="252525"/>
                </a:solidFill>
                <a:latin typeface="Garamond"/>
                <a:cs typeface="Garamond"/>
              </a:rPr>
              <a:t>of</a:t>
            </a:r>
            <a:r>
              <a:rPr sz="2000" spc="29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000" spc="-5" dirty="0">
                <a:solidFill>
                  <a:srgbClr val="252525"/>
                </a:solidFill>
                <a:latin typeface="Garamond"/>
                <a:cs typeface="Garamond"/>
              </a:rPr>
              <a:t>increased</a:t>
            </a:r>
            <a:r>
              <a:rPr sz="2000" spc="1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000" spc="-10" dirty="0">
                <a:solidFill>
                  <a:srgbClr val="252525"/>
                </a:solidFill>
                <a:latin typeface="Garamond"/>
                <a:cs typeface="Garamond"/>
              </a:rPr>
              <a:t>activity</a:t>
            </a:r>
            <a:r>
              <a:rPr sz="2000" spc="3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000" spc="-20" dirty="0">
                <a:solidFill>
                  <a:srgbClr val="252525"/>
                </a:solidFill>
                <a:latin typeface="Garamond"/>
                <a:cs typeface="Garamond"/>
              </a:rPr>
              <a:t>involving </a:t>
            </a:r>
            <a:r>
              <a:rPr sz="2000" spc="-484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000" spc="-10" dirty="0">
                <a:solidFill>
                  <a:srgbClr val="252525"/>
                </a:solidFill>
                <a:latin typeface="Garamond"/>
                <a:cs typeface="Garamond"/>
              </a:rPr>
              <a:t>the</a:t>
            </a:r>
            <a:r>
              <a:rPr sz="2000" spc="2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000" spc="-10" dirty="0">
                <a:solidFill>
                  <a:srgbClr val="252525"/>
                </a:solidFill>
                <a:latin typeface="Garamond"/>
                <a:cs typeface="Garamond"/>
              </a:rPr>
              <a:t>spine</a:t>
            </a:r>
            <a:r>
              <a:rPr sz="2000" spc="5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000" spc="-10" dirty="0">
                <a:solidFill>
                  <a:srgbClr val="252525"/>
                </a:solidFill>
                <a:latin typeface="Garamond"/>
                <a:cs typeface="Garamond"/>
              </a:rPr>
              <a:t>and</a:t>
            </a:r>
            <a:r>
              <a:rPr sz="2000" spc="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000" spc="-10" dirty="0">
                <a:solidFill>
                  <a:srgbClr val="252525"/>
                </a:solidFill>
                <a:latin typeface="Garamond"/>
                <a:cs typeface="Garamond"/>
              </a:rPr>
              <a:t>pelvis</a:t>
            </a:r>
            <a:r>
              <a:rPr sz="2000" spc="1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000" spc="-5" dirty="0">
                <a:solidFill>
                  <a:srgbClr val="252525"/>
                </a:solidFill>
                <a:latin typeface="Garamond"/>
                <a:cs typeface="Garamond"/>
              </a:rPr>
              <a:t>typical</a:t>
            </a:r>
            <a:endParaRPr sz="2000">
              <a:latin typeface="Garamond"/>
              <a:cs typeface="Garamond"/>
            </a:endParaRPr>
          </a:p>
          <a:p>
            <a:pPr marR="48895" algn="ctr">
              <a:lnSpc>
                <a:spcPct val="100000"/>
              </a:lnSpc>
            </a:pPr>
            <a:r>
              <a:rPr sz="2000" spc="-5" dirty="0">
                <a:solidFill>
                  <a:srgbClr val="252525"/>
                </a:solidFill>
                <a:latin typeface="Garamond"/>
                <a:cs typeface="Garamond"/>
              </a:rPr>
              <a:t>for</a:t>
            </a:r>
            <a:r>
              <a:rPr sz="2000" spc="-1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000" spc="-5" dirty="0">
                <a:solidFill>
                  <a:srgbClr val="252525"/>
                </a:solidFill>
                <a:latin typeface="Garamond"/>
                <a:cs typeface="Garamond"/>
              </a:rPr>
              <a:t>metastatic</a:t>
            </a:r>
            <a:r>
              <a:rPr sz="2000" spc="4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000" spc="-15" dirty="0">
                <a:solidFill>
                  <a:srgbClr val="252525"/>
                </a:solidFill>
                <a:latin typeface="Garamond"/>
                <a:cs typeface="Garamond"/>
              </a:rPr>
              <a:t>cancer.</a:t>
            </a:r>
            <a:endParaRPr sz="2000">
              <a:latin typeface="Garamond"/>
              <a:cs typeface="Garamond"/>
            </a:endParaRPr>
          </a:p>
          <a:p>
            <a:pPr marL="116205" marR="109220" indent="5715" algn="ctr">
              <a:lnSpc>
                <a:spcPct val="100000"/>
              </a:lnSpc>
              <a:spcBef>
                <a:spcPts val="1085"/>
              </a:spcBef>
            </a:pPr>
            <a:r>
              <a:rPr sz="2000" spc="-10" dirty="0">
                <a:solidFill>
                  <a:srgbClr val="252525"/>
                </a:solidFill>
                <a:latin typeface="Garamond"/>
                <a:cs typeface="Garamond"/>
              </a:rPr>
              <a:t>Although</a:t>
            </a:r>
            <a:r>
              <a:rPr sz="2000" spc="5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000" spc="-10" dirty="0">
                <a:solidFill>
                  <a:srgbClr val="252525"/>
                </a:solidFill>
                <a:latin typeface="Garamond"/>
                <a:cs typeface="Garamond"/>
              </a:rPr>
              <a:t>this</a:t>
            </a:r>
            <a:r>
              <a:rPr sz="2000" spc="3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000" spc="-5" dirty="0">
                <a:solidFill>
                  <a:srgbClr val="252525"/>
                </a:solidFill>
                <a:latin typeface="Garamond"/>
                <a:cs typeface="Garamond"/>
              </a:rPr>
              <a:t>patient</a:t>
            </a:r>
            <a:r>
              <a:rPr sz="2000" spc="3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000" spc="-5" dirty="0">
                <a:solidFill>
                  <a:srgbClr val="252525"/>
                </a:solidFill>
                <a:latin typeface="Garamond"/>
                <a:cs typeface="Garamond"/>
              </a:rPr>
              <a:t>is</a:t>
            </a:r>
            <a:r>
              <a:rPr sz="2000" spc="-1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000" spc="-5" dirty="0">
                <a:solidFill>
                  <a:srgbClr val="252525"/>
                </a:solidFill>
                <a:latin typeface="Garamond"/>
                <a:cs typeface="Garamond"/>
              </a:rPr>
              <a:t>a</a:t>
            </a:r>
            <a:r>
              <a:rPr sz="2000" spc="2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Garamond"/>
                <a:cs typeface="Garamond"/>
              </a:rPr>
              <a:t>male</a:t>
            </a:r>
            <a:r>
              <a:rPr sz="2000" spc="-10" dirty="0">
                <a:solidFill>
                  <a:srgbClr val="252525"/>
                </a:solidFill>
                <a:latin typeface="Garamond"/>
                <a:cs typeface="Garamond"/>
              </a:rPr>
              <a:t>, </a:t>
            </a:r>
            <a:r>
              <a:rPr sz="2000" spc="-5" dirty="0">
                <a:solidFill>
                  <a:srgbClr val="252525"/>
                </a:solidFill>
                <a:latin typeface="Garamond"/>
                <a:cs typeface="Garamond"/>
              </a:rPr>
              <a:t> breast</a:t>
            </a:r>
            <a:r>
              <a:rPr sz="2000" spc="1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000" spc="-5" dirty="0">
                <a:solidFill>
                  <a:srgbClr val="252525"/>
                </a:solidFill>
                <a:latin typeface="Garamond"/>
                <a:cs typeface="Garamond"/>
              </a:rPr>
              <a:t>cancer</a:t>
            </a:r>
            <a:r>
              <a:rPr sz="2000" spc="-2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000" spc="-5" dirty="0">
                <a:solidFill>
                  <a:srgbClr val="252525"/>
                </a:solidFill>
                <a:latin typeface="Garamond"/>
                <a:cs typeface="Garamond"/>
              </a:rPr>
              <a:t>in</a:t>
            </a:r>
            <a:r>
              <a:rPr sz="2000" spc="1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000" spc="-10" dirty="0">
                <a:solidFill>
                  <a:srgbClr val="252525"/>
                </a:solidFill>
                <a:latin typeface="Garamond"/>
                <a:cs typeface="Garamond"/>
              </a:rPr>
              <a:t>the</a:t>
            </a:r>
            <a:r>
              <a:rPr sz="2000" spc="3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000" spc="-5" dirty="0">
                <a:solidFill>
                  <a:srgbClr val="252525"/>
                </a:solidFill>
                <a:latin typeface="Garamond"/>
                <a:cs typeface="Garamond"/>
              </a:rPr>
              <a:t>female</a:t>
            </a:r>
            <a:r>
              <a:rPr sz="200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000" spc="-20" dirty="0">
                <a:solidFill>
                  <a:srgbClr val="252525"/>
                </a:solidFill>
                <a:latin typeface="Garamond"/>
                <a:cs typeface="Garamond"/>
              </a:rPr>
              <a:t>would </a:t>
            </a:r>
            <a:r>
              <a:rPr sz="2000" spc="-484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000" spc="-25" dirty="0">
                <a:solidFill>
                  <a:srgbClr val="252525"/>
                </a:solidFill>
                <a:latin typeface="Garamond"/>
                <a:cs typeface="Garamond"/>
              </a:rPr>
              <a:t>give</a:t>
            </a:r>
            <a:r>
              <a:rPr sz="2000" spc="2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000" spc="-5" dirty="0">
                <a:solidFill>
                  <a:srgbClr val="252525"/>
                </a:solidFill>
                <a:latin typeface="Garamond"/>
                <a:cs typeface="Garamond"/>
              </a:rPr>
              <a:t>a</a:t>
            </a:r>
            <a:r>
              <a:rPr sz="200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000" spc="-5" dirty="0">
                <a:solidFill>
                  <a:srgbClr val="252525"/>
                </a:solidFill>
                <a:latin typeface="Garamond"/>
                <a:cs typeface="Garamond"/>
              </a:rPr>
              <a:t>similar</a:t>
            </a:r>
            <a:r>
              <a:rPr sz="200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000" spc="-5" dirty="0">
                <a:solidFill>
                  <a:srgbClr val="252525"/>
                </a:solidFill>
                <a:latin typeface="Garamond"/>
                <a:cs typeface="Garamond"/>
              </a:rPr>
              <a:t>appearance</a:t>
            </a:r>
            <a:endParaRPr sz="2000">
              <a:latin typeface="Garamond"/>
              <a:cs typeface="Garamond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19800" y="1828800"/>
            <a:ext cx="2895600" cy="39624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97507" y="2915412"/>
            <a:ext cx="3514725" cy="0"/>
          </a:xfrm>
          <a:custGeom>
            <a:avLst/>
            <a:gdLst/>
            <a:ahLst/>
            <a:cxnLst/>
            <a:rect l="l" t="t" r="r" b="b"/>
            <a:pathLst>
              <a:path w="3514725">
                <a:moveTo>
                  <a:pt x="0" y="0"/>
                </a:moveTo>
                <a:lnTo>
                  <a:pt x="3514470" y="0"/>
                </a:lnTo>
              </a:path>
            </a:pathLst>
          </a:custGeom>
          <a:ln w="15875">
            <a:solidFill>
              <a:srgbClr val="8399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263267" y="678256"/>
            <a:ext cx="7219315" cy="88074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110"/>
              </a:spcBef>
              <a:tabLst>
                <a:tab pos="3396615" algn="l"/>
              </a:tabLst>
            </a:pPr>
            <a:r>
              <a:rPr sz="2800" spc="5" dirty="0">
                <a:solidFill>
                  <a:srgbClr val="FF0000"/>
                </a:solidFill>
              </a:rPr>
              <a:t>A </a:t>
            </a:r>
            <a:r>
              <a:rPr sz="2800" dirty="0">
                <a:solidFill>
                  <a:srgbClr val="FF0000"/>
                </a:solidFill>
              </a:rPr>
              <a:t>rare</a:t>
            </a:r>
            <a:r>
              <a:rPr sz="2800" spc="5" dirty="0">
                <a:solidFill>
                  <a:srgbClr val="FF0000"/>
                </a:solidFill>
              </a:rPr>
              <a:t> presentation</a:t>
            </a:r>
            <a:r>
              <a:rPr sz="2800" spc="-70" dirty="0">
                <a:solidFill>
                  <a:srgbClr val="FF0000"/>
                </a:solidFill>
              </a:rPr>
              <a:t> </a:t>
            </a:r>
            <a:r>
              <a:rPr sz="2800" dirty="0">
                <a:solidFill>
                  <a:srgbClr val="FF0000"/>
                </a:solidFill>
              </a:rPr>
              <a:t>of	</a:t>
            </a:r>
            <a:r>
              <a:rPr sz="2800" spc="5" dirty="0">
                <a:solidFill>
                  <a:srgbClr val="FF0000"/>
                </a:solidFill>
              </a:rPr>
              <a:t>bone</a:t>
            </a:r>
            <a:r>
              <a:rPr sz="2800" spc="-55" dirty="0">
                <a:solidFill>
                  <a:srgbClr val="FF0000"/>
                </a:solidFill>
              </a:rPr>
              <a:t> </a:t>
            </a:r>
            <a:r>
              <a:rPr sz="2800" dirty="0">
                <a:solidFill>
                  <a:srgbClr val="FF0000"/>
                </a:solidFill>
              </a:rPr>
              <a:t>metastasis</a:t>
            </a:r>
            <a:endParaRPr sz="2800"/>
          </a:p>
          <a:p>
            <a:pPr algn="ctr">
              <a:lnSpc>
                <a:spcPct val="100000"/>
              </a:lnSpc>
            </a:pPr>
            <a:r>
              <a:rPr sz="2800" b="0" dirty="0">
                <a:solidFill>
                  <a:srgbClr val="FF0000"/>
                </a:solidFill>
                <a:latin typeface="Garamond"/>
                <a:cs typeface="Garamond"/>
              </a:rPr>
              <a:t>endometrial</a:t>
            </a:r>
            <a:r>
              <a:rPr sz="2800" b="0" spc="-70" dirty="0">
                <a:solidFill>
                  <a:srgbClr val="FF0000"/>
                </a:solidFill>
                <a:latin typeface="Garamond"/>
                <a:cs typeface="Garamond"/>
              </a:rPr>
              <a:t> </a:t>
            </a:r>
            <a:r>
              <a:rPr sz="2800" b="0" dirty="0">
                <a:solidFill>
                  <a:srgbClr val="FF0000"/>
                </a:solidFill>
                <a:latin typeface="Garamond"/>
                <a:cs typeface="Garamond"/>
              </a:rPr>
              <a:t>carcinoma</a:t>
            </a:r>
            <a:r>
              <a:rPr sz="2800" b="0" spc="-65" dirty="0">
                <a:solidFill>
                  <a:srgbClr val="FF0000"/>
                </a:solidFill>
                <a:latin typeface="Garamond"/>
                <a:cs typeface="Garamond"/>
              </a:rPr>
              <a:t> </a:t>
            </a:r>
            <a:r>
              <a:rPr sz="2800" b="0" dirty="0">
                <a:solidFill>
                  <a:srgbClr val="FF0000"/>
                </a:solidFill>
                <a:latin typeface="Garamond"/>
                <a:cs typeface="Garamond"/>
              </a:rPr>
              <a:t>with</a:t>
            </a:r>
            <a:r>
              <a:rPr sz="2800" b="0" spc="-15" dirty="0">
                <a:solidFill>
                  <a:srgbClr val="FF0000"/>
                </a:solidFill>
                <a:latin typeface="Garamond"/>
                <a:cs typeface="Garamond"/>
              </a:rPr>
              <a:t> </a:t>
            </a:r>
            <a:r>
              <a:rPr sz="2800" b="0" dirty="0">
                <a:solidFill>
                  <a:srgbClr val="FF0000"/>
                </a:solidFill>
                <a:latin typeface="Garamond"/>
                <a:cs typeface="Garamond"/>
              </a:rPr>
              <a:t>coexistent</a:t>
            </a:r>
            <a:r>
              <a:rPr sz="2800" b="0" spc="-75" dirty="0">
                <a:solidFill>
                  <a:srgbClr val="FF0000"/>
                </a:solidFill>
                <a:latin typeface="Garamond"/>
                <a:cs typeface="Garamond"/>
              </a:rPr>
              <a:t> </a:t>
            </a:r>
            <a:r>
              <a:rPr sz="2800" b="0" spc="-5" dirty="0">
                <a:solidFill>
                  <a:srgbClr val="FF0000"/>
                </a:solidFill>
                <a:latin typeface="Garamond"/>
                <a:cs typeface="Garamond"/>
              </a:rPr>
              <a:t>osteomyelitis</a:t>
            </a:r>
            <a:endParaRPr sz="2800">
              <a:latin typeface="Garamond"/>
              <a:cs typeface="Garamond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85697" y="2909584"/>
            <a:ext cx="3779520" cy="2129155"/>
          </a:xfrm>
          <a:prstGeom prst="rect">
            <a:avLst/>
          </a:prstGeom>
        </p:spPr>
        <p:txBody>
          <a:bodyPr vert="horz" wrap="square" lIns="0" tIns="149225" rIns="0" bIns="0" rtlCol="0">
            <a:spAutoFit/>
          </a:bodyPr>
          <a:lstStyle/>
          <a:p>
            <a:pPr marL="5080" algn="ctr">
              <a:lnSpc>
                <a:spcPct val="100000"/>
              </a:lnSpc>
              <a:spcBef>
                <a:spcPts val="1175"/>
              </a:spcBef>
            </a:pPr>
            <a:r>
              <a:rPr sz="2000" spc="-10" dirty="0">
                <a:solidFill>
                  <a:srgbClr val="252525"/>
                </a:solidFill>
                <a:latin typeface="Garamond"/>
                <a:cs typeface="Garamond"/>
              </a:rPr>
              <a:t>A62 year-old</a:t>
            </a:r>
            <a:r>
              <a:rPr sz="2000" spc="1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000" spc="-20" dirty="0">
                <a:solidFill>
                  <a:srgbClr val="252525"/>
                </a:solidFill>
                <a:latin typeface="Garamond"/>
                <a:cs typeface="Garamond"/>
              </a:rPr>
              <a:t>Female</a:t>
            </a:r>
            <a:r>
              <a:rPr sz="2000" spc="1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000" spc="-10" dirty="0">
                <a:solidFill>
                  <a:srgbClr val="252525"/>
                </a:solidFill>
                <a:latin typeface="Garamond"/>
                <a:cs typeface="Garamond"/>
              </a:rPr>
              <a:t>patient.</a:t>
            </a:r>
            <a:endParaRPr sz="2000">
              <a:latin typeface="Garamond"/>
              <a:cs typeface="Garamond"/>
            </a:endParaRPr>
          </a:p>
          <a:p>
            <a:pPr marL="12065" marR="5080" algn="ctr">
              <a:lnSpc>
                <a:spcPct val="100000"/>
              </a:lnSpc>
              <a:spcBef>
                <a:spcPts val="1080"/>
              </a:spcBef>
            </a:pPr>
            <a:r>
              <a:rPr sz="2000" spc="-15" dirty="0">
                <a:solidFill>
                  <a:srgbClr val="252525"/>
                </a:solidFill>
                <a:latin typeface="Garamond"/>
                <a:cs typeface="Garamond"/>
              </a:rPr>
              <a:t>Bone</a:t>
            </a:r>
            <a:r>
              <a:rPr sz="2000" spc="2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000" spc="-5" dirty="0">
                <a:solidFill>
                  <a:srgbClr val="252525"/>
                </a:solidFill>
                <a:latin typeface="Garamond"/>
                <a:cs typeface="Garamond"/>
              </a:rPr>
              <a:t>scan</a:t>
            </a:r>
            <a:r>
              <a:rPr sz="2000" spc="1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000" spc="-10" dirty="0">
                <a:solidFill>
                  <a:srgbClr val="252525"/>
                </a:solidFill>
                <a:latin typeface="Garamond"/>
                <a:cs typeface="Garamond"/>
              </a:rPr>
              <a:t>revealed</a:t>
            </a:r>
            <a:r>
              <a:rPr sz="2000" spc="-1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000" spc="-5" dirty="0">
                <a:solidFill>
                  <a:srgbClr val="252525"/>
                </a:solidFill>
                <a:latin typeface="Garamond"/>
                <a:cs typeface="Garamond"/>
              </a:rPr>
              <a:t>an</a:t>
            </a:r>
            <a:r>
              <a:rPr sz="2000" spc="-1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000" spc="-10" dirty="0">
                <a:solidFill>
                  <a:srgbClr val="252525"/>
                </a:solidFill>
                <a:latin typeface="Garamond"/>
                <a:cs typeface="Garamond"/>
              </a:rPr>
              <a:t>intense</a:t>
            </a:r>
            <a:r>
              <a:rPr sz="2000" spc="5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000" spc="-15" dirty="0">
                <a:solidFill>
                  <a:srgbClr val="252525"/>
                </a:solidFill>
                <a:latin typeface="Garamond"/>
                <a:cs typeface="Garamond"/>
              </a:rPr>
              <a:t>hotspot </a:t>
            </a:r>
            <a:r>
              <a:rPr sz="2000" spc="-484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000" spc="-5" dirty="0">
                <a:solidFill>
                  <a:srgbClr val="252525"/>
                </a:solidFill>
                <a:latin typeface="Garamond"/>
                <a:cs typeface="Garamond"/>
              </a:rPr>
              <a:t>in</a:t>
            </a:r>
            <a:r>
              <a:rPr sz="2000" spc="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000" spc="-10" dirty="0">
                <a:solidFill>
                  <a:srgbClr val="252525"/>
                </a:solidFill>
                <a:latin typeface="Garamond"/>
                <a:cs typeface="Garamond"/>
              </a:rPr>
              <a:t>the</a:t>
            </a:r>
            <a:r>
              <a:rPr sz="2000" spc="2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000" spc="-5" dirty="0">
                <a:solidFill>
                  <a:srgbClr val="252525"/>
                </a:solidFill>
                <a:latin typeface="Garamond"/>
                <a:cs typeface="Garamond"/>
              </a:rPr>
              <a:t>right</a:t>
            </a:r>
            <a:r>
              <a:rPr sz="2000" spc="1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000" spc="-15" dirty="0">
                <a:solidFill>
                  <a:srgbClr val="252525"/>
                </a:solidFill>
                <a:latin typeface="Garamond"/>
                <a:cs typeface="Garamond"/>
              </a:rPr>
              <a:t>proximal</a:t>
            </a:r>
            <a:r>
              <a:rPr sz="2000" spc="4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000" spc="-10" dirty="0">
                <a:solidFill>
                  <a:srgbClr val="252525"/>
                </a:solidFill>
                <a:latin typeface="Garamond"/>
                <a:cs typeface="Garamond"/>
              </a:rPr>
              <a:t>tibia</a:t>
            </a:r>
            <a:r>
              <a:rPr sz="2000" spc="2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000" spc="-5" dirty="0">
                <a:solidFill>
                  <a:srgbClr val="252525"/>
                </a:solidFill>
                <a:latin typeface="Garamond"/>
                <a:cs typeface="Garamond"/>
              </a:rPr>
              <a:t>extending </a:t>
            </a:r>
            <a:r>
              <a:rPr sz="200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000" spc="-10" dirty="0">
                <a:solidFill>
                  <a:srgbClr val="252525"/>
                </a:solidFill>
                <a:latin typeface="Garamond"/>
                <a:cs typeface="Garamond"/>
              </a:rPr>
              <a:t>well</a:t>
            </a:r>
            <a:r>
              <a:rPr sz="2000" spc="1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000" spc="-10" dirty="0">
                <a:solidFill>
                  <a:srgbClr val="252525"/>
                </a:solidFill>
                <a:latin typeface="Garamond"/>
                <a:cs typeface="Garamond"/>
              </a:rPr>
              <a:t>into</a:t>
            </a:r>
            <a:r>
              <a:rPr sz="2000" spc="3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000" spc="-10" dirty="0">
                <a:solidFill>
                  <a:srgbClr val="252525"/>
                </a:solidFill>
                <a:latin typeface="Garamond"/>
                <a:cs typeface="Garamond"/>
              </a:rPr>
              <a:t>the</a:t>
            </a:r>
            <a:r>
              <a:rPr sz="2000" spc="2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000" spc="-5" dirty="0">
                <a:solidFill>
                  <a:srgbClr val="252525"/>
                </a:solidFill>
                <a:latin typeface="Garamond"/>
                <a:cs typeface="Garamond"/>
              </a:rPr>
              <a:t>distal</a:t>
            </a:r>
            <a:r>
              <a:rPr sz="2000" spc="-1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000" spc="-5" dirty="0">
                <a:solidFill>
                  <a:srgbClr val="252525"/>
                </a:solidFill>
                <a:latin typeface="Garamond"/>
                <a:cs typeface="Garamond"/>
              </a:rPr>
              <a:t>third</a:t>
            </a:r>
            <a:r>
              <a:rPr sz="2000" spc="2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000" spc="-10" dirty="0">
                <a:solidFill>
                  <a:srgbClr val="252525"/>
                </a:solidFill>
                <a:latin typeface="Garamond"/>
                <a:cs typeface="Garamond"/>
              </a:rPr>
              <a:t>of</a:t>
            </a:r>
            <a:r>
              <a:rPr sz="2000" spc="254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000" spc="-10" dirty="0">
                <a:solidFill>
                  <a:srgbClr val="252525"/>
                </a:solidFill>
                <a:latin typeface="Garamond"/>
                <a:cs typeface="Garamond"/>
              </a:rPr>
              <a:t>the</a:t>
            </a:r>
            <a:r>
              <a:rPr sz="2000" spc="2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000" spc="-5" dirty="0">
                <a:solidFill>
                  <a:srgbClr val="252525"/>
                </a:solidFill>
                <a:latin typeface="Garamond"/>
                <a:cs typeface="Garamond"/>
              </a:rPr>
              <a:t>tibia.</a:t>
            </a:r>
            <a:endParaRPr sz="2000">
              <a:latin typeface="Garamond"/>
              <a:cs typeface="Garamond"/>
            </a:endParaRPr>
          </a:p>
          <a:p>
            <a:pPr marL="390525" marR="382905" algn="ctr">
              <a:lnSpc>
                <a:spcPct val="100000"/>
              </a:lnSpc>
              <a:spcBef>
                <a:spcPts val="5"/>
              </a:spcBef>
            </a:pPr>
            <a:r>
              <a:rPr sz="2000" dirty="0">
                <a:solidFill>
                  <a:srgbClr val="252525"/>
                </a:solidFill>
                <a:latin typeface="Garamond"/>
                <a:cs typeface="Garamond"/>
              </a:rPr>
              <a:t>There</a:t>
            </a:r>
            <a:r>
              <a:rPr sz="2000" spc="-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000" spc="-10" dirty="0">
                <a:solidFill>
                  <a:srgbClr val="252525"/>
                </a:solidFill>
                <a:latin typeface="Garamond"/>
                <a:cs typeface="Garamond"/>
              </a:rPr>
              <a:t>were</a:t>
            </a:r>
            <a:r>
              <a:rPr sz="200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000" spc="-10" dirty="0">
                <a:solidFill>
                  <a:srgbClr val="252525"/>
                </a:solidFill>
                <a:latin typeface="Garamond"/>
                <a:cs typeface="Garamond"/>
              </a:rPr>
              <a:t>no</a:t>
            </a:r>
            <a:r>
              <a:rPr sz="200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000" spc="-10" dirty="0">
                <a:solidFill>
                  <a:srgbClr val="252525"/>
                </a:solidFill>
                <a:latin typeface="Garamond"/>
                <a:cs typeface="Garamond"/>
              </a:rPr>
              <a:t>other</a:t>
            </a:r>
            <a:r>
              <a:rPr sz="2000" spc="3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000" spc="-15" dirty="0">
                <a:solidFill>
                  <a:srgbClr val="252525"/>
                </a:solidFill>
                <a:latin typeface="Garamond"/>
                <a:cs typeface="Garamond"/>
              </a:rPr>
              <a:t>hot</a:t>
            </a:r>
            <a:r>
              <a:rPr sz="2000" spc="1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000" spc="-10" dirty="0">
                <a:solidFill>
                  <a:srgbClr val="252525"/>
                </a:solidFill>
                <a:latin typeface="Garamond"/>
                <a:cs typeface="Garamond"/>
              </a:rPr>
              <a:t>spots </a:t>
            </a:r>
            <a:r>
              <a:rPr sz="2000" spc="-484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000" spc="-10" dirty="0">
                <a:solidFill>
                  <a:srgbClr val="252525"/>
                </a:solidFill>
                <a:latin typeface="Garamond"/>
                <a:cs typeface="Garamond"/>
              </a:rPr>
              <a:t>elsewhere.</a:t>
            </a:r>
            <a:endParaRPr sz="2000">
              <a:latin typeface="Garamond"/>
              <a:cs typeface="Garamond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29071" y="1624583"/>
            <a:ext cx="5715000" cy="4447032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97507" y="2915412"/>
            <a:ext cx="3514725" cy="0"/>
          </a:xfrm>
          <a:custGeom>
            <a:avLst/>
            <a:gdLst/>
            <a:ahLst/>
            <a:cxnLst/>
            <a:rect l="l" t="t" r="r" b="b"/>
            <a:pathLst>
              <a:path w="3514725">
                <a:moveTo>
                  <a:pt x="0" y="0"/>
                </a:moveTo>
                <a:lnTo>
                  <a:pt x="3514470" y="0"/>
                </a:lnTo>
              </a:path>
            </a:pathLst>
          </a:custGeom>
          <a:ln w="15875">
            <a:solidFill>
              <a:srgbClr val="8399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004441" y="1696974"/>
            <a:ext cx="2840355" cy="10001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426720" marR="5080" indent="-414655">
              <a:lnSpc>
                <a:spcPct val="100000"/>
              </a:lnSpc>
              <a:spcBef>
                <a:spcPts val="90"/>
              </a:spcBef>
            </a:pPr>
            <a:r>
              <a:rPr sz="3200" spc="-10" dirty="0">
                <a:solidFill>
                  <a:srgbClr val="FF0000"/>
                </a:solidFill>
              </a:rPr>
              <a:t>Super </a:t>
            </a:r>
            <a:r>
              <a:rPr sz="3200" spc="-15" dirty="0">
                <a:solidFill>
                  <a:srgbClr val="FF0000"/>
                </a:solidFill>
              </a:rPr>
              <a:t>bone</a:t>
            </a:r>
            <a:r>
              <a:rPr sz="3200" spc="-10" dirty="0">
                <a:solidFill>
                  <a:srgbClr val="FF0000"/>
                </a:solidFill>
              </a:rPr>
              <a:t> scan </a:t>
            </a:r>
            <a:r>
              <a:rPr sz="3200" spc="-785" dirty="0">
                <a:solidFill>
                  <a:srgbClr val="FF0000"/>
                </a:solidFill>
              </a:rPr>
              <a:t> </a:t>
            </a:r>
            <a:r>
              <a:rPr sz="3200" spc="-5" dirty="0">
                <a:solidFill>
                  <a:srgbClr val="FF0000"/>
                </a:solidFill>
              </a:rPr>
              <a:t>prostate</a:t>
            </a:r>
            <a:r>
              <a:rPr sz="3200" spc="15" dirty="0">
                <a:solidFill>
                  <a:srgbClr val="FF0000"/>
                </a:solidFill>
              </a:rPr>
              <a:t> </a:t>
            </a:r>
            <a:r>
              <a:rPr sz="3200" spc="-5" dirty="0">
                <a:solidFill>
                  <a:srgbClr val="FF0000"/>
                </a:solidFill>
              </a:rPr>
              <a:t>ca.</a:t>
            </a:r>
            <a:endParaRPr sz="3200"/>
          </a:p>
        </p:txBody>
      </p:sp>
      <p:sp>
        <p:nvSpPr>
          <p:cNvPr id="4" name="object 4"/>
          <p:cNvSpPr txBox="1"/>
          <p:nvPr/>
        </p:nvSpPr>
        <p:spPr>
          <a:xfrm>
            <a:off x="1492122" y="3047492"/>
            <a:ext cx="3383915" cy="199136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90"/>
              </a:spcBef>
            </a:pPr>
            <a:r>
              <a:rPr sz="2000" b="1" spc="-10" dirty="0">
                <a:solidFill>
                  <a:srgbClr val="252525"/>
                </a:solidFill>
                <a:latin typeface="Garamond"/>
                <a:cs typeface="Garamond"/>
              </a:rPr>
              <a:t>A </a:t>
            </a:r>
            <a:r>
              <a:rPr sz="2000" b="1" spc="-5" dirty="0">
                <a:solidFill>
                  <a:srgbClr val="252525"/>
                </a:solidFill>
                <a:latin typeface="Garamond"/>
                <a:cs typeface="Garamond"/>
              </a:rPr>
              <a:t>81 </a:t>
            </a:r>
            <a:r>
              <a:rPr sz="2000" b="1" spc="-10" dirty="0">
                <a:solidFill>
                  <a:srgbClr val="252525"/>
                </a:solidFill>
                <a:latin typeface="Garamond"/>
                <a:cs typeface="Garamond"/>
              </a:rPr>
              <a:t>year </a:t>
            </a:r>
            <a:r>
              <a:rPr sz="2000" b="1" spc="-5" dirty="0">
                <a:solidFill>
                  <a:srgbClr val="252525"/>
                </a:solidFill>
                <a:latin typeface="Garamond"/>
                <a:cs typeface="Garamond"/>
              </a:rPr>
              <a:t>old man </a:t>
            </a:r>
            <a:r>
              <a:rPr sz="2000" b="1" spc="-10" dirty="0">
                <a:solidFill>
                  <a:srgbClr val="252525"/>
                </a:solidFill>
                <a:latin typeface="Garamond"/>
                <a:cs typeface="Garamond"/>
              </a:rPr>
              <a:t>with </a:t>
            </a:r>
            <a:r>
              <a:rPr sz="2000" b="1" dirty="0">
                <a:solidFill>
                  <a:srgbClr val="252525"/>
                </a:solidFill>
                <a:latin typeface="Garamond"/>
                <a:cs typeface="Garamond"/>
              </a:rPr>
              <a:t>prostate </a:t>
            </a:r>
            <a:r>
              <a:rPr sz="2000" b="1" spc="-484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000" b="1" spc="-5" dirty="0">
                <a:solidFill>
                  <a:srgbClr val="252525"/>
                </a:solidFill>
                <a:latin typeface="Garamond"/>
                <a:cs typeface="Garamond"/>
              </a:rPr>
              <a:t>adenocarcinoma</a:t>
            </a:r>
            <a:r>
              <a:rPr sz="2000" b="1" spc="2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000" b="1" spc="-5" dirty="0">
                <a:solidFill>
                  <a:srgbClr val="252525"/>
                </a:solidFill>
                <a:latin typeface="Garamond"/>
                <a:cs typeface="Garamond"/>
              </a:rPr>
              <a:t>.</a:t>
            </a:r>
            <a:endParaRPr sz="2000">
              <a:latin typeface="Garamond"/>
              <a:cs typeface="Garamond"/>
            </a:endParaRPr>
          </a:p>
          <a:p>
            <a:pPr marL="36830" marR="90805" indent="-5715" algn="ctr">
              <a:lnSpc>
                <a:spcPct val="100000"/>
              </a:lnSpc>
              <a:spcBef>
                <a:spcPts val="1080"/>
              </a:spcBef>
            </a:pPr>
            <a:r>
              <a:rPr sz="2000" b="1" spc="-15" dirty="0">
                <a:solidFill>
                  <a:srgbClr val="252525"/>
                </a:solidFill>
                <a:latin typeface="Garamond"/>
                <a:cs typeface="Garamond"/>
              </a:rPr>
              <a:t>Bone</a:t>
            </a:r>
            <a:r>
              <a:rPr sz="2000" b="1" spc="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000" b="1" spc="-10" dirty="0">
                <a:solidFill>
                  <a:srgbClr val="252525"/>
                </a:solidFill>
                <a:latin typeface="Garamond"/>
                <a:cs typeface="Garamond"/>
              </a:rPr>
              <a:t>scintigraphy</a:t>
            </a:r>
            <a:r>
              <a:rPr sz="2000" b="1" spc="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000" b="1" spc="-15" dirty="0">
                <a:solidFill>
                  <a:srgbClr val="252525"/>
                </a:solidFill>
                <a:latin typeface="Garamond"/>
                <a:cs typeface="Garamond"/>
              </a:rPr>
              <a:t>showing </a:t>
            </a:r>
            <a:r>
              <a:rPr sz="2000" b="1" spc="-1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000" b="1" dirty="0">
                <a:solidFill>
                  <a:srgbClr val="252525"/>
                </a:solidFill>
                <a:latin typeface="Garamond"/>
                <a:cs typeface="Garamond"/>
              </a:rPr>
              <a:t>diffusely increased </a:t>
            </a:r>
            <a:r>
              <a:rPr sz="2000" b="1" spc="-10" dirty="0">
                <a:solidFill>
                  <a:srgbClr val="252525"/>
                </a:solidFill>
                <a:latin typeface="Garamond"/>
                <a:cs typeface="Garamond"/>
              </a:rPr>
              <a:t>uptake </a:t>
            </a:r>
            <a:r>
              <a:rPr sz="2000" b="1" spc="-5" dirty="0">
                <a:solidFill>
                  <a:srgbClr val="252525"/>
                </a:solidFill>
                <a:latin typeface="Garamond"/>
                <a:cs typeface="Garamond"/>
              </a:rPr>
              <a:t> throughout the </a:t>
            </a:r>
            <a:r>
              <a:rPr sz="2000" b="1" dirty="0">
                <a:solidFill>
                  <a:srgbClr val="252525"/>
                </a:solidFill>
                <a:latin typeface="Garamond"/>
                <a:cs typeface="Garamond"/>
              </a:rPr>
              <a:t>entire </a:t>
            </a:r>
            <a:r>
              <a:rPr sz="2000" b="1" spc="-10" dirty="0">
                <a:solidFill>
                  <a:srgbClr val="252525"/>
                </a:solidFill>
                <a:latin typeface="Garamond"/>
                <a:cs typeface="Garamond"/>
              </a:rPr>
              <a:t>skeleton </a:t>
            </a:r>
            <a:r>
              <a:rPr sz="2000" b="1" spc="-484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000" b="1" spc="-5" dirty="0">
                <a:solidFill>
                  <a:srgbClr val="252525"/>
                </a:solidFill>
                <a:latin typeface="Garamond"/>
                <a:cs typeface="Garamond"/>
              </a:rPr>
              <a:t>and</a:t>
            </a:r>
            <a:r>
              <a:rPr sz="2000" b="1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000" b="1" spc="-15" dirty="0">
                <a:solidFill>
                  <a:srgbClr val="252525"/>
                </a:solidFill>
                <a:latin typeface="Garamond"/>
                <a:cs typeface="Garamond"/>
              </a:rPr>
              <a:t>absent</a:t>
            </a:r>
            <a:r>
              <a:rPr sz="2000" b="1" spc="-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000" b="1" spc="-10" dirty="0">
                <a:solidFill>
                  <a:srgbClr val="252525"/>
                </a:solidFill>
                <a:latin typeface="Garamond"/>
                <a:cs typeface="Garamond"/>
              </a:rPr>
              <a:t>kidney</a:t>
            </a:r>
            <a:r>
              <a:rPr sz="2000" b="1" spc="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000" b="1" spc="-5" dirty="0">
                <a:solidFill>
                  <a:srgbClr val="252525"/>
                </a:solidFill>
                <a:latin typeface="Garamond"/>
                <a:cs typeface="Garamond"/>
              </a:rPr>
              <a:t>sign</a:t>
            </a:r>
            <a:r>
              <a:rPr sz="2000" b="1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000" b="1" spc="-5" dirty="0">
                <a:solidFill>
                  <a:srgbClr val="252525"/>
                </a:solidFill>
                <a:latin typeface="Garamond"/>
                <a:cs typeface="Garamond"/>
              </a:rPr>
              <a:t>.</a:t>
            </a:r>
            <a:endParaRPr sz="2000">
              <a:latin typeface="Garamond"/>
              <a:cs typeface="Garamond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45479" y="1600200"/>
            <a:ext cx="4913376" cy="44958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97507" y="2421635"/>
            <a:ext cx="9407525" cy="0"/>
          </a:xfrm>
          <a:custGeom>
            <a:avLst/>
            <a:gdLst/>
            <a:ahLst/>
            <a:cxnLst/>
            <a:rect l="l" t="t" r="r" b="b"/>
            <a:pathLst>
              <a:path w="9407525">
                <a:moveTo>
                  <a:pt x="0" y="0"/>
                </a:moveTo>
                <a:lnTo>
                  <a:pt x="9407271" y="0"/>
                </a:lnTo>
              </a:path>
            </a:pathLst>
          </a:custGeom>
          <a:ln w="15875">
            <a:solidFill>
              <a:srgbClr val="8399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414773" y="1244041"/>
            <a:ext cx="3848735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400" spc="-20" dirty="0"/>
              <a:t>TC-99M</a:t>
            </a:r>
            <a:r>
              <a:rPr sz="4400" spc="-80" dirty="0"/>
              <a:t> </a:t>
            </a:r>
            <a:r>
              <a:rPr sz="4400" spc="-10" dirty="0"/>
              <a:t>isotope</a:t>
            </a:r>
            <a:endParaRPr sz="4400"/>
          </a:p>
        </p:txBody>
      </p:sp>
      <p:sp>
        <p:nvSpPr>
          <p:cNvPr id="4" name="object 4"/>
          <p:cNvSpPr txBox="1"/>
          <p:nvPr/>
        </p:nvSpPr>
        <p:spPr>
          <a:xfrm>
            <a:off x="953516" y="2522981"/>
            <a:ext cx="8676640" cy="299720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99085" marR="5080" indent="-287020">
              <a:lnSpc>
                <a:spcPct val="100000"/>
              </a:lnSpc>
              <a:spcBef>
                <a:spcPts val="90"/>
              </a:spcBef>
              <a:buClr>
                <a:srgbClr val="83992A"/>
              </a:buClr>
              <a:buSzPct val="114062"/>
              <a:buFont typeface="Arial"/>
              <a:buChar char="•"/>
              <a:tabLst>
                <a:tab pos="299720" algn="l"/>
                <a:tab pos="2182495" algn="l"/>
                <a:tab pos="7125970" algn="l"/>
              </a:tabLst>
            </a:pPr>
            <a:r>
              <a:rPr sz="3200" b="1" spc="-10" dirty="0">
                <a:solidFill>
                  <a:srgbClr val="252525"/>
                </a:solidFill>
                <a:latin typeface="Garamond"/>
                <a:cs typeface="Garamond"/>
              </a:rPr>
              <a:t>Isotope</a:t>
            </a:r>
            <a:r>
              <a:rPr sz="3200" b="1" spc="4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3200" b="1" spc="-10" dirty="0">
                <a:solidFill>
                  <a:srgbClr val="252525"/>
                </a:solidFill>
                <a:latin typeface="Garamond"/>
                <a:cs typeface="Garamond"/>
              </a:rPr>
              <a:t>is	</a:t>
            </a:r>
            <a:r>
              <a:rPr sz="3200" b="1" spc="-15" dirty="0">
                <a:solidFill>
                  <a:srgbClr val="252525"/>
                </a:solidFill>
                <a:latin typeface="Garamond"/>
                <a:cs typeface="Garamond"/>
              </a:rPr>
              <a:t>one</a:t>
            </a:r>
            <a:r>
              <a:rPr sz="3200" b="1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3200" b="1" spc="-5" dirty="0">
                <a:solidFill>
                  <a:srgbClr val="252525"/>
                </a:solidFill>
                <a:latin typeface="Garamond"/>
                <a:cs typeface="Garamond"/>
              </a:rPr>
              <a:t>or</a:t>
            </a:r>
            <a:r>
              <a:rPr sz="3200" b="1" spc="3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3200" b="1" spc="-30" dirty="0">
                <a:solidFill>
                  <a:srgbClr val="252525"/>
                </a:solidFill>
                <a:latin typeface="Garamond"/>
                <a:cs typeface="Garamond"/>
              </a:rPr>
              <a:t>two</a:t>
            </a:r>
            <a:r>
              <a:rPr sz="3200" b="1" spc="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3200" b="1" spc="-5" dirty="0">
                <a:solidFill>
                  <a:srgbClr val="252525"/>
                </a:solidFill>
                <a:latin typeface="Garamond"/>
                <a:cs typeface="Garamond"/>
              </a:rPr>
              <a:t>or</a:t>
            </a:r>
            <a:r>
              <a:rPr sz="3200" b="1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3200" b="1" spc="-5" dirty="0">
                <a:solidFill>
                  <a:srgbClr val="252525"/>
                </a:solidFill>
                <a:latin typeface="Garamond"/>
                <a:cs typeface="Garamond"/>
              </a:rPr>
              <a:t>more</a:t>
            </a:r>
            <a:r>
              <a:rPr sz="3200" b="1" spc="3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3200" b="1" spc="25" dirty="0">
                <a:solidFill>
                  <a:srgbClr val="252525"/>
                </a:solidFill>
                <a:latin typeface="Garamond"/>
                <a:cs typeface="Garamond"/>
              </a:rPr>
              <a:t>forms</a:t>
            </a:r>
            <a:r>
              <a:rPr sz="3200" b="1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3200" b="1" spc="-5" dirty="0">
                <a:solidFill>
                  <a:srgbClr val="252525"/>
                </a:solidFill>
                <a:latin typeface="Garamond"/>
                <a:cs typeface="Garamond"/>
              </a:rPr>
              <a:t>of	the</a:t>
            </a:r>
            <a:r>
              <a:rPr sz="3200" b="1" spc="-7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3200" b="1" spc="-10" dirty="0">
                <a:solidFill>
                  <a:srgbClr val="252525"/>
                </a:solidFill>
                <a:latin typeface="Garamond"/>
                <a:cs typeface="Garamond"/>
              </a:rPr>
              <a:t>same </a:t>
            </a:r>
            <a:r>
              <a:rPr sz="3200" b="1" spc="-78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3200" b="1" spc="-15" dirty="0">
                <a:solidFill>
                  <a:srgbClr val="252525"/>
                </a:solidFill>
                <a:latin typeface="Garamond"/>
                <a:cs typeface="Garamond"/>
              </a:rPr>
              <a:t>element</a:t>
            </a:r>
            <a:r>
              <a:rPr sz="3200" b="1" spc="4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3200" b="1" spc="-20" dirty="0">
                <a:solidFill>
                  <a:srgbClr val="252525"/>
                </a:solidFill>
                <a:latin typeface="Garamond"/>
                <a:cs typeface="Garamond"/>
              </a:rPr>
              <a:t>having</a:t>
            </a:r>
            <a:endParaRPr sz="3200">
              <a:latin typeface="Garamond"/>
              <a:cs typeface="Garamond"/>
            </a:endParaRPr>
          </a:p>
          <a:p>
            <a:pPr marL="299085" indent="-287020">
              <a:lnSpc>
                <a:spcPct val="100000"/>
              </a:lnSpc>
              <a:spcBef>
                <a:spcPts val="1370"/>
              </a:spcBef>
              <a:buClr>
                <a:srgbClr val="83992A"/>
              </a:buClr>
              <a:buSzPct val="114062"/>
              <a:buFont typeface="Arial"/>
              <a:buChar char="•"/>
              <a:tabLst>
                <a:tab pos="299720" algn="l"/>
              </a:tabLst>
            </a:pPr>
            <a:r>
              <a:rPr sz="3200" b="1" spc="-5" dirty="0">
                <a:solidFill>
                  <a:srgbClr val="252525"/>
                </a:solidFill>
                <a:latin typeface="Garamond"/>
                <a:cs typeface="Garamond"/>
              </a:rPr>
              <a:t>the</a:t>
            </a:r>
            <a:r>
              <a:rPr sz="3200" b="1" spc="-10" dirty="0">
                <a:solidFill>
                  <a:srgbClr val="252525"/>
                </a:solidFill>
                <a:latin typeface="Garamond"/>
                <a:cs typeface="Garamond"/>
              </a:rPr>
              <a:t> same</a:t>
            </a:r>
            <a:r>
              <a:rPr sz="3200" b="1" spc="1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3200" b="1" spc="-10" dirty="0">
                <a:solidFill>
                  <a:srgbClr val="252525"/>
                </a:solidFill>
                <a:latin typeface="Garamond"/>
                <a:cs typeface="Garamond"/>
              </a:rPr>
              <a:t>atomic</a:t>
            </a:r>
            <a:r>
              <a:rPr sz="3200" b="1" spc="2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3200" b="1" spc="-20" dirty="0">
                <a:solidFill>
                  <a:srgbClr val="252525"/>
                </a:solidFill>
                <a:latin typeface="Garamond"/>
                <a:cs typeface="Garamond"/>
              </a:rPr>
              <a:t>number</a:t>
            </a:r>
            <a:r>
              <a:rPr sz="3200" b="1" spc="3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3200" b="1" spc="-10" dirty="0">
                <a:solidFill>
                  <a:srgbClr val="252525"/>
                </a:solidFill>
                <a:latin typeface="Garamond"/>
                <a:cs typeface="Garamond"/>
              </a:rPr>
              <a:t>(z)</a:t>
            </a:r>
            <a:r>
              <a:rPr sz="3200" b="1" spc="2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3200" b="1" spc="-5" dirty="0">
                <a:solidFill>
                  <a:srgbClr val="252525"/>
                </a:solidFill>
                <a:latin typeface="Garamond"/>
                <a:cs typeface="Garamond"/>
              </a:rPr>
              <a:t>,</a:t>
            </a:r>
            <a:endParaRPr sz="3200">
              <a:latin typeface="Garamond"/>
              <a:cs typeface="Garamond"/>
            </a:endParaRPr>
          </a:p>
          <a:p>
            <a:pPr marL="400050" indent="-387350">
              <a:lnSpc>
                <a:spcPct val="100000"/>
              </a:lnSpc>
              <a:spcBef>
                <a:spcPts val="1370"/>
              </a:spcBef>
              <a:buClr>
                <a:srgbClr val="83992A"/>
              </a:buClr>
              <a:buSzPct val="114062"/>
              <a:buFont typeface="Arial"/>
              <a:buChar char="•"/>
              <a:tabLst>
                <a:tab pos="399415" algn="l"/>
                <a:tab pos="400050" algn="l"/>
                <a:tab pos="5323205" algn="l"/>
              </a:tabLst>
            </a:pPr>
            <a:r>
              <a:rPr sz="3200" b="1" spc="-5" dirty="0">
                <a:solidFill>
                  <a:srgbClr val="252525"/>
                </a:solidFill>
                <a:latin typeface="Garamond"/>
                <a:cs typeface="Garamond"/>
              </a:rPr>
              <a:t>different</a:t>
            </a:r>
            <a:r>
              <a:rPr sz="3200" b="1" spc="8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3200" b="1" spc="-10" dirty="0">
                <a:solidFill>
                  <a:srgbClr val="252525"/>
                </a:solidFill>
                <a:latin typeface="Garamond"/>
                <a:cs typeface="Garamond"/>
              </a:rPr>
              <a:t>mass</a:t>
            </a:r>
            <a:r>
              <a:rPr sz="3200" b="1" spc="5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3200" b="1" spc="-10" dirty="0">
                <a:solidFill>
                  <a:srgbClr val="252525"/>
                </a:solidFill>
                <a:latin typeface="Garamond"/>
                <a:cs typeface="Garamond"/>
              </a:rPr>
              <a:t>numbers</a:t>
            </a:r>
            <a:r>
              <a:rPr sz="3200" b="1" spc="5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3200" b="1" spc="-10" dirty="0">
                <a:solidFill>
                  <a:srgbClr val="252525"/>
                </a:solidFill>
                <a:latin typeface="Garamond"/>
                <a:cs typeface="Garamond"/>
              </a:rPr>
              <a:t>(A)	and</a:t>
            </a:r>
            <a:endParaRPr sz="3200">
              <a:latin typeface="Garamond"/>
              <a:cs typeface="Garamond"/>
            </a:endParaRPr>
          </a:p>
          <a:p>
            <a:pPr marL="400050" indent="-387350">
              <a:lnSpc>
                <a:spcPct val="100000"/>
              </a:lnSpc>
              <a:spcBef>
                <a:spcPts val="1370"/>
              </a:spcBef>
              <a:buClr>
                <a:srgbClr val="83992A"/>
              </a:buClr>
              <a:buSzPct val="114062"/>
              <a:buFont typeface="Arial"/>
              <a:buChar char="•"/>
              <a:tabLst>
                <a:tab pos="399415" algn="l"/>
                <a:tab pos="400050" algn="l"/>
              </a:tabLst>
            </a:pPr>
            <a:r>
              <a:rPr sz="3200" b="1" spc="-5" dirty="0">
                <a:solidFill>
                  <a:srgbClr val="252525"/>
                </a:solidFill>
                <a:latin typeface="Garamond"/>
                <a:cs typeface="Garamond"/>
              </a:rPr>
              <a:t>the </a:t>
            </a:r>
            <a:r>
              <a:rPr sz="3200" b="1" spc="-10" dirty="0">
                <a:solidFill>
                  <a:srgbClr val="252525"/>
                </a:solidFill>
                <a:latin typeface="Garamond"/>
                <a:cs typeface="Garamond"/>
              </a:rPr>
              <a:t>same</a:t>
            </a:r>
            <a:r>
              <a:rPr sz="3200" b="1" spc="2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3200" b="1" spc="-15" dirty="0">
                <a:solidFill>
                  <a:srgbClr val="252525"/>
                </a:solidFill>
                <a:latin typeface="Garamond"/>
                <a:cs typeface="Garamond"/>
              </a:rPr>
              <a:t>chemical</a:t>
            </a:r>
            <a:r>
              <a:rPr sz="3200" b="1" spc="9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3200" b="1" dirty="0">
                <a:solidFill>
                  <a:srgbClr val="252525"/>
                </a:solidFill>
                <a:latin typeface="Garamond"/>
                <a:cs typeface="Garamond"/>
              </a:rPr>
              <a:t>properties</a:t>
            </a:r>
            <a:r>
              <a:rPr sz="3200" b="1" spc="4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3200" b="1" spc="-5" dirty="0">
                <a:solidFill>
                  <a:srgbClr val="252525"/>
                </a:solidFill>
                <a:latin typeface="Garamond"/>
                <a:cs typeface="Garamond"/>
              </a:rPr>
              <a:t>.</a:t>
            </a:r>
            <a:endParaRPr sz="3200">
              <a:latin typeface="Garamond"/>
              <a:cs typeface="Garamond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97507" y="2915412"/>
            <a:ext cx="3514725" cy="0"/>
          </a:xfrm>
          <a:custGeom>
            <a:avLst/>
            <a:gdLst/>
            <a:ahLst/>
            <a:cxnLst/>
            <a:rect l="l" t="t" r="r" b="b"/>
            <a:pathLst>
              <a:path w="3514725">
                <a:moveTo>
                  <a:pt x="0" y="0"/>
                </a:moveTo>
                <a:lnTo>
                  <a:pt x="3514470" y="0"/>
                </a:lnTo>
              </a:path>
            </a:pathLst>
          </a:custGeom>
          <a:ln w="15875">
            <a:solidFill>
              <a:srgbClr val="8399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553083" y="2245868"/>
            <a:ext cx="3201035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756535" algn="l"/>
              </a:tabLst>
            </a:pPr>
            <a:r>
              <a:rPr sz="2800" b="1" spc="-5" dirty="0">
                <a:solidFill>
                  <a:srgbClr val="FF0000"/>
                </a:solidFill>
                <a:latin typeface="Garamond"/>
                <a:cs typeface="Garamond"/>
              </a:rPr>
              <a:t>Bon</a:t>
            </a:r>
            <a:r>
              <a:rPr sz="2800" b="1" dirty="0">
                <a:solidFill>
                  <a:srgbClr val="FF0000"/>
                </a:solidFill>
                <a:latin typeface="Garamond"/>
                <a:cs typeface="Garamond"/>
              </a:rPr>
              <a:t>e</a:t>
            </a:r>
            <a:r>
              <a:rPr sz="2800" b="1" spc="5" dirty="0">
                <a:solidFill>
                  <a:srgbClr val="FF0000"/>
                </a:solidFill>
                <a:latin typeface="Garamond"/>
                <a:cs typeface="Garamond"/>
              </a:rPr>
              <a:t> </a:t>
            </a:r>
            <a:r>
              <a:rPr sz="2800" b="1" dirty="0">
                <a:solidFill>
                  <a:srgbClr val="FF0000"/>
                </a:solidFill>
                <a:latin typeface="Garamond"/>
                <a:cs typeface="Garamond"/>
              </a:rPr>
              <a:t>scan</a:t>
            </a:r>
            <a:r>
              <a:rPr sz="2800" b="1" spc="-45" dirty="0">
                <a:solidFill>
                  <a:srgbClr val="FF0000"/>
                </a:solidFill>
                <a:latin typeface="Garamond"/>
                <a:cs typeface="Garamond"/>
              </a:rPr>
              <a:t> </a:t>
            </a:r>
            <a:r>
              <a:rPr sz="2800" b="1" spc="5" dirty="0">
                <a:solidFill>
                  <a:srgbClr val="FF0000"/>
                </a:solidFill>
                <a:latin typeface="Garamond"/>
                <a:cs typeface="Garamond"/>
              </a:rPr>
              <a:t>b</a:t>
            </a:r>
            <a:r>
              <a:rPr sz="2800" b="1" spc="10" dirty="0">
                <a:solidFill>
                  <a:srgbClr val="FF0000"/>
                </a:solidFill>
                <a:latin typeface="Garamond"/>
                <a:cs typeface="Garamond"/>
              </a:rPr>
              <a:t>r</a:t>
            </a:r>
            <a:r>
              <a:rPr sz="2800" b="1" dirty="0">
                <a:solidFill>
                  <a:srgbClr val="FF0000"/>
                </a:solidFill>
                <a:latin typeface="Garamond"/>
                <a:cs typeface="Garamond"/>
              </a:rPr>
              <a:t>east	ca.</a:t>
            </a:r>
            <a:endParaRPr sz="2800">
              <a:latin typeface="Garamond"/>
              <a:cs typeface="Garamond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75917" y="3041396"/>
            <a:ext cx="355600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70025" marR="5080" indent="-1457960">
              <a:lnSpc>
                <a:spcPct val="100000"/>
              </a:lnSpc>
              <a:spcBef>
                <a:spcPts val="100"/>
              </a:spcBef>
            </a:pPr>
            <a:r>
              <a:rPr sz="2400" spc="-15" dirty="0">
                <a:solidFill>
                  <a:srgbClr val="252525"/>
                </a:solidFill>
                <a:latin typeface="Garamond"/>
                <a:cs typeface="Garamond"/>
              </a:rPr>
              <a:t>Female</a:t>
            </a:r>
            <a:r>
              <a:rPr sz="2400" spc="-3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400" spc="-5" dirty="0">
                <a:solidFill>
                  <a:srgbClr val="252525"/>
                </a:solidFill>
                <a:latin typeface="Garamond"/>
                <a:cs typeface="Garamond"/>
              </a:rPr>
              <a:t>pt.</a:t>
            </a:r>
            <a:r>
              <a:rPr sz="2400" spc="-2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400" dirty="0">
                <a:solidFill>
                  <a:srgbClr val="252525"/>
                </a:solidFill>
                <a:latin typeface="Garamond"/>
                <a:cs typeface="Garamond"/>
              </a:rPr>
              <a:t>with</a:t>
            </a:r>
            <a:r>
              <a:rPr sz="2400" spc="-1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400" spc="-5" dirty="0">
                <a:solidFill>
                  <a:srgbClr val="252525"/>
                </a:solidFill>
                <a:latin typeface="Garamond"/>
                <a:cs typeface="Garamond"/>
              </a:rPr>
              <a:t>multiple</a:t>
            </a:r>
            <a:r>
              <a:rPr sz="2400" spc="-3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400" spc="-5" dirty="0">
                <a:solidFill>
                  <a:srgbClr val="252525"/>
                </a:solidFill>
                <a:latin typeface="Garamond"/>
                <a:cs typeface="Garamond"/>
              </a:rPr>
              <a:t>bone </a:t>
            </a:r>
            <a:r>
              <a:rPr sz="2400" spc="-58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400" spc="-25" dirty="0">
                <a:solidFill>
                  <a:srgbClr val="252525"/>
                </a:solidFill>
                <a:latin typeface="Garamond"/>
                <a:cs typeface="Garamond"/>
              </a:rPr>
              <a:t>mets.</a:t>
            </a:r>
            <a:endParaRPr sz="2400">
              <a:latin typeface="Garamond"/>
              <a:cs typeface="Garamond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30823" y="1600200"/>
            <a:ext cx="3044952" cy="449580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56866" y="1244041"/>
            <a:ext cx="7478395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400" spc="-10" dirty="0">
                <a:solidFill>
                  <a:srgbClr val="FF0000"/>
                </a:solidFill>
              </a:rPr>
              <a:t>Bone</a:t>
            </a:r>
            <a:r>
              <a:rPr sz="4400" spc="-20" dirty="0">
                <a:solidFill>
                  <a:srgbClr val="FF0000"/>
                </a:solidFill>
              </a:rPr>
              <a:t> </a:t>
            </a:r>
            <a:r>
              <a:rPr sz="4400" spc="-5" dirty="0">
                <a:solidFill>
                  <a:srgbClr val="FF0000"/>
                </a:solidFill>
              </a:rPr>
              <a:t>scan</a:t>
            </a:r>
            <a:r>
              <a:rPr sz="4400" spc="-10" dirty="0">
                <a:solidFill>
                  <a:srgbClr val="FF0000"/>
                </a:solidFill>
              </a:rPr>
              <a:t> </a:t>
            </a:r>
            <a:r>
              <a:rPr sz="4400" spc="-5" dirty="0">
                <a:solidFill>
                  <a:srgbClr val="FF0000"/>
                </a:solidFill>
              </a:rPr>
              <a:t>in </a:t>
            </a:r>
            <a:r>
              <a:rPr sz="4400" spc="-20" dirty="0">
                <a:solidFill>
                  <a:srgbClr val="FF0000"/>
                </a:solidFill>
              </a:rPr>
              <a:t>avascular</a:t>
            </a:r>
            <a:r>
              <a:rPr sz="4400" spc="-10" dirty="0">
                <a:solidFill>
                  <a:srgbClr val="FF0000"/>
                </a:solidFill>
              </a:rPr>
              <a:t> </a:t>
            </a:r>
            <a:r>
              <a:rPr sz="4400" spc="-5" dirty="0">
                <a:solidFill>
                  <a:srgbClr val="FF0000"/>
                </a:solidFill>
              </a:rPr>
              <a:t>necrosis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1374394" y="2799410"/>
            <a:ext cx="428244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0D0D0D"/>
                </a:solidFill>
                <a:latin typeface="Garamond"/>
                <a:cs typeface="Garamond"/>
              </a:rPr>
              <a:t>Blood</a:t>
            </a:r>
            <a:r>
              <a:rPr sz="1200" spc="-15" dirty="0">
                <a:solidFill>
                  <a:srgbClr val="0D0D0D"/>
                </a:solidFill>
                <a:latin typeface="Garamond"/>
                <a:cs typeface="Garamond"/>
              </a:rPr>
              <a:t> </a:t>
            </a:r>
            <a:r>
              <a:rPr sz="1200" spc="-5" dirty="0">
                <a:solidFill>
                  <a:srgbClr val="0D0D0D"/>
                </a:solidFill>
                <a:latin typeface="Garamond"/>
                <a:cs typeface="Garamond"/>
              </a:rPr>
              <a:t>supply</a:t>
            </a:r>
            <a:r>
              <a:rPr sz="1200" spc="-10" dirty="0">
                <a:solidFill>
                  <a:srgbClr val="0D0D0D"/>
                </a:solidFill>
                <a:latin typeface="Garamond"/>
                <a:cs typeface="Garamond"/>
              </a:rPr>
              <a:t> </a:t>
            </a:r>
            <a:r>
              <a:rPr sz="1200" dirty="0">
                <a:solidFill>
                  <a:srgbClr val="0D0D0D"/>
                </a:solidFill>
                <a:latin typeface="Garamond"/>
                <a:cs typeface="Garamond"/>
              </a:rPr>
              <a:t>to the</a:t>
            </a:r>
            <a:r>
              <a:rPr sz="1200" spc="-35" dirty="0">
                <a:solidFill>
                  <a:srgbClr val="0D0D0D"/>
                </a:solidFill>
                <a:latin typeface="Garamond"/>
                <a:cs typeface="Garamond"/>
              </a:rPr>
              <a:t> </a:t>
            </a:r>
            <a:r>
              <a:rPr sz="1200" dirty="0">
                <a:solidFill>
                  <a:srgbClr val="0D0D0D"/>
                </a:solidFill>
                <a:latin typeface="Garamond"/>
                <a:cs typeface="Garamond"/>
              </a:rPr>
              <a:t>femoral</a:t>
            </a:r>
            <a:r>
              <a:rPr sz="1200" spc="-25" dirty="0">
                <a:solidFill>
                  <a:srgbClr val="0D0D0D"/>
                </a:solidFill>
                <a:latin typeface="Garamond"/>
                <a:cs typeface="Garamond"/>
              </a:rPr>
              <a:t> </a:t>
            </a:r>
            <a:r>
              <a:rPr sz="1200" spc="-5" dirty="0">
                <a:solidFill>
                  <a:srgbClr val="0D0D0D"/>
                </a:solidFill>
                <a:latin typeface="Garamond"/>
                <a:cs typeface="Garamond"/>
              </a:rPr>
              <a:t>head</a:t>
            </a:r>
            <a:r>
              <a:rPr sz="1200" spc="-10" dirty="0">
                <a:solidFill>
                  <a:srgbClr val="0D0D0D"/>
                </a:solidFill>
                <a:latin typeface="Garamond"/>
                <a:cs typeface="Garamond"/>
              </a:rPr>
              <a:t> is</a:t>
            </a:r>
            <a:r>
              <a:rPr sz="1200" spc="25" dirty="0">
                <a:solidFill>
                  <a:srgbClr val="0D0D0D"/>
                </a:solidFill>
                <a:latin typeface="Garamond"/>
                <a:cs typeface="Garamond"/>
              </a:rPr>
              <a:t> </a:t>
            </a:r>
            <a:r>
              <a:rPr sz="1200" dirty="0">
                <a:solidFill>
                  <a:srgbClr val="0D0D0D"/>
                </a:solidFill>
                <a:latin typeface="Garamond"/>
                <a:cs typeface="Garamond"/>
              </a:rPr>
              <a:t>compromised</a:t>
            </a:r>
            <a:r>
              <a:rPr sz="1200" spc="-55" dirty="0">
                <a:solidFill>
                  <a:srgbClr val="0D0D0D"/>
                </a:solidFill>
                <a:latin typeface="Garamond"/>
                <a:cs typeface="Garamond"/>
              </a:rPr>
              <a:t> </a:t>
            </a:r>
            <a:r>
              <a:rPr sz="1200" spc="-10" dirty="0">
                <a:solidFill>
                  <a:srgbClr val="0D0D0D"/>
                </a:solidFill>
                <a:latin typeface="Garamond"/>
                <a:cs typeface="Garamond"/>
              </a:rPr>
              <a:t>by</a:t>
            </a:r>
            <a:r>
              <a:rPr sz="1200" spc="15" dirty="0">
                <a:solidFill>
                  <a:srgbClr val="0D0D0D"/>
                </a:solidFill>
                <a:latin typeface="Garamond"/>
                <a:cs typeface="Garamond"/>
              </a:rPr>
              <a:t> </a:t>
            </a:r>
            <a:r>
              <a:rPr sz="1200" spc="-5" dirty="0">
                <a:solidFill>
                  <a:srgbClr val="0D0D0D"/>
                </a:solidFill>
                <a:latin typeface="Garamond"/>
                <a:cs typeface="Garamond"/>
              </a:rPr>
              <a:t>subcapital</a:t>
            </a:r>
            <a:r>
              <a:rPr sz="1200" dirty="0">
                <a:solidFill>
                  <a:srgbClr val="0D0D0D"/>
                </a:solidFill>
                <a:latin typeface="Garamond"/>
                <a:cs typeface="Garamond"/>
              </a:rPr>
              <a:t> femoral</a:t>
            </a:r>
            <a:endParaRPr sz="1200">
              <a:latin typeface="Garamond"/>
              <a:cs typeface="Garamond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200" spc="-5" dirty="0">
                <a:solidFill>
                  <a:srgbClr val="0D0D0D"/>
                </a:solidFill>
                <a:latin typeface="Garamond"/>
                <a:cs typeface="Garamond"/>
              </a:rPr>
              <a:t>fractures</a:t>
            </a:r>
            <a:r>
              <a:rPr sz="1200" spc="-15" dirty="0">
                <a:solidFill>
                  <a:srgbClr val="0D0D0D"/>
                </a:solidFill>
                <a:latin typeface="Garamond"/>
                <a:cs typeface="Garamond"/>
              </a:rPr>
              <a:t> </a:t>
            </a:r>
            <a:r>
              <a:rPr sz="1200" spc="5" dirty="0">
                <a:solidFill>
                  <a:srgbClr val="0D0D0D"/>
                </a:solidFill>
                <a:latin typeface="Garamond"/>
                <a:cs typeface="Garamond"/>
              </a:rPr>
              <a:t>or</a:t>
            </a:r>
            <a:r>
              <a:rPr sz="1200" spc="-5" dirty="0">
                <a:solidFill>
                  <a:srgbClr val="0D0D0D"/>
                </a:solidFill>
                <a:latin typeface="Garamond"/>
                <a:cs typeface="Garamond"/>
              </a:rPr>
              <a:t> slipped capital</a:t>
            </a:r>
            <a:r>
              <a:rPr sz="1200" spc="5" dirty="0">
                <a:solidFill>
                  <a:srgbClr val="0D0D0D"/>
                </a:solidFill>
                <a:latin typeface="Garamond"/>
                <a:cs typeface="Garamond"/>
              </a:rPr>
              <a:t> </a:t>
            </a:r>
            <a:r>
              <a:rPr sz="1200" dirty="0">
                <a:solidFill>
                  <a:srgbClr val="0D0D0D"/>
                </a:solidFill>
                <a:latin typeface="Garamond"/>
                <a:cs typeface="Garamond"/>
              </a:rPr>
              <a:t>femoral</a:t>
            </a:r>
            <a:r>
              <a:rPr sz="1200" spc="-25" dirty="0">
                <a:solidFill>
                  <a:srgbClr val="0D0D0D"/>
                </a:solidFill>
                <a:latin typeface="Garamond"/>
                <a:cs typeface="Garamond"/>
              </a:rPr>
              <a:t> </a:t>
            </a:r>
            <a:r>
              <a:rPr sz="1200" spc="-10" dirty="0">
                <a:solidFill>
                  <a:srgbClr val="0D0D0D"/>
                </a:solidFill>
                <a:latin typeface="Garamond"/>
                <a:cs typeface="Garamond"/>
              </a:rPr>
              <a:t>epiphysis.</a:t>
            </a:r>
            <a:endParaRPr sz="1200">
              <a:latin typeface="Garamond"/>
              <a:cs typeface="Garamond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260972" y="2738450"/>
            <a:ext cx="4532630" cy="45148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5" dirty="0">
                <a:solidFill>
                  <a:srgbClr val="0D0D0D"/>
                </a:solidFill>
                <a:latin typeface="Garamond"/>
                <a:cs typeface="Garamond"/>
              </a:rPr>
              <a:t>Planar </a:t>
            </a:r>
            <a:r>
              <a:rPr sz="1400" dirty="0">
                <a:solidFill>
                  <a:srgbClr val="0D0D0D"/>
                </a:solidFill>
                <a:latin typeface="Garamond"/>
                <a:cs typeface="Garamond"/>
              </a:rPr>
              <a:t>bone</a:t>
            </a:r>
            <a:r>
              <a:rPr sz="1400" spc="-15" dirty="0">
                <a:solidFill>
                  <a:srgbClr val="0D0D0D"/>
                </a:solidFill>
                <a:latin typeface="Garamond"/>
                <a:cs typeface="Garamond"/>
              </a:rPr>
              <a:t> </a:t>
            </a:r>
            <a:r>
              <a:rPr sz="1400" spc="-5" dirty="0">
                <a:solidFill>
                  <a:srgbClr val="0D0D0D"/>
                </a:solidFill>
                <a:latin typeface="Garamond"/>
                <a:cs typeface="Garamond"/>
              </a:rPr>
              <a:t>scan</a:t>
            </a:r>
            <a:r>
              <a:rPr sz="1400" spc="15" dirty="0">
                <a:solidFill>
                  <a:srgbClr val="0D0D0D"/>
                </a:solidFill>
                <a:latin typeface="Garamond"/>
                <a:cs typeface="Garamond"/>
              </a:rPr>
              <a:t> </a:t>
            </a:r>
            <a:r>
              <a:rPr sz="1400" dirty="0">
                <a:solidFill>
                  <a:srgbClr val="0D0D0D"/>
                </a:solidFill>
                <a:latin typeface="Garamond"/>
                <a:cs typeface="Garamond"/>
              </a:rPr>
              <a:t>of</a:t>
            </a:r>
            <a:r>
              <a:rPr sz="1400" spc="185" dirty="0">
                <a:solidFill>
                  <a:srgbClr val="0D0D0D"/>
                </a:solidFill>
                <a:latin typeface="Garamond"/>
                <a:cs typeface="Garamond"/>
              </a:rPr>
              <a:t> </a:t>
            </a:r>
            <a:r>
              <a:rPr sz="1400" spc="-5" dirty="0">
                <a:solidFill>
                  <a:srgbClr val="0D0D0D"/>
                </a:solidFill>
                <a:latin typeface="Garamond"/>
                <a:cs typeface="Garamond"/>
              </a:rPr>
              <a:t>the</a:t>
            </a:r>
            <a:r>
              <a:rPr sz="1400" spc="5" dirty="0">
                <a:solidFill>
                  <a:srgbClr val="0D0D0D"/>
                </a:solidFill>
                <a:latin typeface="Garamond"/>
                <a:cs typeface="Garamond"/>
              </a:rPr>
              <a:t> </a:t>
            </a:r>
            <a:r>
              <a:rPr sz="1400" spc="-10" dirty="0">
                <a:solidFill>
                  <a:srgbClr val="0D0D0D"/>
                </a:solidFill>
                <a:latin typeface="Garamond"/>
                <a:cs typeface="Garamond"/>
              </a:rPr>
              <a:t>pelvis</a:t>
            </a:r>
            <a:r>
              <a:rPr sz="1400" spc="30" dirty="0">
                <a:solidFill>
                  <a:srgbClr val="0D0D0D"/>
                </a:solidFill>
                <a:latin typeface="Garamond"/>
                <a:cs typeface="Garamond"/>
              </a:rPr>
              <a:t> </a:t>
            </a:r>
            <a:r>
              <a:rPr sz="1400" spc="-10" dirty="0">
                <a:solidFill>
                  <a:srgbClr val="0D0D0D"/>
                </a:solidFill>
                <a:latin typeface="Garamond"/>
                <a:cs typeface="Garamond"/>
              </a:rPr>
              <a:t>in</a:t>
            </a:r>
            <a:r>
              <a:rPr sz="1400" spc="15" dirty="0">
                <a:solidFill>
                  <a:srgbClr val="0D0D0D"/>
                </a:solidFill>
                <a:latin typeface="Garamond"/>
                <a:cs typeface="Garamond"/>
              </a:rPr>
              <a:t> </a:t>
            </a:r>
            <a:r>
              <a:rPr sz="1400" spc="-5" dirty="0">
                <a:solidFill>
                  <a:srgbClr val="0D0D0D"/>
                </a:solidFill>
                <a:latin typeface="Garamond"/>
                <a:cs typeface="Garamond"/>
              </a:rPr>
              <a:t>a</a:t>
            </a:r>
            <a:r>
              <a:rPr sz="1400" spc="20" dirty="0">
                <a:solidFill>
                  <a:srgbClr val="0D0D0D"/>
                </a:solidFill>
                <a:latin typeface="Garamond"/>
                <a:cs typeface="Garamond"/>
              </a:rPr>
              <a:t> </a:t>
            </a:r>
            <a:r>
              <a:rPr sz="1400" spc="-5" dirty="0">
                <a:solidFill>
                  <a:srgbClr val="0D0D0D"/>
                </a:solidFill>
                <a:latin typeface="Garamond"/>
                <a:cs typeface="Garamond"/>
              </a:rPr>
              <a:t>patient</a:t>
            </a:r>
            <a:r>
              <a:rPr sz="1400" spc="15" dirty="0">
                <a:solidFill>
                  <a:srgbClr val="0D0D0D"/>
                </a:solidFill>
                <a:latin typeface="Garamond"/>
                <a:cs typeface="Garamond"/>
              </a:rPr>
              <a:t> </a:t>
            </a:r>
            <a:r>
              <a:rPr sz="1400" spc="-5" dirty="0">
                <a:solidFill>
                  <a:srgbClr val="0D0D0D"/>
                </a:solidFill>
                <a:latin typeface="Garamond"/>
                <a:cs typeface="Garamond"/>
              </a:rPr>
              <a:t>with</a:t>
            </a:r>
            <a:r>
              <a:rPr sz="1400" spc="15" dirty="0">
                <a:solidFill>
                  <a:srgbClr val="0D0D0D"/>
                </a:solidFill>
                <a:latin typeface="Garamond"/>
                <a:cs typeface="Garamond"/>
              </a:rPr>
              <a:t> </a:t>
            </a:r>
            <a:r>
              <a:rPr sz="1400" spc="-5" dirty="0">
                <a:solidFill>
                  <a:srgbClr val="0D0D0D"/>
                </a:solidFill>
                <a:latin typeface="Garamond"/>
                <a:cs typeface="Garamond"/>
              </a:rPr>
              <a:t>bilateral</a:t>
            </a:r>
            <a:r>
              <a:rPr sz="1400" spc="105" dirty="0">
                <a:solidFill>
                  <a:srgbClr val="0D0D0D"/>
                </a:solidFill>
                <a:latin typeface="Garamond"/>
                <a:cs typeface="Garamond"/>
              </a:rPr>
              <a:t> </a:t>
            </a:r>
            <a:r>
              <a:rPr sz="1400" spc="-15" dirty="0">
                <a:solidFill>
                  <a:srgbClr val="0D0D0D"/>
                </a:solidFill>
                <a:latin typeface="Garamond"/>
                <a:cs typeface="Garamond"/>
              </a:rPr>
              <a:t>avascular</a:t>
            </a:r>
            <a:endParaRPr sz="1400">
              <a:latin typeface="Garamond"/>
              <a:cs typeface="Garamond"/>
            </a:endParaRPr>
          </a:p>
          <a:p>
            <a:pPr marL="12700">
              <a:lnSpc>
                <a:spcPct val="100000"/>
              </a:lnSpc>
            </a:pPr>
            <a:r>
              <a:rPr sz="1400" spc="-10" dirty="0">
                <a:solidFill>
                  <a:srgbClr val="0D0D0D"/>
                </a:solidFill>
                <a:latin typeface="Garamond"/>
                <a:cs typeface="Garamond"/>
              </a:rPr>
              <a:t>necrosis</a:t>
            </a:r>
            <a:r>
              <a:rPr sz="1400" spc="15" dirty="0">
                <a:solidFill>
                  <a:srgbClr val="0D0D0D"/>
                </a:solidFill>
                <a:latin typeface="Garamond"/>
                <a:cs typeface="Garamond"/>
              </a:rPr>
              <a:t> </a:t>
            </a:r>
            <a:r>
              <a:rPr sz="1400" spc="-5" dirty="0">
                <a:solidFill>
                  <a:srgbClr val="0D0D0D"/>
                </a:solidFill>
                <a:latin typeface="Garamond"/>
                <a:cs typeface="Garamond"/>
              </a:rPr>
              <a:t>of</a:t>
            </a:r>
            <a:r>
              <a:rPr sz="1400" spc="170" dirty="0">
                <a:solidFill>
                  <a:srgbClr val="0D0D0D"/>
                </a:solidFill>
                <a:latin typeface="Garamond"/>
                <a:cs typeface="Garamond"/>
              </a:rPr>
              <a:t> </a:t>
            </a:r>
            <a:r>
              <a:rPr sz="1400" dirty="0">
                <a:solidFill>
                  <a:srgbClr val="0D0D0D"/>
                </a:solidFill>
                <a:latin typeface="Garamond"/>
                <a:cs typeface="Garamond"/>
              </a:rPr>
              <a:t>the </a:t>
            </a:r>
            <a:r>
              <a:rPr sz="1400" spc="-5" dirty="0">
                <a:solidFill>
                  <a:srgbClr val="0D0D0D"/>
                </a:solidFill>
                <a:latin typeface="Garamond"/>
                <a:cs typeface="Garamond"/>
              </a:rPr>
              <a:t>femoral head</a:t>
            </a:r>
            <a:endParaRPr sz="1400">
              <a:latin typeface="Garamond"/>
              <a:cs typeface="Garamond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24600" y="2514600"/>
            <a:ext cx="3886200" cy="2907791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517648" y="2249423"/>
            <a:ext cx="3575304" cy="388620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90522" y="405460"/>
            <a:ext cx="8249920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400" spc="-10" dirty="0">
                <a:solidFill>
                  <a:srgbClr val="252525"/>
                </a:solidFill>
              </a:rPr>
              <a:t>Bone </a:t>
            </a:r>
            <a:r>
              <a:rPr sz="4400" spc="-5" dirty="0">
                <a:solidFill>
                  <a:srgbClr val="252525"/>
                </a:solidFill>
              </a:rPr>
              <a:t>scan in</a:t>
            </a:r>
            <a:r>
              <a:rPr sz="4400" spc="5" dirty="0">
                <a:solidFill>
                  <a:srgbClr val="252525"/>
                </a:solidFill>
              </a:rPr>
              <a:t> </a:t>
            </a:r>
            <a:r>
              <a:rPr sz="4400" spc="-10" dirty="0">
                <a:solidFill>
                  <a:srgbClr val="252525"/>
                </a:solidFill>
              </a:rPr>
              <a:t>total</a:t>
            </a:r>
            <a:r>
              <a:rPr sz="4400" spc="30" dirty="0">
                <a:solidFill>
                  <a:srgbClr val="252525"/>
                </a:solidFill>
              </a:rPr>
              <a:t> </a:t>
            </a:r>
            <a:r>
              <a:rPr sz="4400" spc="-10" dirty="0">
                <a:solidFill>
                  <a:srgbClr val="252525"/>
                </a:solidFill>
              </a:rPr>
              <a:t>hip</a:t>
            </a:r>
            <a:r>
              <a:rPr sz="4400" spc="-20" dirty="0">
                <a:solidFill>
                  <a:srgbClr val="252525"/>
                </a:solidFill>
              </a:rPr>
              <a:t> </a:t>
            </a:r>
            <a:r>
              <a:rPr sz="4400" dirty="0">
                <a:solidFill>
                  <a:srgbClr val="252525"/>
                </a:solidFill>
              </a:rPr>
              <a:t>replacement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1374394" y="1524381"/>
            <a:ext cx="9691370" cy="16497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4602480">
              <a:lnSpc>
                <a:spcPct val="100000"/>
              </a:lnSpc>
              <a:spcBef>
                <a:spcPts val="90"/>
              </a:spcBef>
            </a:pPr>
            <a:r>
              <a:rPr sz="2000" b="1" spc="-5" dirty="0">
                <a:solidFill>
                  <a:srgbClr val="0D0D0D"/>
                </a:solidFill>
                <a:latin typeface="Garamond"/>
                <a:cs typeface="Garamond"/>
              </a:rPr>
              <a:t>(</a:t>
            </a:r>
            <a:r>
              <a:rPr sz="2000" b="1" spc="-5" dirty="0">
                <a:solidFill>
                  <a:srgbClr val="FF0000"/>
                </a:solidFill>
                <a:latin typeface="Garamond"/>
                <a:cs typeface="Garamond"/>
              </a:rPr>
              <a:t>loosening</a:t>
            </a:r>
            <a:r>
              <a:rPr sz="2000" b="1" spc="-5" dirty="0">
                <a:solidFill>
                  <a:srgbClr val="0D0D0D"/>
                </a:solidFill>
                <a:latin typeface="Garamond"/>
                <a:cs typeface="Garamond"/>
              </a:rPr>
              <a:t>)</a:t>
            </a:r>
            <a:r>
              <a:rPr sz="2000" b="1" spc="35" dirty="0">
                <a:solidFill>
                  <a:srgbClr val="0D0D0D"/>
                </a:solidFill>
                <a:latin typeface="Garamond"/>
                <a:cs typeface="Garamond"/>
              </a:rPr>
              <a:t> </a:t>
            </a:r>
            <a:r>
              <a:rPr sz="2000" b="1" spc="-5" dirty="0">
                <a:solidFill>
                  <a:srgbClr val="0D0D0D"/>
                </a:solidFill>
                <a:latin typeface="Garamond"/>
                <a:cs typeface="Garamond"/>
              </a:rPr>
              <a:t>:This</a:t>
            </a:r>
            <a:r>
              <a:rPr sz="2000" b="1" spc="5" dirty="0">
                <a:solidFill>
                  <a:srgbClr val="0D0D0D"/>
                </a:solidFill>
                <a:latin typeface="Garamond"/>
                <a:cs typeface="Garamond"/>
              </a:rPr>
              <a:t> </a:t>
            </a:r>
            <a:r>
              <a:rPr sz="2000" b="1" dirty="0">
                <a:solidFill>
                  <a:srgbClr val="0D0D0D"/>
                </a:solidFill>
                <a:latin typeface="Garamond"/>
                <a:cs typeface="Garamond"/>
              </a:rPr>
              <a:t>image</a:t>
            </a:r>
            <a:r>
              <a:rPr sz="2000" b="1" spc="5" dirty="0">
                <a:solidFill>
                  <a:srgbClr val="0D0D0D"/>
                </a:solidFill>
                <a:latin typeface="Garamond"/>
                <a:cs typeface="Garamond"/>
              </a:rPr>
              <a:t> </a:t>
            </a:r>
            <a:r>
              <a:rPr sz="2000" b="1" spc="-15" dirty="0">
                <a:solidFill>
                  <a:srgbClr val="0D0D0D"/>
                </a:solidFill>
                <a:latin typeface="Garamond"/>
                <a:cs typeface="Garamond"/>
              </a:rPr>
              <a:t>shows</a:t>
            </a:r>
            <a:r>
              <a:rPr sz="2000" b="1" spc="10" dirty="0">
                <a:solidFill>
                  <a:srgbClr val="0D0D0D"/>
                </a:solidFill>
                <a:latin typeface="Garamond"/>
                <a:cs typeface="Garamond"/>
              </a:rPr>
              <a:t> </a:t>
            </a:r>
            <a:r>
              <a:rPr sz="2000" b="1" dirty="0">
                <a:solidFill>
                  <a:srgbClr val="0D0D0D"/>
                </a:solidFill>
                <a:latin typeface="Garamond"/>
                <a:cs typeface="Garamond"/>
              </a:rPr>
              <a:t>abnormal</a:t>
            </a:r>
            <a:r>
              <a:rPr sz="2000" b="1" spc="15" dirty="0">
                <a:solidFill>
                  <a:srgbClr val="0D0D0D"/>
                </a:solidFill>
                <a:latin typeface="Garamond"/>
                <a:cs typeface="Garamond"/>
              </a:rPr>
              <a:t> </a:t>
            </a:r>
            <a:r>
              <a:rPr sz="2000" b="1" spc="-5" dirty="0">
                <a:solidFill>
                  <a:srgbClr val="0D0D0D"/>
                </a:solidFill>
                <a:latin typeface="Garamond"/>
                <a:cs typeface="Garamond"/>
              </a:rPr>
              <a:t>tracer</a:t>
            </a:r>
            <a:endParaRPr sz="2000">
              <a:latin typeface="Garamond"/>
              <a:cs typeface="Garamond"/>
            </a:endParaRPr>
          </a:p>
          <a:p>
            <a:pPr marL="4602480">
              <a:lnSpc>
                <a:spcPct val="100000"/>
              </a:lnSpc>
            </a:pPr>
            <a:r>
              <a:rPr sz="2000" b="1" spc="-10" dirty="0">
                <a:solidFill>
                  <a:srgbClr val="0D0D0D"/>
                </a:solidFill>
                <a:latin typeface="Garamond"/>
                <a:cs typeface="Garamond"/>
              </a:rPr>
              <a:t>uptake</a:t>
            </a:r>
            <a:r>
              <a:rPr sz="2000" b="1" dirty="0">
                <a:solidFill>
                  <a:srgbClr val="0D0D0D"/>
                </a:solidFill>
                <a:latin typeface="Garamond"/>
                <a:cs typeface="Garamond"/>
              </a:rPr>
              <a:t> </a:t>
            </a:r>
            <a:r>
              <a:rPr sz="2000" b="1" spc="-5" dirty="0">
                <a:solidFill>
                  <a:srgbClr val="0D0D0D"/>
                </a:solidFill>
                <a:latin typeface="Garamond"/>
                <a:cs typeface="Garamond"/>
              </a:rPr>
              <a:t>at</a:t>
            </a:r>
            <a:r>
              <a:rPr sz="2000" b="1" spc="10" dirty="0">
                <a:solidFill>
                  <a:srgbClr val="0D0D0D"/>
                </a:solidFill>
                <a:latin typeface="Garamond"/>
                <a:cs typeface="Garamond"/>
              </a:rPr>
              <a:t> </a:t>
            </a:r>
            <a:r>
              <a:rPr sz="2000" b="1" spc="-5" dirty="0">
                <a:solidFill>
                  <a:srgbClr val="0D0D0D"/>
                </a:solidFill>
                <a:latin typeface="Garamond"/>
                <a:cs typeface="Garamond"/>
              </a:rPr>
              <a:t>the</a:t>
            </a:r>
            <a:r>
              <a:rPr sz="2000" b="1" spc="-15" dirty="0">
                <a:solidFill>
                  <a:srgbClr val="0D0D0D"/>
                </a:solidFill>
                <a:latin typeface="Garamond"/>
                <a:cs typeface="Garamond"/>
              </a:rPr>
              <a:t> </a:t>
            </a:r>
            <a:r>
              <a:rPr sz="2000" b="1" dirty="0">
                <a:solidFill>
                  <a:srgbClr val="0D0D0D"/>
                </a:solidFill>
                <a:latin typeface="Garamond"/>
                <a:cs typeface="Garamond"/>
              </a:rPr>
              <a:t>greater</a:t>
            </a:r>
            <a:r>
              <a:rPr sz="2000" b="1" spc="30" dirty="0">
                <a:solidFill>
                  <a:srgbClr val="0D0D0D"/>
                </a:solidFill>
                <a:latin typeface="Garamond"/>
                <a:cs typeface="Garamond"/>
              </a:rPr>
              <a:t> </a:t>
            </a:r>
            <a:r>
              <a:rPr sz="2000" b="1" spc="-15" dirty="0">
                <a:solidFill>
                  <a:srgbClr val="0D0D0D"/>
                </a:solidFill>
                <a:latin typeface="Garamond"/>
                <a:cs typeface="Garamond"/>
              </a:rPr>
              <a:t>tuberosity, </a:t>
            </a:r>
            <a:r>
              <a:rPr sz="2000" b="1" spc="-10" dirty="0">
                <a:solidFill>
                  <a:srgbClr val="0D0D0D"/>
                </a:solidFill>
                <a:latin typeface="Garamond"/>
                <a:cs typeface="Garamond"/>
              </a:rPr>
              <a:t>femoral</a:t>
            </a:r>
            <a:r>
              <a:rPr sz="2000" b="1" spc="15" dirty="0">
                <a:solidFill>
                  <a:srgbClr val="0D0D0D"/>
                </a:solidFill>
                <a:latin typeface="Garamond"/>
                <a:cs typeface="Garamond"/>
              </a:rPr>
              <a:t> </a:t>
            </a:r>
            <a:r>
              <a:rPr sz="2000" b="1" spc="-5" dirty="0">
                <a:solidFill>
                  <a:srgbClr val="0D0D0D"/>
                </a:solidFill>
                <a:latin typeface="Garamond"/>
                <a:cs typeface="Garamond"/>
              </a:rPr>
              <a:t>stem,</a:t>
            </a:r>
            <a:endParaRPr sz="2000">
              <a:latin typeface="Garamond"/>
              <a:cs typeface="Garamond"/>
            </a:endParaRPr>
          </a:p>
          <a:p>
            <a:pPr marL="22860">
              <a:lnSpc>
                <a:spcPct val="100000"/>
              </a:lnSpc>
              <a:spcBef>
                <a:spcPts val="5"/>
              </a:spcBef>
              <a:tabLst>
                <a:tab pos="4601845" algn="l"/>
                <a:tab pos="9429750" algn="l"/>
              </a:tabLst>
            </a:pPr>
            <a:r>
              <a:rPr sz="2000" b="1" u="heavy" spc="-5" dirty="0">
                <a:solidFill>
                  <a:srgbClr val="0D0D0D"/>
                </a:solidFill>
                <a:uFill>
                  <a:solidFill>
                    <a:srgbClr val="83992A"/>
                  </a:solidFill>
                </a:uFill>
                <a:latin typeface="Garamond"/>
                <a:cs typeface="Garamond"/>
              </a:rPr>
              <a:t> 	and</a:t>
            </a:r>
            <a:r>
              <a:rPr sz="2000" b="1" u="heavy" spc="-15" dirty="0">
                <a:solidFill>
                  <a:srgbClr val="0D0D0D"/>
                </a:solidFill>
                <a:uFill>
                  <a:solidFill>
                    <a:srgbClr val="83992A"/>
                  </a:solidFill>
                </a:uFill>
                <a:latin typeface="Garamond"/>
                <a:cs typeface="Garamond"/>
              </a:rPr>
              <a:t> </a:t>
            </a:r>
            <a:r>
              <a:rPr sz="2000" b="1" u="heavy" spc="-10" dirty="0">
                <a:solidFill>
                  <a:srgbClr val="0D0D0D"/>
                </a:solidFill>
                <a:uFill>
                  <a:solidFill>
                    <a:srgbClr val="83992A"/>
                  </a:solidFill>
                </a:uFill>
                <a:latin typeface="Garamond"/>
                <a:cs typeface="Garamond"/>
              </a:rPr>
              <a:t>acetabulum.	</a:t>
            </a:r>
            <a:endParaRPr sz="2000">
              <a:latin typeface="Garamond"/>
              <a:cs typeface="Garamond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950">
              <a:latin typeface="Garamond"/>
              <a:cs typeface="Garamond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800" spc="-45" dirty="0">
                <a:solidFill>
                  <a:srgbClr val="0D0D0D"/>
                </a:solidFill>
                <a:latin typeface="Garamond"/>
                <a:cs typeface="Garamond"/>
              </a:rPr>
              <a:t>Total</a:t>
            </a:r>
            <a:r>
              <a:rPr sz="2800" spc="-60" dirty="0">
                <a:solidFill>
                  <a:srgbClr val="0D0D0D"/>
                </a:solidFill>
                <a:latin typeface="Garamond"/>
                <a:cs typeface="Garamond"/>
              </a:rPr>
              <a:t> </a:t>
            </a:r>
            <a:r>
              <a:rPr sz="2800" spc="5" dirty="0">
                <a:solidFill>
                  <a:srgbClr val="0D0D0D"/>
                </a:solidFill>
                <a:latin typeface="Garamond"/>
                <a:cs typeface="Garamond"/>
              </a:rPr>
              <a:t>hip</a:t>
            </a:r>
            <a:r>
              <a:rPr sz="2800" spc="-30" dirty="0">
                <a:solidFill>
                  <a:srgbClr val="0D0D0D"/>
                </a:solidFill>
                <a:latin typeface="Garamond"/>
                <a:cs typeface="Garamond"/>
              </a:rPr>
              <a:t> </a:t>
            </a:r>
            <a:r>
              <a:rPr sz="2800" spc="5" dirty="0">
                <a:solidFill>
                  <a:srgbClr val="0D0D0D"/>
                </a:solidFill>
                <a:latin typeface="Garamond"/>
                <a:cs typeface="Garamond"/>
              </a:rPr>
              <a:t>joint</a:t>
            </a:r>
            <a:r>
              <a:rPr sz="2800" spc="-65" dirty="0">
                <a:solidFill>
                  <a:srgbClr val="0D0D0D"/>
                </a:solidFill>
                <a:latin typeface="Garamond"/>
                <a:cs typeface="Garamond"/>
              </a:rPr>
              <a:t> </a:t>
            </a:r>
            <a:r>
              <a:rPr sz="2800" spc="5" dirty="0">
                <a:solidFill>
                  <a:srgbClr val="0D0D0D"/>
                </a:solidFill>
                <a:latin typeface="Garamond"/>
                <a:cs typeface="Garamond"/>
              </a:rPr>
              <a:t>replace</a:t>
            </a:r>
            <a:r>
              <a:rPr sz="2800" spc="-45" dirty="0">
                <a:solidFill>
                  <a:srgbClr val="0D0D0D"/>
                </a:solidFill>
                <a:latin typeface="Garamond"/>
                <a:cs typeface="Garamond"/>
              </a:rPr>
              <a:t> </a:t>
            </a:r>
            <a:r>
              <a:rPr sz="2800" dirty="0">
                <a:solidFill>
                  <a:srgbClr val="0D0D0D"/>
                </a:solidFill>
                <a:latin typeface="Garamond"/>
                <a:cs typeface="Garamond"/>
              </a:rPr>
              <a:t>ment</a:t>
            </a:r>
            <a:endParaRPr sz="2800">
              <a:latin typeface="Garamond"/>
              <a:cs typeface="Garamond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43200" y="2819400"/>
            <a:ext cx="3200400" cy="327660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882383" y="2743200"/>
            <a:ext cx="2923031" cy="3392424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216653" y="871550"/>
            <a:ext cx="4935220" cy="5124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200" spc="-15" dirty="0">
                <a:solidFill>
                  <a:srgbClr val="FF0000"/>
                </a:solidFill>
              </a:rPr>
              <a:t>Bone</a:t>
            </a:r>
            <a:r>
              <a:rPr sz="3200" spc="15" dirty="0">
                <a:solidFill>
                  <a:srgbClr val="FF0000"/>
                </a:solidFill>
              </a:rPr>
              <a:t> </a:t>
            </a:r>
            <a:r>
              <a:rPr sz="3200" spc="-10" dirty="0">
                <a:solidFill>
                  <a:srgbClr val="FF0000"/>
                </a:solidFill>
              </a:rPr>
              <a:t>scan</a:t>
            </a:r>
            <a:r>
              <a:rPr sz="3200" spc="20" dirty="0">
                <a:solidFill>
                  <a:srgbClr val="FF0000"/>
                </a:solidFill>
              </a:rPr>
              <a:t> </a:t>
            </a:r>
            <a:r>
              <a:rPr sz="3200" spc="-10" dirty="0">
                <a:solidFill>
                  <a:srgbClr val="FF0000"/>
                </a:solidFill>
              </a:rPr>
              <a:t>in</a:t>
            </a:r>
            <a:r>
              <a:rPr sz="3200" spc="-15" dirty="0">
                <a:solidFill>
                  <a:srgbClr val="FF0000"/>
                </a:solidFill>
              </a:rPr>
              <a:t> </a:t>
            </a:r>
            <a:r>
              <a:rPr sz="3200" spc="-20" dirty="0">
                <a:solidFill>
                  <a:srgbClr val="FF0000"/>
                </a:solidFill>
              </a:rPr>
              <a:t>Paget’s</a:t>
            </a:r>
            <a:r>
              <a:rPr sz="3200" spc="15" dirty="0">
                <a:solidFill>
                  <a:srgbClr val="FF0000"/>
                </a:solidFill>
              </a:rPr>
              <a:t> </a:t>
            </a:r>
            <a:r>
              <a:rPr sz="3200" spc="-15" dirty="0">
                <a:solidFill>
                  <a:srgbClr val="FF0000"/>
                </a:solidFill>
              </a:rPr>
              <a:t>disease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1384808" y="2093213"/>
            <a:ext cx="4225290" cy="351599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081405" algn="ctr">
              <a:lnSpc>
                <a:spcPct val="100000"/>
              </a:lnSpc>
              <a:spcBef>
                <a:spcPts val="90"/>
              </a:spcBef>
            </a:pPr>
            <a:r>
              <a:rPr sz="2000" b="1" spc="-5" dirty="0">
                <a:solidFill>
                  <a:srgbClr val="252525"/>
                </a:solidFill>
                <a:latin typeface="Garamond"/>
                <a:cs typeface="Garamond"/>
              </a:rPr>
              <a:t>Whole-body</a:t>
            </a:r>
            <a:r>
              <a:rPr sz="2000" b="1" spc="-3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000" b="1" spc="-10" dirty="0">
                <a:solidFill>
                  <a:srgbClr val="252525"/>
                </a:solidFill>
                <a:latin typeface="Garamond"/>
                <a:cs typeface="Garamond"/>
              </a:rPr>
              <a:t>bone</a:t>
            </a:r>
            <a:r>
              <a:rPr sz="2000" b="1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000" b="1" spc="-5" dirty="0">
                <a:solidFill>
                  <a:srgbClr val="252525"/>
                </a:solidFill>
                <a:latin typeface="Garamond"/>
                <a:cs typeface="Garamond"/>
              </a:rPr>
              <a:t>scan </a:t>
            </a:r>
            <a:r>
              <a:rPr sz="2000" b="1" spc="-10" dirty="0">
                <a:solidFill>
                  <a:srgbClr val="252525"/>
                </a:solidFill>
                <a:latin typeface="Garamond"/>
                <a:cs typeface="Garamond"/>
              </a:rPr>
              <a:t>in</a:t>
            </a:r>
            <a:r>
              <a:rPr sz="2000" b="1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000" b="1" spc="-5" dirty="0">
                <a:solidFill>
                  <a:srgbClr val="252525"/>
                </a:solidFill>
                <a:latin typeface="Garamond"/>
                <a:cs typeface="Garamond"/>
              </a:rPr>
              <a:t>a</a:t>
            </a:r>
            <a:endParaRPr sz="2000">
              <a:latin typeface="Garamond"/>
              <a:cs typeface="Garamond"/>
            </a:endParaRPr>
          </a:p>
          <a:p>
            <a:pPr marL="1086485" algn="ctr">
              <a:lnSpc>
                <a:spcPct val="100000"/>
              </a:lnSpc>
            </a:pPr>
            <a:r>
              <a:rPr sz="2000" b="1" spc="-5" dirty="0">
                <a:solidFill>
                  <a:srgbClr val="252525"/>
                </a:solidFill>
                <a:latin typeface="Garamond"/>
                <a:cs typeface="Garamond"/>
              </a:rPr>
              <a:t>patient</a:t>
            </a:r>
            <a:r>
              <a:rPr sz="2000" b="1" spc="-1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000" b="1" spc="-5" dirty="0">
                <a:solidFill>
                  <a:srgbClr val="252525"/>
                </a:solidFill>
                <a:latin typeface="Garamond"/>
                <a:cs typeface="Garamond"/>
              </a:rPr>
              <a:t>with </a:t>
            </a:r>
            <a:r>
              <a:rPr sz="2000" b="1" spc="-10" dirty="0">
                <a:solidFill>
                  <a:srgbClr val="252525"/>
                </a:solidFill>
                <a:latin typeface="Garamond"/>
                <a:cs typeface="Garamond"/>
              </a:rPr>
              <a:t>polyostotic</a:t>
            </a:r>
            <a:endParaRPr sz="2000">
              <a:latin typeface="Garamond"/>
              <a:cs typeface="Garamond"/>
            </a:endParaRPr>
          </a:p>
          <a:p>
            <a:pPr marR="4445" algn="ctr">
              <a:lnSpc>
                <a:spcPct val="100000"/>
              </a:lnSpc>
              <a:spcBef>
                <a:spcPts val="5"/>
              </a:spcBef>
              <a:tabLst>
                <a:tab pos="1093470" algn="l"/>
              </a:tabLst>
            </a:pPr>
            <a:r>
              <a:rPr sz="2000" b="1" strike="sngStrike" spc="-5" dirty="0">
                <a:solidFill>
                  <a:srgbClr val="252525"/>
                </a:solidFill>
                <a:latin typeface="Garamond"/>
                <a:cs typeface="Garamond"/>
              </a:rPr>
              <a:t> 	Paget disease reveals</a:t>
            </a:r>
            <a:r>
              <a:rPr sz="2000" b="1" strike="sngStrike" spc="-2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000" b="1" strike="sngStrike" spc="-10" dirty="0">
                <a:solidFill>
                  <a:srgbClr val="252525"/>
                </a:solidFill>
                <a:latin typeface="Garamond"/>
                <a:cs typeface="Garamond"/>
              </a:rPr>
              <a:t>in</a:t>
            </a:r>
            <a:r>
              <a:rPr sz="2000" b="1" strike="noStrike" spc="-10" dirty="0">
                <a:solidFill>
                  <a:srgbClr val="252525"/>
                </a:solidFill>
                <a:latin typeface="Garamond"/>
                <a:cs typeface="Garamond"/>
              </a:rPr>
              <a:t>tense</a:t>
            </a:r>
            <a:endParaRPr sz="2000">
              <a:latin typeface="Garamond"/>
              <a:cs typeface="Garamond"/>
            </a:endParaRPr>
          </a:p>
          <a:p>
            <a:pPr marL="1082040" algn="ctr">
              <a:lnSpc>
                <a:spcPct val="100000"/>
              </a:lnSpc>
            </a:pPr>
            <a:r>
              <a:rPr sz="2000" b="1" spc="-10" dirty="0">
                <a:solidFill>
                  <a:srgbClr val="252525"/>
                </a:solidFill>
                <a:latin typeface="Garamond"/>
                <a:cs typeface="Garamond"/>
              </a:rPr>
              <a:t>uptake</a:t>
            </a:r>
            <a:r>
              <a:rPr sz="2000" b="1" spc="-3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000" b="1" spc="-10" dirty="0">
                <a:solidFill>
                  <a:srgbClr val="252525"/>
                </a:solidFill>
                <a:latin typeface="Garamond"/>
                <a:cs typeface="Garamond"/>
              </a:rPr>
              <a:t>of</a:t>
            </a:r>
            <a:endParaRPr sz="2000">
              <a:latin typeface="Garamond"/>
              <a:cs typeface="Garamond"/>
            </a:endParaRPr>
          </a:p>
          <a:p>
            <a:pPr marL="1094105" marR="5080" algn="ctr">
              <a:lnSpc>
                <a:spcPct val="100000"/>
              </a:lnSpc>
              <a:spcBef>
                <a:spcPts val="1080"/>
              </a:spcBef>
            </a:pPr>
            <a:r>
              <a:rPr sz="2000" b="1" dirty="0">
                <a:solidFill>
                  <a:srgbClr val="252525"/>
                </a:solidFill>
                <a:latin typeface="Garamond"/>
                <a:cs typeface="Garamond"/>
              </a:rPr>
              <a:t>radiopharmaceutical </a:t>
            </a:r>
            <a:r>
              <a:rPr sz="2000" b="1" spc="-10" dirty="0">
                <a:solidFill>
                  <a:srgbClr val="252525"/>
                </a:solidFill>
                <a:latin typeface="Garamond"/>
                <a:cs typeface="Garamond"/>
              </a:rPr>
              <a:t>in </a:t>
            </a:r>
            <a:r>
              <a:rPr sz="2000" b="1" spc="-5" dirty="0">
                <a:solidFill>
                  <a:srgbClr val="252525"/>
                </a:solidFill>
                <a:latin typeface="Garamond"/>
                <a:cs typeface="Garamond"/>
              </a:rPr>
              <a:t>the </a:t>
            </a:r>
            <a:r>
              <a:rPr sz="2000" b="1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000" b="1" spc="-20" dirty="0">
                <a:solidFill>
                  <a:srgbClr val="252525"/>
                </a:solidFill>
                <a:latin typeface="Garamond"/>
                <a:cs typeface="Garamond"/>
              </a:rPr>
              <a:t>femur,</a:t>
            </a:r>
            <a:r>
              <a:rPr sz="2000" b="1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000" b="1" spc="-5" dirty="0">
                <a:solidFill>
                  <a:srgbClr val="252525"/>
                </a:solidFill>
                <a:latin typeface="Garamond"/>
                <a:cs typeface="Garamond"/>
              </a:rPr>
              <a:t>pelvis,</a:t>
            </a:r>
            <a:r>
              <a:rPr sz="2000" b="1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000" b="1" spc="-5" dirty="0">
                <a:solidFill>
                  <a:srgbClr val="252525"/>
                </a:solidFill>
                <a:latin typeface="Garamond"/>
                <a:cs typeface="Garamond"/>
              </a:rPr>
              <a:t>spine,</a:t>
            </a:r>
            <a:r>
              <a:rPr sz="2000" b="1" spc="-2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000" b="1" spc="-5" dirty="0">
                <a:solidFill>
                  <a:srgbClr val="252525"/>
                </a:solidFill>
                <a:latin typeface="Garamond"/>
                <a:cs typeface="Garamond"/>
              </a:rPr>
              <a:t>and </a:t>
            </a:r>
            <a:r>
              <a:rPr sz="2000" b="1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000" b="1" spc="-5" dirty="0">
                <a:solidFill>
                  <a:srgbClr val="252525"/>
                </a:solidFill>
                <a:latin typeface="Garamond"/>
                <a:cs typeface="Garamond"/>
              </a:rPr>
              <a:t>proximal</a:t>
            </a:r>
            <a:r>
              <a:rPr sz="2000" b="1" spc="-3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000" b="1" spc="-5" dirty="0">
                <a:solidFill>
                  <a:srgbClr val="252525"/>
                </a:solidFill>
                <a:latin typeface="Garamond"/>
                <a:cs typeface="Garamond"/>
              </a:rPr>
              <a:t>right</a:t>
            </a:r>
            <a:r>
              <a:rPr sz="2000" b="1" spc="-1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000" b="1" spc="5" dirty="0">
                <a:solidFill>
                  <a:srgbClr val="252525"/>
                </a:solidFill>
                <a:latin typeface="Garamond"/>
                <a:cs typeface="Garamond"/>
              </a:rPr>
              <a:t>humerus.</a:t>
            </a:r>
            <a:r>
              <a:rPr sz="2000" b="1" spc="-3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000" b="1" spc="-5" dirty="0">
                <a:solidFill>
                  <a:srgbClr val="252525"/>
                </a:solidFill>
                <a:latin typeface="Garamond"/>
                <a:cs typeface="Garamond"/>
              </a:rPr>
              <a:t>The </a:t>
            </a:r>
            <a:r>
              <a:rPr sz="2000" b="1" spc="-484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000" b="1" spc="5" dirty="0">
                <a:solidFill>
                  <a:srgbClr val="252525"/>
                </a:solidFill>
                <a:latin typeface="Garamond"/>
                <a:cs typeface="Garamond"/>
              </a:rPr>
              <a:t>cortical </a:t>
            </a:r>
            <a:r>
              <a:rPr sz="2000" b="1" spc="-10" dirty="0">
                <a:solidFill>
                  <a:srgbClr val="252525"/>
                </a:solidFill>
                <a:latin typeface="Garamond"/>
                <a:cs typeface="Garamond"/>
              </a:rPr>
              <a:t>discontinuity of</a:t>
            </a:r>
            <a:r>
              <a:rPr sz="2000" b="1" spc="-5" dirty="0">
                <a:solidFill>
                  <a:srgbClr val="252525"/>
                </a:solidFill>
                <a:latin typeface="Garamond"/>
                <a:cs typeface="Garamond"/>
              </a:rPr>
              <a:t> the </a:t>
            </a:r>
            <a:r>
              <a:rPr sz="2000" b="1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000" b="1" spc="-5" dirty="0">
                <a:solidFill>
                  <a:srgbClr val="252525"/>
                </a:solidFill>
                <a:latin typeface="Garamond"/>
                <a:cs typeface="Garamond"/>
              </a:rPr>
              <a:t>proximal right </a:t>
            </a:r>
            <a:r>
              <a:rPr sz="2000" b="1" spc="5" dirty="0">
                <a:solidFill>
                  <a:srgbClr val="252525"/>
                </a:solidFill>
                <a:latin typeface="Garamond"/>
                <a:cs typeface="Garamond"/>
              </a:rPr>
              <a:t>humerus </a:t>
            </a:r>
            <a:r>
              <a:rPr sz="2000" b="1" spc="1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000" b="1" dirty="0">
                <a:solidFill>
                  <a:srgbClr val="252525"/>
                </a:solidFill>
                <a:latin typeface="Garamond"/>
                <a:cs typeface="Garamond"/>
              </a:rPr>
              <a:t>represents </a:t>
            </a:r>
            <a:r>
              <a:rPr sz="2000" b="1" spc="-5" dirty="0">
                <a:solidFill>
                  <a:srgbClr val="252525"/>
                </a:solidFill>
                <a:latin typeface="Garamond"/>
                <a:cs typeface="Garamond"/>
              </a:rPr>
              <a:t>an insufficiency </a:t>
            </a:r>
            <a:r>
              <a:rPr sz="2000" b="1" dirty="0">
                <a:solidFill>
                  <a:srgbClr val="252525"/>
                </a:solidFill>
                <a:latin typeface="Garamond"/>
                <a:cs typeface="Garamond"/>
              </a:rPr>
              <a:t> fracture</a:t>
            </a:r>
            <a:endParaRPr sz="2000">
              <a:latin typeface="Garamond"/>
              <a:cs typeface="Garamond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23432" y="1600200"/>
            <a:ext cx="2459736" cy="449580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97507" y="2915412"/>
            <a:ext cx="3514725" cy="0"/>
          </a:xfrm>
          <a:custGeom>
            <a:avLst/>
            <a:gdLst/>
            <a:ahLst/>
            <a:cxnLst/>
            <a:rect l="l" t="t" r="r" b="b"/>
            <a:pathLst>
              <a:path w="3514725">
                <a:moveTo>
                  <a:pt x="0" y="0"/>
                </a:moveTo>
                <a:lnTo>
                  <a:pt x="3514470" y="0"/>
                </a:lnTo>
              </a:path>
            </a:pathLst>
          </a:custGeom>
          <a:ln w="15875">
            <a:solidFill>
              <a:srgbClr val="8399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290317" y="1309877"/>
            <a:ext cx="4699000" cy="5124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3200" b="1" spc="-15" dirty="0">
                <a:solidFill>
                  <a:srgbClr val="252525"/>
                </a:solidFill>
                <a:latin typeface="Garamond"/>
                <a:cs typeface="Garamond"/>
              </a:rPr>
              <a:t>Bone</a:t>
            </a:r>
            <a:r>
              <a:rPr sz="3200" b="1" spc="2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3200" b="1" spc="-10" dirty="0">
                <a:solidFill>
                  <a:srgbClr val="252525"/>
                </a:solidFill>
                <a:latin typeface="Garamond"/>
                <a:cs typeface="Garamond"/>
              </a:rPr>
              <a:t>scan</a:t>
            </a:r>
            <a:r>
              <a:rPr sz="3200" b="1" spc="3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3200" b="1" spc="-10" dirty="0">
                <a:solidFill>
                  <a:srgbClr val="252525"/>
                </a:solidFill>
                <a:latin typeface="Garamond"/>
                <a:cs typeface="Garamond"/>
              </a:rPr>
              <a:t>in</a:t>
            </a:r>
            <a:r>
              <a:rPr sz="3200" b="1" spc="-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3200" b="1" spc="-10" dirty="0">
                <a:solidFill>
                  <a:srgbClr val="252525"/>
                </a:solidFill>
                <a:latin typeface="Garamond"/>
                <a:cs typeface="Garamond"/>
              </a:rPr>
              <a:t>osteosarcoma</a:t>
            </a:r>
            <a:endParaRPr sz="3200">
              <a:latin typeface="Garamond"/>
              <a:cs typeface="Garamond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607947" y="3035299"/>
            <a:ext cx="3088640" cy="13074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5"/>
              </a:spcBef>
            </a:pPr>
            <a:r>
              <a:rPr sz="2800" b="1" dirty="0">
                <a:solidFill>
                  <a:srgbClr val="FF0000"/>
                </a:solidFill>
                <a:latin typeface="Garamond"/>
                <a:cs typeface="Garamond"/>
              </a:rPr>
              <a:t>Scan</a:t>
            </a:r>
            <a:r>
              <a:rPr sz="2800" b="1" spc="-60" dirty="0">
                <a:solidFill>
                  <a:srgbClr val="FF0000"/>
                </a:solidFill>
                <a:latin typeface="Garamond"/>
                <a:cs typeface="Garamond"/>
              </a:rPr>
              <a:t> </a:t>
            </a:r>
            <a:r>
              <a:rPr sz="2800" b="1" dirty="0">
                <a:solidFill>
                  <a:srgbClr val="FF0000"/>
                </a:solidFill>
                <a:latin typeface="Garamond"/>
                <a:cs typeface="Garamond"/>
              </a:rPr>
              <a:t>shows</a:t>
            </a:r>
            <a:r>
              <a:rPr sz="2800" b="1" spc="-85" dirty="0">
                <a:solidFill>
                  <a:srgbClr val="FF0000"/>
                </a:solidFill>
                <a:latin typeface="Garamond"/>
                <a:cs typeface="Garamond"/>
              </a:rPr>
              <a:t> </a:t>
            </a:r>
            <a:r>
              <a:rPr sz="2800" b="1" spc="5" dirty="0">
                <a:solidFill>
                  <a:srgbClr val="FF0000"/>
                </a:solidFill>
                <a:latin typeface="Garamond"/>
                <a:cs typeface="Garamond"/>
              </a:rPr>
              <a:t>increase </a:t>
            </a:r>
            <a:r>
              <a:rPr sz="2800" b="1" spc="-685" dirty="0">
                <a:solidFill>
                  <a:srgbClr val="FF0000"/>
                </a:solidFill>
                <a:latin typeface="Garamond"/>
                <a:cs typeface="Garamond"/>
              </a:rPr>
              <a:t> </a:t>
            </a:r>
            <a:r>
              <a:rPr sz="2800" b="1" dirty="0">
                <a:solidFill>
                  <a:srgbClr val="FF0000"/>
                </a:solidFill>
                <a:latin typeface="Garamond"/>
                <a:cs typeface="Garamond"/>
              </a:rPr>
              <a:t>tracer </a:t>
            </a:r>
            <a:r>
              <a:rPr sz="2800" b="1" spc="-5" dirty="0">
                <a:solidFill>
                  <a:srgbClr val="FF0000"/>
                </a:solidFill>
                <a:latin typeface="Garamond"/>
                <a:cs typeface="Garamond"/>
              </a:rPr>
              <a:t>uptake </a:t>
            </a:r>
            <a:r>
              <a:rPr sz="2800" b="1" dirty="0">
                <a:solidFill>
                  <a:srgbClr val="FF0000"/>
                </a:solidFill>
                <a:latin typeface="Garamond"/>
                <a:cs typeface="Garamond"/>
              </a:rPr>
              <a:t>in </a:t>
            </a:r>
            <a:r>
              <a:rPr sz="2800" b="1" spc="5" dirty="0">
                <a:solidFill>
                  <a:srgbClr val="FF0000"/>
                </a:solidFill>
                <a:latin typeface="Garamond"/>
                <a:cs typeface="Garamond"/>
              </a:rPr>
              <a:t>the </a:t>
            </a:r>
            <a:r>
              <a:rPr sz="2800" b="1" spc="10" dirty="0">
                <a:solidFill>
                  <a:srgbClr val="FF0000"/>
                </a:solidFill>
                <a:latin typeface="Garamond"/>
                <a:cs typeface="Garamond"/>
              </a:rPr>
              <a:t> </a:t>
            </a:r>
            <a:r>
              <a:rPr sz="2800" b="1" dirty="0">
                <a:solidFill>
                  <a:srgbClr val="FF0000"/>
                </a:solidFill>
                <a:latin typeface="Garamond"/>
                <a:cs typeface="Garamond"/>
              </a:rPr>
              <a:t>calcaneal</a:t>
            </a:r>
            <a:endParaRPr sz="2800">
              <a:latin typeface="Garamond"/>
              <a:cs typeface="Garamond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76088" y="2362200"/>
            <a:ext cx="4154423" cy="2971800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55570" y="1244041"/>
            <a:ext cx="6887209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400" spc="-10" dirty="0">
                <a:solidFill>
                  <a:srgbClr val="FF0000"/>
                </a:solidFill>
              </a:rPr>
              <a:t>Bone</a:t>
            </a:r>
            <a:r>
              <a:rPr sz="4400" spc="-20" dirty="0">
                <a:solidFill>
                  <a:srgbClr val="FF0000"/>
                </a:solidFill>
              </a:rPr>
              <a:t> </a:t>
            </a:r>
            <a:r>
              <a:rPr sz="4400" dirty="0">
                <a:solidFill>
                  <a:srgbClr val="FF0000"/>
                </a:solidFill>
              </a:rPr>
              <a:t>scan</a:t>
            </a:r>
            <a:r>
              <a:rPr sz="4400" spc="-15" dirty="0">
                <a:solidFill>
                  <a:srgbClr val="FF0000"/>
                </a:solidFill>
              </a:rPr>
              <a:t> </a:t>
            </a:r>
            <a:r>
              <a:rPr sz="4400" spc="-5" dirty="0">
                <a:solidFill>
                  <a:srgbClr val="FF0000"/>
                </a:solidFill>
              </a:rPr>
              <a:t>in</a:t>
            </a:r>
            <a:r>
              <a:rPr sz="4400" spc="5" dirty="0">
                <a:solidFill>
                  <a:srgbClr val="FF0000"/>
                </a:solidFill>
              </a:rPr>
              <a:t> </a:t>
            </a:r>
            <a:r>
              <a:rPr sz="4400" spc="-10" dirty="0">
                <a:solidFill>
                  <a:srgbClr val="FF0000"/>
                </a:solidFill>
              </a:rPr>
              <a:t>oseoid</a:t>
            </a:r>
            <a:r>
              <a:rPr sz="4400" spc="10" dirty="0">
                <a:solidFill>
                  <a:srgbClr val="FF0000"/>
                </a:solidFill>
              </a:rPr>
              <a:t> </a:t>
            </a:r>
            <a:r>
              <a:rPr sz="4400" spc="-10" dirty="0">
                <a:solidFill>
                  <a:srgbClr val="FF0000"/>
                </a:solidFill>
              </a:rPr>
              <a:t>osteoma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1374394" y="2720720"/>
            <a:ext cx="103505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dirty="0">
                <a:solidFill>
                  <a:srgbClr val="83992A"/>
                </a:solidFill>
                <a:latin typeface="Garamond"/>
                <a:cs typeface="Garamond"/>
              </a:rPr>
              <a:t>.</a:t>
            </a:r>
            <a:endParaRPr sz="2800">
              <a:latin typeface="Garamond"/>
              <a:cs typeface="Garamond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260972" y="2720720"/>
            <a:ext cx="103505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dirty="0">
                <a:solidFill>
                  <a:srgbClr val="83992A"/>
                </a:solidFill>
                <a:latin typeface="Garamond"/>
                <a:cs typeface="Garamond"/>
              </a:rPr>
              <a:t>.</a:t>
            </a:r>
            <a:endParaRPr sz="2800">
              <a:latin typeface="Garamond"/>
              <a:cs typeface="Garamond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3733800" y="2514600"/>
            <a:ext cx="5562600" cy="3048000"/>
            <a:chOff x="3733800" y="2514600"/>
            <a:chExt cx="5562600" cy="3048000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733800" y="2514600"/>
              <a:ext cx="1524000" cy="297180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620000" y="2514600"/>
              <a:ext cx="1676400" cy="30480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66594" y="448182"/>
            <a:ext cx="7262495" cy="6953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4400" spc="-10" dirty="0">
                <a:solidFill>
                  <a:srgbClr val="252525"/>
                </a:solidFill>
              </a:rPr>
              <a:t>Bone</a:t>
            </a:r>
            <a:r>
              <a:rPr sz="4400" spc="-20" dirty="0">
                <a:solidFill>
                  <a:srgbClr val="252525"/>
                </a:solidFill>
              </a:rPr>
              <a:t> </a:t>
            </a:r>
            <a:r>
              <a:rPr sz="4400" spc="-5" dirty="0">
                <a:solidFill>
                  <a:srgbClr val="252525"/>
                </a:solidFill>
              </a:rPr>
              <a:t>scan</a:t>
            </a:r>
            <a:r>
              <a:rPr sz="4400" dirty="0">
                <a:solidFill>
                  <a:srgbClr val="252525"/>
                </a:solidFill>
              </a:rPr>
              <a:t> </a:t>
            </a:r>
            <a:r>
              <a:rPr sz="4400" spc="-10" dirty="0">
                <a:solidFill>
                  <a:srgbClr val="252525"/>
                </a:solidFill>
              </a:rPr>
              <a:t>in</a:t>
            </a:r>
            <a:r>
              <a:rPr sz="4400" spc="-5" dirty="0">
                <a:solidFill>
                  <a:srgbClr val="252525"/>
                </a:solidFill>
              </a:rPr>
              <a:t> </a:t>
            </a:r>
            <a:r>
              <a:rPr sz="4400" spc="-20" dirty="0">
                <a:solidFill>
                  <a:srgbClr val="252525"/>
                </a:solidFill>
              </a:rPr>
              <a:t>Ewing’s</a:t>
            </a:r>
            <a:r>
              <a:rPr sz="4400" spc="-10" dirty="0">
                <a:solidFill>
                  <a:srgbClr val="252525"/>
                </a:solidFill>
              </a:rPr>
              <a:t> </a:t>
            </a:r>
            <a:r>
              <a:rPr sz="4400" spc="-5" dirty="0">
                <a:solidFill>
                  <a:srgbClr val="252525"/>
                </a:solidFill>
              </a:rPr>
              <a:t>sarcoma</a:t>
            </a:r>
            <a:endParaRPr sz="44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36392" y="1447800"/>
            <a:ext cx="6376415" cy="4572000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7997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0" y="1535874"/>
            <a:ext cx="12192000" cy="3850640"/>
            <a:chOff x="0" y="1535874"/>
            <a:chExt cx="12192000" cy="3850640"/>
          </a:xfrm>
        </p:grpSpPr>
        <p:sp>
          <p:nvSpPr>
            <p:cNvPr id="4" name="object 4"/>
            <p:cNvSpPr/>
            <p:nvPr/>
          </p:nvSpPr>
          <p:spPr>
            <a:xfrm>
              <a:off x="2330195" y="1543811"/>
              <a:ext cx="7543800" cy="3834765"/>
            </a:xfrm>
            <a:custGeom>
              <a:avLst/>
              <a:gdLst/>
              <a:ahLst/>
              <a:cxnLst/>
              <a:rect l="l" t="t" r="r" b="b"/>
              <a:pathLst>
                <a:path w="7543800" h="3834765">
                  <a:moveTo>
                    <a:pt x="0" y="3834384"/>
                  </a:moveTo>
                  <a:lnTo>
                    <a:pt x="7543800" y="3834384"/>
                  </a:lnTo>
                  <a:lnTo>
                    <a:pt x="7543800" y="0"/>
                  </a:lnTo>
                  <a:lnTo>
                    <a:pt x="0" y="0"/>
                  </a:lnTo>
                  <a:lnTo>
                    <a:pt x="0" y="3834384"/>
                  </a:lnTo>
                  <a:close/>
                </a:path>
              </a:pathLst>
            </a:custGeom>
            <a:ln w="15875">
              <a:solidFill>
                <a:srgbClr val="83992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3148583"/>
              <a:ext cx="2459735" cy="61264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735312" y="3148583"/>
              <a:ext cx="2456688" cy="612647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2692908" y="3525011"/>
              <a:ext cx="6816090" cy="0"/>
            </a:xfrm>
            <a:custGeom>
              <a:avLst/>
              <a:gdLst/>
              <a:ahLst/>
              <a:cxnLst/>
              <a:rect l="l" t="t" r="r" b="b"/>
              <a:pathLst>
                <a:path w="6816090">
                  <a:moveTo>
                    <a:pt x="0" y="0"/>
                  </a:moveTo>
                  <a:lnTo>
                    <a:pt x="6815709" y="0"/>
                  </a:lnTo>
                </a:path>
              </a:pathLst>
            </a:custGeom>
            <a:ln w="15875">
              <a:solidFill>
                <a:srgbClr val="83992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2898775" y="3137661"/>
            <a:ext cx="4886325" cy="23660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61670" indent="-649605">
              <a:lnSpc>
                <a:spcPct val="100000"/>
              </a:lnSpc>
              <a:spcBef>
                <a:spcPts val="105"/>
              </a:spcBef>
              <a:buClr>
                <a:srgbClr val="83992A"/>
              </a:buClr>
              <a:buSzPct val="68750"/>
              <a:buFont typeface="Arial"/>
              <a:buChar char="•"/>
              <a:tabLst>
                <a:tab pos="661670" algn="l"/>
                <a:tab pos="662305" algn="l"/>
              </a:tabLst>
            </a:pPr>
            <a:r>
              <a:rPr sz="4000" b="1" spc="-5" dirty="0">
                <a:solidFill>
                  <a:srgbClr val="FF0000"/>
                </a:solidFill>
                <a:latin typeface="Garamond"/>
                <a:cs typeface="Garamond"/>
              </a:rPr>
              <a:t>Definition</a:t>
            </a:r>
            <a:endParaRPr sz="4000">
              <a:latin typeface="Garamond"/>
              <a:cs typeface="Garamond"/>
            </a:endParaRPr>
          </a:p>
          <a:p>
            <a:pPr marL="701675" indent="-689610">
              <a:lnSpc>
                <a:spcPct val="100000"/>
              </a:lnSpc>
              <a:spcBef>
                <a:spcPts val="215"/>
              </a:spcBef>
              <a:buClr>
                <a:srgbClr val="83992A"/>
              </a:buClr>
              <a:buSzPct val="115277"/>
              <a:buFont typeface="Arial"/>
              <a:buChar char="•"/>
              <a:tabLst>
                <a:tab pos="701675" algn="l"/>
                <a:tab pos="702310" algn="l"/>
              </a:tabLst>
            </a:pPr>
            <a:r>
              <a:rPr sz="3600" b="1" spc="5" dirty="0">
                <a:solidFill>
                  <a:srgbClr val="FF0000"/>
                </a:solidFill>
                <a:latin typeface="Garamond"/>
                <a:cs typeface="Garamond"/>
              </a:rPr>
              <a:t>Radiopharmaceutical</a:t>
            </a:r>
            <a:endParaRPr sz="3600">
              <a:latin typeface="Garamond"/>
              <a:cs typeface="Garamond"/>
            </a:endParaRPr>
          </a:p>
          <a:p>
            <a:pPr marL="701675" indent="-689610">
              <a:lnSpc>
                <a:spcPct val="100000"/>
              </a:lnSpc>
              <a:spcBef>
                <a:spcPts val="165"/>
              </a:spcBef>
              <a:buClr>
                <a:srgbClr val="83992A"/>
              </a:buClr>
              <a:buSzPct val="115277"/>
              <a:buFont typeface="Arial"/>
              <a:buChar char="•"/>
              <a:tabLst>
                <a:tab pos="701675" algn="l"/>
                <a:tab pos="702310" algn="l"/>
              </a:tabLst>
            </a:pPr>
            <a:r>
              <a:rPr sz="3600" b="1" spc="-5" dirty="0">
                <a:solidFill>
                  <a:srgbClr val="FF0000"/>
                </a:solidFill>
                <a:latin typeface="Garamond"/>
                <a:cs typeface="Garamond"/>
              </a:rPr>
              <a:t>Indication</a:t>
            </a:r>
            <a:endParaRPr sz="3600">
              <a:latin typeface="Garamond"/>
              <a:cs typeface="Garamond"/>
            </a:endParaRPr>
          </a:p>
          <a:p>
            <a:pPr marL="585470" indent="-573405">
              <a:lnSpc>
                <a:spcPct val="100000"/>
              </a:lnSpc>
              <a:spcBef>
                <a:spcPts val="170"/>
              </a:spcBef>
              <a:buClr>
                <a:srgbClr val="83992A"/>
              </a:buClr>
              <a:buSzPct val="115277"/>
              <a:buFont typeface="Arial"/>
              <a:buChar char="•"/>
              <a:tabLst>
                <a:tab pos="585470" algn="l"/>
                <a:tab pos="586105" algn="l"/>
              </a:tabLst>
            </a:pPr>
            <a:r>
              <a:rPr sz="3600" b="1" spc="5" dirty="0">
                <a:solidFill>
                  <a:srgbClr val="FF0000"/>
                </a:solidFill>
                <a:latin typeface="Garamond"/>
                <a:cs typeface="Garamond"/>
              </a:rPr>
              <a:t>Imaging</a:t>
            </a:r>
            <a:endParaRPr sz="3600">
              <a:latin typeface="Garamond"/>
              <a:cs typeface="Garamond"/>
            </a:endParaRPr>
          </a:p>
        </p:txBody>
      </p:sp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981200" y="1544621"/>
            <a:ext cx="8229473" cy="1407959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97507" y="2421635"/>
            <a:ext cx="9407525" cy="0"/>
          </a:xfrm>
          <a:custGeom>
            <a:avLst/>
            <a:gdLst/>
            <a:ahLst/>
            <a:cxnLst/>
            <a:rect l="l" t="t" r="r" b="b"/>
            <a:pathLst>
              <a:path w="9407525">
                <a:moveTo>
                  <a:pt x="0" y="0"/>
                </a:moveTo>
                <a:lnTo>
                  <a:pt x="9407271" y="0"/>
                </a:lnTo>
              </a:path>
            </a:pathLst>
          </a:custGeom>
          <a:ln w="15875">
            <a:solidFill>
              <a:srgbClr val="8399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92677" y="347624"/>
            <a:ext cx="3986529" cy="11239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7200" spc="-5" dirty="0">
                <a:solidFill>
                  <a:srgbClr val="FF0000"/>
                </a:solidFill>
              </a:rPr>
              <a:t>Definiti</a:t>
            </a:r>
            <a:r>
              <a:rPr sz="7200" spc="-25" dirty="0">
                <a:solidFill>
                  <a:srgbClr val="FF0000"/>
                </a:solidFill>
              </a:rPr>
              <a:t>o</a:t>
            </a:r>
            <a:r>
              <a:rPr sz="7200" dirty="0">
                <a:solidFill>
                  <a:srgbClr val="FF0000"/>
                </a:solidFill>
              </a:rPr>
              <a:t>n</a:t>
            </a:r>
            <a:endParaRPr sz="7200"/>
          </a:p>
        </p:txBody>
      </p:sp>
      <p:sp>
        <p:nvSpPr>
          <p:cNvPr id="4" name="object 4"/>
          <p:cNvSpPr txBox="1"/>
          <p:nvPr/>
        </p:nvSpPr>
        <p:spPr>
          <a:xfrm>
            <a:off x="1374394" y="2566491"/>
            <a:ext cx="9431020" cy="30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0"/>
              </a:spcBef>
              <a:buClr>
                <a:srgbClr val="83992A"/>
              </a:buClr>
              <a:buSzPct val="114583"/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400" b="1" dirty="0">
                <a:solidFill>
                  <a:srgbClr val="252525"/>
                </a:solidFill>
                <a:latin typeface="Garamond"/>
                <a:cs typeface="Garamond"/>
              </a:rPr>
              <a:t>A</a:t>
            </a:r>
            <a:r>
              <a:rPr sz="2400" b="1" spc="1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400" b="1" spc="-5" dirty="0">
                <a:solidFill>
                  <a:srgbClr val="252525"/>
                </a:solidFill>
                <a:latin typeface="Garamond"/>
                <a:cs typeface="Garamond"/>
              </a:rPr>
              <a:t>kidney</a:t>
            </a:r>
            <a:r>
              <a:rPr sz="2400" b="1" dirty="0">
                <a:solidFill>
                  <a:srgbClr val="252525"/>
                </a:solidFill>
                <a:latin typeface="Garamond"/>
                <a:cs typeface="Garamond"/>
              </a:rPr>
              <a:t> scan </a:t>
            </a:r>
            <a:r>
              <a:rPr sz="2400" b="1" spc="-5" dirty="0">
                <a:solidFill>
                  <a:srgbClr val="252525"/>
                </a:solidFill>
                <a:latin typeface="Garamond"/>
                <a:cs typeface="Garamond"/>
              </a:rPr>
              <a:t>is</a:t>
            </a:r>
            <a:r>
              <a:rPr sz="2400" b="1" spc="1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400" b="1" dirty="0">
                <a:solidFill>
                  <a:srgbClr val="252525"/>
                </a:solidFill>
                <a:latin typeface="Garamond"/>
                <a:cs typeface="Garamond"/>
              </a:rPr>
              <a:t>a</a:t>
            </a:r>
            <a:r>
              <a:rPr sz="2400" b="1" spc="-30" dirty="0">
                <a:solidFill>
                  <a:srgbClr val="FF0000"/>
                </a:solidFill>
                <a:latin typeface="Garamond"/>
                <a:cs typeface="Garamond"/>
              </a:rPr>
              <a:t> </a:t>
            </a:r>
            <a:r>
              <a:rPr sz="2400" b="1" u="sng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Garamond"/>
                <a:cs typeface="Garamond"/>
                <a:hlinkClick r:id="rId2"/>
              </a:rPr>
              <a:t>nuclear</a:t>
            </a:r>
            <a:r>
              <a:rPr sz="2400" b="1" u="sng" spc="2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Garamond"/>
                <a:cs typeface="Garamond"/>
                <a:hlinkClick r:id="rId2"/>
              </a:rPr>
              <a:t> </a:t>
            </a:r>
            <a:r>
              <a:rPr sz="2400" b="1" u="sng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Garamond"/>
                <a:cs typeface="Garamond"/>
                <a:hlinkClick r:id="rId2"/>
              </a:rPr>
              <a:t>scanning </a:t>
            </a:r>
            <a:r>
              <a:rPr sz="2400" b="1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Garamond"/>
                <a:cs typeface="Garamond"/>
                <a:hlinkClick r:id="rId2"/>
              </a:rPr>
              <a:t>test</a:t>
            </a:r>
            <a:r>
              <a:rPr sz="2400" b="1" spc="-10" dirty="0">
                <a:solidFill>
                  <a:srgbClr val="FF0000"/>
                </a:solidFill>
                <a:latin typeface="Garamond"/>
                <a:cs typeface="Garamond"/>
                <a:hlinkClick r:id="rId2"/>
              </a:rPr>
              <a:t> </a:t>
            </a:r>
            <a:r>
              <a:rPr sz="2400" b="1" spc="-5" dirty="0">
                <a:solidFill>
                  <a:srgbClr val="252525"/>
                </a:solidFill>
                <a:latin typeface="Garamond"/>
                <a:cs typeface="Garamond"/>
              </a:rPr>
              <a:t>that</a:t>
            </a:r>
            <a:r>
              <a:rPr sz="2400" b="1" spc="1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400" b="1" spc="-5" dirty="0">
                <a:solidFill>
                  <a:srgbClr val="252525"/>
                </a:solidFill>
                <a:latin typeface="Garamond"/>
                <a:cs typeface="Garamond"/>
              </a:rPr>
              <a:t>is</a:t>
            </a:r>
            <a:r>
              <a:rPr sz="2400" b="1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400" b="1" spc="-5" dirty="0">
                <a:solidFill>
                  <a:srgbClr val="252525"/>
                </a:solidFill>
                <a:latin typeface="Garamond"/>
                <a:cs typeface="Garamond"/>
              </a:rPr>
              <a:t>done</a:t>
            </a:r>
            <a:r>
              <a:rPr sz="2400" b="1" spc="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400" b="1" spc="-10" dirty="0">
                <a:solidFill>
                  <a:srgbClr val="252525"/>
                </a:solidFill>
                <a:latin typeface="Garamond"/>
                <a:cs typeface="Garamond"/>
              </a:rPr>
              <a:t>to</a:t>
            </a:r>
            <a:r>
              <a:rPr sz="2400" b="1" spc="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400" b="1" spc="-15" dirty="0">
                <a:solidFill>
                  <a:srgbClr val="252525"/>
                </a:solidFill>
                <a:latin typeface="Garamond"/>
                <a:cs typeface="Garamond"/>
              </a:rPr>
              <a:t>evaluate</a:t>
            </a:r>
            <a:r>
              <a:rPr sz="2400" b="1" spc="40" dirty="0">
                <a:solidFill>
                  <a:srgbClr val="FF0000"/>
                </a:solidFill>
                <a:latin typeface="Garamond"/>
                <a:cs typeface="Garamond"/>
              </a:rPr>
              <a:t> </a:t>
            </a:r>
            <a:r>
              <a:rPr sz="2400" b="1" u="sng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Garamond"/>
                <a:cs typeface="Garamond"/>
                <a:hlinkClick r:id="rId3"/>
              </a:rPr>
              <a:t>kidney</a:t>
            </a:r>
            <a:endParaRPr sz="2400">
              <a:latin typeface="Garamond"/>
              <a:cs typeface="Garamond"/>
            </a:endParaRPr>
          </a:p>
          <a:p>
            <a:pPr marL="299085">
              <a:lnSpc>
                <a:spcPct val="100000"/>
              </a:lnSpc>
              <a:spcBef>
                <a:spcPts val="5"/>
              </a:spcBef>
            </a:pPr>
            <a:r>
              <a:rPr sz="2400" b="1" spc="-5" dirty="0">
                <a:solidFill>
                  <a:srgbClr val="252525"/>
                </a:solidFill>
                <a:latin typeface="Garamond"/>
                <a:cs typeface="Garamond"/>
              </a:rPr>
              <a:t>function</a:t>
            </a:r>
            <a:r>
              <a:rPr sz="2400" b="1" dirty="0">
                <a:solidFill>
                  <a:srgbClr val="252525"/>
                </a:solidFill>
                <a:latin typeface="Garamond"/>
                <a:cs typeface="Garamond"/>
              </a:rPr>
              <a:t> or </a:t>
            </a:r>
            <a:r>
              <a:rPr sz="2400" b="1" spc="-5" dirty="0">
                <a:solidFill>
                  <a:srgbClr val="252525"/>
                </a:solidFill>
                <a:latin typeface="Garamond"/>
                <a:cs typeface="Garamond"/>
              </a:rPr>
              <a:t>appearance.</a:t>
            </a:r>
            <a:endParaRPr sz="2400">
              <a:latin typeface="Garamond"/>
              <a:cs typeface="Garamond"/>
            </a:endParaRPr>
          </a:p>
          <a:p>
            <a:pPr marL="299085" indent="-287020">
              <a:lnSpc>
                <a:spcPct val="100000"/>
              </a:lnSpc>
              <a:spcBef>
                <a:spcPts val="1175"/>
              </a:spcBef>
              <a:buClr>
                <a:srgbClr val="83992A"/>
              </a:buClr>
              <a:buSzPct val="114583"/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400" b="1" spc="-45" dirty="0">
                <a:solidFill>
                  <a:srgbClr val="252525"/>
                </a:solidFill>
                <a:latin typeface="Garamond"/>
                <a:cs typeface="Garamond"/>
              </a:rPr>
              <a:t>Two</a:t>
            </a:r>
            <a:r>
              <a:rPr sz="2400" b="1" spc="-1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400" b="1" dirty="0">
                <a:solidFill>
                  <a:srgbClr val="252525"/>
                </a:solidFill>
                <a:latin typeface="Garamond"/>
                <a:cs typeface="Garamond"/>
              </a:rPr>
              <a:t>types</a:t>
            </a:r>
            <a:r>
              <a:rPr sz="2400" b="1" spc="-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400" b="1" dirty="0">
                <a:solidFill>
                  <a:srgbClr val="252525"/>
                </a:solidFill>
                <a:latin typeface="Garamond"/>
                <a:cs typeface="Garamond"/>
              </a:rPr>
              <a:t>of</a:t>
            </a:r>
            <a:r>
              <a:rPr sz="2400" b="1" spc="36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400" b="1" spc="-5" dirty="0">
                <a:solidFill>
                  <a:srgbClr val="252525"/>
                </a:solidFill>
                <a:latin typeface="Garamond"/>
                <a:cs typeface="Garamond"/>
              </a:rPr>
              <a:t>kidney </a:t>
            </a:r>
            <a:r>
              <a:rPr sz="2400" b="1" dirty="0">
                <a:solidFill>
                  <a:srgbClr val="252525"/>
                </a:solidFill>
                <a:latin typeface="Garamond"/>
                <a:cs typeface="Garamond"/>
              </a:rPr>
              <a:t>scans</a:t>
            </a:r>
            <a:r>
              <a:rPr sz="2400" b="1" spc="-2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400" b="1" dirty="0">
                <a:solidFill>
                  <a:srgbClr val="252525"/>
                </a:solidFill>
                <a:latin typeface="Garamond"/>
                <a:cs typeface="Garamond"/>
              </a:rPr>
              <a:t>can</a:t>
            </a:r>
            <a:r>
              <a:rPr sz="2400" b="1" spc="-1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400" b="1" spc="-5" dirty="0">
                <a:solidFill>
                  <a:srgbClr val="252525"/>
                </a:solidFill>
                <a:latin typeface="Garamond"/>
                <a:cs typeface="Garamond"/>
              </a:rPr>
              <a:t>be</a:t>
            </a:r>
            <a:r>
              <a:rPr sz="2400" b="1" spc="1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400" b="1" spc="-5" dirty="0">
                <a:solidFill>
                  <a:srgbClr val="252525"/>
                </a:solidFill>
                <a:latin typeface="Garamond"/>
                <a:cs typeface="Garamond"/>
              </a:rPr>
              <a:t>done:</a:t>
            </a:r>
            <a:endParaRPr sz="2400">
              <a:latin typeface="Garamond"/>
              <a:cs typeface="Garamond"/>
            </a:endParaRPr>
          </a:p>
          <a:p>
            <a:pPr marL="299085" indent="-287020">
              <a:lnSpc>
                <a:spcPct val="100000"/>
              </a:lnSpc>
              <a:spcBef>
                <a:spcPts val="1180"/>
              </a:spcBef>
              <a:buClr>
                <a:srgbClr val="83992A"/>
              </a:buClr>
              <a:buSzPct val="114583"/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400" b="1" dirty="0">
                <a:solidFill>
                  <a:srgbClr val="252525"/>
                </a:solidFill>
                <a:latin typeface="Garamond"/>
                <a:cs typeface="Garamond"/>
              </a:rPr>
              <a:t>A </a:t>
            </a:r>
            <a:r>
              <a:rPr sz="2400" b="1" spc="5" dirty="0">
                <a:solidFill>
                  <a:srgbClr val="252525"/>
                </a:solidFill>
                <a:latin typeface="Garamond"/>
                <a:cs typeface="Garamond"/>
              </a:rPr>
              <a:t>cortical</a:t>
            </a:r>
            <a:r>
              <a:rPr sz="2400" b="1" spc="-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400" b="1" dirty="0">
                <a:solidFill>
                  <a:srgbClr val="252525"/>
                </a:solidFill>
                <a:latin typeface="Garamond"/>
                <a:cs typeface="Garamond"/>
              </a:rPr>
              <a:t>scan</a:t>
            </a:r>
            <a:r>
              <a:rPr sz="2400" b="1" spc="-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400" b="1" dirty="0">
                <a:solidFill>
                  <a:srgbClr val="252525"/>
                </a:solidFill>
                <a:latin typeface="Garamond"/>
                <a:cs typeface="Garamond"/>
              </a:rPr>
              <a:t>can </a:t>
            </a:r>
            <a:r>
              <a:rPr sz="2400" b="1" spc="-5" dirty="0">
                <a:solidFill>
                  <a:srgbClr val="252525"/>
                </a:solidFill>
                <a:latin typeface="Garamond"/>
                <a:cs typeface="Garamond"/>
              </a:rPr>
              <a:t>be done</a:t>
            </a:r>
            <a:r>
              <a:rPr sz="2400" b="1" spc="2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400" b="1" spc="-5" dirty="0">
                <a:solidFill>
                  <a:srgbClr val="252525"/>
                </a:solidFill>
                <a:latin typeface="Garamond"/>
                <a:cs typeface="Garamond"/>
              </a:rPr>
              <a:t>to</a:t>
            </a:r>
            <a:r>
              <a:rPr sz="2400" b="1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400" b="1" spc="-5" dirty="0">
                <a:solidFill>
                  <a:srgbClr val="252525"/>
                </a:solidFill>
                <a:latin typeface="Garamond"/>
                <a:cs typeface="Garamond"/>
              </a:rPr>
              <a:t>look </a:t>
            </a:r>
            <a:r>
              <a:rPr sz="2400" b="1" dirty="0">
                <a:solidFill>
                  <a:srgbClr val="252525"/>
                </a:solidFill>
                <a:latin typeface="Garamond"/>
                <a:cs typeface="Garamond"/>
              </a:rPr>
              <a:t>at</a:t>
            </a:r>
            <a:r>
              <a:rPr sz="2400" b="1" spc="-2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400" b="1" spc="-5" dirty="0">
                <a:solidFill>
                  <a:srgbClr val="252525"/>
                </a:solidFill>
                <a:latin typeface="Garamond"/>
                <a:cs typeface="Garamond"/>
              </a:rPr>
              <a:t>the</a:t>
            </a:r>
            <a:r>
              <a:rPr sz="2400" b="1" spc="2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400" b="1" spc="-5" dirty="0">
                <a:solidFill>
                  <a:srgbClr val="252525"/>
                </a:solidFill>
                <a:latin typeface="Garamond"/>
                <a:cs typeface="Garamond"/>
              </a:rPr>
              <a:t>shape </a:t>
            </a:r>
            <a:r>
              <a:rPr sz="2400" b="1" dirty="0">
                <a:solidFill>
                  <a:srgbClr val="252525"/>
                </a:solidFill>
                <a:latin typeface="Garamond"/>
                <a:cs typeface="Garamond"/>
              </a:rPr>
              <a:t>of</a:t>
            </a:r>
            <a:r>
              <a:rPr sz="2400" b="1" spc="37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400" b="1" spc="-5" dirty="0">
                <a:solidFill>
                  <a:srgbClr val="252525"/>
                </a:solidFill>
                <a:latin typeface="Garamond"/>
                <a:cs typeface="Garamond"/>
              </a:rPr>
              <a:t>the kidneys.</a:t>
            </a:r>
            <a:endParaRPr sz="2400">
              <a:latin typeface="Garamond"/>
              <a:cs typeface="Garamond"/>
            </a:endParaRPr>
          </a:p>
          <a:p>
            <a:pPr marL="299085" marR="40005" indent="-287020">
              <a:lnSpc>
                <a:spcPct val="100000"/>
              </a:lnSpc>
              <a:spcBef>
                <a:spcPts val="1175"/>
              </a:spcBef>
              <a:buClr>
                <a:srgbClr val="83992A"/>
              </a:buClr>
              <a:buSzPct val="114583"/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400" b="1" dirty="0">
                <a:solidFill>
                  <a:srgbClr val="252525"/>
                </a:solidFill>
                <a:latin typeface="Garamond"/>
                <a:cs typeface="Garamond"/>
              </a:rPr>
              <a:t>A </a:t>
            </a:r>
            <a:r>
              <a:rPr sz="2400" b="1" spc="-5" dirty="0">
                <a:solidFill>
                  <a:srgbClr val="252525"/>
                </a:solidFill>
                <a:latin typeface="Garamond"/>
                <a:cs typeface="Garamond"/>
              </a:rPr>
              <a:t>functional study </a:t>
            </a:r>
            <a:r>
              <a:rPr sz="2400" b="1" dirty="0">
                <a:solidFill>
                  <a:srgbClr val="252525"/>
                </a:solidFill>
                <a:latin typeface="Garamond"/>
                <a:cs typeface="Garamond"/>
              </a:rPr>
              <a:t>can </a:t>
            </a:r>
            <a:r>
              <a:rPr sz="2400" b="1" spc="-5" dirty="0">
                <a:solidFill>
                  <a:srgbClr val="252525"/>
                </a:solidFill>
                <a:latin typeface="Garamond"/>
                <a:cs typeface="Garamond"/>
              </a:rPr>
              <a:t>be done to </a:t>
            </a:r>
            <a:r>
              <a:rPr sz="2400" b="1" dirty="0">
                <a:solidFill>
                  <a:srgbClr val="252525"/>
                </a:solidFill>
                <a:latin typeface="Garamond"/>
                <a:cs typeface="Garamond"/>
              </a:rPr>
              <a:t>measure </a:t>
            </a:r>
            <a:r>
              <a:rPr sz="2400" b="1" spc="-5" dirty="0">
                <a:solidFill>
                  <a:srgbClr val="252525"/>
                </a:solidFill>
                <a:latin typeface="Garamond"/>
                <a:cs typeface="Garamond"/>
              </a:rPr>
              <a:t>the amount </a:t>
            </a:r>
            <a:r>
              <a:rPr sz="2400" b="1" dirty="0">
                <a:solidFill>
                  <a:srgbClr val="252525"/>
                </a:solidFill>
                <a:latin typeface="Garamond"/>
                <a:cs typeface="Garamond"/>
              </a:rPr>
              <a:t>of</a:t>
            </a:r>
            <a:r>
              <a:rPr sz="2400" b="1" spc="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400" b="1" spc="-10" dirty="0">
                <a:solidFill>
                  <a:srgbClr val="252525"/>
                </a:solidFill>
                <a:latin typeface="Garamond"/>
                <a:cs typeface="Garamond"/>
              </a:rPr>
              <a:t>time </a:t>
            </a:r>
            <a:r>
              <a:rPr sz="2400" b="1" spc="-5" dirty="0">
                <a:solidFill>
                  <a:srgbClr val="252525"/>
                </a:solidFill>
                <a:latin typeface="Garamond"/>
                <a:cs typeface="Garamond"/>
              </a:rPr>
              <a:t>it </a:t>
            </a:r>
            <a:r>
              <a:rPr sz="2400" b="1" spc="-15" dirty="0">
                <a:solidFill>
                  <a:srgbClr val="252525"/>
                </a:solidFill>
                <a:latin typeface="Garamond"/>
                <a:cs typeface="Garamond"/>
              </a:rPr>
              <a:t>takes </a:t>
            </a:r>
            <a:r>
              <a:rPr sz="2400" b="1" spc="-58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400" b="1" spc="5" dirty="0">
                <a:solidFill>
                  <a:srgbClr val="252525"/>
                </a:solidFill>
                <a:latin typeface="Garamond"/>
                <a:cs typeface="Garamond"/>
              </a:rPr>
              <a:t>for </a:t>
            </a:r>
            <a:r>
              <a:rPr sz="2400" b="1" spc="-5" dirty="0">
                <a:solidFill>
                  <a:srgbClr val="252525"/>
                </a:solidFill>
                <a:latin typeface="Garamond"/>
                <a:cs typeface="Garamond"/>
              </a:rPr>
              <a:t>the</a:t>
            </a:r>
            <a:r>
              <a:rPr sz="2400" b="1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400" b="1" spc="-5" dirty="0">
                <a:solidFill>
                  <a:srgbClr val="252525"/>
                </a:solidFill>
                <a:latin typeface="Garamond"/>
                <a:cs typeface="Garamond"/>
              </a:rPr>
              <a:t>tracer</a:t>
            </a:r>
            <a:r>
              <a:rPr sz="2400" b="1" spc="1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400" b="1" dirty="0">
                <a:solidFill>
                  <a:srgbClr val="252525"/>
                </a:solidFill>
                <a:latin typeface="Garamond"/>
                <a:cs typeface="Garamond"/>
              </a:rPr>
              <a:t>to </a:t>
            </a:r>
            <a:r>
              <a:rPr sz="2400" b="1" spc="-30" dirty="0">
                <a:solidFill>
                  <a:srgbClr val="252525"/>
                </a:solidFill>
                <a:latin typeface="Garamond"/>
                <a:cs typeface="Garamond"/>
              </a:rPr>
              <a:t>move</a:t>
            </a:r>
            <a:r>
              <a:rPr sz="2400" b="1" spc="2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400" b="1" dirty="0">
                <a:solidFill>
                  <a:srgbClr val="252525"/>
                </a:solidFill>
                <a:latin typeface="Garamond"/>
                <a:cs typeface="Garamond"/>
              </a:rPr>
              <a:t>through</a:t>
            </a:r>
            <a:r>
              <a:rPr sz="2400" b="1" spc="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400" b="1" spc="-5" dirty="0">
                <a:solidFill>
                  <a:srgbClr val="252525"/>
                </a:solidFill>
                <a:latin typeface="Garamond"/>
                <a:cs typeface="Garamond"/>
              </a:rPr>
              <a:t>the</a:t>
            </a:r>
            <a:r>
              <a:rPr sz="2400" b="1" spc="2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400" b="1" spc="-30" dirty="0">
                <a:solidFill>
                  <a:srgbClr val="252525"/>
                </a:solidFill>
                <a:latin typeface="Garamond"/>
                <a:cs typeface="Garamond"/>
              </a:rPr>
              <a:t>kidney,</a:t>
            </a:r>
            <a:r>
              <a:rPr sz="2400" b="1" spc="-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400" b="1" dirty="0">
                <a:solidFill>
                  <a:srgbClr val="252525"/>
                </a:solidFill>
                <a:latin typeface="Garamond"/>
                <a:cs typeface="Garamond"/>
              </a:rPr>
              <a:t>collect </a:t>
            </a:r>
            <a:r>
              <a:rPr sz="2400" b="1" spc="-5" dirty="0">
                <a:solidFill>
                  <a:srgbClr val="252525"/>
                </a:solidFill>
                <a:latin typeface="Garamond"/>
                <a:cs typeface="Garamond"/>
              </a:rPr>
              <a:t>in</a:t>
            </a:r>
            <a:r>
              <a:rPr sz="2400" b="1" spc="1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400" b="1" spc="-5" dirty="0">
                <a:solidFill>
                  <a:srgbClr val="252525"/>
                </a:solidFill>
                <a:latin typeface="Garamond"/>
                <a:cs typeface="Garamond"/>
              </a:rPr>
              <a:t>the </a:t>
            </a:r>
            <a:r>
              <a:rPr sz="2400" b="1" spc="-10" dirty="0">
                <a:solidFill>
                  <a:srgbClr val="252525"/>
                </a:solidFill>
                <a:latin typeface="Garamond"/>
                <a:cs typeface="Garamond"/>
              </a:rPr>
              <a:t>urine,</a:t>
            </a:r>
            <a:r>
              <a:rPr sz="2400" b="1" spc="2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400" b="1" dirty="0">
                <a:solidFill>
                  <a:srgbClr val="252525"/>
                </a:solidFill>
                <a:latin typeface="Garamond"/>
                <a:cs typeface="Garamond"/>
              </a:rPr>
              <a:t>and </a:t>
            </a:r>
            <a:r>
              <a:rPr sz="2400" b="1" spc="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400" b="1" spc="-5" dirty="0">
                <a:solidFill>
                  <a:srgbClr val="252525"/>
                </a:solidFill>
                <a:latin typeface="Garamond"/>
                <a:cs typeface="Garamond"/>
              </a:rPr>
              <a:t>drain</a:t>
            </a:r>
            <a:r>
              <a:rPr sz="2400" b="1" spc="1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400" b="1" spc="-10" dirty="0">
                <a:solidFill>
                  <a:srgbClr val="252525"/>
                </a:solidFill>
                <a:latin typeface="Garamond"/>
                <a:cs typeface="Garamond"/>
              </a:rPr>
              <a:t>into</a:t>
            </a:r>
            <a:r>
              <a:rPr sz="2400" b="1" spc="1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400" b="1" spc="-5" dirty="0">
                <a:solidFill>
                  <a:srgbClr val="252525"/>
                </a:solidFill>
                <a:latin typeface="Garamond"/>
                <a:cs typeface="Garamond"/>
              </a:rPr>
              <a:t>the </a:t>
            </a:r>
            <a:r>
              <a:rPr sz="2400" b="1" spc="-20" dirty="0">
                <a:solidFill>
                  <a:srgbClr val="252525"/>
                </a:solidFill>
                <a:latin typeface="Garamond"/>
                <a:cs typeface="Garamond"/>
              </a:rPr>
              <a:t>bladder.</a:t>
            </a:r>
            <a:endParaRPr sz="2400">
              <a:latin typeface="Garamond"/>
              <a:cs typeface="Garamond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97507" y="2421635"/>
            <a:ext cx="9407525" cy="0"/>
          </a:xfrm>
          <a:custGeom>
            <a:avLst/>
            <a:gdLst/>
            <a:ahLst/>
            <a:cxnLst/>
            <a:rect l="l" t="t" r="r" b="b"/>
            <a:pathLst>
              <a:path w="9407525">
                <a:moveTo>
                  <a:pt x="0" y="0"/>
                </a:moveTo>
                <a:lnTo>
                  <a:pt x="9407271" y="0"/>
                </a:lnTo>
              </a:path>
            </a:pathLst>
          </a:custGeom>
          <a:ln w="15875">
            <a:solidFill>
              <a:srgbClr val="8399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475613" y="1155649"/>
            <a:ext cx="924687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dirty="0">
                <a:solidFill>
                  <a:srgbClr val="FF0000"/>
                </a:solidFill>
              </a:rPr>
              <a:t>RADIOPHARMACEUTICALS</a:t>
            </a:r>
            <a:endParaRPr sz="5400"/>
          </a:p>
        </p:txBody>
      </p:sp>
      <p:sp>
        <p:nvSpPr>
          <p:cNvPr id="4" name="object 4"/>
          <p:cNvSpPr txBox="1"/>
          <p:nvPr/>
        </p:nvSpPr>
        <p:spPr>
          <a:xfrm>
            <a:off x="1374394" y="2351697"/>
            <a:ext cx="3442970" cy="3469004"/>
          </a:xfrm>
          <a:prstGeom prst="rect">
            <a:avLst/>
          </a:prstGeom>
        </p:spPr>
        <p:txBody>
          <a:bodyPr vert="horz" wrap="square" lIns="0" tIns="84455" rIns="0" bIns="0" rtlCol="0">
            <a:spAutoFit/>
          </a:bodyPr>
          <a:lstStyle/>
          <a:p>
            <a:pPr marL="417830" indent="-405765">
              <a:lnSpc>
                <a:spcPct val="100000"/>
              </a:lnSpc>
              <a:spcBef>
                <a:spcPts val="665"/>
              </a:spcBef>
              <a:buClr>
                <a:srgbClr val="83992A"/>
              </a:buClr>
              <a:buSzPct val="111290"/>
              <a:buFont typeface="Wingdings"/>
              <a:buChar char=""/>
              <a:tabLst>
                <a:tab pos="418465" algn="l"/>
              </a:tabLst>
            </a:pPr>
            <a:r>
              <a:rPr sz="3100" b="1" spc="-10" dirty="0">
                <a:solidFill>
                  <a:srgbClr val="006FC0"/>
                </a:solidFill>
                <a:latin typeface="Garamond"/>
                <a:cs typeface="Garamond"/>
              </a:rPr>
              <a:t>Dynamic</a:t>
            </a:r>
            <a:r>
              <a:rPr sz="3100" b="1" spc="-20" dirty="0">
                <a:solidFill>
                  <a:srgbClr val="006FC0"/>
                </a:solidFill>
                <a:latin typeface="Garamond"/>
                <a:cs typeface="Garamond"/>
              </a:rPr>
              <a:t> </a:t>
            </a:r>
            <a:r>
              <a:rPr sz="3100" b="1" dirty="0">
                <a:solidFill>
                  <a:srgbClr val="006FC0"/>
                </a:solidFill>
                <a:latin typeface="Garamond"/>
                <a:cs typeface="Garamond"/>
              </a:rPr>
              <a:t>imaging</a:t>
            </a:r>
            <a:endParaRPr sz="3100">
              <a:latin typeface="Garamond"/>
              <a:cs typeface="Garamond"/>
            </a:endParaRPr>
          </a:p>
          <a:p>
            <a:pPr marL="12700">
              <a:lnSpc>
                <a:spcPct val="100000"/>
              </a:lnSpc>
              <a:spcBef>
                <a:spcPts val="560"/>
              </a:spcBef>
            </a:pPr>
            <a:r>
              <a:rPr sz="2000" b="1" spc="-40" dirty="0">
                <a:solidFill>
                  <a:srgbClr val="252525"/>
                </a:solidFill>
                <a:latin typeface="Garamond"/>
                <a:cs typeface="Garamond"/>
              </a:rPr>
              <a:t>Tc-99m</a:t>
            </a:r>
            <a:r>
              <a:rPr sz="2000" b="1" spc="2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000" b="1" spc="-40" dirty="0">
                <a:solidFill>
                  <a:srgbClr val="252525"/>
                </a:solidFill>
                <a:latin typeface="Garamond"/>
                <a:cs typeface="Garamond"/>
              </a:rPr>
              <a:t>DTPA,</a:t>
            </a:r>
            <a:r>
              <a:rPr sz="2000" b="1" spc="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000" b="1" spc="-40" dirty="0">
                <a:solidFill>
                  <a:srgbClr val="252525"/>
                </a:solidFill>
                <a:latin typeface="Garamond"/>
                <a:cs typeface="Garamond"/>
              </a:rPr>
              <a:t>Tc-99m</a:t>
            </a:r>
            <a:r>
              <a:rPr sz="2000" b="1" spc="2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000" b="1" spc="-10" dirty="0">
                <a:solidFill>
                  <a:srgbClr val="252525"/>
                </a:solidFill>
                <a:latin typeface="Garamond"/>
                <a:cs typeface="Garamond"/>
              </a:rPr>
              <a:t>MAG3</a:t>
            </a:r>
            <a:endParaRPr sz="2000">
              <a:latin typeface="Garamond"/>
              <a:cs typeface="Garamond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  <a:tabLst>
                <a:tab pos="1434465" algn="l"/>
                <a:tab pos="2390140" algn="l"/>
              </a:tabLst>
            </a:pPr>
            <a:r>
              <a:rPr sz="2000" b="1" spc="-10" dirty="0">
                <a:solidFill>
                  <a:srgbClr val="252525"/>
                </a:solidFill>
                <a:latin typeface="Garamond"/>
                <a:cs typeface="Garamond"/>
              </a:rPr>
              <a:t>Dose</a:t>
            </a:r>
            <a:r>
              <a:rPr sz="2000" b="1" spc="1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000" b="1" spc="-45" dirty="0">
                <a:solidFill>
                  <a:srgbClr val="252525"/>
                </a:solidFill>
                <a:latin typeface="Garamond"/>
                <a:cs typeface="Garamond"/>
              </a:rPr>
              <a:t>DTPA	</a:t>
            </a:r>
            <a:r>
              <a:rPr sz="2000" b="1" spc="-5" dirty="0">
                <a:solidFill>
                  <a:srgbClr val="252525"/>
                </a:solidFill>
                <a:latin typeface="Garamond"/>
                <a:cs typeface="Garamond"/>
              </a:rPr>
              <a:t>8-15mci	I.V</a:t>
            </a:r>
            <a:endParaRPr sz="2000">
              <a:latin typeface="Garamond"/>
              <a:cs typeface="Garamond"/>
            </a:endParaRPr>
          </a:p>
          <a:p>
            <a:pPr marL="646430">
              <a:lnSpc>
                <a:spcPct val="100000"/>
              </a:lnSpc>
              <a:spcBef>
                <a:spcPts val="600"/>
              </a:spcBef>
            </a:pPr>
            <a:r>
              <a:rPr sz="2000" b="1" spc="-10" dirty="0">
                <a:solidFill>
                  <a:srgbClr val="252525"/>
                </a:solidFill>
                <a:latin typeface="Garamond"/>
                <a:cs typeface="Garamond"/>
              </a:rPr>
              <a:t>MAG3</a:t>
            </a:r>
            <a:r>
              <a:rPr sz="2000" b="1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000" b="1" spc="-5" dirty="0">
                <a:solidFill>
                  <a:srgbClr val="252525"/>
                </a:solidFill>
                <a:latin typeface="Garamond"/>
                <a:cs typeface="Garamond"/>
              </a:rPr>
              <a:t>5-10mci</a:t>
            </a:r>
            <a:r>
              <a:rPr sz="2000" b="1" spc="45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000" b="1" dirty="0">
                <a:solidFill>
                  <a:srgbClr val="252525"/>
                </a:solidFill>
                <a:latin typeface="Garamond"/>
                <a:cs typeface="Garamond"/>
              </a:rPr>
              <a:t>I.V</a:t>
            </a:r>
            <a:endParaRPr sz="2000">
              <a:latin typeface="Garamond"/>
              <a:cs typeface="Garamond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  <a:tabLst>
                <a:tab pos="727075" algn="l"/>
                <a:tab pos="1925320" algn="l"/>
              </a:tabLst>
            </a:pPr>
            <a:r>
              <a:rPr sz="2000" b="1" spc="-5" dirty="0">
                <a:solidFill>
                  <a:srgbClr val="252525"/>
                </a:solidFill>
                <a:latin typeface="Garamond"/>
                <a:cs typeface="Garamond"/>
              </a:rPr>
              <a:t>Lasix	0.5mg/kg	I.V</a:t>
            </a:r>
            <a:endParaRPr sz="2000">
              <a:latin typeface="Garamond"/>
              <a:cs typeface="Garamond"/>
            </a:endParaRPr>
          </a:p>
          <a:p>
            <a:pPr marL="417830" indent="-405765">
              <a:lnSpc>
                <a:spcPct val="100000"/>
              </a:lnSpc>
              <a:spcBef>
                <a:spcPts val="110"/>
              </a:spcBef>
              <a:buClr>
                <a:srgbClr val="83992A"/>
              </a:buClr>
              <a:buSzPct val="111290"/>
              <a:buFont typeface="Wingdings"/>
              <a:buChar char=""/>
              <a:tabLst>
                <a:tab pos="418465" algn="l"/>
              </a:tabLst>
            </a:pPr>
            <a:r>
              <a:rPr sz="3100" b="1" spc="-10" dirty="0">
                <a:solidFill>
                  <a:srgbClr val="006FC0"/>
                </a:solidFill>
                <a:latin typeface="Garamond"/>
                <a:cs typeface="Garamond"/>
              </a:rPr>
              <a:t>Static</a:t>
            </a:r>
            <a:r>
              <a:rPr sz="3100" b="1" spc="30" dirty="0">
                <a:solidFill>
                  <a:srgbClr val="006FC0"/>
                </a:solidFill>
                <a:latin typeface="Garamond"/>
                <a:cs typeface="Garamond"/>
              </a:rPr>
              <a:t> </a:t>
            </a:r>
            <a:r>
              <a:rPr sz="3100" b="1" dirty="0">
                <a:solidFill>
                  <a:srgbClr val="006FC0"/>
                </a:solidFill>
                <a:latin typeface="Garamond"/>
                <a:cs typeface="Garamond"/>
              </a:rPr>
              <a:t>imaging</a:t>
            </a:r>
            <a:endParaRPr sz="3100">
              <a:latin typeface="Garamond"/>
              <a:cs typeface="Garamond"/>
            </a:endParaRPr>
          </a:p>
          <a:p>
            <a:pPr marL="12700">
              <a:lnSpc>
                <a:spcPct val="100000"/>
              </a:lnSpc>
              <a:spcBef>
                <a:spcPts val="555"/>
              </a:spcBef>
            </a:pPr>
            <a:r>
              <a:rPr sz="2000" b="1" spc="-15" dirty="0">
                <a:solidFill>
                  <a:srgbClr val="252525"/>
                </a:solidFill>
                <a:latin typeface="Garamond"/>
                <a:cs typeface="Garamond"/>
              </a:rPr>
              <a:t>TC-99m</a:t>
            </a:r>
            <a:r>
              <a:rPr sz="2000" b="1" spc="-1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000" b="1" spc="-15" dirty="0">
                <a:solidFill>
                  <a:srgbClr val="252525"/>
                </a:solidFill>
                <a:latin typeface="Garamond"/>
                <a:cs typeface="Garamond"/>
              </a:rPr>
              <a:t>DMSA</a:t>
            </a:r>
            <a:endParaRPr sz="2000">
              <a:latin typeface="Garamond"/>
              <a:cs typeface="Garamond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  <a:tabLst>
                <a:tab pos="758190" algn="l"/>
                <a:tab pos="1612900" algn="l"/>
              </a:tabLst>
            </a:pPr>
            <a:r>
              <a:rPr sz="2000" b="1" spc="-10" dirty="0">
                <a:solidFill>
                  <a:srgbClr val="252525"/>
                </a:solidFill>
                <a:latin typeface="Garamond"/>
                <a:cs typeface="Garamond"/>
              </a:rPr>
              <a:t>Dose	</a:t>
            </a:r>
            <a:r>
              <a:rPr sz="2000" b="1" spc="-5" dirty="0">
                <a:solidFill>
                  <a:srgbClr val="252525"/>
                </a:solidFill>
                <a:latin typeface="Garamond"/>
                <a:cs typeface="Garamond"/>
              </a:rPr>
              <a:t>2-6mci	I.V</a:t>
            </a:r>
            <a:endParaRPr sz="2000">
              <a:latin typeface="Garamond"/>
              <a:cs typeface="Garamond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53817" y="566115"/>
            <a:ext cx="7970520" cy="12465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2146300" marR="5080" indent="-2134235">
              <a:lnSpc>
                <a:spcPct val="100000"/>
              </a:lnSpc>
              <a:spcBef>
                <a:spcPts val="110"/>
              </a:spcBef>
              <a:tabLst>
                <a:tab pos="6392545" algn="l"/>
              </a:tabLst>
            </a:pPr>
            <a:r>
              <a:rPr sz="4000" spc="-355" dirty="0"/>
              <a:t>T</a:t>
            </a:r>
            <a:r>
              <a:rPr sz="4000" spc="-10" dirty="0"/>
              <a:t>c</a:t>
            </a:r>
            <a:r>
              <a:rPr sz="4000" spc="5" dirty="0"/>
              <a:t>-</a:t>
            </a:r>
            <a:r>
              <a:rPr sz="4000" dirty="0"/>
              <a:t>9</a:t>
            </a:r>
            <a:r>
              <a:rPr sz="4000" spc="-15" dirty="0"/>
              <a:t>9</a:t>
            </a:r>
            <a:r>
              <a:rPr sz="4000" spc="5" dirty="0"/>
              <a:t>m</a:t>
            </a:r>
            <a:r>
              <a:rPr sz="4000" spc="-20" dirty="0"/>
              <a:t> </a:t>
            </a:r>
            <a:r>
              <a:rPr sz="4000" spc="-5" dirty="0"/>
              <a:t>i</a:t>
            </a:r>
            <a:r>
              <a:rPr sz="4000" dirty="0"/>
              <a:t>s</a:t>
            </a:r>
            <a:r>
              <a:rPr sz="4000" spc="-35" dirty="0"/>
              <a:t> </a:t>
            </a:r>
            <a:r>
              <a:rPr sz="4000" dirty="0"/>
              <a:t>t</a:t>
            </a:r>
            <a:r>
              <a:rPr sz="4000" spc="-5" dirty="0"/>
              <a:t>h</a:t>
            </a:r>
            <a:r>
              <a:rPr sz="4000" dirty="0"/>
              <a:t>e </a:t>
            </a:r>
            <a:r>
              <a:rPr sz="4000" spc="5" dirty="0"/>
              <a:t>most</a:t>
            </a:r>
            <a:r>
              <a:rPr sz="4000" spc="-20" dirty="0"/>
              <a:t> </a:t>
            </a:r>
            <a:r>
              <a:rPr sz="4000" spc="5" dirty="0"/>
              <a:t>comm</a:t>
            </a:r>
            <a:r>
              <a:rPr sz="4000" spc="-10" dirty="0"/>
              <a:t>o</a:t>
            </a:r>
            <a:r>
              <a:rPr sz="4000" spc="5" dirty="0"/>
              <a:t>n</a:t>
            </a:r>
            <a:r>
              <a:rPr sz="4000" dirty="0"/>
              <a:t>	</a:t>
            </a:r>
            <a:r>
              <a:rPr sz="4000" spc="-5" dirty="0"/>
              <a:t>i</a:t>
            </a:r>
            <a:r>
              <a:rPr sz="4000" spc="10" dirty="0"/>
              <a:t>s</a:t>
            </a:r>
            <a:r>
              <a:rPr sz="4000" dirty="0"/>
              <a:t>oto</a:t>
            </a:r>
            <a:r>
              <a:rPr sz="4000" spc="-15" dirty="0"/>
              <a:t>p</a:t>
            </a:r>
            <a:r>
              <a:rPr sz="4000" dirty="0"/>
              <a:t>e  used</a:t>
            </a:r>
            <a:r>
              <a:rPr sz="4000" spc="-40" dirty="0"/>
              <a:t> </a:t>
            </a:r>
            <a:r>
              <a:rPr sz="4000" dirty="0"/>
              <a:t>in</a:t>
            </a:r>
            <a:r>
              <a:rPr sz="4000" spc="-5" dirty="0"/>
              <a:t> medicine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1384808" y="1723313"/>
            <a:ext cx="9432925" cy="3996054"/>
          </a:xfrm>
          <a:prstGeom prst="rect">
            <a:avLst/>
          </a:prstGeom>
        </p:spPr>
        <p:txBody>
          <a:bodyPr vert="horz" wrap="square" lIns="0" tIns="1174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25"/>
              </a:spcBef>
              <a:tabLst>
                <a:tab pos="688340" algn="l"/>
                <a:tab pos="9419590" algn="l"/>
              </a:tabLst>
            </a:pPr>
            <a:r>
              <a:rPr sz="3650" u="sng" spc="5" dirty="0">
                <a:solidFill>
                  <a:srgbClr val="83992A"/>
                </a:solidFill>
                <a:uFill>
                  <a:solidFill>
                    <a:srgbClr val="83992A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3650" u="sng" spc="5" dirty="0">
                <a:solidFill>
                  <a:srgbClr val="83992A"/>
                </a:solidFill>
                <a:uFill>
                  <a:solidFill>
                    <a:srgbClr val="83992A"/>
                  </a:solidFill>
                </a:uFill>
                <a:latin typeface="Arial"/>
                <a:cs typeface="Arial"/>
              </a:rPr>
              <a:t>•</a:t>
            </a:r>
            <a:r>
              <a:rPr sz="3650" u="sng" spc="-80" dirty="0">
                <a:solidFill>
                  <a:srgbClr val="83992A"/>
                </a:solidFill>
                <a:uFill>
                  <a:solidFill>
                    <a:srgbClr val="83992A"/>
                  </a:solidFill>
                </a:uFill>
                <a:latin typeface="Arial"/>
                <a:cs typeface="Arial"/>
              </a:rPr>
              <a:t> </a:t>
            </a:r>
            <a:r>
              <a:rPr sz="3200" b="1" u="sng" spc="-65" dirty="0">
                <a:solidFill>
                  <a:srgbClr val="252525"/>
                </a:solidFill>
                <a:uFill>
                  <a:solidFill>
                    <a:srgbClr val="83992A"/>
                  </a:solidFill>
                </a:uFill>
                <a:latin typeface="Garamond"/>
                <a:cs typeface="Garamond"/>
              </a:rPr>
              <a:t>Tc-99m	</a:t>
            </a:r>
            <a:endParaRPr sz="3200">
              <a:latin typeface="Garamond"/>
              <a:cs typeface="Garamond"/>
            </a:endParaRPr>
          </a:p>
          <a:p>
            <a:pPr marL="974725" indent="-287020">
              <a:lnSpc>
                <a:spcPct val="100000"/>
              </a:lnSpc>
              <a:spcBef>
                <a:spcPts val="1280"/>
              </a:spcBef>
              <a:buClr>
                <a:srgbClr val="83992A"/>
              </a:buClr>
              <a:buSzPct val="114062"/>
              <a:buFont typeface="Arial"/>
              <a:buChar char="•"/>
              <a:tabLst>
                <a:tab pos="975360" algn="l"/>
                <a:tab pos="1913889" algn="l"/>
                <a:tab pos="2650490" algn="l"/>
              </a:tabLst>
            </a:pPr>
            <a:r>
              <a:rPr sz="3200" b="1" spc="-5" dirty="0">
                <a:solidFill>
                  <a:srgbClr val="252525"/>
                </a:solidFill>
                <a:latin typeface="Garamond"/>
                <a:cs typeface="Garamond"/>
              </a:rPr>
              <a:t>Half	</a:t>
            </a:r>
            <a:r>
              <a:rPr sz="3200" b="1" spc="-10" dirty="0">
                <a:solidFill>
                  <a:srgbClr val="252525"/>
                </a:solidFill>
                <a:latin typeface="Garamond"/>
                <a:cs typeface="Garamond"/>
              </a:rPr>
              <a:t>life	</a:t>
            </a:r>
            <a:r>
              <a:rPr sz="3200" b="1" spc="-5" dirty="0">
                <a:solidFill>
                  <a:srgbClr val="252525"/>
                </a:solidFill>
                <a:latin typeface="Garamond"/>
                <a:cs typeface="Garamond"/>
              </a:rPr>
              <a:t>=6</a:t>
            </a:r>
            <a:r>
              <a:rPr sz="3200" b="1" spc="-4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3200" b="1" spc="-5" dirty="0">
                <a:solidFill>
                  <a:srgbClr val="252525"/>
                </a:solidFill>
                <a:latin typeface="Garamond"/>
                <a:cs typeface="Garamond"/>
              </a:rPr>
              <a:t>h</a:t>
            </a:r>
            <a:endParaRPr sz="3200">
              <a:latin typeface="Garamond"/>
              <a:cs typeface="Garamond"/>
            </a:endParaRPr>
          </a:p>
          <a:p>
            <a:pPr marL="974725" indent="-287020">
              <a:lnSpc>
                <a:spcPct val="100000"/>
              </a:lnSpc>
              <a:spcBef>
                <a:spcPts val="1370"/>
              </a:spcBef>
              <a:buClr>
                <a:srgbClr val="83992A"/>
              </a:buClr>
              <a:buSzPct val="114062"/>
              <a:buFont typeface="Arial"/>
              <a:buChar char="•"/>
              <a:tabLst>
                <a:tab pos="975360" algn="l"/>
                <a:tab pos="2572385" algn="l"/>
                <a:tab pos="3766185" algn="l"/>
              </a:tabLst>
            </a:pPr>
            <a:r>
              <a:rPr sz="3200" b="1" spc="-10" dirty="0">
                <a:solidFill>
                  <a:srgbClr val="252525"/>
                </a:solidFill>
                <a:latin typeface="Garamond"/>
                <a:cs typeface="Garamond"/>
              </a:rPr>
              <a:t>Mode</a:t>
            </a:r>
            <a:r>
              <a:rPr sz="3200" b="1" spc="3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3200" b="1" spc="-5" dirty="0">
                <a:solidFill>
                  <a:srgbClr val="252525"/>
                </a:solidFill>
                <a:latin typeface="Garamond"/>
                <a:cs typeface="Garamond"/>
              </a:rPr>
              <a:t>of	</a:t>
            </a:r>
            <a:r>
              <a:rPr sz="3200" b="1" spc="-15" dirty="0">
                <a:solidFill>
                  <a:srgbClr val="252525"/>
                </a:solidFill>
                <a:latin typeface="Garamond"/>
                <a:cs typeface="Garamond"/>
              </a:rPr>
              <a:t>decay	</a:t>
            </a:r>
            <a:r>
              <a:rPr sz="3200" b="1" spc="-10" dirty="0">
                <a:solidFill>
                  <a:srgbClr val="252525"/>
                </a:solidFill>
                <a:latin typeface="Garamond"/>
                <a:cs typeface="Garamond"/>
              </a:rPr>
              <a:t>= </a:t>
            </a:r>
            <a:r>
              <a:rPr sz="3200" b="1" spc="-15" dirty="0">
                <a:solidFill>
                  <a:srgbClr val="252525"/>
                </a:solidFill>
                <a:latin typeface="Garamond"/>
                <a:cs typeface="Garamond"/>
              </a:rPr>
              <a:t>isomeric</a:t>
            </a:r>
            <a:r>
              <a:rPr sz="3200" b="1" spc="7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3200" b="1" spc="-10" dirty="0">
                <a:solidFill>
                  <a:srgbClr val="252525"/>
                </a:solidFill>
                <a:latin typeface="Garamond"/>
                <a:cs typeface="Garamond"/>
              </a:rPr>
              <a:t>transition</a:t>
            </a:r>
            <a:r>
              <a:rPr sz="3200" b="1" spc="4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3200" b="1" spc="-5" dirty="0">
                <a:solidFill>
                  <a:srgbClr val="252525"/>
                </a:solidFill>
                <a:latin typeface="Garamond"/>
                <a:cs typeface="Garamond"/>
              </a:rPr>
              <a:t>IT</a:t>
            </a:r>
            <a:endParaRPr sz="3200">
              <a:latin typeface="Garamond"/>
              <a:cs typeface="Garamond"/>
            </a:endParaRPr>
          </a:p>
          <a:p>
            <a:pPr marL="974725" indent="-287020">
              <a:lnSpc>
                <a:spcPct val="100000"/>
              </a:lnSpc>
              <a:spcBef>
                <a:spcPts val="1370"/>
              </a:spcBef>
              <a:buClr>
                <a:srgbClr val="83992A"/>
              </a:buClr>
              <a:buSzPct val="114062"/>
              <a:buFont typeface="Arial"/>
              <a:buChar char="•"/>
              <a:tabLst>
                <a:tab pos="975360" algn="l"/>
                <a:tab pos="3176905" algn="l"/>
              </a:tabLst>
            </a:pPr>
            <a:r>
              <a:rPr sz="3200" b="1" spc="-10" dirty="0">
                <a:solidFill>
                  <a:srgbClr val="252525"/>
                </a:solidFill>
                <a:latin typeface="Garamond"/>
                <a:cs typeface="Garamond"/>
              </a:rPr>
              <a:t>Gamma</a:t>
            </a:r>
            <a:r>
              <a:rPr sz="3200" b="1" spc="6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3200" b="1" spc="-5" dirty="0">
                <a:solidFill>
                  <a:srgbClr val="252525"/>
                </a:solidFill>
                <a:latin typeface="Garamond"/>
                <a:cs typeface="Garamond"/>
              </a:rPr>
              <a:t>ray	</a:t>
            </a:r>
            <a:r>
              <a:rPr sz="3200" b="1" spc="-10" dirty="0">
                <a:solidFill>
                  <a:srgbClr val="252525"/>
                </a:solidFill>
                <a:latin typeface="Garamond"/>
                <a:cs typeface="Garamond"/>
              </a:rPr>
              <a:t>=</a:t>
            </a:r>
            <a:r>
              <a:rPr sz="3200" b="1" spc="-2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3200" b="1" spc="-5" dirty="0">
                <a:solidFill>
                  <a:srgbClr val="252525"/>
                </a:solidFill>
                <a:latin typeface="Garamond"/>
                <a:cs typeface="Garamond"/>
              </a:rPr>
              <a:t>140</a:t>
            </a:r>
            <a:r>
              <a:rPr sz="3200" b="1" spc="-1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3200" b="1" spc="-20" dirty="0">
                <a:solidFill>
                  <a:srgbClr val="252525"/>
                </a:solidFill>
                <a:latin typeface="Garamond"/>
                <a:cs typeface="Garamond"/>
              </a:rPr>
              <a:t>kev</a:t>
            </a:r>
            <a:endParaRPr sz="3200">
              <a:latin typeface="Garamond"/>
              <a:cs typeface="Garamond"/>
            </a:endParaRPr>
          </a:p>
          <a:p>
            <a:pPr marL="974725" indent="-287020">
              <a:lnSpc>
                <a:spcPct val="100000"/>
              </a:lnSpc>
              <a:spcBef>
                <a:spcPts val="1370"/>
              </a:spcBef>
              <a:buClr>
                <a:srgbClr val="83992A"/>
              </a:buClr>
              <a:buSzPct val="114062"/>
              <a:buFont typeface="Arial"/>
              <a:buChar char="•"/>
              <a:tabLst>
                <a:tab pos="975360" algn="l"/>
                <a:tab pos="2296160" algn="l"/>
              </a:tabLst>
            </a:pPr>
            <a:r>
              <a:rPr sz="3200" b="1" spc="-20" dirty="0">
                <a:solidFill>
                  <a:srgbClr val="252525"/>
                </a:solidFill>
                <a:latin typeface="Garamond"/>
                <a:cs typeface="Garamond"/>
              </a:rPr>
              <a:t>Parent	</a:t>
            </a:r>
            <a:r>
              <a:rPr sz="3200" b="1" spc="-10" dirty="0">
                <a:solidFill>
                  <a:srgbClr val="252525"/>
                </a:solidFill>
                <a:latin typeface="Garamond"/>
                <a:cs typeface="Garamond"/>
              </a:rPr>
              <a:t>is</a:t>
            </a:r>
            <a:r>
              <a:rPr sz="3200" b="1" spc="-4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3200" b="1" spc="-10" dirty="0">
                <a:solidFill>
                  <a:srgbClr val="252525"/>
                </a:solidFill>
                <a:latin typeface="Garamond"/>
                <a:cs typeface="Garamond"/>
              </a:rPr>
              <a:t>Mo-99</a:t>
            </a:r>
            <a:endParaRPr sz="3200">
              <a:latin typeface="Garamond"/>
              <a:cs typeface="Garamond"/>
            </a:endParaRPr>
          </a:p>
          <a:p>
            <a:pPr marL="974725" indent="-287020">
              <a:lnSpc>
                <a:spcPct val="100000"/>
              </a:lnSpc>
              <a:spcBef>
                <a:spcPts val="1375"/>
              </a:spcBef>
              <a:buClr>
                <a:srgbClr val="83992A"/>
              </a:buClr>
              <a:buSzPct val="114062"/>
              <a:buFont typeface="Arial"/>
              <a:buChar char="•"/>
              <a:tabLst>
                <a:tab pos="975360" algn="l"/>
                <a:tab pos="3087370" algn="l"/>
              </a:tabLst>
            </a:pPr>
            <a:r>
              <a:rPr sz="3200" b="1" spc="-5" dirty="0">
                <a:solidFill>
                  <a:srgbClr val="252525"/>
                </a:solidFill>
                <a:latin typeface="Garamond"/>
                <a:cs typeface="Garamond"/>
              </a:rPr>
              <a:t>Generatore	</a:t>
            </a:r>
            <a:r>
              <a:rPr sz="3200" b="1" spc="-35" dirty="0">
                <a:solidFill>
                  <a:srgbClr val="252525"/>
                </a:solidFill>
                <a:latin typeface="Garamond"/>
                <a:cs typeface="Garamond"/>
              </a:rPr>
              <a:t>mo-99----Tc99m</a:t>
            </a:r>
            <a:endParaRPr sz="3200">
              <a:latin typeface="Garamond"/>
              <a:cs typeface="Garamond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97507" y="2421635"/>
            <a:ext cx="9407525" cy="0"/>
          </a:xfrm>
          <a:custGeom>
            <a:avLst/>
            <a:gdLst/>
            <a:ahLst/>
            <a:cxnLst/>
            <a:rect l="l" t="t" r="r" b="b"/>
            <a:pathLst>
              <a:path w="9407525">
                <a:moveTo>
                  <a:pt x="0" y="0"/>
                </a:moveTo>
                <a:lnTo>
                  <a:pt x="9407271" y="0"/>
                </a:lnTo>
              </a:path>
            </a:pathLst>
          </a:custGeom>
          <a:ln w="15875">
            <a:solidFill>
              <a:srgbClr val="8399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158744" y="1052016"/>
            <a:ext cx="5875655" cy="1031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600" spc="-5" dirty="0">
                <a:solidFill>
                  <a:srgbClr val="FF0000"/>
                </a:solidFill>
              </a:rPr>
              <a:t>INDICATIONS</a:t>
            </a:r>
            <a:endParaRPr sz="6600"/>
          </a:p>
        </p:txBody>
      </p:sp>
      <p:sp>
        <p:nvSpPr>
          <p:cNvPr id="4" name="object 4"/>
          <p:cNvSpPr txBox="1"/>
          <p:nvPr/>
        </p:nvSpPr>
        <p:spPr>
          <a:xfrm>
            <a:off x="1374394" y="2474633"/>
            <a:ext cx="3685540" cy="3331845"/>
          </a:xfrm>
          <a:prstGeom prst="rect">
            <a:avLst/>
          </a:prstGeom>
        </p:spPr>
        <p:txBody>
          <a:bodyPr vert="horz" wrap="square" lIns="0" tIns="7112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560"/>
              </a:spcBef>
              <a:buClr>
                <a:srgbClr val="83992A"/>
              </a:buClr>
              <a:buSzPct val="114583"/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400" b="1" spc="-10" dirty="0">
                <a:solidFill>
                  <a:srgbClr val="252525"/>
                </a:solidFill>
                <a:latin typeface="Garamond"/>
                <a:cs typeface="Garamond"/>
              </a:rPr>
              <a:t>Individual</a:t>
            </a:r>
            <a:r>
              <a:rPr sz="2400" b="1" spc="-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400" b="1" dirty="0">
                <a:solidFill>
                  <a:srgbClr val="252525"/>
                </a:solidFill>
                <a:latin typeface="Garamond"/>
                <a:cs typeface="Garamond"/>
              </a:rPr>
              <a:t>renal</a:t>
            </a:r>
            <a:r>
              <a:rPr sz="2400" b="1" spc="-1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400" b="1" spc="-5" dirty="0">
                <a:solidFill>
                  <a:srgbClr val="252525"/>
                </a:solidFill>
                <a:latin typeface="Garamond"/>
                <a:cs typeface="Garamond"/>
              </a:rPr>
              <a:t>function</a:t>
            </a:r>
            <a:endParaRPr sz="2400">
              <a:latin typeface="Garamond"/>
              <a:cs typeface="Garamond"/>
            </a:endParaRPr>
          </a:p>
          <a:p>
            <a:pPr marL="375285" indent="-363220">
              <a:lnSpc>
                <a:spcPct val="100000"/>
              </a:lnSpc>
              <a:spcBef>
                <a:spcPts val="890"/>
              </a:spcBef>
              <a:buClr>
                <a:srgbClr val="83992A"/>
              </a:buClr>
              <a:buSzPct val="114583"/>
              <a:buFont typeface="Arial"/>
              <a:buChar char="•"/>
              <a:tabLst>
                <a:tab pos="375285" algn="l"/>
                <a:tab pos="375920" algn="l"/>
              </a:tabLst>
            </a:pPr>
            <a:r>
              <a:rPr sz="2400" b="1" spc="-10" dirty="0">
                <a:solidFill>
                  <a:srgbClr val="252525"/>
                </a:solidFill>
                <a:latin typeface="Garamond"/>
                <a:cs typeface="Garamond"/>
              </a:rPr>
              <a:t>obstructive</a:t>
            </a:r>
            <a:r>
              <a:rPr sz="2400" b="1" spc="4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400" b="1" spc="-10" dirty="0">
                <a:solidFill>
                  <a:srgbClr val="252525"/>
                </a:solidFill>
                <a:latin typeface="Garamond"/>
                <a:cs typeface="Garamond"/>
              </a:rPr>
              <a:t>nephropathy</a:t>
            </a:r>
            <a:endParaRPr sz="2400">
              <a:latin typeface="Garamond"/>
              <a:cs typeface="Garamond"/>
            </a:endParaRPr>
          </a:p>
          <a:p>
            <a:pPr marL="299085" indent="-287020">
              <a:lnSpc>
                <a:spcPct val="100000"/>
              </a:lnSpc>
              <a:spcBef>
                <a:spcPts val="890"/>
              </a:spcBef>
              <a:buClr>
                <a:srgbClr val="83992A"/>
              </a:buClr>
              <a:buSzPct val="114583"/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400" b="1" spc="-10" dirty="0">
                <a:solidFill>
                  <a:srgbClr val="252525"/>
                </a:solidFill>
                <a:latin typeface="Garamond"/>
                <a:cs typeface="Garamond"/>
              </a:rPr>
              <a:t>renovascular</a:t>
            </a:r>
            <a:r>
              <a:rPr sz="2400" b="1" spc="-4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400" b="1" dirty="0">
                <a:solidFill>
                  <a:srgbClr val="252525"/>
                </a:solidFill>
                <a:latin typeface="Garamond"/>
                <a:cs typeface="Garamond"/>
              </a:rPr>
              <a:t>hypertension</a:t>
            </a:r>
            <a:endParaRPr sz="2400">
              <a:latin typeface="Garamond"/>
              <a:cs typeface="Garamond"/>
            </a:endParaRPr>
          </a:p>
          <a:p>
            <a:pPr marL="375285" indent="-363220">
              <a:lnSpc>
                <a:spcPct val="100000"/>
              </a:lnSpc>
              <a:spcBef>
                <a:spcPts val="890"/>
              </a:spcBef>
              <a:buClr>
                <a:srgbClr val="83992A"/>
              </a:buClr>
              <a:buSzPct val="114583"/>
              <a:buFont typeface="Arial"/>
              <a:buChar char="•"/>
              <a:tabLst>
                <a:tab pos="375285" algn="l"/>
                <a:tab pos="375920" algn="l"/>
              </a:tabLst>
            </a:pPr>
            <a:r>
              <a:rPr sz="2400" b="1" spc="5" dirty="0">
                <a:solidFill>
                  <a:srgbClr val="252525"/>
                </a:solidFill>
                <a:latin typeface="Garamond"/>
                <a:cs typeface="Garamond"/>
              </a:rPr>
              <a:t>urinary</a:t>
            </a:r>
            <a:r>
              <a:rPr sz="2400" b="1" spc="1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400" b="1" spc="-5" dirty="0">
                <a:solidFill>
                  <a:srgbClr val="252525"/>
                </a:solidFill>
                <a:latin typeface="Garamond"/>
                <a:cs typeface="Garamond"/>
              </a:rPr>
              <a:t>tract</a:t>
            </a:r>
            <a:r>
              <a:rPr sz="2400" b="1" spc="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400" b="1" spc="-5" dirty="0">
                <a:solidFill>
                  <a:srgbClr val="252525"/>
                </a:solidFill>
                <a:latin typeface="Garamond"/>
                <a:cs typeface="Garamond"/>
              </a:rPr>
              <a:t>infection</a:t>
            </a:r>
            <a:endParaRPr sz="2400">
              <a:latin typeface="Garamond"/>
              <a:cs typeface="Garamond"/>
            </a:endParaRPr>
          </a:p>
          <a:p>
            <a:pPr marL="299085" indent="-287020">
              <a:lnSpc>
                <a:spcPct val="100000"/>
              </a:lnSpc>
              <a:spcBef>
                <a:spcPts val="890"/>
              </a:spcBef>
              <a:buClr>
                <a:srgbClr val="83992A"/>
              </a:buClr>
              <a:buSzPct val="114583"/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400" b="1" dirty="0">
                <a:solidFill>
                  <a:srgbClr val="252525"/>
                </a:solidFill>
                <a:latin typeface="Garamond"/>
                <a:cs typeface="Garamond"/>
              </a:rPr>
              <a:t>renal</a:t>
            </a:r>
            <a:r>
              <a:rPr sz="2400" b="1" spc="-2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400" b="1" spc="-5" dirty="0">
                <a:solidFill>
                  <a:srgbClr val="252525"/>
                </a:solidFill>
                <a:latin typeface="Garamond"/>
                <a:cs typeface="Garamond"/>
              </a:rPr>
              <a:t>transplantation</a:t>
            </a:r>
            <a:endParaRPr sz="2400">
              <a:latin typeface="Garamond"/>
              <a:cs typeface="Garamond"/>
            </a:endParaRPr>
          </a:p>
          <a:p>
            <a:pPr marL="299085" indent="-287020">
              <a:lnSpc>
                <a:spcPct val="100000"/>
              </a:lnSpc>
              <a:spcBef>
                <a:spcPts val="890"/>
              </a:spcBef>
              <a:buClr>
                <a:srgbClr val="83992A"/>
              </a:buClr>
              <a:buSzPct val="114583"/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400" b="1" dirty="0">
                <a:solidFill>
                  <a:srgbClr val="252525"/>
                </a:solidFill>
                <a:latin typeface="Garamond"/>
                <a:cs typeface="Garamond"/>
              </a:rPr>
              <a:t>Ectopic</a:t>
            </a:r>
            <a:r>
              <a:rPr sz="2400" b="1" spc="-4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400" b="1" spc="-5" dirty="0">
                <a:solidFill>
                  <a:srgbClr val="252525"/>
                </a:solidFill>
                <a:latin typeface="Garamond"/>
                <a:cs typeface="Garamond"/>
              </a:rPr>
              <a:t>kidney</a:t>
            </a:r>
            <a:endParaRPr sz="2400">
              <a:latin typeface="Garamond"/>
              <a:cs typeface="Garamond"/>
            </a:endParaRPr>
          </a:p>
          <a:p>
            <a:pPr marL="299085" indent="-287020">
              <a:lnSpc>
                <a:spcPct val="100000"/>
              </a:lnSpc>
              <a:spcBef>
                <a:spcPts val="890"/>
              </a:spcBef>
              <a:buClr>
                <a:srgbClr val="83992A"/>
              </a:buClr>
              <a:buSzPct val="114583"/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400" b="1" dirty="0">
                <a:solidFill>
                  <a:srgbClr val="252525"/>
                </a:solidFill>
                <a:latin typeface="Garamond"/>
                <a:cs typeface="Garamond"/>
              </a:rPr>
              <a:t>GFR</a:t>
            </a:r>
            <a:endParaRPr sz="2400">
              <a:latin typeface="Garamond"/>
              <a:cs typeface="Garamond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76577" y="485089"/>
            <a:ext cx="9050020" cy="12465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045460" marR="5080" indent="-3033395">
              <a:lnSpc>
                <a:spcPct val="100000"/>
              </a:lnSpc>
              <a:spcBef>
                <a:spcPts val="110"/>
              </a:spcBef>
            </a:pPr>
            <a:r>
              <a:rPr sz="4000" spc="25" dirty="0">
                <a:solidFill>
                  <a:srgbClr val="FF0000"/>
                </a:solidFill>
              </a:rPr>
              <a:t>Normal</a:t>
            </a:r>
            <a:r>
              <a:rPr sz="4000" spc="-30" dirty="0">
                <a:solidFill>
                  <a:srgbClr val="FF0000"/>
                </a:solidFill>
              </a:rPr>
              <a:t> </a:t>
            </a:r>
            <a:r>
              <a:rPr sz="4000" spc="5" dirty="0">
                <a:solidFill>
                  <a:srgbClr val="FF0000"/>
                </a:solidFill>
              </a:rPr>
              <a:t>renal</a:t>
            </a:r>
            <a:r>
              <a:rPr sz="4000" spc="10" dirty="0">
                <a:solidFill>
                  <a:srgbClr val="FF0000"/>
                </a:solidFill>
              </a:rPr>
              <a:t> </a:t>
            </a:r>
            <a:r>
              <a:rPr sz="4000" spc="-5" dirty="0">
                <a:solidFill>
                  <a:srgbClr val="FF0000"/>
                </a:solidFill>
              </a:rPr>
              <a:t>parenchymal</a:t>
            </a:r>
            <a:r>
              <a:rPr sz="4000" dirty="0">
                <a:solidFill>
                  <a:srgbClr val="FF0000"/>
                </a:solidFill>
              </a:rPr>
              <a:t> </a:t>
            </a:r>
            <a:r>
              <a:rPr sz="4000" spc="10" dirty="0">
                <a:solidFill>
                  <a:srgbClr val="FF0000"/>
                </a:solidFill>
              </a:rPr>
              <a:t>imaging</a:t>
            </a:r>
            <a:r>
              <a:rPr sz="4000" spc="-40" dirty="0">
                <a:solidFill>
                  <a:srgbClr val="FF0000"/>
                </a:solidFill>
              </a:rPr>
              <a:t> </a:t>
            </a:r>
            <a:r>
              <a:rPr sz="4000" dirty="0">
                <a:solidFill>
                  <a:srgbClr val="FF0000"/>
                </a:solidFill>
              </a:rPr>
              <a:t>study </a:t>
            </a:r>
            <a:r>
              <a:rPr sz="4000" spc="-985" dirty="0">
                <a:solidFill>
                  <a:srgbClr val="FF0000"/>
                </a:solidFill>
              </a:rPr>
              <a:t> </a:t>
            </a:r>
            <a:r>
              <a:rPr sz="4000" dirty="0">
                <a:solidFill>
                  <a:srgbClr val="FF0000"/>
                </a:solidFill>
              </a:rPr>
              <a:t>DMSA</a:t>
            </a:r>
            <a:r>
              <a:rPr sz="4000" spc="-20" dirty="0">
                <a:solidFill>
                  <a:srgbClr val="FF0000"/>
                </a:solidFill>
              </a:rPr>
              <a:t> </a:t>
            </a:r>
            <a:r>
              <a:rPr sz="4000" dirty="0">
                <a:solidFill>
                  <a:srgbClr val="FF0000"/>
                </a:solidFill>
              </a:rPr>
              <a:t>SCAN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1179067" y="1927682"/>
            <a:ext cx="9638665" cy="12465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9625330" algn="l"/>
              </a:tabLst>
            </a:pPr>
            <a:r>
              <a:rPr sz="2800" b="1" dirty="0">
                <a:solidFill>
                  <a:srgbClr val="6F2F9F"/>
                </a:solidFill>
                <a:latin typeface="Garamond"/>
                <a:cs typeface="Garamond"/>
              </a:rPr>
              <a:t>2</a:t>
            </a:r>
            <a:r>
              <a:rPr sz="2800" b="1" u="sng" dirty="0">
                <a:solidFill>
                  <a:srgbClr val="6F2F9F"/>
                </a:solidFill>
                <a:uFill>
                  <a:solidFill>
                    <a:srgbClr val="83992A"/>
                  </a:solidFill>
                </a:uFill>
                <a:latin typeface="Garamond"/>
                <a:cs typeface="Garamond"/>
              </a:rPr>
              <a:t> </a:t>
            </a:r>
            <a:r>
              <a:rPr sz="2800" b="1" u="sng" spc="-10" dirty="0">
                <a:solidFill>
                  <a:srgbClr val="6F2F9F"/>
                </a:solidFill>
                <a:uFill>
                  <a:solidFill>
                    <a:srgbClr val="83992A"/>
                  </a:solidFill>
                </a:uFill>
                <a:latin typeface="Garamond"/>
                <a:cs typeface="Garamond"/>
              </a:rPr>
              <a:t>year</a:t>
            </a:r>
            <a:r>
              <a:rPr sz="2800" b="1" u="sng" spc="-35" dirty="0">
                <a:solidFill>
                  <a:srgbClr val="6F2F9F"/>
                </a:solidFill>
                <a:uFill>
                  <a:solidFill>
                    <a:srgbClr val="83992A"/>
                  </a:solidFill>
                </a:uFill>
                <a:latin typeface="Garamond"/>
                <a:cs typeface="Garamond"/>
              </a:rPr>
              <a:t> </a:t>
            </a:r>
            <a:r>
              <a:rPr sz="2800" b="1" u="sng" spc="-5" dirty="0">
                <a:solidFill>
                  <a:srgbClr val="6F2F9F"/>
                </a:solidFill>
                <a:uFill>
                  <a:solidFill>
                    <a:srgbClr val="83992A"/>
                  </a:solidFill>
                </a:uFill>
                <a:latin typeface="Garamond"/>
                <a:cs typeface="Garamond"/>
              </a:rPr>
              <a:t>old</a:t>
            </a:r>
            <a:r>
              <a:rPr sz="2800" b="1" u="sng" spc="10" dirty="0">
                <a:solidFill>
                  <a:srgbClr val="6F2F9F"/>
                </a:solidFill>
                <a:uFill>
                  <a:solidFill>
                    <a:srgbClr val="83992A"/>
                  </a:solidFill>
                </a:uFill>
                <a:latin typeface="Garamond"/>
                <a:cs typeface="Garamond"/>
              </a:rPr>
              <a:t> </a:t>
            </a:r>
            <a:r>
              <a:rPr sz="2800" b="1" u="sng" dirty="0">
                <a:solidFill>
                  <a:srgbClr val="6F2F9F"/>
                </a:solidFill>
                <a:uFill>
                  <a:solidFill>
                    <a:srgbClr val="83992A"/>
                  </a:solidFill>
                </a:uFill>
                <a:latin typeface="Garamond"/>
                <a:cs typeface="Garamond"/>
              </a:rPr>
              <a:t>child</a:t>
            </a:r>
            <a:r>
              <a:rPr sz="2800" b="1" u="sng" spc="-25" dirty="0">
                <a:solidFill>
                  <a:srgbClr val="6F2F9F"/>
                </a:solidFill>
                <a:uFill>
                  <a:solidFill>
                    <a:srgbClr val="83992A"/>
                  </a:solidFill>
                </a:uFill>
                <a:latin typeface="Garamond"/>
                <a:cs typeface="Garamond"/>
              </a:rPr>
              <a:t> </a:t>
            </a:r>
            <a:r>
              <a:rPr sz="2800" b="1" u="sng" spc="5" dirty="0">
                <a:solidFill>
                  <a:srgbClr val="6F2F9F"/>
                </a:solidFill>
                <a:uFill>
                  <a:solidFill>
                    <a:srgbClr val="83992A"/>
                  </a:solidFill>
                </a:uFill>
                <a:latin typeface="Garamond"/>
                <a:cs typeface="Garamond"/>
              </a:rPr>
              <a:t>being</a:t>
            </a:r>
            <a:r>
              <a:rPr sz="2800" b="1" u="sng" spc="-35" dirty="0">
                <a:solidFill>
                  <a:srgbClr val="6F2F9F"/>
                </a:solidFill>
                <a:uFill>
                  <a:solidFill>
                    <a:srgbClr val="83992A"/>
                  </a:solidFill>
                </a:uFill>
                <a:latin typeface="Garamond"/>
                <a:cs typeface="Garamond"/>
              </a:rPr>
              <a:t> </a:t>
            </a:r>
            <a:r>
              <a:rPr sz="2800" b="1" u="sng" spc="-5" dirty="0">
                <a:solidFill>
                  <a:srgbClr val="6F2F9F"/>
                </a:solidFill>
                <a:uFill>
                  <a:solidFill>
                    <a:srgbClr val="83992A"/>
                  </a:solidFill>
                </a:uFill>
                <a:latin typeface="Garamond"/>
                <a:cs typeface="Garamond"/>
              </a:rPr>
              <a:t>evaluated</a:t>
            </a:r>
            <a:r>
              <a:rPr sz="2800" b="1" u="sng" spc="-65" dirty="0">
                <a:solidFill>
                  <a:srgbClr val="6F2F9F"/>
                </a:solidFill>
                <a:uFill>
                  <a:solidFill>
                    <a:srgbClr val="83992A"/>
                  </a:solidFill>
                </a:uFill>
                <a:latin typeface="Garamond"/>
                <a:cs typeface="Garamond"/>
              </a:rPr>
              <a:t> </a:t>
            </a:r>
            <a:r>
              <a:rPr sz="2800" b="1" u="sng" spc="5" dirty="0">
                <a:solidFill>
                  <a:srgbClr val="6F2F9F"/>
                </a:solidFill>
                <a:uFill>
                  <a:solidFill>
                    <a:srgbClr val="83992A"/>
                  </a:solidFill>
                </a:uFill>
                <a:latin typeface="Garamond"/>
                <a:cs typeface="Garamond"/>
              </a:rPr>
              <a:t>for</a:t>
            </a:r>
            <a:r>
              <a:rPr sz="2800" b="1" u="sng" spc="15" dirty="0">
                <a:solidFill>
                  <a:srgbClr val="6F2F9F"/>
                </a:solidFill>
                <a:uFill>
                  <a:solidFill>
                    <a:srgbClr val="83992A"/>
                  </a:solidFill>
                </a:uFill>
                <a:latin typeface="Garamond"/>
                <a:cs typeface="Garamond"/>
              </a:rPr>
              <a:t> </a:t>
            </a:r>
            <a:r>
              <a:rPr sz="2800" b="1" u="sng" spc="5" dirty="0">
                <a:solidFill>
                  <a:srgbClr val="6F2F9F"/>
                </a:solidFill>
                <a:uFill>
                  <a:solidFill>
                    <a:srgbClr val="83992A"/>
                  </a:solidFill>
                </a:uFill>
                <a:latin typeface="Garamond"/>
                <a:cs typeface="Garamond"/>
              </a:rPr>
              <a:t>renal</a:t>
            </a:r>
            <a:r>
              <a:rPr sz="2800" b="1" u="sng" dirty="0">
                <a:solidFill>
                  <a:srgbClr val="6F2F9F"/>
                </a:solidFill>
                <a:uFill>
                  <a:solidFill>
                    <a:srgbClr val="83992A"/>
                  </a:solidFill>
                </a:uFill>
                <a:latin typeface="Garamond"/>
                <a:cs typeface="Garamond"/>
              </a:rPr>
              <a:t> parenchymal</a:t>
            </a:r>
            <a:r>
              <a:rPr sz="2800" b="1" u="sng" spc="-75" dirty="0">
                <a:solidFill>
                  <a:srgbClr val="6F2F9F"/>
                </a:solidFill>
                <a:uFill>
                  <a:solidFill>
                    <a:srgbClr val="83992A"/>
                  </a:solidFill>
                </a:uFill>
                <a:latin typeface="Garamond"/>
                <a:cs typeface="Garamond"/>
              </a:rPr>
              <a:t> </a:t>
            </a:r>
            <a:r>
              <a:rPr sz="2800" b="1" u="sng" spc="15" dirty="0">
                <a:solidFill>
                  <a:srgbClr val="6F2F9F"/>
                </a:solidFill>
                <a:uFill>
                  <a:solidFill>
                    <a:srgbClr val="83992A"/>
                  </a:solidFill>
                </a:uFill>
                <a:latin typeface="Garamond"/>
                <a:cs typeface="Garamond"/>
              </a:rPr>
              <a:t>scarring	</a:t>
            </a:r>
            <a:endParaRPr sz="2800">
              <a:latin typeface="Garamond"/>
              <a:cs typeface="Garamond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550">
              <a:latin typeface="Garamond"/>
              <a:cs typeface="Garamond"/>
            </a:endParaRPr>
          </a:p>
          <a:p>
            <a:pPr marL="5094605">
              <a:lnSpc>
                <a:spcPct val="100000"/>
              </a:lnSpc>
            </a:pPr>
            <a:r>
              <a:rPr sz="2800" dirty="0">
                <a:solidFill>
                  <a:srgbClr val="83992A"/>
                </a:solidFill>
                <a:latin typeface="Garamond"/>
                <a:cs typeface="Garamond"/>
              </a:rPr>
              <a:t>0.9</a:t>
            </a:r>
            <a:r>
              <a:rPr sz="2800" spc="-35" dirty="0">
                <a:solidFill>
                  <a:srgbClr val="83992A"/>
                </a:solidFill>
                <a:latin typeface="Garamond"/>
                <a:cs typeface="Garamond"/>
              </a:rPr>
              <a:t> </a:t>
            </a:r>
            <a:r>
              <a:rPr sz="2800" dirty="0">
                <a:solidFill>
                  <a:srgbClr val="83992A"/>
                </a:solidFill>
                <a:latin typeface="Garamond"/>
                <a:cs typeface="Garamond"/>
              </a:rPr>
              <a:t>mCi</a:t>
            </a:r>
            <a:r>
              <a:rPr sz="2800" spc="-20" dirty="0">
                <a:solidFill>
                  <a:srgbClr val="83992A"/>
                </a:solidFill>
                <a:latin typeface="Garamond"/>
                <a:cs typeface="Garamond"/>
              </a:rPr>
              <a:t> </a:t>
            </a:r>
            <a:r>
              <a:rPr sz="2800" spc="-25" dirty="0">
                <a:solidFill>
                  <a:srgbClr val="83992A"/>
                </a:solidFill>
                <a:latin typeface="Garamond"/>
                <a:cs typeface="Garamond"/>
              </a:rPr>
              <a:t>Tc-99m</a:t>
            </a:r>
            <a:r>
              <a:rPr sz="2800" spc="-35" dirty="0">
                <a:solidFill>
                  <a:srgbClr val="83992A"/>
                </a:solidFill>
                <a:latin typeface="Garamond"/>
                <a:cs typeface="Garamond"/>
              </a:rPr>
              <a:t> </a:t>
            </a:r>
            <a:r>
              <a:rPr sz="2800" spc="5" dirty="0">
                <a:solidFill>
                  <a:srgbClr val="83992A"/>
                </a:solidFill>
                <a:latin typeface="Garamond"/>
                <a:cs typeface="Garamond"/>
              </a:rPr>
              <a:t>DMSA</a:t>
            </a:r>
            <a:endParaRPr sz="2800">
              <a:latin typeface="Garamond"/>
              <a:cs typeface="Garamond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09800" y="2514600"/>
            <a:ext cx="3886200" cy="342900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400800" y="2514600"/>
            <a:ext cx="3810000" cy="3496055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06801" y="664286"/>
            <a:ext cx="660590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spc="-15" dirty="0">
                <a:solidFill>
                  <a:srgbClr val="FF0000"/>
                </a:solidFill>
              </a:rPr>
              <a:t>Pyelonephritis</a:t>
            </a:r>
            <a:r>
              <a:rPr sz="5400" spc="100" dirty="0">
                <a:solidFill>
                  <a:srgbClr val="FF0000"/>
                </a:solidFill>
              </a:rPr>
              <a:t> </a:t>
            </a:r>
            <a:r>
              <a:rPr sz="5400" spc="-5" dirty="0">
                <a:solidFill>
                  <a:srgbClr val="FF0000"/>
                </a:solidFill>
              </a:rPr>
              <a:t>(SCAR)</a:t>
            </a:r>
            <a:endParaRPr sz="5400"/>
          </a:p>
        </p:txBody>
      </p:sp>
      <p:sp>
        <p:nvSpPr>
          <p:cNvPr id="3" name="object 3"/>
          <p:cNvSpPr txBox="1"/>
          <p:nvPr/>
        </p:nvSpPr>
        <p:spPr>
          <a:xfrm>
            <a:off x="799591" y="1603324"/>
            <a:ext cx="4125595" cy="445770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52400" marR="681990" algn="ctr">
              <a:lnSpc>
                <a:spcPct val="100000"/>
              </a:lnSpc>
              <a:spcBef>
                <a:spcPts val="110"/>
              </a:spcBef>
            </a:pPr>
            <a:r>
              <a:rPr sz="2800" b="1" dirty="0">
                <a:solidFill>
                  <a:srgbClr val="252525"/>
                </a:solidFill>
                <a:latin typeface="Garamond"/>
                <a:cs typeface="Garamond"/>
              </a:rPr>
              <a:t>2</a:t>
            </a:r>
            <a:r>
              <a:rPr sz="2800" b="1" spc="-1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800" b="1" spc="-10" dirty="0">
                <a:solidFill>
                  <a:srgbClr val="252525"/>
                </a:solidFill>
                <a:latin typeface="Garamond"/>
                <a:cs typeface="Garamond"/>
              </a:rPr>
              <a:t>year</a:t>
            </a:r>
            <a:r>
              <a:rPr sz="2800" b="1" spc="-4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800" b="1" spc="-5" dirty="0">
                <a:solidFill>
                  <a:srgbClr val="252525"/>
                </a:solidFill>
                <a:latin typeface="Garamond"/>
                <a:cs typeface="Garamond"/>
              </a:rPr>
              <a:t>old </a:t>
            </a:r>
            <a:r>
              <a:rPr sz="2800" b="1" dirty="0">
                <a:solidFill>
                  <a:srgbClr val="252525"/>
                </a:solidFill>
                <a:latin typeface="Garamond"/>
                <a:cs typeface="Garamond"/>
              </a:rPr>
              <a:t>female</a:t>
            </a:r>
            <a:r>
              <a:rPr sz="2800" b="1" spc="-4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800" b="1" dirty="0">
                <a:solidFill>
                  <a:srgbClr val="252525"/>
                </a:solidFill>
                <a:latin typeface="Garamond"/>
                <a:cs typeface="Garamond"/>
              </a:rPr>
              <a:t>with </a:t>
            </a:r>
            <a:r>
              <a:rPr sz="2800" b="1" spc="-68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800" b="1" dirty="0">
                <a:solidFill>
                  <a:srgbClr val="252525"/>
                </a:solidFill>
                <a:latin typeface="Garamond"/>
                <a:cs typeface="Garamond"/>
              </a:rPr>
              <a:t>fevers,</a:t>
            </a:r>
            <a:r>
              <a:rPr sz="2800" b="1" spc="-4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800" b="1" spc="-5" dirty="0">
                <a:solidFill>
                  <a:srgbClr val="252525"/>
                </a:solidFill>
                <a:latin typeface="Garamond"/>
                <a:cs typeface="Garamond"/>
              </a:rPr>
              <a:t>pyuria,</a:t>
            </a:r>
            <a:r>
              <a:rPr sz="2800" b="1" spc="-5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800" b="1" spc="5" dirty="0">
                <a:solidFill>
                  <a:srgbClr val="252525"/>
                </a:solidFill>
                <a:latin typeface="Garamond"/>
                <a:cs typeface="Garamond"/>
              </a:rPr>
              <a:t>and</a:t>
            </a:r>
            <a:endParaRPr sz="2800">
              <a:latin typeface="Garamond"/>
              <a:cs typeface="Garamond"/>
            </a:endParaRPr>
          </a:p>
          <a:p>
            <a:pPr marL="584835" algn="ctr">
              <a:lnSpc>
                <a:spcPct val="100000"/>
              </a:lnSpc>
              <a:tabLst>
                <a:tab pos="853440" algn="l"/>
                <a:tab pos="4099560" algn="l"/>
              </a:tabLst>
            </a:pPr>
            <a:r>
              <a:rPr sz="2800" b="1" u="sng" dirty="0">
                <a:solidFill>
                  <a:srgbClr val="252525"/>
                </a:solidFill>
                <a:uFill>
                  <a:solidFill>
                    <a:srgbClr val="83992A"/>
                  </a:solidFill>
                </a:uFill>
                <a:latin typeface="Garamond"/>
                <a:cs typeface="Garamond"/>
              </a:rPr>
              <a:t> 	</a:t>
            </a:r>
            <a:r>
              <a:rPr sz="2800" b="1" u="sng" spc="-5" dirty="0">
                <a:solidFill>
                  <a:srgbClr val="252525"/>
                </a:solidFill>
                <a:uFill>
                  <a:solidFill>
                    <a:srgbClr val="83992A"/>
                  </a:solidFill>
                </a:uFill>
                <a:latin typeface="Garamond"/>
                <a:cs typeface="Garamond"/>
              </a:rPr>
              <a:t>leukocytosis	</a:t>
            </a:r>
            <a:endParaRPr sz="2800">
              <a:latin typeface="Garamond"/>
              <a:cs typeface="Garamond"/>
            </a:endParaRPr>
          </a:p>
          <a:p>
            <a:pPr marL="12065" marR="541020" indent="3175" algn="ctr">
              <a:lnSpc>
                <a:spcPct val="100000"/>
              </a:lnSpc>
              <a:spcBef>
                <a:spcPts val="1275"/>
              </a:spcBef>
              <a:tabLst>
                <a:tab pos="450215" algn="l"/>
              </a:tabLst>
            </a:pPr>
            <a:r>
              <a:rPr sz="2800" b="1" dirty="0">
                <a:solidFill>
                  <a:srgbClr val="FF0000"/>
                </a:solidFill>
                <a:latin typeface="Garamond"/>
                <a:cs typeface="Garamond"/>
              </a:rPr>
              <a:t>** </a:t>
            </a:r>
            <a:r>
              <a:rPr sz="2800" b="1" spc="10" dirty="0">
                <a:solidFill>
                  <a:srgbClr val="252525"/>
                </a:solidFill>
                <a:latin typeface="Garamond"/>
                <a:cs typeface="Garamond"/>
              </a:rPr>
              <a:t>there </a:t>
            </a:r>
            <a:r>
              <a:rPr sz="2800" b="1" dirty="0">
                <a:solidFill>
                  <a:srgbClr val="252525"/>
                </a:solidFill>
                <a:latin typeface="Garamond"/>
                <a:cs typeface="Garamond"/>
              </a:rPr>
              <a:t>is </a:t>
            </a:r>
            <a:r>
              <a:rPr sz="2800" b="1" spc="5" dirty="0">
                <a:solidFill>
                  <a:srgbClr val="252525"/>
                </a:solidFill>
                <a:latin typeface="Garamond"/>
                <a:cs typeface="Garamond"/>
              </a:rPr>
              <a:t>a </a:t>
            </a:r>
            <a:r>
              <a:rPr sz="2800" b="1" spc="15" dirty="0">
                <a:solidFill>
                  <a:srgbClr val="252525"/>
                </a:solidFill>
                <a:latin typeface="Garamond"/>
                <a:cs typeface="Garamond"/>
              </a:rPr>
              <a:t>cortical </a:t>
            </a:r>
            <a:r>
              <a:rPr sz="2800" b="1" spc="2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800" b="1" dirty="0">
                <a:solidFill>
                  <a:srgbClr val="252525"/>
                </a:solidFill>
                <a:latin typeface="Garamond"/>
                <a:cs typeface="Garamond"/>
              </a:rPr>
              <a:t>defect</a:t>
            </a:r>
            <a:r>
              <a:rPr sz="2800" b="1" spc="-3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800" b="1" dirty="0">
                <a:solidFill>
                  <a:srgbClr val="252525"/>
                </a:solidFill>
                <a:latin typeface="Garamond"/>
                <a:cs typeface="Garamond"/>
              </a:rPr>
              <a:t>in</a:t>
            </a:r>
            <a:r>
              <a:rPr sz="2800" b="1" spc="-3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800" b="1" spc="5" dirty="0">
                <a:solidFill>
                  <a:srgbClr val="252525"/>
                </a:solidFill>
                <a:latin typeface="Garamond"/>
                <a:cs typeface="Garamond"/>
              </a:rPr>
              <a:t>the</a:t>
            </a:r>
            <a:r>
              <a:rPr sz="2800" b="1" spc="-4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800" b="1" spc="5" dirty="0">
                <a:solidFill>
                  <a:srgbClr val="252525"/>
                </a:solidFill>
                <a:latin typeface="Garamond"/>
                <a:cs typeface="Garamond"/>
              </a:rPr>
              <a:t>upper</a:t>
            </a:r>
            <a:r>
              <a:rPr sz="2800" b="1" spc="-4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800" b="1" dirty="0">
                <a:solidFill>
                  <a:srgbClr val="252525"/>
                </a:solidFill>
                <a:latin typeface="Garamond"/>
                <a:cs typeface="Garamond"/>
              </a:rPr>
              <a:t>pole </a:t>
            </a:r>
            <a:r>
              <a:rPr sz="2800" b="1" spc="-68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800" b="1" dirty="0">
                <a:solidFill>
                  <a:srgbClr val="252525"/>
                </a:solidFill>
                <a:latin typeface="Garamond"/>
                <a:cs typeface="Garamond"/>
              </a:rPr>
              <a:t>of	</a:t>
            </a:r>
            <a:r>
              <a:rPr sz="2800" b="1" spc="5" dirty="0">
                <a:solidFill>
                  <a:srgbClr val="252525"/>
                </a:solidFill>
                <a:latin typeface="Garamond"/>
                <a:cs typeface="Garamond"/>
              </a:rPr>
              <a:t>the </a:t>
            </a:r>
            <a:r>
              <a:rPr sz="2800" b="1" dirty="0">
                <a:solidFill>
                  <a:srgbClr val="252525"/>
                </a:solidFill>
                <a:latin typeface="Garamond"/>
                <a:cs typeface="Garamond"/>
              </a:rPr>
              <a:t>right kidney </a:t>
            </a:r>
            <a:r>
              <a:rPr sz="2800" b="1" spc="5" dirty="0">
                <a:solidFill>
                  <a:srgbClr val="252525"/>
                </a:solidFill>
                <a:latin typeface="Garamond"/>
                <a:cs typeface="Garamond"/>
              </a:rPr>
              <a:t>that </a:t>
            </a:r>
            <a:r>
              <a:rPr sz="2800" b="1" spc="-68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800" b="1" spc="10" dirty="0">
                <a:solidFill>
                  <a:srgbClr val="252525"/>
                </a:solidFill>
                <a:latin typeface="Garamond"/>
                <a:cs typeface="Garamond"/>
              </a:rPr>
              <a:t>corresponded </a:t>
            </a:r>
            <a:r>
              <a:rPr sz="2800" b="1" dirty="0">
                <a:solidFill>
                  <a:srgbClr val="252525"/>
                </a:solidFill>
                <a:latin typeface="Garamond"/>
                <a:cs typeface="Garamond"/>
              </a:rPr>
              <a:t>to </a:t>
            </a:r>
            <a:r>
              <a:rPr sz="2800" b="1" spc="5" dirty="0">
                <a:solidFill>
                  <a:srgbClr val="252525"/>
                </a:solidFill>
                <a:latin typeface="Garamond"/>
                <a:cs typeface="Garamond"/>
              </a:rPr>
              <a:t>the </a:t>
            </a:r>
            <a:r>
              <a:rPr sz="2800" b="1" spc="10" dirty="0">
                <a:solidFill>
                  <a:srgbClr val="252525"/>
                </a:solidFill>
                <a:latin typeface="Garamond"/>
                <a:cs typeface="Garamond"/>
              </a:rPr>
              <a:t> abnormality </a:t>
            </a:r>
            <a:r>
              <a:rPr sz="2800" b="1" dirty="0">
                <a:solidFill>
                  <a:srgbClr val="252525"/>
                </a:solidFill>
                <a:latin typeface="Garamond"/>
                <a:cs typeface="Garamond"/>
              </a:rPr>
              <a:t>on </a:t>
            </a:r>
            <a:r>
              <a:rPr sz="2800" b="1" spc="5" dirty="0">
                <a:solidFill>
                  <a:srgbClr val="252525"/>
                </a:solidFill>
                <a:latin typeface="Garamond"/>
                <a:cs typeface="Garamond"/>
              </a:rPr>
              <a:t>the </a:t>
            </a:r>
            <a:r>
              <a:rPr sz="2800" b="1" spc="1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800" b="1" dirty="0">
                <a:solidFill>
                  <a:srgbClr val="252525"/>
                </a:solidFill>
                <a:latin typeface="Garamond"/>
                <a:cs typeface="Garamond"/>
              </a:rPr>
              <a:t>immediate </a:t>
            </a:r>
            <a:r>
              <a:rPr sz="2800" b="1" spc="5" dirty="0">
                <a:solidFill>
                  <a:srgbClr val="252525"/>
                </a:solidFill>
                <a:latin typeface="Garamond"/>
                <a:cs typeface="Garamond"/>
              </a:rPr>
              <a:t>and static </a:t>
            </a:r>
            <a:r>
              <a:rPr sz="2800" b="1" spc="1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800" b="1" dirty="0">
                <a:solidFill>
                  <a:srgbClr val="252525"/>
                </a:solidFill>
                <a:latin typeface="Garamond"/>
                <a:cs typeface="Garamond"/>
              </a:rPr>
              <a:t>views.</a:t>
            </a:r>
            <a:endParaRPr sz="2800">
              <a:latin typeface="Garamond"/>
              <a:cs typeface="Garamond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05400" y="1752600"/>
            <a:ext cx="4495800" cy="4267200"/>
          </a:xfrm>
          <a:prstGeom prst="rect">
            <a:avLst/>
          </a:prstGeo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51354" y="130505"/>
            <a:ext cx="736409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spc="-20" dirty="0">
                <a:solidFill>
                  <a:srgbClr val="FF0000"/>
                </a:solidFill>
              </a:rPr>
              <a:t>Polycystic</a:t>
            </a:r>
            <a:r>
              <a:rPr sz="5400" spc="25" dirty="0">
                <a:solidFill>
                  <a:srgbClr val="FF0000"/>
                </a:solidFill>
              </a:rPr>
              <a:t> </a:t>
            </a:r>
            <a:r>
              <a:rPr sz="5400" spc="-10" dirty="0">
                <a:solidFill>
                  <a:srgbClr val="FF0000"/>
                </a:solidFill>
              </a:rPr>
              <a:t>kidney</a:t>
            </a:r>
            <a:r>
              <a:rPr sz="5400" spc="15" dirty="0">
                <a:solidFill>
                  <a:srgbClr val="FF0000"/>
                </a:solidFill>
              </a:rPr>
              <a:t> </a:t>
            </a:r>
            <a:r>
              <a:rPr sz="5400" spc="-5" dirty="0">
                <a:solidFill>
                  <a:srgbClr val="FF0000"/>
                </a:solidFill>
              </a:rPr>
              <a:t>disease</a:t>
            </a:r>
            <a:endParaRPr sz="54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81200" y="1219200"/>
            <a:ext cx="83058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38577" y="644093"/>
            <a:ext cx="7513955" cy="1031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600" spc="-35" dirty="0">
                <a:solidFill>
                  <a:srgbClr val="FF0000"/>
                </a:solidFill>
              </a:rPr>
              <a:t>Transplant</a:t>
            </a:r>
            <a:r>
              <a:rPr sz="6600" spc="-130" dirty="0">
                <a:solidFill>
                  <a:srgbClr val="FF0000"/>
                </a:solidFill>
              </a:rPr>
              <a:t> </a:t>
            </a:r>
            <a:r>
              <a:rPr sz="6600" spc="5" dirty="0">
                <a:solidFill>
                  <a:srgbClr val="FF0000"/>
                </a:solidFill>
              </a:rPr>
              <a:t>infarction</a:t>
            </a:r>
            <a:endParaRPr sz="6600"/>
          </a:p>
        </p:txBody>
      </p:sp>
      <p:grpSp>
        <p:nvGrpSpPr>
          <p:cNvPr id="3" name="object 3"/>
          <p:cNvGrpSpPr/>
          <p:nvPr/>
        </p:nvGrpSpPr>
        <p:grpSpPr>
          <a:xfrm>
            <a:off x="2209800" y="1752600"/>
            <a:ext cx="7998459" cy="3441700"/>
            <a:chOff x="2209800" y="1752600"/>
            <a:chExt cx="7998459" cy="34417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09800" y="1752600"/>
              <a:ext cx="3977640" cy="344119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248400" y="1752600"/>
              <a:ext cx="3959352" cy="34290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01877" y="483819"/>
            <a:ext cx="9283700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400" spc="-10" dirty="0">
                <a:solidFill>
                  <a:srgbClr val="FF0000"/>
                </a:solidFill>
              </a:rPr>
              <a:t>Renal</a:t>
            </a:r>
            <a:r>
              <a:rPr sz="4400" spc="-5" dirty="0">
                <a:solidFill>
                  <a:srgbClr val="FF0000"/>
                </a:solidFill>
              </a:rPr>
              <a:t> </a:t>
            </a:r>
            <a:r>
              <a:rPr sz="4400" spc="-30" dirty="0">
                <a:solidFill>
                  <a:srgbClr val="FF0000"/>
                </a:solidFill>
              </a:rPr>
              <a:t>Transplant</a:t>
            </a:r>
            <a:r>
              <a:rPr sz="4400" spc="5" dirty="0">
                <a:solidFill>
                  <a:srgbClr val="FF0000"/>
                </a:solidFill>
              </a:rPr>
              <a:t> </a:t>
            </a:r>
            <a:r>
              <a:rPr sz="4400" spc="-10" dirty="0">
                <a:solidFill>
                  <a:srgbClr val="FF0000"/>
                </a:solidFill>
              </a:rPr>
              <a:t>ATN</a:t>
            </a:r>
            <a:r>
              <a:rPr sz="4400" spc="5" dirty="0">
                <a:solidFill>
                  <a:srgbClr val="FF0000"/>
                </a:solidFill>
              </a:rPr>
              <a:t> </a:t>
            </a:r>
            <a:r>
              <a:rPr sz="4400" spc="-5" dirty="0">
                <a:solidFill>
                  <a:srgbClr val="FF0000"/>
                </a:solidFill>
              </a:rPr>
              <a:t>and</a:t>
            </a:r>
            <a:r>
              <a:rPr sz="4400" spc="-10" dirty="0">
                <a:solidFill>
                  <a:srgbClr val="FF0000"/>
                </a:solidFill>
              </a:rPr>
              <a:t> Urine</a:t>
            </a:r>
            <a:r>
              <a:rPr sz="4400" spc="20" dirty="0">
                <a:solidFill>
                  <a:srgbClr val="FF0000"/>
                </a:solidFill>
              </a:rPr>
              <a:t> </a:t>
            </a:r>
            <a:r>
              <a:rPr sz="4400" spc="-10" dirty="0">
                <a:solidFill>
                  <a:srgbClr val="FF0000"/>
                </a:solidFill>
              </a:rPr>
              <a:t>Leak</a:t>
            </a:r>
            <a:endParaRPr sz="4400"/>
          </a:p>
        </p:txBody>
      </p:sp>
      <p:grpSp>
        <p:nvGrpSpPr>
          <p:cNvPr id="3" name="object 3"/>
          <p:cNvGrpSpPr/>
          <p:nvPr/>
        </p:nvGrpSpPr>
        <p:grpSpPr>
          <a:xfrm>
            <a:off x="1676400" y="1676400"/>
            <a:ext cx="8836660" cy="3505200"/>
            <a:chOff x="1676400" y="1676400"/>
            <a:chExt cx="8836660" cy="35052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76400" y="1676400"/>
              <a:ext cx="4267200" cy="350520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172200" y="1676400"/>
              <a:ext cx="4340352" cy="35052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28977" y="334771"/>
            <a:ext cx="9498330" cy="5124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3200" spc="-10" dirty="0">
                <a:solidFill>
                  <a:srgbClr val="FF0000"/>
                </a:solidFill>
              </a:rPr>
              <a:t>Unilateral</a:t>
            </a:r>
            <a:r>
              <a:rPr sz="3200" spc="45" dirty="0">
                <a:solidFill>
                  <a:srgbClr val="FF0000"/>
                </a:solidFill>
              </a:rPr>
              <a:t> </a:t>
            </a:r>
            <a:r>
              <a:rPr sz="3200" spc="-5" dirty="0">
                <a:solidFill>
                  <a:srgbClr val="FF0000"/>
                </a:solidFill>
              </a:rPr>
              <a:t>renal</a:t>
            </a:r>
            <a:r>
              <a:rPr sz="3200" spc="25" dirty="0">
                <a:solidFill>
                  <a:srgbClr val="FF0000"/>
                </a:solidFill>
              </a:rPr>
              <a:t> </a:t>
            </a:r>
            <a:r>
              <a:rPr sz="3200" spc="-5" dirty="0">
                <a:solidFill>
                  <a:srgbClr val="FF0000"/>
                </a:solidFill>
              </a:rPr>
              <a:t>agenesis</a:t>
            </a:r>
            <a:r>
              <a:rPr sz="3200" spc="85" dirty="0">
                <a:solidFill>
                  <a:srgbClr val="FF0000"/>
                </a:solidFill>
              </a:rPr>
              <a:t> </a:t>
            </a:r>
            <a:r>
              <a:rPr sz="3200" spc="-10" dirty="0">
                <a:solidFill>
                  <a:srgbClr val="FF0000"/>
                </a:solidFill>
              </a:rPr>
              <a:t>revealed</a:t>
            </a:r>
            <a:r>
              <a:rPr sz="3200" spc="25" dirty="0">
                <a:solidFill>
                  <a:srgbClr val="FF0000"/>
                </a:solidFill>
              </a:rPr>
              <a:t> </a:t>
            </a:r>
            <a:r>
              <a:rPr sz="3200" spc="-15" dirty="0">
                <a:solidFill>
                  <a:srgbClr val="FF0000"/>
                </a:solidFill>
              </a:rPr>
              <a:t>by</a:t>
            </a:r>
            <a:r>
              <a:rPr sz="3200" spc="-5" dirty="0">
                <a:solidFill>
                  <a:srgbClr val="FF0000"/>
                </a:solidFill>
              </a:rPr>
              <a:t> </a:t>
            </a:r>
            <a:r>
              <a:rPr sz="3200" spc="-15" dirty="0">
                <a:solidFill>
                  <a:srgbClr val="FF0000"/>
                </a:solidFill>
              </a:rPr>
              <a:t>hydronephrosis</a:t>
            </a:r>
            <a:r>
              <a:rPr sz="3200" spc="110" dirty="0">
                <a:solidFill>
                  <a:srgbClr val="FF0000"/>
                </a:solidFill>
              </a:rPr>
              <a:t> </a:t>
            </a:r>
            <a:r>
              <a:rPr sz="3200" spc="-5" dirty="0">
                <a:solidFill>
                  <a:srgbClr val="FF0000"/>
                </a:solidFill>
              </a:rPr>
              <a:t>of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1484122" y="822147"/>
            <a:ext cx="10057765" cy="5124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3200" b="1" spc="-5" dirty="0">
                <a:solidFill>
                  <a:srgbClr val="FF0000"/>
                </a:solidFill>
                <a:latin typeface="Garamond"/>
                <a:cs typeface="Garamond"/>
              </a:rPr>
              <a:t>contralateral</a:t>
            </a:r>
            <a:r>
              <a:rPr sz="3200" b="1" spc="15" dirty="0">
                <a:solidFill>
                  <a:srgbClr val="FF0000"/>
                </a:solidFill>
                <a:latin typeface="Garamond"/>
                <a:cs typeface="Garamond"/>
              </a:rPr>
              <a:t> </a:t>
            </a:r>
            <a:r>
              <a:rPr sz="3200" b="1" spc="-15" dirty="0">
                <a:solidFill>
                  <a:srgbClr val="FF0000"/>
                </a:solidFill>
                <a:latin typeface="Garamond"/>
                <a:cs typeface="Garamond"/>
              </a:rPr>
              <a:t>kidney</a:t>
            </a:r>
            <a:r>
              <a:rPr sz="3200" b="1" spc="55" dirty="0">
                <a:solidFill>
                  <a:srgbClr val="FF0000"/>
                </a:solidFill>
                <a:latin typeface="Garamond"/>
                <a:cs typeface="Garamond"/>
              </a:rPr>
              <a:t> </a:t>
            </a:r>
            <a:r>
              <a:rPr sz="3200" b="1" spc="-5" dirty="0">
                <a:solidFill>
                  <a:srgbClr val="FF0000"/>
                </a:solidFill>
                <a:latin typeface="Garamond"/>
                <a:cs typeface="Garamond"/>
              </a:rPr>
              <a:t>and </a:t>
            </a:r>
            <a:r>
              <a:rPr sz="3200" b="1" spc="-10" dirty="0">
                <a:solidFill>
                  <a:srgbClr val="FF0000"/>
                </a:solidFill>
                <a:latin typeface="Garamond"/>
                <a:cs typeface="Garamond"/>
              </a:rPr>
              <a:t>explored</a:t>
            </a:r>
            <a:r>
              <a:rPr sz="3200" b="1" spc="25" dirty="0">
                <a:solidFill>
                  <a:srgbClr val="FF0000"/>
                </a:solidFill>
                <a:latin typeface="Garamond"/>
                <a:cs typeface="Garamond"/>
              </a:rPr>
              <a:t> </a:t>
            </a:r>
            <a:r>
              <a:rPr sz="3200" b="1" spc="-15" dirty="0">
                <a:solidFill>
                  <a:srgbClr val="FF0000"/>
                </a:solidFill>
                <a:latin typeface="Garamond"/>
                <a:cs typeface="Garamond"/>
              </a:rPr>
              <a:t>by</a:t>
            </a:r>
            <a:r>
              <a:rPr sz="3200" b="1" spc="60" dirty="0">
                <a:solidFill>
                  <a:srgbClr val="FF0000"/>
                </a:solidFill>
                <a:latin typeface="Garamond"/>
                <a:cs typeface="Garamond"/>
              </a:rPr>
              <a:t> </a:t>
            </a:r>
            <a:r>
              <a:rPr sz="3150" b="1" spc="-44" baseline="25132" dirty="0">
                <a:solidFill>
                  <a:srgbClr val="FF0000"/>
                </a:solidFill>
                <a:latin typeface="Garamond"/>
                <a:cs typeface="Garamond"/>
              </a:rPr>
              <a:t>99m</a:t>
            </a:r>
            <a:r>
              <a:rPr sz="3200" b="1" spc="-30" dirty="0">
                <a:solidFill>
                  <a:srgbClr val="FF0000"/>
                </a:solidFill>
                <a:latin typeface="Garamond"/>
                <a:cs typeface="Garamond"/>
              </a:rPr>
              <a:t>Tc-DMSA</a:t>
            </a:r>
            <a:r>
              <a:rPr sz="3200" b="1" spc="30" dirty="0">
                <a:solidFill>
                  <a:srgbClr val="FF0000"/>
                </a:solidFill>
                <a:latin typeface="Garamond"/>
                <a:cs typeface="Garamond"/>
              </a:rPr>
              <a:t> </a:t>
            </a:r>
            <a:r>
              <a:rPr sz="3200" b="1" spc="-5" dirty="0">
                <a:solidFill>
                  <a:srgbClr val="FF0000"/>
                </a:solidFill>
                <a:latin typeface="Garamond"/>
                <a:cs typeface="Garamond"/>
              </a:rPr>
              <a:t>and</a:t>
            </a:r>
            <a:r>
              <a:rPr sz="3200" b="1" spc="25" dirty="0">
                <a:solidFill>
                  <a:srgbClr val="FF0000"/>
                </a:solidFill>
                <a:latin typeface="Garamond"/>
                <a:cs typeface="Garamond"/>
              </a:rPr>
              <a:t> </a:t>
            </a:r>
            <a:r>
              <a:rPr sz="3200" b="1" spc="-10" dirty="0">
                <a:solidFill>
                  <a:srgbClr val="FF0000"/>
                </a:solidFill>
                <a:latin typeface="Garamond"/>
                <a:cs typeface="Garamond"/>
              </a:rPr>
              <a:t>CT</a:t>
            </a:r>
            <a:endParaRPr sz="3200">
              <a:latin typeface="Garamond"/>
              <a:cs typeface="Garamond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286000" y="1786127"/>
            <a:ext cx="8153400" cy="4495800"/>
            <a:chOff x="2286000" y="1786127"/>
            <a:chExt cx="8153400" cy="449580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86000" y="1807463"/>
              <a:ext cx="3749040" cy="447446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248400" y="1786127"/>
              <a:ext cx="4191000" cy="43434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86050" y="476834"/>
            <a:ext cx="682815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-5" dirty="0">
                <a:solidFill>
                  <a:srgbClr val="FF0000"/>
                </a:solidFill>
              </a:rPr>
              <a:t>Acute</a:t>
            </a:r>
            <a:r>
              <a:rPr sz="4800" spc="-15" dirty="0">
                <a:solidFill>
                  <a:srgbClr val="FF0000"/>
                </a:solidFill>
              </a:rPr>
              <a:t> </a:t>
            </a:r>
            <a:r>
              <a:rPr sz="4800" spc="-5" dirty="0">
                <a:solidFill>
                  <a:srgbClr val="FF0000"/>
                </a:solidFill>
              </a:rPr>
              <a:t>left</a:t>
            </a:r>
            <a:r>
              <a:rPr sz="4800" spc="-40" dirty="0">
                <a:solidFill>
                  <a:srgbClr val="FF0000"/>
                </a:solidFill>
              </a:rPr>
              <a:t> </a:t>
            </a:r>
            <a:r>
              <a:rPr sz="4800" spc="10" dirty="0">
                <a:solidFill>
                  <a:srgbClr val="FF0000"/>
                </a:solidFill>
              </a:rPr>
              <a:t>renal</a:t>
            </a:r>
            <a:r>
              <a:rPr sz="4800" dirty="0">
                <a:solidFill>
                  <a:srgbClr val="FF0000"/>
                </a:solidFill>
              </a:rPr>
              <a:t> </a:t>
            </a:r>
            <a:r>
              <a:rPr sz="4800" spc="-5" dirty="0">
                <a:solidFill>
                  <a:srgbClr val="FF0000"/>
                </a:solidFill>
              </a:rPr>
              <a:t>obstuction</a:t>
            </a:r>
            <a:endParaRPr sz="4800"/>
          </a:p>
        </p:txBody>
      </p:sp>
      <p:grpSp>
        <p:nvGrpSpPr>
          <p:cNvPr id="3" name="object 3"/>
          <p:cNvGrpSpPr/>
          <p:nvPr/>
        </p:nvGrpSpPr>
        <p:grpSpPr>
          <a:xfrm>
            <a:off x="1676400" y="1752600"/>
            <a:ext cx="8763000" cy="3429000"/>
            <a:chOff x="1676400" y="1752600"/>
            <a:chExt cx="8763000" cy="34290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76400" y="1752600"/>
              <a:ext cx="4343400" cy="342900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172200" y="1752600"/>
              <a:ext cx="4267200" cy="328879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97507" y="2421635"/>
            <a:ext cx="9407525" cy="0"/>
          </a:xfrm>
          <a:custGeom>
            <a:avLst/>
            <a:gdLst/>
            <a:ahLst/>
            <a:cxnLst/>
            <a:rect l="l" t="t" r="r" b="b"/>
            <a:pathLst>
              <a:path w="9407525">
                <a:moveTo>
                  <a:pt x="0" y="0"/>
                </a:moveTo>
                <a:lnTo>
                  <a:pt x="9407271" y="0"/>
                </a:lnTo>
              </a:path>
            </a:pathLst>
          </a:custGeom>
          <a:ln w="15875">
            <a:solidFill>
              <a:srgbClr val="8399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311144" y="639902"/>
            <a:ext cx="557085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-10" dirty="0">
                <a:solidFill>
                  <a:srgbClr val="FF0000"/>
                </a:solidFill>
              </a:rPr>
              <a:t>Renal</a:t>
            </a:r>
            <a:r>
              <a:rPr sz="4800" spc="-15" dirty="0">
                <a:solidFill>
                  <a:srgbClr val="FF0000"/>
                </a:solidFill>
              </a:rPr>
              <a:t> </a:t>
            </a:r>
            <a:r>
              <a:rPr sz="4800" spc="55" dirty="0">
                <a:solidFill>
                  <a:srgbClr val="FF0000"/>
                </a:solidFill>
              </a:rPr>
              <a:t>Artery</a:t>
            </a:r>
            <a:r>
              <a:rPr sz="4800" spc="-35" dirty="0">
                <a:solidFill>
                  <a:srgbClr val="FF0000"/>
                </a:solidFill>
              </a:rPr>
              <a:t> </a:t>
            </a:r>
            <a:r>
              <a:rPr sz="4800" spc="-10" dirty="0">
                <a:solidFill>
                  <a:srgbClr val="FF0000"/>
                </a:solidFill>
              </a:rPr>
              <a:t>Stenosis</a:t>
            </a:r>
            <a:endParaRPr sz="4800"/>
          </a:p>
        </p:txBody>
      </p:sp>
      <p:sp>
        <p:nvSpPr>
          <p:cNvPr id="4" name="object 4"/>
          <p:cNvSpPr txBox="1"/>
          <p:nvPr/>
        </p:nvSpPr>
        <p:spPr>
          <a:xfrm>
            <a:off x="1239723" y="1496949"/>
            <a:ext cx="8329295" cy="1677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  <a:tabLst>
                <a:tab pos="4562475" algn="l"/>
              </a:tabLst>
            </a:pPr>
            <a:r>
              <a:rPr sz="2800" b="1" dirty="0">
                <a:solidFill>
                  <a:srgbClr val="6F2F9F"/>
                </a:solidFill>
                <a:latin typeface="Garamond"/>
                <a:cs typeface="Garamond"/>
              </a:rPr>
              <a:t>2.5</a:t>
            </a:r>
            <a:r>
              <a:rPr sz="2800" b="1" spc="-5" dirty="0">
                <a:solidFill>
                  <a:srgbClr val="6F2F9F"/>
                </a:solidFill>
                <a:latin typeface="Garamond"/>
                <a:cs typeface="Garamond"/>
              </a:rPr>
              <a:t> </a:t>
            </a:r>
            <a:r>
              <a:rPr sz="2800" b="1" spc="5" dirty="0">
                <a:solidFill>
                  <a:srgbClr val="6F2F9F"/>
                </a:solidFill>
                <a:latin typeface="Garamond"/>
                <a:cs typeface="Garamond"/>
              </a:rPr>
              <a:t>mg</a:t>
            </a:r>
            <a:r>
              <a:rPr sz="2800" b="1" spc="-25" dirty="0">
                <a:solidFill>
                  <a:srgbClr val="6F2F9F"/>
                </a:solidFill>
                <a:latin typeface="Garamond"/>
                <a:cs typeface="Garamond"/>
              </a:rPr>
              <a:t> </a:t>
            </a:r>
            <a:r>
              <a:rPr sz="2800" b="1" dirty="0">
                <a:solidFill>
                  <a:srgbClr val="6F2F9F"/>
                </a:solidFill>
                <a:latin typeface="Garamond"/>
                <a:cs typeface="Garamond"/>
              </a:rPr>
              <a:t>enalapril</a:t>
            </a:r>
            <a:r>
              <a:rPr sz="2800" b="1" spc="-35" dirty="0">
                <a:solidFill>
                  <a:srgbClr val="6F2F9F"/>
                </a:solidFill>
                <a:latin typeface="Garamond"/>
                <a:cs typeface="Garamond"/>
              </a:rPr>
              <a:t> </a:t>
            </a:r>
            <a:r>
              <a:rPr sz="2800" b="1" spc="-5" dirty="0">
                <a:solidFill>
                  <a:srgbClr val="6F2F9F"/>
                </a:solidFill>
                <a:latin typeface="Garamond"/>
                <a:cs typeface="Garamond"/>
              </a:rPr>
              <a:t>intravenously</a:t>
            </a:r>
            <a:r>
              <a:rPr sz="2800" b="1" spc="-40" dirty="0">
                <a:solidFill>
                  <a:srgbClr val="6F2F9F"/>
                </a:solidFill>
                <a:latin typeface="Garamond"/>
                <a:cs typeface="Garamond"/>
              </a:rPr>
              <a:t> </a:t>
            </a:r>
            <a:r>
              <a:rPr sz="2800" b="1" spc="-25" dirty="0">
                <a:solidFill>
                  <a:srgbClr val="6F2F9F"/>
                </a:solidFill>
                <a:latin typeface="Garamond"/>
                <a:cs typeface="Garamond"/>
              </a:rPr>
              <a:t>over </a:t>
            </a:r>
            <a:r>
              <a:rPr sz="2800" b="1" dirty="0">
                <a:solidFill>
                  <a:srgbClr val="6F2F9F"/>
                </a:solidFill>
                <a:latin typeface="Garamond"/>
                <a:cs typeface="Garamond"/>
              </a:rPr>
              <a:t>a</a:t>
            </a:r>
            <a:r>
              <a:rPr sz="2800" b="1" spc="5" dirty="0">
                <a:solidFill>
                  <a:srgbClr val="6F2F9F"/>
                </a:solidFill>
                <a:latin typeface="Garamond"/>
                <a:cs typeface="Garamond"/>
              </a:rPr>
              <a:t> </a:t>
            </a:r>
            <a:r>
              <a:rPr sz="2800" b="1" spc="-25" dirty="0">
                <a:solidFill>
                  <a:srgbClr val="6F2F9F"/>
                </a:solidFill>
                <a:latin typeface="Garamond"/>
                <a:cs typeface="Garamond"/>
              </a:rPr>
              <a:t>five</a:t>
            </a:r>
            <a:r>
              <a:rPr sz="2800" b="1" spc="10" dirty="0">
                <a:solidFill>
                  <a:srgbClr val="6F2F9F"/>
                </a:solidFill>
                <a:latin typeface="Garamond"/>
                <a:cs typeface="Garamond"/>
              </a:rPr>
              <a:t> </a:t>
            </a:r>
            <a:r>
              <a:rPr sz="2800" b="1" dirty="0">
                <a:solidFill>
                  <a:srgbClr val="6F2F9F"/>
                </a:solidFill>
                <a:latin typeface="Garamond"/>
                <a:cs typeface="Garamond"/>
              </a:rPr>
              <a:t>minute</a:t>
            </a:r>
            <a:r>
              <a:rPr sz="2800" b="1" spc="-65" dirty="0">
                <a:solidFill>
                  <a:srgbClr val="6F2F9F"/>
                </a:solidFill>
                <a:latin typeface="Garamond"/>
                <a:cs typeface="Garamond"/>
              </a:rPr>
              <a:t> </a:t>
            </a:r>
            <a:r>
              <a:rPr sz="2800" b="1" dirty="0">
                <a:solidFill>
                  <a:srgbClr val="6F2F9F"/>
                </a:solidFill>
                <a:latin typeface="Garamond"/>
                <a:cs typeface="Garamond"/>
              </a:rPr>
              <a:t>period </a:t>
            </a:r>
            <a:r>
              <a:rPr sz="2800" b="1" spc="-685" dirty="0">
                <a:solidFill>
                  <a:srgbClr val="6F2F9F"/>
                </a:solidFill>
                <a:latin typeface="Garamond"/>
                <a:cs typeface="Garamond"/>
              </a:rPr>
              <a:t> </a:t>
            </a:r>
            <a:r>
              <a:rPr sz="2800" b="1" spc="-5" dirty="0">
                <a:solidFill>
                  <a:srgbClr val="6F2F9F"/>
                </a:solidFill>
                <a:latin typeface="Garamond"/>
                <a:cs typeface="Garamond"/>
              </a:rPr>
              <a:t>followed</a:t>
            </a:r>
            <a:r>
              <a:rPr sz="2800" b="1" spc="15" dirty="0">
                <a:solidFill>
                  <a:srgbClr val="6F2F9F"/>
                </a:solidFill>
                <a:latin typeface="Garamond"/>
                <a:cs typeface="Garamond"/>
              </a:rPr>
              <a:t> </a:t>
            </a:r>
            <a:r>
              <a:rPr sz="2800" b="1" dirty="0">
                <a:solidFill>
                  <a:srgbClr val="6F2F9F"/>
                </a:solidFill>
                <a:latin typeface="Garamond"/>
                <a:cs typeface="Garamond"/>
              </a:rPr>
              <a:t>by</a:t>
            </a:r>
            <a:r>
              <a:rPr sz="2800" b="1" spc="-15" dirty="0">
                <a:solidFill>
                  <a:srgbClr val="6F2F9F"/>
                </a:solidFill>
                <a:latin typeface="Garamond"/>
                <a:cs typeface="Garamond"/>
              </a:rPr>
              <a:t> </a:t>
            </a:r>
            <a:r>
              <a:rPr sz="2800" b="1" dirty="0">
                <a:solidFill>
                  <a:srgbClr val="6F2F9F"/>
                </a:solidFill>
                <a:latin typeface="Garamond"/>
                <a:cs typeface="Garamond"/>
              </a:rPr>
              <a:t>administration</a:t>
            </a:r>
            <a:r>
              <a:rPr sz="2800" b="1" spc="-60" dirty="0">
                <a:solidFill>
                  <a:srgbClr val="6F2F9F"/>
                </a:solidFill>
                <a:latin typeface="Garamond"/>
                <a:cs typeface="Garamond"/>
              </a:rPr>
              <a:t> </a:t>
            </a:r>
            <a:r>
              <a:rPr sz="2800" b="1" dirty="0">
                <a:solidFill>
                  <a:srgbClr val="6F2F9F"/>
                </a:solidFill>
                <a:latin typeface="Garamond"/>
                <a:cs typeface="Garamond"/>
              </a:rPr>
              <a:t>of	</a:t>
            </a:r>
            <a:r>
              <a:rPr sz="2800" b="1" spc="-40" dirty="0">
                <a:solidFill>
                  <a:srgbClr val="6F2F9F"/>
                </a:solidFill>
                <a:latin typeface="Garamond"/>
                <a:cs typeface="Garamond"/>
              </a:rPr>
              <a:t>Tc-99m</a:t>
            </a:r>
            <a:r>
              <a:rPr sz="2800" b="1" spc="-25" dirty="0">
                <a:solidFill>
                  <a:srgbClr val="6F2F9F"/>
                </a:solidFill>
                <a:latin typeface="Garamond"/>
                <a:cs typeface="Garamond"/>
              </a:rPr>
              <a:t> </a:t>
            </a:r>
            <a:r>
              <a:rPr sz="2800" b="1" spc="5" dirty="0">
                <a:solidFill>
                  <a:srgbClr val="6F2F9F"/>
                </a:solidFill>
                <a:latin typeface="Garamond"/>
                <a:cs typeface="Garamond"/>
              </a:rPr>
              <a:t>MAG3</a:t>
            </a:r>
            <a:endParaRPr sz="2800">
              <a:latin typeface="Garamond"/>
              <a:cs typeface="Garamond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550">
              <a:latin typeface="Garamond"/>
              <a:cs typeface="Garamond"/>
            </a:endParaRPr>
          </a:p>
          <a:p>
            <a:pPr marL="5033645">
              <a:lnSpc>
                <a:spcPct val="100000"/>
              </a:lnSpc>
            </a:pPr>
            <a:r>
              <a:rPr sz="2800" spc="-25" dirty="0">
                <a:solidFill>
                  <a:srgbClr val="83992A"/>
                </a:solidFill>
                <a:latin typeface="Garamond"/>
                <a:cs typeface="Garamond"/>
              </a:rPr>
              <a:t>Tc-99m</a:t>
            </a:r>
            <a:r>
              <a:rPr sz="2800" spc="-60" dirty="0">
                <a:solidFill>
                  <a:srgbClr val="83992A"/>
                </a:solidFill>
                <a:latin typeface="Garamond"/>
                <a:cs typeface="Garamond"/>
              </a:rPr>
              <a:t> </a:t>
            </a:r>
            <a:r>
              <a:rPr sz="2800" spc="-20" dirty="0">
                <a:solidFill>
                  <a:srgbClr val="83992A"/>
                </a:solidFill>
                <a:latin typeface="Garamond"/>
                <a:cs typeface="Garamond"/>
              </a:rPr>
              <a:t>MAG3</a:t>
            </a:r>
            <a:endParaRPr sz="2800">
              <a:latin typeface="Garamond"/>
              <a:cs typeface="Garamond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76400" y="2590800"/>
            <a:ext cx="4267200" cy="3200400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248400" y="2590800"/>
            <a:ext cx="4191000" cy="3200400"/>
          </a:xfrm>
          <a:prstGeom prst="rect">
            <a:avLst/>
          </a:prstGeom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7997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0" y="1535874"/>
            <a:ext cx="12192000" cy="3850640"/>
            <a:chOff x="0" y="1535874"/>
            <a:chExt cx="12192000" cy="3850640"/>
          </a:xfrm>
        </p:grpSpPr>
        <p:sp>
          <p:nvSpPr>
            <p:cNvPr id="4" name="object 4"/>
            <p:cNvSpPr/>
            <p:nvPr/>
          </p:nvSpPr>
          <p:spPr>
            <a:xfrm>
              <a:off x="2330195" y="1543811"/>
              <a:ext cx="7543800" cy="3834765"/>
            </a:xfrm>
            <a:custGeom>
              <a:avLst/>
              <a:gdLst/>
              <a:ahLst/>
              <a:cxnLst/>
              <a:rect l="l" t="t" r="r" b="b"/>
              <a:pathLst>
                <a:path w="7543800" h="3834765">
                  <a:moveTo>
                    <a:pt x="0" y="3834384"/>
                  </a:moveTo>
                  <a:lnTo>
                    <a:pt x="7543800" y="3834384"/>
                  </a:lnTo>
                  <a:lnTo>
                    <a:pt x="7543800" y="0"/>
                  </a:lnTo>
                  <a:lnTo>
                    <a:pt x="0" y="0"/>
                  </a:lnTo>
                  <a:lnTo>
                    <a:pt x="0" y="3834384"/>
                  </a:lnTo>
                  <a:close/>
                </a:path>
              </a:pathLst>
            </a:custGeom>
            <a:ln w="15875">
              <a:solidFill>
                <a:srgbClr val="83992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3148583"/>
              <a:ext cx="2459735" cy="61264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735312" y="3148583"/>
              <a:ext cx="2456688" cy="612647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2692908" y="3525011"/>
              <a:ext cx="6816090" cy="0"/>
            </a:xfrm>
            <a:custGeom>
              <a:avLst/>
              <a:gdLst/>
              <a:ahLst/>
              <a:cxnLst/>
              <a:rect l="l" t="t" r="r" b="b"/>
              <a:pathLst>
                <a:path w="6816090">
                  <a:moveTo>
                    <a:pt x="0" y="0"/>
                  </a:moveTo>
                  <a:lnTo>
                    <a:pt x="6815709" y="0"/>
                  </a:lnTo>
                </a:path>
              </a:pathLst>
            </a:custGeom>
            <a:ln w="15875">
              <a:solidFill>
                <a:srgbClr val="83992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292857" y="1201369"/>
            <a:ext cx="7114540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spc="-5" dirty="0">
                <a:solidFill>
                  <a:srgbClr val="202020"/>
                </a:solidFill>
              </a:rPr>
              <a:t>Bone</a:t>
            </a:r>
            <a:r>
              <a:rPr sz="6000" spc="-55" dirty="0">
                <a:solidFill>
                  <a:srgbClr val="202020"/>
                </a:solidFill>
              </a:rPr>
              <a:t> </a:t>
            </a:r>
            <a:r>
              <a:rPr sz="6000" spc="5" dirty="0">
                <a:solidFill>
                  <a:srgbClr val="202020"/>
                </a:solidFill>
              </a:rPr>
              <a:t>Mineral</a:t>
            </a:r>
            <a:r>
              <a:rPr sz="6000" spc="-25" dirty="0">
                <a:solidFill>
                  <a:srgbClr val="202020"/>
                </a:solidFill>
              </a:rPr>
              <a:t> </a:t>
            </a:r>
            <a:r>
              <a:rPr sz="6000" spc="-10" dirty="0">
                <a:solidFill>
                  <a:srgbClr val="202020"/>
                </a:solidFill>
              </a:rPr>
              <a:t>Density</a:t>
            </a:r>
            <a:endParaRPr sz="6000"/>
          </a:p>
        </p:txBody>
      </p:sp>
      <p:sp>
        <p:nvSpPr>
          <p:cNvPr id="9" name="object 9"/>
          <p:cNvSpPr txBox="1"/>
          <p:nvPr/>
        </p:nvSpPr>
        <p:spPr>
          <a:xfrm>
            <a:off x="2728341" y="2116023"/>
            <a:ext cx="4307205" cy="33413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45639">
              <a:lnSpc>
                <a:spcPts val="6809"/>
              </a:lnSpc>
              <a:spcBef>
                <a:spcPts val="100"/>
              </a:spcBef>
            </a:pPr>
            <a:r>
              <a:rPr sz="6000" b="1" spc="10" dirty="0">
                <a:solidFill>
                  <a:srgbClr val="202020"/>
                </a:solidFill>
                <a:latin typeface="Garamond"/>
                <a:cs typeface="Garamond"/>
              </a:rPr>
              <a:t>(</a:t>
            </a:r>
            <a:r>
              <a:rPr sz="6000" b="1" spc="-10" dirty="0">
                <a:solidFill>
                  <a:srgbClr val="202020"/>
                </a:solidFill>
                <a:latin typeface="Garamond"/>
                <a:cs typeface="Garamond"/>
              </a:rPr>
              <a:t>BMD)</a:t>
            </a:r>
            <a:endParaRPr sz="6000">
              <a:latin typeface="Garamond"/>
              <a:cs typeface="Garamond"/>
            </a:endParaRPr>
          </a:p>
          <a:p>
            <a:pPr marL="585470" indent="-573405">
              <a:lnSpc>
                <a:spcPts val="4410"/>
              </a:lnSpc>
              <a:buClr>
                <a:srgbClr val="83992A"/>
              </a:buClr>
              <a:buSzPct val="115000"/>
              <a:buFont typeface="Arial"/>
              <a:buChar char="•"/>
              <a:tabLst>
                <a:tab pos="585470" algn="l"/>
                <a:tab pos="586105" algn="l"/>
              </a:tabLst>
            </a:pPr>
            <a:r>
              <a:rPr sz="4000" b="1" spc="-5" dirty="0">
                <a:solidFill>
                  <a:srgbClr val="FF0000"/>
                </a:solidFill>
                <a:latin typeface="Garamond"/>
                <a:cs typeface="Garamond"/>
              </a:rPr>
              <a:t>Definition</a:t>
            </a:r>
            <a:endParaRPr sz="4000">
              <a:latin typeface="Garamond"/>
              <a:cs typeface="Garamond"/>
            </a:endParaRPr>
          </a:p>
          <a:p>
            <a:pPr marL="585470" indent="-573405">
              <a:lnSpc>
                <a:spcPct val="100000"/>
              </a:lnSpc>
              <a:spcBef>
                <a:spcPts val="125"/>
              </a:spcBef>
              <a:buClr>
                <a:srgbClr val="83992A"/>
              </a:buClr>
              <a:buSzPct val="115000"/>
              <a:buFont typeface="Arial"/>
              <a:buChar char="•"/>
              <a:tabLst>
                <a:tab pos="585470" algn="l"/>
                <a:tab pos="586105" algn="l"/>
              </a:tabLst>
            </a:pPr>
            <a:r>
              <a:rPr sz="4000" b="1" dirty="0">
                <a:solidFill>
                  <a:srgbClr val="FF0000"/>
                </a:solidFill>
                <a:latin typeface="Garamond"/>
                <a:cs typeface="Garamond"/>
              </a:rPr>
              <a:t>Indication</a:t>
            </a:r>
            <a:endParaRPr sz="4000">
              <a:latin typeface="Garamond"/>
              <a:cs typeface="Garamond"/>
            </a:endParaRPr>
          </a:p>
          <a:p>
            <a:pPr marL="585470" indent="-573405">
              <a:lnSpc>
                <a:spcPct val="100000"/>
              </a:lnSpc>
              <a:spcBef>
                <a:spcPts val="120"/>
              </a:spcBef>
              <a:buClr>
                <a:srgbClr val="83992A"/>
              </a:buClr>
              <a:buSzPct val="115000"/>
              <a:buFont typeface="Arial"/>
              <a:buChar char="•"/>
              <a:tabLst>
                <a:tab pos="585470" algn="l"/>
                <a:tab pos="586105" algn="l"/>
              </a:tabLst>
            </a:pPr>
            <a:r>
              <a:rPr sz="4000" b="1" dirty="0">
                <a:solidFill>
                  <a:srgbClr val="FF0000"/>
                </a:solidFill>
                <a:latin typeface="Garamond"/>
                <a:cs typeface="Garamond"/>
              </a:rPr>
              <a:t>Findings</a:t>
            </a:r>
            <a:endParaRPr sz="4000">
              <a:latin typeface="Garamond"/>
              <a:cs typeface="Garamond"/>
            </a:endParaRPr>
          </a:p>
          <a:p>
            <a:pPr marL="585470" indent="-573405">
              <a:lnSpc>
                <a:spcPct val="100000"/>
              </a:lnSpc>
              <a:spcBef>
                <a:spcPts val="120"/>
              </a:spcBef>
              <a:buClr>
                <a:srgbClr val="83992A"/>
              </a:buClr>
              <a:buSzPct val="115000"/>
              <a:buFont typeface="Arial"/>
              <a:buChar char="•"/>
              <a:tabLst>
                <a:tab pos="585470" algn="l"/>
                <a:tab pos="586105" algn="l"/>
              </a:tabLst>
            </a:pPr>
            <a:r>
              <a:rPr sz="4000" b="1" spc="-5" dirty="0">
                <a:solidFill>
                  <a:srgbClr val="FF0000"/>
                </a:solidFill>
                <a:latin typeface="Garamond"/>
                <a:cs typeface="Garamond"/>
              </a:rPr>
              <a:t>Scan</a:t>
            </a:r>
            <a:endParaRPr sz="4000">
              <a:latin typeface="Garamond"/>
              <a:cs typeface="Garamond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7997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0" y="1535874"/>
            <a:ext cx="12192000" cy="3850640"/>
            <a:chOff x="0" y="1535874"/>
            <a:chExt cx="12192000" cy="3850640"/>
          </a:xfrm>
        </p:grpSpPr>
        <p:sp>
          <p:nvSpPr>
            <p:cNvPr id="4" name="object 4"/>
            <p:cNvSpPr/>
            <p:nvPr/>
          </p:nvSpPr>
          <p:spPr>
            <a:xfrm>
              <a:off x="2330195" y="1543811"/>
              <a:ext cx="7543800" cy="3834765"/>
            </a:xfrm>
            <a:custGeom>
              <a:avLst/>
              <a:gdLst/>
              <a:ahLst/>
              <a:cxnLst/>
              <a:rect l="l" t="t" r="r" b="b"/>
              <a:pathLst>
                <a:path w="7543800" h="3834765">
                  <a:moveTo>
                    <a:pt x="0" y="3834384"/>
                  </a:moveTo>
                  <a:lnTo>
                    <a:pt x="7543800" y="3834384"/>
                  </a:lnTo>
                  <a:lnTo>
                    <a:pt x="7543800" y="0"/>
                  </a:lnTo>
                  <a:lnTo>
                    <a:pt x="0" y="0"/>
                  </a:lnTo>
                  <a:lnTo>
                    <a:pt x="0" y="3834384"/>
                  </a:lnTo>
                  <a:close/>
                </a:path>
              </a:pathLst>
            </a:custGeom>
            <a:ln w="15875">
              <a:solidFill>
                <a:srgbClr val="83992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3148583"/>
              <a:ext cx="2459735" cy="61264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735312" y="3148583"/>
              <a:ext cx="2456688" cy="612647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2692908" y="3525011"/>
              <a:ext cx="6816090" cy="0"/>
            </a:xfrm>
            <a:custGeom>
              <a:avLst/>
              <a:gdLst/>
              <a:ahLst/>
              <a:cxnLst/>
              <a:rect l="l" t="t" r="r" b="b"/>
              <a:pathLst>
                <a:path w="6816090">
                  <a:moveTo>
                    <a:pt x="0" y="0"/>
                  </a:moveTo>
                  <a:lnTo>
                    <a:pt x="6815709" y="0"/>
                  </a:lnTo>
                </a:path>
              </a:pathLst>
            </a:custGeom>
            <a:ln w="15875">
              <a:solidFill>
                <a:srgbClr val="83992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950207" y="1645919"/>
              <a:ext cx="4571999" cy="3678935"/>
            </a:xfrm>
            <a:prstGeom prst="rect">
              <a:avLst/>
            </a:prstGeom>
          </p:spPr>
        </p:pic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3198367" y="18440"/>
            <a:ext cx="5793105" cy="94106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6000" spc="-5" dirty="0">
                <a:solidFill>
                  <a:srgbClr val="FF0000"/>
                </a:solidFill>
              </a:rPr>
              <a:t>Nuclear</a:t>
            </a:r>
            <a:r>
              <a:rPr sz="6000" spc="-50" dirty="0">
                <a:solidFill>
                  <a:srgbClr val="FF0000"/>
                </a:solidFill>
              </a:rPr>
              <a:t> </a:t>
            </a:r>
            <a:r>
              <a:rPr sz="6000" spc="20" dirty="0">
                <a:solidFill>
                  <a:srgbClr val="FF0000"/>
                </a:solidFill>
              </a:rPr>
              <a:t>Structure</a:t>
            </a:r>
            <a:endParaRPr sz="6000"/>
          </a:p>
        </p:txBody>
      </p:sp>
      <p:sp>
        <p:nvSpPr>
          <p:cNvPr id="10" name="object 10"/>
          <p:cNvSpPr txBox="1"/>
          <p:nvPr/>
        </p:nvSpPr>
        <p:spPr>
          <a:xfrm>
            <a:off x="1006551" y="5551423"/>
            <a:ext cx="10427970" cy="11239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Tahoma"/>
                <a:cs typeface="Tahoma"/>
              </a:rPr>
              <a:t>An atom </a:t>
            </a:r>
            <a:r>
              <a:rPr sz="1800" b="1" dirty="0">
                <a:latin typeface="Tahoma"/>
                <a:cs typeface="Tahoma"/>
              </a:rPr>
              <a:t>consists </a:t>
            </a:r>
            <a:r>
              <a:rPr sz="1800" b="1" spc="-5" dirty="0">
                <a:latin typeface="Tahoma"/>
                <a:cs typeface="Tahoma"/>
              </a:rPr>
              <a:t>of </a:t>
            </a:r>
            <a:r>
              <a:rPr sz="1800" b="1" dirty="0">
                <a:latin typeface="Tahoma"/>
                <a:cs typeface="Tahoma"/>
              </a:rPr>
              <a:t>an extremely small, </a:t>
            </a:r>
            <a:r>
              <a:rPr sz="1800" b="1" spc="-5" dirty="0">
                <a:latin typeface="Tahoma"/>
                <a:cs typeface="Tahoma"/>
              </a:rPr>
              <a:t>positively </a:t>
            </a:r>
            <a:r>
              <a:rPr sz="1800" b="1" dirty="0">
                <a:latin typeface="Tahoma"/>
                <a:cs typeface="Tahoma"/>
              </a:rPr>
              <a:t>charged nucleus </a:t>
            </a:r>
            <a:r>
              <a:rPr sz="1800" b="1" spc="-5" dirty="0">
                <a:latin typeface="Tahoma"/>
                <a:cs typeface="Tahoma"/>
              </a:rPr>
              <a:t>surrounded </a:t>
            </a:r>
            <a:r>
              <a:rPr sz="1800" b="1" spc="-10" dirty="0">
                <a:latin typeface="Tahoma"/>
                <a:cs typeface="Tahoma"/>
              </a:rPr>
              <a:t>by </a:t>
            </a:r>
            <a:r>
              <a:rPr sz="1800" b="1" dirty="0">
                <a:latin typeface="Tahoma"/>
                <a:cs typeface="Tahoma"/>
              </a:rPr>
              <a:t>a </a:t>
            </a:r>
            <a:r>
              <a:rPr sz="1800" b="1" spc="-5" dirty="0">
                <a:latin typeface="Tahoma"/>
                <a:cs typeface="Tahoma"/>
              </a:rPr>
              <a:t>cloud </a:t>
            </a:r>
            <a:r>
              <a:rPr sz="1800" b="1" dirty="0">
                <a:latin typeface="Tahoma"/>
                <a:cs typeface="Tahoma"/>
              </a:rPr>
              <a:t> </a:t>
            </a:r>
            <a:r>
              <a:rPr sz="1800" b="1" spc="-5" dirty="0">
                <a:latin typeface="Tahoma"/>
                <a:cs typeface="Tahoma"/>
              </a:rPr>
              <a:t>of negatively </a:t>
            </a:r>
            <a:r>
              <a:rPr sz="1800" b="1" dirty="0">
                <a:latin typeface="Tahoma"/>
                <a:cs typeface="Tahoma"/>
              </a:rPr>
              <a:t>charged electrons. </a:t>
            </a:r>
            <a:r>
              <a:rPr sz="1800" b="1" spc="-5" dirty="0">
                <a:latin typeface="Tahoma"/>
                <a:cs typeface="Tahoma"/>
              </a:rPr>
              <a:t>Although </a:t>
            </a:r>
            <a:r>
              <a:rPr sz="1800" b="1" dirty="0">
                <a:latin typeface="Tahoma"/>
                <a:cs typeface="Tahoma"/>
              </a:rPr>
              <a:t>typically the nucleus is less than </a:t>
            </a:r>
            <a:r>
              <a:rPr sz="1800" b="1" spc="-5" dirty="0">
                <a:latin typeface="Tahoma"/>
                <a:cs typeface="Tahoma"/>
              </a:rPr>
              <a:t>one </a:t>
            </a:r>
            <a:r>
              <a:rPr sz="1800" b="1" spc="15" dirty="0">
                <a:latin typeface="Tahoma"/>
                <a:cs typeface="Tahoma"/>
              </a:rPr>
              <a:t>ten- </a:t>
            </a:r>
            <a:r>
              <a:rPr sz="1800" b="1" spc="20" dirty="0">
                <a:latin typeface="Tahoma"/>
                <a:cs typeface="Tahoma"/>
              </a:rPr>
              <a:t> </a:t>
            </a:r>
            <a:r>
              <a:rPr sz="1800" b="1" spc="-5" dirty="0">
                <a:latin typeface="Tahoma"/>
                <a:cs typeface="Tahoma"/>
              </a:rPr>
              <a:t>thousandth </a:t>
            </a:r>
            <a:r>
              <a:rPr sz="1800" b="1" dirty="0">
                <a:latin typeface="Tahoma"/>
                <a:cs typeface="Tahoma"/>
              </a:rPr>
              <a:t>the </a:t>
            </a:r>
            <a:r>
              <a:rPr sz="1800" b="1" spc="-5" dirty="0">
                <a:latin typeface="Tahoma"/>
                <a:cs typeface="Tahoma"/>
              </a:rPr>
              <a:t>size of </a:t>
            </a:r>
            <a:r>
              <a:rPr sz="1800" b="1" dirty="0">
                <a:latin typeface="Tahoma"/>
                <a:cs typeface="Tahoma"/>
              </a:rPr>
              <a:t>the atom, the nucleus </a:t>
            </a:r>
            <a:r>
              <a:rPr sz="1800" b="1" spc="-5" dirty="0">
                <a:latin typeface="Tahoma"/>
                <a:cs typeface="Tahoma"/>
              </a:rPr>
              <a:t>contains </a:t>
            </a:r>
            <a:r>
              <a:rPr sz="1800" b="1" dirty="0">
                <a:latin typeface="Tahoma"/>
                <a:cs typeface="Tahoma"/>
              </a:rPr>
              <a:t>more than </a:t>
            </a:r>
            <a:r>
              <a:rPr sz="1800" b="1" spc="-5" dirty="0">
                <a:latin typeface="Tahoma"/>
                <a:cs typeface="Tahoma"/>
              </a:rPr>
              <a:t>99.9% of </a:t>
            </a:r>
            <a:r>
              <a:rPr sz="1800" b="1" dirty="0">
                <a:latin typeface="Tahoma"/>
                <a:cs typeface="Tahoma"/>
              </a:rPr>
              <a:t>the mass </a:t>
            </a:r>
            <a:r>
              <a:rPr sz="1800" b="1" spc="-5" dirty="0">
                <a:latin typeface="Tahoma"/>
                <a:cs typeface="Tahoma"/>
              </a:rPr>
              <a:t>of </a:t>
            </a:r>
            <a:r>
              <a:rPr sz="1800" b="1" dirty="0">
                <a:latin typeface="Tahoma"/>
                <a:cs typeface="Tahoma"/>
              </a:rPr>
              <a:t>the </a:t>
            </a:r>
            <a:r>
              <a:rPr sz="1800" b="1" spc="-515" dirty="0">
                <a:latin typeface="Tahoma"/>
                <a:cs typeface="Tahoma"/>
              </a:rPr>
              <a:t> </a:t>
            </a:r>
            <a:r>
              <a:rPr sz="1800" b="1" spc="-5" dirty="0">
                <a:latin typeface="Tahoma"/>
                <a:cs typeface="Tahoma"/>
              </a:rPr>
              <a:t>atom!</a:t>
            </a:r>
            <a:endParaRPr sz="18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765294" y="555193"/>
            <a:ext cx="266509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-10" dirty="0">
                <a:solidFill>
                  <a:srgbClr val="FF0000"/>
                </a:solidFill>
              </a:rPr>
              <a:t>Definition</a:t>
            </a:r>
            <a:endParaRPr sz="4800"/>
          </a:p>
        </p:txBody>
      </p:sp>
      <p:sp>
        <p:nvSpPr>
          <p:cNvPr id="3" name="object 3"/>
          <p:cNvSpPr txBox="1"/>
          <p:nvPr/>
        </p:nvSpPr>
        <p:spPr>
          <a:xfrm>
            <a:off x="1374394" y="2114168"/>
            <a:ext cx="9422765" cy="3048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9085" indent="-287020">
              <a:lnSpc>
                <a:spcPts val="2645"/>
              </a:lnSpc>
              <a:buClr>
                <a:srgbClr val="83992A"/>
              </a:buClr>
              <a:buSzPct val="113636"/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200" b="1" u="sng" spc="5" dirty="0">
                <a:solidFill>
                  <a:srgbClr val="252525"/>
                </a:solidFill>
                <a:uFill>
                  <a:solidFill>
                    <a:srgbClr val="83992A"/>
                  </a:solidFill>
                </a:uFill>
                <a:latin typeface="Garamond"/>
                <a:cs typeface="Garamond"/>
              </a:rPr>
              <a:t>The </a:t>
            </a:r>
            <a:r>
              <a:rPr sz="2200" b="1" u="sng" spc="-5" dirty="0">
                <a:solidFill>
                  <a:srgbClr val="252525"/>
                </a:solidFill>
                <a:uFill>
                  <a:solidFill>
                    <a:srgbClr val="83992A"/>
                  </a:solidFill>
                </a:uFill>
                <a:latin typeface="Garamond"/>
                <a:cs typeface="Garamond"/>
              </a:rPr>
              <a:t>BMD</a:t>
            </a:r>
            <a:r>
              <a:rPr sz="2200" b="1" u="sng" spc="-15" dirty="0">
                <a:solidFill>
                  <a:srgbClr val="252525"/>
                </a:solidFill>
                <a:uFill>
                  <a:solidFill>
                    <a:srgbClr val="83992A"/>
                  </a:solidFill>
                </a:uFill>
                <a:latin typeface="Garamond"/>
                <a:cs typeface="Garamond"/>
              </a:rPr>
              <a:t> </a:t>
            </a:r>
            <a:r>
              <a:rPr sz="2200" b="1" u="sng" dirty="0">
                <a:solidFill>
                  <a:srgbClr val="252525"/>
                </a:solidFill>
                <a:uFill>
                  <a:solidFill>
                    <a:srgbClr val="83992A"/>
                  </a:solidFill>
                </a:uFill>
                <a:latin typeface="Garamond"/>
                <a:cs typeface="Garamond"/>
              </a:rPr>
              <a:t>is</a:t>
            </a:r>
            <a:r>
              <a:rPr sz="2200" b="1" u="sng" spc="5" dirty="0">
                <a:solidFill>
                  <a:srgbClr val="252525"/>
                </a:solidFill>
                <a:uFill>
                  <a:solidFill>
                    <a:srgbClr val="83992A"/>
                  </a:solidFill>
                </a:uFill>
                <a:latin typeface="Garamond"/>
                <a:cs typeface="Garamond"/>
              </a:rPr>
              <a:t> measured</a:t>
            </a:r>
            <a:r>
              <a:rPr sz="2200" b="1" u="sng" spc="-10" dirty="0">
                <a:solidFill>
                  <a:srgbClr val="252525"/>
                </a:solidFill>
                <a:uFill>
                  <a:solidFill>
                    <a:srgbClr val="83992A"/>
                  </a:solidFill>
                </a:uFill>
                <a:latin typeface="Garamond"/>
                <a:cs typeface="Garamond"/>
              </a:rPr>
              <a:t> </a:t>
            </a:r>
            <a:r>
              <a:rPr sz="2200" b="1" u="sng" dirty="0">
                <a:solidFill>
                  <a:srgbClr val="252525"/>
                </a:solidFill>
                <a:uFill>
                  <a:solidFill>
                    <a:srgbClr val="83992A"/>
                  </a:solidFill>
                </a:uFill>
                <a:latin typeface="Garamond"/>
                <a:cs typeface="Garamond"/>
              </a:rPr>
              <a:t>with</a:t>
            </a:r>
            <a:r>
              <a:rPr sz="2200" b="1" u="sng" spc="-15" dirty="0">
                <a:solidFill>
                  <a:srgbClr val="252525"/>
                </a:solidFill>
                <a:uFill>
                  <a:solidFill>
                    <a:srgbClr val="83992A"/>
                  </a:solidFill>
                </a:uFill>
                <a:latin typeface="Garamond"/>
                <a:cs typeface="Garamond"/>
              </a:rPr>
              <a:t> </a:t>
            </a:r>
            <a:r>
              <a:rPr sz="2200" b="1" u="sng" dirty="0">
                <a:solidFill>
                  <a:srgbClr val="252525"/>
                </a:solidFill>
                <a:uFill>
                  <a:solidFill>
                    <a:srgbClr val="83992A"/>
                  </a:solidFill>
                </a:uFill>
                <a:latin typeface="Garamond"/>
                <a:cs typeface="Garamond"/>
              </a:rPr>
              <a:t>a</a:t>
            </a:r>
            <a:r>
              <a:rPr sz="2200" b="1" u="sng" spc="5" dirty="0">
                <a:solidFill>
                  <a:srgbClr val="252525"/>
                </a:solidFill>
                <a:uFill>
                  <a:solidFill>
                    <a:srgbClr val="83992A"/>
                  </a:solidFill>
                </a:uFill>
                <a:latin typeface="Garamond"/>
                <a:cs typeface="Garamond"/>
              </a:rPr>
              <a:t> </a:t>
            </a:r>
            <a:r>
              <a:rPr sz="2200" b="1" u="sng" dirty="0">
                <a:solidFill>
                  <a:srgbClr val="252525"/>
                </a:solidFill>
                <a:uFill>
                  <a:solidFill>
                    <a:srgbClr val="83992A"/>
                  </a:solidFill>
                </a:uFill>
                <a:latin typeface="Garamond"/>
                <a:cs typeface="Garamond"/>
              </a:rPr>
              <a:t>dual</a:t>
            </a:r>
            <a:r>
              <a:rPr sz="2200" b="1" u="sng" spc="-40" dirty="0">
                <a:solidFill>
                  <a:srgbClr val="252525"/>
                </a:solidFill>
                <a:uFill>
                  <a:solidFill>
                    <a:srgbClr val="83992A"/>
                  </a:solidFill>
                </a:uFill>
                <a:latin typeface="Garamond"/>
                <a:cs typeface="Garamond"/>
              </a:rPr>
              <a:t> </a:t>
            </a:r>
            <a:r>
              <a:rPr sz="2200" b="1" u="sng" spc="15" dirty="0">
                <a:solidFill>
                  <a:srgbClr val="252525"/>
                </a:solidFill>
                <a:uFill>
                  <a:solidFill>
                    <a:srgbClr val="83992A"/>
                  </a:solidFill>
                </a:uFill>
                <a:latin typeface="Garamond"/>
                <a:cs typeface="Garamond"/>
              </a:rPr>
              <a:t>energy</a:t>
            </a:r>
            <a:r>
              <a:rPr sz="2200" b="1" u="sng" spc="5" dirty="0">
                <a:solidFill>
                  <a:srgbClr val="252525"/>
                </a:solidFill>
                <a:uFill>
                  <a:solidFill>
                    <a:srgbClr val="83992A"/>
                  </a:solidFill>
                </a:uFill>
                <a:latin typeface="Garamond"/>
                <a:cs typeface="Garamond"/>
              </a:rPr>
              <a:t> </a:t>
            </a:r>
            <a:r>
              <a:rPr sz="2200" b="1" u="sng" dirty="0">
                <a:solidFill>
                  <a:srgbClr val="252525"/>
                </a:solidFill>
                <a:uFill>
                  <a:solidFill>
                    <a:srgbClr val="83992A"/>
                  </a:solidFill>
                </a:uFill>
                <a:latin typeface="Garamond"/>
                <a:cs typeface="Garamond"/>
              </a:rPr>
              <a:t>x-ray</a:t>
            </a:r>
            <a:r>
              <a:rPr sz="2200" b="1" u="sng" spc="-25" dirty="0">
                <a:solidFill>
                  <a:srgbClr val="252525"/>
                </a:solidFill>
                <a:uFill>
                  <a:solidFill>
                    <a:srgbClr val="83992A"/>
                  </a:solidFill>
                </a:uFill>
                <a:latin typeface="Garamond"/>
                <a:cs typeface="Garamond"/>
              </a:rPr>
              <a:t> </a:t>
            </a:r>
            <a:r>
              <a:rPr sz="2200" b="1" u="sng" spc="10" dirty="0">
                <a:solidFill>
                  <a:srgbClr val="252525"/>
                </a:solidFill>
                <a:uFill>
                  <a:solidFill>
                    <a:srgbClr val="83992A"/>
                  </a:solidFill>
                </a:uFill>
                <a:latin typeface="Garamond"/>
                <a:cs typeface="Garamond"/>
              </a:rPr>
              <a:t>absorptiometry</a:t>
            </a:r>
            <a:r>
              <a:rPr sz="2200" b="1" u="sng" spc="-50" dirty="0">
                <a:solidFill>
                  <a:srgbClr val="252525"/>
                </a:solidFill>
                <a:uFill>
                  <a:solidFill>
                    <a:srgbClr val="83992A"/>
                  </a:solidFill>
                </a:uFill>
                <a:latin typeface="Garamond"/>
                <a:cs typeface="Garamond"/>
              </a:rPr>
              <a:t> </a:t>
            </a:r>
            <a:r>
              <a:rPr sz="2200" b="1" u="sng" dirty="0">
                <a:solidFill>
                  <a:srgbClr val="252525"/>
                </a:solidFill>
                <a:uFill>
                  <a:solidFill>
                    <a:srgbClr val="83992A"/>
                  </a:solidFill>
                </a:uFill>
                <a:latin typeface="Garamond"/>
                <a:cs typeface="Garamond"/>
              </a:rPr>
              <a:t>test</a:t>
            </a:r>
            <a:r>
              <a:rPr sz="2200" b="1" u="sng" spc="-15" dirty="0">
                <a:solidFill>
                  <a:srgbClr val="252525"/>
                </a:solidFill>
                <a:uFill>
                  <a:solidFill>
                    <a:srgbClr val="83992A"/>
                  </a:solidFill>
                </a:uFill>
                <a:latin typeface="Garamond"/>
                <a:cs typeface="Garamond"/>
              </a:rPr>
              <a:t> </a:t>
            </a:r>
            <a:r>
              <a:rPr sz="2200" b="1" u="sng" spc="15" dirty="0">
                <a:solidFill>
                  <a:srgbClr val="252525"/>
                </a:solidFill>
                <a:uFill>
                  <a:solidFill>
                    <a:srgbClr val="83992A"/>
                  </a:solidFill>
                </a:uFill>
                <a:latin typeface="Garamond"/>
                <a:cs typeface="Garamond"/>
              </a:rPr>
              <a:t>(referred</a:t>
            </a:r>
            <a:endParaRPr sz="2200">
              <a:latin typeface="Garamond"/>
              <a:cs typeface="Garamond"/>
            </a:endParaRPr>
          </a:p>
          <a:p>
            <a:pPr marL="299085">
              <a:lnSpc>
                <a:spcPts val="2480"/>
              </a:lnSpc>
            </a:pPr>
            <a:r>
              <a:rPr sz="2200" b="1" dirty="0">
                <a:solidFill>
                  <a:srgbClr val="252525"/>
                </a:solidFill>
                <a:latin typeface="Garamond"/>
                <a:cs typeface="Garamond"/>
              </a:rPr>
              <a:t>to</a:t>
            </a:r>
            <a:r>
              <a:rPr sz="2200" b="1" spc="-3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200" b="1" dirty="0">
                <a:solidFill>
                  <a:srgbClr val="252525"/>
                </a:solidFill>
                <a:latin typeface="Garamond"/>
                <a:cs typeface="Garamond"/>
              </a:rPr>
              <a:t>as</a:t>
            </a:r>
            <a:r>
              <a:rPr sz="2200" b="1" spc="-1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200" b="1" spc="5" dirty="0">
                <a:solidFill>
                  <a:srgbClr val="252525"/>
                </a:solidFill>
                <a:latin typeface="Garamond"/>
                <a:cs typeface="Garamond"/>
              </a:rPr>
              <a:t>a</a:t>
            </a:r>
            <a:r>
              <a:rPr sz="2200" b="1" spc="-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200" b="1" dirty="0">
                <a:solidFill>
                  <a:srgbClr val="252525"/>
                </a:solidFill>
                <a:latin typeface="Garamond"/>
                <a:cs typeface="Garamond"/>
              </a:rPr>
              <a:t>DEXA</a:t>
            </a:r>
            <a:r>
              <a:rPr sz="2200" b="1" spc="-2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200" b="1" dirty="0">
                <a:solidFill>
                  <a:srgbClr val="252525"/>
                </a:solidFill>
                <a:latin typeface="Garamond"/>
                <a:cs typeface="Garamond"/>
              </a:rPr>
              <a:t>scan).</a:t>
            </a:r>
            <a:endParaRPr sz="2200">
              <a:latin typeface="Garamond"/>
              <a:cs typeface="Garamond"/>
            </a:endParaRPr>
          </a:p>
          <a:p>
            <a:pPr>
              <a:lnSpc>
                <a:spcPct val="100000"/>
              </a:lnSpc>
            </a:pPr>
            <a:endParaRPr sz="2500">
              <a:latin typeface="Garamond"/>
              <a:cs typeface="Garamond"/>
            </a:endParaRPr>
          </a:p>
          <a:p>
            <a:pPr marL="286385" marR="195580" indent="-286385" algn="r">
              <a:lnSpc>
                <a:spcPts val="2510"/>
              </a:lnSpc>
              <a:spcBef>
                <a:spcPts val="1560"/>
              </a:spcBef>
              <a:buClr>
                <a:srgbClr val="83992A"/>
              </a:buClr>
              <a:buSzPct val="113636"/>
              <a:buFont typeface="Arial"/>
              <a:buChar char="•"/>
              <a:tabLst>
                <a:tab pos="286385" algn="l"/>
                <a:tab pos="299720" algn="l"/>
              </a:tabLst>
            </a:pPr>
            <a:r>
              <a:rPr sz="2200" b="1" spc="5" dirty="0">
                <a:solidFill>
                  <a:srgbClr val="252525"/>
                </a:solidFill>
                <a:latin typeface="Garamond"/>
                <a:cs typeface="Garamond"/>
              </a:rPr>
              <a:t>The </a:t>
            </a:r>
            <a:r>
              <a:rPr sz="2200" b="1" spc="-5" dirty="0">
                <a:solidFill>
                  <a:srgbClr val="252525"/>
                </a:solidFill>
                <a:latin typeface="Garamond"/>
                <a:cs typeface="Garamond"/>
              </a:rPr>
              <a:t>absolute</a:t>
            </a:r>
            <a:r>
              <a:rPr sz="2200" b="1" spc="-3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200" b="1" spc="5" dirty="0">
                <a:solidFill>
                  <a:srgbClr val="252525"/>
                </a:solidFill>
                <a:latin typeface="Garamond"/>
                <a:cs typeface="Garamond"/>
              </a:rPr>
              <a:t>amount</a:t>
            </a:r>
            <a:r>
              <a:rPr sz="2200" b="1" spc="-3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200" b="1" dirty="0">
                <a:solidFill>
                  <a:srgbClr val="252525"/>
                </a:solidFill>
                <a:latin typeface="Garamond"/>
                <a:cs typeface="Garamond"/>
              </a:rPr>
              <a:t>of</a:t>
            </a:r>
            <a:r>
              <a:rPr sz="2200" b="1" spc="35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200" b="1" spc="5" dirty="0">
                <a:solidFill>
                  <a:srgbClr val="252525"/>
                </a:solidFill>
                <a:latin typeface="Garamond"/>
                <a:cs typeface="Garamond"/>
              </a:rPr>
              <a:t>bone</a:t>
            </a:r>
            <a:r>
              <a:rPr sz="2200" b="1" spc="-2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200" b="1" dirty="0">
                <a:solidFill>
                  <a:srgbClr val="252525"/>
                </a:solidFill>
                <a:latin typeface="Garamond"/>
                <a:cs typeface="Garamond"/>
              </a:rPr>
              <a:t>as</a:t>
            </a:r>
            <a:r>
              <a:rPr sz="2200" b="1" spc="5" dirty="0">
                <a:solidFill>
                  <a:srgbClr val="252525"/>
                </a:solidFill>
                <a:latin typeface="Garamond"/>
                <a:cs typeface="Garamond"/>
              </a:rPr>
              <a:t> measured</a:t>
            </a:r>
            <a:r>
              <a:rPr sz="2200" b="1" spc="-3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200" b="1" dirty="0">
                <a:solidFill>
                  <a:srgbClr val="252525"/>
                </a:solidFill>
                <a:latin typeface="Garamond"/>
                <a:cs typeface="Garamond"/>
              </a:rPr>
              <a:t>by</a:t>
            </a:r>
            <a:r>
              <a:rPr sz="2200" b="1" spc="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200" b="1" dirty="0">
                <a:solidFill>
                  <a:srgbClr val="252525"/>
                </a:solidFill>
                <a:latin typeface="Garamond"/>
                <a:cs typeface="Garamond"/>
              </a:rPr>
              <a:t>bone</a:t>
            </a:r>
            <a:r>
              <a:rPr sz="2200" b="1" spc="-2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200" b="1" spc="5" dirty="0">
                <a:solidFill>
                  <a:srgbClr val="252525"/>
                </a:solidFill>
                <a:latin typeface="Garamond"/>
                <a:cs typeface="Garamond"/>
              </a:rPr>
              <a:t>mineral</a:t>
            </a:r>
            <a:r>
              <a:rPr sz="2200" b="1" spc="-2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200" b="1" dirty="0">
                <a:solidFill>
                  <a:srgbClr val="252525"/>
                </a:solidFill>
                <a:latin typeface="Garamond"/>
                <a:cs typeface="Garamond"/>
              </a:rPr>
              <a:t>density</a:t>
            </a:r>
            <a:r>
              <a:rPr sz="2200" b="1" spc="-1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200" b="1" spc="-5" dirty="0">
                <a:solidFill>
                  <a:srgbClr val="252525"/>
                </a:solidFill>
                <a:latin typeface="Garamond"/>
                <a:cs typeface="Garamond"/>
              </a:rPr>
              <a:t>(BMD)</a:t>
            </a:r>
            <a:endParaRPr sz="2200">
              <a:latin typeface="Garamond"/>
              <a:cs typeface="Garamond"/>
            </a:endParaRPr>
          </a:p>
          <a:p>
            <a:pPr marR="129539" algn="r">
              <a:lnSpc>
                <a:spcPts val="2510"/>
              </a:lnSpc>
            </a:pPr>
            <a:r>
              <a:rPr sz="2200" b="1" spc="5" dirty="0">
                <a:solidFill>
                  <a:srgbClr val="252525"/>
                </a:solidFill>
                <a:latin typeface="Garamond"/>
                <a:cs typeface="Garamond"/>
              </a:rPr>
              <a:t>testing</a:t>
            </a:r>
            <a:r>
              <a:rPr sz="2200" b="1" spc="-2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200" b="1" spc="5" dirty="0">
                <a:solidFill>
                  <a:srgbClr val="252525"/>
                </a:solidFill>
                <a:latin typeface="Garamond"/>
                <a:cs typeface="Garamond"/>
              </a:rPr>
              <a:t>generally</a:t>
            </a:r>
            <a:r>
              <a:rPr sz="2200" b="1" spc="-4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200" b="1" spc="10" dirty="0">
                <a:solidFill>
                  <a:srgbClr val="252525"/>
                </a:solidFill>
                <a:latin typeface="Garamond"/>
                <a:cs typeface="Garamond"/>
              </a:rPr>
              <a:t>correlates</a:t>
            </a:r>
            <a:r>
              <a:rPr sz="2200" b="1" dirty="0">
                <a:solidFill>
                  <a:srgbClr val="252525"/>
                </a:solidFill>
                <a:latin typeface="Garamond"/>
                <a:cs typeface="Garamond"/>
              </a:rPr>
              <a:t> with</a:t>
            </a:r>
            <a:r>
              <a:rPr sz="2200" b="1" spc="-1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200" b="1" dirty="0">
                <a:solidFill>
                  <a:srgbClr val="252525"/>
                </a:solidFill>
                <a:latin typeface="Garamond"/>
                <a:cs typeface="Garamond"/>
              </a:rPr>
              <a:t>bone</a:t>
            </a:r>
            <a:r>
              <a:rPr sz="2200" b="1" spc="-1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200" b="1" spc="5" dirty="0">
                <a:solidFill>
                  <a:srgbClr val="252525"/>
                </a:solidFill>
                <a:latin typeface="Garamond"/>
                <a:cs typeface="Garamond"/>
              </a:rPr>
              <a:t>strength</a:t>
            </a:r>
            <a:r>
              <a:rPr sz="2200" b="1" spc="-3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200" b="1" spc="5" dirty="0">
                <a:solidFill>
                  <a:srgbClr val="252525"/>
                </a:solidFill>
                <a:latin typeface="Garamond"/>
                <a:cs typeface="Garamond"/>
              </a:rPr>
              <a:t>and</a:t>
            </a:r>
            <a:r>
              <a:rPr sz="2200" b="1" spc="-1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200" b="1" dirty="0">
                <a:solidFill>
                  <a:srgbClr val="252525"/>
                </a:solidFill>
                <a:latin typeface="Garamond"/>
                <a:cs typeface="Garamond"/>
              </a:rPr>
              <a:t>its</a:t>
            </a:r>
            <a:r>
              <a:rPr sz="2200" b="1" spc="-3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200" b="1" spc="-5" dirty="0">
                <a:solidFill>
                  <a:srgbClr val="252525"/>
                </a:solidFill>
                <a:latin typeface="Garamond"/>
                <a:cs typeface="Garamond"/>
              </a:rPr>
              <a:t>ability</a:t>
            </a:r>
            <a:r>
              <a:rPr sz="2200" b="1" spc="-2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200" b="1" dirty="0">
                <a:solidFill>
                  <a:srgbClr val="252525"/>
                </a:solidFill>
                <a:latin typeface="Garamond"/>
                <a:cs typeface="Garamond"/>
              </a:rPr>
              <a:t>to</a:t>
            </a:r>
            <a:r>
              <a:rPr sz="2200" b="1" spc="1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200" b="1" dirty="0">
                <a:solidFill>
                  <a:srgbClr val="252525"/>
                </a:solidFill>
                <a:latin typeface="Garamond"/>
                <a:cs typeface="Garamond"/>
              </a:rPr>
              <a:t>bear</a:t>
            </a:r>
            <a:r>
              <a:rPr sz="2200" b="1" spc="-1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200" b="1" dirty="0">
                <a:solidFill>
                  <a:srgbClr val="252525"/>
                </a:solidFill>
                <a:latin typeface="Garamond"/>
                <a:cs typeface="Garamond"/>
              </a:rPr>
              <a:t>weight.</a:t>
            </a:r>
            <a:endParaRPr sz="2200">
              <a:latin typeface="Garamond"/>
              <a:cs typeface="Garamond"/>
            </a:endParaRPr>
          </a:p>
          <a:p>
            <a:pPr>
              <a:lnSpc>
                <a:spcPct val="100000"/>
              </a:lnSpc>
            </a:pPr>
            <a:endParaRPr sz="2500">
              <a:latin typeface="Garamond"/>
              <a:cs typeface="Garamond"/>
            </a:endParaRPr>
          </a:p>
          <a:p>
            <a:pPr marL="299085" indent="-287020">
              <a:lnSpc>
                <a:spcPts val="2510"/>
              </a:lnSpc>
              <a:spcBef>
                <a:spcPts val="1560"/>
              </a:spcBef>
              <a:buClr>
                <a:srgbClr val="83992A"/>
              </a:buClr>
              <a:buSzPct val="113636"/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200" b="1" dirty="0">
                <a:solidFill>
                  <a:srgbClr val="252525"/>
                </a:solidFill>
                <a:latin typeface="Garamond"/>
                <a:cs typeface="Garamond"/>
              </a:rPr>
              <a:t>By </a:t>
            </a:r>
            <a:r>
              <a:rPr sz="2200" b="1" spc="5" dirty="0">
                <a:solidFill>
                  <a:srgbClr val="252525"/>
                </a:solidFill>
                <a:latin typeface="Garamond"/>
                <a:cs typeface="Garamond"/>
              </a:rPr>
              <a:t>measuring</a:t>
            </a:r>
            <a:r>
              <a:rPr sz="2200" b="1" spc="-5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200" b="1" spc="-15" dirty="0">
                <a:solidFill>
                  <a:srgbClr val="6F2F9F"/>
                </a:solidFill>
                <a:latin typeface="Garamond"/>
                <a:cs typeface="Garamond"/>
              </a:rPr>
              <a:t>BMD</a:t>
            </a:r>
            <a:r>
              <a:rPr sz="2200" b="1" spc="-15" dirty="0">
                <a:solidFill>
                  <a:srgbClr val="252525"/>
                </a:solidFill>
                <a:latin typeface="Garamond"/>
                <a:cs typeface="Garamond"/>
              </a:rPr>
              <a:t>,</a:t>
            </a:r>
            <a:r>
              <a:rPr sz="2200" b="1" spc="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200" b="1" spc="-5" dirty="0">
                <a:solidFill>
                  <a:srgbClr val="252525"/>
                </a:solidFill>
                <a:latin typeface="Garamond"/>
                <a:cs typeface="Garamond"/>
              </a:rPr>
              <a:t>it</a:t>
            </a:r>
            <a:r>
              <a:rPr sz="2200" b="1" spc="-1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200" b="1" dirty="0">
                <a:solidFill>
                  <a:srgbClr val="252525"/>
                </a:solidFill>
                <a:latin typeface="Garamond"/>
                <a:cs typeface="Garamond"/>
              </a:rPr>
              <a:t>is </a:t>
            </a:r>
            <a:r>
              <a:rPr sz="2200" b="1" spc="-5" dirty="0">
                <a:solidFill>
                  <a:srgbClr val="252525"/>
                </a:solidFill>
                <a:latin typeface="Garamond"/>
                <a:cs typeface="Garamond"/>
              </a:rPr>
              <a:t>possible</a:t>
            </a:r>
            <a:r>
              <a:rPr sz="2200" b="1" spc="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200" b="1" dirty="0">
                <a:solidFill>
                  <a:srgbClr val="252525"/>
                </a:solidFill>
                <a:latin typeface="Garamond"/>
                <a:cs typeface="Garamond"/>
              </a:rPr>
              <a:t>to</a:t>
            </a:r>
            <a:r>
              <a:rPr sz="2200" b="1" spc="-2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200" b="1" spc="5" dirty="0">
                <a:solidFill>
                  <a:srgbClr val="252525"/>
                </a:solidFill>
                <a:latin typeface="Garamond"/>
                <a:cs typeface="Garamond"/>
              </a:rPr>
              <a:t>predict</a:t>
            </a:r>
            <a:r>
              <a:rPr sz="2200" b="1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200" b="1" spc="5" dirty="0">
                <a:solidFill>
                  <a:srgbClr val="FF0000"/>
                </a:solidFill>
                <a:latin typeface="Garamond"/>
                <a:cs typeface="Garamond"/>
              </a:rPr>
              <a:t>fracture</a:t>
            </a:r>
            <a:r>
              <a:rPr sz="2200" b="1" spc="-35" dirty="0">
                <a:solidFill>
                  <a:srgbClr val="FF0000"/>
                </a:solidFill>
                <a:latin typeface="Garamond"/>
                <a:cs typeface="Garamond"/>
              </a:rPr>
              <a:t> </a:t>
            </a:r>
            <a:r>
              <a:rPr sz="2200" b="1" dirty="0">
                <a:solidFill>
                  <a:srgbClr val="252525"/>
                </a:solidFill>
                <a:latin typeface="Garamond"/>
                <a:cs typeface="Garamond"/>
              </a:rPr>
              <a:t>risk in</a:t>
            </a:r>
            <a:r>
              <a:rPr sz="2200" b="1" spc="-1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200" b="1" spc="5" dirty="0">
                <a:solidFill>
                  <a:srgbClr val="252525"/>
                </a:solidFill>
                <a:latin typeface="Garamond"/>
                <a:cs typeface="Garamond"/>
              </a:rPr>
              <a:t>the</a:t>
            </a:r>
            <a:r>
              <a:rPr sz="2200" b="1" dirty="0">
                <a:solidFill>
                  <a:srgbClr val="252525"/>
                </a:solidFill>
                <a:latin typeface="Garamond"/>
                <a:cs typeface="Garamond"/>
              </a:rPr>
              <a:t> same</a:t>
            </a:r>
            <a:r>
              <a:rPr sz="2200" b="1" spc="-2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200" b="1" spc="5" dirty="0">
                <a:solidFill>
                  <a:srgbClr val="252525"/>
                </a:solidFill>
                <a:latin typeface="Garamond"/>
                <a:cs typeface="Garamond"/>
              </a:rPr>
              <a:t>manner</a:t>
            </a:r>
            <a:endParaRPr sz="2200">
              <a:latin typeface="Garamond"/>
              <a:cs typeface="Garamond"/>
            </a:endParaRPr>
          </a:p>
          <a:p>
            <a:pPr marL="299085">
              <a:lnSpc>
                <a:spcPts val="2510"/>
              </a:lnSpc>
            </a:pPr>
            <a:r>
              <a:rPr sz="2200" b="1" spc="5" dirty="0">
                <a:solidFill>
                  <a:srgbClr val="252525"/>
                </a:solidFill>
                <a:latin typeface="Garamond"/>
                <a:cs typeface="Garamond"/>
              </a:rPr>
              <a:t>that</a:t>
            </a:r>
            <a:r>
              <a:rPr sz="2200" b="1" spc="-4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200" b="1" dirty="0">
                <a:solidFill>
                  <a:srgbClr val="252525"/>
                </a:solidFill>
                <a:latin typeface="Garamond"/>
                <a:cs typeface="Garamond"/>
              </a:rPr>
              <a:t>measuring</a:t>
            </a:r>
            <a:r>
              <a:rPr sz="2200" b="1" spc="-4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200" b="1" dirty="0">
                <a:solidFill>
                  <a:srgbClr val="6F2F9F"/>
                </a:solidFill>
                <a:latin typeface="Garamond"/>
                <a:cs typeface="Garamond"/>
              </a:rPr>
              <a:t>blood</a:t>
            </a:r>
            <a:r>
              <a:rPr sz="2200" b="1" spc="-15" dirty="0">
                <a:solidFill>
                  <a:srgbClr val="6F2F9F"/>
                </a:solidFill>
                <a:latin typeface="Garamond"/>
                <a:cs typeface="Garamond"/>
              </a:rPr>
              <a:t> </a:t>
            </a:r>
            <a:r>
              <a:rPr sz="2200" b="1" spc="5" dirty="0">
                <a:solidFill>
                  <a:srgbClr val="6F2F9F"/>
                </a:solidFill>
                <a:latin typeface="Garamond"/>
                <a:cs typeface="Garamond"/>
              </a:rPr>
              <a:t>pressure</a:t>
            </a:r>
            <a:r>
              <a:rPr sz="2200" b="1" spc="-10" dirty="0">
                <a:solidFill>
                  <a:srgbClr val="6F2F9F"/>
                </a:solidFill>
                <a:latin typeface="Garamond"/>
                <a:cs typeface="Garamond"/>
              </a:rPr>
              <a:t> </a:t>
            </a:r>
            <a:r>
              <a:rPr sz="2200" b="1" spc="5" dirty="0">
                <a:solidFill>
                  <a:srgbClr val="252525"/>
                </a:solidFill>
                <a:latin typeface="Garamond"/>
                <a:cs typeface="Garamond"/>
              </a:rPr>
              <a:t>can</a:t>
            </a:r>
            <a:r>
              <a:rPr sz="2200" b="1" spc="-1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200" b="1" dirty="0">
                <a:solidFill>
                  <a:srgbClr val="252525"/>
                </a:solidFill>
                <a:latin typeface="Garamond"/>
                <a:cs typeface="Garamond"/>
              </a:rPr>
              <a:t>help</a:t>
            </a:r>
            <a:r>
              <a:rPr sz="2200" b="1" spc="-1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200" b="1" spc="5" dirty="0">
                <a:solidFill>
                  <a:srgbClr val="252525"/>
                </a:solidFill>
                <a:latin typeface="Garamond"/>
                <a:cs typeface="Garamond"/>
              </a:rPr>
              <a:t>predict</a:t>
            </a:r>
            <a:r>
              <a:rPr sz="2200" b="1" spc="-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200" b="1" spc="5" dirty="0">
                <a:solidFill>
                  <a:srgbClr val="252525"/>
                </a:solidFill>
                <a:latin typeface="Garamond"/>
                <a:cs typeface="Garamond"/>
              </a:rPr>
              <a:t>the </a:t>
            </a:r>
            <a:r>
              <a:rPr sz="2200" b="1" dirty="0">
                <a:solidFill>
                  <a:srgbClr val="252525"/>
                </a:solidFill>
                <a:latin typeface="Garamond"/>
                <a:cs typeface="Garamond"/>
              </a:rPr>
              <a:t>risk</a:t>
            </a:r>
            <a:r>
              <a:rPr sz="2200" b="1" spc="-1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200" b="1" dirty="0">
                <a:solidFill>
                  <a:srgbClr val="252525"/>
                </a:solidFill>
                <a:latin typeface="Garamond"/>
                <a:cs typeface="Garamond"/>
              </a:rPr>
              <a:t>of</a:t>
            </a:r>
            <a:r>
              <a:rPr sz="2200" b="1" spc="30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200" b="1" spc="-5" dirty="0">
                <a:solidFill>
                  <a:srgbClr val="FF0000"/>
                </a:solidFill>
                <a:latin typeface="Garamond"/>
                <a:cs typeface="Garamond"/>
              </a:rPr>
              <a:t>stroke</a:t>
            </a:r>
            <a:r>
              <a:rPr sz="2200" b="1" spc="-5" dirty="0">
                <a:solidFill>
                  <a:srgbClr val="252525"/>
                </a:solidFill>
                <a:latin typeface="Garamond"/>
                <a:cs typeface="Garamond"/>
              </a:rPr>
              <a:t>.</a:t>
            </a:r>
            <a:endParaRPr sz="2200">
              <a:latin typeface="Garamond"/>
              <a:cs typeface="Garamond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97507" y="2421635"/>
            <a:ext cx="9407525" cy="0"/>
          </a:xfrm>
          <a:custGeom>
            <a:avLst/>
            <a:gdLst/>
            <a:ahLst/>
            <a:cxnLst/>
            <a:rect l="l" t="t" r="r" b="b"/>
            <a:pathLst>
              <a:path w="9407525">
                <a:moveTo>
                  <a:pt x="0" y="0"/>
                </a:moveTo>
                <a:lnTo>
                  <a:pt x="9407271" y="0"/>
                </a:lnTo>
              </a:path>
            </a:pathLst>
          </a:custGeom>
          <a:ln w="15875">
            <a:solidFill>
              <a:srgbClr val="8399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335907" y="691718"/>
            <a:ext cx="332041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spc="-10" dirty="0"/>
              <a:t>Indications</a:t>
            </a:r>
            <a:endParaRPr sz="5400"/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02235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805"/>
              </a:spcBef>
              <a:buClr>
                <a:srgbClr val="83992A"/>
              </a:buClr>
              <a:buSzPct val="114583"/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pc="-5" dirty="0"/>
              <a:t>Personal</a:t>
            </a:r>
            <a:r>
              <a:rPr spc="-10" dirty="0"/>
              <a:t> </a:t>
            </a:r>
            <a:r>
              <a:rPr spc="5" dirty="0"/>
              <a:t>history</a:t>
            </a:r>
            <a:r>
              <a:rPr spc="20" dirty="0"/>
              <a:t> </a:t>
            </a:r>
            <a:r>
              <a:rPr dirty="0"/>
              <a:t>of</a:t>
            </a:r>
            <a:r>
              <a:rPr spc="360" dirty="0"/>
              <a:t> </a:t>
            </a:r>
            <a:r>
              <a:rPr spc="-5" dirty="0"/>
              <a:t>fracture</a:t>
            </a:r>
            <a:r>
              <a:rPr spc="20" dirty="0"/>
              <a:t> </a:t>
            </a:r>
            <a:r>
              <a:rPr dirty="0"/>
              <a:t>as an</a:t>
            </a:r>
            <a:r>
              <a:rPr spc="-5" dirty="0"/>
              <a:t> adult</a:t>
            </a:r>
          </a:p>
          <a:p>
            <a:pPr marL="299085" indent="-287020">
              <a:lnSpc>
                <a:spcPct val="100000"/>
              </a:lnSpc>
              <a:spcBef>
                <a:spcPts val="1175"/>
              </a:spcBef>
              <a:buClr>
                <a:srgbClr val="83992A"/>
              </a:buClr>
              <a:buSzPct val="114583"/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pc="-10" dirty="0"/>
              <a:t>Low</a:t>
            </a:r>
            <a:r>
              <a:rPr spc="-30" dirty="0"/>
              <a:t> </a:t>
            </a:r>
            <a:r>
              <a:rPr spc="-5" dirty="0"/>
              <a:t>body</a:t>
            </a:r>
            <a:r>
              <a:rPr spc="10" dirty="0"/>
              <a:t> </a:t>
            </a:r>
            <a:r>
              <a:rPr spc="-10" dirty="0"/>
              <a:t>weight</a:t>
            </a:r>
            <a:r>
              <a:rPr spc="-20" dirty="0"/>
              <a:t> </a:t>
            </a:r>
            <a:r>
              <a:rPr dirty="0"/>
              <a:t>or</a:t>
            </a:r>
            <a:r>
              <a:rPr spc="5" dirty="0"/>
              <a:t> </a:t>
            </a:r>
            <a:r>
              <a:rPr spc="-10" dirty="0"/>
              <a:t>thin</a:t>
            </a:r>
            <a:r>
              <a:rPr spc="5" dirty="0"/>
              <a:t> </a:t>
            </a:r>
            <a:r>
              <a:rPr spc="-5" dirty="0"/>
              <a:t>body</a:t>
            </a:r>
            <a:r>
              <a:rPr spc="-10" dirty="0"/>
              <a:t> </a:t>
            </a:r>
            <a:r>
              <a:rPr spc="-5" dirty="0"/>
              <a:t>stature</a:t>
            </a:r>
          </a:p>
          <a:p>
            <a:pPr marL="299085" indent="-287020">
              <a:lnSpc>
                <a:spcPct val="100000"/>
              </a:lnSpc>
              <a:spcBef>
                <a:spcPts val="1180"/>
              </a:spcBef>
              <a:buClr>
                <a:srgbClr val="83992A"/>
              </a:buClr>
              <a:buSzPct val="114583"/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pc="-10" dirty="0"/>
              <a:t>Advanced</a:t>
            </a:r>
            <a:r>
              <a:rPr spc="-50" dirty="0"/>
              <a:t> </a:t>
            </a:r>
            <a:r>
              <a:rPr spc="15" dirty="0"/>
              <a:t>age</a:t>
            </a:r>
          </a:p>
          <a:p>
            <a:pPr marL="299085" indent="-287020">
              <a:lnSpc>
                <a:spcPct val="100000"/>
              </a:lnSpc>
              <a:spcBef>
                <a:spcPts val="1175"/>
              </a:spcBef>
              <a:buClr>
                <a:srgbClr val="83992A"/>
              </a:buClr>
              <a:buSzPct val="114583"/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pc="-5" dirty="0"/>
              <a:t>Use</a:t>
            </a:r>
            <a:r>
              <a:rPr spc="10" dirty="0"/>
              <a:t> </a:t>
            </a:r>
            <a:r>
              <a:rPr dirty="0"/>
              <a:t>of</a:t>
            </a:r>
            <a:r>
              <a:rPr spc="370" dirty="0">
                <a:solidFill>
                  <a:srgbClr val="FF0000"/>
                </a:solidFill>
              </a:rPr>
              <a:t> </a:t>
            </a:r>
            <a:r>
              <a:rPr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hlinkClick r:id="rId2"/>
              </a:rPr>
              <a:t>corticosteroid</a:t>
            </a:r>
            <a:r>
              <a:rPr spc="45" dirty="0">
                <a:solidFill>
                  <a:srgbClr val="FF0000"/>
                </a:solidFill>
                <a:hlinkClick r:id="rId2"/>
              </a:rPr>
              <a:t> </a:t>
            </a:r>
            <a:r>
              <a:rPr spc="-15" dirty="0"/>
              <a:t>therapy</a:t>
            </a:r>
            <a:r>
              <a:rPr spc="35" dirty="0"/>
              <a:t> </a:t>
            </a:r>
            <a:r>
              <a:rPr spc="5" dirty="0"/>
              <a:t>for</a:t>
            </a:r>
            <a:r>
              <a:rPr spc="10" dirty="0"/>
              <a:t> </a:t>
            </a:r>
            <a:r>
              <a:rPr spc="-5" dirty="0"/>
              <a:t>more</a:t>
            </a:r>
            <a:r>
              <a:rPr spc="5" dirty="0"/>
              <a:t> </a:t>
            </a:r>
            <a:r>
              <a:rPr spc="-5" dirty="0"/>
              <a:t>than</a:t>
            </a:r>
            <a:r>
              <a:rPr spc="25" dirty="0"/>
              <a:t> </a:t>
            </a:r>
            <a:r>
              <a:rPr spc="-5" dirty="0"/>
              <a:t>three</a:t>
            </a:r>
            <a:r>
              <a:rPr spc="5" dirty="0"/>
              <a:t> </a:t>
            </a:r>
            <a:r>
              <a:rPr spc="-10" dirty="0"/>
              <a:t>months</a:t>
            </a:r>
          </a:p>
          <a:p>
            <a:pPr marL="299085" indent="-287020">
              <a:lnSpc>
                <a:spcPct val="100000"/>
              </a:lnSpc>
              <a:spcBef>
                <a:spcPts val="1180"/>
              </a:spcBef>
              <a:buClr>
                <a:srgbClr val="83992A"/>
              </a:buClr>
              <a:buSzPct val="114583"/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u="sng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hlinkClick r:id="rId3"/>
              </a:rPr>
              <a:t>Estrogen</a:t>
            </a:r>
            <a:r>
              <a:rPr spc="5" dirty="0">
                <a:solidFill>
                  <a:srgbClr val="FF0000"/>
                </a:solidFill>
                <a:hlinkClick r:id="rId3"/>
              </a:rPr>
              <a:t> </a:t>
            </a:r>
            <a:r>
              <a:rPr spc="-5" dirty="0"/>
              <a:t>deficiency</a:t>
            </a:r>
            <a:r>
              <a:rPr spc="-15" dirty="0"/>
              <a:t> </a:t>
            </a:r>
            <a:r>
              <a:rPr dirty="0"/>
              <a:t>at</a:t>
            </a:r>
            <a:r>
              <a:rPr spc="-10" dirty="0"/>
              <a:t> </a:t>
            </a:r>
            <a:r>
              <a:rPr spc="15" dirty="0"/>
              <a:t>early</a:t>
            </a:r>
            <a:r>
              <a:rPr spc="-10" dirty="0"/>
              <a:t> </a:t>
            </a:r>
            <a:r>
              <a:rPr spc="15" dirty="0"/>
              <a:t>age</a:t>
            </a:r>
          </a:p>
          <a:p>
            <a:pPr marL="299085" indent="-287020">
              <a:lnSpc>
                <a:spcPct val="100000"/>
              </a:lnSpc>
              <a:spcBef>
                <a:spcPts val="1175"/>
              </a:spcBef>
              <a:buClr>
                <a:srgbClr val="83992A"/>
              </a:buClr>
              <a:buSzPct val="114583"/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pc="-5" dirty="0"/>
              <a:t>Lifelong</a:t>
            </a:r>
            <a:r>
              <a:rPr spc="-15" dirty="0"/>
              <a:t> low</a:t>
            </a:r>
            <a:r>
              <a:rPr spc="-5" dirty="0">
                <a:solidFill>
                  <a:srgbClr val="FF0000"/>
                </a:solidFill>
              </a:rPr>
              <a:t> </a:t>
            </a:r>
            <a:r>
              <a:rPr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hlinkClick r:id="rId4"/>
              </a:rPr>
              <a:t>calcium</a:t>
            </a:r>
            <a:r>
              <a:rPr spc="-10" dirty="0">
                <a:solidFill>
                  <a:srgbClr val="FF0000"/>
                </a:solidFill>
                <a:hlinkClick r:id="rId4"/>
              </a:rPr>
              <a:t> </a:t>
            </a:r>
            <a:r>
              <a:rPr spc="-15" dirty="0"/>
              <a:t>intake</a:t>
            </a:r>
          </a:p>
          <a:p>
            <a:pPr marL="299085" indent="-287020">
              <a:lnSpc>
                <a:spcPct val="100000"/>
              </a:lnSpc>
              <a:spcBef>
                <a:spcPts val="1180"/>
              </a:spcBef>
              <a:buClr>
                <a:srgbClr val="83992A"/>
              </a:buClr>
              <a:buSzPct val="114583"/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pc="-10" dirty="0"/>
              <a:t>Low</a:t>
            </a:r>
            <a:r>
              <a:rPr spc="-50" dirty="0"/>
              <a:t> </a:t>
            </a:r>
            <a:r>
              <a:rPr spc="-10" dirty="0"/>
              <a:t>physical</a:t>
            </a:r>
            <a:r>
              <a:rPr spc="-5" dirty="0"/>
              <a:t> </a:t>
            </a:r>
            <a:r>
              <a:rPr spc="-10" dirty="0"/>
              <a:t>activity</a:t>
            </a:r>
          </a:p>
          <a:p>
            <a:pPr marL="299085" indent="-287020">
              <a:lnSpc>
                <a:spcPct val="100000"/>
              </a:lnSpc>
              <a:spcBef>
                <a:spcPts val="1180"/>
              </a:spcBef>
              <a:buClr>
                <a:srgbClr val="83992A"/>
              </a:buClr>
              <a:buSzPct val="114583"/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u="sng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hlinkClick r:id="rId5"/>
              </a:rPr>
              <a:t>Alcohol</a:t>
            </a:r>
            <a:r>
              <a:rPr spc="-30" dirty="0">
                <a:solidFill>
                  <a:srgbClr val="FF0000"/>
                </a:solidFill>
                <a:hlinkClick r:id="rId5"/>
              </a:rPr>
              <a:t> </a:t>
            </a:r>
            <a:r>
              <a:rPr spc="-15" dirty="0"/>
              <a:t>intake</a:t>
            </a:r>
          </a:p>
          <a:p>
            <a:pPr marL="299085" indent="-287020">
              <a:lnSpc>
                <a:spcPct val="100000"/>
              </a:lnSpc>
              <a:spcBef>
                <a:spcPts val="1175"/>
              </a:spcBef>
              <a:buClr>
                <a:srgbClr val="83992A"/>
              </a:buClr>
              <a:buSzPct val="114583"/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u="sng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hlinkClick r:id="rId6"/>
              </a:rPr>
              <a:t>Thyroid</a:t>
            </a:r>
            <a:r>
              <a:rPr u="sng" spc="-2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hlinkClick r:id="rId6"/>
              </a:rPr>
              <a:t> </a:t>
            </a:r>
            <a:r>
              <a:rPr u="sng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hlinkClick r:id="rId6"/>
              </a:rPr>
              <a:t>disease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97507" y="2421635"/>
            <a:ext cx="9407525" cy="0"/>
          </a:xfrm>
          <a:custGeom>
            <a:avLst/>
            <a:gdLst/>
            <a:ahLst/>
            <a:cxnLst/>
            <a:rect l="l" t="t" r="r" b="b"/>
            <a:pathLst>
              <a:path w="9407525">
                <a:moveTo>
                  <a:pt x="0" y="0"/>
                </a:moveTo>
                <a:lnTo>
                  <a:pt x="9407271" y="0"/>
                </a:lnTo>
              </a:path>
            </a:pathLst>
          </a:custGeom>
          <a:ln w="15875">
            <a:solidFill>
              <a:srgbClr val="8399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640960" y="747217"/>
            <a:ext cx="262509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dirty="0"/>
              <a:t>Fi</a:t>
            </a:r>
            <a:r>
              <a:rPr sz="5400" spc="-15" dirty="0"/>
              <a:t>n</a:t>
            </a:r>
            <a:r>
              <a:rPr sz="5400" spc="-5" dirty="0"/>
              <a:t>dings</a:t>
            </a:r>
            <a:endParaRPr sz="5400"/>
          </a:p>
        </p:txBody>
      </p:sp>
      <p:sp>
        <p:nvSpPr>
          <p:cNvPr id="4" name="object 4"/>
          <p:cNvSpPr txBox="1"/>
          <p:nvPr/>
        </p:nvSpPr>
        <p:spPr>
          <a:xfrm>
            <a:off x="1230274" y="1970278"/>
            <a:ext cx="9344660" cy="37674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51435" indent="-287020">
              <a:lnSpc>
                <a:spcPct val="100000"/>
              </a:lnSpc>
              <a:spcBef>
                <a:spcPts val="100"/>
              </a:spcBef>
              <a:buClr>
                <a:srgbClr val="83992A"/>
              </a:buClr>
              <a:buSzPct val="114583"/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400" b="1" spc="5" dirty="0">
                <a:solidFill>
                  <a:srgbClr val="FF0000"/>
                </a:solidFill>
                <a:latin typeface="Garamond"/>
                <a:cs typeface="Garamond"/>
              </a:rPr>
              <a:t>Normal</a:t>
            </a:r>
            <a:r>
              <a:rPr sz="2400" b="1" spc="5" dirty="0">
                <a:solidFill>
                  <a:srgbClr val="252525"/>
                </a:solidFill>
                <a:latin typeface="Garamond"/>
                <a:cs typeface="Garamond"/>
              </a:rPr>
              <a:t>: </a:t>
            </a:r>
            <a:r>
              <a:rPr sz="2400" b="1" dirty="0">
                <a:solidFill>
                  <a:srgbClr val="252525"/>
                </a:solidFill>
                <a:latin typeface="Garamond"/>
                <a:cs typeface="Garamond"/>
              </a:rPr>
              <a:t>A </a:t>
            </a:r>
            <a:r>
              <a:rPr sz="2400" b="1" spc="-5" dirty="0">
                <a:solidFill>
                  <a:srgbClr val="252525"/>
                </a:solidFill>
                <a:latin typeface="Garamond"/>
                <a:cs typeface="Garamond"/>
              </a:rPr>
              <a:t>bone </a:t>
            </a:r>
            <a:r>
              <a:rPr sz="2400" b="1" dirty="0">
                <a:solidFill>
                  <a:srgbClr val="252525"/>
                </a:solidFill>
                <a:latin typeface="Garamond"/>
                <a:cs typeface="Garamond"/>
              </a:rPr>
              <a:t>BMD </a:t>
            </a:r>
            <a:r>
              <a:rPr sz="2400" b="1" spc="-5" dirty="0">
                <a:solidFill>
                  <a:srgbClr val="252525"/>
                </a:solidFill>
                <a:latin typeface="Garamond"/>
                <a:cs typeface="Garamond"/>
              </a:rPr>
              <a:t>is </a:t>
            </a:r>
            <a:r>
              <a:rPr sz="2400" b="1" dirty="0">
                <a:solidFill>
                  <a:srgbClr val="252525"/>
                </a:solidFill>
                <a:latin typeface="Garamond"/>
                <a:cs typeface="Garamond"/>
              </a:rPr>
              <a:t>considered </a:t>
            </a:r>
            <a:r>
              <a:rPr sz="2400" b="1" spc="10" dirty="0">
                <a:solidFill>
                  <a:srgbClr val="252525"/>
                </a:solidFill>
                <a:latin typeface="Garamond"/>
                <a:cs typeface="Garamond"/>
              </a:rPr>
              <a:t>normal </a:t>
            </a:r>
            <a:r>
              <a:rPr sz="2400" b="1" spc="-5" dirty="0">
                <a:solidFill>
                  <a:srgbClr val="252525"/>
                </a:solidFill>
                <a:latin typeface="Garamond"/>
                <a:cs typeface="Garamond"/>
              </a:rPr>
              <a:t>if</a:t>
            </a:r>
            <a:r>
              <a:rPr sz="2400" b="1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400" b="1" spc="-5" dirty="0">
                <a:solidFill>
                  <a:srgbClr val="252525"/>
                </a:solidFill>
                <a:latin typeface="Garamond"/>
                <a:cs typeface="Garamond"/>
              </a:rPr>
              <a:t>the </a:t>
            </a:r>
            <a:r>
              <a:rPr sz="2400" b="1" spc="-20" dirty="0">
                <a:solidFill>
                  <a:srgbClr val="252525"/>
                </a:solidFill>
                <a:latin typeface="Garamond"/>
                <a:cs typeface="Garamond"/>
              </a:rPr>
              <a:t>T-score </a:t>
            </a:r>
            <a:r>
              <a:rPr sz="2400" b="1" spc="-5" dirty="0">
                <a:solidFill>
                  <a:srgbClr val="252525"/>
                </a:solidFill>
                <a:latin typeface="Garamond"/>
                <a:cs typeface="Garamond"/>
              </a:rPr>
              <a:t>is within </a:t>
            </a:r>
            <a:r>
              <a:rPr sz="2400" b="1" dirty="0">
                <a:solidFill>
                  <a:srgbClr val="252525"/>
                </a:solidFill>
                <a:latin typeface="Garamond"/>
                <a:cs typeface="Garamond"/>
              </a:rPr>
              <a:t>1 </a:t>
            </a:r>
            <a:r>
              <a:rPr sz="2400" b="1" spc="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400" b="1" dirty="0">
                <a:solidFill>
                  <a:srgbClr val="252525"/>
                </a:solidFill>
                <a:latin typeface="Garamond"/>
                <a:cs typeface="Garamond"/>
              </a:rPr>
              <a:t>standard</a:t>
            </a:r>
            <a:r>
              <a:rPr sz="2400" b="1" spc="1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400" b="1" spc="-5" dirty="0">
                <a:solidFill>
                  <a:srgbClr val="252525"/>
                </a:solidFill>
                <a:latin typeface="Garamond"/>
                <a:cs typeface="Garamond"/>
              </a:rPr>
              <a:t>deviation</a:t>
            </a:r>
            <a:r>
              <a:rPr sz="2400" b="1" dirty="0">
                <a:solidFill>
                  <a:srgbClr val="252525"/>
                </a:solidFill>
                <a:latin typeface="Garamond"/>
                <a:cs typeface="Garamond"/>
              </a:rPr>
              <a:t> of</a:t>
            </a:r>
            <a:r>
              <a:rPr sz="2400" b="1" spc="38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400" b="1" spc="-5" dirty="0">
                <a:solidFill>
                  <a:srgbClr val="252525"/>
                </a:solidFill>
                <a:latin typeface="Garamond"/>
                <a:cs typeface="Garamond"/>
              </a:rPr>
              <a:t>the</a:t>
            </a:r>
            <a:r>
              <a:rPr sz="2400" b="1" spc="2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400" b="1" spc="10" dirty="0">
                <a:solidFill>
                  <a:srgbClr val="252525"/>
                </a:solidFill>
                <a:latin typeface="Garamond"/>
                <a:cs typeface="Garamond"/>
              </a:rPr>
              <a:t>normal</a:t>
            </a:r>
            <a:r>
              <a:rPr sz="2400" b="1" spc="3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400" b="1" spc="-15" dirty="0">
                <a:solidFill>
                  <a:srgbClr val="252525"/>
                </a:solidFill>
                <a:latin typeface="Garamond"/>
                <a:cs typeface="Garamond"/>
              </a:rPr>
              <a:t>young</a:t>
            </a:r>
            <a:r>
              <a:rPr sz="2400" b="1" spc="2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400" b="1" dirty="0">
                <a:solidFill>
                  <a:srgbClr val="252525"/>
                </a:solidFill>
                <a:latin typeface="Garamond"/>
                <a:cs typeface="Garamond"/>
              </a:rPr>
              <a:t>adult</a:t>
            </a:r>
            <a:r>
              <a:rPr sz="2400" b="1" spc="-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400" b="1" spc="-15" dirty="0">
                <a:solidFill>
                  <a:srgbClr val="252525"/>
                </a:solidFill>
                <a:latin typeface="Garamond"/>
                <a:cs typeface="Garamond"/>
              </a:rPr>
              <a:t>value.</a:t>
            </a:r>
            <a:r>
              <a:rPr sz="2400" b="1" spc="3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400" b="1" dirty="0">
                <a:solidFill>
                  <a:srgbClr val="252525"/>
                </a:solidFill>
                <a:latin typeface="Garamond"/>
                <a:cs typeface="Garamond"/>
              </a:rPr>
              <a:t>Thus</a:t>
            </a:r>
            <a:r>
              <a:rPr sz="2400" b="1" spc="1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400" b="1" dirty="0">
                <a:solidFill>
                  <a:srgbClr val="252525"/>
                </a:solidFill>
                <a:latin typeface="Garamond"/>
                <a:cs typeface="Garamond"/>
              </a:rPr>
              <a:t>a</a:t>
            </a:r>
            <a:r>
              <a:rPr sz="2400" b="1" spc="-1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400" b="1" spc="-40" dirty="0">
                <a:solidFill>
                  <a:srgbClr val="252525"/>
                </a:solidFill>
                <a:latin typeface="Garamond"/>
                <a:cs typeface="Garamond"/>
              </a:rPr>
              <a:t>T-score</a:t>
            </a:r>
            <a:r>
              <a:rPr sz="2400" b="1" spc="2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400" b="1" dirty="0">
                <a:solidFill>
                  <a:srgbClr val="252525"/>
                </a:solidFill>
                <a:latin typeface="Garamond"/>
                <a:cs typeface="Garamond"/>
              </a:rPr>
              <a:t>&gt;</a:t>
            </a:r>
            <a:endParaRPr sz="2400">
              <a:latin typeface="Garamond"/>
              <a:cs typeface="Garamond"/>
            </a:endParaRPr>
          </a:p>
          <a:p>
            <a:pPr marL="299085">
              <a:lnSpc>
                <a:spcPct val="100000"/>
              </a:lnSpc>
            </a:pPr>
            <a:r>
              <a:rPr sz="2400" b="1" spc="-5" dirty="0">
                <a:solidFill>
                  <a:srgbClr val="252525"/>
                </a:solidFill>
                <a:latin typeface="Garamond"/>
                <a:cs typeface="Garamond"/>
              </a:rPr>
              <a:t>-1 is</a:t>
            </a:r>
            <a:r>
              <a:rPr sz="2400" b="1" spc="-1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400" b="1" dirty="0">
                <a:solidFill>
                  <a:srgbClr val="252525"/>
                </a:solidFill>
                <a:latin typeface="Garamond"/>
                <a:cs typeface="Garamond"/>
              </a:rPr>
              <a:t>considered</a:t>
            </a:r>
            <a:r>
              <a:rPr sz="2400" b="1" spc="-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400" b="1" dirty="0">
                <a:solidFill>
                  <a:srgbClr val="252525"/>
                </a:solidFill>
                <a:latin typeface="Garamond"/>
                <a:cs typeface="Garamond"/>
              </a:rPr>
              <a:t>a</a:t>
            </a:r>
            <a:r>
              <a:rPr sz="2400" b="1" spc="-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400" b="1" spc="5" dirty="0">
                <a:solidFill>
                  <a:srgbClr val="252525"/>
                </a:solidFill>
                <a:latin typeface="Garamond"/>
                <a:cs typeface="Garamond"/>
              </a:rPr>
              <a:t>normal</a:t>
            </a:r>
            <a:r>
              <a:rPr sz="2400" b="1" spc="1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400" b="1" spc="-5" dirty="0">
                <a:solidFill>
                  <a:srgbClr val="252525"/>
                </a:solidFill>
                <a:latin typeface="Garamond"/>
                <a:cs typeface="Garamond"/>
              </a:rPr>
              <a:t>result.</a:t>
            </a:r>
            <a:endParaRPr sz="2400">
              <a:latin typeface="Garamond"/>
              <a:cs typeface="Garamond"/>
            </a:endParaRPr>
          </a:p>
          <a:p>
            <a:pPr marL="299085" marR="5080" indent="-287020">
              <a:lnSpc>
                <a:spcPct val="100000"/>
              </a:lnSpc>
              <a:spcBef>
                <a:spcPts val="1180"/>
              </a:spcBef>
              <a:buClr>
                <a:srgbClr val="83992A"/>
              </a:buClr>
              <a:buSzPct val="114583"/>
              <a:buFont typeface="Arial"/>
              <a:buChar char="•"/>
              <a:tabLst>
                <a:tab pos="375285" algn="l"/>
                <a:tab pos="375920" algn="l"/>
              </a:tabLst>
            </a:pPr>
            <a:r>
              <a:rPr dirty="0"/>
              <a:t>	</a:t>
            </a:r>
            <a:r>
              <a:rPr sz="2400" b="1" spc="-5" dirty="0">
                <a:solidFill>
                  <a:srgbClr val="FF0000"/>
                </a:solidFill>
                <a:latin typeface="Garamond"/>
                <a:cs typeface="Garamond"/>
              </a:rPr>
              <a:t>Osteopenia(Low bone</a:t>
            </a:r>
            <a:r>
              <a:rPr sz="2400" b="1" spc="25" dirty="0">
                <a:solidFill>
                  <a:srgbClr val="FF0000"/>
                </a:solidFill>
                <a:latin typeface="Garamond"/>
                <a:cs typeface="Garamond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Garamond"/>
                <a:cs typeface="Garamond"/>
              </a:rPr>
              <a:t>mass):</a:t>
            </a:r>
            <a:r>
              <a:rPr sz="2400" b="1" spc="5" dirty="0">
                <a:solidFill>
                  <a:srgbClr val="FF0000"/>
                </a:solidFill>
                <a:latin typeface="Garamond"/>
                <a:cs typeface="Garamond"/>
              </a:rPr>
              <a:t> </a:t>
            </a:r>
            <a:r>
              <a:rPr sz="2400" b="1" dirty="0">
                <a:solidFill>
                  <a:srgbClr val="252525"/>
                </a:solidFill>
                <a:latin typeface="Garamond"/>
                <a:cs typeface="Garamond"/>
              </a:rPr>
              <a:t>A</a:t>
            </a:r>
            <a:r>
              <a:rPr sz="2400" b="1" spc="-2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400" b="1" dirty="0">
                <a:solidFill>
                  <a:srgbClr val="252525"/>
                </a:solidFill>
                <a:latin typeface="Garamond"/>
                <a:cs typeface="Garamond"/>
              </a:rPr>
              <a:t>BMD </a:t>
            </a:r>
            <a:r>
              <a:rPr sz="2400" b="1" spc="-5" dirty="0">
                <a:solidFill>
                  <a:srgbClr val="252525"/>
                </a:solidFill>
                <a:latin typeface="Garamond"/>
                <a:cs typeface="Garamond"/>
              </a:rPr>
              <a:t>defines</a:t>
            </a:r>
            <a:r>
              <a:rPr sz="2400" b="1" spc="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400" b="1" spc="-5" dirty="0">
                <a:solidFill>
                  <a:srgbClr val="252525"/>
                </a:solidFill>
                <a:latin typeface="Garamond"/>
                <a:cs typeface="Garamond"/>
              </a:rPr>
              <a:t>osteopenia</a:t>
            </a:r>
            <a:r>
              <a:rPr sz="2400" b="1" spc="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400" b="1" dirty="0">
                <a:solidFill>
                  <a:srgbClr val="252525"/>
                </a:solidFill>
                <a:latin typeface="Garamond"/>
                <a:cs typeface="Garamond"/>
              </a:rPr>
              <a:t>as a</a:t>
            </a:r>
            <a:r>
              <a:rPr sz="2400" b="1" spc="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400" b="1" spc="-20" dirty="0">
                <a:solidFill>
                  <a:srgbClr val="252525"/>
                </a:solidFill>
                <a:latin typeface="Garamond"/>
                <a:cs typeface="Garamond"/>
              </a:rPr>
              <a:t>T-score </a:t>
            </a:r>
            <a:r>
              <a:rPr sz="2400" b="1" spc="-58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400" b="1" spc="-5" dirty="0">
                <a:solidFill>
                  <a:srgbClr val="252525"/>
                </a:solidFill>
                <a:latin typeface="Garamond"/>
                <a:cs typeface="Garamond"/>
              </a:rPr>
              <a:t>between</a:t>
            </a:r>
            <a:r>
              <a:rPr sz="2400" b="1" spc="-2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400" b="1" spc="-5" dirty="0">
                <a:solidFill>
                  <a:srgbClr val="252525"/>
                </a:solidFill>
                <a:latin typeface="Garamond"/>
                <a:cs typeface="Garamond"/>
              </a:rPr>
              <a:t>-1</a:t>
            </a:r>
            <a:r>
              <a:rPr sz="2400" b="1" spc="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400" b="1" dirty="0">
                <a:solidFill>
                  <a:srgbClr val="252525"/>
                </a:solidFill>
                <a:latin typeface="Garamond"/>
                <a:cs typeface="Garamond"/>
              </a:rPr>
              <a:t>and</a:t>
            </a:r>
            <a:r>
              <a:rPr sz="2400" b="1" spc="-1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400" b="1" spc="-5" dirty="0">
                <a:solidFill>
                  <a:srgbClr val="252525"/>
                </a:solidFill>
                <a:latin typeface="Garamond"/>
                <a:cs typeface="Garamond"/>
              </a:rPr>
              <a:t>-2.5.</a:t>
            </a:r>
            <a:r>
              <a:rPr sz="2400" b="1" spc="2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400" b="1" dirty="0">
                <a:solidFill>
                  <a:srgbClr val="252525"/>
                </a:solidFill>
                <a:latin typeface="Garamond"/>
                <a:cs typeface="Garamond"/>
              </a:rPr>
              <a:t>This</a:t>
            </a:r>
            <a:r>
              <a:rPr sz="2400" b="1" spc="-2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400" b="1" spc="-5" dirty="0">
                <a:solidFill>
                  <a:srgbClr val="252525"/>
                </a:solidFill>
                <a:latin typeface="Garamond"/>
                <a:cs typeface="Garamond"/>
              </a:rPr>
              <a:t>signifies </a:t>
            </a:r>
            <a:r>
              <a:rPr sz="2400" b="1" dirty="0">
                <a:solidFill>
                  <a:srgbClr val="252525"/>
                </a:solidFill>
                <a:latin typeface="Garamond"/>
                <a:cs typeface="Garamond"/>
              </a:rPr>
              <a:t>an</a:t>
            </a:r>
            <a:r>
              <a:rPr sz="2400" b="1" spc="1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400" b="1" dirty="0">
                <a:solidFill>
                  <a:srgbClr val="252525"/>
                </a:solidFill>
                <a:latin typeface="Garamond"/>
                <a:cs typeface="Garamond"/>
              </a:rPr>
              <a:t>increased </a:t>
            </a:r>
            <a:r>
              <a:rPr sz="2400" b="1" spc="-5" dirty="0">
                <a:solidFill>
                  <a:srgbClr val="252525"/>
                </a:solidFill>
                <a:latin typeface="Garamond"/>
                <a:cs typeface="Garamond"/>
              </a:rPr>
              <a:t>fracture</a:t>
            </a:r>
            <a:r>
              <a:rPr sz="2400" b="1" spc="2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400" b="1" spc="-5" dirty="0">
                <a:solidFill>
                  <a:srgbClr val="252525"/>
                </a:solidFill>
                <a:latin typeface="Garamond"/>
                <a:cs typeface="Garamond"/>
              </a:rPr>
              <a:t>risk but</a:t>
            </a:r>
            <a:r>
              <a:rPr sz="2400" b="1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400" b="1" spc="-5" dirty="0">
                <a:solidFill>
                  <a:srgbClr val="252525"/>
                </a:solidFill>
                <a:latin typeface="Garamond"/>
                <a:cs typeface="Garamond"/>
              </a:rPr>
              <a:t>does </a:t>
            </a:r>
            <a:r>
              <a:rPr sz="2400" b="1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400" b="1" spc="-5" dirty="0">
                <a:solidFill>
                  <a:srgbClr val="252525"/>
                </a:solidFill>
                <a:latin typeface="Garamond"/>
                <a:cs typeface="Garamond"/>
              </a:rPr>
              <a:t>not</a:t>
            </a:r>
            <a:r>
              <a:rPr sz="2400" b="1" spc="1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400" b="1" dirty="0">
                <a:solidFill>
                  <a:srgbClr val="252525"/>
                </a:solidFill>
                <a:latin typeface="Garamond"/>
                <a:cs typeface="Garamond"/>
              </a:rPr>
              <a:t>meet the </a:t>
            </a:r>
            <a:r>
              <a:rPr sz="2400" b="1" spc="-5" dirty="0">
                <a:solidFill>
                  <a:srgbClr val="252525"/>
                </a:solidFill>
                <a:latin typeface="Garamond"/>
                <a:cs typeface="Garamond"/>
              </a:rPr>
              <a:t>criteria</a:t>
            </a:r>
            <a:r>
              <a:rPr sz="2400" b="1" spc="2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400" b="1" spc="5" dirty="0">
                <a:solidFill>
                  <a:srgbClr val="252525"/>
                </a:solidFill>
                <a:latin typeface="Garamond"/>
                <a:cs typeface="Garamond"/>
              </a:rPr>
              <a:t>for</a:t>
            </a:r>
            <a:r>
              <a:rPr sz="2400" b="1" spc="1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400" b="1" dirty="0">
                <a:solidFill>
                  <a:srgbClr val="252525"/>
                </a:solidFill>
                <a:latin typeface="Garamond"/>
                <a:cs typeface="Garamond"/>
              </a:rPr>
              <a:t>osteoporosis.</a:t>
            </a:r>
            <a:endParaRPr sz="2400">
              <a:latin typeface="Garamond"/>
              <a:cs typeface="Garamond"/>
            </a:endParaRPr>
          </a:p>
          <a:p>
            <a:pPr>
              <a:lnSpc>
                <a:spcPct val="100000"/>
              </a:lnSpc>
              <a:buClr>
                <a:srgbClr val="83992A"/>
              </a:buClr>
              <a:buFont typeface="Arial"/>
              <a:buChar char="•"/>
            </a:pPr>
            <a:endParaRPr sz="2700">
              <a:latin typeface="Garamond"/>
              <a:cs typeface="Garamond"/>
            </a:endParaRPr>
          </a:p>
          <a:p>
            <a:pPr marL="299085" marR="337185" indent="-287020">
              <a:lnSpc>
                <a:spcPct val="100000"/>
              </a:lnSpc>
              <a:spcBef>
                <a:spcPts val="2200"/>
              </a:spcBef>
              <a:buClr>
                <a:srgbClr val="83992A"/>
              </a:buClr>
              <a:buSzPct val="114583"/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400" b="1" dirty="0">
                <a:solidFill>
                  <a:srgbClr val="FF0000"/>
                </a:solidFill>
                <a:latin typeface="Garamond"/>
                <a:cs typeface="Garamond"/>
              </a:rPr>
              <a:t>Osteoporosis: </a:t>
            </a:r>
            <a:r>
              <a:rPr sz="2400" b="1" dirty="0">
                <a:solidFill>
                  <a:srgbClr val="252525"/>
                </a:solidFill>
                <a:latin typeface="Garamond"/>
                <a:cs typeface="Garamond"/>
              </a:rPr>
              <a:t>A BMD </a:t>
            </a:r>
            <a:r>
              <a:rPr sz="2400" b="1" spc="5" dirty="0">
                <a:solidFill>
                  <a:srgbClr val="252525"/>
                </a:solidFill>
                <a:latin typeface="Garamond"/>
                <a:cs typeface="Garamond"/>
              </a:rPr>
              <a:t>greater </a:t>
            </a:r>
            <a:r>
              <a:rPr sz="2400" b="1" spc="-5" dirty="0">
                <a:solidFill>
                  <a:srgbClr val="252525"/>
                </a:solidFill>
                <a:latin typeface="Garamond"/>
                <a:cs typeface="Garamond"/>
              </a:rPr>
              <a:t>than </a:t>
            </a:r>
            <a:r>
              <a:rPr sz="2400" b="1" dirty="0">
                <a:solidFill>
                  <a:srgbClr val="252525"/>
                </a:solidFill>
                <a:latin typeface="Garamond"/>
                <a:cs typeface="Garamond"/>
              </a:rPr>
              <a:t>2.5 </a:t>
            </a:r>
            <a:r>
              <a:rPr sz="2400" b="1" spc="-5" dirty="0">
                <a:solidFill>
                  <a:srgbClr val="252525"/>
                </a:solidFill>
                <a:latin typeface="Garamond"/>
                <a:cs typeface="Garamond"/>
              </a:rPr>
              <a:t>standard deviations </a:t>
            </a:r>
            <a:r>
              <a:rPr sz="2400" b="1" dirty="0">
                <a:solidFill>
                  <a:srgbClr val="252525"/>
                </a:solidFill>
                <a:latin typeface="Garamond"/>
                <a:cs typeface="Garamond"/>
              </a:rPr>
              <a:t>from </a:t>
            </a:r>
            <a:r>
              <a:rPr sz="2400" b="1" spc="-5" dirty="0">
                <a:solidFill>
                  <a:srgbClr val="252525"/>
                </a:solidFill>
                <a:latin typeface="Garamond"/>
                <a:cs typeface="Garamond"/>
              </a:rPr>
              <a:t>the </a:t>
            </a:r>
            <a:r>
              <a:rPr sz="2400" b="1" spc="-58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400" b="1" spc="10" dirty="0">
                <a:solidFill>
                  <a:srgbClr val="252525"/>
                </a:solidFill>
                <a:latin typeface="Garamond"/>
                <a:cs typeface="Garamond"/>
              </a:rPr>
              <a:t>normal</a:t>
            </a:r>
            <a:r>
              <a:rPr sz="2400" b="1" spc="2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400" b="1" spc="-5" dirty="0">
                <a:solidFill>
                  <a:srgbClr val="252525"/>
                </a:solidFill>
                <a:latin typeface="Garamond"/>
                <a:cs typeface="Garamond"/>
              </a:rPr>
              <a:t>(T</a:t>
            </a:r>
            <a:r>
              <a:rPr sz="2400" b="1" spc="1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400" b="1" spc="5" dirty="0">
                <a:solidFill>
                  <a:srgbClr val="252525"/>
                </a:solidFill>
                <a:latin typeface="Garamond"/>
                <a:cs typeface="Garamond"/>
              </a:rPr>
              <a:t>score </a:t>
            </a:r>
            <a:r>
              <a:rPr sz="2400" b="1" dirty="0">
                <a:solidFill>
                  <a:srgbClr val="252525"/>
                </a:solidFill>
                <a:latin typeface="Garamond"/>
                <a:cs typeface="Garamond"/>
              </a:rPr>
              <a:t>less</a:t>
            </a:r>
            <a:r>
              <a:rPr sz="2400" b="1" spc="-1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400" b="1" spc="-5" dirty="0">
                <a:solidFill>
                  <a:srgbClr val="252525"/>
                </a:solidFill>
                <a:latin typeface="Garamond"/>
                <a:cs typeface="Garamond"/>
              </a:rPr>
              <a:t>than</a:t>
            </a:r>
            <a:r>
              <a:rPr sz="2400" b="1" spc="2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400" b="1" dirty="0">
                <a:solidFill>
                  <a:srgbClr val="252525"/>
                </a:solidFill>
                <a:latin typeface="Garamond"/>
                <a:cs typeface="Garamond"/>
              </a:rPr>
              <a:t>or</a:t>
            </a:r>
            <a:r>
              <a:rPr sz="2400" b="1" spc="2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400" b="1" dirty="0">
                <a:solidFill>
                  <a:srgbClr val="252525"/>
                </a:solidFill>
                <a:latin typeface="Garamond"/>
                <a:cs typeface="Garamond"/>
              </a:rPr>
              <a:t>equal to</a:t>
            </a:r>
            <a:r>
              <a:rPr sz="2400" b="1" spc="-7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400" b="1" spc="-5" dirty="0">
                <a:solidFill>
                  <a:srgbClr val="252525"/>
                </a:solidFill>
                <a:latin typeface="Garamond"/>
                <a:cs typeface="Garamond"/>
              </a:rPr>
              <a:t>-2.5)</a:t>
            </a:r>
            <a:r>
              <a:rPr sz="2400" b="1" spc="1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400" b="1" spc="-10" dirty="0">
                <a:solidFill>
                  <a:srgbClr val="252525"/>
                </a:solidFill>
                <a:latin typeface="Garamond"/>
                <a:cs typeface="Garamond"/>
              </a:rPr>
              <a:t>defines</a:t>
            </a:r>
            <a:r>
              <a:rPr sz="2400" b="1" spc="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400" b="1" spc="-5" dirty="0">
                <a:solidFill>
                  <a:srgbClr val="252525"/>
                </a:solidFill>
                <a:latin typeface="Garamond"/>
                <a:cs typeface="Garamond"/>
              </a:rPr>
              <a:t>osteoporosis.</a:t>
            </a:r>
            <a:endParaRPr sz="2400">
              <a:latin typeface="Garamond"/>
              <a:cs typeface="Garamond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27728" y="875741"/>
            <a:ext cx="4129404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-5" dirty="0"/>
              <a:t>DEXA</a:t>
            </a:r>
            <a:r>
              <a:rPr sz="4800" spc="-50" dirty="0"/>
              <a:t> </a:t>
            </a:r>
            <a:r>
              <a:rPr sz="4800" spc="-5" dirty="0"/>
              <a:t>machine</a:t>
            </a:r>
            <a:endParaRPr sz="4800"/>
          </a:p>
        </p:txBody>
      </p:sp>
      <p:grpSp>
        <p:nvGrpSpPr>
          <p:cNvPr id="3" name="object 3"/>
          <p:cNvGrpSpPr/>
          <p:nvPr/>
        </p:nvGrpSpPr>
        <p:grpSpPr>
          <a:xfrm>
            <a:off x="2438400" y="2133600"/>
            <a:ext cx="7787640" cy="3124200"/>
            <a:chOff x="2438400" y="2133600"/>
            <a:chExt cx="7787640" cy="31242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438400" y="2133600"/>
              <a:ext cx="3749040" cy="310591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477000" y="2133600"/>
              <a:ext cx="3749040" cy="31242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05255" y="505409"/>
            <a:ext cx="8933180" cy="124714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R="53340" algn="r">
              <a:lnSpc>
                <a:spcPct val="100000"/>
              </a:lnSpc>
              <a:spcBef>
                <a:spcPts val="110"/>
              </a:spcBef>
              <a:tabLst>
                <a:tab pos="2905125" algn="l"/>
              </a:tabLst>
            </a:pPr>
            <a:r>
              <a:rPr sz="4000" b="0" spc="5" dirty="0">
                <a:solidFill>
                  <a:srgbClr val="006FC0"/>
                </a:solidFill>
                <a:latin typeface="Garamond"/>
                <a:cs typeface="Garamond"/>
              </a:rPr>
              <a:t>DEXA</a:t>
            </a:r>
            <a:r>
              <a:rPr sz="4000" b="0" spc="-20" dirty="0">
                <a:solidFill>
                  <a:srgbClr val="006FC0"/>
                </a:solidFill>
                <a:latin typeface="Garamond"/>
                <a:cs typeface="Garamond"/>
              </a:rPr>
              <a:t> </a:t>
            </a:r>
            <a:r>
              <a:rPr sz="4000" b="0" dirty="0">
                <a:solidFill>
                  <a:srgbClr val="006FC0"/>
                </a:solidFill>
                <a:latin typeface="Garamond"/>
                <a:cs typeface="Garamond"/>
              </a:rPr>
              <a:t>scan</a:t>
            </a:r>
            <a:r>
              <a:rPr sz="4000" b="0" spc="-30" dirty="0">
                <a:solidFill>
                  <a:srgbClr val="006FC0"/>
                </a:solidFill>
                <a:latin typeface="Garamond"/>
                <a:cs typeface="Garamond"/>
              </a:rPr>
              <a:t> </a:t>
            </a:r>
            <a:r>
              <a:rPr sz="4000" b="0" dirty="0">
                <a:solidFill>
                  <a:srgbClr val="006FC0"/>
                </a:solidFill>
                <a:latin typeface="Garamond"/>
                <a:cs typeface="Garamond"/>
              </a:rPr>
              <a:t>:	</a:t>
            </a:r>
            <a:r>
              <a:rPr sz="4000" spc="-5" dirty="0">
                <a:solidFill>
                  <a:srgbClr val="FF0000"/>
                </a:solidFill>
              </a:rPr>
              <a:t>(femural) neck</a:t>
            </a:r>
            <a:r>
              <a:rPr sz="4000" spc="5" dirty="0">
                <a:solidFill>
                  <a:srgbClr val="FF0000"/>
                </a:solidFill>
              </a:rPr>
              <a:t> </a:t>
            </a:r>
            <a:r>
              <a:rPr sz="4000" spc="-25" dirty="0">
                <a:solidFill>
                  <a:srgbClr val="FF0000"/>
                </a:solidFill>
              </a:rPr>
              <a:t>T-score</a:t>
            </a:r>
            <a:r>
              <a:rPr sz="4000" spc="-60" dirty="0">
                <a:solidFill>
                  <a:srgbClr val="FF0000"/>
                </a:solidFill>
              </a:rPr>
              <a:t> </a:t>
            </a:r>
            <a:r>
              <a:rPr sz="4000" spc="-5" dirty="0">
                <a:solidFill>
                  <a:srgbClr val="FF0000"/>
                </a:solidFill>
              </a:rPr>
              <a:t>+1.4</a:t>
            </a:r>
            <a:endParaRPr sz="4000">
              <a:latin typeface="Garamond"/>
              <a:cs typeface="Garamond"/>
            </a:endParaRPr>
          </a:p>
          <a:p>
            <a:pPr marR="5080" algn="r">
              <a:lnSpc>
                <a:spcPct val="100000"/>
              </a:lnSpc>
            </a:pPr>
            <a:r>
              <a:rPr sz="4000" dirty="0"/>
              <a:t>total</a:t>
            </a:r>
            <a:r>
              <a:rPr sz="4000" spc="-20" dirty="0"/>
              <a:t> </a:t>
            </a:r>
            <a:r>
              <a:rPr sz="4000" spc="-25" dirty="0"/>
              <a:t>T-score</a:t>
            </a:r>
            <a:r>
              <a:rPr sz="4000" spc="-70" dirty="0"/>
              <a:t> </a:t>
            </a:r>
            <a:r>
              <a:rPr sz="4000" spc="-5" dirty="0"/>
              <a:t>+1.5</a:t>
            </a:r>
            <a:endParaRPr sz="4000"/>
          </a:p>
        </p:txBody>
      </p:sp>
      <p:grpSp>
        <p:nvGrpSpPr>
          <p:cNvPr id="3" name="object 3"/>
          <p:cNvGrpSpPr/>
          <p:nvPr/>
        </p:nvGrpSpPr>
        <p:grpSpPr>
          <a:xfrm>
            <a:off x="2438400" y="2029967"/>
            <a:ext cx="7084059" cy="3408045"/>
            <a:chOff x="2438400" y="2029967"/>
            <a:chExt cx="7084059" cy="340804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438400" y="2029967"/>
              <a:ext cx="3749040" cy="3407663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141464" y="2371343"/>
              <a:ext cx="2380487" cy="272491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66976" y="710260"/>
            <a:ext cx="7970520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400" spc="-5" dirty="0"/>
              <a:t>DEXA</a:t>
            </a:r>
            <a:r>
              <a:rPr sz="4400" spc="-20" dirty="0"/>
              <a:t> </a:t>
            </a:r>
            <a:r>
              <a:rPr sz="4400" dirty="0"/>
              <a:t>scan</a:t>
            </a:r>
            <a:r>
              <a:rPr sz="4400" spc="5" dirty="0"/>
              <a:t> </a:t>
            </a:r>
            <a:r>
              <a:rPr sz="4400" spc="-5" dirty="0"/>
              <a:t>(lumbar)</a:t>
            </a:r>
            <a:r>
              <a:rPr sz="4400" spc="-10" dirty="0"/>
              <a:t> </a:t>
            </a:r>
            <a:r>
              <a:rPr sz="4400" spc="-35" dirty="0"/>
              <a:t>T-score</a:t>
            </a:r>
            <a:r>
              <a:rPr sz="4400" spc="-10" dirty="0"/>
              <a:t> </a:t>
            </a:r>
            <a:r>
              <a:rPr sz="4400" spc="-5" dirty="0"/>
              <a:t>-2.3</a:t>
            </a:r>
            <a:endParaRPr sz="44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71800" y="1752600"/>
            <a:ext cx="6172200" cy="3276600"/>
          </a:xfrm>
          <a:prstGeom prst="rect">
            <a:avLst/>
          </a:prstGeom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86739" y="704164"/>
            <a:ext cx="4017645" cy="6369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4000" dirty="0"/>
              <a:t>GENERATOR</a:t>
            </a:r>
            <a:r>
              <a:rPr sz="4000" spc="-170" dirty="0"/>
              <a:t> </a:t>
            </a:r>
            <a:r>
              <a:rPr sz="4000" dirty="0"/>
              <a:t>(1)</a:t>
            </a:r>
            <a:endParaRPr sz="40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81600" y="518159"/>
            <a:ext cx="6467856" cy="5928360"/>
          </a:xfrm>
          <a:prstGeom prst="rect">
            <a:avLst/>
          </a:prstGeom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93792" y="533400"/>
            <a:ext cx="6495288" cy="595884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517775" y="386537"/>
            <a:ext cx="4052570" cy="6369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4000" dirty="0"/>
              <a:t>GENERATOR</a:t>
            </a:r>
            <a:r>
              <a:rPr sz="4000" spc="-170" dirty="0"/>
              <a:t> </a:t>
            </a:r>
            <a:r>
              <a:rPr sz="4000" spc="-5" dirty="0"/>
              <a:t>(2)</a:t>
            </a:r>
            <a:endParaRPr sz="4000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10178" y="591769"/>
            <a:ext cx="4454525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400" spc="-20" dirty="0"/>
              <a:t>GENERATOR</a:t>
            </a:r>
            <a:r>
              <a:rPr sz="4400" spc="-15" dirty="0"/>
              <a:t> </a:t>
            </a:r>
            <a:r>
              <a:rPr sz="4400" spc="-5" dirty="0"/>
              <a:t>(3)</a:t>
            </a:r>
            <a:endParaRPr sz="44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74063" y="2106167"/>
            <a:ext cx="8948928" cy="3770376"/>
          </a:xfrm>
          <a:prstGeom prst="rect">
            <a:avLst/>
          </a:prstGeom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661661" y="1244041"/>
            <a:ext cx="2875915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400" spc="-5" dirty="0"/>
              <a:t>MODULES</a:t>
            </a:r>
            <a:endParaRPr sz="44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10000" y="2249423"/>
            <a:ext cx="4480559" cy="338327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03186"/>
            <a:ext cx="12192000" cy="5654675"/>
            <a:chOff x="0" y="603186"/>
            <a:chExt cx="12192000" cy="5654675"/>
          </a:xfrm>
        </p:grpSpPr>
        <p:sp>
          <p:nvSpPr>
            <p:cNvPr id="3" name="object 3"/>
            <p:cNvSpPr/>
            <p:nvPr/>
          </p:nvSpPr>
          <p:spPr>
            <a:xfrm>
              <a:off x="1397507" y="2421635"/>
              <a:ext cx="9407525" cy="0"/>
            </a:xfrm>
            <a:custGeom>
              <a:avLst/>
              <a:gdLst/>
              <a:ahLst/>
              <a:cxnLst/>
              <a:rect l="l" t="t" r="r" b="b"/>
              <a:pathLst>
                <a:path w="9407525">
                  <a:moveTo>
                    <a:pt x="0" y="0"/>
                  </a:moveTo>
                  <a:lnTo>
                    <a:pt x="9407271" y="0"/>
                  </a:lnTo>
                </a:path>
              </a:pathLst>
            </a:custGeom>
            <a:ln w="15875">
              <a:solidFill>
                <a:srgbClr val="83992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141975" y="630935"/>
              <a:ext cx="1362455" cy="1712976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980033" y="2467178"/>
            <a:ext cx="10473690" cy="3006090"/>
          </a:xfrm>
          <a:prstGeom prst="rect">
            <a:avLst/>
          </a:prstGeom>
        </p:spPr>
        <p:txBody>
          <a:bodyPr vert="horz" wrap="square" lIns="0" tIns="95885" rIns="0" bIns="0" rtlCol="0">
            <a:spAutoFit/>
          </a:bodyPr>
          <a:lstStyle/>
          <a:p>
            <a:pPr marL="299085" marR="5080" indent="-287020">
              <a:lnSpc>
                <a:spcPts val="2690"/>
              </a:lnSpc>
              <a:spcBef>
                <a:spcPts val="755"/>
              </a:spcBef>
              <a:buClr>
                <a:srgbClr val="83992A"/>
              </a:buClr>
              <a:buSzPct val="114285"/>
              <a:buFont typeface="Arial"/>
              <a:buChar char="•"/>
              <a:tabLst>
                <a:tab pos="299720" algn="l"/>
                <a:tab pos="2994025" algn="l"/>
              </a:tabLst>
            </a:pPr>
            <a:r>
              <a:rPr sz="2800" b="1" spc="5" dirty="0">
                <a:solidFill>
                  <a:srgbClr val="252525"/>
                </a:solidFill>
                <a:latin typeface="Garamond"/>
                <a:cs typeface="Garamond"/>
              </a:rPr>
              <a:t>Nuclei</a:t>
            </a:r>
            <a:r>
              <a:rPr sz="2800" b="1" spc="-2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800" b="1" spc="5" dirty="0">
                <a:solidFill>
                  <a:srgbClr val="252525"/>
                </a:solidFill>
                <a:latin typeface="Garamond"/>
                <a:cs typeface="Garamond"/>
              </a:rPr>
              <a:t>consist</a:t>
            </a:r>
            <a:r>
              <a:rPr sz="2800" b="1" spc="-6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800" b="1" dirty="0">
                <a:solidFill>
                  <a:srgbClr val="252525"/>
                </a:solidFill>
                <a:latin typeface="Garamond"/>
                <a:cs typeface="Garamond"/>
              </a:rPr>
              <a:t>of	</a:t>
            </a:r>
            <a:r>
              <a:rPr sz="2800" b="1" spc="-5" dirty="0">
                <a:solidFill>
                  <a:srgbClr val="252525"/>
                </a:solidFill>
                <a:latin typeface="Garamond"/>
                <a:cs typeface="Garamond"/>
              </a:rPr>
              <a:t>positively</a:t>
            </a:r>
            <a:r>
              <a:rPr sz="2800" b="1" spc="-7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800" b="1" dirty="0">
                <a:solidFill>
                  <a:srgbClr val="252525"/>
                </a:solidFill>
                <a:latin typeface="Garamond"/>
                <a:cs typeface="Garamond"/>
              </a:rPr>
              <a:t>charged</a:t>
            </a:r>
            <a:r>
              <a:rPr sz="2800" b="1" spc="-2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800" b="1" spc="5" dirty="0">
                <a:solidFill>
                  <a:srgbClr val="252525"/>
                </a:solidFill>
                <a:latin typeface="Garamond"/>
                <a:cs typeface="Garamond"/>
              </a:rPr>
              <a:t>protons</a:t>
            </a:r>
            <a:r>
              <a:rPr sz="2800" b="1" spc="-5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800" b="1" spc="5" dirty="0">
                <a:solidFill>
                  <a:srgbClr val="252525"/>
                </a:solidFill>
                <a:latin typeface="Garamond"/>
                <a:cs typeface="Garamond"/>
              </a:rPr>
              <a:t>and</a:t>
            </a:r>
            <a:r>
              <a:rPr sz="2800" b="1" spc="-2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800" b="1" dirty="0">
                <a:solidFill>
                  <a:srgbClr val="252525"/>
                </a:solidFill>
                <a:latin typeface="Garamond"/>
                <a:cs typeface="Garamond"/>
              </a:rPr>
              <a:t>electrically</a:t>
            </a:r>
            <a:r>
              <a:rPr sz="2800" b="1" spc="-3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800" b="1" spc="5" dirty="0">
                <a:solidFill>
                  <a:srgbClr val="252525"/>
                </a:solidFill>
                <a:latin typeface="Garamond"/>
                <a:cs typeface="Garamond"/>
              </a:rPr>
              <a:t>neutral </a:t>
            </a:r>
            <a:r>
              <a:rPr sz="2800" b="1" spc="-68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800" b="1" spc="5" dirty="0">
                <a:solidFill>
                  <a:srgbClr val="252525"/>
                </a:solidFill>
                <a:latin typeface="Garamond"/>
                <a:cs typeface="Garamond"/>
              </a:rPr>
              <a:t>neutrons</a:t>
            </a:r>
            <a:r>
              <a:rPr sz="2800" b="1" spc="-4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800" b="1" dirty="0">
                <a:solidFill>
                  <a:srgbClr val="252525"/>
                </a:solidFill>
                <a:latin typeface="Garamond"/>
                <a:cs typeface="Garamond"/>
              </a:rPr>
              <a:t>held</a:t>
            </a:r>
            <a:r>
              <a:rPr sz="2800" b="1" spc="-2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800" b="1" spc="-5" dirty="0">
                <a:solidFill>
                  <a:srgbClr val="252525"/>
                </a:solidFill>
                <a:latin typeface="Garamond"/>
                <a:cs typeface="Garamond"/>
              </a:rPr>
              <a:t>together</a:t>
            </a:r>
            <a:r>
              <a:rPr sz="2800" b="1" spc="-5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800" b="1" spc="5" dirty="0">
                <a:solidFill>
                  <a:srgbClr val="252525"/>
                </a:solidFill>
                <a:latin typeface="Garamond"/>
                <a:cs typeface="Garamond"/>
              </a:rPr>
              <a:t>by</a:t>
            </a:r>
            <a:r>
              <a:rPr sz="2800" b="1" spc="-2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800" b="1" spc="5" dirty="0">
                <a:solidFill>
                  <a:srgbClr val="252525"/>
                </a:solidFill>
                <a:latin typeface="Garamond"/>
                <a:cs typeface="Garamond"/>
              </a:rPr>
              <a:t>the</a:t>
            </a:r>
            <a:r>
              <a:rPr sz="2800" b="1" spc="-2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800" b="1" dirty="0">
                <a:solidFill>
                  <a:srgbClr val="252525"/>
                </a:solidFill>
                <a:latin typeface="Garamond"/>
                <a:cs typeface="Garamond"/>
              </a:rPr>
              <a:t>so-called</a:t>
            </a:r>
            <a:r>
              <a:rPr sz="2800" b="1" spc="-1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800" b="1" spc="5" dirty="0">
                <a:solidFill>
                  <a:srgbClr val="252525"/>
                </a:solidFill>
                <a:latin typeface="Garamond"/>
                <a:cs typeface="Garamond"/>
              </a:rPr>
              <a:t>strong</a:t>
            </a:r>
            <a:r>
              <a:rPr sz="2800" b="1" spc="-3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800" b="1" dirty="0">
                <a:solidFill>
                  <a:srgbClr val="252525"/>
                </a:solidFill>
                <a:latin typeface="Garamond"/>
                <a:cs typeface="Garamond"/>
              </a:rPr>
              <a:t>or</a:t>
            </a:r>
            <a:r>
              <a:rPr sz="2800" b="1" spc="-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800" b="1" dirty="0">
                <a:solidFill>
                  <a:srgbClr val="252525"/>
                </a:solidFill>
                <a:latin typeface="Garamond"/>
                <a:cs typeface="Garamond"/>
              </a:rPr>
              <a:t>nuclear</a:t>
            </a:r>
            <a:r>
              <a:rPr sz="2800" b="1" spc="-3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800" b="1" dirty="0">
                <a:solidFill>
                  <a:srgbClr val="252525"/>
                </a:solidFill>
                <a:latin typeface="Garamond"/>
                <a:cs typeface="Garamond"/>
              </a:rPr>
              <a:t>force.</a:t>
            </a:r>
            <a:endParaRPr sz="2800">
              <a:latin typeface="Garamond"/>
              <a:cs typeface="Garamond"/>
            </a:endParaRPr>
          </a:p>
          <a:p>
            <a:pPr marL="299085" marR="255270" indent="444500">
              <a:lnSpc>
                <a:spcPct val="78300"/>
              </a:lnSpc>
              <a:spcBef>
                <a:spcPts val="80"/>
              </a:spcBef>
              <a:tabLst>
                <a:tab pos="2002155" algn="l"/>
                <a:tab pos="3145790" algn="l"/>
              </a:tabLst>
            </a:pPr>
            <a:r>
              <a:rPr sz="2800" b="1" spc="5" dirty="0">
                <a:solidFill>
                  <a:srgbClr val="252525"/>
                </a:solidFill>
                <a:latin typeface="Garamond"/>
                <a:cs typeface="Garamond"/>
              </a:rPr>
              <a:t>The</a:t>
            </a:r>
            <a:r>
              <a:rPr sz="2800" b="1" spc="1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800" b="1" dirty="0">
                <a:solidFill>
                  <a:srgbClr val="252525"/>
                </a:solidFill>
                <a:latin typeface="Garamond"/>
                <a:cs typeface="Garamond"/>
              </a:rPr>
              <a:t>number</a:t>
            </a:r>
            <a:r>
              <a:rPr sz="2800" b="1" spc="-4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800" b="1" dirty="0">
                <a:solidFill>
                  <a:srgbClr val="252525"/>
                </a:solidFill>
                <a:latin typeface="Garamond"/>
                <a:cs typeface="Garamond"/>
              </a:rPr>
              <a:t>of	</a:t>
            </a:r>
            <a:r>
              <a:rPr sz="2800" b="1" spc="5" dirty="0">
                <a:solidFill>
                  <a:srgbClr val="252525"/>
                </a:solidFill>
                <a:latin typeface="Garamond"/>
                <a:cs typeface="Garamond"/>
              </a:rPr>
              <a:t>protons </a:t>
            </a:r>
            <a:r>
              <a:rPr sz="2800" b="1" dirty="0">
                <a:solidFill>
                  <a:srgbClr val="252525"/>
                </a:solidFill>
                <a:latin typeface="Garamond"/>
                <a:cs typeface="Garamond"/>
              </a:rPr>
              <a:t>in </a:t>
            </a:r>
            <a:r>
              <a:rPr sz="2800" b="1" spc="5" dirty="0">
                <a:solidFill>
                  <a:srgbClr val="252525"/>
                </a:solidFill>
                <a:latin typeface="Garamond"/>
                <a:cs typeface="Garamond"/>
              </a:rPr>
              <a:t>the </a:t>
            </a:r>
            <a:r>
              <a:rPr sz="2800" b="1" dirty="0">
                <a:solidFill>
                  <a:srgbClr val="252525"/>
                </a:solidFill>
                <a:latin typeface="Garamond"/>
                <a:cs typeface="Garamond"/>
              </a:rPr>
              <a:t>nucleus, Z, is </a:t>
            </a:r>
            <a:r>
              <a:rPr sz="2800" b="1" spc="-5" dirty="0">
                <a:solidFill>
                  <a:srgbClr val="252525"/>
                </a:solidFill>
                <a:latin typeface="Garamond"/>
                <a:cs typeface="Garamond"/>
              </a:rPr>
              <a:t>called </a:t>
            </a:r>
            <a:r>
              <a:rPr sz="2800" b="1" spc="5" dirty="0">
                <a:solidFill>
                  <a:srgbClr val="252525"/>
                </a:solidFill>
                <a:latin typeface="Garamond"/>
                <a:cs typeface="Garamond"/>
              </a:rPr>
              <a:t>the </a:t>
            </a:r>
            <a:r>
              <a:rPr sz="2800" b="1" dirty="0">
                <a:solidFill>
                  <a:srgbClr val="252525"/>
                </a:solidFill>
                <a:latin typeface="Garamond"/>
                <a:cs typeface="Garamond"/>
              </a:rPr>
              <a:t>atomic </a:t>
            </a:r>
            <a:r>
              <a:rPr sz="2800" b="1" spc="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800" b="1" spc="-15" dirty="0">
                <a:solidFill>
                  <a:srgbClr val="252525"/>
                </a:solidFill>
                <a:latin typeface="Garamond"/>
                <a:cs typeface="Garamond"/>
              </a:rPr>
              <a:t>number.</a:t>
            </a:r>
            <a:r>
              <a:rPr sz="2800" b="1" spc="-7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800" b="1" spc="5" dirty="0">
                <a:solidFill>
                  <a:srgbClr val="252525"/>
                </a:solidFill>
                <a:latin typeface="Garamond"/>
                <a:cs typeface="Garamond"/>
              </a:rPr>
              <a:t>This</a:t>
            </a:r>
            <a:r>
              <a:rPr sz="2800" b="1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800" b="1" spc="15" dirty="0">
                <a:solidFill>
                  <a:srgbClr val="252525"/>
                </a:solidFill>
                <a:latin typeface="Garamond"/>
                <a:cs typeface="Garamond"/>
              </a:rPr>
              <a:t>determines</a:t>
            </a:r>
            <a:r>
              <a:rPr sz="2800" b="1" spc="-7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800" b="1" dirty="0">
                <a:solidFill>
                  <a:srgbClr val="252525"/>
                </a:solidFill>
                <a:latin typeface="Garamond"/>
                <a:cs typeface="Garamond"/>
              </a:rPr>
              <a:t>what</a:t>
            </a:r>
            <a:r>
              <a:rPr sz="2800" b="1" spc="-2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800" b="1" dirty="0">
                <a:solidFill>
                  <a:srgbClr val="252525"/>
                </a:solidFill>
                <a:latin typeface="Garamond"/>
                <a:cs typeface="Garamond"/>
              </a:rPr>
              <a:t>chemical</a:t>
            </a:r>
            <a:r>
              <a:rPr sz="2800" b="1" spc="-6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800" b="1" spc="5" dirty="0">
                <a:solidFill>
                  <a:srgbClr val="252525"/>
                </a:solidFill>
                <a:latin typeface="Garamond"/>
                <a:cs typeface="Garamond"/>
              </a:rPr>
              <a:t>element</a:t>
            </a:r>
            <a:r>
              <a:rPr sz="2800" b="1" spc="-4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800" b="1" spc="5" dirty="0">
                <a:solidFill>
                  <a:srgbClr val="252525"/>
                </a:solidFill>
                <a:latin typeface="Garamond"/>
                <a:cs typeface="Garamond"/>
              </a:rPr>
              <a:t>the</a:t>
            </a:r>
            <a:r>
              <a:rPr sz="2800" b="1" spc="-2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800" b="1" spc="5" dirty="0">
                <a:solidFill>
                  <a:srgbClr val="252525"/>
                </a:solidFill>
                <a:latin typeface="Garamond"/>
                <a:cs typeface="Garamond"/>
              </a:rPr>
              <a:t>atom</a:t>
            </a:r>
            <a:r>
              <a:rPr sz="2800" b="1" spc="-4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800" b="1" spc="-5" dirty="0">
                <a:solidFill>
                  <a:srgbClr val="252525"/>
                </a:solidFill>
                <a:latin typeface="Garamond"/>
                <a:cs typeface="Garamond"/>
              </a:rPr>
              <a:t>is.</a:t>
            </a:r>
            <a:r>
              <a:rPr sz="2800" b="1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800" b="1" spc="5" dirty="0">
                <a:solidFill>
                  <a:srgbClr val="252525"/>
                </a:solidFill>
                <a:latin typeface="Garamond"/>
                <a:cs typeface="Garamond"/>
              </a:rPr>
              <a:t>The </a:t>
            </a:r>
            <a:r>
              <a:rPr sz="2800" b="1" spc="-68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800" b="1" dirty="0">
                <a:solidFill>
                  <a:srgbClr val="252525"/>
                </a:solidFill>
                <a:latin typeface="Garamond"/>
                <a:cs typeface="Garamond"/>
              </a:rPr>
              <a:t>number</a:t>
            </a:r>
            <a:r>
              <a:rPr sz="2800" b="1" spc="-4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800" b="1" dirty="0">
                <a:solidFill>
                  <a:srgbClr val="252525"/>
                </a:solidFill>
                <a:latin typeface="Garamond"/>
                <a:cs typeface="Garamond"/>
              </a:rPr>
              <a:t>of	</a:t>
            </a:r>
            <a:r>
              <a:rPr sz="2800" b="1" spc="5" dirty="0">
                <a:solidFill>
                  <a:srgbClr val="252525"/>
                </a:solidFill>
                <a:latin typeface="Garamond"/>
                <a:cs typeface="Garamond"/>
              </a:rPr>
              <a:t>neutrons</a:t>
            </a:r>
            <a:r>
              <a:rPr sz="2800" b="1" spc="-7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800" b="1" dirty="0">
                <a:solidFill>
                  <a:srgbClr val="252525"/>
                </a:solidFill>
                <a:latin typeface="Garamond"/>
                <a:cs typeface="Garamond"/>
              </a:rPr>
              <a:t>in</a:t>
            </a:r>
            <a:r>
              <a:rPr sz="2800" b="1" spc="1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800" b="1" spc="5" dirty="0">
                <a:solidFill>
                  <a:srgbClr val="252525"/>
                </a:solidFill>
                <a:latin typeface="Garamond"/>
                <a:cs typeface="Garamond"/>
              </a:rPr>
              <a:t>the</a:t>
            </a:r>
            <a:r>
              <a:rPr sz="2800" b="1" spc="-2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800" b="1" dirty="0">
                <a:solidFill>
                  <a:srgbClr val="252525"/>
                </a:solidFill>
                <a:latin typeface="Garamond"/>
                <a:cs typeface="Garamond"/>
              </a:rPr>
              <a:t>nucleus</a:t>
            </a:r>
            <a:r>
              <a:rPr sz="2800" b="1" spc="-5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800" b="1" dirty="0">
                <a:solidFill>
                  <a:srgbClr val="252525"/>
                </a:solidFill>
                <a:latin typeface="Garamond"/>
                <a:cs typeface="Garamond"/>
              </a:rPr>
              <a:t>is</a:t>
            </a:r>
            <a:r>
              <a:rPr sz="2800" b="1" spc="-2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800" b="1" spc="5" dirty="0">
                <a:solidFill>
                  <a:srgbClr val="252525"/>
                </a:solidFill>
                <a:latin typeface="Garamond"/>
                <a:cs typeface="Garamond"/>
              </a:rPr>
              <a:t>denoted</a:t>
            </a:r>
            <a:r>
              <a:rPr sz="2800" b="1" spc="-5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800" b="1" spc="5" dirty="0">
                <a:solidFill>
                  <a:srgbClr val="252525"/>
                </a:solidFill>
                <a:latin typeface="Garamond"/>
                <a:cs typeface="Garamond"/>
              </a:rPr>
              <a:t>by</a:t>
            </a:r>
            <a:r>
              <a:rPr sz="2800" b="1" spc="1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950" b="1" i="1" spc="-60" dirty="0">
                <a:solidFill>
                  <a:srgbClr val="252525"/>
                </a:solidFill>
                <a:latin typeface="Garamond"/>
                <a:cs typeface="Garamond"/>
              </a:rPr>
              <a:t>N</a:t>
            </a:r>
            <a:r>
              <a:rPr sz="2800" b="1" spc="-60" dirty="0">
                <a:solidFill>
                  <a:srgbClr val="252525"/>
                </a:solidFill>
                <a:latin typeface="Garamond"/>
                <a:cs typeface="Garamond"/>
              </a:rPr>
              <a:t>.</a:t>
            </a:r>
            <a:endParaRPr sz="2800">
              <a:latin typeface="Garamond"/>
              <a:cs typeface="Garamond"/>
            </a:endParaRPr>
          </a:p>
          <a:p>
            <a:pPr marL="299085" marR="514984" indent="-287020">
              <a:lnSpc>
                <a:spcPct val="79700"/>
              </a:lnSpc>
              <a:spcBef>
                <a:spcPts val="1140"/>
              </a:spcBef>
              <a:buClr>
                <a:srgbClr val="83992A"/>
              </a:buClr>
              <a:buSzPct val="114285"/>
              <a:buFont typeface="Arial"/>
              <a:buChar char="•"/>
              <a:tabLst>
                <a:tab pos="299720" algn="l"/>
                <a:tab pos="3412490" algn="l"/>
                <a:tab pos="4255135" algn="l"/>
              </a:tabLst>
            </a:pPr>
            <a:r>
              <a:rPr sz="2800" b="1" spc="5" dirty="0">
                <a:solidFill>
                  <a:srgbClr val="252525"/>
                </a:solidFill>
                <a:latin typeface="Garamond"/>
                <a:cs typeface="Garamond"/>
              </a:rPr>
              <a:t>The atomic</a:t>
            </a:r>
            <a:r>
              <a:rPr sz="2800" b="1" spc="-4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800" b="1" spc="5" dirty="0">
                <a:solidFill>
                  <a:srgbClr val="252525"/>
                </a:solidFill>
                <a:latin typeface="Garamond"/>
                <a:cs typeface="Garamond"/>
              </a:rPr>
              <a:t>mass</a:t>
            </a:r>
            <a:r>
              <a:rPr sz="2800" b="1" spc="-4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800" b="1" dirty="0">
                <a:solidFill>
                  <a:srgbClr val="252525"/>
                </a:solidFill>
                <a:latin typeface="Garamond"/>
                <a:cs typeface="Garamond"/>
              </a:rPr>
              <a:t>of	</a:t>
            </a:r>
            <a:r>
              <a:rPr sz="2800" b="1" spc="5" dirty="0">
                <a:solidFill>
                  <a:srgbClr val="252525"/>
                </a:solidFill>
                <a:latin typeface="Garamond"/>
                <a:cs typeface="Garamond"/>
              </a:rPr>
              <a:t>the</a:t>
            </a:r>
            <a:r>
              <a:rPr sz="2800" b="1" spc="-2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800" b="1" dirty="0">
                <a:solidFill>
                  <a:srgbClr val="252525"/>
                </a:solidFill>
                <a:latin typeface="Garamond"/>
                <a:cs typeface="Garamond"/>
              </a:rPr>
              <a:t>nucleus,</a:t>
            </a:r>
            <a:r>
              <a:rPr sz="2800" b="1" spc="-4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950" b="1" i="1" spc="-70" dirty="0">
                <a:solidFill>
                  <a:srgbClr val="252525"/>
                </a:solidFill>
                <a:latin typeface="Garamond"/>
                <a:cs typeface="Garamond"/>
              </a:rPr>
              <a:t>A,</a:t>
            </a:r>
            <a:r>
              <a:rPr sz="2950" b="1" i="1" spc="-55" dirty="0">
                <a:solidFill>
                  <a:srgbClr val="252525"/>
                </a:solidFill>
                <a:latin typeface="Garamond"/>
                <a:cs typeface="Garamond"/>
              </a:rPr>
              <a:t> is</a:t>
            </a:r>
            <a:r>
              <a:rPr sz="2950" b="1" i="1" spc="-6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800" b="1" spc="5" dirty="0">
                <a:solidFill>
                  <a:srgbClr val="252525"/>
                </a:solidFill>
                <a:latin typeface="Garamond"/>
                <a:cs typeface="Garamond"/>
              </a:rPr>
              <a:t>equal</a:t>
            </a:r>
            <a:r>
              <a:rPr sz="2800" b="1" spc="-4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800" b="1" dirty="0">
                <a:solidFill>
                  <a:srgbClr val="252525"/>
                </a:solidFill>
                <a:latin typeface="Garamond"/>
                <a:cs typeface="Garamond"/>
              </a:rPr>
              <a:t>to </a:t>
            </a:r>
            <a:r>
              <a:rPr sz="2950" b="1" i="1" spc="-95" dirty="0">
                <a:solidFill>
                  <a:srgbClr val="252525"/>
                </a:solidFill>
                <a:latin typeface="Garamond"/>
                <a:cs typeface="Garamond"/>
              </a:rPr>
              <a:t>Z</a:t>
            </a:r>
            <a:r>
              <a:rPr sz="2950" b="1" i="1" spc="-6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950" b="1" i="1" spc="-95" dirty="0">
                <a:solidFill>
                  <a:srgbClr val="252525"/>
                </a:solidFill>
                <a:latin typeface="Garamond"/>
                <a:cs typeface="Garamond"/>
              </a:rPr>
              <a:t>+</a:t>
            </a:r>
            <a:r>
              <a:rPr sz="2950" b="1" i="1" spc="-3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950" b="1" i="1" spc="-65" dirty="0">
                <a:solidFill>
                  <a:srgbClr val="252525"/>
                </a:solidFill>
                <a:latin typeface="Garamond"/>
                <a:cs typeface="Garamond"/>
              </a:rPr>
              <a:t>N</a:t>
            </a:r>
            <a:r>
              <a:rPr sz="2800" b="1" spc="-65" dirty="0">
                <a:solidFill>
                  <a:srgbClr val="252525"/>
                </a:solidFill>
                <a:latin typeface="Garamond"/>
                <a:cs typeface="Garamond"/>
              </a:rPr>
              <a:t>.</a:t>
            </a:r>
            <a:r>
              <a:rPr sz="2800" b="1" spc="-1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800" b="1" spc="5" dirty="0">
                <a:solidFill>
                  <a:srgbClr val="252525"/>
                </a:solidFill>
                <a:latin typeface="Garamond"/>
                <a:cs typeface="Garamond"/>
              </a:rPr>
              <a:t>A</a:t>
            </a:r>
            <a:r>
              <a:rPr sz="2800" b="1" spc="-1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800" b="1" spc="-20" dirty="0">
                <a:solidFill>
                  <a:srgbClr val="252525"/>
                </a:solidFill>
                <a:latin typeface="Garamond"/>
                <a:cs typeface="Garamond"/>
              </a:rPr>
              <a:t>given </a:t>
            </a:r>
            <a:r>
              <a:rPr sz="2800" b="1" spc="-1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800" b="1" spc="5" dirty="0">
                <a:solidFill>
                  <a:srgbClr val="252525"/>
                </a:solidFill>
                <a:latin typeface="Garamond"/>
                <a:cs typeface="Garamond"/>
              </a:rPr>
              <a:t>element</a:t>
            </a:r>
            <a:r>
              <a:rPr sz="2800" b="1" spc="-4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800" b="1" dirty="0">
                <a:solidFill>
                  <a:srgbClr val="252525"/>
                </a:solidFill>
                <a:latin typeface="Garamond"/>
                <a:cs typeface="Garamond"/>
              </a:rPr>
              <a:t>can</a:t>
            </a:r>
            <a:r>
              <a:rPr sz="2800" b="1" spc="-2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800" b="1" spc="-15" dirty="0">
                <a:solidFill>
                  <a:srgbClr val="252525"/>
                </a:solidFill>
                <a:latin typeface="Garamond"/>
                <a:cs typeface="Garamond"/>
              </a:rPr>
              <a:t>have</a:t>
            </a:r>
            <a:r>
              <a:rPr sz="2800" b="1" spc="-2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800" b="1" spc="-5" dirty="0">
                <a:solidFill>
                  <a:srgbClr val="252525"/>
                </a:solidFill>
                <a:latin typeface="Garamond"/>
                <a:cs typeface="Garamond"/>
              </a:rPr>
              <a:t>many</a:t>
            </a:r>
            <a:r>
              <a:rPr sz="2800" b="1" spc="-5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800" b="1" spc="5" dirty="0">
                <a:solidFill>
                  <a:srgbClr val="252525"/>
                </a:solidFill>
                <a:latin typeface="Garamond"/>
                <a:cs typeface="Garamond"/>
              </a:rPr>
              <a:t>different</a:t>
            </a:r>
            <a:r>
              <a:rPr sz="2800" b="1" spc="-2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800" b="1" dirty="0">
                <a:solidFill>
                  <a:srgbClr val="252525"/>
                </a:solidFill>
                <a:latin typeface="Garamond"/>
                <a:cs typeface="Garamond"/>
              </a:rPr>
              <a:t>isotopes,</a:t>
            </a:r>
            <a:r>
              <a:rPr sz="2800" b="1" spc="-5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800" b="1" dirty="0">
                <a:solidFill>
                  <a:srgbClr val="252525"/>
                </a:solidFill>
                <a:latin typeface="Garamond"/>
                <a:cs typeface="Garamond"/>
              </a:rPr>
              <a:t>which</a:t>
            </a:r>
            <a:r>
              <a:rPr sz="2800" b="1" spc="-2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800" b="1" spc="5" dirty="0">
                <a:solidFill>
                  <a:srgbClr val="252525"/>
                </a:solidFill>
                <a:latin typeface="Garamond"/>
                <a:cs typeface="Garamond"/>
              </a:rPr>
              <a:t>differ</a:t>
            </a:r>
            <a:r>
              <a:rPr sz="2800" b="1" spc="-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800" b="1" dirty="0">
                <a:solidFill>
                  <a:srgbClr val="252525"/>
                </a:solidFill>
                <a:latin typeface="Garamond"/>
                <a:cs typeface="Garamond"/>
              </a:rPr>
              <a:t>from </a:t>
            </a:r>
            <a:r>
              <a:rPr sz="2800" b="1" spc="5" dirty="0">
                <a:solidFill>
                  <a:srgbClr val="252525"/>
                </a:solidFill>
                <a:latin typeface="Garamond"/>
                <a:cs typeface="Garamond"/>
              </a:rPr>
              <a:t>one </a:t>
            </a:r>
            <a:r>
              <a:rPr sz="2800" b="1" spc="-68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800" b="1" spc="5" dirty="0">
                <a:solidFill>
                  <a:srgbClr val="252525"/>
                </a:solidFill>
                <a:latin typeface="Garamond"/>
                <a:cs typeface="Garamond"/>
              </a:rPr>
              <a:t>another</a:t>
            </a:r>
            <a:r>
              <a:rPr sz="2800" b="1" spc="-5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800" b="1" spc="5" dirty="0">
                <a:solidFill>
                  <a:srgbClr val="252525"/>
                </a:solidFill>
                <a:latin typeface="Garamond"/>
                <a:cs typeface="Garamond"/>
              </a:rPr>
              <a:t>by</a:t>
            </a:r>
            <a:r>
              <a:rPr sz="2800" b="1" spc="1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800" b="1" spc="5" dirty="0">
                <a:solidFill>
                  <a:srgbClr val="252525"/>
                </a:solidFill>
                <a:latin typeface="Garamond"/>
                <a:cs typeface="Garamond"/>
              </a:rPr>
              <a:t>the</a:t>
            </a:r>
            <a:r>
              <a:rPr sz="2800" b="1" spc="-1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800" b="1" dirty="0">
                <a:solidFill>
                  <a:srgbClr val="252525"/>
                </a:solidFill>
                <a:latin typeface="Garamond"/>
                <a:cs typeface="Garamond"/>
              </a:rPr>
              <a:t>number</a:t>
            </a:r>
            <a:r>
              <a:rPr sz="2800" b="1" spc="-4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800" b="1" dirty="0">
                <a:solidFill>
                  <a:srgbClr val="252525"/>
                </a:solidFill>
                <a:latin typeface="Garamond"/>
                <a:cs typeface="Garamond"/>
              </a:rPr>
              <a:t>of	</a:t>
            </a:r>
            <a:r>
              <a:rPr sz="2800" b="1" spc="5" dirty="0">
                <a:solidFill>
                  <a:srgbClr val="252525"/>
                </a:solidFill>
                <a:latin typeface="Garamond"/>
                <a:cs typeface="Garamond"/>
              </a:rPr>
              <a:t>neutrons</a:t>
            </a:r>
            <a:r>
              <a:rPr sz="2800" b="1" spc="-5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800" b="1" spc="5" dirty="0">
                <a:solidFill>
                  <a:srgbClr val="252525"/>
                </a:solidFill>
                <a:latin typeface="Garamond"/>
                <a:cs typeface="Garamond"/>
              </a:rPr>
              <a:t>contained</a:t>
            </a:r>
            <a:r>
              <a:rPr sz="2800" b="1" spc="-7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800" b="1" dirty="0">
                <a:solidFill>
                  <a:srgbClr val="252525"/>
                </a:solidFill>
                <a:latin typeface="Garamond"/>
                <a:cs typeface="Garamond"/>
              </a:rPr>
              <a:t>in</a:t>
            </a:r>
            <a:r>
              <a:rPr sz="2800" b="1" spc="5" dirty="0">
                <a:solidFill>
                  <a:srgbClr val="252525"/>
                </a:solidFill>
                <a:latin typeface="Garamond"/>
                <a:cs typeface="Garamond"/>
              </a:rPr>
              <a:t> the</a:t>
            </a:r>
            <a:r>
              <a:rPr sz="2800" b="1" spc="-2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800" b="1" dirty="0">
                <a:solidFill>
                  <a:srgbClr val="252525"/>
                </a:solidFill>
                <a:latin typeface="Garamond"/>
                <a:cs typeface="Garamond"/>
              </a:rPr>
              <a:t>nuclei.</a:t>
            </a:r>
            <a:endParaRPr sz="2800">
              <a:latin typeface="Garamond"/>
              <a:cs typeface="Garamond"/>
            </a:endParaRP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81247" y="745058"/>
            <a:ext cx="5429885" cy="12465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835660" marR="5080" indent="-823594">
              <a:lnSpc>
                <a:spcPct val="100000"/>
              </a:lnSpc>
              <a:spcBef>
                <a:spcPts val="110"/>
              </a:spcBef>
            </a:pPr>
            <a:r>
              <a:rPr sz="4000" spc="-5" dirty="0">
                <a:solidFill>
                  <a:srgbClr val="252525"/>
                </a:solidFill>
              </a:rPr>
              <a:t>POSITRON</a:t>
            </a:r>
            <a:r>
              <a:rPr sz="4000" spc="-114" dirty="0">
                <a:solidFill>
                  <a:srgbClr val="252525"/>
                </a:solidFill>
              </a:rPr>
              <a:t> </a:t>
            </a:r>
            <a:r>
              <a:rPr sz="4000" spc="-5" dirty="0">
                <a:solidFill>
                  <a:srgbClr val="252525"/>
                </a:solidFill>
              </a:rPr>
              <a:t>EMISSION </a:t>
            </a:r>
            <a:r>
              <a:rPr sz="4000" spc="-985" dirty="0">
                <a:solidFill>
                  <a:srgbClr val="252525"/>
                </a:solidFill>
              </a:rPr>
              <a:t> </a:t>
            </a:r>
            <a:r>
              <a:rPr sz="4000" spc="-5" dirty="0">
                <a:solidFill>
                  <a:srgbClr val="252525"/>
                </a:solidFill>
              </a:rPr>
              <a:t>TOMOGRAPHY</a:t>
            </a:r>
            <a:endParaRPr sz="40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81400" y="2438400"/>
            <a:ext cx="4648200" cy="2825496"/>
          </a:xfrm>
          <a:prstGeom prst="rect">
            <a:avLst/>
          </a:prstGeom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405384"/>
            <a:ext cx="12192000" cy="5852795"/>
            <a:chOff x="0" y="405384"/>
            <a:chExt cx="12192000" cy="5852795"/>
          </a:xfrm>
        </p:grpSpPr>
        <p:sp>
          <p:nvSpPr>
            <p:cNvPr id="3" name="object 3"/>
            <p:cNvSpPr/>
            <p:nvPr/>
          </p:nvSpPr>
          <p:spPr>
            <a:xfrm>
              <a:off x="1397507" y="2421635"/>
              <a:ext cx="9407525" cy="0"/>
            </a:xfrm>
            <a:custGeom>
              <a:avLst/>
              <a:gdLst/>
              <a:ahLst/>
              <a:cxnLst/>
              <a:rect l="l" t="t" r="r" b="b"/>
              <a:pathLst>
                <a:path w="9407525">
                  <a:moveTo>
                    <a:pt x="0" y="0"/>
                  </a:moveTo>
                  <a:lnTo>
                    <a:pt x="9407271" y="0"/>
                  </a:lnTo>
                </a:path>
              </a:pathLst>
            </a:custGeom>
            <a:ln w="15875">
              <a:solidFill>
                <a:srgbClr val="83992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666999" y="1143000"/>
              <a:ext cx="7129272" cy="4971288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920239" y="405384"/>
              <a:ext cx="3889375" cy="576580"/>
            </a:xfrm>
            <a:custGeom>
              <a:avLst/>
              <a:gdLst/>
              <a:ahLst/>
              <a:cxnLst/>
              <a:rect l="l" t="t" r="r" b="b"/>
              <a:pathLst>
                <a:path w="3889375" h="576580">
                  <a:moveTo>
                    <a:pt x="3889248" y="0"/>
                  </a:moveTo>
                  <a:lnTo>
                    <a:pt x="0" y="0"/>
                  </a:lnTo>
                  <a:lnTo>
                    <a:pt x="0" y="576072"/>
                  </a:lnTo>
                  <a:lnTo>
                    <a:pt x="3889248" y="576072"/>
                  </a:lnTo>
                  <a:lnTo>
                    <a:pt x="3889248" y="0"/>
                  </a:lnTo>
                  <a:close/>
                </a:path>
              </a:pathLst>
            </a:custGeom>
            <a:solidFill>
              <a:srgbClr val="A13B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03551" y="609472"/>
              <a:ext cx="2117090" cy="16281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03186"/>
            <a:ext cx="12192000" cy="5654675"/>
            <a:chOff x="0" y="603186"/>
            <a:chExt cx="12192000" cy="5654675"/>
          </a:xfrm>
        </p:grpSpPr>
        <p:sp>
          <p:nvSpPr>
            <p:cNvPr id="3" name="object 3"/>
            <p:cNvSpPr/>
            <p:nvPr/>
          </p:nvSpPr>
          <p:spPr>
            <a:xfrm>
              <a:off x="1397507" y="2421635"/>
              <a:ext cx="9407525" cy="0"/>
            </a:xfrm>
            <a:custGeom>
              <a:avLst/>
              <a:gdLst/>
              <a:ahLst/>
              <a:cxnLst/>
              <a:rect l="l" t="t" r="r" b="b"/>
              <a:pathLst>
                <a:path w="9407525">
                  <a:moveTo>
                    <a:pt x="0" y="0"/>
                  </a:moveTo>
                  <a:lnTo>
                    <a:pt x="522731" y="0"/>
                  </a:lnTo>
                </a:path>
                <a:path w="9407525">
                  <a:moveTo>
                    <a:pt x="8874252" y="0"/>
                  </a:moveTo>
                  <a:lnTo>
                    <a:pt x="9407271" y="0"/>
                  </a:lnTo>
                </a:path>
              </a:pathLst>
            </a:custGeom>
            <a:ln w="15875">
              <a:solidFill>
                <a:srgbClr val="83992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920240" y="691895"/>
              <a:ext cx="8351520" cy="4968240"/>
            </a:xfrm>
            <a:custGeom>
              <a:avLst/>
              <a:gdLst/>
              <a:ahLst/>
              <a:cxnLst/>
              <a:rect l="l" t="t" r="r" b="b"/>
              <a:pathLst>
                <a:path w="8351520" h="4968240">
                  <a:moveTo>
                    <a:pt x="8351520" y="0"/>
                  </a:moveTo>
                  <a:lnTo>
                    <a:pt x="0" y="0"/>
                  </a:lnTo>
                  <a:lnTo>
                    <a:pt x="0" y="289560"/>
                  </a:lnTo>
                  <a:lnTo>
                    <a:pt x="0" y="4968240"/>
                  </a:lnTo>
                  <a:lnTo>
                    <a:pt x="8351520" y="4968240"/>
                  </a:lnTo>
                  <a:lnTo>
                    <a:pt x="8351520" y="289560"/>
                  </a:lnTo>
                  <a:lnTo>
                    <a:pt x="8351520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639567" y="691895"/>
              <a:ext cx="7123176" cy="4968240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8599169" y="6335674"/>
            <a:ext cx="1593850" cy="179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00" b="1" spc="-5" dirty="0">
                <a:solidFill>
                  <a:srgbClr val="FFFFFF"/>
                </a:solidFill>
                <a:latin typeface="Calibri"/>
                <a:cs typeface="Calibri"/>
              </a:rPr>
              <a:t>BIGPICTUREEDUCATION.COM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831975" y="5825744"/>
            <a:ext cx="789940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Calibri"/>
                <a:cs typeface="Calibri"/>
              </a:rPr>
              <a:t>This</a:t>
            </a:r>
            <a:r>
              <a:rPr sz="1800" b="1" spc="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image</a:t>
            </a:r>
            <a:r>
              <a:rPr sz="1800" b="1" spc="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shows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a</a:t>
            </a:r>
            <a:r>
              <a:rPr sz="1800" b="1" spc="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PET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scan of</a:t>
            </a:r>
            <a:r>
              <a:rPr sz="1800" b="1" spc="1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the</a:t>
            </a:r>
            <a:r>
              <a:rPr sz="1800" b="1" spc="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basal</a:t>
            </a:r>
            <a:r>
              <a:rPr sz="1800" b="1" spc="-10" dirty="0">
                <a:latin typeface="Calibri"/>
                <a:cs typeface="Calibri"/>
              </a:rPr>
              <a:t> ganglia</a:t>
            </a:r>
            <a:r>
              <a:rPr sz="1800" b="1" spc="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of</a:t>
            </a:r>
            <a:r>
              <a:rPr sz="1800" b="1" spc="1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a</a:t>
            </a:r>
            <a:r>
              <a:rPr sz="1800" b="1" spc="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healthy</a:t>
            </a:r>
            <a:r>
              <a:rPr sz="1800" b="1" spc="-15" dirty="0">
                <a:latin typeface="Calibri"/>
                <a:cs typeface="Calibri"/>
              </a:rPr>
              <a:t> brain.</a:t>
            </a:r>
            <a:r>
              <a:rPr sz="1800" b="1" spc="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In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this</a:t>
            </a:r>
            <a:r>
              <a:rPr sz="1800" b="1" spc="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case,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the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b="1" spc="-5" dirty="0">
                <a:latin typeface="Calibri"/>
                <a:cs typeface="Calibri"/>
              </a:rPr>
              <a:t>scan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has </a:t>
            </a:r>
            <a:r>
              <a:rPr sz="1800" b="1" dirty="0">
                <a:latin typeface="Calibri"/>
                <a:cs typeface="Calibri"/>
              </a:rPr>
              <a:t>been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enhanced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with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spc="-35" dirty="0">
                <a:latin typeface="Calibri"/>
                <a:cs typeface="Calibri"/>
              </a:rPr>
              <a:t>colour.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920239" y="405384"/>
            <a:ext cx="5687695" cy="576580"/>
          </a:xfrm>
          <a:custGeom>
            <a:avLst/>
            <a:gdLst/>
            <a:ahLst/>
            <a:cxnLst/>
            <a:rect l="l" t="t" r="r" b="b"/>
            <a:pathLst>
              <a:path w="5687695" h="576580">
                <a:moveTo>
                  <a:pt x="5687568" y="0"/>
                </a:moveTo>
                <a:lnTo>
                  <a:pt x="0" y="0"/>
                </a:lnTo>
                <a:lnTo>
                  <a:pt x="0" y="576072"/>
                </a:lnTo>
                <a:lnTo>
                  <a:pt x="5687568" y="576072"/>
                </a:lnTo>
                <a:lnTo>
                  <a:pt x="5687568" y="0"/>
                </a:lnTo>
                <a:close/>
              </a:path>
            </a:pathLst>
          </a:custGeom>
          <a:solidFill>
            <a:srgbClr val="A13B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2044700" y="473405"/>
            <a:ext cx="5184140" cy="3295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spc="-5" dirty="0">
                <a:solidFill>
                  <a:srgbClr val="000000"/>
                </a:solidFill>
              </a:rPr>
              <a:t>Colour-enhanced</a:t>
            </a:r>
            <a:r>
              <a:rPr sz="2000" spc="-20" dirty="0">
                <a:solidFill>
                  <a:srgbClr val="000000"/>
                </a:solidFill>
              </a:rPr>
              <a:t> </a:t>
            </a:r>
            <a:r>
              <a:rPr sz="2000" spc="-5" dirty="0">
                <a:solidFill>
                  <a:srgbClr val="000000"/>
                </a:solidFill>
              </a:rPr>
              <a:t>PET scan</a:t>
            </a:r>
            <a:r>
              <a:rPr sz="2000" spc="5" dirty="0">
                <a:solidFill>
                  <a:srgbClr val="000000"/>
                </a:solidFill>
              </a:rPr>
              <a:t> </a:t>
            </a:r>
            <a:r>
              <a:rPr sz="2000" spc="-5" dirty="0">
                <a:solidFill>
                  <a:srgbClr val="000000"/>
                </a:solidFill>
              </a:rPr>
              <a:t>of</a:t>
            </a:r>
            <a:r>
              <a:rPr sz="2000" spc="295" dirty="0">
                <a:solidFill>
                  <a:srgbClr val="000000"/>
                </a:solidFill>
              </a:rPr>
              <a:t> </a:t>
            </a:r>
            <a:r>
              <a:rPr sz="2000" spc="-5" dirty="0">
                <a:solidFill>
                  <a:srgbClr val="000000"/>
                </a:solidFill>
              </a:rPr>
              <a:t>the</a:t>
            </a:r>
            <a:r>
              <a:rPr sz="2000" dirty="0">
                <a:solidFill>
                  <a:srgbClr val="000000"/>
                </a:solidFill>
              </a:rPr>
              <a:t> </a:t>
            </a:r>
            <a:r>
              <a:rPr sz="2000" spc="-5" dirty="0">
                <a:solidFill>
                  <a:srgbClr val="000000"/>
                </a:solidFill>
              </a:rPr>
              <a:t>basal</a:t>
            </a:r>
            <a:r>
              <a:rPr sz="2000" spc="-10" dirty="0">
                <a:solidFill>
                  <a:srgbClr val="000000"/>
                </a:solidFill>
              </a:rPr>
              <a:t> ganglia</a:t>
            </a:r>
            <a:endParaRPr sz="2000"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97507" y="2421635"/>
            <a:ext cx="9407525" cy="0"/>
          </a:xfrm>
          <a:custGeom>
            <a:avLst/>
            <a:gdLst/>
            <a:ahLst/>
            <a:cxnLst/>
            <a:rect l="l" t="t" r="r" b="b"/>
            <a:pathLst>
              <a:path w="9407525">
                <a:moveTo>
                  <a:pt x="0" y="0"/>
                </a:moveTo>
                <a:lnTo>
                  <a:pt x="9407271" y="0"/>
                </a:lnTo>
              </a:path>
            </a:pathLst>
          </a:custGeom>
          <a:ln w="15875">
            <a:solidFill>
              <a:srgbClr val="8399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875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Definition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660905" y="3226435"/>
            <a:ext cx="8413115" cy="13074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69850">
              <a:lnSpc>
                <a:spcPct val="100000"/>
              </a:lnSpc>
              <a:spcBef>
                <a:spcPts val="105"/>
              </a:spcBef>
              <a:tabLst>
                <a:tab pos="1475740" algn="l"/>
              </a:tabLst>
            </a:pPr>
            <a:r>
              <a:rPr sz="2800" b="1" spc="5" dirty="0">
                <a:solidFill>
                  <a:srgbClr val="252525"/>
                </a:solidFill>
                <a:latin typeface="Garamond"/>
                <a:cs typeface="Garamond"/>
              </a:rPr>
              <a:t>A positron emission </a:t>
            </a:r>
            <a:r>
              <a:rPr sz="2800" b="1" dirty="0">
                <a:solidFill>
                  <a:srgbClr val="252525"/>
                </a:solidFill>
                <a:latin typeface="Garamond"/>
                <a:cs typeface="Garamond"/>
              </a:rPr>
              <a:t>tomography is a nuclear </a:t>
            </a:r>
            <a:r>
              <a:rPr sz="2800" b="1" spc="5" dirty="0">
                <a:solidFill>
                  <a:srgbClr val="252525"/>
                </a:solidFill>
                <a:latin typeface="Garamond"/>
                <a:cs typeface="Garamond"/>
              </a:rPr>
              <a:t>medical </a:t>
            </a:r>
            <a:r>
              <a:rPr sz="2800" b="1" spc="10" dirty="0">
                <a:solidFill>
                  <a:srgbClr val="252525"/>
                </a:solidFill>
                <a:latin typeface="Garamond"/>
                <a:cs typeface="Garamond"/>
              </a:rPr>
              <a:t> imaging</a:t>
            </a:r>
            <a:r>
              <a:rPr sz="2800" b="1" spc="-3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800" b="1" spc="5" dirty="0">
                <a:solidFill>
                  <a:srgbClr val="252525"/>
                </a:solidFill>
                <a:latin typeface="Garamond"/>
                <a:cs typeface="Garamond"/>
              </a:rPr>
              <a:t>technique</a:t>
            </a:r>
            <a:r>
              <a:rPr sz="2800" b="1" spc="-1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800" b="1" spc="-5" dirty="0">
                <a:solidFill>
                  <a:srgbClr val="252525"/>
                </a:solidFill>
                <a:latin typeface="Garamond"/>
                <a:cs typeface="Garamond"/>
              </a:rPr>
              <a:t>which</a:t>
            </a:r>
            <a:r>
              <a:rPr sz="2800" b="1" spc="-6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800" b="1" spc="10" dirty="0">
                <a:solidFill>
                  <a:srgbClr val="252525"/>
                </a:solidFill>
                <a:latin typeface="Garamond"/>
                <a:cs typeface="Garamond"/>
              </a:rPr>
              <a:t>produces</a:t>
            </a:r>
            <a:r>
              <a:rPr sz="2800" b="1" spc="-4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800" b="1" spc="5" dirty="0">
                <a:solidFill>
                  <a:srgbClr val="252525"/>
                </a:solidFill>
                <a:latin typeface="Garamond"/>
                <a:cs typeface="Garamond"/>
              </a:rPr>
              <a:t>a three</a:t>
            </a:r>
            <a:r>
              <a:rPr sz="2800" b="1" spc="-2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800" b="1" dirty="0">
                <a:solidFill>
                  <a:srgbClr val="252525"/>
                </a:solidFill>
                <a:latin typeface="Garamond"/>
                <a:cs typeface="Garamond"/>
              </a:rPr>
              <a:t>dimensional </a:t>
            </a:r>
            <a:r>
              <a:rPr sz="2800" b="1" spc="-68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800" b="1" spc="10" dirty="0">
                <a:solidFill>
                  <a:srgbClr val="252525"/>
                </a:solidFill>
                <a:latin typeface="Garamond"/>
                <a:cs typeface="Garamond"/>
              </a:rPr>
              <a:t>image</a:t>
            </a:r>
            <a:r>
              <a:rPr sz="2800" b="1" spc="-2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800" b="1" dirty="0">
                <a:solidFill>
                  <a:srgbClr val="252525"/>
                </a:solidFill>
                <a:latin typeface="Garamond"/>
                <a:cs typeface="Garamond"/>
              </a:rPr>
              <a:t>of	</a:t>
            </a:r>
            <a:r>
              <a:rPr sz="2800" b="1" spc="5" dirty="0">
                <a:solidFill>
                  <a:srgbClr val="252525"/>
                </a:solidFill>
                <a:latin typeface="Garamond"/>
                <a:cs typeface="Garamond"/>
              </a:rPr>
              <a:t>functional</a:t>
            </a:r>
            <a:r>
              <a:rPr sz="2800" b="1" spc="-7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800" b="1" spc="5" dirty="0">
                <a:solidFill>
                  <a:srgbClr val="252525"/>
                </a:solidFill>
                <a:latin typeface="Garamond"/>
                <a:cs typeface="Garamond"/>
              </a:rPr>
              <a:t>processes</a:t>
            </a:r>
            <a:r>
              <a:rPr sz="2800" b="1" spc="-7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800" b="1" dirty="0">
                <a:solidFill>
                  <a:srgbClr val="252525"/>
                </a:solidFill>
                <a:latin typeface="Garamond"/>
                <a:cs typeface="Garamond"/>
              </a:rPr>
              <a:t>in</a:t>
            </a:r>
            <a:r>
              <a:rPr sz="2800" b="1" spc="1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800" b="1" spc="5" dirty="0">
                <a:solidFill>
                  <a:srgbClr val="252525"/>
                </a:solidFill>
                <a:latin typeface="Garamond"/>
                <a:cs typeface="Garamond"/>
              </a:rPr>
              <a:t>the</a:t>
            </a:r>
            <a:r>
              <a:rPr sz="2800" b="1" spc="-2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800" b="1" spc="-45" dirty="0">
                <a:solidFill>
                  <a:srgbClr val="252525"/>
                </a:solidFill>
                <a:latin typeface="Garamond"/>
                <a:cs typeface="Garamond"/>
              </a:rPr>
              <a:t>body.</a:t>
            </a:r>
            <a:endParaRPr sz="2800">
              <a:latin typeface="Garamond"/>
              <a:cs typeface="Garamond"/>
            </a:endParaRP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97507" y="2421635"/>
            <a:ext cx="9407525" cy="0"/>
          </a:xfrm>
          <a:custGeom>
            <a:avLst/>
            <a:gdLst/>
            <a:ahLst/>
            <a:cxnLst/>
            <a:rect l="l" t="t" r="r" b="b"/>
            <a:pathLst>
              <a:path w="9407525">
                <a:moveTo>
                  <a:pt x="0" y="0"/>
                </a:moveTo>
                <a:lnTo>
                  <a:pt x="9407271" y="0"/>
                </a:lnTo>
              </a:path>
            </a:pathLst>
          </a:custGeom>
          <a:ln w="15875">
            <a:solidFill>
              <a:srgbClr val="8399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468370" y="551814"/>
            <a:ext cx="4995545" cy="5124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3288029" algn="l"/>
              </a:tabLst>
            </a:pPr>
            <a:r>
              <a:rPr sz="3200" spc="-10" dirty="0"/>
              <a:t>A</a:t>
            </a:r>
            <a:r>
              <a:rPr sz="3200" spc="15" dirty="0"/>
              <a:t> </a:t>
            </a:r>
            <a:r>
              <a:rPr sz="3200" spc="5" dirty="0"/>
              <a:t>short</a:t>
            </a:r>
            <a:r>
              <a:rPr sz="3200" spc="60" dirty="0"/>
              <a:t> </a:t>
            </a:r>
            <a:r>
              <a:rPr sz="3200" spc="10" dirty="0"/>
              <a:t>History </a:t>
            </a:r>
            <a:r>
              <a:rPr sz="3200" spc="-5" dirty="0"/>
              <a:t>of	</a:t>
            </a:r>
            <a:r>
              <a:rPr sz="3200" spc="-10" dirty="0"/>
              <a:t>PET</a:t>
            </a:r>
            <a:r>
              <a:rPr sz="3200" spc="-60" dirty="0"/>
              <a:t> </a:t>
            </a:r>
            <a:r>
              <a:rPr sz="3200" spc="-10" dirty="0"/>
              <a:t>scan</a:t>
            </a:r>
            <a:endParaRPr sz="3200"/>
          </a:p>
        </p:txBody>
      </p:sp>
      <p:sp>
        <p:nvSpPr>
          <p:cNvPr id="4" name="object 4"/>
          <p:cNvSpPr txBox="1"/>
          <p:nvPr/>
        </p:nvSpPr>
        <p:spPr>
          <a:xfrm>
            <a:off x="1793875" y="1297635"/>
            <a:ext cx="8520430" cy="3953510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299085" marR="438784" indent="-287020">
              <a:lnSpc>
                <a:spcPct val="90000"/>
              </a:lnSpc>
              <a:spcBef>
                <a:spcPts val="390"/>
              </a:spcBef>
              <a:buClr>
                <a:srgbClr val="83992A"/>
              </a:buClr>
              <a:buSzPct val="114583"/>
              <a:buFont typeface="Arial"/>
              <a:buChar char="•"/>
              <a:tabLst>
                <a:tab pos="299085" algn="l"/>
                <a:tab pos="299720" algn="l"/>
                <a:tab pos="3094355" algn="l"/>
                <a:tab pos="5956935" algn="l"/>
              </a:tabLst>
            </a:pPr>
            <a:r>
              <a:rPr sz="2400" b="1" spc="5" dirty="0">
                <a:solidFill>
                  <a:srgbClr val="252525"/>
                </a:solidFill>
                <a:latin typeface="Garamond"/>
                <a:cs typeface="Garamond"/>
              </a:rPr>
              <a:t>The</a:t>
            </a:r>
            <a:r>
              <a:rPr sz="2400" b="1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400" b="1" spc="-5" dirty="0">
                <a:solidFill>
                  <a:srgbClr val="252525"/>
                </a:solidFill>
                <a:latin typeface="Garamond"/>
                <a:cs typeface="Garamond"/>
              </a:rPr>
              <a:t>concept</a:t>
            </a:r>
            <a:r>
              <a:rPr sz="2400" b="1" dirty="0">
                <a:solidFill>
                  <a:srgbClr val="252525"/>
                </a:solidFill>
                <a:latin typeface="Garamond"/>
                <a:cs typeface="Garamond"/>
              </a:rPr>
              <a:t> of</a:t>
            </a:r>
            <a:r>
              <a:rPr sz="2400" b="1" spc="38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400" b="1" spc="-5" dirty="0">
                <a:solidFill>
                  <a:srgbClr val="252525"/>
                </a:solidFill>
                <a:latin typeface="Garamond"/>
                <a:cs typeface="Garamond"/>
              </a:rPr>
              <a:t>emission</a:t>
            </a:r>
            <a:r>
              <a:rPr sz="2400" b="1" spc="-1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400" b="1" dirty="0">
                <a:solidFill>
                  <a:srgbClr val="252525"/>
                </a:solidFill>
                <a:latin typeface="Garamond"/>
                <a:cs typeface="Garamond"/>
              </a:rPr>
              <a:t>and</a:t>
            </a:r>
            <a:r>
              <a:rPr sz="2400" b="1" spc="2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400" b="1" spc="-5" dirty="0">
                <a:solidFill>
                  <a:srgbClr val="252525"/>
                </a:solidFill>
                <a:latin typeface="Garamond"/>
                <a:cs typeface="Garamond"/>
              </a:rPr>
              <a:t>transmission	</a:t>
            </a:r>
            <a:r>
              <a:rPr sz="2400" b="1" spc="-15" dirty="0">
                <a:solidFill>
                  <a:srgbClr val="252525"/>
                </a:solidFill>
                <a:latin typeface="Garamond"/>
                <a:cs typeface="Garamond"/>
              </a:rPr>
              <a:t>tomography</a:t>
            </a:r>
            <a:r>
              <a:rPr sz="2400" b="1" spc="-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400" b="1" spc="-25" dirty="0">
                <a:solidFill>
                  <a:srgbClr val="252525"/>
                </a:solidFill>
                <a:latin typeface="Garamond"/>
                <a:cs typeface="Garamond"/>
              </a:rPr>
              <a:t>was </a:t>
            </a:r>
            <a:r>
              <a:rPr sz="2400" b="1" spc="-58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400" b="1" spc="-5" dirty="0">
                <a:solidFill>
                  <a:srgbClr val="252525"/>
                </a:solidFill>
                <a:latin typeface="Garamond"/>
                <a:cs typeface="Garamond"/>
              </a:rPr>
              <a:t>introduced</a:t>
            </a:r>
            <a:r>
              <a:rPr sz="2400" b="1" spc="2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400" b="1" spc="-5" dirty="0">
                <a:solidFill>
                  <a:srgbClr val="252525"/>
                </a:solidFill>
                <a:latin typeface="Garamond"/>
                <a:cs typeface="Garamond"/>
              </a:rPr>
              <a:t>by </a:t>
            </a:r>
            <a:r>
              <a:rPr sz="2400" b="1" spc="-10" dirty="0">
                <a:solidFill>
                  <a:srgbClr val="252525"/>
                </a:solidFill>
                <a:latin typeface="Garamond"/>
                <a:cs typeface="Garamond"/>
              </a:rPr>
              <a:t>David	</a:t>
            </a:r>
            <a:r>
              <a:rPr sz="2400" b="1" spc="-5" dirty="0">
                <a:solidFill>
                  <a:srgbClr val="252525"/>
                </a:solidFill>
                <a:latin typeface="Garamond"/>
                <a:cs typeface="Garamond"/>
              </a:rPr>
              <a:t>E.</a:t>
            </a:r>
            <a:r>
              <a:rPr sz="2400" b="1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400" b="1" spc="5" dirty="0">
                <a:solidFill>
                  <a:srgbClr val="252525"/>
                </a:solidFill>
                <a:latin typeface="Garamond"/>
                <a:cs typeface="Garamond"/>
              </a:rPr>
              <a:t>Kuhal</a:t>
            </a:r>
            <a:r>
              <a:rPr sz="2400" b="1" spc="-1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400" b="1" dirty="0">
                <a:solidFill>
                  <a:srgbClr val="252525"/>
                </a:solidFill>
                <a:latin typeface="Garamond"/>
                <a:cs typeface="Garamond"/>
              </a:rPr>
              <a:t>and</a:t>
            </a:r>
            <a:r>
              <a:rPr sz="2400" b="1" spc="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400" b="1" spc="-10" dirty="0">
                <a:solidFill>
                  <a:srgbClr val="252525"/>
                </a:solidFill>
                <a:latin typeface="Garamond"/>
                <a:cs typeface="Garamond"/>
              </a:rPr>
              <a:t>Roy</a:t>
            </a:r>
            <a:r>
              <a:rPr sz="2400" b="1" spc="-3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400" b="1" spc="-10" dirty="0">
                <a:solidFill>
                  <a:srgbClr val="252525"/>
                </a:solidFill>
                <a:latin typeface="Garamond"/>
                <a:cs typeface="Garamond"/>
              </a:rPr>
              <a:t>Edwards</a:t>
            </a:r>
            <a:r>
              <a:rPr sz="2400" b="1" spc="1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400" b="1" spc="-5" dirty="0">
                <a:solidFill>
                  <a:srgbClr val="252525"/>
                </a:solidFill>
                <a:latin typeface="Garamond"/>
                <a:cs typeface="Garamond"/>
              </a:rPr>
              <a:t>in</a:t>
            </a:r>
            <a:r>
              <a:rPr sz="2400" b="1" spc="-10" dirty="0">
                <a:solidFill>
                  <a:srgbClr val="252525"/>
                </a:solidFill>
                <a:latin typeface="Garamond"/>
                <a:cs typeface="Garamond"/>
              </a:rPr>
              <a:t> the</a:t>
            </a:r>
            <a:r>
              <a:rPr sz="2400" b="1" spc="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400" b="1" spc="-5" dirty="0">
                <a:solidFill>
                  <a:srgbClr val="252525"/>
                </a:solidFill>
                <a:latin typeface="Garamond"/>
                <a:cs typeface="Garamond"/>
              </a:rPr>
              <a:t>late </a:t>
            </a:r>
            <a:r>
              <a:rPr sz="2400" b="1" dirty="0">
                <a:solidFill>
                  <a:srgbClr val="252525"/>
                </a:solidFill>
                <a:latin typeface="Garamond"/>
                <a:cs typeface="Garamond"/>
              </a:rPr>
              <a:t> 1950s</a:t>
            </a:r>
            <a:r>
              <a:rPr sz="2400" b="1" spc="-2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400" b="1" dirty="0">
                <a:solidFill>
                  <a:srgbClr val="252525"/>
                </a:solidFill>
                <a:latin typeface="Garamond"/>
                <a:cs typeface="Garamond"/>
              </a:rPr>
              <a:t>at</a:t>
            </a:r>
            <a:r>
              <a:rPr sz="2400" b="1" spc="-1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400" b="1" spc="-5" dirty="0">
                <a:solidFill>
                  <a:srgbClr val="252525"/>
                </a:solidFill>
                <a:latin typeface="Garamond"/>
                <a:cs typeface="Garamond"/>
              </a:rPr>
              <a:t>the </a:t>
            </a:r>
            <a:r>
              <a:rPr sz="2400" b="1" spc="-10" dirty="0">
                <a:solidFill>
                  <a:srgbClr val="252525"/>
                </a:solidFill>
                <a:latin typeface="Garamond"/>
                <a:cs typeface="Garamond"/>
              </a:rPr>
              <a:t>university</a:t>
            </a:r>
            <a:r>
              <a:rPr sz="2400" b="1" spc="1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400" b="1" dirty="0">
                <a:solidFill>
                  <a:srgbClr val="252525"/>
                </a:solidFill>
                <a:latin typeface="Garamond"/>
                <a:cs typeface="Garamond"/>
              </a:rPr>
              <a:t>of</a:t>
            </a:r>
            <a:r>
              <a:rPr sz="2400" b="1" spc="37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400" b="1" spc="-15" dirty="0">
                <a:solidFill>
                  <a:srgbClr val="252525"/>
                </a:solidFill>
                <a:latin typeface="Garamond"/>
                <a:cs typeface="Garamond"/>
              </a:rPr>
              <a:t>Pennsylvania.</a:t>
            </a:r>
            <a:endParaRPr sz="2400">
              <a:latin typeface="Garamond"/>
              <a:cs typeface="Garamond"/>
            </a:endParaRPr>
          </a:p>
          <a:p>
            <a:pPr>
              <a:lnSpc>
                <a:spcPct val="100000"/>
              </a:lnSpc>
              <a:buClr>
                <a:srgbClr val="83992A"/>
              </a:buClr>
              <a:buFont typeface="Arial"/>
              <a:buChar char="•"/>
            </a:pPr>
            <a:endParaRPr sz="2700">
              <a:latin typeface="Garamond"/>
              <a:cs typeface="Garamond"/>
            </a:endParaRPr>
          </a:p>
          <a:p>
            <a:pPr marL="299085" marR="109220" indent="-287020">
              <a:lnSpc>
                <a:spcPct val="90100"/>
              </a:lnSpc>
              <a:spcBef>
                <a:spcPts val="1910"/>
              </a:spcBef>
              <a:buClr>
                <a:srgbClr val="83992A"/>
              </a:buClr>
              <a:buSzPct val="114583"/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400" b="1" dirty="0">
                <a:solidFill>
                  <a:srgbClr val="252525"/>
                </a:solidFill>
                <a:latin typeface="Garamond"/>
                <a:cs typeface="Garamond"/>
              </a:rPr>
              <a:t>In</a:t>
            </a:r>
            <a:r>
              <a:rPr sz="2400" b="1" spc="-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400" b="1" spc="-10" dirty="0">
                <a:solidFill>
                  <a:srgbClr val="252525"/>
                </a:solidFill>
                <a:latin typeface="Garamond"/>
                <a:cs typeface="Garamond"/>
              </a:rPr>
              <a:t>the</a:t>
            </a:r>
            <a:r>
              <a:rPr sz="2400" b="1" dirty="0">
                <a:solidFill>
                  <a:srgbClr val="252525"/>
                </a:solidFill>
                <a:latin typeface="Garamond"/>
                <a:cs typeface="Garamond"/>
              </a:rPr>
              <a:t> 1970s,</a:t>
            </a:r>
            <a:r>
              <a:rPr sz="2400" b="1" spc="-3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400" b="1" spc="-35" dirty="0">
                <a:solidFill>
                  <a:srgbClr val="252525"/>
                </a:solidFill>
                <a:latin typeface="Garamond"/>
                <a:cs typeface="Garamond"/>
              </a:rPr>
              <a:t>Tatsuo</a:t>
            </a:r>
            <a:r>
              <a:rPr sz="2400" b="1" spc="1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400" b="1" dirty="0">
                <a:solidFill>
                  <a:srgbClr val="252525"/>
                </a:solidFill>
                <a:latin typeface="Garamond"/>
                <a:cs typeface="Garamond"/>
              </a:rPr>
              <a:t>Ido</a:t>
            </a:r>
            <a:r>
              <a:rPr sz="2400" b="1" spc="-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400" b="1" dirty="0">
                <a:solidFill>
                  <a:srgbClr val="252525"/>
                </a:solidFill>
                <a:latin typeface="Garamond"/>
                <a:cs typeface="Garamond"/>
              </a:rPr>
              <a:t>at</a:t>
            </a:r>
            <a:r>
              <a:rPr sz="2400" b="1" spc="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400" b="1" spc="-10" dirty="0">
                <a:solidFill>
                  <a:srgbClr val="252525"/>
                </a:solidFill>
                <a:latin typeface="Garamond"/>
                <a:cs typeface="Garamond"/>
              </a:rPr>
              <a:t>the</a:t>
            </a:r>
            <a:r>
              <a:rPr sz="2400" b="1" spc="-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400" b="1" spc="-10" dirty="0">
                <a:solidFill>
                  <a:srgbClr val="252525"/>
                </a:solidFill>
                <a:latin typeface="Garamond"/>
                <a:cs typeface="Garamond"/>
              </a:rPr>
              <a:t>Brookhaven</a:t>
            </a:r>
            <a:r>
              <a:rPr sz="2400" b="1" spc="2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400" b="1" spc="-5" dirty="0">
                <a:solidFill>
                  <a:srgbClr val="252525"/>
                </a:solidFill>
                <a:latin typeface="Garamond"/>
                <a:cs typeface="Garamond"/>
              </a:rPr>
              <a:t>National</a:t>
            </a:r>
            <a:r>
              <a:rPr sz="2400" b="1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400" b="1" spc="-5" dirty="0">
                <a:solidFill>
                  <a:srgbClr val="252525"/>
                </a:solidFill>
                <a:latin typeface="Garamond"/>
                <a:cs typeface="Garamond"/>
              </a:rPr>
              <a:t>laboratory </a:t>
            </a:r>
            <a:r>
              <a:rPr sz="2400" b="1" spc="-58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400" b="1" spc="-25" dirty="0">
                <a:solidFill>
                  <a:srgbClr val="252525"/>
                </a:solidFill>
                <a:latin typeface="Garamond"/>
                <a:cs typeface="Garamond"/>
              </a:rPr>
              <a:t>was </a:t>
            </a:r>
            <a:r>
              <a:rPr sz="2400" b="1" spc="-5" dirty="0">
                <a:solidFill>
                  <a:srgbClr val="252525"/>
                </a:solidFill>
                <a:latin typeface="Garamond"/>
                <a:cs typeface="Garamond"/>
              </a:rPr>
              <a:t>the </a:t>
            </a:r>
            <a:r>
              <a:rPr sz="2400" b="1" dirty="0">
                <a:solidFill>
                  <a:srgbClr val="252525"/>
                </a:solidFill>
                <a:latin typeface="Garamond"/>
                <a:cs typeface="Garamond"/>
              </a:rPr>
              <a:t>first </a:t>
            </a:r>
            <a:r>
              <a:rPr sz="2400" b="1" spc="-5" dirty="0">
                <a:solidFill>
                  <a:srgbClr val="252525"/>
                </a:solidFill>
                <a:latin typeface="Garamond"/>
                <a:cs typeface="Garamond"/>
              </a:rPr>
              <a:t>to describe the synthesis </a:t>
            </a:r>
            <a:r>
              <a:rPr sz="2400" b="1" dirty="0">
                <a:solidFill>
                  <a:srgbClr val="252525"/>
                </a:solidFill>
                <a:latin typeface="Garamond"/>
                <a:cs typeface="Garamond"/>
              </a:rPr>
              <a:t>of</a:t>
            </a:r>
            <a:r>
              <a:rPr sz="2400" b="1" spc="5" dirty="0">
                <a:solidFill>
                  <a:srgbClr val="252525"/>
                </a:solidFill>
                <a:latin typeface="Garamond"/>
                <a:cs typeface="Garamond"/>
              </a:rPr>
              <a:t> 18-F </a:t>
            </a:r>
            <a:r>
              <a:rPr sz="2400" b="1" dirty="0">
                <a:solidFill>
                  <a:srgbClr val="252525"/>
                </a:solidFill>
                <a:latin typeface="Garamond"/>
                <a:cs typeface="Garamond"/>
              </a:rPr>
              <a:t>FDG, </a:t>
            </a:r>
            <a:r>
              <a:rPr sz="2400" b="1" spc="-5" dirty="0">
                <a:solidFill>
                  <a:srgbClr val="252525"/>
                </a:solidFill>
                <a:latin typeface="Garamond"/>
                <a:cs typeface="Garamond"/>
              </a:rPr>
              <a:t>the most </a:t>
            </a:r>
            <a:r>
              <a:rPr sz="2400" b="1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400" b="1" spc="-5" dirty="0">
                <a:solidFill>
                  <a:srgbClr val="252525"/>
                </a:solidFill>
                <a:latin typeface="Garamond"/>
                <a:cs typeface="Garamond"/>
              </a:rPr>
              <a:t>commonly</a:t>
            </a:r>
            <a:r>
              <a:rPr sz="2400" b="1" spc="2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400" b="1" spc="-5" dirty="0">
                <a:solidFill>
                  <a:srgbClr val="252525"/>
                </a:solidFill>
                <a:latin typeface="Garamond"/>
                <a:cs typeface="Garamond"/>
              </a:rPr>
              <a:t>used </a:t>
            </a:r>
            <a:r>
              <a:rPr sz="2400" b="1" spc="-10" dirty="0">
                <a:solidFill>
                  <a:srgbClr val="252525"/>
                </a:solidFill>
                <a:latin typeface="Garamond"/>
                <a:cs typeface="Garamond"/>
              </a:rPr>
              <a:t>PET</a:t>
            </a:r>
            <a:r>
              <a:rPr sz="2400" b="1" spc="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400" b="1" spc="-5" dirty="0">
                <a:solidFill>
                  <a:srgbClr val="252525"/>
                </a:solidFill>
                <a:latin typeface="Garamond"/>
                <a:cs typeface="Garamond"/>
              </a:rPr>
              <a:t>scanning</a:t>
            </a:r>
            <a:r>
              <a:rPr sz="2400" b="1" spc="-1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400" b="1" spc="-5" dirty="0">
                <a:solidFill>
                  <a:srgbClr val="252525"/>
                </a:solidFill>
                <a:latin typeface="Garamond"/>
                <a:cs typeface="Garamond"/>
              </a:rPr>
              <a:t>isotope</a:t>
            </a:r>
            <a:r>
              <a:rPr sz="2400" b="1" spc="1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400" b="1" spc="-10" dirty="0">
                <a:solidFill>
                  <a:srgbClr val="252525"/>
                </a:solidFill>
                <a:latin typeface="Garamond"/>
                <a:cs typeface="Garamond"/>
              </a:rPr>
              <a:t>carrier.</a:t>
            </a:r>
            <a:endParaRPr sz="2400">
              <a:latin typeface="Garamond"/>
              <a:cs typeface="Garamond"/>
            </a:endParaRPr>
          </a:p>
          <a:p>
            <a:pPr>
              <a:lnSpc>
                <a:spcPct val="100000"/>
              </a:lnSpc>
              <a:buClr>
                <a:srgbClr val="83992A"/>
              </a:buClr>
              <a:buFont typeface="Arial"/>
              <a:buChar char="•"/>
            </a:pPr>
            <a:endParaRPr sz="2700">
              <a:latin typeface="Garamond"/>
              <a:cs typeface="Garamond"/>
            </a:endParaRPr>
          </a:p>
          <a:p>
            <a:pPr marL="299085" indent="-287020">
              <a:lnSpc>
                <a:spcPts val="2735"/>
              </a:lnSpc>
              <a:spcBef>
                <a:spcPts val="1620"/>
              </a:spcBef>
              <a:buClr>
                <a:srgbClr val="83992A"/>
              </a:buClr>
              <a:buSzPct val="114583"/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400" b="1" spc="-15" dirty="0">
                <a:solidFill>
                  <a:srgbClr val="252525"/>
                </a:solidFill>
                <a:latin typeface="Garamond"/>
                <a:cs typeface="Garamond"/>
              </a:rPr>
              <a:t>Now</a:t>
            </a:r>
            <a:r>
              <a:rPr sz="2400" b="1" spc="-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400" b="1" dirty="0">
                <a:solidFill>
                  <a:srgbClr val="252525"/>
                </a:solidFill>
                <a:latin typeface="Garamond"/>
                <a:cs typeface="Garamond"/>
              </a:rPr>
              <a:t>there</a:t>
            </a:r>
            <a:r>
              <a:rPr sz="2400" b="1" spc="2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400" b="1" spc="-5" dirty="0">
                <a:solidFill>
                  <a:srgbClr val="252525"/>
                </a:solidFill>
                <a:latin typeface="Garamond"/>
                <a:cs typeface="Garamond"/>
              </a:rPr>
              <a:t>is not one</a:t>
            </a:r>
            <a:r>
              <a:rPr sz="2400" b="1" spc="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400" b="1" dirty="0">
                <a:solidFill>
                  <a:srgbClr val="252525"/>
                </a:solidFill>
                <a:latin typeface="Garamond"/>
                <a:cs typeface="Garamond"/>
              </a:rPr>
              <a:t>person</a:t>
            </a:r>
            <a:r>
              <a:rPr sz="2400" b="1" spc="1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400" b="1" spc="-5" dirty="0">
                <a:solidFill>
                  <a:srgbClr val="252525"/>
                </a:solidFill>
                <a:latin typeface="Garamond"/>
                <a:cs typeface="Garamond"/>
              </a:rPr>
              <a:t>who </a:t>
            </a:r>
            <a:r>
              <a:rPr sz="2400" b="1" spc="-10" dirty="0">
                <a:solidFill>
                  <a:srgbClr val="252525"/>
                </a:solidFill>
                <a:latin typeface="Garamond"/>
                <a:cs typeface="Garamond"/>
              </a:rPr>
              <a:t>developed</a:t>
            </a:r>
            <a:r>
              <a:rPr sz="2400" b="1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400" b="1" spc="-10" dirty="0">
                <a:solidFill>
                  <a:srgbClr val="252525"/>
                </a:solidFill>
                <a:latin typeface="Garamond"/>
                <a:cs typeface="Garamond"/>
              </a:rPr>
              <a:t>the</a:t>
            </a:r>
            <a:r>
              <a:rPr sz="2400" b="1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400" b="1" spc="-10" dirty="0">
                <a:solidFill>
                  <a:srgbClr val="252525"/>
                </a:solidFill>
                <a:latin typeface="Garamond"/>
                <a:cs typeface="Garamond"/>
              </a:rPr>
              <a:t>PET</a:t>
            </a:r>
            <a:r>
              <a:rPr sz="2400" b="1" spc="2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400" b="1" dirty="0">
                <a:solidFill>
                  <a:srgbClr val="252525"/>
                </a:solidFill>
                <a:latin typeface="Garamond"/>
                <a:cs typeface="Garamond"/>
              </a:rPr>
              <a:t>scan</a:t>
            </a:r>
            <a:r>
              <a:rPr sz="2400" b="1" spc="-3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400" b="1" spc="-10" dirty="0">
                <a:solidFill>
                  <a:srgbClr val="252525"/>
                </a:solidFill>
                <a:latin typeface="Garamond"/>
                <a:cs typeface="Garamond"/>
              </a:rPr>
              <a:t>but</a:t>
            </a:r>
            <a:r>
              <a:rPr sz="2400" b="1" spc="2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400" b="1" dirty="0">
                <a:solidFill>
                  <a:srgbClr val="252525"/>
                </a:solidFill>
                <a:latin typeface="Garamond"/>
                <a:cs typeface="Garamond"/>
              </a:rPr>
              <a:t>a</a:t>
            </a:r>
            <a:endParaRPr sz="2400">
              <a:latin typeface="Garamond"/>
              <a:cs typeface="Garamond"/>
            </a:endParaRPr>
          </a:p>
          <a:p>
            <a:pPr marL="299085">
              <a:lnSpc>
                <a:spcPts val="2735"/>
              </a:lnSpc>
            </a:pPr>
            <a:r>
              <a:rPr sz="2400" b="1" spc="-5" dirty="0">
                <a:solidFill>
                  <a:srgbClr val="252525"/>
                </a:solidFill>
                <a:latin typeface="Garamond"/>
                <a:cs typeface="Garamond"/>
              </a:rPr>
              <a:t>whole</a:t>
            </a:r>
            <a:r>
              <a:rPr sz="2400" b="1" spc="-1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400" b="1" spc="-5" dirty="0">
                <a:solidFill>
                  <a:srgbClr val="252525"/>
                </a:solidFill>
                <a:latin typeface="Garamond"/>
                <a:cs typeface="Garamond"/>
              </a:rPr>
              <a:t>collection</a:t>
            </a:r>
            <a:r>
              <a:rPr sz="2400" b="1" spc="1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400" b="1" dirty="0">
                <a:solidFill>
                  <a:srgbClr val="252525"/>
                </a:solidFill>
                <a:latin typeface="Garamond"/>
                <a:cs typeface="Garamond"/>
              </a:rPr>
              <a:t>of</a:t>
            </a:r>
            <a:r>
              <a:rPr sz="2400" b="1" spc="35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400" b="1" spc="-10" dirty="0">
                <a:solidFill>
                  <a:srgbClr val="252525"/>
                </a:solidFill>
                <a:latin typeface="Garamond"/>
                <a:cs typeface="Garamond"/>
              </a:rPr>
              <a:t>people</a:t>
            </a:r>
            <a:r>
              <a:rPr sz="2400" b="1" spc="2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400" b="1" spc="-20" dirty="0">
                <a:solidFill>
                  <a:srgbClr val="252525"/>
                </a:solidFill>
                <a:latin typeface="Garamond"/>
                <a:cs typeface="Garamond"/>
              </a:rPr>
              <a:t>have</a:t>
            </a:r>
            <a:r>
              <a:rPr sz="2400" b="1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400" b="1" spc="-5" dirty="0">
                <a:solidFill>
                  <a:srgbClr val="252525"/>
                </a:solidFill>
                <a:latin typeface="Garamond"/>
                <a:cs typeface="Garamond"/>
              </a:rPr>
              <a:t>made</a:t>
            </a:r>
            <a:r>
              <a:rPr sz="2400" b="1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400" b="1" spc="-5" dirty="0">
                <a:solidFill>
                  <a:srgbClr val="252525"/>
                </a:solidFill>
                <a:latin typeface="Garamond"/>
                <a:cs typeface="Garamond"/>
              </a:rPr>
              <a:t>what it</a:t>
            </a:r>
            <a:r>
              <a:rPr sz="2400" b="1" spc="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400" b="1" spc="-5" dirty="0">
                <a:solidFill>
                  <a:srgbClr val="252525"/>
                </a:solidFill>
                <a:latin typeface="Garamond"/>
                <a:cs typeface="Garamond"/>
              </a:rPr>
              <a:t>is</a:t>
            </a:r>
            <a:r>
              <a:rPr sz="2400" b="1" spc="-2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400" b="1" spc="-40" dirty="0">
                <a:solidFill>
                  <a:srgbClr val="252525"/>
                </a:solidFill>
                <a:latin typeface="Garamond"/>
                <a:cs typeface="Garamond"/>
              </a:rPr>
              <a:t>today.</a:t>
            </a:r>
            <a:endParaRPr sz="2400">
              <a:latin typeface="Garamond"/>
              <a:cs typeface="Garamond"/>
            </a:endParaRP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97507" y="2421635"/>
            <a:ext cx="9407525" cy="0"/>
          </a:xfrm>
          <a:custGeom>
            <a:avLst/>
            <a:gdLst/>
            <a:ahLst/>
            <a:cxnLst/>
            <a:rect l="l" t="t" r="r" b="b"/>
            <a:pathLst>
              <a:path w="9407525">
                <a:moveTo>
                  <a:pt x="0" y="0"/>
                </a:moveTo>
                <a:lnTo>
                  <a:pt x="9407271" y="0"/>
                </a:lnTo>
              </a:path>
            </a:pathLst>
          </a:custGeom>
          <a:ln w="15875">
            <a:solidFill>
              <a:srgbClr val="8399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066159" y="448182"/>
            <a:ext cx="3197860" cy="6953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4400" spc="-30" dirty="0">
                <a:solidFill>
                  <a:srgbClr val="001F5F"/>
                </a:solidFill>
              </a:rPr>
              <a:t>How</a:t>
            </a:r>
            <a:r>
              <a:rPr sz="4400" spc="-35" dirty="0">
                <a:solidFill>
                  <a:srgbClr val="001F5F"/>
                </a:solidFill>
              </a:rPr>
              <a:t> </a:t>
            </a:r>
            <a:r>
              <a:rPr sz="4400" spc="-5" dirty="0">
                <a:solidFill>
                  <a:srgbClr val="001F5F"/>
                </a:solidFill>
              </a:rPr>
              <a:t>it</a:t>
            </a:r>
            <a:r>
              <a:rPr sz="4400" spc="-30" dirty="0">
                <a:solidFill>
                  <a:srgbClr val="001F5F"/>
                </a:solidFill>
              </a:rPr>
              <a:t> </a:t>
            </a:r>
            <a:r>
              <a:rPr sz="4400" spc="-20" dirty="0">
                <a:solidFill>
                  <a:srgbClr val="001F5F"/>
                </a:solidFill>
              </a:rPr>
              <a:t>works</a:t>
            </a:r>
            <a:endParaRPr sz="4400"/>
          </a:p>
        </p:txBody>
      </p:sp>
      <p:sp>
        <p:nvSpPr>
          <p:cNvPr id="4" name="object 4"/>
          <p:cNvSpPr txBox="1"/>
          <p:nvPr/>
        </p:nvSpPr>
        <p:spPr>
          <a:xfrm>
            <a:off x="966927" y="1301622"/>
            <a:ext cx="10459085" cy="4282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5080" indent="-28702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252525"/>
                </a:solidFill>
                <a:latin typeface="Garamond"/>
                <a:cs typeface="Garamond"/>
              </a:rPr>
              <a:t>A</a:t>
            </a:r>
            <a:r>
              <a:rPr sz="2400" b="1" spc="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400" b="1" spc="10" dirty="0">
                <a:solidFill>
                  <a:srgbClr val="252525"/>
                </a:solidFill>
                <a:latin typeface="Garamond"/>
                <a:cs typeface="Garamond"/>
              </a:rPr>
              <a:t>short</a:t>
            </a:r>
            <a:r>
              <a:rPr sz="2400" b="1" spc="2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400" b="1" spc="-25" dirty="0">
                <a:solidFill>
                  <a:srgbClr val="252525"/>
                </a:solidFill>
                <a:latin typeface="Garamond"/>
                <a:cs typeface="Garamond"/>
              </a:rPr>
              <a:t>lived</a:t>
            </a:r>
            <a:r>
              <a:rPr sz="2400" b="1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400" b="1" spc="-15" dirty="0">
                <a:solidFill>
                  <a:srgbClr val="252525"/>
                </a:solidFill>
                <a:latin typeface="Garamond"/>
                <a:cs typeface="Garamond"/>
              </a:rPr>
              <a:t>radioactive</a:t>
            </a:r>
            <a:r>
              <a:rPr sz="2400" b="1" spc="3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400" b="1" spc="-5" dirty="0">
                <a:solidFill>
                  <a:srgbClr val="252525"/>
                </a:solidFill>
                <a:latin typeface="Garamond"/>
                <a:cs typeface="Garamond"/>
              </a:rPr>
              <a:t>tracer</a:t>
            </a:r>
            <a:r>
              <a:rPr sz="2400" b="1" spc="2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400" b="1" spc="-5" dirty="0">
                <a:solidFill>
                  <a:srgbClr val="252525"/>
                </a:solidFill>
                <a:latin typeface="Garamond"/>
                <a:cs typeface="Garamond"/>
              </a:rPr>
              <a:t>isotope, is</a:t>
            </a:r>
            <a:r>
              <a:rPr sz="2400" b="1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400" b="1" spc="-5" dirty="0">
                <a:solidFill>
                  <a:srgbClr val="252525"/>
                </a:solidFill>
                <a:latin typeface="Garamond"/>
                <a:cs typeface="Garamond"/>
              </a:rPr>
              <a:t>injected</a:t>
            </a:r>
            <a:r>
              <a:rPr sz="2400" b="1" spc="2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400" b="1" spc="-5" dirty="0">
                <a:solidFill>
                  <a:srgbClr val="252525"/>
                </a:solidFill>
                <a:latin typeface="Garamond"/>
                <a:cs typeface="Garamond"/>
              </a:rPr>
              <a:t>in</a:t>
            </a:r>
            <a:r>
              <a:rPr sz="2400" b="1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400" b="1" spc="-10" dirty="0">
                <a:solidFill>
                  <a:srgbClr val="252525"/>
                </a:solidFill>
                <a:latin typeface="Garamond"/>
                <a:cs typeface="Garamond"/>
              </a:rPr>
              <a:t>to</a:t>
            </a:r>
            <a:r>
              <a:rPr sz="2400" b="1" spc="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400" b="1" spc="-5" dirty="0">
                <a:solidFill>
                  <a:srgbClr val="252525"/>
                </a:solidFill>
                <a:latin typeface="Garamond"/>
                <a:cs typeface="Garamond"/>
              </a:rPr>
              <a:t>the</a:t>
            </a:r>
            <a:r>
              <a:rPr sz="2400" b="1" spc="1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400" b="1" spc="-15" dirty="0">
                <a:solidFill>
                  <a:srgbClr val="252525"/>
                </a:solidFill>
                <a:latin typeface="Garamond"/>
                <a:cs typeface="Garamond"/>
              </a:rPr>
              <a:t>living</a:t>
            </a:r>
            <a:r>
              <a:rPr sz="2400" b="1" spc="-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400" b="1" dirty="0">
                <a:solidFill>
                  <a:srgbClr val="252525"/>
                </a:solidFill>
                <a:latin typeface="Garamond"/>
                <a:cs typeface="Garamond"/>
              </a:rPr>
              <a:t>subject</a:t>
            </a:r>
            <a:r>
              <a:rPr sz="2400" b="1" spc="1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400" b="1" spc="-5" dirty="0">
                <a:solidFill>
                  <a:srgbClr val="252525"/>
                </a:solidFill>
                <a:latin typeface="Garamond"/>
                <a:cs typeface="Garamond"/>
              </a:rPr>
              <a:t>(usually </a:t>
            </a:r>
            <a:r>
              <a:rPr sz="2400" b="1" spc="-58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400" b="1" spc="-5" dirty="0">
                <a:solidFill>
                  <a:srgbClr val="252525"/>
                </a:solidFill>
                <a:latin typeface="Garamond"/>
                <a:cs typeface="Garamond"/>
              </a:rPr>
              <a:t>in</a:t>
            </a:r>
            <a:r>
              <a:rPr sz="2400" b="1" spc="-1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400" b="1" spc="-5" dirty="0">
                <a:solidFill>
                  <a:srgbClr val="252525"/>
                </a:solidFill>
                <a:latin typeface="Garamond"/>
                <a:cs typeface="Garamond"/>
              </a:rPr>
              <a:t>to</a:t>
            </a:r>
            <a:r>
              <a:rPr sz="2400" b="1" spc="1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400" b="1" spc="-5" dirty="0">
                <a:solidFill>
                  <a:srgbClr val="252525"/>
                </a:solidFill>
                <a:latin typeface="Garamond"/>
                <a:cs typeface="Garamond"/>
              </a:rPr>
              <a:t>blood</a:t>
            </a:r>
            <a:r>
              <a:rPr sz="2400" b="1" spc="-1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400" b="1" spc="-5" dirty="0">
                <a:solidFill>
                  <a:srgbClr val="252525"/>
                </a:solidFill>
                <a:latin typeface="Garamond"/>
                <a:cs typeface="Garamond"/>
              </a:rPr>
              <a:t>circulation)</a:t>
            </a:r>
            <a:r>
              <a:rPr sz="2400" b="1" spc="3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400" b="1" dirty="0">
                <a:solidFill>
                  <a:srgbClr val="252525"/>
                </a:solidFill>
                <a:latin typeface="Garamond"/>
                <a:cs typeface="Garamond"/>
              </a:rPr>
              <a:t>.</a:t>
            </a:r>
            <a:r>
              <a:rPr sz="2400" b="1" spc="-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400" b="1" spc="5" dirty="0">
                <a:solidFill>
                  <a:srgbClr val="252525"/>
                </a:solidFill>
                <a:latin typeface="Garamond"/>
                <a:cs typeface="Garamond"/>
              </a:rPr>
              <a:t>The</a:t>
            </a:r>
            <a:r>
              <a:rPr sz="2400" b="1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400" b="1" spc="-5" dirty="0">
                <a:solidFill>
                  <a:srgbClr val="252525"/>
                </a:solidFill>
                <a:latin typeface="Garamond"/>
                <a:cs typeface="Garamond"/>
              </a:rPr>
              <a:t>tracer</a:t>
            </a:r>
            <a:r>
              <a:rPr sz="2400" b="1" spc="-1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400" b="1" spc="-5" dirty="0">
                <a:solidFill>
                  <a:srgbClr val="252525"/>
                </a:solidFill>
                <a:latin typeface="Garamond"/>
                <a:cs typeface="Garamond"/>
              </a:rPr>
              <a:t>is chemically</a:t>
            </a:r>
            <a:r>
              <a:rPr sz="2400" b="1" dirty="0">
                <a:solidFill>
                  <a:srgbClr val="252525"/>
                </a:solidFill>
                <a:latin typeface="Garamond"/>
                <a:cs typeface="Garamond"/>
              </a:rPr>
              <a:t> incorporated</a:t>
            </a:r>
            <a:r>
              <a:rPr sz="2400" b="1" spc="3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400" b="1" spc="-5" dirty="0">
                <a:solidFill>
                  <a:srgbClr val="252525"/>
                </a:solidFill>
                <a:latin typeface="Garamond"/>
                <a:cs typeface="Garamond"/>
              </a:rPr>
              <a:t>in</a:t>
            </a:r>
            <a:r>
              <a:rPr sz="2400" b="1" spc="1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400" b="1" spc="-5" dirty="0">
                <a:solidFill>
                  <a:srgbClr val="252525"/>
                </a:solidFill>
                <a:latin typeface="Garamond"/>
                <a:cs typeface="Garamond"/>
              </a:rPr>
              <a:t>to</a:t>
            </a:r>
            <a:r>
              <a:rPr sz="2400" b="1" dirty="0">
                <a:solidFill>
                  <a:srgbClr val="252525"/>
                </a:solidFill>
                <a:latin typeface="Garamond"/>
                <a:cs typeface="Garamond"/>
              </a:rPr>
              <a:t> a </a:t>
            </a:r>
            <a:r>
              <a:rPr sz="2400" b="1" spc="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400" b="1" spc="-10" dirty="0">
                <a:solidFill>
                  <a:srgbClr val="252525"/>
                </a:solidFill>
                <a:latin typeface="Garamond"/>
                <a:cs typeface="Garamond"/>
              </a:rPr>
              <a:t>biologically</a:t>
            </a:r>
            <a:r>
              <a:rPr sz="2400" b="1" spc="2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400" b="1" spc="-20" dirty="0">
                <a:solidFill>
                  <a:srgbClr val="252525"/>
                </a:solidFill>
                <a:latin typeface="Garamond"/>
                <a:cs typeface="Garamond"/>
              </a:rPr>
              <a:t>active</a:t>
            </a:r>
            <a:r>
              <a:rPr sz="2400" b="1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400" b="1" spc="-5" dirty="0">
                <a:solidFill>
                  <a:srgbClr val="252525"/>
                </a:solidFill>
                <a:latin typeface="Garamond"/>
                <a:cs typeface="Garamond"/>
              </a:rPr>
              <a:t>molecule.</a:t>
            </a:r>
            <a:endParaRPr sz="2400">
              <a:latin typeface="Garamond"/>
              <a:cs typeface="Garamond"/>
            </a:endParaRPr>
          </a:p>
          <a:p>
            <a:pPr>
              <a:lnSpc>
                <a:spcPct val="100000"/>
              </a:lnSpc>
            </a:pPr>
            <a:endParaRPr sz="2700">
              <a:latin typeface="Garamond"/>
              <a:cs typeface="Garamond"/>
            </a:endParaRPr>
          </a:p>
          <a:p>
            <a:pPr marL="12700">
              <a:lnSpc>
                <a:spcPct val="100000"/>
              </a:lnSpc>
              <a:spcBef>
                <a:spcPts val="2200"/>
              </a:spcBef>
            </a:pPr>
            <a:r>
              <a:rPr sz="2400" b="1" spc="5" dirty="0">
                <a:solidFill>
                  <a:srgbClr val="252525"/>
                </a:solidFill>
                <a:latin typeface="Garamond"/>
                <a:cs typeface="Garamond"/>
              </a:rPr>
              <a:t>There</a:t>
            </a:r>
            <a:r>
              <a:rPr sz="2400" b="1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400" b="1" spc="-5" dirty="0">
                <a:solidFill>
                  <a:srgbClr val="252525"/>
                </a:solidFill>
                <a:latin typeface="Garamond"/>
                <a:cs typeface="Garamond"/>
              </a:rPr>
              <a:t>is </a:t>
            </a:r>
            <a:r>
              <a:rPr sz="2400" b="1" dirty="0">
                <a:solidFill>
                  <a:srgbClr val="252525"/>
                </a:solidFill>
                <a:latin typeface="Garamond"/>
                <a:cs typeface="Garamond"/>
              </a:rPr>
              <a:t>a</a:t>
            </a:r>
            <a:r>
              <a:rPr sz="2400" b="1" spc="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400" b="1" spc="-15" dirty="0">
                <a:solidFill>
                  <a:srgbClr val="252525"/>
                </a:solidFill>
                <a:latin typeface="Garamond"/>
                <a:cs typeface="Garamond"/>
              </a:rPr>
              <a:t>waiting</a:t>
            </a:r>
            <a:r>
              <a:rPr sz="2400" b="1" spc="1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400" b="1" spc="-5" dirty="0">
                <a:solidFill>
                  <a:srgbClr val="252525"/>
                </a:solidFill>
                <a:latin typeface="Garamond"/>
                <a:cs typeface="Garamond"/>
              </a:rPr>
              <a:t>period</a:t>
            </a:r>
            <a:r>
              <a:rPr sz="2400" b="1" spc="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400" b="1" spc="-5" dirty="0">
                <a:solidFill>
                  <a:srgbClr val="252525"/>
                </a:solidFill>
                <a:latin typeface="Garamond"/>
                <a:cs typeface="Garamond"/>
              </a:rPr>
              <a:t>while</a:t>
            </a:r>
            <a:r>
              <a:rPr sz="2400" b="1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400" b="1" spc="-10" dirty="0">
                <a:solidFill>
                  <a:srgbClr val="252525"/>
                </a:solidFill>
                <a:latin typeface="Garamond"/>
                <a:cs typeface="Garamond"/>
              </a:rPr>
              <a:t>the</a:t>
            </a:r>
            <a:r>
              <a:rPr sz="2400" b="1" spc="-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400" b="1" spc="-20" dirty="0">
                <a:solidFill>
                  <a:srgbClr val="252525"/>
                </a:solidFill>
                <a:latin typeface="Garamond"/>
                <a:cs typeface="Garamond"/>
              </a:rPr>
              <a:t>active</a:t>
            </a:r>
            <a:r>
              <a:rPr sz="2400" b="1" spc="2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400" b="1" spc="-5" dirty="0">
                <a:solidFill>
                  <a:srgbClr val="252525"/>
                </a:solidFill>
                <a:latin typeface="Garamond"/>
                <a:cs typeface="Garamond"/>
              </a:rPr>
              <a:t>molecule</a:t>
            </a:r>
            <a:r>
              <a:rPr sz="2400" b="1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400" b="1" spc="-5" dirty="0">
                <a:solidFill>
                  <a:srgbClr val="252525"/>
                </a:solidFill>
                <a:latin typeface="Garamond"/>
                <a:cs typeface="Garamond"/>
              </a:rPr>
              <a:t>becomes</a:t>
            </a:r>
            <a:r>
              <a:rPr sz="2400" b="1" spc="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400" b="1" spc="-5" dirty="0">
                <a:solidFill>
                  <a:srgbClr val="252525"/>
                </a:solidFill>
                <a:latin typeface="Garamond"/>
                <a:cs typeface="Garamond"/>
              </a:rPr>
              <a:t>concentrated</a:t>
            </a:r>
            <a:r>
              <a:rPr sz="2400" b="1" spc="1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400" b="1" spc="-5" dirty="0">
                <a:solidFill>
                  <a:srgbClr val="252525"/>
                </a:solidFill>
                <a:latin typeface="Garamond"/>
                <a:cs typeface="Garamond"/>
              </a:rPr>
              <a:t>in</a:t>
            </a:r>
            <a:endParaRPr sz="2400">
              <a:latin typeface="Garamond"/>
              <a:cs typeface="Garamond"/>
            </a:endParaRPr>
          </a:p>
          <a:p>
            <a:pPr marL="299085">
              <a:lnSpc>
                <a:spcPct val="100000"/>
              </a:lnSpc>
            </a:pPr>
            <a:r>
              <a:rPr sz="2400" b="1" spc="-5" dirty="0">
                <a:solidFill>
                  <a:srgbClr val="252525"/>
                </a:solidFill>
                <a:latin typeface="Garamond"/>
                <a:cs typeface="Garamond"/>
              </a:rPr>
              <a:t>tissues</a:t>
            </a:r>
            <a:r>
              <a:rPr sz="2400" b="1" spc="-3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400" b="1" dirty="0">
                <a:solidFill>
                  <a:srgbClr val="252525"/>
                </a:solidFill>
                <a:latin typeface="Garamond"/>
                <a:cs typeface="Garamond"/>
              </a:rPr>
              <a:t>of</a:t>
            </a:r>
            <a:r>
              <a:rPr sz="2400" b="1" spc="35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400" b="1" spc="-5" dirty="0">
                <a:solidFill>
                  <a:srgbClr val="252525"/>
                </a:solidFill>
                <a:latin typeface="Garamond"/>
                <a:cs typeface="Garamond"/>
              </a:rPr>
              <a:t>interest.</a:t>
            </a:r>
            <a:endParaRPr sz="2400">
              <a:latin typeface="Garamond"/>
              <a:cs typeface="Garamond"/>
            </a:endParaRPr>
          </a:p>
          <a:p>
            <a:pPr>
              <a:lnSpc>
                <a:spcPct val="100000"/>
              </a:lnSpc>
            </a:pPr>
            <a:endParaRPr sz="2700">
              <a:latin typeface="Garamond"/>
              <a:cs typeface="Garamond"/>
            </a:endParaRPr>
          </a:p>
          <a:p>
            <a:pPr marL="299085" marR="282575" indent="-287020">
              <a:lnSpc>
                <a:spcPct val="100000"/>
              </a:lnSpc>
              <a:spcBef>
                <a:spcPts val="2195"/>
              </a:spcBef>
            </a:pPr>
            <a:r>
              <a:rPr sz="2400" b="1" dirty="0">
                <a:solidFill>
                  <a:srgbClr val="252525"/>
                </a:solidFill>
                <a:latin typeface="Garamond"/>
                <a:cs typeface="Garamond"/>
              </a:rPr>
              <a:t>As</a:t>
            </a:r>
            <a:r>
              <a:rPr sz="2400" b="1" spc="-1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400" b="1" spc="-5" dirty="0">
                <a:solidFill>
                  <a:srgbClr val="252525"/>
                </a:solidFill>
                <a:latin typeface="Garamond"/>
                <a:cs typeface="Garamond"/>
              </a:rPr>
              <a:t>the</a:t>
            </a:r>
            <a:r>
              <a:rPr sz="2400" b="1" spc="2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400" b="1" spc="-5" dirty="0">
                <a:solidFill>
                  <a:srgbClr val="252525"/>
                </a:solidFill>
                <a:latin typeface="Garamond"/>
                <a:cs typeface="Garamond"/>
              </a:rPr>
              <a:t>radioisotope</a:t>
            </a:r>
            <a:r>
              <a:rPr sz="2400" b="1" spc="2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400" b="1" spc="-5" dirty="0">
                <a:solidFill>
                  <a:srgbClr val="252525"/>
                </a:solidFill>
                <a:latin typeface="Garamond"/>
                <a:cs typeface="Garamond"/>
              </a:rPr>
              <a:t>undergoes</a:t>
            </a:r>
            <a:r>
              <a:rPr sz="2400" b="1" spc="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400" b="1" spc="-5" dirty="0">
                <a:solidFill>
                  <a:srgbClr val="252525"/>
                </a:solidFill>
                <a:latin typeface="Garamond"/>
                <a:cs typeface="Garamond"/>
              </a:rPr>
              <a:t>positron</a:t>
            </a:r>
            <a:r>
              <a:rPr sz="2400" b="1" spc="1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400" b="1" spc="-5" dirty="0">
                <a:solidFill>
                  <a:srgbClr val="252525"/>
                </a:solidFill>
                <a:latin typeface="Garamond"/>
                <a:cs typeface="Garamond"/>
              </a:rPr>
              <a:t>emission</a:t>
            </a:r>
            <a:r>
              <a:rPr sz="2400" b="1" spc="-1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400" b="1" spc="-5" dirty="0">
                <a:solidFill>
                  <a:srgbClr val="252525"/>
                </a:solidFill>
                <a:latin typeface="Garamond"/>
                <a:cs typeface="Garamond"/>
              </a:rPr>
              <a:t>decay (also</a:t>
            </a:r>
            <a:r>
              <a:rPr sz="2400" b="1" spc="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400" b="1" spc="-10" dirty="0">
                <a:solidFill>
                  <a:srgbClr val="252525"/>
                </a:solidFill>
                <a:latin typeface="Garamond"/>
                <a:cs typeface="Garamond"/>
              </a:rPr>
              <a:t>known</a:t>
            </a:r>
            <a:r>
              <a:rPr sz="2400" b="1" spc="2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400" b="1" dirty="0">
                <a:solidFill>
                  <a:srgbClr val="252525"/>
                </a:solidFill>
                <a:latin typeface="Garamond"/>
                <a:cs typeface="Garamond"/>
              </a:rPr>
              <a:t>as</a:t>
            </a:r>
            <a:r>
              <a:rPr sz="2400" b="1" spc="-2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400" b="1" spc="-15" dirty="0">
                <a:solidFill>
                  <a:srgbClr val="252525"/>
                </a:solidFill>
                <a:latin typeface="Garamond"/>
                <a:cs typeface="Garamond"/>
              </a:rPr>
              <a:t>positive </a:t>
            </a:r>
            <a:r>
              <a:rPr sz="2400" b="1" spc="-58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400" b="1" spc="-10" dirty="0">
                <a:solidFill>
                  <a:srgbClr val="252525"/>
                </a:solidFill>
                <a:latin typeface="Garamond"/>
                <a:cs typeface="Garamond"/>
              </a:rPr>
              <a:t>beta </a:t>
            </a:r>
            <a:r>
              <a:rPr sz="2400" b="1" spc="-5" dirty="0">
                <a:solidFill>
                  <a:srgbClr val="252525"/>
                </a:solidFill>
                <a:latin typeface="Garamond"/>
                <a:cs typeface="Garamond"/>
              </a:rPr>
              <a:t>decay), it </a:t>
            </a:r>
            <a:r>
              <a:rPr sz="2400" b="1" spc="-10" dirty="0">
                <a:solidFill>
                  <a:srgbClr val="252525"/>
                </a:solidFill>
                <a:latin typeface="Garamond"/>
                <a:cs typeface="Garamond"/>
              </a:rPr>
              <a:t>emits </a:t>
            </a:r>
            <a:r>
              <a:rPr sz="2400" b="1" dirty="0">
                <a:solidFill>
                  <a:srgbClr val="252525"/>
                </a:solidFill>
                <a:latin typeface="Garamond"/>
                <a:cs typeface="Garamond"/>
              </a:rPr>
              <a:t>a </a:t>
            </a:r>
            <a:r>
              <a:rPr sz="2400" b="1" spc="-5" dirty="0">
                <a:solidFill>
                  <a:srgbClr val="252525"/>
                </a:solidFill>
                <a:latin typeface="Garamond"/>
                <a:cs typeface="Garamond"/>
              </a:rPr>
              <a:t>positron, </a:t>
            </a:r>
            <a:r>
              <a:rPr sz="2400" b="1" dirty="0">
                <a:solidFill>
                  <a:srgbClr val="252525"/>
                </a:solidFill>
                <a:latin typeface="Garamond"/>
                <a:cs typeface="Garamond"/>
              </a:rPr>
              <a:t>an antiparticle of</a:t>
            </a:r>
            <a:r>
              <a:rPr sz="2400" b="1" spc="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400" b="1" spc="-5" dirty="0">
                <a:solidFill>
                  <a:srgbClr val="252525"/>
                </a:solidFill>
                <a:latin typeface="Garamond"/>
                <a:cs typeface="Garamond"/>
              </a:rPr>
              <a:t>the </a:t>
            </a:r>
            <a:r>
              <a:rPr sz="2400" b="1" dirty="0">
                <a:solidFill>
                  <a:srgbClr val="252525"/>
                </a:solidFill>
                <a:latin typeface="Garamond"/>
                <a:cs typeface="Garamond"/>
              </a:rPr>
              <a:t>electron </a:t>
            </a:r>
            <a:r>
              <a:rPr sz="2400" b="1" spc="-5" dirty="0">
                <a:solidFill>
                  <a:srgbClr val="252525"/>
                </a:solidFill>
                <a:latin typeface="Garamond"/>
                <a:cs typeface="Garamond"/>
              </a:rPr>
              <a:t>with opposite </a:t>
            </a:r>
            <a:r>
              <a:rPr sz="2400" b="1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400" b="1" spc="-5" dirty="0">
                <a:solidFill>
                  <a:srgbClr val="252525"/>
                </a:solidFill>
                <a:latin typeface="Garamond"/>
                <a:cs typeface="Garamond"/>
              </a:rPr>
              <a:t>charge.</a:t>
            </a:r>
            <a:endParaRPr sz="2400">
              <a:latin typeface="Garamond"/>
              <a:cs typeface="Garamond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443093" y="2365374"/>
            <a:ext cx="314960" cy="3683635"/>
          </a:xfrm>
          <a:custGeom>
            <a:avLst/>
            <a:gdLst/>
            <a:ahLst/>
            <a:cxnLst/>
            <a:rect l="l" t="t" r="r" b="b"/>
            <a:pathLst>
              <a:path w="314960" h="3683635">
                <a:moveTo>
                  <a:pt x="171196" y="411353"/>
                </a:moveTo>
                <a:lnTo>
                  <a:pt x="114096" y="414032"/>
                </a:lnTo>
                <a:lnTo>
                  <a:pt x="94742" y="0"/>
                </a:lnTo>
                <a:lnTo>
                  <a:pt x="37592" y="2794"/>
                </a:lnTo>
                <a:lnTo>
                  <a:pt x="57073" y="416687"/>
                </a:lnTo>
                <a:lnTo>
                  <a:pt x="0" y="419354"/>
                </a:lnTo>
                <a:lnTo>
                  <a:pt x="93599" y="586613"/>
                </a:lnTo>
                <a:lnTo>
                  <a:pt x="156171" y="445262"/>
                </a:lnTo>
                <a:lnTo>
                  <a:pt x="171196" y="411353"/>
                </a:lnTo>
                <a:close/>
              </a:path>
              <a:path w="314960" h="3683635">
                <a:moveTo>
                  <a:pt x="268732" y="3508121"/>
                </a:moveTo>
                <a:lnTo>
                  <a:pt x="211645" y="3510788"/>
                </a:lnTo>
                <a:lnTo>
                  <a:pt x="192278" y="3093847"/>
                </a:lnTo>
                <a:lnTo>
                  <a:pt x="135128" y="3096387"/>
                </a:lnTo>
                <a:lnTo>
                  <a:pt x="154609" y="3513455"/>
                </a:lnTo>
                <a:lnTo>
                  <a:pt x="97536" y="3516109"/>
                </a:lnTo>
                <a:lnTo>
                  <a:pt x="191135" y="3683381"/>
                </a:lnTo>
                <a:lnTo>
                  <a:pt x="253733" y="3541992"/>
                </a:lnTo>
                <a:lnTo>
                  <a:pt x="268732" y="3508121"/>
                </a:lnTo>
                <a:close/>
              </a:path>
              <a:path w="314960" h="3683635">
                <a:moveTo>
                  <a:pt x="314452" y="1764665"/>
                </a:moveTo>
                <a:lnTo>
                  <a:pt x="257352" y="1767344"/>
                </a:lnTo>
                <a:lnTo>
                  <a:pt x="237998" y="1353312"/>
                </a:lnTo>
                <a:lnTo>
                  <a:pt x="180848" y="1356106"/>
                </a:lnTo>
                <a:lnTo>
                  <a:pt x="200329" y="1769999"/>
                </a:lnTo>
                <a:lnTo>
                  <a:pt x="143256" y="1772666"/>
                </a:lnTo>
                <a:lnTo>
                  <a:pt x="236855" y="1939925"/>
                </a:lnTo>
                <a:lnTo>
                  <a:pt x="299427" y="1798574"/>
                </a:lnTo>
                <a:lnTo>
                  <a:pt x="314452" y="1764665"/>
                </a:lnTo>
                <a:close/>
              </a:path>
            </a:pathLst>
          </a:custGeom>
          <a:solidFill>
            <a:srgbClr val="6F2F9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75233" y="771271"/>
            <a:ext cx="95935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252525"/>
                </a:solidFill>
              </a:rPr>
              <a:t>After</a:t>
            </a:r>
            <a:r>
              <a:rPr sz="2400" spc="-10" dirty="0">
                <a:solidFill>
                  <a:srgbClr val="252525"/>
                </a:solidFill>
              </a:rPr>
              <a:t> traveling</a:t>
            </a:r>
            <a:r>
              <a:rPr sz="2400" spc="15" dirty="0">
                <a:solidFill>
                  <a:srgbClr val="252525"/>
                </a:solidFill>
              </a:rPr>
              <a:t> </a:t>
            </a:r>
            <a:r>
              <a:rPr sz="2400" spc="-5" dirty="0">
                <a:solidFill>
                  <a:srgbClr val="252525"/>
                </a:solidFill>
              </a:rPr>
              <a:t>up</a:t>
            </a:r>
            <a:r>
              <a:rPr sz="2400" spc="10" dirty="0">
                <a:solidFill>
                  <a:srgbClr val="252525"/>
                </a:solidFill>
              </a:rPr>
              <a:t> </a:t>
            </a:r>
            <a:r>
              <a:rPr sz="2400" dirty="0">
                <a:solidFill>
                  <a:srgbClr val="252525"/>
                </a:solidFill>
              </a:rPr>
              <a:t>to</a:t>
            </a:r>
            <a:r>
              <a:rPr sz="2400" spc="-5" dirty="0">
                <a:solidFill>
                  <a:srgbClr val="252525"/>
                </a:solidFill>
              </a:rPr>
              <a:t> </a:t>
            </a:r>
            <a:r>
              <a:rPr sz="2400" dirty="0">
                <a:solidFill>
                  <a:srgbClr val="252525"/>
                </a:solidFill>
              </a:rPr>
              <a:t>a </a:t>
            </a:r>
            <a:r>
              <a:rPr sz="2400" spc="-5" dirty="0">
                <a:solidFill>
                  <a:srgbClr val="252525"/>
                </a:solidFill>
              </a:rPr>
              <a:t>few</a:t>
            </a:r>
            <a:r>
              <a:rPr sz="2400" dirty="0">
                <a:solidFill>
                  <a:srgbClr val="252525"/>
                </a:solidFill>
              </a:rPr>
              <a:t> </a:t>
            </a:r>
            <a:r>
              <a:rPr sz="2400" spc="-5" dirty="0">
                <a:solidFill>
                  <a:srgbClr val="252525"/>
                </a:solidFill>
              </a:rPr>
              <a:t>millimeters</a:t>
            </a:r>
            <a:r>
              <a:rPr sz="2400" spc="30" dirty="0">
                <a:solidFill>
                  <a:srgbClr val="252525"/>
                </a:solidFill>
              </a:rPr>
              <a:t> </a:t>
            </a:r>
            <a:r>
              <a:rPr sz="2400" spc="-5" dirty="0">
                <a:solidFill>
                  <a:srgbClr val="252525"/>
                </a:solidFill>
              </a:rPr>
              <a:t>the</a:t>
            </a:r>
            <a:r>
              <a:rPr sz="2400" spc="5" dirty="0">
                <a:solidFill>
                  <a:srgbClr val="252525"/>
                </a:solidFill>
              </a:rPr>
              <a:t> </a:t>
            </a:r>
            <a:r>
              <a:rPr sz="2400" spc="-5" dirty="0">
                <a:solidFill>
                  <a:srgbClr val="252525"/>
                </a:solidFill>
              </a:rPr>
              <a:t>positron</a:t>
            </a:r>
            <a:r>
              <a:rPr sz="2400" spc="10" dirty="0">
                <a:solidFill>
                  <a:srgbClr val="252525"/>
                </a:solidFill>
              </a:rPr>
              <a:t> </a:t>
            </a:r>
            <a:r>
              <a:rPr sz="2400" dirty="0">
                <a:solidFill>
                  <a:srgbClr val="252525"/>
                </a:solidFill>
              </a:rPr>
              <a:t>encounters</a:t>
            </a:r>
            <a:r>
              <a:rPr sz="2400" spc="5" dirty="0">
                <a:solidFill>
                  <a:srgbClr val="252525"/>
                </a:solidFill>
              </a:rPr>
              <a:t> </a:t>
            </a:r>
            <a:r>
              <a:rPr sz="2400" dirty="0">
                <a:solidFill>
                  <a:srgbClr val="252525"/>
                </a:solidFill>
              </a:rPr>
              <a:t>an</a:t>
            </a:r>
            <a:r>
              <a:rPr sz="2400" spc="-5" dirty="0">
                <a:solidFill>
                  <a:srgbClr val="252525"/>
                </a:solidFill>
              </a:rPr>
              <a:t> electron.</a:t>
            </a:r>
            <a:endParaRPr sz="2400"/>
          </a:p>
        </p:txBody>
      </p:sp>
      <p:sp>
        <p:nvSpPr>
          <p:cNvPr id="3" name="object 3"/>
          <p:cNvSpPr txBox="1"/>
          <p:nvPr/>
        </p:nvSpPr>
        <p:spPr>
          <a:xfrm>
            <a:off x="675233" y="1801444"/>
            <a:ext cx="10142855" cy="7581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5" dirty="0">
                <a:solidFill>
                  <a:srgbClr val="252525"/>
                </a:solidFill>
                <a:latin typeface="Garamond"/>
                <a:cs typeface="Garamond"/>
              </a:rPr>
              <a:t>The</a:t>
            </a:r>
            <a:r>
              <a:rPr sz="2400" b="1" spc="-5" dirty="0">
                <a:solidFill>
                  <a:srgbClr val="252525"/>
                </a:solidFill>
                <a:latin typeface="Garamond"/>
                <a:cs typeface="Garamond"/>
              </a:rPr>
              <a:t> encounter</a:t>
            </a:r>
            <a:r>
              <a:rPr sz="2400" b="1" spc="1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400" b="1" spc="-5" dirty="0">
                <a:solidFill>
                  <a:srgbClr val="252525"/>
                </a:solidFill>
                <a:latin typeface="Garamond"/>
                <a:cs typeface="Garamond"/>
              </a:rPr>
              <a:t>annihilates</a:t>
            </a:r>
            <a:r>
              <a:rPr sz="2400" b="1" spc="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400" b="1" spc="-5" dirty="0">
                <a:solidFill>
                  <a:srgbClr val="252525"/>
                </a:solidFill>
                <a:latin typeface="Garamond"/>
                <a:cs typeface="Garamond"/>
              </a:rPr>
              <a:t>them</a:t>
            </a:r>
            <a:r>
              <a:rPr sz="2400" b="1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400" b="1" spc="-10" dirty="0">
                <a:solidFill>
                  <a:srgbClr val="252525"/>
                </a:solidFill>
                <a:latin typeface="Garamond"/>
                <a:cs typeface="Garamond"/>
              </a:rPr>
              <a:t>both,</a:t>
            </a:r>
            <a:r>
              <a:rPr sz="2400" b="1" spc="1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400" b="1" spc="-5" dirty="0">
                <a:solidFill>
                  <a:srgbClr val="252525"/>
                </a:solidFill>
                <a:latin typeface="Garamond"/>
                <a:cs typeface="Garamond"/>
              </a:rPr>
              <a:t>producing</a:t>
            </a:r>
            <a:r>
              <a:rPr sz="2400" b="1" spc="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400" b="1" dirty="0">
                <a:solidFill>
                  <a:srgbClr val="252525"/>
                </a:solidFill>
                <a:latin typeface="Garamond"/>
                <a:cs typeface="Garamond"/>
              </a:rPr>
              <a:t>a </a:t>
            </a:r>
            <a:r>
              <a:rPr sz="2400" b="1" spc="-5" dirty="0">
                <a:solidFill>
                  <a:srgbClr val="252525"/>
                </a:solidFill>
                <a:latin typeface="Garamond"/>
                <a:cs typeface="Garamond"/>
              </a:rPr>
              <a:t>pair</a:t>
            </a:r>
            <a:r>
              <a:rPr sz="2400" b="1" spc="1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400" b="1" dirty="0">
                <a:solidFill>
                  <a:srgbClr val="252525"/>
                </a:solidFill>
                <a:latin typeface="Garamond"/>
                <a:cs typeface="Garamond"/>
              </a:rPr>
              <a:t>of</a:t>
            </a:r>
            <a:r>
              <a:rPr sz="2400" b="1" spc="37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400" b="1" spc="-10" dirty="0">
                <a:solidFill>
                  <a:srgbClr val="252525"/>
                </a:solidFill>
                <a:latin typeface="Garamond"/>
                <a:cs typeface="Garamond"/>
              </a:rPr>
              <a:t>(gamma)</a:t>
            </a:r>
            <a:r>
              <a:rPr sz="2400" b="1" spc="1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400" b="1" spc="-5" dirty="0">
                <a:solidFill>
                  <a:srgbClr val="252525"/>
                </a:solidFill>
                <a:latin typeface="Garamond"/>
                <a:cs typeface="Garamond"/>
              </a:rPr>
              <a:t>photon</a:t>
            </a:r>
            <a:endParaRPr sz="2400">
              <a:latin typeface="Garamond"/>
              <a:cs typeface="Garamond"/>
            </a:endParaRPr>
          </a:p>
          <a:p>
            <a:pPr marL="299085">
              <a:lnSpc>
                <a:spcPct val="100000"/>
              </a:lnSpc>
              <a:spcBef>
                <a:spcPts val="5"/>
              </a:spcBef>
              <a:tabLst>
                <a:tab pos="10128885" algn="l"/>
              </a:tabLst>
            </a:pPr>
            <a:r>
              <a:rPr sz="2400" b="1" spc="-15" dirty="0">
                <a:solidFill>
                  <a:srgbClr val="252525"/>
                </a:solidFill>
                <a:latin typeface="Garamond"/>
                <a:cs typeface="Garamond"/>
              </a:rPr>
              <a:t>mo</a:t>
            </a:r>
            <a:r>
              <a:rPr sz="2400" b="1" strike="sngStrike" spc="-15" dirty="0">
                <a:solidFill>
                  <a:srgbClr val="252525"/>
                </a:solidFill>
                <a:latin typeface="Garamond"/>
                <a:cs typeface="Garamond"/>
              </a:rPr>
              <a:t>ving</a:t>
            </a:r>
            <a:r>
              <a:rPr sz="2400" b="1" strike="sngStrike" spc="-5" dirty="0">
                <a:solidFill>
                  <a:srgbClr val="252525"/>
                </a:solidFill>
                <a:latin typeface="Garamond"/>
                <a:cs typeface="Garamond"/>
              </a:rPr>
              <a:t> in</a:t>
            </a:r>
            <a:r>
              <a:rPr sz="2400" b="1" strike="sngStrike" spc="-1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400" b="1" strike="sngStrike" spc="-5" dirty="0">
                <a:solidFill>
                  <a:srgbClr val="252525"/>
                </a:solidFill>
                <a:latin typeface="Garamond"/>
                <a:cs typeface="Garamond"/>
              </a:rPr>
              <a:t>opposite</a:t>
            </a:r>
            <a:r>
              <a:rPr sz="2400" b="1" strike="sngStrike" spc="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400" b="1" strike="sngStrike" spc="-5" dirty="0">
                <a:solidFill>
                  <a:srgbClr val="252525"/>
                </a:solidFill>
                <a:latin typeface="Garamond"/>
                <a:cs typeface="Garamond"/>
              </a:rPr>
              <a:t>directions.	</a:t>
            </a:r>
            <a:endParaRPr sz="2400">
              <a:latin typeface="Garamond"/>
              <a:cs typeface="Garamond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75233" y="3713429"/>
            <a:ext cx="10434320" cy="2154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252525"/>
                </a:solidFill>
                <a:latin typeface="Garamond"/>
                <a:cs typeface="Garamond"/>
              </a:rPr>
              <a:t>These</a:t>
            </a:r>
            <a:r>
              <a:rPr sz="2400" b="1" spc="-2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400" b="1" dirty="0">
                <a:solidFill>
                  <a:srgbClr val="252525"/>
                </a:solidFill>
                <a:latin typeface="Garamond"/>
                <a:cs typeface="Garamond"/>
              </a:rPr>
              <a:t>are</a:t>
            </a:r>
            <a:r>
              <a:rPr sz="2400" b="1" spc="2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400" b="1" spc="-5" dirty="0">
                <a:solidFill>
                  <a:srgbClr val="252525"/>
                </a:solidFill>
                <a:latin typeface="Garamond"/>
                <a:cs typeface="Garamond"/>
              </a:rPr>
              <a:t>detected when</a:t>
            </a:r>
            <a:r>
              <a:rPr sz="2400" b="1" spc="-1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400" b="1" spc="-5" dirty="0">
                <a:solidFill>
                  <a:srgbClr val="252525"/>
                </a:solidFill>
                <a:latin typeface="Garamond"/>
                <a:cs typeface="Garamond"/>
              </a:rPr>
              <a:t>they</a:t>
            </a:r>
            <a:r>
              <a:rPr sz="2400" b="1" dirty="0">
                <a:solidFill>
                  <a:srgbClr val="252525"/>
                </a:solidFill>
                <a:latin typeface="Garamond"/>
                <a:cs typeface="Garamond"/>
              </a:rPr>
              <a:t> reach</a:t>
            </a:r>
            <a:r>
              <a:rPr sz="2400" b="1" spc="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400" b="1" spc="-5" dirty="0">
                <a:solidFill>
                  <a:srgbClr val="252525"/>
                </a:solidFill>
                <a:latin typeface="Garamond"/>
                <a:cs typeface="Garamond"/>
              </a:rPr>
              <a:t>scintillator</a:t>
            </a:r>
            <a:r>
              <a:rPr sz="2400" b="1" spc="1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400" b="1" spc="-5" dirty="0">
                <a:solidFill>
                  <a:srgbClr val="252525"/>
                </a:solidFill>
                <a:latin typeface="Garamond"/>
                <a:cs typeface="Garamond"/>
              </a:rPr>
              <a:t>in</a:t>
            </a:r>
            <a:r>
              <a:rPr sz="2400" b="1" spc="1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400" b="1" spc="-5" dirty="0">
                <a:solidFill>
                  <a:srgbClr val="252525"/>
                </a:solidFill>
                <a:latin typeface="Garamond"/>
                <a:cs typeface="Garamond"/>
              </a:rPr>
              <a:t>the</a:t>
            </a:r>
            <a:r>
              <a:rPr sz="2400" b="1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400" b="1" spc="-5" dirty="0">
                <a:solidFill>
                  <a:srgbClr val="252525"/>
                </a:solidFill>
                <a:latin typeface="Garamond"/>
                <a:cs typeface="Garamond"/>
              </a:rPr>
              <a:t>scanning</a:t>
            </a:r>
            <a:r>
              <a:rPr sz="2400" b="1" spc="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400" b="1" spc="-5" dirty="0">
                <a:solidFill>
                  <a:srgbClr val="252525"/>
                </a:solidFill>
                <a:latin typeface="Garamond"/>
                <a:cs typeface="Garamond"/>
              </a:rPr>
              <a:t>device</a:t>
            </a:r>
            <a:r>
              <a:rPr sz="2400" b="1" spc="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400" b="1" dirty="0">
                <a:solidFill>
                  <a:srgbClr val="252525"/>
                </a:solidFill>
                <a:latin typeface="Garamond"/>
                <a:cs typeface="Garamond"/>
              </a:rPr>
              <a:t>creating</a:t>
            </a:r>
            <a:r>
              <a:rPr sz="2400" b="1" spc="1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400" b="1" dirty="0">
                <a:solidFill>
                  <a:srgbClr val="252525"/>
                </a:solidFill>
                <a:latin typeface="Garamond"/>
                <a:cs typeface="Garamond"/>
              </a:rPr>
              <a:t>a</a:t>
            </a:r>
            <a:endParaRPr sz="2400">
              <a:latin typeface="Garamond"/>
              <a:cs typeface="Garamond"/>
            </a:endParaRPr>
          </a:p>
          <a:p>
            <a:pPr marL="299085">
              <a:lnSpc>
                <a:spcPct val="100000"/>
              </a:lnSpc>
              <a:spcBef>
                <a:spcPts val="5"/>
              </a:spcBef>
            </a:pPr>
            <a:r>
              <a:rPr sz="2400" b="1" dirty="0">
                <a:solidFill>
                  <a:srgbClr val="252525"/>
                </a:solidFill>
                <a:latin typeface="Garamond"/>
                <a:cs typeface="Garamond"/>
              </a:rPr>
              <a:t>burst of</a:t>
            </a:r>
            <a:r>
              <a:rPr sz="2400" b="1" spc="37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400" b="1" spc="-5" dirty="0">
                <a:solidFill>
                  <a:srgbClr val="252525"/>
                </a:solidFill>
                <a:latin typeface="Garamond"/>
                <a:cs typeface="Garamond"/>
              </a:rPr>
              <a:t>light</a:t>
            </a:r>
            <a:r>
              <a:rPr sz="2400" b="1" spc="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400" b="1" spc="-5" dirty="0">
                <a:solidFill>
                  <a:srgbClr val="252525"/>
                </a:solidFill>
                <a:latin typeface="Garamond"/>
                <a:cs typeface="Garamond"/>
              </a:rPr>
              <a:t>which</a:t>
            </a:r>
            <a:r>
              <a:rPr sz="2400" b="1" spc="-1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400" b="1" spc="-5" dirty="0">
                <a:solidFill>
                  <a:srgbClr val="252525"/>
                </a:solidFill>
                <a:latin typeface="Garamond"/>
                <a:cs typeface="Garamond"/>
              </a:rPr>
              <a:t>is</a:t>
            </a:r>
            <a:r>
              <a:rPr sz="2400" b="1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400" b="1" spc="-5" dirty="0">
                <a:solidFill>
                  <a:srgbClr val="252525"/>
                </a:solidFill>
                <a:latin typeface="Garamond"/>
                <a:cs typeface="Garamond"/>
              </a:rPr>
              <a:t>detected</a:t>
            </a:r>
            <a:r>
              <a:rPr sz="2400" b="1" spc="2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400" b="1" spc="-5" dirty="0">
                <a:solidFill>
                  <a:srgbClr val="252525"/>
                </a:solidFill>
                <a:latin typeface="Garamond"/>
                <a:cs typeface="Garamond"/>
              </a:rPr>
              <a:t>by</a:t>
            </a:r>
            <a:r>
              <a:rPr sz="2400" b="1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400" b="1" spc="-10" dirty="0">
                <a:solidFill>
                  <a:srgbClr val="252525"/>
                </a:solidFill>
                <a:latin typeface="Garamond"/>
                <a:cs typeface="Garamond"/>
              </a:rPr>
              <a:t>photomultiplier</a:t>
            </a:r>
            <a:r>
              <a:rPr sz="2400" b="1" spc="3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400" b="1" spc="-10" dirty="0">
                <a:solidFill>
                  <a:srgbClr val="252525"/>
                </a:solidFill>
                <a:latin typeface="Garamond"/>
                <a:cs typeface="Garamond"/>
              </a:rPr>
              <a:t>tubes.</a:t>
            </a:r>
            <a:endParaRPr sz="2400">
              <a:latin typeface="Garamond"/>
              <a:cs typeface="Garamond"/>
            </a:endParaRPr>
          </a:p>
          <a:p>
            <a:pPr>
              <a:lnSpc>
                <a:spcPct val="100000"/>
              </a:lnSpc>
            </a:pPr>
            <a:endParaRPr sz="2700">
              <a:latin typeface="Garamond"/>
              <a:cs typeface="Garamond"/>
            </a:endParaRPr>
          </a:p>
          <a:p>
            <a:pPr marL="12700">
              <a:lnSpc>
                <a:spcPct val="100000"/>
              </a:lnSpc>
              <a:spcBef>
                <a:spcPts val="2195"/>
              </a:spcBef>
            </a:pPr>
            <a:r>
              <a:rPr sz="2400" b="1" spc="5" dirty="0">
                <a:solidFill>
                  <a:srgbClr val="252525"/>
                </a:solidFill>
                <a:latin typeface="Garamond"/>
                <a:cs typeface="Garamond"/>
              </a:rPr>
              <a:t>The</a:t>
            </a:r>
            <a:r>
              <a:rPr sz="2400" b="1" spc="-5" dirty="0">
                <a:solidFill>
                  <a:srgbClr val="252525"/>
                </a:solidFill>
                <a:latin typeface="Garamond"/>
                <a:cs typeface="Garamond"/>
              </a:rPr>
              <a:t> technicians</a:t>
            </a:r>
            <a:r>
              <a:rPr sz="2400" b="1" dirty="0">
                <a:solidFill>
                  <a:srgbClr val="252525"/>
                </a:solidFill>
                <a:latin typeface="Garamond"/>
                <a:cs typeface="Garamond"/>
              </a:rPr>
              <a:t> can </a:t>
            </a:r>
            <a:r>
              <a:rPr sz="2400" b="1" spc="-10" dirty="0">
                <a:solidFill>
                  <a:srgbClr val="252525"/>
                </a:solidFill>
                <a:latin typeface="Garamond"/>
                <a:cs typeface="Garamond"/>
              </a:rPr>
              <a:t>then</a:t>
            </a:r>
            <a:r>
              <a:rPr sz="2400" b="1" spc="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400" b="1" dirty="0">
                <a:solidFill>
                  <a:srgbClr val="252525"/>
                </a:solidFill>
                <a:latin typeface="Garamond"/>
                <a:cs typeface="Garamond"/>
              </a:rPr>
              <a:t>create</a:t>
            </a:r>
            <a:r>
              <a:rPr sz="2400" b="1" spc="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400" b="1" dirty="0">
                <a:solidFill>
                  <a:srgbClr val="252525"/>
                </a:solidFill>
                <a:latin typeface="Garamond"/>
                <a:cs typeface="Garamond"/>
              </a:rPr>
              <a:t>an</a:t>
            </a:r>
            <a:r>
              <a:rPr sz="2400" b="1" spc="-1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400" b="1" spc="5" dirty="0">
                <a:solidFill>
                  <a:srgbClr val="252525"/>
                </a:solidFill>
                <a:latin typeface="Garamond"/>
                <a:cs typeface="Garamond"/>
              </a:rPr>
              <a:t>image</a:t>
            </a:r>
            <a:r>
              <a:rPr sz="2400" b="1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400" b="1" spc="-5" dirty="0">
                <a:solidFill>
                  <a:srgbClr val="252525"/>
                </a:solidFill>
                <a:latin typeface="Garamond"/>
                <a:cs typeface="Garamond"/>
              </a:rPr>
              <a:t>of</a:t>
            </a:r>
            <a:r>
              <a:rPr sz="2400" b="1" spc="38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400" b="1" spc="-5" dirty="0">
                <a:solidFill>
                  <a:srgbClr val="252525"/>
                </a:solidFill>
                <a:latin typeface="Garamond"/>
                <a:cs typeface="Garamond"/>
              </a:rPr>
              <a:t>the</a:t>
            </a:r>
            <a:r>
              <a:rPr sz="2400" b="1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400" b="1" spc="5" dirty="0">
                <a:solidFill>
                  <a:srgbClr val="252525"/>
                </a:solidFill>
                <a:latin typeface="Garamond"/>
                <a:cs typeface="Garamond"/>
              </a:rPr>
              <a:t>parts</a:t>
            </a:r>
            <a:r>
              <a:rPr sz="2400" b="1" spc="2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400" b="1" dirty="0">
                <a:solidFill>
                  <a:srgbClr val="252525"/>
                </a:solidFill>
                <a:latin typeface="Garamond"/>
                <a:cs typeface="Garamond"/>
              </a:rPr>
              <a:t>of</a:t>
            </a:r>
            <a:r>
              <a:rPr sz="2400" b="1" spc="37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400" b="1" spc="-25" dirty="0">
                <a:solidFill>
                  <a:srgbClr val="252525"/>
                </a:solidFill>
                <a:latin typeface="Garamond"/>
                <a:cs typeface="Garamond"/>
              </a:rPr>
              <a:t>your</a:t>
            </a:r>
            <a:r>
              <a:rPr sz="2400" b="1" spc="1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400" b="1" spc="-5" dirty="0">
                <a:solidFill>
                  <a:srgbClr val="252525"/>
                </a:solidFill>
                <a:latin typeface="Garamond"/>
                <a:cs typeface="Garamond"/>
              </a:rPr>
              <a:t>brain,</a:t>
            </a:r>
            <a:r>
              <a:rPr sz="2400" b="1" spc="1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400" b="1" spc="5" dirty="0">
                <a:solidFill>
                  <a:srgbClr val="252525"/>
                </a:solidFill>
                <a:latin typeface="Garamond"/>
                <a:cs typeface="Garamond"/>
              </a:rPr>
              <a:t>for</a:t>
            </a:r>
            <a:r>
              <a:rPr sz="2400" b="1" spc="1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400" b="1" spc="-5" dirty="0">
                <a:solidFill>
                  <a:srgbClr val="252525"/>
                </a:solidFill>
                <a:latin typeface="Garamond"/>
                <a:cs typeface="Garamond"/>
              </a:rPr>
              <a:t>example</a:t>
            </a:r>
            <a:endParaRPr sz="2400">
              <a:latin typeface="Garamond"/>
              <a:cs typeface="Garamond"/>
            </a:endParaRPr>
          </a:p>
          <a:p>
            <a:pPr marL="299085">
              <a:lnSpc>
                <a:spcPct val="100000"/>
              </a:lnSpc>
              <a:spcBef>
                <a:spcPts val="5"/>
              </a:spcBef>
            </a:pPr>
            <a:r>
              <a:rPr sz="2400" b="1" spc="-5" dirty="0">
                <a:solidFill>
                  <a:srgbClr val="252525"/>
                </a:solidFill>
                <a:latin typeface="Garamond"/>
                <a:cs typeface="Garamond"/>
              </a:rPr>
              <a:t>which</a:t>
            </a:r>
            <a:r>
              <a:rPr sz="2400" b="1" spc="-3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400" b="1" dirty="0">
                <a:solidFill>
                  <a:srgbClr val="252525"/>
                </a:solidFill>
                <a:latin typeface="Garamond"/>
                <a:cs typeface="Garamond"/>
              </a:rPr>
              <a:t>are</a:t>
            </a:r>
            <a:r>
              <a:rPr sz="2400" b="1" spc="-20" dirty="0">
                <a:solidFill>
                  <a:srgbClr val="252525"/>
                </a:solidFill>
                <a:latin typeface="Garamond"/>
                <a:cs typeface="Garamond"/>
              </a:rPr>
              <a:t> overactive.</a:t>
            </a:r>
            <a:endParaRPr sz="2400">
              <a:latin typeface="Garamond"/>
              <a:cs typeface="Garamond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540629" y="1295526"/>
            <a:ext cx="323850" cy="3866515"/>
          </a:xfrm>
          <a:custGeom>
            <a:avLst/>
            <a:gdLst/>
            <a:ahLst/>
            <a:cxnLst/>
            <a:rect l="l" t="t" r="r" b="b"/>
            <a:pathLst>
              <a:path w="323850" h="3866515">
                <a:moveTo>
                  <a:pt x="171196" y="411353"/>
                </a:moveTo>
                <a:lnTo>
                  <a:pt x="114096" y="414032"/>
                </a:lnTo>
                <a:lnTo>
                  <a:pt x="94742" y="0"/>
                </a:lnTo>
                <a:lnTo>
                  <a:pt x="37592" y="2794"/>
                </a:lnTo>
                <a:lnTo>
                  <a:pt x="57073" y="416687"/>
                </a:lnTo>
                <a:lnTo>
                  <a:pt x="0" y="419354"/>
                </a:lnTo>
                <a:lnTo>
                  <a:pt x="93599" y="586613"/>
                </a:lnTo>
                <a:lnTo>
                  <a:pt x="156171" y="445262"/>
                </a:lnTo>
                <a:lnTo>
                  <a:pt x="171196" y="411353"/>
                </a:lnTo>
                <a:close/>
              </a:path>
              <a:path w="323850" h="3866515">
                <a:moveTo>
                  <a:pt x="229997" y="2008886"/>
                </a:moveTo>
                <a:lnTo>
                  <a:pt x="172923" y="2011260"/>
                </a:lnTo>
                <a:lnTo>
                  <a:pt x="155702" y="1597406"/>
                </a:lnTo>
                <a:lnTo>
                  <a:pt x="98552" y="1599692"/>
                </a:lnTo>
                <a:lnTo>
                  <a:pt x="115773" y="2013635"/>
                </a:lnTo>
                <a:lnTo>
                  <a:pt x="58674" y="2015998"/>
                </a:lnTo>
                <a:lnTo>
                  <a:pt x="151511" y="2183765"/>
                </a:lnTo>
                <a:lnTo>
                  <a:pt x="215061" y="2042160"/>
                </a:lnTo>
                <a:lnTo>
                  <a:pt x="229997" y="2008886"/>
                </a:lnTo>
                <a:close/>
              </a:path>
              <a:path w="323850" h="3866515">
                <a:moveTo>
                  <a:pt x="323596" y="3691001"/>
                </a:moveTo>
                <a:lnTo>
                  <a:pt x="266496" y="3693680"/>
                </a:lnTo>
                <a:lnTo>
                  <a:pt x="247142" y="3279648"/>
                </a:lnTo>
                <a:lnTo>
                  <a:pt x="189992" y="3282442"/>
                </a:lnTo>
                <a:lnTo>
                  <a:pt x="209473" y="3696335"/>
                </a:lnTo>
                <a:lnTo>
                  <a:pt x="152400" y="3699002"/>
                </a:lnTo>
                <a:lnTo>
                  <a:pt x="245999" y="3866261"/>
                </a:lnTo>
                <a:lnTo>
                  <a:pt x="308571" y="3724910"/>
                </a:lnTo>
                <a:lnTo>
                  <a:pt x="323596" y="3691001"/>
                </a:lnTo>
                <a:close/>
              </a:path>
            </a:pathLst>
          </a:custGeom>
          <a:solidFill>
            <a:srgbClr val="6F2F9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396237"/>
            <a:ext cx="12192000" cy="6456045"/>
            <a:chOff x="0" y="396237"/>
            <a:chExt cx="12192000" cy="6456045"/>
          </a:xfrm>
        </p:grpSpPr>
        <p:sp>
          <p:nvSpPr>
            <p:cNvPr id="3" name="object 3"/>
            <p:cNvSpPr/>
            <p:nvPr/>
          </p:nvSpPr>
          <p:spPr>
            <a:xfrm>
              <a:off x="1397507" y="2421636"/>
              <a:ext cx="9407525" cy="0"/>
            </a:xfrm>
            <a:custGeom>
              <a:avLst/>
              <a:gdLst/>
              <a:ahLst/>
              <a:cxnLst/>
              <a:rect l="l" t="t" r="r" b="b"/>
              <a:pathLst>
                <a:path w="9407525">
                  <a:moveTo>
                    <a:pt x="0" y="0"/>
                  </a:moveTo>
                  <a:lnTo>
                    <a:pt x="9407271" y="0"/>
                  </a:lnTo>
                </a:path>
              </a:pathLst>
            </a:custGeom>
            <a:ln w="15875">
              <a:solidFill>
                <a:srgbClr val="83992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56944" y="396237"/>
              <a:ext cx="9131808" cy="645566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7997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0" y="603186"/>
            <a:ext cx="12192000" cy="5654675"/>
            <a:chOff x="0" y="603186"/>
            <a:chExt cx="12192000" cy="5654675"/>
          </a:xfrm>
        </p:grpSpPr>
        <p:sp>
          <p:nvSpPr>
            <p:cNvPr id="4" name="object 4"/>
            <p:cNvSpPr/>
            <p:nvPr/>
          </p:nvSpPr>
          <p:spPr>
            <a:xfrm>
              <a:off x="608076" y="611123"/>
              <a:ext cx="10972800" cy="5638800"/>
            </a:xfrm>
            <a:custGeom>
              <a:avLst/>
              <a:gdLst/>
              <a:ahLst/>
              <a:cxnLst/>
              <a:rect l="l" t="t" r="r" b="b"/>
              <a:pathLst>
                <a:path w="10972800" h="5638800">
                  <a:moveTo>
                    <a:pt x="0" y="5638800"/>
                  </a:moveTo>
                  <a:lnTo>
                    <a:pt x="10972800" y="5638800"/>
                  </a:lnTo>
                  <a:lnTo>
                    <a:pt x="10972800" y="0"/>
                  </a:lnTo>
                  <a:lnTo>
                    <a:pt x="0" y="0"/>
                  </a:lnTo>
                  <a:lnTo>
                    <a:pt x="0" y="5638800"/>
                  </a:lnTo>
                  <a:close/>
                </a:path>
              </a:pathLst>
            </a:custGeom>
            <a:ln w="15875">
              <a:solidFill>
                <a:srgbClr val="83992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3154679"/>
              <a:ext cx="761999" cy="60655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436095" y="3154679"/>
              <a:ext cx="755903" cy="606552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397507" y="2421635"/>
              <a:ext cx="2105025" cy="0"/>
            </a:xfrm>
            <a:custGeom>
              <a:avLst/>
              <a:gdLst/>
              <a:ahLst/>
              <a:cxnLst/>
              <a:rect l="l" t="t" r="r" b="b"/>
              <a:pathLst>
                <a:path w="2105025">
                  <a:moveTo>
                    <a:pt x="0" y="0"/>
                  </a:moveTo>
                  <a:lnTo>
                    <a:pt x="2104643" y="0"/>
                  </a:lnTo>
                </a:path>
              </a:pathLst>
            </a:custGeom>
            <a:ln w="15875">
              <a:solidFill>
                <a:srgbClr val="83992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4704334" y="1244041"/>
            <a:ext cx="2785110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400" spc="-15" dirty="0">
                <a:solidFill>
                  <a:srgbClr val="252525"/>
                </a:solidFill>
              </a:rPr>
              <a:t>PET</a:t>
            </a:r>
            <a:r>
              <a:rPr sz="4400" spc="-75" dirty="0">
                <a:solidFill>
                  <a:srgbClr val="252525"/>
                </a:solidFill>
              </a:rPr>
              <a:t> </a:t>
            </a:r>
            <a:r>
              <a:rPr sz="4400" spc="-10" dirty="0">
                <a:solidFill>
                  <a:srgbClr val="252525"/>
                </a:solidFill>
              </a:rPr>
              <a:t>SCAN</a:t>
            </a:r>
            <a:endParaRPr sz="4400"/>
          </a:p>
        </p:txBody>
      </p:sp>
      <p:grpSp>
        <p:nvGrpSpPr>
          <p:cNvPr id="9" name="object 9"/>
          <p:cNvGrpSpPr/>
          <p:nvPr/>
        </p:nvGrpSpPr>
        <p:grpSpPr>
          <a:xfrm>
            <a:off x="3502152" y="2136648"/>
            <a:ext cx="8689975" cy="3883660"/>
            <a:chOff x="3502152" y="2136648"/>
            <a:chExt cx="8689975" cy="3883660"/>
          </a:xfrm>
        </p:grpSpPr>
        <p:sp>
          <p:nvSpPr>
            <p:cNvPr id="10" name="object 10"/>
            <p:cNvSpPr/>
            <p:nvPr/>
          </p:nvSpPr>
          <p:spPr>
            <a:xfrm>
              <a:off x="3502152" y="2136647"/>
              <a:ext cx="8689975" cy="1685925"/>
            </a:xfrm>
            <a:custGeom>
              <a:avLst/>
              <a:gdLst/>
              <a:ahLst/>
              <a:cxnLst/>
              <a:rect l="l" t="t" r="r" b="b"/>
              <a:pathLst>
                <a:path w="8689975" h="1685925">
                  <a:moveTo>
                    <a:pt x="8570976" y="1225296"/>
                  </a:moveTo>
                  <a:lnTo>
                    <a:pt x="0" y="1225296"/>
                  </a:lnTo>
                  <a:lnTo>
                    <a:pt x="0" y="1685544"/>
                  </a:lnTo>
                  <a:lnTo>
                    <a:pt x="8570976" y="1685544"/>
                  </a:lnTo>
                  <a:lnTo>
                    <a:pt x="8570976" y="1225296"/>
                  </a:lnTo>
                  <a:close/>
                </a:path>
                <a:path w="8689975" h="1685925">
                  <a:moveTo>
                    <a:pt x="8689848" y="0"/>
                  </a:moveTo>
                  <a:lnTo>
                    <a:pt x="0" y="0"/>
                  </a:lnTo>
                  <a:lnTo>
                    <a:pt x="0" y="463296"/>
                  </a:lnTo>
                  <a:lnTo>
                    <a:pt x="8689848" y="463296"/>
                  </a:lnTo>
                  <a:lnTo>
                    <a:pt x="868984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502152" y="2743200"/>
              <a:ext cx="5794248" cy="32766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78322" y="271043"/>
            <a:ext cx="1438275" cy="8496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400" spc="-5" dirty="0"/>
              <a:t>Us</a:t>
            </a:r>
            <a:r>
              <a:rPr sz="5400" spc="-20" dirty="0"/>
              <a:t>e</a:t>
            </a:r>
            <a:r>
              <a:rPr sz="5400" dirty="0"/>
              <a:t>s</a:t>
            </a:r>
            <a:endParaRPr sz="5400"/>
          </a:p>
        </p:txBody>
      </p:sp>
      <p:sp>
        <p:nvSpPr>
          <p:cNvPr id="3" name="object 3"/>
          <p:cNvSpPr txBox="1"/>
          <p:nvPr/>
        </p:nvSpPr>
        <p:spPr>
          <a:xfrm>
            <a:off x="1086103" y="676147"/>
            <a:ext cx="21596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0"/>
              </a:spcBef>
              <a:buClr>
                <a:srgbClr val="83992A"/>
              </a:buClr>
              <a:buSzPct val="114583"/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400" b="1" spc="-5" dirty="0">
                <a:latin typeface="Garamond"/>
                <a:cs typeface="Garamond"/>
              </a:rPr>
              <a:t>Detect</a:t>
            </a:r>
            <a:r>
              <a:rPr sz="2400" b="1" spc="-75" dirty="0">
                <a:latin typeface="Garamond"/>
                <a:cs typeface="Garamond"/>
              </a:rPr>
              <a:t> </a:t>
            </a:r>
            <a:r>
              <a:rPr sz="2400" b="1" spc="-15" dirty="0">
                <a:latin typeface="Garamond"/>
                <a:cs typeface="Garamond"/>
              </a:rPr>
              <a:t>cancer.</a:t>
            </a:r>
            <a:endParaRPr sz="2400">
              <a:latin typeface="Garamond"/>
              <a:cs typeface="Garamond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569709" y="4547108"/>
            <a:ext cx="73660" cy="15240"/>
          </a:xfrm>
          <a:custGeom>
            <a:avLst/>
            <a:gdLst/>
            <a:ahLst/>
            <a:cxnLst/>
            <a:rect l="l" t="t" r="r" b="b"/>
            <a:pathLst>
              <a:path w="73659" h="15239">
                <a:moveTo>
                  <a:pt x="73151" y="0"/>
                </a:moveTo>
                <a:lnTo>
                  <a:pt x="0" y="0"/>
                </a:lnTo>
                <a:lnTo>
                  <a:pt x="0" y="15239"/>
                </a:lnTo>
                <a:lnTo>
                  <a:pt x="73151" y="15239"/>
                </a:lnTo>
                <a:lnTo>
                  <a:pt x="73151" y="0"/>
                </a:lnTo>
                <a:close/>
              </a:path>
            </a:pathLst>
          </a:custGeom>
          <a:solidFill>
            <a:srgbClr val="A8BE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086103" y="1096943"/>
            <a:ext cx="10059670" cy="5126990"/>
          </a:xfrm>
          <a:prstGeom prst="rect">
            <a:avLst/>
          </a:prstGeom>
        </p:spPr>
        <p:txBody>
          <a:bodyPr vert="horz" wrap="square" lIns="0" tIns="70485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555"/>
              </a:spcBef>
              <a:buClr>
                <a:srgbClr val="83992A"/>
              </a:buClr>
              <a:buSzPct val="114583"/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400" b="1" spc="5" dirty="0">
                <a:solidFill>
                  <a:srgbClr val="FF0000"/>
                </a:solidFill>
                <a:latin typeface="Garamond"/>
                <a:cs typeface="Garamond"/>
              </a:rPr>
              <a:t>Determine </a:t>
            </a:r>
            <a:r>
              <a:rPr sz="2400" b="1" spc="-5" dirty="0">
                <a:solidFill>
                  <a:srgbClr val="FF0000"/>
                </a:solidFill>
                <a:latin typeface="Garamond"/>
                <a:cs typeface="Garamond"/>
              </a:rPr>
              <a:t>whether</a:t>
            </a:r>
            <a:r>
              <a:rPr sz="2400" b="1" spc="10" dirty="0">
                <a:solidFill>
                  <a:srgbClr val="FF0000"/>
                </a:solidFill>
                <a:latin typeface="Garamond"/>
                <a:cs typeface="Garamond"/>
              </a:rPr>
              <a:t> </a:t>
            </a:r>
            <a:r>
              <a:rPr sz="2400" b="1" dirty="0">
                <a:solidFill>
                  <a:srgbClr val="FF0000"/>
                </a:solidFill>
                <a:latin typeface="Garamond"/>
                <a:cs typeface="Garamond"/>
              </a:rPr>
              <a:t>a</a:t>
            </a:r>
            <a:r>
              <a:rPr sz="2400" b="1" spc="-5" dirty="0">
                <a:solidFill>
                  <a:srgbClr val="FF0000"/>
                </a:solidFill>
                <a:latin typeface="Garamond"/>
                <a:cs typeface="Garamond"/>
              </a:rPr>
              <a:t> cancer</a:t>
            </a:r>
            <a:r>
              <a:rPr sz="2400" b="1" spc="-20" dirty="0">
                <a:solidFill>
                  <a:srgbClr val="FF0000"/>
                </a:solidFill>
                <a:latin typeface="Garamond"/>
                <a:cs typeface="Garamond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Garamond"/>
                <a:cs typeface="Garamond"/>
              </a:rPr>
              <a:t>has</a:t>
            </a:r>
            <a:r>
              <a:rPr sz="2400" b="1" spc="-10" dirty="0">
                <a:solidFill>
                  <a:srgbClr val="FF0000"/>
                </a:solidFill>
                <a:latin typeface="Garamond"/>
                <a:cs typeface="Garamond"/>
              </a:rPr>
              <a:t> </a:t>
            </a:r>
            <a:r>
              <a:rPr sz="2400" b="1" dirty="0">
                <a:solidFill>
                  <a:srgbClr val="FF0000"/>
                </a:solidFill>
                <a:latin typeface="Garamond"/>
                <a:cs typeface="Garamond"/>
              </a:rPr>
              <a:t>spread</a:t>
            </a:r>
            <a:r>
              <a:rPr sz="2400" b="1" spc="-5" dirty="0">
                <a:solidFill>
                  <a:srgbClr val="FF0000"/>
                </a:solidFill>
                <a:latin typeface="Garamond"/>
                <a:cs typeface="Garamond"/>
              </a:rPr>
              <a:t> in</a:t>
            </a:r>
            <a:r>
              <a:rPr sz="2400" b="1" spc="-15" dirty="0">
                <a:solidFill>
                  <a:srgbClr val="FF0000"/>
                </a:solidFill>
                <a:latin typeface="Garamond"/>
                <a:cs typeface="Garamond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Garamond"/>
                <a:cs typeface="Garamond"/>
              </a:rPr>
              <a:t>the</a:t>
            </a:r>
            <a:r>
              <a:rPr sz="2400" b="1" spc="20" dirty="0">
                <a:solidFill>
                  <a:srgbClr val="FF0000"/>
                </a:solidFill>
                <a:latin typeface="Garamond"/>
                <a:cs typeface="Garamond"/>
              </a:rPr>
              <a:t> </a:t>
            </a:r>
            <a:r>
              <a:rPr sz="2400" b="1" spc="-50" dirty="0">
                <a:solidFill>
                  <a:srgbClr val="FF0000"/>
                </a:solidFill>
                <a:latin typeface="Garamond"/>
                <a:cs typeface="Garamond"/>
              </a:rPr>
              <a:t>body.</a:t>
            </a:r>
            <a:endParaRPr sz="2400">
              <a:latin typeface="Garamond"/>
              <a:cs typeface="Garamond"/>
            </a:endParaRPr>
          </a:p>
          <a:p>
            <a:pPr marL="299085" indent="-287020">
              <a:lnSpc>
                <a:spcPct val="100000"/>
              </a:lnSpc>
              <a:spcBef>
                <a:spcPts val="890"/>
              </a:spcBef>
              <a:buClr>
                <a:srgbClr val="83992A"/>
              </a:buClr>
              <a:buSzPct val="114583"/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400" b="1" dirty="0">
                <a:latin typeface="Garamond"/>
                <a:cs typeface="Garamond"/>
              </a:rPr>
              <a:t>Assess</a:t>
            </a:r>
            <a:r>
              <a:rPr sz="2400" b="1" spc="-45" dirty="0">
                <a:latin typeface="Garamond"/>
                <a:cs typeface="Garamond"/>
              </a:rPr>
              <a:t> </a:t>
            </a:r>
            <a:r>
              <a:rPr sz="2400" b="1" spc="-5" dirty="0">
                <a:latin typeface="Garamond"/>
                <a:cs typeface="Garamond"/>
              </a:rPr>
              <a:t>the</a:t>
            </a:r>
            <a:r>
              <a:rPr sz="2400" b="1" spc="20" dirty="0">
                <a:latin typeface="Garamond"/>
                <a:cs typeface="Garamond"/>
              </a:rPr>
              <a:t> </a:t>
            </a:r>
            <a:r>
              <a:rPr sz="2400" b="1" spc="-10" dirty="0">
                <a:latin typeface="Garamond"/>
                <a:cs typeface="Garamond"/>
              </a:rPr>
              <a:t>effectiveness</a:t>
            </a:r>
            <a:r>
              <a:rPr sz="2400" b="1" spc="-15" dirty="0">
                <a:latin typeface="Garamond"/>
                <a:cs typeface="Garamond"/>
              </a:rPr>
              <a:t> </a:t>
            </a:r>
            <a:r>
              <a:rPr sz="2400" b="1" dirty="0">
                <a:latin typeface="Garamond"/>
                <a:cs typeface="Garamond"/>
              </a:rPr>
              <a:t>of</a:t>
            </a:r>
            <a:r>
              <a:rPr sz="2400" b="1" spc="380" dirty="0">
                <a:latin typeface="Garamond"/>
                <a:cs typeface="Garamond"/>
              </a:rPr>
              <a:t> </a:t>
            </a:r>
            <a:r>
              <a:rPr sz="2400" b="1" dirty="0">
                <a:latin typeface="Garamond"/>
                <a:cs typeface="Garamond"/>
              </a:rPr>
              <a:t>a </a:t>
            </a:r>
            <a:r>
              <a:rPr sz="2400" b="1" spc="-5" dirty="0">
                <a:latin typeface="Garamond"/>
                <a:cs typeface="Garamond"/>
              </a:rPr>
              <a:t>treatment</a:t>
            </a:r>
            <a:r>
              <a:rPr sz="2400" b="1" spc="35" dirty="0">
                <a:latin typeface="Garamond"/>
                <a:cs typeface="Garamond"/>
              </a:rPr>
              <a:t> </a:t>
            </a:r>
            <a:r>
              <a:rPr sz="2400" b="1" spc="-5" dirty="0">
                <a:latin typeface="Garamond"/>
                <a:cs typeface="Garamond"/>
              </a:rPr>
              <a:t>plan,</a:t>
            </a:r>
            <a:r>
              <a:rPr sz="2400" b="1" dirty="0">
                <a:latin typeface="Garamond"/>
                <a:cs typeface="Garamond"/>
              </a:rPr>
              <a:t> such</a:t>
            </a:r>
            <a:r>
              <a:rPr sz="2400" b="1" spc="5" dirty="0">
                <a:latin typeface="Garamond"/>
                <a:cs typeface="Garamond"/>
              </a:rPr>
              <a:t> </a:t>
            </a:r>
            <a:r>
              <a:rPr sz="2400" b="1" dirty="0">
                <a:latin typeface="Garamond"/>
                <a:cs typeface="Garamond"/>
              </a:rPr>
              <a:t>as</a:t>
            </a:r>
            <a:r>
              <a:rPr sz="2400" b="1" spc="5" dirty="0">
                <a:latin typeface="Garamond"/>
                <a:cs typeface="Garamond"/>
              </a:rPr>
              <a:t> </a:t>
            </a:r>
            <a:r>
              <a:rPr sz="2400" b="1" dirty="0">
                <a:latin typeface="Garamond"/>
                <a:cs typeface="Garamond"/>
              </a:rPr>
              <a:t>cancer</a:t>
            </a:r>
            <a:r>
              <a:rPr sz="2400" b="1" spc="-10" dirty="0">
                <a:latin typeface="Garamond"/>
                <a:cs typeface="Garamond"/>
              </a:rPr>
              <a:t> </a:t>
            </a:r>
            <a:r>
              <a:rPr sz="2400" b="1" spc="-40" dirty="0">
                <a:latin typeface="Garamond"/>
                <a:cs typeface="Garamond"/>
              </a:rPr>
              <a:t>therapy.</a:t>
            </a:r>
            <a:endParaRPr sz="2400">
              <a:latin typeface="Garamond"/>
              <a:cs typeface="Garamond"/>
            </a:endParaRPr>
          </a:p>
          <a:p>
            <a:pPr marL="299085" indent="-287020">
              <a:lnSpc>
                <a:spcPct val="100000"/>
              </a:lnSpc>
              <a:spcBef>
                <a:spcPts val="890"/>
              </a:spcBef>
              <a:buClr>
                <a:srgbClr val="83992A"/>
              </a:buClr>
              <a:buSzPct val="114583"/>
              <a:buFont typeface="Arial"/>
              <a:buChar char="•"/>
              <a:tabLst>
                <a:tab pos="299085" algn="l"/>
                <a:tab pos="299720" algn="l"/>
                <a:tab pos="9718040" algn="l"/>
              </a:tabLst>
            </a:pPr>
            <a:r>
              <a:rPr sz="2400" b="1" u="sng" spc="5" dirty="0">
                <a:solidFill>
                  <a:srgbClr val="FF0000"/>
                </a:solidFill>
                <a:uFill>
                  <a:solidFill>
                    <a:srgbClr val="83992A"/>
                  </a:solidFill>
                </a:uFill>
                <a:latin typeface="Garamond"/>
                <a:cs typeface="Garamond"/>
              </a:rPr>
              <a:t>Determine</a:t>
            </a:r>
            <a:r>
              <a:rPr sz="2400" b="1" u="sng" spc="15" dirty="0">
                <a:solidFill>
                  <a:srgbClr val="FF0000"/>
                </a:solidFill>
                <a:uFill>
                  <a:solidFill>
                    <a:srgbClr val="83992A"/>
                  </a:solidFill>
                </a:uFill>
                <a:latin typeface="Garamond"/>
                <a:cs typeface="Garamond"/>
              </a:rPr>
              <a:t> </a:t>
            </a:r>
            <a:r>
              <a:rPr sz="2400" b="1" u="sng" spc="-5" dirty="0">
                <a:solidFill>
                  <a:srgbClr val="FF0000"/>
                </a:solidFill>
                <a:uFill>
                  <a:solidFill>
                    <a:srgbClr val="83992A"/>
                  </a:solidFill>
                </a:uFill>
                <a:latin typeface="Garamond"/>
                <a:cs typeface="Garamond"/>
              </a:rPr>
              <a:t>if</a:t>
            </a:r>
            <a:r>
              <a:rPr sz="2400" b="1" u="sng" spc="370" dirty="0">
                <a:solidFill>
                  <a:srgbClr val="FF0000"/>
                </a:solidFill>
                <a:uFill>
                  <a:solidFill>
                    <a:srgbClr val="83992A"/>
                  </a:solidFill>
                </a:uFill>
                <a:latin typeface="Garamond"/>
                <a:cs typeface="Garamond"/>
              </a:rPr>
              <a:t> </a:t>
            </a:r>
            <a:r>
              <a:rPr sz="2400" b="1" u="sng" dirty="0">
                <a:solidFill>
                  <a:srgbClr val="FF0000"/>
                </a:solidFill>
                <a:uFill>
                  <a:solidFill>
                    <a:srgbClr val="83992A"/>
                  </a:solidFill>
                </a:uFill>
                <a:latin typeface="Garamond"/>
                <a:cs typeface="Garamond"/>
              </a:rPr>
              <a:t>a </a:t>
            </a:r>
            <a:r>
              <a:rPr sz="2400" b="1" u="sng" spc="-5" dirty="0">
                <a:solidFill>
                  <a:srgbClr val="FF0000"/>
                </a:solidFill>
                <a:uFill>
                  <a:solidFill>
                    <a:srgbClr val="83992A"/>
                  </a:solidFill>
                </a:uFill>
                <a:latin typeface="Garamond"/>
                <a:cs typeface="Garamond"/>
              </a:rPr>
              <a:t>cancer</a:t>
            </a:r>
            <a:r>
              <a:rPr sz="2400" b="1" u="sng" spc="-15" dirty="0">
                <a:solidFill>
                  <a:srgbClr val="FF0000"/>
                </a:solidFill>
                <a:uFill>
                  <a:solidFill>
                    <a:srgbClr val="83992A"/>
                  </a:solidFill>
                </a:uFill>
                <a:latin typeface="Garamond"/>
                <a:cs typeface="Garamond"/>
              </a:rPr>
              <a:t> </a:t>
            </a:r>
            <a:r>
              <a:rPr sz="2400" b="1" u="sng" spc="-5" dirty="0">
                <a:solidFill>
                  <a:srgbClr val="FF0000"/>
                </a:solidFill>
                <a:uFill>
                  <a:solidFill>
                    <a:srgbClr val="83992A"/>
                  </a:solidFill>
                </a:uFill>
                <a:latin typeface="Garamond"/>
                <a:cs typeface="Garamond"/>
              </a:rPr>
              <a:t>has </a:t>
            </a:r>
            <a:r>
              <a:rPr sz="2400" b="1" u="sng" spc="5" dirty="0">
                <a:solidFill>
                  <a:srgbClr val="FF0000"/>
                </a:solidFill>
                <a:uFill>
                  <a:solidFill>
                    <a:srgbClr val="83992A"/>
                  </a:solidFill>
                </a:uFill>
                <a:latin typeface="Garamond"/>
                <a:cs typeface="Garamond"/>
              </a:rPr>
              <a:t>returned</a:t>
            </a:r>
            <a:r>
              <a:rPr sz="2400" b="1" u="sng" spc="35" dirty="0">
                <a:solidFill>
                  <a:srgbClr val="FF0000"/>
                </a:solidFill>
                <a:uFill>
                  <a:solidFill>
                    <a:srgbClr val="83992A"/>
                  </a:solidFill>
                </a:uFill>
                <a:latin typeface="Garamond"/>
                <a:cs typeface="Garamond"/>
              </a:rPr>
              <a:t> </a:t>
            </a:r>
            <a:r>
              <a:rPr sz="2400" b="1" u="sng" spc="-5" dirty="0">
                <a:solidFill>
                  <a:srgbClr val="FF0000"/>
                </a:solidFill>
                <a:uFill>
                  <a:solidFill>
                    <a:srgbClr val="83992A"/>
                  </a:solidFill>
                </a:uFill>
                <a:latin typeface="Garamond"/>
                <a:cs typeface="Garamond"/>
              </a:rPr>
              <a:t>after</a:t>
            </a:r>
            <a:r>
              <a:rPr sz="2400" b="1" u="sng" spc="-10" dirty="0">
                <a:solidFill>
                  <a:srgbClr val="FF0000"/>
                </a:solidFill>
                <a:uFill>
                  <a:solidFill>
                    <a:srgbClr val="83992A"/>
                  </a:solidFill>
                </a:uFill>
                <a:latin typeface="Garamond"/>
                <a:cs typeface="Garamond"/>
              </a:rPr>
              <a:t> </a:t>
            </a:r>
            <a:r>
              <a:rPr sz="2400" b="1" u="sng" dirty="0">
                <a:solidFill>
                  <a:srgbClr val="FF0000"/>
                </a:solidFill>
                <a:uFill>
                  <a:solidFill>
                    <a:srgbClr val="83992A"/>
                  </a:solidFill>
                </a:uFill>
                <a:latin typeface="Garamond"/>
                <a:cs typeface="Garamond"/>
              </a:rPr>
              <a:t>treatment</a:t>
            </a:r>
            <a:r>
              <a:rPr sz="2400" b="1" u="sng" dirty="0">
                <a:uFill>
                  <a:solidFill>
                    <a:srgbClr val="83992A"/>
                  </a:solidFill>
                </a:uFill>
                <a:latin typeface="Garamond"/>
                <a:cs typeface="Garamond"/>
              </a:rPr>
              <a:t>.	</a:t>
            </a:r>
            <a:endParaRPr sz="2400">
              <a:latin typeface="Garamond"/>
              <a:cs typeface="Garamond"/>
            </a:endParaRPr>
          </a:p>
          <a:p>
            <a:pPr marL="299085" indent="-287020">
              <a:lnSpc>
                <a:spcPct val="100000"/>
              </a:lnSpc>
              <a:spcBef>
                <a:spcPts val="890"/>
              </a:spcBef>
              <a:buClr>
                <a:srgbClr val="83992A"/>
              </a:buClr>
              <a:buSzPct val="114583"/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400" b="1" spc="5" dirty="0">
                <a:latin typeface="Garamond"/>
                <a:cs typeface="Garamond"/>
              </a:rPr>
              <a:t>Determine </a:t>
            </a:r>
            <a:r>
              <a:rPr sz="2400" b="1" spc="-5" dirty="0">
                <a:latin typeface="Garamond"/>
                <a:cs typeface="Garamond"/>
              </a:rPr>
              <a:t>blood</a:t>
            </a:r>
            <a:r>
              <a:rPr sz="2400" b="1" dirty="0">
                <a:latin typeface="Garamond"/>
                <a:cs typeface="Garamond"/>
              </a:rPr>
              <a:t> </a:t>
            </a:r>
            <a:r>
              <a:rPr sz="2400" b="1" spc="15" dirty="0">
                <a:latin typeface="Garamond"/>
                <a:cs typeface="Garamond"/>
              </a:rPr>
              <a:t>flow</a:t>
            </a:r>
            <a:r>
              <a:rPr sz="2400" b="1" spc="-10" dirty="0">
                <a:latin typeface="Garamond"/>
                <a:cs typeface="Garamond"/>
              </a:rPr>
              <a:t> </a:t>
            </a:r>
            <a:r>
              <a:rPr sz="2400" b="1" dirty="0">
                <a:latin typeface="Garamond"/>
                <a:cs typeface="Garamond"/>
              </a:rPr>
              <a:t>to</a:t>
            </a:r>
            <a:r>
              <a:rPr sz="2400" b="1" spc="-10" dirty="0">
                <a:latin typeface="Garamond"/>
                <a:cs typeface="Garamond"/>
              </a:rPr>
              <a:t> the</a:t>
            </a:r>
            <a:r>
              <a:rPr sz="2400" b="1" spc="-15" dirty="0">
                <a:latin typeface="Garamond"/>
                <a:cs typeface="Garamond"/>
              </a:rPr>
              <a:t> </a:t>
            </a:r>
            <a:r>
              <a:rPr sz="2400" b="1" spc="10" dirty="0">
                <a:latin typeface="Garamond"/>
                <a:cs typeface="Garamond"/>
              </a:rPr>
              <a:t>heart </a:t>
            </a:r>
            <a:r>
              <a:rPr sz="2400" b="1" spc="-5" dirty="0">
                <a:latin typeface="Garamond"/>
                <a:cs typeface="Garamond"/>
              </a:rPr>
              <a:t>muscle.</a:t>
            </a:r>
            <a:endParaRPr sz="2400">
              <a:latin typeface="Garamond"/>
              <a:cs typeface="Garamond"/>
            </a:endParaRPr>
          </a:p>
          <a:p>
            <a:pPr marL="299085" indent="-287020">
              <a:lnSpc>
                <a:spcPts val="2740"/>
              </a:lnSpc>
              <a:spcBef>
                <a:spcPts val="885"/>
              </a:spcBef>
              <a:buClr>
                <a:srgbClr val="83992A"/>
              </a:buClr>
              <a:buSzPct val="114583"/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400" b="1" dirty="0">
                <a:solidFill>
                  <a:srgbClr val="FF0000"/>
                </a:solidFill>
                <a:latin typeface="Garamond"/>
                <a:cs typeface="Garamond"/>
              </a:rPr>
              <a:t>Determine</a:t>
            </a:r>
            <a:r>
              <a:rPr sz="2400" b="1" spc="25" dirty="0">
                <a:solidFill>
                  <a:srgbClr val="FF0000"/>
                </a:solidFill>
                <a:latin typeface="Garamond"/>
                <a:cs typeface="Garamond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Garamond"/>
                <a:cs typeface="Garamond"/>
              </a:rPr>
              <a:t>the</a:t>
            </a:r>
            <a:r>
              <a:rPr sz="2400" b="1" spc="20" dirty="0">
                <a:solidFill>
                  <a:srgbClr val="FF0000"/>
                </a:solidFill>
                <a:latin typeface="Garamond"/>
                <a:cs typeface="Garamond"/>
              </a:rPr>
              <a:t> </a:t>
            </a:r>
            <a:r>
              <a:rPr sz="2400" b="1" dirty="0">
                <a:solidFill>
                  <a:srgbClr val="FF0000"/>
                </a:solidFill>
                <a:latin typeface="Garamond"/>
                <a:cs typeface="Garamond"/>
              </a:rPr>
              <a:t>effects</a:t>
            </a:r>
            <a:r>
              <a:rPr sz="2400" b="1" spc="-10" dirty="0">
                <a:solidFill>
                  <a:srgbClr val="FF0000"/>
                </a:solidFill>
                <a:latin typeface="Garamond"/>
                <a:cs typeface="Garamond"/>
              </a:rPr>
              <a:t> </a:t>
            </a:r>
            <a:r>
              <a:rPr sz="2400" b="1" dirty="0">
                <a:solidFill>
                  <a:srgbClr val="FF0000"/>
                </a:solidFill>
                <a:latin typeface="Garamond"/>
                <a:cs typeface="Garamond"/>
              </a:rPr>
              <a:t>of</a:t>
            </a:r>
            <a:r>
              <a:rPr sz="2400" b="1" spc="380" dirty="0">
                <a:solidFill>
                  <a:srgbClr val="FF0000"/>
                </a:solidFill>
                <a:latin typeface="Garamond"/>
                <a:cs typeface="Garamond"/>
              </a:rPr>
              <a:t> </a:t>
            </a:r>
            <a:r>
              <a:rPr sz="2400" b="1" dirty="0">
                <a:solidFill>
                  <a:srgbClr val="FF0000"/>
                </a:solidFill>
                <a:latin typeface="Garamond"/>
                <a:cs typeface="Garamond"/>
              </a:rPr>
              <a:t>a</a:t>
            </a:r>
            <a:r>
              <a:rPr sz="2400" b="1" spc="5" dirty="0">
                <a:solidFill>
                  <a:srgbClr val="FF0000"/>
                </a:solidFill>
                <a:latin typeface="Garamond"/>
                <a:cs typeface="Garamond"/>
              </a:rPr>
              <a:t> heart</a:t>
            </a:r>
            <a:r>
              <a:rPr sz="2400" b="1" spc="25" dirty="0">
                <a:solidFill>
                  <a:srgbClr val="FF0000"/>
                </a:solidFill>
                <a:latin typeface="Garamond"/>
                <a:cs typeface="Garamond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Garamond"/>
                <a:cs typeface="Garamond"/>
              </a:rPr>
              <a:t>attack,</a:t>
            </a:r>
            <a:r>
              <a:rPr sz="2400" b="1" spc="20" dirty="0">
                <a:solidFill>
                  <a:srgbClr val="FF0000"/>
                </a:solidFill>
                <a:latin typeface="Garamond"/>
                <a:cs typeface="Garamond"/>
              </a:rPr>
              <a:t> </a:t>
            </a:r>
            <a:r>
              <a:rPr sz="2400" b="1" dirty="0">
                <a:solidFill>
                  <a:srgbClr val="FF0000"/>
                </a:solidFill>
                <a:latin typeface="Garamond"/>
                <a:cs typeface="Garamond"/>
              </a:rPr>
              <a:t>or</a:t>
            </a:r>
            <a:r>
              <a:rPr sz="2400" b="1" spc="-5" dirty="0">
                <a:solidFill>
                  <a:srgbClr val="FF0000"/>
                </a:solidFill>
                <a:latin typeface="Garamond"/>
                <a:cs typeface="Garamond"/>
              </a:rPr>
              <a:t> </a:t>
            </a:r>
            <a:r>
              <a:rPr sz="2400" b="1" spc="-20" dirty="0">
                <a:solidFill>
                  <a:srgbClr val="FF0000"/>
                </a:solidFill>
                <a:latin typeface="Garamond"/>
                <a:cs typeface="Garamond"/>
              </a:rPr>
              <a:t>myocardial</a:t>
            </a:r>
            <a:r>
              <a:rPr sz="2400" b="1" spc="25" dirty="0">
                <a:solidFill>
                  <a:srgbClr val="FF0000"/>
                </a:solidFill>
                <a:latin typeface="Garamond"/>
                <a:cs typeface="Garamond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Garamond"/>
                <a:cs typeface="Garamond"/>
              </a:rPr>
              <a:t>infarction,</a:t>
            </a:r>
            <a:r>
              <a:rPr sz="2400" b="1" spc="50" dirty="0">
                <a:solidFill>
                  <a:srgbClr val="FF0000"/>
                </a:solidFill>
                <a:latin typeface="Garamond"/>
                <a:cs typeface="Garamond"/>
              </a:rPr>
              <a:t> </a:t>
            </a:r>
            <a:r>
              <a:rPr sz="2400" b="1" dirty="0">
                <a:solidFill>
                  <a:srgbClr val="FF0000"/>
                </a:solidFill>
                <a:latin typeface="Garamond"/>
                <a:cs typeface="Garamond"/>
              </a:rPr>
              <a:t>on</a:t>
            </a:r>
            <a:r>
              <a:rPr sz="2400" b="1" spc="-5" dirty="0">
                <a:solidFill>
                  <a:srgbClr val="FF0000"/>
                </a:solidFill>
                <a:latin typeface="Garamond"/>
                <a:cs typeface="Garamond"/>
              </a:rPr>
              <a:t> </a:t>
            </a:r>
            <a:r>
              <a:rPr sz="2400" b="1" dirty="0">
                <a:solidFill>
                  <a:srgbClr val="FF0000"/>
                </a:solidFill>
                <a:latin typeface="Garamond"/>
                <a:cs typeface="Garamond"/>
              </a:rPr>
              <a:t>areas</a:t>
            </a:r>
            <a:endParaRPr sz="2400">
              <a:latin typeface="Garamond"/>
              <a:cs typeface="Garamond"/>
            </a:endParaRPr>
          </a:p>
          <a:p>
            <a:pPr marL="299085">
              <a:lnSpc>
                <a:spcPts val="2740"/>
              </a:lnSpc>
            </a:pPr>
            <a:r>
              <a:rPr sz="2400" b="1" dirty="0">
                <a:solidFill>
                  <a:srgbClr val="FF0000"/>
                </a:solidFill>
                <a:latin typeface="Garamond"/>
                <a:cs typeface="Garamond"/>
              </a:rPr>
              <a:t>of</a:t>
            </a:r>
            <a:r>
              <a:rPr sz="2400" b="1" spc="335" dirty="0">
                <a:solidFill>
                  <a:srgbClr val="FF0000"/>
                </a:solidFill>
                <a:latin typeface="Garamond"/>
                <a:cs typeface="Garamond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Garamond"/>
                <a:cs typeface="Garamond"/>
              </a:rPr>
              <a:t>the</a:t>
            </a:r>
            <a:r>
              <a:rPr sz="2400" b="1" spc="-25" dirty="0">
                <a:solidFill>
                  <a:srgbClr val="FF0000"/>
                </a:solidFill>
                <a:latin typeface="Garamond"/>
                <a:cs typeface="Garamond"/>
              </a:rPr>
              <a:t> </a:t>
            </a:r>
            <a:r>
              <a:rPr sz="2400" b="1" spc="5" dirty="0">
                <a:solidFill>
                  <a:srgbClr val="FF0000"/>
                </a:solidFill>
                <a:latin typeface="Garamond"/>
                <a:cs typeface="Garamond"/>
              </a:rPr>
              <a:t>heart.</a:t>
            </a:r>
            <a:endParaRPr sz="2400">
              <a:latin typeface="Garamond"/>
              <a:cs typeface="Garamond"/>
            </a:endParaRPr>
          </a:p>
          <a:p>
            <a:pPr marL="299085" marR="5080" indent="-287020">
              <a:lnSpc>
                <a:spcPct val="90000"/>
              </a:lnSpc>
              <a:spcBef>
                <a:spcPts val="1180"/>
              </a:spcBef>
              <a:buClr>
                <a:srgbClr val="83992A"/>
              </a:buClr>
              <a:buSzPct val="114583"/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400" b="1" spc="-5" dirty="0">
                <a:latin typeface="Garamond"/>
                <a:cs typeface="Garamond"/>
              </a:rPr>
              <a:t>Identify</a:t>
            </a:r>
            <a:r>
              <a:rPr sz="2400" b="1" spc="-10" dirty="0">
                <a:latin typeface="Garamond"/>
                <a:cs typeface="Garamond"/>
              </a:rPr>
              <a:t> </a:t>
            </a:r>
            <a:r>
              <a:rPr sz="2400" b="1" dirty="0">
                <a:latin typeface="Garamond"/>
                <a:cs typeface="Garamond"/>
              </a:rPr>
              <a:t>areas</a:t>
            </a:r>
            <a:r>
              <a:rPr sz="2400" b="1" spc="10" dirty="0">
                <a:latin typeface="Garamond"/>
                <a:cs typeface="Garamond"/>
              </a:rPr>
              <a:t> </a:t>
            </a:r>
            <a:r>
              <a:rPr sz="2400" b="1" dirty="0">
                <a:latin typeface="Garamond"/>
                <a:cs typeface="Garamond"/>
              </a:rPr>
              <a:t>of</a:t>
            </a:r>
            <a:r>
              <a:rPr sz="2400" b="1" spc="365" dirty="0">
                <a:latin typeface="Garamond"/>
                <a:cs typeface="Garamond"/>
              </a:rPr>
              <a:t> </a:t>
            </a:r>
            <a:r>
              <a:rPr sz="2400" b="1" spc="-5" dirty="0">
                <a:latin typeface="Garamond"/>
                <a:cs typeface="Garamond"/>
              </a:rPr>
              <a:t>the </a:t>
            </a:r>
            <a:r>
              <a:rPr sz="2400" b="1" spc="5" dirty="0">
                <a:latin typeface="Garamond"/>
                <a:cs typeface="Garamond"/>
              </a:rPr>
              <a:t>heart</a:t>
            </a:r>
            <a:r>
              <a:rPr sz="2400" b="1" spc="15" dirty="0">
                <a:latin typeface="Garamond"/>
                <a:cs typeface="Garamond"/>
              </a:rPr>
              <a:t> </a:t>
            </a:r>
            <a:r>
              <a:rPr sz="2400" b="1" spc="-5" dirty="0">
                <a:latin typeface="Garamond"/>
                <a:cs typeface="Garamond"/>
              </a:rPr>
              <a:t>muscle that</a:t>
            </a:r>
            <a:r>
              <a:rPr sz="2400" b="1" spc="15" dirty="0">
                <a:latin typeface="Garamond"/>
                <a:cs typeface="Garamond"/>
              </a:rPr>
              <a:t> </a:t>
            </a:r>
            <a:r>
              <a:rPr sz="2400" b="1" spc="-15" dirty="0">
                <a:latin typeface="Garamond"/>
                <a:cs typeface="Garamond"/>
              </a:rPr>
              <a:t>would</a:t>
            </a:r>
            <a:r>
              <a:rPr sz="2400" b="1" spc="-5" dirty="0">
                <a:latin typeface="Garamond"/>
                <a:cs typeface="Garamond"/>
              </a:rPr>
              <a:t> benefit</a:t>
            </a:r>
            <a:r>
              <a:rPr sz="2400" b="1" spc="10" dirty="0">
                <a:latin typeface="Garamond"/>
                <a:cs typeface="Garamond"/>
              </a:rPr>
              <a:t> </a:t>
            </a:r>
            <a:r>
              <a:rPr sz="2400" b="1" dirty="0">
                <a:latin typeface="Garamond"/>
                <a:cs typeface="Garamond"/>
              </a:rPr>
              <a:t>from</a:t>
            </a:r>
            <a:r>
              <a:rPr sz="2400" b="1" spc="5" dirty="0">
                <a:latin typeface="Garamond"/>
                <a:cs typeface="Garamond"/>
              </a:rPr>
              <a:t> </a:t>
            </a:r>
            <a:r>
              <a:rPr sz="2400" b="1" dirty="0">
                <a:latin typeface="Garamond"/>
                <a:cs typeface="Garamond"/>
              </a:rPr>
              <a:t>a</a:t>
            </a:r>
            <a:r>
              <a:rPr sz="2400" b="1" spc="-5" dirty="0">
                <a:latin typeface="Garamond"/>
                <a:cs typeface="Garamond"/>
              </a:rPr>
              <a:t> </a:t>
            </a:r>
            <a:r>
              <a:rPr sz="2400" b="1" dirty="0">
                <a:latin typeface="Garamond"/>
                <a:cs typeface="Garamond"/>
              </a:rPr>
              <a:t>procedure</a:t>
            </a:r>
            <a:r>
              <a:rPr sz="2400" b="1" spc="25" dirty="0">
                <a:latin typeface="Garamond"/>
                <a:cs typeface="Garamond"/>
              </a:rPr>
              <a:t> </a:t>
            </a:r>
            <a:r>
              <a:rPr sz="2400" b="1" dirty="0">
                <a:latin typeface="Garamond"/>
                <a:cs typeface="Garamond"/>
              </a:rPr>
              <a:t>such </a:t>
            </a:r>
            <a:r>
              <a:rPr sz="2400" b="1" spc="-585" dirty="0">
                <a:latin typeface="Garamond"/>
                <a:cs typeface="Garamond"/>
              </a:rPr>
              <a:t> </a:t>
            </a:r>
            <a:r>
              <a:rPr sz="2400" b="1" dirty="0">
                <a:latin typeface="Garamond"/>
                <a:cs typeface="Garamond"/>
              </a:rPr>
              <a:t>as</a:t>
            </a:r>
            <a:r>
              <a:rPr sz="2400" b="1" spc="5" dirty="0">
                <a:latin typeface="Garamond"/>
                <a:cs typeface="Garamond"/>
              </a:rPr>
              <a:t> </a:t>
            </a:r>
            <a:r>
              <a:rPr sz="2400" b="1" spc="-5" dirty="0">
                <a:latin typeface="Garamond"/>
                <a:cs typeface="Garamond"/>
              </a:rPr>
              <a:t>angioplasty </a:t>
            </a:r>
            <a:r>
              <a:rPr sz="2400" b="1" dirty="0">
                <a:latin typeface="Garamond"/>
                <a:cs typeface="Garamond"/>
              </a:rPr>
              <a:t>or</a:t>
            </a:r>
            <a:r>
              <a:rPr sz="2400" b="1" spc="5" dirty="0">
                <a:latin typeface="Garamond"/>
                <a:cs typeface="Garamond"/>
              </a:rPr>
              <a:t> </a:t>
            </a:r>
            <a:r>
              <a:rPr sz="2400" b="1" spc="10" dirty="0">
                <a:latin typeface="Garamond"/>
                <a:cs typeface="Garamond"/>
              </a:rPr>
              <a:t>coronary</a:t>
            </a:r>
            <a:r>
              <a:rPr sz="2400" b="1" dirty="0">
                <a:latin typeface="Garamond"/>
                <a:cs typeface="Garamond"/>
              </a:rPr>
              <a:t> </a:t>
            </a:r>
            <a:r>
              <a:rPr sz="2400" b="1" spc="20" dirty="0">
                <a:latin typeface="Garamond"/>
                <a:cs typeface="Garamond"/>
              </a:rPr>
              <a:t>artery</a:t>
            </a:r>
            <a:r>
              <a:rPr sz="2400" b="1" spc="45" dirty="0">
                <a:latin typeface="Garamond"/>
                <a:cs typeface="Garamond"/>
              </a:rPr>
              <a:t> </a:t>
            </a:r>
            <a:r>
              <a:rPr sz="2400" b="1" spc="-5" dirty="0">
                <a:latin typeface="Garamond"/>
                <a:cs typeface="Garamond"/>
              </a:rPr>
              <a:t>bypass</a:t>
            </a:r>
            <a:r>
              <a:rPr sz="2400" b="1" spc="30" dirty="0">
                <a:latin typeface="Garamond"/>
                <a:cs typeface="Garamond"/>
              </a:rPr>
              <a:t> </a:t>
            </a:r>
            <a:r>
              <a:rPr sz="2400" b="1" spc="10" dirty="0">
                <a:latin typeface="Garamond"/>
                <a:cs typeface="Garamond"/>
              </a:rPr>
              <a:t>surgery</a:t>
            </a:r>
            <a:r>
              <a:rPr sz="2400" b="1" spc="20" dirty="0">
                <a:latin typeface="Garamond"/>
                <a:cs typeface="Garamond"/>
              </a:rPr>
              <a:t> </a:t>
            </a:r>
            <a:r>
              <a:rPr sz="2400" b="1" spc="-5" dirty="0">
                <a:latin typeface="Garamond"/>
                <a:cs typeface="Garamond"/>
              </a:rPr>
              <a:t>(in</a:t>
            </a:r>
            <a:r>
              <a:rPr sz="2400" b="1" spc="10" dirty="0">
                <a:latin typeface="Garamond"/>
                <a:cs typeface="Garamond"/>
              </a:rPr>
              <a:t> </a:t>
            </a:r>
            <a:r>
              <a:rPr sz="2400" b="1" spc="-10" dirty="0">
                <a:latin typeface="Garamond"/>
                <a:cs typeface="Garamond"/>
              </a:rPr>
              <a:t>combination</a:t>
            </a:r>
            <a:r>
              <a:rPr sz="2400" b="1" spc="5" dirty="0">
                <a:latin typeface="Garamond"/>
                <a:cs typeface="Garamond"/>
              </a:rPr>
              <a:t> </a:t>
            </a:r>
            <a:r>
              <a:rPr sz="2400" b="1" spc="-5" dirty="0">
                <a:latin typeface="Garamond"/>
                <a:cs typeface="Garamond"/>
              </a:rPr>
              <a:t>with</a:t>
            </a:r>
            <a:r>
              <a:rPr sz="2400" b="1" spc="10" dirty="0">
                <a:latin typeface="Garamond"/>
                <a:cs typeface="Garamond"/>
              </a:rPr>
              <a:t> </a:t>
            </a:r>
            <a:r>
              <a:rPr sz="2400" b="1" dirty="0">
                <a:latin typeface="Garamond"/>
                <a:cs typeface="Garamond"/>
              </a:rPr>
              <a:t>a </a:t>
            </a:r>
            <a:r>
              <a:rPr sz="2400" b="1" spc="5" dirty="0">
                <a:latin typeface="Garamond"/>
                <a:cs typeface="Garamond"/>
              </a:rPr>
              <a:t> </a:t>
            </a:r>
            <a:r>
              <a:rPr sz="2400" b="1" spc="-20" dirty="0">
                <a:latin typeface="Garamond"/>
                <a:cs typeface="Garamond"/>
              </a:rPr>
              <a:t>myocardial</a:t>
            </a:r>
            <a:r>
              <a:rPr sz="2400" b="1" spc="35" dirty="0">
                <a:latin typeface="Garamond"/>
                <a:cs typeface="Garamond"/>
              </a:rPr>
              <a:t> </a:t>
            </a:r>
            <a:r>
              <a:rPr sz="2400" b="1" spc="-5" dirty="0">
                <a:latin typeface="Garamond"/>
                <a:cs typeface="Garamond"/>
              </a:rPr>
              <a:t>perfusion</a:t>
            </a:r>
            <a:r>
              <a:rPr sz="2400" b="1" dirty="0">
                <a:latin typeface="Garamond"/>
                <a:cs typeface="Garamond"/>
              </a:rPr>
              <a:t> </a:t>
            </a:r>
            <a:r>
              <a:rPr sz="2400" b="1" spc="-5" dirty="0">
                <a:latin typeface="Garamond"/>
                <a:cs typeface="Garamond"/>
              </a:rPr>
              <a:t>scan).</a:t>
            </a:r>
            <a:endParaRPr sz="2400">
              <a:latin typeface="Garamond"/>
              <a:cs typeface="Garamond"/>
            </a:endParaRPr>
          </a:p>
          <a:p>
            <a:pPr marL="299085" indent="-287020">
              <a:lnSpc>
                <a:spcPts val="2735"/>
              </a:lnSpc>
              <a:spcBef>
                <a:spcPts val="890"/>
              </a:spcBef>
              <a:buClr>
                <a:srgbClr val="83992A"/>
              </a:buClr>
              <a:buSzPct val="114583"/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400" b="1" spc="-15" dirty="0">
                <a:solidFill>
                  <a:srgbClr val="FF0000"/>
                </a:solidFill>
                <a:latin typeface="Garamond"/>
                <a:cs typeface="Garamond"/>
              </a:rPr>
              <a:t>Evaluate</a:t>
            </a:r>
            <a:r>
              <a:rPr sz="2400" b="1" spc="5" dirty="0">
                <a:solidFill>
                  <a:srgbClr val="FF0000"/>
                </a:solidFill>
                <a:latin typeface="Garamond"/>
                <a:cs typeface="Garamond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Garamond"/>
                <a:cs typeface="Garamond"/>
              </a:rPr>
              <a:t>brain</a:t>
            </a:r>
            <a:r>
              <a:rPr sz="2400" b="1" spc="25" dirty="0">
                <a:solidFill>
                  <a:srgbClr val="FF0000"/>
                </a:solidFill>
                <a:latin typeface="Garamond"/>
                <a:cs typeface="Garamond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Garamond"/>
                <a:cs typeface="Garamond"/>
              </a:rPr>
              <a:t>abnormalities,</a:t>
            </a:r>
            <a:r>
              <a:rPr sz="2400" b="1" spc="55" dirty="0">
                <a:solidFill>
                  <a:srgbClr val="FF0000"/>
                </a:solidFill>
                <a:latin typeface="Garamond"/>
                <a:cs typeface="Garamond"/>
              </a:rPr>
              <a:t> </a:t>
            </a:r>
            <a:r>
              <a:rPr sz="2400" b="1" dirty="0">
                <a:solidFill>
                  <a:srgbClr val="FF0000"/>
                </a:solidFill>
                <a:latin typeface="Garamond"/>
                <a:cs typeface="Garamond"/>
              </a:rPr>
              <a:t>such</a:t>
            </a:r>
            <a:r>
              <a:rPr sz="2400" b="1" spc="5" dirty="0">
                <a:solidFill>
                  <a:srgbClr val="FF0000"/>
                </a:solidFill>
                <a:latin typeface="Garamond"/>
                <a:cs typeface="Garamond"/>
              </a:rPr>
              <a:t> </a:t>
            </a:r>
            <a:r>
              <a:rPr sz="2400" b="1" dirty="0">
                <a:solidFill>
                  <a:srgbClr val="FF0000"/>
                </a:solidFill>
                <a:latin typeface="Garamond"/>
                <a:cs typeface="Garamond"/>
              </a:rPr>
              <a:t>as</a:t>
            </a:r>
            <a:r>
              <a:rPr sz="2400" b="1" spc="-15" dirty="0">
                <a:solidFill>
                  <a:srgbClr val="FF0000"/>
                </a:solidFill>
                <a:latin typeface="Garamond"/>
                <a:cs typeface="Garamond"/>
              </a:rPr>
              <a:t> </a:t>
            </a:r>
            <a:r>
              <a:rPr sz="2400" b="1" dirty="0">
                <a:solidFill>
                  <a:srgbClr val="FF0000"/>
                </a:solidFill>
                <a:latin typeface="Garamond"/>
                <a:cs typeface="Garamond"/>
              </a:rPr>
              <a:t>tumors,</a:t>
            </a:r>
            <a:r>
              <a:rPr sz="2400" b="1" spc="35" dirty="0">
                <a:solidFill>
                  <a:srgbClr val="FF0000"/>
                </a:solidFill>
                <a:latin typeface="Garamond"/>
                <a:cs typeface="Garamond"/>
              </a:rPr>
              <a:t> </a:t>
            </a:r>
            <a:r>
              <a:rPr sz="2400" b="1" spc="5" dirty="0">
                <a:solidFill>
                  <a:srgbClr val="FF0000"/>
                </a:solidFill>
                <a:latin typeface="Garamond"/>
                <a:cs typeface="Garamond"/>
              </a:rPr>
              <a:t>memory</a:t>
            </a:r>
            <a:r>
              <a:rPr sz="2400" b="1" spc="30" dirty="0">
                <a:solidFill>
                  <a:srgbClr val="FF0000"/>
                </a:solidFill>
                <a:latin typeface="Garamond"/>
                <a:cs typeface="Garamond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Garamond"/>
                <a:cs typeface="Garamond"/>
              </a:rPr>
              <a:t>disorders</a:t>
            </a:r>
            <a:r>
              <a:rPr sz="2400" b="1" spc="5" dirty="0">
                <a:solidFill>
                  <a:srgbClr val="FF0000"/>
                </a:solidFill>
                <a:latin typeface="Garamond"/>
                <a:cs typeface="Garamond"/>
              </a:rPr>
              <a:t> </a:t>
            </a:r>
            <a:r>
              <a:rPr sz="2400" b="1" dirty="0">
                <a:solidFill>
                  <a:srgbClr val="FF0000"/>
                </a:solidFill>
                <a:latin typeface="Garamond"/>
                <a:cs typeface="Garamond"/>
              </a:rPr>
              <a:t>and</a:t>
            </a:r>
            <a:endParaRPr sz="2400">
              <a:latin typeface="Garamond"/>
              <a:cs typeface="Garamond"/>
            </a:endParaRPr>
          </a:p>
          <a:p>
            <a:pPr marL="299085">
              <a:lnSpc>
                <a:spcPts val="2735"/>
              </a:lnSpc>
            </a:pPr>
            <a:r>
              <a:rPr sz="2400" b="1" spc="-5" dirty="0">
                <a:solidFill>
                  <a:srgbClr val="FF0000"/>
                </a:solidFill>
                <a:latin typeface="Garamond"/>
                <a:cs typeface="Garamond"/>
              </a:rPr>
              <a:t>seizures</a:t>
            </a:r>
            <a:r>
              <a:rPr sz="2400" b="1" spc="5" dirty="0">
                <a:solidFill>
                  <a:srgbClr val="FF0000"/>
                </a:solidFill>
                <a:latin typeface="Garamond"/>
                <a:cs typeface="Garamond"/>
              </a:rPr>
              <a:t> </a:t>
            </a:r>
            <a:r>
              <a:rPr sz="2400" b="1" dirty="0">
                <a:solidFill>
                  <a:srgbClr val="FF0000"/>
                </a:solidFill>
                <a:latin typeface="Garamond"/>
                <a:cs typeface="Garamond"/>
              </a:rPr>
              <a:t>and</a:t>
            </a:r>
            <a:r>
              <a:rPr sz="2400" b="1" spc="-5" dirty="0">
                <a:solidFill>
                  <a:srgbClr val="FF0000"/>
                </a:solidFill>
                <a:latin typeface="Garamond"/>
                <a:cs typeface="Garamond"/>
              </a:rPr>
              <a:t> other</a:t>
            </a:r>
            <a:r>
              <a:rPr sz="2400" b="1" spc="5" dirty="0">
                <a:solidFill>
                  <a:srgbClr val="FF0000"/>
                </a:solidFill>
                <a:latin typeface="Garamond"/>
                <a:cs typeface="Garamond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Garamond"/>
                <a:cs typeface="Garamond"/>
              </a:rPr>
              <a:t>central</a:t>
            </a:r>
            <a:r>
              <a:rPr sz="2400" b="1" spc="5" dirty="0">
                <a:solidFill>
                  <a:srgbClr val="FF0000"/>
                </a:solidFill>
                <a:latin typeface="Garamond"/>
                <a:cs typeface="Garamond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Garamond"/>
                <a:cs typeface="Garamond"/>
              </a:rPr>
              <a:t>nervous</a:t>
            </a:r>
            <a:r>
              <a:rPr sz="2400" b="1" spc="30" dirty="0">
                <a:solidFill>
                  <a:srgbClr val="FF0000"/>
                </a:solidFill>
                <a:latin typeface="Garamond"/>
                <a:cs typeface="Garamond"/>
              </a:rPr>
              <a:t> </a:t>
            </a:r>
            <a:r>
              <a:rPr sz="2400" b="1" dirty="0">
                <a:solidFill>
                  <a:srgbClr val="FF0000"/>
                </a:solidFill>
                <a:latin typeface="Garamond"/>
                <a:cs typeface="Garamond"/>
              </a:rPr>
              <a:t>system</a:t>
            </a:r>
            <a:r>
              <a:rPr sz="2400" b="1" spc="-5" dirty="0">
                <a:solidFill>
                  <a:srgbClr val="FF0000"/>
                </a:solidFill>
                <a:latin typeface="Garamond"/>
                <a:cs typeface="Garamond"/>
              </a:rPr>
              <a:t> disorders.</a:t>
            </a:r>
            <a:endParaRPr sz="2400">
              <a:latin typeface="Garamond"/>
              <a:cs typeface="Garamond"/>
            </a:endParaRPr>
          </a:p>
          <a:p>
            <a:pPr marL="299085" indent="-287020">
              <a:lnSpc>
                <a:spcPct val="100000"/>
              </a:lnSpc>
              <a:spcBef>
                <a:spcPts val="890"/>
              </a:spcBef>
              <a:buClr>
                <a:srgbClr val="83992A"/>
              </a:buClr>
              <a:buSzPct val="114583"/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400" b="1" spc="-105" dirty="0">
                <a:latin typeface="Garamond"/>
                <a:cs typeface="Garamond"/>
              </a:rPr>
              <a:t>To</a:t>
            </a:r>
            <a:r>
              <a:rPr sz="2400" b="1" spc="-5" dirty="0">
                <a:latin typeface="Garamond"/>
                <a:cs typeface="Garamond"/>
              </a:rPr>
              <a:t> map </a:t>
            </a:r>
            <a:r>
              <a:rPr sz="2400" b="1" spc="10" dirty="0">
                <a:latin typeface="Garamond"/>
                <a:cs typeface="Garamond"/>
              </a:rPr>
              <a:t>normal</a:t>
            </a:r>
            <a:r>
              <a:rPr sz="2400" b="1" spc="15" dirty="0">
                <a:latin typeface="Garamond"/>
                <a:cs typeface="Garamond"/>
              </a:rPr>
              <a:t> </a:t>
            </a:r>
            <a:r>
              <a:rPr sz="2400" b="1" spc="-10" dirty="0">
                <a:latin typeface="Garamond"/>
                <a:cs typeface="Garamond"/>
              </a:rPr>
              <a:t>human</a:t>
            </a:r>
            <a:r>
              <a:rPr sz="2400" b="1" spc="10" dirty="0">
                <a:latin typeface="Garamond"/>
                <a:cs typeface="Garamond"/>
              </a:rPr>
              <a:t> </a:t>
            </a:r>
            <a:r>
              <a:rPr sz="2400" b="1" spc="-5" dirty="0">
                <a:latin typeface="Garamond"/>
                <a:cs typeface="Garamond"/>
              </a:rPr>
              <a:t>brain</a:t>
            </a:r>
            <a:r>
              <a:rPr sz="2400" b="1" spc="10" dirty="0">
                <a:latin typeface="Garamond"/>
                <a:cs typeface="Garamond"/>
              </a:rPr>
              <a:t> </a:t>
            </a:r>
            <a:r>
              <a:rPr sz="2400" b="1" dirty="0">
                <a:latin typeface="Garamond"/>
                <a:cs typeface="Garamond"/>
              </a:rPr>
              <a:t>and</a:t>
            </a:r>
            <a:r>
              <a:rPr sz="2400" b="1" spc="-15" dirty="0">
                <a:latin typeface="Garamond"/>
                <a:cs typeface="Garamond"/>
              </a:rPr>
              <a:t> </a:t>
            </a:r>
            <a:r>
              <a:rPr sz="2400" b="1" spc="5" dirty="0">
                <a:latin typeface="Garamond"/>
                <a:cs typeface="Garamond"/>
              </a:rPr>
              <a:t>heart</a:t>
            </a:r>
            <a:r>
              <a:rPr sz="2400" b="1" spc="10" dirty="0">
                <a:latin typeface="Garamond"/>
                <a:cs typeface="Garamond"/>
              </a:rPr>
              <a:t> </a:t>
            </a:r>
            <a:r>
              <a:rPr sz="2400" b="1" spc="-10" dirty="0">
                <a:latin typeface="Garamond"/>
                <a:cs typeface="Garamond"/>
              </a:rPr>
              <a:t>function.</a:t>
            </a:r>
            <a:endParaRPr sz="2400">
              <a:latin typeface="Garamond"/>
              <a:cs typeface="Garamond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03186"/>
            <a:ext cx="12192000" cy="5654675"/>
            <a:chOff x="0" y="603186"/>
            <a:chExt cx="12192000" cy="5654675"/>
          </a:xfrm>
        </p:grpSpPr>
        <p:sp>
          <p:nvSpPr>
            <p:cNvPr id="3" name="object 3"/>
            <p:cNvSpPr/>
            <p:nvPr/>
          </p:nvSpPr>
          <p:spPr>
            <a:xfrm>
              <a:off x="1397507" y="2421635"/>
              <a:ext cx="9407525" cy="0"/>
            </a:xfrm>
            <a:custGeom>
              <a:avLst/>
              <a:gdLst/>
              <a:ahLst/>
              <a:cxnLst/>
              <a:rect l="l" t="t" r="r" b="b"/>
              <a:pathLst>
                <a:path w="9407525">
                  <a:moveTo>
                    <a:pt x="0" y="0"/>
                  </a:moveTo>
                  <a:lnTo>
                    <a:pt x="9407271" y="0"/>
                  </a:lnTo>
                </a:path>
              </a:pathLst>
            </a:custGeom>
            <a:ln w="15875">
              <a:solidFill>
                <a:srgbClr val="83992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782823" y="1219200"/>
              <a:ext cx="6592824" cy="431292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553200"/>
            <a:chOff x="0" y="0"/>
            <a:chExt cx="12192000" cy="6553200"/>
          </a:xfrm>
        </p:grpSpPr>
        <p:sp>
          <p:nvSpPr>
            <p:cNvPr id="3" name="object 3"/>
            <p:cNvSpPr/>
            <p:nvPr/>
          </p:nvSpPr>
          <p:spPr>
            <a:xfrm>
              <a:off x="1397507" y="2421635"/>
              <a:ext cx="9407525" cy="0"/>
            </a:xfrm>
            <a:custGeom>
              <a:avLst/>
              <a:gdLst/>
              <a:ahLst/>
              <a:cxnLst/>
              <a:rect l="l" t="t" r="r" b="b"/>
              <a:pathLst>
                <a:path w="9407525">
                  <a:moveTo>
                    <a:pt x="0" y="0"/>
                  </a:moveTo>
                  <a:lnTo>
                    <a:pt x="9407271" y="0"/>
                  </a:lnTo>
                </a:path>
              </a:pathLst>
            </a:custGeom>
            <a:ln w="15875">
              <a:solidFill>
                <a:srgbClr val="83992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91639" y="0"/>
              <a:ext cx="6077712" cy="448665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91639" y="3276600"/>
              <a:ext cx="4328160" cy="324916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504687" y="3020567"/>
              <a:ext cx="4706112" cy="353263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374904"/>
            <a:ext cx="12192000" cy="6178550"/>
            <a:chOff x="0" y="374904"/>
            <a:chExt cx="12192000" cy="6178550"/>
          </a:xfrm>
        </p:grpSpPr>
        <p:sp>
          <p:nvSpPr>
            <p:cNvPr id="3" name="object 3"/>
            <p:cNvSpPr/>
            <p:nvPr/>
          </p:nvSpPr>
          <p:spPr>
            <a:xfrm>
              <a:off x="1397507" y="2421636"/>
              <a:ext cx="9407525" cy="0"/>
            </a:xfrm>
            <a:custGeom>
              <a:avLst/>
              <a:gdLst/>
              <a:ahLst/>
              <a:cxnLst/>
              <a:rect l="l" t="t" r="r" b="b"/>
              <a:pathLst>
                <a:path w="9407525">
                  <a:moveTo>
                    <a:pt x="0" y="0"/>
                  </a:moveTo>
                  <a:lnTo>
                    <a:pt x="9407271" y="0"/>
                  </a:lnTo>
                </a:path>
              </a:pathLst>
            </a:custGeom>
            <a:ln w="15875">
              <a:solidFill>
                <a:srgbClr val="83992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81199" y="374904"/>
              <a:ext cx="8229600" cy="617829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97507" y="2421635"/>
            <a:ext cx="9407525" cy="0"/>
          </a:xfrm>
          <a:custGeom>
            <a:avLst/>
            <a:gdLst/>
            <a:ahLst/>
            <a:cxnLst/>
            <a:rect l="l" t="t" r="r" b="b"/>
            <a:pathLst>
              <a:path w="9407525">
                <a:moveTo>
                  <a:pt x="0" y="0"/>
                </a:moveTo>
                <a:lnTo>
                  <a:pt x="9407271" y="0"/>
                </a:lnTo>
              </a:path>
            </a:pathLst>
          </a:custGeom>
          <a:ln w="15875">
            <a:solidFill>
              <a:srgbClr val="8399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076448" y="808685"/>
            <a:ext cx="558355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Combined</a:t>
            </a:r>
            <a:r>
              <a:rPr spc="-30" dirty="0"/>
              <a:t> </a:t>
            </a:r>
            <a:r>
              <a:rPr spc="-5" dirty="0"/>
              <a:t>PET/CT</a:t>
            </a:r>
            <a:r>
              <a:rPr spc="-30" dirty="0"/>
              <a:t> </a:t>
            </a:r>
            <a:r>
              <a:rPr spc="-5" dirty="0"/>
              <a:t>scanner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218691" y="1863293"/>
            <a:ext cx="9318625" cy="27082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95"/>
              </a:spcBef>
              <a:buClr>
                <a:srgbClr val="83992A"/>
              </a:buClr>
              <a:buSzPct val="115000"/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000" b="1" spc="-105" dirty="0">
                <a:latin typeface="Garamond"/>
                <a:cs typeface="Garamond"/>
              </a:rPr>
              <a:t>To</a:t>
            </a:r>
            <a:r>
              <a:rPr sz="2000" b="1" spc="20" dirty="0">
                <a:latin typeface="Garamond"/>
                <a:cs typeface="Garamond"/>
              </a:rPr>
              <a:t> </a:t>
            </a:r>
            <a:r>
              <a:rPr sz="2000" b="1" spc="-5" dirty="0">
                <a:latin typeface="Garamond"/>
                <a:cs typeface="Garamond"/>
              </a:rPr>
              <a:t>detect</a:t>
            </a:r>
            <a:r>
              <a:rPr sz="2000" b="1" spc="5" dirty="0">
                <a:latin typeface="Garamond"/>
                <a:cs typeface="Garamond"/>
              </a:rPr>
              <a:t> </a:t>
            </a:r>
            <a:r>
              <a:rPr sz="2000" b="1" spc="10" dirty="0">
                <a:latin typeface="Garamond"/>
                <a:cs typeface="Garamond"/>
              </a:rPr>
              <a:t>structure</a:t>
            </a:r>
            <a:r>
              <a:rPr sz="2000" b="1" spc="-40" dirty="0">
                <a:latin typeface="Garamond"/>
                <a:cs typeface="Garamond"/>
              </a:rPr>
              <a:t> </a:t>
            </a:r>
            <a:r>
              <a:rPr sz="2000" b="1" spc="-5" dirty="0">
                <a:latin typeface="Garamond"/>
                <a:cs typeface="Garamond"/>
              </a:rPr>
              <a:t>and</a:t>
            </a:r>
            <a:r>
              <a:rPr sz="2000" b="1" spc="5" dirty="0">
                <a:latin typeface="Garamond"/>
                <a:cs typeface="Garamond"/>
              </a:rPr>
              <a:t> </a:t>
            </a:r>
            <a:r>
              <a:rPr sz="2000" b="1" spc="-5" dirty="0">
                <a:latin typeface="Garamond"/>
                <a:cs typeface="Garamond"/>
              </a:rPr>
              <a:t>function</a:t>
            </a:r>
            <a:r>
              <a:rPr sz="2000" b="1" dirty="0">
                <a:latin typeface="Garamond"/>
                <a:cs typeface="Garamond"/>
              </a:rPr>
              <a:t> </a:t>
            </a:r>
            <a:r>
              <a:rPr sz="2000" b="1" spc="-15" dirty="0">
                <a:latin typeface="Garamond"/>
                <a:cs typeface="Garamond"/>
              </a:rPr>
              <a:t>simultaneously.</a:t>
            </a:r>
            <a:endParaRPr sz="2000">
              <a:latin typeface="Garamond"/>
              <a:cs typeface="Garamond"/>
            </a:endParaRPr>
          </a:p>
          <a:p>
            <a:pPr>
              <a:lnSpc>
                <a:spcPct val="100000"/>
              </a:lnSpc>
              <a:buClr>
                <a:srgbClr val="83992A"/>
              </a:buClr>
              <a:buFont typeface="Arial"/>
              <a:buChar char="•"/>
            </a:pPr>
            <a:endParaRPr sz="2600">
              <a:latin typeface="Garamond"/>
              <a:cs typeface="Garamond"/>
            </a:endParaRPr>
          </a:p>
          <a:p>
            <a:pPr marL="299085" indent="-287020">
              <a:lnSpc>
                <a:spcPct val="100000"/>
              </a:lnSpc>
              <a:spcBef>
                <a:spcPts val="1640"/>
              </a:spcBef>
              <a:buClr>
                <a:srgbClr val="83992A"/>
              </a:buClr>
              <a:buSzPct val="115000"/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000" b="1" dirty="0">
                <a:latin typeface="Garamond"/>
                <a:cs typeface="Garamond"/>
              </a:rPr>
              <a:t>Greater</a:t>
            </a:r>
            <a:r>
              <a:rPr sz="2000" b="1" spc="-5" dirty="0">
                <a:latin typeface="Garamond"/>
                <a:cs typeface="Garamond"/>
              </a:rPr>
              <a:t> detail</a:t>
            </a:r>
            <a:r>
              <a:rPr sz="2000" b="1" spc="10" dirty="0">
                <a:latin typeface="Garamond"/>
                <a:cs typeface="Garamond"/>
              </a:rPr>
              <a:t> </a:t>
            </a:r>
            <a:r>
              <a:rPr sz="2000" b="1" spc="-5" dirty="0">
                <a:latin typeface="Garamond"/>
                <a:cs typeface="Garamond"/>
              </a:rPr>
              <a:t>with</a:t>
            </a:r>
            <a:r>
              <a:rPr sz="2000" b="1" spc="10" dirty="0">
                <a:latin typeface="Garamond"/>
                <a:cs typeface="Garamond"/>
              </a:rPr>
              <a:t> </a:t>
            </a:r>
            <a:r>
              <a:rPr sz="2000" b="1" spc="-5" dirty="0">
                <a:latin typeface="Garamond"/>
                <a:cs typeface="Garamond"/>
              </a:rPr>
              <a:t>a</a:t>
            </a:r>
            <a:r>
              <a:rPr sz="2000" b="1" spc="10" dirty="0">
                <a:latin typeface="Garamond"/>
                <a:cs typeface="Garamond"/>
              </a:rPr>
              <a:t> </a:t>
            </a:r>
            <a:r>
              <a:rPr sz="2000" b="1" spc="-5" dirty="0">
                <a:latin typeface="Garamond"/>
                <a:cs typeface="Garamond"/>
              </a:rPr>
              <a:t>higher</a:t>
            </a:r>
            <a:r>
              <a:rPr sz="2000" b="1" spc="15" dirty="0">
                <a:latin typeface="Garamond"/>
                <a:cs typeface="Garamond"/>
              </a:rPr>
              <a:t> </a:t>
            </a:r>
            <a:r>
              <a:rPr sz="2000" b="1" spc="-10" dirty="0">
                <a:latin typeface="Garamond"/>
                <a:cs typeface="Garamond"/>
              </a:rPr>
              <a:t>level</a:t>
            </a:r>
            <a:r>
              <a:rPr sz="2000" b="1" spc="15" dirty="0">
                <a:latin typeface="Garamond"/>
                <a:cs typeface="Garamond"/>
              </a:rPr>
              <a:t> </a:t>
            </a:r>
            <a:r>
              <a:rPr sz="2000" b="1" spc="-5" dirty="0">
                <a:latin typeface="Garamond"/>
                <a:cs typeface="Garamond"/>
              </a:rPr>
              <a:t>of</a:t>
            </a:r>
            <a:r>
              <a:rPr sz="2000" b="1" spc="315" dirty="0">
                <a:latin typeface="Garamond"/>
                <a:cs typeface="Garamond"/>
              </a:rPr>
              <a:t> </a:t>
            </a:r>
            <a:r>
              <a:rPr sz="2000" b="1" spc="-5" dirty="0">
                <a:latin typeface="Garamond"/>
                <a:cs typeface="Garamond"/>
              </a:rPr>
              <a:t>accuracy;</a:t>
            </a:r>
            <a:r>
              <a:rPr sz="2000" b="1" spc="-15" dirty="0">
                <a:latin typeface="Garamond"/>
                <a:cs typeface="Garamond"/>
              </a:rPr>
              <a:t> </a:t>
            </a:r>
            <a:r>
              <a:rPr sz="2000" b="1" spc="-5" dirty="0">
                <a:latin typeface="Garamond"/>
                <a:cs typeface="Garamond"/>
              </a:rPr>
              <a:t>because</a:t>
            </a:r>
            <a:r>
              <a:rPr sz="2000" b="1" spc="10" dirty="0">
                <a:latin typeface="Garamond"/>
                <a:cs typeface="Garamond"/>
              </a:rPr>
              <a:t> </a:t>
            </a:r>
            <a:r>
              <a:rPr sz="2000" b="1" spc="-5" dirty="0">
                <a:latin typeface="Garamond"/>
                <a:cs typeface="Garamond"/>
              </a:rPr>
              <a:t>both</a:t>
            </a:r>
            <a:r>
              <a:rPr sz="2000" b="1" spc="10" dirty="0">
                <a:latin typeface="Garamond"/>
                <a:cs typeface="Garamond"/>
              </a:rPr>
              <a:t> </a:t>
            </a:r>
            <a:r>
              <a:rPr sz="2000" b="1" spc="-5" dirty="0">
                <a:latin typeface="Garamond"/>
                <a:cs typeface="Garamond"/>
              </a:rPr>
              <a:t>scans</a:t>
            </a:r>
            <a:r>
              <a:rPr sz="2000" b="1" spc="-10" dirty="0">
                <a:latin typeface="Garamond"/>
                <a:cs typeface="Garamond"/>
              </a:rPr>
              <a:t> </a:t>
            </a:r>
            <a:r>
              <a:rPr sz="2000" b="1" spc="5" dirty="0">
                <a:latin typeface="Garamond"/>
                <a:cs typeface="Garamond"/>
              </a:rPr>
              <a:t>are</a:t>
            </a:r>
            <a:r>
              <a:rPr sz="2000" b="1" spc="10" dirty="0">
                <a:latin typeface="Garamond"/>
                <a:cs typeface="Garamond"/>
              </a:rPr>
              <a:t> performed</a:t>
            </a:r>
            <a:r>
              <a:rPr sz="2000" b="1" spc="-5" dirty="0">
                <a:latin typeface="Garamond"/>
                <a:cs typeface="Garamond"/>
              </a:rPr>
              <a:t> at</a:t>
            </a:r>
            <a:endParaRPr sz="2000">
              <a:latin typeface="Garamond"/>
              <a:cs typeface="Garamond"/>
            </a:endParaRPr>
          </a:p>
          <a:p>
            <a:pPr marL="299085">
              <a:lnSpc>
                <a:spcPct val="100000"/>
              </a:lnSpc>
            </a:pPr>
            <a:r>
              <a:rPr sz="2000" b="1" spc="-5" dirty="0">
                <a:latin typeface="Garamond"/>
                <a:cs typeface="Garamond"/>
              </a:rPr>
              <a:t>one</a:t>
            </a:r>
            <a:r>
              <a:rPr sz="2000" b="1" spc="5" dirty="0">
                <a:latin typeface="Garamond"/>
                <a:cs typeface="Garamond"/>
              </a:rPr>
              <a:t> </a:t>
            </a:r>
            <a:r>
              <a:rPr sz="2000" b="1" spc="-10" dirty="0">
                <a:latin typeface="Garamond"/>
                <a:cs typeface="Garamond"/>
              </a:rPr>
              <a:t>time</a:t>
            </a:r>
            <a:r>
              <a:rPr sz="2000" b="1" spc="30" dirty="0">
                <a:latin typeface="Garamond"/>
                <a:cs typeface="Garamond"/>
              </a:rPr>
              <a:t> </a:t>
            </a:r>
            <a:r>
              <a:rPr sz="2000" b="1" spc="-5" dirty="0">
                <a:latin typeface="Garamond"/>
                <a:cs typeface="Garamond"/>
              </a:rPr>
              <a:t>without</a:t>
            </a:r>
            <a:r>
              <a:rPr sz="2000" b="1" spc="5" dirty="0">
                <a:latin typeface="Garamond"/>
                <a:cs typeface="Garamond"/>
              </a:rPr>
              <a:t> </a:t>
            </a:r>
            <a:r>
              <a:rPr sz="2000" b="1" spc="-5" dirty="0">
                <a:latin typeface="Garamond"/>
                <a:cs typeface="Garamond"/>
              </a:rPr>
              <a:t>the</a:t>
            </a:r>
            <a:r>
              <a:rPr sz="2000" b="1" spc="10" dirty="0">
                <a:latin typeface="Garamond"/>
                <a:cs typeface="Garamond"/>
              </a:rPr>
              <a:t> </a:t>
            </a:r>
            <a:r>
              <a:rPr sz="2000" b="1" spc="-5" dirty="0">
                <a:latin typeface="Garamond"/>
                <a:cs typeface="Garamond"/>
              </a:rPr>
              <a:t>patient</a:t>
            </a:r>
            <a:r>
              <a:rPr sz="2000" b="1" spc="5" dirty="0">
                <a:latin typeface="Garamond"/>
                <a:cs typeface="Garamond"/>
              </a:rPr>
              <a:t> </a:t>
            </a:r>
            <a:r>
              <a:rPr sz="2000" b="1" spc="-10" dirty="0">
                <a:latin typeface="Garamond"/>
                <a:cs typeface="Garamond"/>
              </a:rPr>
              <a:t>having</a:t>
            </a:r>
            <a:r>
              <a:rPr sz="2000" b="1" spc="5" dirty="0">
                <a:latin typeface="Garamond"/>
                <a:cs typeface="Garamond"/>
              </a:rPr>
              <a:t> </a:t>
            </a:r>
            <a:r>
              <a:rPr sz="2000" b="1" spc="-5" dirty="0">
                <a:latin typeface="Garamond"/>
                <a:cs typeface="Garamond"/>
              </a:rPr>
              <a:t>to</a:t>
            </a:r>
            <a:r>
              <a:rPr sz="2000" b="1" spc="5" dirty="0">
                <a:latin typeface="Garamond"/>
                <a:cs typeface="Garamond"/>
              </a:rPr>
              <a:t> </a:t>
            </a:r>
            <a:r>
              <a:rPr sz="2000" b="1" spc="-5" dirty="0">
                <a:latin typeface="Garamond"/>
                <a:cs typeface="Garamond"/>
              </a:rPr>
              <a:t>change</a:t>
            </a:r>
            <a:r>
              <a:rPr sz="2000" b="1" spc="10" dirty="0">
                <a:latin typeface="Garamond"/>
                <a:cs typeface="Garamond"/>
              </a:rPr>
              <a:t> </a:t>
            </a:r>
            <a:r>
              <a:rPr sz="2000" b="1" spc="-5" dirty="0">
                <a:latin typeface="Garamond"/>
                <a:cs typeface="Garamond"/>
              </a:rPr>
              <a:t>positions,</a:t>
            </a:r>
            <a:r>
              <a:rPr sz="2000" b="1" spc="35" dirty="0">
                <a:latin typeface="Garamond"/>
                <a:cs typeface="Garamond"/>
              </a:rPr>
              <a:t> </a:t>
            </a:r>
            <a:r>
              <a:rPr sz="2000" b="1" dirty="0">
                <a:latin typeface="Garamond"/>
                <a:cs typeface="Garamond"/>
              </a:rPr>
              <a:t>there</a:t>
            </a:r>
            <a:r>
              <a:rPr sz="2000" b="1" spc="-15" dirty="0">
                <a:latin typeface="Garamond"/>
                <a:cs typeface="Garamond"/>
              </a:rPr>
              <a:t> </a:t>
            </a:r>
            <a:r>
              <a:rPr sz="2000" b="1" spc="-10" dirty="0">
                <a:latin typeface="Garamond"/>
                <a:cs typeface="Garamond"/>
              </a:rPr>
              <a:t>is</a:t>
            </a:r>
            <a:r>
              <a:rPr sz="2000" b="1" spc="10" dirty="0">
                <a:latin typeface="Garamond"/>
                <a:cs typeface="Garamond"/>
              </a:rPr>
              <a:t> </a:t>
            </a:r>
            <a:r>
              <a:rPr sz="2000" b="1" dirty="0">
                <a:latin typeface="Garamond"/>
                <a:cs typeface="Garamond"/>
              </a:rPr>
              <a:t>less</a:t>
            </a:r>
            <a:r>
              <a:rPr sz="2000" b="1" spc="10" dirty="0">
                <a:latin typeface="Garamond"/>
                <a:cs typeface="Garamond"/>
              </a:rPr>
              <a:t> </a:t>
            </a:r>
            <a:r>
              <a:rPr sz="2000" b="1" dirty="0">
                <a:latin typeface="Garamond"/>
                <a:cs typeface="Garamond"/>
              </a:rPr>
              <a:t>room</a:t>
            </a:r>
            <a:r>
              <a:rPr sz="2000" b="1" spc="-5" dirty="0">
                <a:latin typeface="Garamond"/>
                <a:cs typeface="Garamond"/>
              </a:rPr>
              <a:t> </a:t>
            </a:r>
            <a:r>
              <a:rPr sz="2000" b="1" dirty="0">
                <a:latin typeface="Garamond"/>
                <a:cs typeface="Garamond"/>
              </a:rPr>
              <a:t>for</a:t>
            </a:r>
            <a:r>
              <a:rPr sz="2000" b="1" spc="-15" dirty="0">
                <a:latin typeface="Garamond"/>
                <a:cs typeface="Garamond"/>
              </a:rPr>
              <a:t> </a:t>
            </a:r>
            <a:r>
              <a:rPr sz="2000" b="1" dirty="0">
                <a:latin typeface="Garamond"/>
                <a:cs typeface="Garamond"/>
              </a:rPr>
              <a:t>error.</a:t>
            </a:r>
            <a:endParaRPr sz="2000">
              <a:latin typeface="Garamond"/>
              <a:cs typeface="Garamond"/>
            </a:endParaRPr>
          </a:p>
          <a:p>
            <a:pPr>
              <a:lnSpc>
                <a:spcPct val="100000"/>
              </a:lnSpc>
            </a:pPr>
            <a:endParaRPr sz="2200">
              <a:latin typeface="Garamond"/>
              <a:cs typeface="Garamond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850">
              <a:latin typeface="Garamond"/>
              <a:cs typeface="Garamond"/>
            </a:endParaRPr>
          </a:p>
          <a:p>
            <a:pPr marL="299085" marR="187960" indent="-287020">
              <a:lnSpc>
                <a:spcPct val="100000"/>
              </a:lnSpc>
              <a:buClr>
                <a:srgbClr val="83992A"/>
              </a:buClr>
              <a:buSzPct val="115000"/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000" b="1" dirty="0">
                <a:latin typeface="Garamond"/>
                <a:cs typeface="Garamond"/>
              </a:rPr>
              <a:t>Greater </a:t>
            </a:r>
            <a:r>
              <a:rPr sz="2000" b="1" spc="-10" dirty="0">
                <a:latin typeface="Garamond"/>
                <a:cs typeface="Garamond"/>
              </a:rPr>
              <a:t>convenience</a:t>
            </a:r>
            <a:r>
              <a:rPr sz="2000" b="1" spc="10" dirty="0">
                <a:latin typeface="Garamond"/>
                <a:cs typeface="Garamond"/>
              </a:rPr>
              <a:t> </a:t>
            </a:r>
            <a:r>
              <a:rPr sz="2000" b="1" dirty="0">
                <a:latin typeface="Garamond"/>
                <a:cs typeface="Garamond"/>
              </a:rPr>
              <a:t>for</a:t>
            </a:r>
            <a:r>
              <a:rPr sz="2000" b="1" spc="-10" dirty="0">
                <a:latin typeface="Garamond"/>
                <a:cs typeface="Garamond"/>
              </a:rPr>
              <a:t> </a:t>
            </a:r>
            <a:r>
              <a:rPr sz="2000" b="1" spc="-5" dirty="0">
                <a:latin typeface="Garamond"/>
                <a:cs typeface="Garamond"/>
              </a:rPr>
              <a:t>the</a:t>
            </a:r>
            <a:r>
              <a:rPr sz="2000" b="1" spc="10" dirty="0">
                <a:latin typeface="Garamond"/>
                <a:cs typeface="Garamond"/>
              </a:rPr>
              <a:t> </a:t>
            </a:r>
            <a:r>
              <a:rPr sz="2000" b="1" spc="-5" dirty="0">
                <a:latin typeface="Garamond"/>
                <a:cs typeface="Garamond"/>
              </a:rPr>
              <a:t>patient</a:t>
            </a:r>
            <a:r>
              <a:rPr sz="2000" b="1" spc="5" dirty="0">
                <a:latin typeface="Garamond"/>
                <a:cs typeface="Garamond"/>
              </a:rPr>
              <a:t> </a:t>
            </a:r>
            <a:r>
              <a:rPr sz="2000" b="1" spc="-5" dirty="0">
                <a:latin typeface="Garamond"/>
                <a:cs typeface="Garamond"/>
              </a:rPr>
              <a:t>who</a:t>
            </a:r>
            <a:r>
              <a:rPr sz="2000" b="1" dirty="0">
                <a:latin typeface="Garamond"/>
                <a:cs typeface="Garamond"/>
              </a:rPr>
              <a:t> </a:t>
            </a:r>
            <a:r>
              <a:rPr sz="2000" b="1" spc="-5" dirty="0">
                <a:latin typeface="Garamond"/>
                <a:cs typeface="Garamond"/>
              </a:rPr>
              <a:t>undergoes </a:t>
            </a:r>
            <a:r>
              <a:rPr sz="2000" b="1" spc="-20" dirty="0">
                <a:latin typeface="Garamond"/>
                <a:cs typeface="Garamond"/>
              </a:rPr>
              <a:t>two</a:t>
            </a:r>
            <a:r>
              <a:rPr sz="2000" b="1" spc="25" dirty="0">
                <a:latin typeface="Garamond"/>
                <a:cs typeface="Garamond"/>
              </a:rPr>
              <a:t> </a:t>
            </a:r>
            <a:r>
              <a:rPr sz="2000" b="1" spc="-5" dirty="0">
                <a:latin typeface="Garamond"/>
                <a:cs typeface="Garamond"/>
              </a:rPr>
              <a:t>exams</a:t>
            </a:r>
            <a:r>
              <a:rPr sz="2000" b="1" spc="15" dirty="0">
                <a:latin typeface="Garamond"/>
                <a:cs typeface="Garamond"/>
              </a:rPr>
              <a:t> </a:t>
            </a:r>
            <a:r>
              <a:rPr sz="2000" b="1" spc="-10" dirty="0">
                <a:latin typeface="Garamond"/>
                <a:cs typeface="Garamond"/>
              </a:rPr>
              <a:t>(CT</a:t>
            </a:r>
            <a:r>
              <a:rPr sz="2000" b="1" spc="30" dirty="0">
                <a:latin typeface="Garamond"/>
                <a:cs typeface="Garamond"/>
              </a:rPr>
              <a:t> </a:t>
            </a:r>
            <a:r>
              <a:rPr sz="2000" b="1" spc="-10" dirty="0">
                <a:latin typeface="Garamond"/>
                <a:cs typeface="Garamond"/>
              </a:rPr>
              <a:t>&amp; </a:t>
            </a:r>
            <a:r>
              <a:rPr sz="2000" b="1" spc="-5" dirty="0">
                <a:latin typeface="Garamond"/>
                <a:cs typeface="Garamond"/>
              </a:rPr>
              <a:t>PET)</a:t>
            </a:r>
            <a:r>
              <a:rPr sz="2000" b="1" spc="20" dirty="0">
                <a:latin typeface="Garamond"/>
                <a:cs typeface="Garamond"/>
              </a:rPr>
              <a:t> </a:t>
            </a:r>
            <a:r>
              <a:rPr sz="2000" b="1" spc="-5" dirty="0">
                <a:latin typeface="Garamond"/>
                <a:cs typeface="Garamond"/>
              </a:rPr>
              <a:t>at</a:t>
            </a:r>
            <a:r>
              <a:rPr sz="2000" b="1" spc="5" dirty="0">
                <a:latin typeface="Garamond"/>
                <a:cs typeface="Garamond"/>
              </a:rPr>
              <a:t> </a:t>
            </a:r>
            <a:r>
              <a:rPr sz="2000" b="1" spc="-5" dirty="0">
                <a:latin typeface="Garamond"/>
                <a:cs typeface="Garamond"/>
              </a:rPr>
              <a:t>one </a:t>
            </a:r>
            <a:r>
              <a:rPr sz="2000" b="1" spc="-484" dirty="0">
                <a:latin typeface="Garamond"/>
                <a:cs typeface="Garamond"/>
              </a:rPr>
              <a:t> </a:t>
            </a:r>
            <a:r>
              <a:rPr sz="2000" b="1" spc="-10" dirty="0">
                <a:latin typeface="Garamond"/>
                <a:cs typeface="Garamond"/>
              </a:rPr>
              <a:t>sitting,</a:t>
            </a:r>
            <a:r>
              <a:rPr sz="2000" b="1" spc="5" dirty="0">
                <a:latin typeface="Garamond"/>
                <a:cs typeface="Garamond"/>
              </a:rPr>
              <a:t> </a:t>
            </a:r>
            <a:r>
              <a:rPr sz="2000" b="1" spc="-5" dirty="0">
                <a:latin typeface="Garamond"/>
                <a:cs typeface="Garamond"/>
              </a:rPr>
              <a:t>rather</a:t>
            </a:r>
            <a:r>
              <a:rPr sz="2000" b="1" spc="-10" dirty="0">
                <a:latin typeface="Garamond"/>
                <a:cs typeface="Garamond"/>
              </a:rPr>
              <a:t> </a:t>
            </a:r>
            <a:r>
              <a:rPr sz="2000" b="1" spc="-5" dirty="0">
                <a:latin typeface="Garamond"/>
                <a:cs typeface="Garamond"/>
              </a:rPr>
              <a:t>than</a:t>
            </a:r>
            <a:r>
              <a:rPr sz="2000" b="1" spc="5" dirty="0">
                <a:latin typeface="Garamond"/>
                <a:cs typeface="Garamond"/>
              </a:rPr>
              <a:t> </a:t>
            </a:r>
            <a:r>
              <a:rPr sz="2000" b="1" spc="-5" dirty="0">
                <a:latin typeface="Garamond"/>
                <a:cs typeface="Garamond"/>
              </a:rPr>
              <a:t>at</a:t>
            </a:r>
            <a:r>
              <a:rPr sz="2000" b="1" dirty="0">
                <a:latin typeface="Garamond"/>
                <a:cs typeface="Garamond"/>
              </a:rPr>
              <a:t> </a:t>
            </a:r>
            <a:r>
              <a:rPr sz="2000" b="1" spc="-20" dirty="0">
                <a:latin typeface="Garamond"/>
                <a:cs typeface="Garamond"/>
              </a:rPr>
              <a:t>two</a:t>
            </a:r>
            <a:r>
              <a:rPr sz="2000" b="1" spc="-5" dirty="0">
                <a:latin typeface="Garamond"/>
                <a:cs typeface="Garamond"/>
              </a:rPr>
              <a:t> </a:t>
            </a:r>
            <a:r>
              <a:rPr sz="2000" b="1" dirty="0">
                <a:latin typeface="Garamond"/>
                <a:cs typeface="Garamond"/>
              </a:rPr>
              <a:t>different</a:t>
            </a:r>
            <a:r>
              <a:rPr sz="2000" b="1" spc="-20" dirty="0">
                <a:latin typeface="Garamond"/>
                <a:cs typeface="Garamond"/>
              </a:rPr>
              <a:t> </a:t>
            </a:r>
            <a:r>
              <a:rPr sz="2000" b="1" spc="-5" dirty="0">
                <a:latin typeface="Garamond"/>
                <a:cs typeface="Garamond"/>
              </a:rPr>
              <a:t>times.</a:t>
            </a:r>
            <a:endParaRPr sz="2000">
              <a:latin typeface="Garamond"/>
              <a:cs typeface="Garamond"/>
            </a:endParaRP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231894" y="1311097"/>
            <a:ext cx="373062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solidFill>
                  <a:srgbClr val="252525"/>
                </a:solidFill>
              </a:rPr>
              <a:t>PET/CT</a:t>
            </a:r>
            <a:r>
              <a:rPr spc="-50" dirty="0">
                <a:solidFill>
                  <a:srgbClr val="252525"/>
                </a:solidFill>
              </a:rPr>
              <a:t> </a:t>
            </a:r>
            <a:r>
              <a:rPr dirty="0">
                <a:solidFill>
                  <a:srgbClr val="252525"/>
                </a:solidFill>
              </a:rPr>
              <a:t>FUSION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95800" y="2057400"/>
            <a:ext cx="2971800" cy="3904488"/>
          </a:xfrm>
          <a:prstGeom prst="rect">
            <a:avLst/>
          </a:prstGeom>
        </p:spPr>
      </p:pic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231894" y="913333"/>
            <a:ext cx="373062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solidFill>
                  <a:srgbClr val="252525"/>
                </a:solidFill>
              </a:rPr>
              <a:t>PET/CT</a:t>
            </a:r>
            <a:r>
              <a:rPr spc="-50" dirty="0">
                <a:solidFill>
                  <a:srgbClr val="252525"/>
                </a:solidFill>
              </a:rPr>
              <a:t> </a:t>
            </a:r>
            <a:r>
              <a:rPr dirty="0">
                <a:solidFill>
                  <a:srgbClr val="252525"/>
                </a:solidFill>
              </a:rPr>
              <a:t>FUSION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92551" y="1709927"/>
            <a:ext cx="6074663" cy="4562856"/>
          </a:xfrm>
          <a:prstGeom prst="rect">
            <a:avLst/>
          </a:prstGeom>
        </p:spPr>
      </p:pic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209159" y="373507"/>
            <a:ext cx="1697989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-254" dirty="0"/>
              <a:t>T</a:t>
            </a:r>
            <a:r>
              <a:rPr sz="4800" dirty="0"/>
              <a:t>rac</a:t>
            </a:r>
            <a:r>
              <a:rPr sz="4800" spc="15" dirty="0"/>
              <a:t>e</a:t>
            </a:r>
            <a:r>
              <a:rPr sz="4800" dirty="0"/>
              <a:t>r</a:t>
            </a:r>
            <a:endParaRPr sz="4800"/>
          </a:p>
        </p:txBody>
      </p:sp>
      <p:sp>
        <p:nvSpPr>
          <p:cNvPr id="3" name="object 3"/>
          <p:cNvSpPr txBox="1"/>
          <p:nvPr/>
        </p:nvSpPr>
        <p:spPr>
          <a:xfrm>
            <a:off x="1126032" y="1770964"/>
            <a:ext cx="9692005" cy="3897629"/>
          </a:xfrm>
          <a:prstGeom prst="rect">
            <a:avLst/>
          </a:prstGeom>
        </p:spPr>
        <p:txBody>
          <a:bodyPr vert="horz" wrap="square" lIns="0" tIns="88265" rIns="0" bIns="0" rtlCol="0">
            <a:spAutoFit/>
          </a:bodyPr>
          <a:lstStyle/>
          <a:p>
            <a:pPr marL="299085" marR="5080" indent="-287020">
              <a:lnSpc>
                <a:spcPts val="2500"/>
              </a:lnSpc>
              <a:spcBef>
                <a:spcPts val="695"/>
              </a:spcBef>
              <a:buClr>
                <a:srgbClr val="83992A"/>
              </a:buClr>
              <a:buSzPct val="115384"/>
              <a:buFont typeface="Arial"/>
              <a:buChar char="•"/>
              <a:tabLst>
                <a:tab pos="299720" algn="l"/>
                <a:tab pos="7230109" algn="l"/>
                <a:tab pos="8206105" algn="l"/>
              </a:tabLst>
            </a:pPr>
            <a:r>
              <a:rPr sz="2600" b="1" spc="-5" dirty="0">
                <a:solidFill>
                  <a:srgbClr val="252525"/>
                </a:solidFill>
                <a:latin typeface="Garamond"/>
                <a:cs typeface="Garamond"/>
              </a:rPr>
              <a:t>Radioisotopes</a:t>
            </a:r>
            <a:r>
              <a:rPr sz="2600" b="1" spc="7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600" b="1" spc="-5" dirty="0">
                <a:solidFill>
                  <a:srgbClr val="252525"/>
                </a:solidFill>
                <a:latin typeface="Garamond"/>
                <a:cs typeface="Garamond"/>
              </a:rPr>
              <a:t>used</a:t>
            </a:r>
            <a:r>
              <a:rPr sz="2600" b="1" spc="4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600" b="1" spc="-10" dirty="0">
                <a:solidFill>
                  <a:srgbClr val="252525"/>
                </a:solidFill>
                <a:latin typeface="Garamond"/>
                <a:cs typeface="Garamond"/>
              </a:rPr>
              <a:t>in</a:t>
            </a:r>
            <a:r>
              <a:rPr sz="2600" b="1" spc="1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600" b="1" spc="-10" dirty="0">
                <a:solidFill>
                  <a:srgbClr val="252525"/>
                </a:solidFill>
                <a:latin typeface="Garamond"/>
                <a:cs typeface="Garamond"/>
              </a:rPr>
              <a:t>PET</a:t>
            </a:r>
            <a:r>
              <a:rPr sz="2600" b="1" spc="2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600" b="1" spc="-5" dirty="0">
                <a:solidFill>
                  <a:srgbClr val="252525"/>
                </a:solidFill>
                <a:latin typeface="Garamond"/>
                <a:cs typeface="Garamond"/>
              </a:rPr>
              <a:t>scans</a:t>
            </a:r>
            <a:r>
              <a:rPr sz="2600" b="1" spc="2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600" b="1" dirty="0">
                <a:solidFill>
                  <a:srgbClr val="252525"/>
                </a:solidFill>
                <a:latin typeface="Garamond"/>
                <a:cs typeface="Garamond"/>
              </a:rPr>
              <a:t>are</a:t>
            </a:r>
            <a:r>
              <a:rPr sz="2600" b="1" spc="3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600" b="1" spc="-5" dirty="0">
                <a:solidFill>
                  <a:srgbClr val="252525"/>
                </a:solidFill>
                <a:latin typeface="Garamond"/>
                <a:cs typeface="Garamond"/>
              </a:rPr>
              <a:t>isotopes</a:t>
            </a:r>
            <a:r>
              <a:rPr sz="2600" b="1" spc="2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600" b="1" spc="-5" dirty="0">
                <a:solidFill>
                  <a:srgbClr val="252525"/>
                </a:solidFill>
                <a:latin typeface="Garamond"/>
                <a:cs typeface="Garamond"/>
              </a:rPr>
              <a:t>of	carbon, </a:t>
            </a:r>
            <a:r>
              <a:rPr sz="2600" b="1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600" b="1" u="sng" spc="-10" dirty="0">
                <a:solidFill>
                  <a:srgbClr val="252525"/>
                </a:solidFill>
                <a:uFill>
                  <a:solidFill>
                    <a:srgbClr val="83992A"/>
                  </a:solidFill>
                </a:uFill>
                <a:latin typeface="Garamond"/>
                <a:cs typeface="Garamond"/>
              </a:rPr>
              <a:t>nitrogen,oxygen,gallium</a:t>
            </a:r>
            <a:r>
              <a:rPr sz="2600" b="1" u="sng" spc="150" dirty="0">
                <a:solidFill>
                  <a:srgbClr val="252525"/>
                </a:solidFill>
                <a:uFill>
                  <a:solidFill>
                    <a:srgbClr val="83992A"/>
                  </a:solidFill>
                </a:uFill>
                <a:latin typeface="Garamond"/>
                <a:cs typeface="Garamond"/>
              </a:rPr>
              <a:t> </a:t>
            </a:r>
            <a:r>
              <a:rPr sz="2600" b="1" u="sng" spc="-5" dirty="0">
                <a:solidFill>
                  <a:srgbClr val="252525"/>
                </a:solidFill>
                <a:uFill>
                  <a:solidFill>
                    <a:srgbClr val="83992A"/>
                  </a:solidFill>
                </a:uFill>
                <a:latin typeface="Garamond"/>
                <a:cs typeface="Garamond"/>
              </a:rPr>
              <a:t>and</a:t>
            </a:r>
            <a:r>
              <a:rPr sz="2600" b="1" u="sng" spc="15" dirty="0">
                <a:solidFill>
                  <a:srgbClr val="252525"/>
                </a:solidFill>
                <a:uFill>
                  <a:solidFill>
                    <a:srgbClr val="83992A"/>
                  </a:solidFill>
                </a:uFill>
                <a:latin typeface="Garamond"/>
                <a:cs typeface="Garamond"/>
              </a:rPr>
              <a:t> </a:t>
            </a:r>
            <a:r>
              <a:rPr sz="2600" b="1" u="sng" spc="-5" dirty="0">
                <a:solidFill>
                  <a:srgbClr val="252525"/>
                </a:solidFill>
                <a:uFill>
                  <a:solidFill>
                    <a:srgbClr val="83992A"/>
                  </a:solidFill>
                </a:uFill>
                <a:latin typeface="Garamond"/>
                <a:cs typeface="Garamond"/>
              </a:rPr>
              <a:t>18F used</a:t>
            </a:r>
            <a:r>
              <a:rPr sz="2600" b="1" u="sng" spc="20" dirty="0">
                <a:solidFill>
                  <a:srgbClr val="252525"/>
                </a:solidFill>
                <a:uFill>
                  <a:solidFill>
                    <a:srgbClr val="83992A"/>
                  </a:solidFill>
                </a:uFill>
                <a:latin typeface="Garamond"/>
                <a:cs typeface="Garamond"/>
              </a:rPr>
              <a:t> </a:t>
            </a:r>
            <a:r>
              <a:rPr sz="2600" b="1" u="sng" spc="-5" dirty="0">
                <a:solidFill>
                  <a:srgbClr val="252525"/>
                </a:solidFill>
                <a:uFill>
                  <a:solidFill>
                    <a:srgbClr val="83992A"/>
                  </a:solidFill>
                </a:uFill>
                <a:latin typeface="Garamond"/>
                <a:cs typeface="Garamond"/>
              </a:rPr>
              <a:t>as</a:t>
            </a:r>
            <a:r>
              <a:rPr sz="2600" b="1" u="sng" spc="25" dirty="0">
                <a:solidFill>
                  <a:srgbClr val="252525"/>
                </a:solidFill>
                <a:uFill>
                  <a:solidFill>
                    <a:srgbClr val="83992A"/>
                  </a:solidFill>
                </a:uFill>
                <a:latin typeface="Garamond"/>
                <a:cs typeface="Garamond"/>
              </a:rPr>
              <a:t> </a:t>
            </a:r>
            <a:r>
              <a:rPr sz="2600" b="1" u="sng" spc="-5" dirty="0">
                <a:solidFill>
                  <a:srgbClr val="252525"/>
                </a:solidFill>
                <a:uFill>
                  <a:solidFill>
                    <a:srgbClr val="83992A"/>
                  </a:solidFill>
                </a:uFill>
                <a:latin typeface="Garamond"/>
                <a:cs typeface="Garamond"/>
              </a:rPr>
              <a:t>a</a:t>
            </a:r>
            <a:r>
              <a:rPr sz="2600" b="1" u="sng" spc="5" dirty="0">
                <a:solidFill>
                  <a:srgbClr val="252525"/>
                </a:solidFill>
                <a:uFill>
                  <a:solidFill>
                    <a:srgbClr val="83992A"/>
                  </a:solidFill>
                </a:uFill>
                <a:latin typeface="Garamond"/>
                <a:cs typeface="Garamond"/>
              </a:rPr>
              <a:t> </a:t>
            </a:r>
            <a:r>
              <a:rPr sz="2600" b="1" u="sng" spc="-5" dirty="0">
                <a:solidFill>
                  <a:srgbClr val="252525"/>
                </a:solidFill>
                <a:uFill>
                  <a:solidFill>
                    <a:srgbClr val="83992A"/>
                  </a:solidFill>
                </a:uFill>
                <a:latin typeface="Garamond"/>
                <a:cs typeface="Garamond"/>
              </a:rPr>
              <a:t>substitute</a:t>
            </a:r>
            <a:r>
              <a:rPr sz="2600" b="1" u="sng" spc="40" dirty="0">
                <a:solidFill>
                  <a:srgbClr val="252525"/>
                </a:solidFill>
                <a:uFill>
                  <a:solidFill>
                    <a:srgbClr val="83992A"/>
                  </a:solidFill>
                </a:uFill>
                <a:latin typeface="Garamond"/>
                <a:cs typeface="Garamond"/>
              </a:rPr>
              <a:t> </a:t>
            </a:r>
            <a:r>
              <a:rPr sz="2600" b="1" u="sng" spc="-5" dirty="0">
                <a:solidFill>
                  <a:srgbClr val="252525"/>
                </a:solidFill>
                <a:uFill>
                  <a:solidFill>
                    <a:srgbClr val="83992A"/>
                  </a:solidFill>
                </a:uFill>
                <a:latin typeface="Garamond"/>
                <a:cs typeface="Garamond"/>
              </a:rPr>
              <a:t>of	</a:t>
            </a:r>
            <a:r>
              <a:rPr sz="2600" b="1" u="sng" spc="-20" dirty="0">
                <a:solidFill>
                  <a:srgbClr val="252525"/>
                </a:solidFill>
                <a:uFill>
                  <a:solidFill>
                    <a:srgbClr val="83992A"/>
                  </a:solidFill>
                </a:uFill>
                <a:latin typeface="Garamond"/>
                <a:cs typeface="Garamond"/>
              </a:rPr>
              <a:t>hydrogen. </a:t>
            </a:r>
            <a:endParaRPr sz="2600">
              <a:latin typeface="Garamond"/>
              <a:cs typeface="Garamond"/>
            </a:endParaRPr>
          </a:p>
          <a:p>
            <a:pPr>
              <a:lnSpc>
                <a:spcPct val="100000"/>
              </a:lnSpc>
              <a:buClr>
                <a:srgbClr val="83992A"/>
              </a:buClr>
              <a:buFont typeface="Arial"/>
              <a:buChar char="•"/>
            </a:pPr>
            <a:endParaRPr sz="2900">
              <a:latin typeface="Garamond"/>
              <a:cs typeface="Garamond"/>
            </a:endParaRPr>
          </a:p>
          <a:p>
            <a:pPr marL="299085" marR="588010" indent="-287020">
              <a:lnSpc>
                <a:spcPts val="2500"/>
              </a:lnSpc>
              <a:spcBef>
                <a:spcPts val="1675"/>
              </a:spcBef>
              <a:buClr>
                <a:srgbClr val="83992A"/>
              </a:buClr>
              <a:buSzPct val="115384"/>
              <a:buFont typeface="Arial"/>
              <a:buChar char="•"/>
              <a:tabLst>
                <a:tab pos="299720" algn="l"/>
                <a:tab pos="3983990" algn="l"/>
              </a:tabLst>
            </a:pPr>
            <a:r>
              <a:rPr sz="2600" b="1" spc="-5" dirty="0">
                <a:solidFill>
                  <a:srgbClr val="252525"/>
                </a:solidFill>
                <a:latin typeface="Garamond"/>
                <a:cs typeface="Garamond"/>
              </a:rPr>
              <a:t>Only</a:t>
            </a:r>
            <a:r>
              <a:rPr sz="2600" b="1" spc="4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600" b="1" spc="-15" dirty="0">
                <a:solidFill>
                  <a:srgbClr val="252525"/>
                </a:solidFill>
                <a:latin typeface="Garamond"/>
                <a:cs typeface="Garamond"/>
              </a:rPr>
              <a:t>radioactive</a:t>
            </a:r>
            <a:r>
              <a:rPr sz="2600" b="1" spc="7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600" b="1" spc="20" dirty="0">
                <a:solidFill>
                  <a:srgbClr val="252525"/>
                </a:solidFill>
                <a:latin typeface="Garamond"/>
                <a:cs typeface="Garamond"/>
              </a:rPr>
              <a:t>forms</a:t>
            </a:r>
            <a:r>
              <a:rPr sz="2600" b="1" spc="3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600" b="1" spc="-5" dirty="0">
                <a:solidFill>
                  <a:srgbClr val="252525"/>
                </a:solidFill>
                <a:latin typeface="Garamond"/>
                <a:cs typeface="Garamond"/>
              </a:rPr>
              <a:t>of	natural</a:t>
            </a:r>
            <a:r>
              <a:rPr sz="2600" b="1" spc="1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600" b="1" spc="-5" dirty="0">
                <a:solidFill>
                  <a:srgbClr val="252525"/>
                </a:solidFill>
                <a:latin typeface="Garamond"/>
                <a:cs typeface="Garamond"/>
              </a:rPr>
              <a:t>elements</a:t>
            </a:r>
            <a:r>
              <a:rPr sz="2600" b="1" spc="2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600" b="1" dirty="0">
                <a:solidFill>
                  <a:srgbClr val="252525"/>
                </a:solidFill>
                <a:latin typeface="Garamond"/>
                <a:cs typeface="Garamond"/>
              </a:rPr>
              <a:t>that</a:t>
            </a:r>
            <a:r>
              <a:rPr sz="2600" b="1" spc="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600" b="1" spc="-5" dirty="0">
                <a:solidFill>
                  <a:srgbClr val="252525"/>
                </a:solidFill>
                <a:latin typeface="Garamond"/>
                <a:cs typeface="Garamond"/>
              </a:rPr>
              <a:t>will </a:t>
            </a:r>
            <a:r>
              <a:rPr sz="2600" b="1" spc="-10" dirty="0">
                <a:solidFill>
                  <a:srgbClr val="252525"/>
                </a:solidFill>
                <a:latin typeface="Garamond"/>
                <a:cs typeface="Garamond"/>
              </a:rPr>
              <a:t>pass</a:t>
            </a:r>
            <a:r>
              <a:rPr sz="2600" b="1" spc="2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600" b="1" dirty="0">
                <a:solidFill>
                  <a:srgbClr val="252525"/>
                </a:solidFill>
                <a:latin typeface="Garamond"/>
                <a:cs typeface="Garamond"/>
              </a:rPr>
              <a:t>safely </a:t>
            </a:r>
            <a:r>
              <a:rPr sz="2600" b="1" spc="-63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600" b="1" spc="-5" dirty="0">
                <a:solidFill>
                  <a:srgbClr val="252525"/>
                </a:solidFill>
                <a:latin typeface="Garamond"/>
                <a:cs typeface="Garamond"/>
              </a:rPr>
              <a:t>through</a:t>
            </a:r>
            <a:r>
              <a:rPr sz="2600" b="1" spc="2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600" b="1" spc="-20" dirty="0">
                <a:solidFill>
                  <a:srgbClr val="252525"/>
                </a:solidFill>
                <a:latin typeface="Garamond"/>
                <a:cs typeface="Garamond"/>
              </a:rPr>
              <a:t>your</a:t>
            </a:r>
            <a:r>
              <a:rPr sz="2600" b="1" spc="1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600" b="1" spc="-5" dirty="0">
                <a:solidFill>
                  <a:srgbClr val="252525"/>
                </a:solidFill>
                <a:latin typeface="Garamond"/>
                <a:cs typeface="Garamond"/>
              </a:rPr>
              <a:t>body</a:t>
            </a:r>
            <a:r>
              <a:rPr sz="2600" b="1" spc="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600" b="1" spc="-5" dirty="0">
                <a:solidFill>
                  <a:srgbClr val="252525"/>
                </a:solidFill>
                <a:latin typeface="Garamond"/>
                <a:cs typeface="Garamond"/>
              </a:rPr>
              <a:t>and</a:t>
            </a:r>
            <a:r>
              <a:rPr sz="2600" b="1" spc="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600" b="1" spc="-5" dirty="0">
                <a:solidFill>
                  <a:srgbClr val="252525"/>
                </a:solidFill>
                <a:latin typeface="Garamond"/>
                <a:cs typeface="Garamond"/>
              </a:rPr>
              <a:t>be</a:t>
            </a:r>
            <a:r>
              <a:rPr sz="2600" b="1" dirty="0">
                <a:solidFill>
                  <a:srgbClr val="252525"/>
                </a:solidFill>
                <a:latin typeface="Garamond"/>
                <a:cs typeface="Garamond"/>
              </a:rPr>
              <a:t> detected</a:t>
            </a:r>
            <a:r>
              <a:rPr sz="2600" b="1" spc="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600" b="1" spc="-5" dirty="0">
                <a:solidFill>
                  <a:srgbClr val="252525"/>
                </a:solidFill>
                <a:latin typeface="Garamond"/>
                <a:cs typeface="Garamond"/>
              </a:rPr>
              <a:t>by</a:t>
            </a:r>
            <a:r>
              <a:rPr sz="2600" b="1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600" b="1" spc="-5" dirty="0">
                <a:solidFill>
                  <a:srgbClr val="252525"/>
                </a:solidFill>
                <a:latin typeface="Garamond"/>
                <a:cs typeface="Garamond"/>
              </a:rPr>
              <a:t>the</a:t>
            </a:r>
            <a:r>
              <a:rPr sz="2600" b="1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600" b="1" spc="-20" dirty="0">
                <a:solidFill>
                  <a:srgbClr val="252525"/>
                </a:solidFill>
                <a:latin typeface="Garamond"/>
                <a:cs typeface="Garamond"/>
              </a:rPr>
              <a:t>scanner.</a:t>
            </a:r>
            <a:endParaRPr sz="2600">
              <a:latin typeface="Garamond"/>
              <a:cs typeface="Garamond"/>
            </a:endParaRPr>
          </a:p>
          <a:p>
            <a:pPr>
              <a:lnSpc>
                <a:spcPct val="100000"/>
              </a:lnSpc>
              <a:buClr>
                <a:srgbClr val="83992A"/>
              </a:buClr>
              <a:buFont typeface="Arial"/>
              <a:buChar char="•"/>
            </a:pPr>
            <a:endParaRPr sz="2900">
              <a:latin typeface="Garamond"/>
              <a:cs typeface="Garamond"/>
            </a:endParaRPr>
          </a:p>
          <a:p>
            <a:pPr marL="299085" marR="441325" indent="-287020">
              <a:lnSpc>
                <a:spcPct val="80000"/>
              </a:lnSpc>
              <a:spcBef>
                <a:spcPts val="1705"/>
              </a:spcBef>
              <a:buClr>
                <a:srgbClr val="83992A"/>
              </a:buClr>
              <a:buSzPct val="115384"/>
              <a:buFont typeface="Arial"/>
              <a:buChar char="•"/>
              <a:tabLst>
                <a:tab pos="299720" algn="l"/>
                <a:tab pos="2033905" algn="l"/>
                <a:tab pos="3891279" algn="l"/>
              </a:tabLst>
            </a:pPr>
            <a:r>
              <a:rPr sz="2600" b="1" dirty="0">
                <a:solidFill>
                  <a:srgbClr val="252525"/>
                </a:solidFill>
                <a:latin typeface="Garamond"/>
                <a:cs typeface="Garamond"/>
              </a:rPr>
              <a:t>The</a:t>
            </a:r>
            <a:r>
              <a:rPr sz="2600" b="1" spc="3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600" b="1" spc="-5" dirty="0">
                <a:solidFill>
                  <a:srgbClr val="252525"/>
                </a:solidFill>
                <a:latin typeface="Garamond"/>
                <a:cs typeface="Garamond"/>
              </a:rPr>
              <a:t>type</a:t>
            </a:r>
            <a:r>
              <a:rPr sz="2600" b="1" spc="-1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600" b="1" spc="-5" dirty="0">
                <a:solidFill>
                  <a:srgbClr val="252525"/>
                </a:solidFill>
                <a:latin typeface="Garamond"/>
                <a:cs typeface="Garamond"/>
              </a:rPr>
              <a:t>of	scanner used</a:t>
            </a:r>
            <a:r>
              <a:rPr sz="2600" b="1" spc="3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600" b="1" dirty="0">
                <a:solidFill>
                  <a:srgbClr val="252525"/>
                </a:solidFill>
                <a:latin typeface="Garamond"/>
                <a:cs typeface="Garamond"/>
              </a:rPr>
              <a:t>depends</a:t>
            </a:r>
            <a:r>
              <a:rPr sz="2600" b="1" spc="-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600" b="1" spc="-15" dirty="0">
                <a:solidFill>
                  <a:srgbClr val="252525"/>
                </a:solidFill>
                <a:latin typeface="Garamond"/>
                <a:cs typeface="Garamond"/>
              </a:rPr>
              <a:t>on</a:t>
            </a:r>
            <a:r>
              <a:rPr sz="2600" b="1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600" b="1" spc="-5" dirty="0">
                <a:solidFill>
                  <a:srgbClr val="252525"/>
                </a:solidFill>
                <a:latin typeface="Garamond"/>
                <a:cs typeface="Garamond"/>
              </a:rPr>
              <a:t>what</a:t>
            </a:r>
            <a:r>
              <a:rPr sz="2600" b="1" spc="-20" dirty="0">
                <a:solidFill>
                  <a:srgbClr val="252525"/>
                </a:solidFill>
                <a:latin typeface="Garamond"/>
                <a:cs typeface="Garamond"/>
              </a:rPr>
              <a:t> your</a:t>
            </a:r>
            <a:r>
              <a:rPr sz="2600" b="1" spc="1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600" b="1" spc="-5" dirty="0">
                <a:solidFill>
                  <a:srgbClr val="252525"/>
                </a:solidFill>
                <a:latin typeface="Garamond"/>
                <a:cs typeface="Garamond"/>
              </a:rPr>
              <a:t>doctor</a:t>
            </a:r>
            <a:r>
              <a:rPr sz="2600" b="1" spc="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600" b="1" spc="-15" dirty="0">
                <a:solidFill>
                  <a:srgbClr val="252525"/>
                </a:solidFill>
                <a:latin typeface="Garamond"/>
                <a:cs typeface="Garamond"/>
              </a:rPr>
              <a:t>wants</a:t>
            </a:r>
            <a:r>
              <a:rPr sz="2600" b="1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600" b="1" spc="-5" dirty="0">
                <a:solidFill>
                  <a:srgbClr val="252525"/>
                </a:solidFill>
                <a:latin typeface="Garamond"/>
                <a:cs typeface="Garamond"/>
              </a:rPr>
              <a:t>to </a:t>
            </a:r>
            <a:r>
              <a:rPr sz="2600" b="1" spc="-63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600" b="1" spc="-5" dirty="0">
                <a:solidFill>
                  <a:srgbClr val="252525"/>
                </a:solidFill>
                <a:latin typeface="Garamond"/>
                <a:cs typeface="Garamond"/>
              </a:rPr>
              <a:t>measure.</a:t>
            </a:r>
            <a:r>
              <a:rPr sz="2600" b="1" spc="5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600" b="1" spc="-35" dirty="0">
                <a:solidFill>
                  <a:srgbClr val="252525"/>
                </a:solidFill>
                <a:latin typeface="Garamond"/>
                <a:cs typeface="Garamond"/>
              </a:rPr>
              <a:t>For</a:t>
            </a:r>
            <a:r>
              <a:rPr sz="2600" b="1" spc="2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600" b="1" spc="-5" dirty="0">
                <a:solidFill>
                  <a:srgbClr val="252525"/>
                </a:solidFill>
                <a:latin typeface="Garamond"/>
                <a:cs typeface="Garamond"/>
              </a:rPr>
              <a:t>example,</a:t>
            </a:r>
            <a:r>
              <a:rPr sz="2600" b="1" spc="6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600" b="1" spc="-10" dirty="0">
                <a:solidFill>
                  <a:srgbClr val="252525"/>
                </a:solidFill>
                <a:latin typeface="Garamond"/>
                <a:cs typeface="Garamond"/>
              </a:rPr>
              <a:t>if	</a:t>
            </a:r>
            <a:r>
              <a:rPr sz="2600" b="1" spc="-20" dirty="0">
                <a:solidFill>
                  <a:srgbClr val="252525"/>
                </a:solidFill>
                <a:latin typeface="Garamond"/>
                <a:cs typeface="Garamond"/>
              </a:rPr>
              <a:t>your</a:t>
            </a:r>
            <a:r>
              <a:rPr sz="2600" b="1" spc="1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600" b="1" spc="-5" dirty="0">
                <a:solidFill>
                  <a:srgbClr val="252525"/>
                </a:solidFill>
                <a:latin typeface="Garamond"/>
                <a:cs typeface="Garamond"/>
              </a:rPr>
              <a:t>doctor</a:t>
            </a:r>
            <a:r>
              <a:rPr sz="2600" b="1" spc="1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600" b="1" spc="-10" dirty="0">
                <a:solidFill>
                  <a:srgbClr val="252525"/>
                </a:solidFill>
                <a:latin typeface="Garamond"/>
                <a:cs typeface="Garamond"/>
              </a:rPr>
              <a:t>is</a:t>
            </a:r>
            <a:r>
              <a:rPr sz="2600" b="1" spc="1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600" b="1" spc="-10" dirty="0">
                <a:solidFill>
                  <a:srgbClr val="252525"/>
                </a:solidFill>
                <a:latin typeface="Garamond"/>
                <a:cs typeface="Garamond"/>
              </a:rPr>
              <a:t>looking</a:t>
            </a:r>
            <a:r>
              <a:rPr sz="2600" b="1" spc="5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600" b="1" spc="-5" dirty="0">
                <a:solidFill>
                  <a:srgbClr val="252525"/>
                </a:solidFill>
                <a:latin typeface="Garamond"/>
                <a:cs typeface="Garamond"/>
              </a:rPr>
              <a:t>at</a:t>
            </a:r>
            <a:r>
              <a:rPr sz="2600" b="1" spc="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600" b="1" spc="-5" dirty="0">
                <a:solidFill>
                  <a:srgbClr val="252525"/>
                </a:solidFill>
                <a:latin typeface="Garamond"/>
                <a:cs typeface="Garamond"/>
              </a:rPr>
              <a:t>the </a:t>
            </a:r>
            <a:r>
              <a:rPr sz="2600" b="1" spc="-25" dirty="0">
                <a:solidFill>
                  <a:srgbClr val="252525"/>
                </a:solidFill>
                <a:latin typeface="Garamond"/>
                <a:cs typeface="Garamond"/>
              </a:rPr>
              <a:t>tumor,</a:t>
            </a:r>
            <a:r>
              <a:rPr sz="2600" b="1" spc="3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600" b="1" spc="-5" dirty="0">
                <a:solidFill>
                  <a:srgbClr val="252525"/>
                </a:solidFill>
                <a:latin typeface="Garamond"/>
                <a:cs typeface="Garamond"/>
              </a:rPr>
              <a:t>he </a:t>
            </a:r>
            <a:r>
              <a:rPr sz="2600" b="1" spc="-63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600" b="1" spc="-10" dirty="0">
                <a:solidFill>
                  <a:srgbClr val="252525"/>
                </a:solidFill>
                <a:latin typeface="Garamond"/>
                <a:cs typeface="Garamond"/>
              </a:rPr>
              <a:t>might</a:t>
            </a:r>
            <a:r>
              <a:rPr sz="2600" b="1" spc="5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600" b="1" spc="-5" dirty="0">
                <a:solidFill>
                  <a:srgbClr val="252525"/>
                </a:solidFill>
                <a:latin typeface="Garamond"/>
                <a:cs typeface="Garamond"/>
              </a:rPr>
              <a:t>use</a:t>
            </a:r>
            <a:r>
              <a:rPr sz="2600" b="1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600" b="1" spc="-5" dirty="0">
                <a:solidFill>
                  <a:srgbClr val="252525"/>
                </a:solidFill>
                <a:latin typeface="Garamond"/>
                <a:cs typeface="Garamond"/>
              </a:rPr>
              <a:t>radio</a:t>
            </a:r>
            <a:r>
              <a:rPr sz="2600" b="1" spc="2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600" b="1" spc="-10" dirty="0">
                <a:solidFill>
                  <a:srgbClr val="252525"/>
                </a:solidFill>
                <a:latin typeface="Garamond"/>
                <a:cs typeface="Garamond"/>
              </a:rPr>
              <a:t>labeled</a:t>
            </a:r>
            <a:r>
              <a:rPr sz="2600" b="1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600" b="1" spc="-15" dirty="0">
                <a:solidFill>
                  <a:srgbClr val="252525"/>
                </a:solidFill>
                <a:latin typeface="Garamond"/>
                <a:cs typeface="Garamond"/>
              </a:rPr>
              <a:t>glucose</a:t>
            </a:r>
            <a:r>
              <a:rPr sz="2600" b="1" spc="5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600" b="1" spc="-15" dirty="0">
                <a:solidFill>
                  <a:srgbClr val="252525"/>
                </a:solidFill>
                <a:latin typeface="Garamond"/>
                <a:cs typeface="Garamond"/>
              </a:rPr>
              <a:t>(FDG)</a:t>
            </a:r>
            <a:r>
              <a:rPr sz="2600" b="1" spc="6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600" b="1" dirty="0">
                <a:solidFill>
                  <a:srgbClr val="252525"/>
                </a:solidFill>
                <a:latin typeface="Garamond"/>
                <a:cs typeface="Garamond"/>
              </a:rPr>
              <a:t>and </a:t>
            </a:r>
            <a:r>
              <a:rPr sz="2600" b="1" spc="-15" dirty="0">
                <a:solidFill>
                  <a:srgbClr val="252525"/>
                </a:solidFill>
                <a:latin typeface="Garamond"/>
                <a:cs typeface="Garamond"/>
              </a:rPr>
              <a:t>watch how</a:t>
            </a:r>
            <a:r>
              <a:rPr sz="2600" b="1" spc="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600" b="1" spc="-10" dirty="0">
                <a:solidFill>
                  <a:srgbClr val="252525"/>
                </a:solidFill>
                <a:latin typeface="Garamond"/>
                <a:cs typeface="Garamond"/>
              </a:rPr>
              <a:t>it</a:t>
            </a:r>
            <a:r>
              <a:rPr sz="2600" b="1" spc="2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600" b="1" spc="-10" dirty="0">
                <a:solidFill>
                  <a:srgbClr val="252525"/>
                </a:solidFill>
                <a:latin typeface="Garamond"/>
                <a:cs typeface="Garamond"/>
              </a:rPr>
              <a:t>is </a:t>
            </a:r>
            <a:r>
              <a:rPr sz="2600" b="1" spc="-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600" b="1" spc="-15" dirty="0">
                <a:solidFill>
                  <a:srgbClr val="252525"/>
                </a:solidFill>
                <a:latin typeface="Garamond"/>
                <a:cs typeface="Garamond"/>
              </a:rPr>
              <a:t>metabolized</a:t>
            </a:r>
            <a:r>
              <a:rPr sz="2600" b="1" spc="4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600" b="1" spc="-5" dirty="0">
                <a:solidFill>
                  <a:srgbClr val="252525"/>
                </a:solidFill>
                <a:latin typeface="Garamond"/>
                <a:cs typeface="Garamond"/>
              </a:rPr>
              <a:t>by</a:t>
            </a:r>
            <a:r>
              <a:rPr sz="2600" b="1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600" b="1" spc="-5" dirty="0">
                <a:solidFill>
                  <a:srgbClr val="252525"/>
                </a:solidFill>
                <a:latin typeface="Garamond"/>
                <a:cs typeface="Garamond"/>
              </a:rPr>
              <a:t>the</a:t>
            </a:r>
            <a:r>
              <a:rPr sz="2600" b="1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2600" b="1" spc="-25" dirty="0">
                <a:solidFill>
                  <a:srgbClr val="252525"/>
                </a:solidFill>
                <a:latin typeface="Garamond"/>
                <a:cs typeface="Garamond"/>
              </a:rPr>
              <a:t>tumor.</a:t>
            </a:r>
            <a:endParaRPr sz="2600">
              <a:latin typeface="Garamond"/>
              <a:cs typeface="Garamond"/>
            </a:endParaRP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05502" y="61925"/>
            <a:ext cx="284289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spc="-15" dirty="0"/>
              <a:t>Cyclotron</a:t>
            </a:r>
            <a:endParaRPr sz="5400"/>
          </a:p>
        </p:txBody>
      </p:sp>
      <p:sp>
        <p:nvSpPr>
          <p:cNvPr id="3" name="object 3"/>
          <p:cNvSpPr txBox="1"/>
          <p:nvPr/>
        </p:nvSpPr>
        <p:spPr>
          <a:xfrm>
            <a:off x="742797" y="1069670"/>
            <a:ext cx="10137140" cy="42799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24485" indent="-287020">
              <a:lnSpc>
                <a:spcPct val="100000"/>
              </a:lnSpc>
              <a:spcBef>
                <a:spcPts val="100"/>
              </a:spcBef>
              <a:buClr>
                <a:srgbClr val="83992A"/>
              </a:buClr>
              <a:buSzPct val="115000"/>
              <a:buFont typeface="Arial"/>
              <a:buChar char="•"/>
              <a:tabLst>
                <a:tab pos="325120" algn="l"/>
              </a:tabLst>
            </a:pPr>
            <a:r>
              <a:rPr sz="3000" b="1" spc="-5" dirty="0">
                <a:solidFill>
                  <a:srgbClr val="252525"/>
                </a:solidFill>
                <a:latin typeface="Garamond"/>
                <a:cs typeface="Garamond"/>
              </a:rPr>
              <a:t>Charged</a:t>
            </a:r>
            <a:r>
              <a:rPr sz="3000" b="1" spc="-1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3000" b="1" spc="10" dirty="0">
                <a:solidFill>
                  <a:srgbClr val="252525"/>
                </a:solidFill>
                <a:latin typeface="Garamond"/>
                <a:cs typeface="Garamond"/>
              </a:rPr>
              <a:t>particle</a:t>
            </a:r>
            <a:r>
              <a:rPr sz="3000" b="1" spc="1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3000" b="1" spc="-10" dirty="0">
                <a:solidFill>
                  <a:srgbClr val="252525"/>
                </a:solidFill>
                <a:latin typeface="Garamond"/>
                <a:cs typeface="Garamond"/>
              </a:rPr>
              <a:t>accelerator.</a:t>
            </a:r>
            <a:endParaRPr sz="3000">
              <a:latin typeface="Garamond"/>
              <a:cs typeface="Garamond"/>
            </a:endParaRPr>
          </a:p>
          <a:p>
            <a:pPr marL="324485" marR="66675" indent="-287020">
              <a:lnSpc>
                <a:spcPts val="2880"/>
              </a:lnSpc>
              <a:spcBef>
                <a:spcPts val="1300"/>
              </a:spcBef>
              <a:buClr>
                <a:srgbClr val="83992A"/>
              </a:buClr>
              <a:buSzPct val="115000"/>
              <a:buFont typeface="Arial"/>
              <a:buChar char="•"/>
              <a:tabLst>
                <a:tab pos="325120" algn="l"/>
                <a:tab pos="10061575" algn="l"/>
              </a:tabLst>
            </a:pPr>
            <a:r>
              <a:rPr sz="3000" b="1" dirty="0">
                <a:solidFill>
                  <a:srgbClr val="252525"/>
                </a:solidFill>
                <a:latin typeface="Garamond"/>
                <a:cs typeface="Garamond"/>
              </a:rPr>
              <a:t>Accelerates charged </a:t>
            </a:r>
            <a:r>
              <a:rPr sz="3000" b="1" spc="10" dirty="0">
                <a:solidFill>
                  <a:srgbClr val="252525"/>
                </a:solidFill>
                <a:latin typeface="Garamond"/>
                <a:cs typeface="Garamond"/>
              </a:rPr>
              <a:t>particles </a:t>
            </a:r>
            <a:r>
              <a:rPr sz="3000" b="1" spc="-5" dirty="0">
                <a:solidFill>
                  <a:srgbClr val="252525"/>
                </a:solidFill>
                <a:latin typeface="Garamond"/>
                <a:cs typeface="Garamond"/>
              </a:rPr>
              <a:t>in </a:t>
            </a:r>
            <a:r>
              <a:rPr sz="3000" b="1" dirty="0">
                <a:solidFill>
                  <a:srgbClr val="252525"/>
                </a:solidFill>
                <a:latin typeface="Garamond"/>
                <a:cs typeface="Garamond"/>
              </a:rPr>
              <a:t>a </a:t>
            </a:r>
            <a:r>
              <a:rPr sz="3000" b="1" spc="-5" dirty="0">
                <a:solidFill>
                  <a:srgbClr val="252525"/>
                </a:solidFill>
                <a:latin typeface="Garamond"/>
                <a:cs typeface="Garamond"/>
              </a:rPr>
              <a:t>cycle path </a:t>
            </a:r>
            <a:r>
              <a:rPr sz="3000" b="1" dirty="0">
                <a:solidFill>
                  <a:srgbClr val="252525"/>
                </a:solidFill>
                <a:latin typeface="Garamond"/>
                <a:cs typeface="Garamond"/>
              </a:rPr>
              <a:t>and </a:t>
            </a:r>
            <a:r>
              <a:rPr sz="3000" b="1" spc="-10" dirty="0">
                <a:solidFill>
                  <a:srgbClr val="252525"/>
                </a:solidFill>
                <a:latin typeface="Garamond"/>
                <a:cs typeface="Garamond"/>
              </a:rPr>
              <a:t>these </a:t>
            </a:r>
            <a:r>
              <a:rPr sz="3000" b="1" spc="-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3000" b="1" spc="10" dirty="0">
                <a:solidFill>
                  <a:srgbClr val="252525"/>
                </a:solidFill>
                <a:latin typeface="Garamond"/>
                <a:cs typeface="Garamond"/>
              </a:rPr>
              <a:t>pa</a:t>
            </a:r>
            <a:r>
              <a:rPr sz="3000" b="1" u="sng" spc="10" dirty="0">
                <a:solidFill>
                  <a:srgbClr val="252525"/>
                </a:solidFill>
                <a:uFill>
                  <a:solidFill>
                    <a:srgbClr val="83992A"/>
                  </a:solidFill>
                </a:uFill>
                <a:latin typeface="Garamond"/>
                <a:cs typeface="Garamond"/>
              </a:rPr>
              <a:t>rticles</a:t>
            </a:r>
            <a:r>
              <a:rPr sz="3000" b="1" u="sng" spc="-45" dirty="0">
                <a:solidFill>
                  <a:srgbClr val="252525"/>
                </a:solidFill>
                <a:uFill>
                  <a:solidFill>
                    <a:srgbClr val="83992A"/>
                  </a:solidFill>
                </a:uFill>
                <a:latin typeface="Garamond"/>
                <a:cs typeface="Garamond"/>
              </a:rPr>
              <a:t> </a:t>
            </a:r>
            <a:r>
              <a:rPr sz="3000" b="1" u="sng" dirty="0">
                <a:solidFill>
                  <a:srgbClr val="252525"/>
                </a:solidFill>
                <a:uFill>
                  <a:solidFill>
                    <a:srgbClr val="83992A"/>
                  </a:solidFill>
                </a:uFill>
                <a:latin typeface="Garamond"/>
                <a:cs typeface="Garamond"/>
              </a:rPr>
              <a:t>gain</a:t>
            </a:r>
            <a:r>
              <a:rPr sz="3000" b="1" u="sng" spc="-15" dirty="0">
                <a:solidFill>
                  <a:srgbClr val="252525"/>
                </a:solidFill>
                <a:uFill>
                  <a:solidFill>
                    <a:srgbClr val="83992A"/>
                  </a:solidFill>
                </a:uFill>
                <a:latin typeface="Garamond"/>
                <a:cs typeface="Garamond"/>
              </a:rPr>
              <a:t> </a:t>
            </a:r>
            <a:r>
              <a:rPr sz="3000" b="1" u="sng" spc="-25" dirty="0">
                <a:solidFill>
                  <a:srgbClr val="252525"/>
                </a:solidFill>
                <a:uFill>
                  <a:solidFill>
                    <a:srgbClr val="83992A"/>
                  </a:solidFill>
                </a:uFill>
                <a:latin typeface="Garamond"/>
                <a:cs typeface="Garamond"/>
              </a:rPr>
              <a:t>energy.	</a:t>
            </a:r>
            <a:endParaRPr sz="3000">
              <a:latin typeface="Garamond"/>
              <a:cs typeface="Garamond"/>
            </a:endParaRPr>
          </a:p>
          <a:p>
            <a:pPr marL="324485" marR="80645" indent="-287020">
              <a:lnSpc>
                <a:spcPts val="2880"/>
              </a:lnSpc>
              <a:spcBef>
                <a:spcPts val="1320"/>
              </a:spcBef>
              <a:buClr>
                <a:srgbClr val="83992A"/>
              </a:buClr>
              <a:buSzPct val="115000"/>
              <a:buFont typeface="Arial"/>
              <a:buChar char="•"/>
              <a:tabLst>
                <a:tab pos="325120" algn="l"/>
              </a:tabLst>
            </a:pPr>
            <a:r>
              <a:rPr sz="3000" b="1" dirty="0">
                <a:solidFill>
                  <a:srgbClr val="252525"/>
                </a:solidFill>
                <a:latin typeface="Garamond"/>
                <a:cs typeface="Garamond"/>
              </a:rPr>
              <a:t>Energetic </a:t>
            </a:r>
            <a:r>
              <a:rPr sz="3000" b="1" spc="10" dirty="0">
                <a:solidFill>
                  <a:srgbClr val="252525"/>
                </a:solidFill>
                <a:latin typeface="Garamond"/>
                <a:cs typeface="Garamond"/>
              </a:rPr>
              <a:t>particles</a:t>
            </a:r>
            <a:r>
              <a:rPr sz="3000" b="1" dirty="0">
                <a:solidFill>
                  <a:srgbClr val="252525"/>
                </a:solidFill>
                <a:latin typeface="Garamond"/>
                <a:cs typeface="Garamond"/>
              </a:rPr>
              <a:t> then</a:t>
            </a:r>
            <a:r>
              <a:rPr sz="3000" b="1" spc="1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3000" b="1" spc="-5" dirty="0">
                <a:solidFill>
                  <a:srgbClr val="252525"/>
                </a:solidFill>
                <a:latin typeface="Garamond"/>
                <a:cs typeface="Garamond"/>
              </a:rPr>
              <a:t>hit </a:t>
            </a:r>
            <a:r>
              <a:rPr sz="3000" b="1" dirty="0">
                <a:solidFill>
                  <a:srgbClr val="252525"/>
                </a:solidFill>
                <a:latin typeface="Garamond"/>
                <a:cs typeface="Garamond"/>
              </a:rPr>
              <a:t>a</a:t>
            </a:r>
            <a:r>
              <a:rPr sz="3000" b="1" spc="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3000" b="1" dirty="0">
                <a:solidFill>
                  <a:srgbClr val="252525"/>
                </a:solidFill>
                <a:latin typeface="Garamond"/>
                <a:cs typeface="Garamond"/>
              </a:rPr>
              <a:t>target</a:t>
            </a:r>
            <a:r>
              <a:rPr sz="3000" b="1" spc="-1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3000" b="1" spc="-5" dirty="0">
                <a:solidFill>
                  <a:srgbClr val="252525"/>
                </a:solidFill>
                <a:latin typeface="Garamond"/>
                <a:cs typeface="Garamond"/>
              </a:rPr>
              <a:t>material</a:t>
            </a:r>
            <a:r>
              <a:rPr sz="3000" b="1" spc="2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3000" b="1" dirty="0">
                <a:solidFill>
                  <a:srgbClr val="252525"/>
                </a:solidFill>
                <a:latin typeface="Garamond"/>
                <a:cs typeface="Garamond"/>
              </a:rPr>
              <a:t>get</a:t>
            </a:r>
            <a:r>
              <a:rPr sz="3000" b="1" spc="-10" dirty="0">
                <a:solidFill>
                  <a:srgbClr val="252525"/>
                </a:solidFill>
                <a:latin typeface="Garamond"/>
                <a:cs typeface="Garamond"/>
              </a:rPr>
              <a:t> absorbed</a:t>
            </a:r>
            <a:r>
              <a:rPr sz="3000" b="1" spc="2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3000" b="1" spc="-5" dirty="0">
                <a:solidFill>
                  <a:srgbClr val="252525"/>
                </a:solidFill>
                <a:latin typeface="Garamond"/>
                <a:cs typeface="Garamond"/>
              </a:rPr>
              <a:t>in </a:t>
            </a:r>
            <a:r>
              <a:rPr sz="3000" b="1" spc="-73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3000" b="1" dirty="0">
                <a:solidFill>
                  <a:srgbClr val="252525"/>
                </a:solidFill>
                <a:latin typeface="Garamond"/>
                <a:cs typeface="Garamond"/>
              </a:rPr>
              <a:t>to</a:t>
            </a:r>
            <a:r>
              <a:rPr sz="3000" b="1" spc="-2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3000" b="1" dirty="0">
                <a:solidFill>
                  <a:srgbClr val="252525"/>
                </a:solidFill>
                <a:latin typeface="Garamond"/>
                <a:cs typeface="Garamond"/>
              </a:rPr>
              <a:t>the</a:t>
            </a:r>
            <a:r>
              <a:rPr sz="3000" b="1" spc="2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3000" b="1" spc="-5" dirty="0">
                <a:solidFill>
                  <a:srgbClr val="252525"/>
                </a:solidFill>
                <a:latin typeface="Garamond"/>
                <a:cs typeface="Garamond"/>
              </a:rPr>
              <a:t>nucleus,</a:t>
            </a:r>
            <a:r>
              <a:rPr sz="3000" b="1" spc="-2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3000" b="1" dirty="0">
                <a:solidFill>
                  <a:srgbClr val="252525"/>
                </a:solidFill>
                <a:latin typeface="Garamond"/>
                <a:cs typeface="Garamond"/>
              </a:rPr>
              <a:t>converting</a:t>
            </a:r>
            <a:r>
              <a:rPr sz="3000" b="1" spc="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3000" b="1" dirty="0">
                <a:solidFill>
                  <a:srgbClr val="252525"/>
                </a:solidFill>
                <a:latin typeface="Garamond"/>
                <a:cs typeface="Garamond"/>
              </a:rPr>
              <a:t>the</a:t>
            </a:r>
            <a:r>
              <a:rPr sz="3000" b="1" spc="2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3000" b="1" dirty="0">
                <a:solidFill>
                  <a:srgbClr val="252525"/>
                </a:solidFill>
                <a:latin typeface="Garamond"/>
                <a:cs typeface="Garamond"/>
              </a:rPr>
              <a:t>target</a:t>
            </a:r>
            <a:r>
              <a:rPr sz="3000" b="1" spc="-1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3000" b="1" spc="-5" dirty="0">
                <a:solidFill>
                  <a:srgbClr val="252525"/>
                </a:solidFill>
                <a:latin typeface="Garamond"/>
                <a:cs typeface="Garamond"/>
              </a:rPr>
              <a:t>in</a:t>
            </a:r>
            <a:r>
              <a:rPr sz="3000" b="1" dirty="0">
                <a:solidFill>
                  <a:srgbClr val="252525"/>
                </a:solidFill>
                <a:latin typeface="Garamond"/>
                <a:cs typeface="Garamond"/>
              </a:rPr>
              <a:t> to</a:t>
            </a:r>
            <a:r>
              <a:rPr sz="3000" b="1" spc="-1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3000" b="1" dirty="0">
                <a:solidFill>
                  <a:srgbClr val="252525"/>
                </a:solidFill>
                <a:latin typeface="Garamond"/>
                <a:cs typeface="Garamond"/>
              </a:rPr>
              <a:t>the</a:t>
            </a:r>
            <a:r>
              <a:rPr sz="3000" b="1" spc="2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3000" b="1" spc="5" dirty="0">
                <a:solidFill>
                  <a:srgbClr val="252525"/>
                </a:solidFill>
                <a:latin typeface="Garamond"/>
                <a:cs typeface="Garamond"/>
              </a:rPr>
              <a:t>different </a:t>
            </a:r>
            <a:r>
              <a:rPr sz="3000" b="1" spc="1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3000" b="1" spc="-5" dirty="0">
                <a:solidFill>
                  <a:srgbClr val="252525"/>
                </a:solidFill>
                <a:latin typeface="Garamond"/>
                <a:cs typeface="Garamond"/>
              </a:rPr>
              <a:t>species.</a:t>
            </a:r>
            <a:endParaRPr sz="3000">
              <a:latin typeface="Garamond"/>
              <a:cs typeface="Garamond"/>
            </a:endParaRPr>
          </a:p>
          <a:p>
            <a:pPr marL="324485" marR="30480" indent="-287020">
              <a:lnSpc>
                <a:spcPct val="80000"/>
              </a:lnSpc>
              <a:spcBef>
                <a:spcPts val="1350"/>
              </a:spcBef>
              <a:buClr>
                <a:srgbClr val="83992A"/>
              </a:buClr>
              <a:buSzPct val="115000"/>
              <a:buFont typeface="Arial"/>
              <a:buChar char="•"/>
              <a:tabLst>
                <a:tab pos="325120" algn="l"/>
                <a:tab pos="4445000" algn="l"/>
                <a:tab pos="7867650" algn="l"/>
              </a:tabLst>
            </a:pPr>
            <a:r>
              <a:rPr sz="3000" b="1" spc="-25" dirty="0">
                <a:solidFill>
                  <a:srgbClr val="252525"/>
                </a:solidFill>
                <a:latin typeface="Garamond"/>
                <a:cs typeface="Garamond"/>
              </a:rPr>
              <a:t>For</a:t>
            </a:r>
            <a:r>
              <a:rPr sz="3000" b="1" spc="-1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3000" b="1" dirty="0">
                <a:solidFill>
                  <a:srgbClr val="252525"/>
                </a:solidFill>
                <a:latin typeface="Garamond"/>
                <a:cs typeface="Garamond"/>
              </a:rPr>
              <a:t>example,</a:t>
            </a:r>
            <a:r>
              <a:rPr sz="3000" b="1" spc="-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3000" b="1" dirty="0">
                <a:solidFill>
                  <a:srgbClr val="252525"/>
                </a:solidFill>
                <a:latin typeface="Garamond"/>
                <a:cs typeface="Garamond"/>
              </a:rPr>
              <a:t>a</a:t>
            </a:r>
            <a:r>
              <a:rPr sz="3000" b="1" spc="1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3000" b="1" spc="-5" dirty="0">
                <a:solidFill>
                  <a:srgbClr val="252525"/>
                </a:solidFill>
                <a:latin typeface="Garamond"/>
                <a:cs typeface="Garamond"/>
              </a:rPr>
              <a:t>proton</a:t>
            </a:r>
            <a:r>
              <a:rPr sz="3000" b="1" spc="5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3000" b="1" dirty="0">
                <a:solidFill>
                  <a:srgbClr val="252525"/>
                </a:solidFill>
                <a:latin typeface="Garamond"/>
                <a:cs typeface="Garamond"/>
              </a:rPr>
              <a:t>of	</a:t>
            </a:r>
            <a:r>
              <a:rPr sz="3000" b="1" spc="-15" dirty="0">
                <a:solidFill>
                  <a:srgbClr val="252525"/>
                </a:solidFill>
                <a:latin typeface="Garamond"/>
                <a:cs typeface="Garamond"/>
              </a:rPr>
              <a:t>hydrogen,</a:t>
            </a:r>
            <a:r>
              <a:rPr sz="3000" b="1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3000" b="1" spc="-5" dirty="0">
                <a:solidFill>
                  <a:srgbClr val="252525"/>
                </a:solidFill>
                <a:latin typeface="Garamond"/>
                <a:cs typeface="Garamond"/>
              </a:rPr>
              <a:t>when</a:t>
            </a:r>
            <a:r>
              <a:rPr sz="3000" b="1" spc="-1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3000" b="1" spc="-5" dirty="0">
                <a:solidFill>
                  <a:srgbClr val="252525"/>
                </a:solidFill>
                <a:latin typeface="Garamond"/>
                <a:cs typeface="Garamond"/>
              </a:rPr>
              <a:t>hits</a:t>
            </a:r>
            <a:r>
              <a:rPr sz="3000" b="1" spc="6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3000" b="1" spc="-15" baseline="25000" dirty="0">
                <a:solidFill>
                  <a:srgbClr val="252525"/>
                </a:solidFill>
                <a:latin typeface="Garamond"/>
                <a:cs typeface="Garamond"/>
              </a:rPr>
              <a:t>18</a:t>
            </a:r>
            <a:r>
              <a:rPr sz="3000" b="1" spc="-10" dirty="0">
                <a:solidFill>
                  <a:srgbClr val="252525"/>
                </a:solidFill>
                <a:latin typeface="Garamond"/>
                <a:cs typeface="Garamond"/>
              </a:rPr>
              <a:t>O-water </a:t>
            </a:r>
            <a:r>
              <a:rPr sz="3000" b="1" spc="-5" dirty="0">
                <a:solidFill>
                  <a:srgbClr val="252525"/>
                </a:solidFill>
                <a:latin typeface="Garamond"/>
                <a:cs typeface="Garamond"/>
              </a:rPr>
              <a:t> converts</a:t>
            </a:r>
            <a:r>
              <a:rPr sz="3000" b="1" spc="1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3000" b="1" spc="-5" dirty="0">
                <a:solidFill>
                  <a:srgbClr val="252525"/>
                </a:solidFill>
                <a:latin typeface="Garamond"/>
                <a:cs typeface="Garamond"/>
              </a:rPr>
              <a:t>it</a:t>
            </a:r>
            <a:r>
              <a:rPr sz="3000" b="1" spc="1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3000" b="1" dirty="0">
                <a:solidFill>
                  <a:srgbClr val="252525"/>
                </a:solidFill>
                <a:latin typeface="Garamond"/>
                <a:cs typeface="Garamond"/>
              </a:rPr>
              <a:t>to</a:t>
            </a:r>
            <a:r>
              <a:rPr sz="3000" b="1" spc="-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3000" b="1" dirty="0">
                <a:solidFill>
                  <a:srgbClr val="252525"/>
                </a:solidFill>
                <a:latin typeface="Garamond"/>
                <a:cs typeface="Garamond"/>
              </a:rPr>
              <a:t>the</a:t>
            </a:r>
            <a:r>
              <a:rPr sz="3000" b="1" spc="1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3000" b="1" spc="15" baseline="25000" dirty="0">
                <a:solidFill>
                  <a:srgbClr val="252525"/>
                </a:solidFill>
                <a:latin typeface="Garamond"/>
                <a:cs typeface="Garamond"/>
              </a:rPr>
              <a:t>18</a:t>
            </a:r>
            <a:r>
              <a:rPr sz="3000" b="1" spc="10" dirty="0">
                <a:solidFill>
                  <a:srgbClr val="252525"/>
                </a:solidFill>
                <a:latin typeface="Garamond"/>
                <a:cs typeface="Garamond"/>
              </a:rPr>
              <a:t>F-fluoride</a:t>
            </a:r>
            <a:r>
              <a:rPr sz="3000" b="1" spc="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3000" b="1" spc="-5" dirty="0">
                <a:solidFill>
                  <a:srgbClr val="252525"/>
                </a:solidFill>
                <a:latin typeface="Garamond"/>
                <a:cs typeface="Garamond"/>
              </a:rPr>
              <a:t>with</a:t>
            </a:r>
            <a:r>
              <a:rPr sz="3000" b="1" spc="1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3000" b="1" spc="-5" dirty="0">
                <a:solidFill>
                  <a:srgbClr val="252525"/>
                </a:solidFill>
                <a:latin typeface="Garamond"/>
                <a:cs typeface="Garamond"/>
              </a:rPr>
              <a:t>emission</a:t>
            </a:r>
            <a:r>
              <a:rPr sz="3000" b="1" spc="3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3000" b="1" dirty="0">
                <a:solidFill>
                  <a:srgbClr val="252525"/>
                </a:solidFill>
                <a:latin typeface="Garamond"/>
                <a:cs typeface="Garamond"/>
              </a:rPr>
              <a:t>of	a neutron </a:t>
            </a:r>
            <a:r>
              <a:rPr sz="3000" b="1" spc="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3000" b="1" dirty="0">
                <a:solidFill>
                  <a:srgbClr val="252525"/>
                </a:solidFill>
                <a:latin typeface="Garamond"/>
                <a:cs typeface="Garamond"/>
              </a:rPr>
              <a:t>other</a:t>
            </a:r>
            <a:r>
              <a:rPr sz="3000" b="1" spc="1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3000" b="1" spc="-5" dirty="0">
                <a:solidFill>
                  <a:srgbClr val="252525"/>
                </a:solidFill>
                <a:latin typeface="Garamond"/>
                <a:cs typeface="Garamond"/>
              </a:rPr>
              <a:t>insignificant</a:t>
            </a:r>
            <a:r>
              <a:rPr sz="3000" b="1" spc="3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3000" b="1" spc="-5" dirty="0">
                <a:solidFill>
                  <a:srgbClr val="252525"/>
                </a:solidFill>
                <a:latin typeface="Garamond"/>
                <a:cs typeface="Garamond"/>
              </a:rPr>
              <a:t>subatomic</a:t>
            </a:r>
            <a:r>
              <a:rPr sz="3000" b="1" spc="4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3000" b="1" spc="10" dirty="0">
                <a:solidFill>
                  <a:srgbClr val="252525"/>
                </a:solidFill>
                <a:latin typeface="Garamond"/>
                <a:cs typeface="Garamond"/>
              </a:rPr>
              <a:t>particles</a:t>
            </a:r>
            <a:r>
              <a:rPr sz="3000" b="1" spc="-1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3000" b="1" dirty="0">
                <a:solidFill>
                  <a:srgbClr val="252525"/>
                </a:solidFill>
                <a:latin typeface="Garamond"/>
                <a:cs typeface="Garamond"/>
              </a:rPr>
              <a:t>to</a:t>
            </a:r>
            <a:r>
              <a:rPr sz="3000" b="1" spc="1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3000" b="1" dirty="0">
                <a:solidFill>
                  <a:srgbClr val="252525"/>
                </a:solidFill>
                <a:latin typeface="Garamond"/>
                <a:cs typeface="Garamond"/>
              </a:rPr>
              <a:t>balance</a:t>
            </a:r>
            <a:r>
              <a:rPr sz="3000" b="1" spc="-2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3000" b="1" dirty="0">
                <a:solidFill>
                  <a:srgbClr val="252525"/>
                </a:solidFill>
                <a:latin typeface="Garamond"/>
                <a:cs typeface="Garamond"/>
              </a:rPr>
              <a:t>the</a:t>
            </a:r>
            <a:r>
              <a:rPr sz="3000" b="1" spc="20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3000" b="1" spc="15" dirty="0">
                <a:solidFill>
                  <a:srgbClr val="252525"/>
                </a:solidFill>
                <a:latin typeface="Garamond"/>
                <a:cs typeface="Garamond"/>
              </a:rPr>
              <a:t>energy </a:t>
            </a:r>
            <a:r>
              <a:rPr sz="3000" b="1" spc="-735" dirty="0">
                <a:solidFill>
                  <a:srgbClr val="252525"/>
                </a:solidFill>
                <a:latin typeface="Garamond"/>
                <a:cs typeface="Garamond"/>
              </a:rPr>
              <a:t> </a:t>
            </a:r>
            <a:r>
              <a:rPr sz="3000" b="1" spc="-5" dirty="0">
                <a:solidFill>
                  <a:srgbClr val="252525"/>
                </a:solidFill>
                <a:latin typeface="Garamond"/>
                <a:cs typeface="Garamond"/>
              </a:rPr>
              <a:t>equilibrium.</a:t>
            </a:r>
            <a:endParaRPr sz="3000">
              <a:latin typeface="Garamond"/>
              <a:cs typeface="Garamond"/>
            </a:endParaRP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97507" y="2421635"/>
            <a:ext cx="9407525" cy="0"/>
          </a:xfrm>
          <a:custGeom>
            <a:avLst/>
            <a:gdLst/>
            <a:ahLst/>
            <a:cxnLst/>
            <a:rect l="l" t="t" r="r" b="b"/>
            <a:pathLst>
              <a:path w="9407525">
                <a:moveTo>
                  <a:pt x="0" y="0"/>
                </a:moveTo>
                <a:lnTo>
                  <a:pt x="9407271" y="0"/>
                </a:lnTo>
              </a:path>
            </a:pathLst>
          </a:custGeom>
          <a:ln w="15875">
            <a:solidFill>
              <a:srgbClr val="8399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970">
              <a:lnSpc>
                <a:spcPct val="100000"/>
              </a:lnSpc>
              <a:spcBef>
                <a:spcPts val="100"/>
              </a:spcBef>
              <a:tabLst>
                <a:tab pos="2279650" algn="l"/>
              </a:tabLst>
            </a:pPr>
            <a:r>
              <a:rPr spc="-10" dirty="0"/>
              <a:t>Benefits</a:t>
            </a:r>
            <a:r>
              <a:rPr dirty="0"/>
              <a:t> of	</a:t>
            </a:r>
            <a:r>
              <a:rPr spc="-5" dirty="0"/>
              <a:t>PET</a:t>
            </a:r>
            <a:r>
              <a:rPr spc="-80" dirty="0"/>
              <a:t> </a:t>
            </a:r>
            <a:r>
              <a:rPr spc="-5" dirty="0"/>
              <a:t>scan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53185" y="1516760"/>
            <a:ext cx="9865995" cy="41332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459740" indent="-287020">
              <a:lnSpc>
                <a:spcPct val="100000"/>
              </a:lnSpc>
              <a:spcBef>
                <a:spcPts val="100"/>
              </a:spcBef>
              <a:buClr>
                <a:srgbClr val="83992A"/>
              </a:buClr>
              <a:buSzPct val="114583"/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400" b="1" spc="5" dirty="0">
                <a:latin typeface="Garamond"/>
                <a:cs typeface="Garamond"/>
              </a:rPr>
              <a:t>The</a:t>
            </a:r>
            <a:r>
              <a:rPr sz="2400" b="1" spc="-10" dirty="0">
                <a:latin typeface="Garamond"/>
                <a:cs typeface="Garamond"/>
              </a:rPr>
              <a:t> </a:t>
            </a:r>
            <a:r>
              <a:rPr sz="2400" b="1" spc="5" dirty="0">
                <a:latin typeface="Garamond"/>
                <a:cs typeface="Garamond"/>
              </a:rPr>
              <a:t>information</a:t>
            </a:r>
            <a:r>
              <a:rPr sz="2400" b="1" spc="30" dirty="0">
                <a:latin typeface="Garamond"/>
                <a:cs typeface="Garamond"/>
              </a:rPr>
              <a:t> </a:t>
            </a:r>
            <a:r>
              <a:rPr sz="2400" b="1" spc="-10" dirty="0">
                <a:latin typeface="Garamond"/>
                <a:cs typeface="Garamond"/>
              </a:rPr>
              <a:t>provided</a:t>
            </a:r>
            <a:r>
              <a:rPr sz="2400" b="1" spc="5" dirty="0">
                <a:latin typeface="Garamond"/>
                <a:cs typeface="Garamond"/>
              </a:rPr>
              <a:t> </a:t>
            </a:r>
            <a:r>
              <a:rPr sz="2400" b="1" spc="-5" dirty="0">
                <a:latin typeface="Garamond"/>
                <a:cs typeface="Garamond"/>
              </a:rPr>
              <a:t>by </a:t>
            </a:r>
            <a:r>
              <a:rPr sz="2400" b="1" spc="-10" dirty="0">
                <a:latin typeface="Garamond"/>
                <a:cs typeface="Garamond"/>
              </a:rPr>
              <a:t>nuclear</a:t>
            </a:r>
            <a:r>
              <a:rPr sz="2400" b="1" spc="5" dirty="0">
                <a:latin typeface="Garamond"/>
                <a:cs typeface="Garamond"/>
              </a:rPr>
              <a:t> </a:t>
            </a:r>
            <a:r>
              <a:rPr sz="2400" b="1" spc="-5" dirty="0">
                <a:latin typeface="Garamond"/>
                <a:cs typeface="Garamond"/>
              </a:rPr>
              <a:t>medicine examinations</a:t>
            </a:r>
            <a:r>
              <a:rPr sz="2400" b="1" spc="25" dirty="0">
                <a:latin typeface="Garamond"/>
                <a:cs typeface="Garamond"/>
              </a:rPr>
              <a:t> </a:t>
            </a:r>
            <a:r>
              <a:rPr sz="2400" b="1" spc="-5" dirty="0">
                <a:latin typeface="Garamond"/>
                <a:cs typeface="Garamond"/>
              </a:rPr>
              <a:t>is </a:t>
            </a:r>
            <a:r>
              <a:rPr sz="2400" b="1" spc="-10" dirty="0">
                <a:latin typeface="Garamond"/>
                <a:cs typeface="Garamond"/>
              </a:rPr>
              <a:t>unique </a:t>
            </a:r>
            <a:r>
              <a:rPr sz="2400" b="1" spc="-585" dirty="0">
                <a:latin typeface="Garamond"/>
                <a:cs typeface="Garamond"/>
              </a:rPr>
              <a:t> </a:t>
            </a:r>
            <a:r>
              <a:rPr sz="2400" b="1" dirty="0">
                <a:latin typeface="Garamond"/>
                <a:cs typeface="Garamond"/>
              </a:rPr>
              <a:t>and</a:t>
            </a:r>
            <a:r>
              <a:rPr sz="2400" b="1" spc="-15" dirty="0">
                <a:latin typeface="Garamond"/>
                <a:cs typeface="Garamond"/>
              </a:rPr>
              <a:t> </a:t>
            </a:r>
            <a:r>
              <a:rPr sz="2400" b="1" spc="-5" dirty="0">
                <a:latin typeface="Garamond"/>
                <a:cs typeface="Garamond"/>
              </a:rPr>
              <a:t>often</a:t>
            </a:r>
            <a:r>
              <a:rPr sz="2400" b="1" spc="10" dirty="0">
                <a:latin typeface="Garamond"/>
                <a:cs typeface="Garamond"/>
              </a:rPr>
              <a:t> </a:t>
            </a:r>
            <a:r>
              <a:rPr sz="2400" b="1" spc="-10" dirty="0">
                <a:latin typeface="Garamond"/>
                <a:cs typeface="Garamond"/>
              </a:rPr>
              <a:t>unattainable</a:t>
            </a:r>
            <a:r>
              <a:rPr sz="2400" b="1" spc="15" dirty="0">
                <a:latin typeface="Garamond"/>
                <a:cs typeface="Garamond"/>
              </a:rPr>
              <a:t> </a:t>
            </a:r>
            <a:r>
              <a:rPr sz="2400" b="1" spc="-5" dirty="0">
                <a:latin typeface="Garamond"/>
                <a:cs typeface="Garamond"/>
              </a:rPr>
              <a:t>using</a:t>
            </a:r>
            <a:r>
              <a:rPr sz="2400" b="1" spc="5" dirty="0">
                <a:latin typeface="Garamond"/>
                <a:cs typeface="Garamond"/>
              </a:rPr>
              <a:t> </a:t>
            </a:r>
            <a:r>
              <a:rPr sz="2400" b="1" spc="-5" dirty="0">
                <a:latin typeface="Garamond"/>
                <a:cs typeface="Garamond"/>
              </a:rPr>
              <a:t>other</a:t>
            </a:r>
            <a:r>
              <a:rPr sz="2400" b="1" spc="-15" dirty="0">
                <a:latin typeface="Garamond"/>
                <a:cs typeface="Garamond"/>
              </a:rPr>
              <a:t> </a:t>
            </a:r>
            <a:r>
              <a:rPr sz="2400" b="1" dirty="0">
                <a:latin typeface="Garamond"/>
                <a:cs typeface="Garamond"/>
              </a:rPr>
              <a:t>imaging</a:t>
            </a:r>
            <a:r>
              <a:rPr sz="2400" b="1" spc="15" dirty="0">
                <a:latin typeface="Garamond"/>
                <a:cs typeface="Garamond"/>
              </a:rPr>
              <a:t> </a:t>
            </a:r>
            <a:r>
              <a:rPr sz="2400" b="1" dirty="0">
                <a:latin typeface="Garamond"/>
                <a:cs typeface="Garamond"/>
              </a:rPr>
              <a:t>procedures.</a:t>
            </a:r>
            <a:endParaRPr sz="2400">
              <a:latin typeface="Garamond"/>
              <a:cs typeface="Garamond"/>
            </a:endParaRPr>
          </a:p>
          <a:p>
            <a:pPr marL="299085" marR="741680" indent="-287020">
              <a:lnSpc>
                <a:spcPct val="100000"/>
              </a:lnSpc>
              <a:spcBef>
                <a:spcPts val="1180"/>
              </a:spcBef>
              <a:buClr>
                <a:srgbClr val="83992A"/>
              </a:buClr>
              <a:buSzPct val="114583"/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400" b="1" spc="-30" dirty="0">
                <a:solidFill>
                  <a:srgbClr val="FF0000"/>
                </a:solidFill>
                <a:latin typeface="Garamond"/>
                <a:cs typeface="Garamond"/>
              </a:rPr>
              <a:t>For</a:t>
            </a:r>
            <a:r>
              <a:rPr sz="2400" b="1" spc="5" dirty="0">
                <a:solidFill>
                  <a:srgbClr val="FF0000"/>
                </a:solidFill>
                <a:latin typeface="Garamond"/>
                <a:cs typeface="Garamond"/>
              </a:rPr>
              <a:t> </a:t>
            </a:r>
            <a:r>
              <a:rPr sz="2400" b="1" spc="-20" dirty="0">
                <a:solidFill>
                  <a:srgbClr val="FF0000"/>
                </a:solidFill>
                <a:latin typeface="Garamond"/>
                <a:cs typeface="Garamond"/>
              </a:rPr>
              <a:t>many</a:t>
            </a:r>
            <a:r>
              <a:rPr sz="2400" b="1" spc="20" dirty="0">
                <a:solidFill>
                  <a:srgbClr val="FF0000"/>
                </a:solidFill>
                <a:latin typeface="Garamond"/>
                <a:cs typeface="Garamond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Garamond"/>
                <a:cs typeface="Garamond"/>
              </a:rPr>
              <a:t>diseases,</a:t>
            </a:r>
            <a:r>
              <a:rPr sz="2400" b="1" spc="-20" dirty="0">
                <a:solidFill>
                  <a:srgbClr val="FF0000"/>
                </a:solidFill>
                <a:latin typeface="Garamond"/>
                <a:cs typeface="Garamond"/>
              </a:rPr>
              <a:t> </a:t>
            </a:r>
            <a:r>
              <a:rPr sz="2400" b="1" spc="-10" dirty="0">
                <a:solidFill>
                  <a:srgbClr val="FF0000"/>
                </a:solidFill>
                <a:latin typeface="Garamond"/>
                <a:cs typeface="Garamond"/>
              </a:rPr>
              <a:t>nuclear</a:t>
            </a:r>
            <a:r>
              <a:rPr sz="2400" b="1" spc="-15" dirty="0">
                <a:solidFill>
                  <a:srgbClr val="FF0000"/>
                </a:solidFill>
                <a:latin typeface="Garamond"/>
                <a:cs typeface="Garamond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Garamond"/>
                <a:cs typeface="Garamond"/>
              </a:rPr>
              <a:t>medicine</a:t>
            </a:r>
            <a:r>
              <a:rPr sz="2400" b="1" spc="20" dirty="0">
                <a:solidFill>
                  <a:srgbClr val="FF0000"/>
                </a:solidFill>
                <a:latin typeface="Garamond"/>
                <a:cs typeface="Garamond"/>
              </a:rPr>
              <a:t> </a:t>
            </a:r>
            <a:r>
              <a:rPr sz="2400" b="1" dirty="0">
                <a:solidFill>
                  <a:srgbClr val="FF0000"/>
                </a:solidFill>
                <a:latin typeface="Garamond"/>
                <a:cs typeface="Garamond"/>
              </a:rPr>
              <a:t>scans</a:t>
            </a:r>
            <a:r>
              <a:rPr sz="2400" b="1" spc="-20" dirty="0">
                <a:solidFill>
                  <a:srgbClr val="FF0000"/>
                </a:solidFill>
                <a:latin typeface="Garamond"/>
                <a:cs typeface="Garamond"/>
              </a:rPr>
              <a:t> </a:t>
            </a:r>
            <a:r>
              <a:rPr sz="2400" b="1" dirty="0">
                <a:solidFill>
                  <a:srgbClr val="FF0000"/>
                </a:solidFill>
                <a:latin typeface="Garamond"/>
                <a:cs typeface="Garamond"/>
              </a:rPr>
              <a:t>yield</a:t>
            </a:r>
            <a:r>
              <a:rPr sz="2400" b="1" spc="-10" dirty="0">
                <a:solidFill>
                  <a:srgbClr val="FF0000"/>
                </a:solidFill>
                <a:latin typeface="Garamond"/>
                <a:cs typeface="Garamond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Garamond"/>
                <a:cs typeface="Garamond"/>
              </a:rPr>
              <a:t>the</a:t>
            </a:r>
            <a:r>
              <a:rPr sz="2400" b="1" spc="15" dirty="0">
                <a:solidFill>
                  <a:srgbClr val="FF0000"/>
                </a:solidFill>
                <a:latin typeface="Garamond"/>
                <a:cs typeface="Garamond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Garamond"/>
                <a:cs typeface="Garamond"/>
              </a:rPr>
              <a:t>most</a:t>
            </a:r>
            <a:r>
              <a:rPr sz="2400" b="1" spc="5" dirty="0">
                <a:solidFill>
                  <a:srgbClr val="FF0000"/>
                </a:solidFill>
                <a:latin typeface="Garamond"/>
                <a:cs typeface="Garamond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Garamond"/>
                <a:cs typeface="Garamond"/>
              </a:rPr>
              <a:t>useful </a:t>
            </a:r>
            <a:r>
              <a:rPr sz="2400" b="1" dirty="0">
                <a:solidFill>
                  <a:srgbClr val="FF0000"/>
                </a:solidFill>
                <a:latin typeface="Garamond"/>
                <a:cs typeface="Garamond"/>
              </a:rPr>
              <a:t> </a:t>
            </a:r>
            <a:r>
              <a:rPr sz="2400" b="1" spc="5" dirty="0">
                <a:solidFill>
                  <a:srgbClr val="FF0000"/>
                </a:solidFill>
                <a:latin typeface="Garamond"/>
                <a:cs typeface="Garamond"/>
              </a:rPr>
              <a:t>information</a:t>
            </a:r>
            <a:r>
              <a:rPr sz="2400" b="1" spc="30" dirty="0">
                <a:solidFill>
                  <a:srgbClr val="FF0000"/>
                </a:solidFill>
                <a:latin typeface="Garamond"/>
                <a:cs typeface="Garamond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Garamond"/>
                <a:cs typeface="Garamond"/>
              </a:rPr>
              <a:t>needed</a:t>
            </a:r>
            <a:r>
              <a:rPr sz="2400" b="1" spc="-10" dirty="0">
                <a:solidFill>
                  <a:srgbClr val="FF0000"/>
                </a:solidFill>
                <a:latin typeface="Garamond"/>
                <a:cs typeface="Garamond"/>
              </a:rPr>
              <a:t> </a:t>
            </a:r>
            <a:r>
              <a:rPr sz="2400" b="1" dirty="0">
                <a:solidFill>
                  <a:srgbClr val="FF0000"/>
                </a:solidFill>
                <a:latin typeface="Garamond"/>
                <a:cs typeface="Garamond"/>
              </a:rPr>
              <a:t>to</a:t>
            </a:r>
            <a:r>
              <a:rPr sz="2400" b="1" spc="10" dirty="0">
                <a:solidFill>
                  <a:srgbClr val="FF0000"/>
                </a:solidFill>
                <a:latin typeface="Garamond"/>
                <a:cs typeface="Garamond"/>
              </a:rPr>
              <a:t> </a:t>
            </a:r>
            <a:r>
              <a:rPr sz="2400" b="1" spc="-15" dirty="0">
                <a:solidFill>
                  <a:srgbClr val="FF0000"/>
                </a:solidFill>
                <a:latin typeface="Garamond"/>
                <a:cs typeface="Garamond"/>
              </a:rPr>
              <a:t>make</a:t>
            </a:r>
            <a:r>
              <a:rPr sz="2400" b="1" spc="-5" dirty="0">
                <a:solidFill>
                  <a:srgbClr val="FF0000"/>
                </a:solidFill>
                <a:latin typeface="Garamond"/>
                <a:cs typeface="Garamond"/>
              </a:rPr>
              <a:t> </a:t>
            </a:r>
            <a:r>
              <a:rPr sz="2400" b="1" dirty="0">
                <a:solidFill>
                  <a:srgbClr val="FF0000"/>
                </a:solidFill>
                <a:latin typeface="Garamond"/>
                <a:cs typeface="Garamond"/>
              </a:rPr>
              <a:t>a diagnosis</a:t>
            </a:r>
            <a:r>
              <a:rPr sz="2400" b="1" spc="5" dirty="0">
                <a:solidFill>
                  <a:srgbClr val="FF0000"/>
                </a:solidFill>
                <a:latin typeface="Garamond"/>
                <a:cs typeface="Garamond"/>
              </a:rPr>
              <a:t> </a:t>
            </a:r>
            <a:r>
              <a:rPr sz="2400" b="1" dirty="0">
                <a:solidFill>
                  <a:srgbClr val="FF0000"/>
                </a:solidFill>
                <a:latin typeface="Garamond"/>
                <a:cs typeface="Garamond"/>
              </a:rPr>
              <a:t>or to</a:t>
            </a:r>
            <a:r>
              <a:rPr sz="2400" b="1" spc="-10" dirty="0">
                <a:solidFill>
                  <a:srgbClr val="FF0000"/>
                </a:solidFill>
                <a:latin typeface="Garamond"/>
                <a:cs typeface="Garamond"/>
              </a:rPr>
              <a:t> </a:t>
            </a:r>
            <a:r>
              <a:rPr sz="2400" b="1" dirty="0">
                <a:solidFill>
                  <a:srgbClr val="FF0000"/>
                </a:solidFill>
                <a:latin typeface="Garamond"/>
                <a:cs typeface="Garamond"/>
              </a:rPr>
              <a:t>determine</a:t>
            </a:r>
            <a:r>
              <a:rPr sz="2400" b="1" spc="15" dirty="0">
                <a:solidFill>
                  <a:srgbClr val="FF0000"/>
                </a:solidFill>
                <a:latin typeface="Garamond"/>
                <a:cs typeface="Garamond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Garamond"/>
                <a:cs typeface="Garamond"/>
              </a:rPr>
              <a:t>appropriate </a:t>
            </a:r>
            <a:r>
              <a:rPr sz="2400" b="1" spc="-585" dirty="0">
                <a:solidFill>
                  <a:srgbClr val="FF0000"/>
                </a:solidFill>
                <a:latin typeface="Garamond"/>
                <a:cs typeface="Garamond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Garamond"/>
                <a:cs typeface="Garamond"/>
              </a:rPr>
              <a:t>treatment,</a:t>
            </a:r>
            <a:r>
              <a:rPr sz="2400" b="1" spc="15" dirty="0">
                <a:solidFill>
                  <a:srgbClr val="FF0000"/>
                </a:solidFill>
                <a:latin typeface="Garamond"/>
                <a:cs typeface="Garamond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Garamond"/>
                <a:cs typeface="Garamond"/>
              </a:rPr>
              <a:t>if</a:t>
            </a:r>
            <a:r>
              <a:rPr sz="2400" b="1" spc="370" dirty="0">
                <a:solidFill>
                  <a:srgbClr val="FF0000"/>
                </a:solidFill>
                <a:latin typeface="Garamond"/>
                <a:cs typeface="Garamond"/>
              </a:rPr>
              <a:t> </a:t>
            </a:r>
            <a:r>
              <a:rPr sz="2400" b="1" spc="-70" dirty="0">
                <a:solidFill>
                  <a:srgbClr val="FF0000"/>
                </a:solidFill>
                <a:latin typeface="Garamond"/>
                <a:cs typeface="Garamond"/>
              </a:rPr>
              <a:t>any.</a:t>
            </a:r>
            <a:endParaRPr sz="2400">
              <a:latin typeface="Garamond"/>
              <a:cs typeface="Garamond"/>
            </a:endParaRPr>
          </a:p>
          <a:p>
            <a:pPr marL="299085" indent="-287020">
              <a:lnSpc>
                <a:spcPct val="100000"/>
              </a:lnSpc>
              <a:spcBef>
                <a:spcPts val="1180"/>
              </a:spcBef>
              <a:buClr>
                <a:srgbClr val="83992A"/>
              </a:buClr>
              <a:buSzPct val="114583"/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400" b="1" spc="-5" dirty="0">
                <a:latin typeface="Garamond"/>
                <a:cs typeface="Garamond"/>
              </a:rPr>
              <a:t>Nuclear</a:t>
            </a:r>
            <a:r>
              <a:rPr sz="2400" b="1" spc="5" dirty="0">
                <a:latin typeface="Garamond"/>
                <a:cs typeface="Garamond"/>
              </a:rPr>
              <a:t> </a:t>
            </a:r>
            <a:r>
              <a:rPr sz="2400" b="1" spc="-5" dirty="0">
                <a:latin typeface="Garamond"/>
                <a:cs typeface="Garamond"/>
              </a:rPr>
              <a:t>medicine</a:t>
            </a:r>
            <a:r>
              <a:rPr sz="2400" b="1" dirty="0">
                <a:latin typeface="Garamond"/>
                <a:cs typeface="Garamond"/>
              </a:rPr>
              <a:t> </a:t>
            </a:r>
            <a:r>
              <a:rPr sz="2400" b="1" spc="-5" dirty="0">
                <a:latin typeface="Garamond"/>
                <a:cs typeface="Garamond"/>
              </a:rPr>
              <a:t>is less</a:t>
            </a:r>
            <a:r>
              <a:rPr sz="2400" b="1" spc="-20" dirty="0">
                <a:latin typeface="Garamond"/>
                <a:cs typeface="Garamond"/>
              </a:rPr>
              <a:t> </a:t>
            </a:r>
            <a:r>
              <a:rPr sz="2400" b="1" spc="-15" dirty="0">
                <a:latin typeface="Garamond"/>
                <a:cs typeface="Garamond"/>
              </a:rPr>
              <a:t>expensive</a:t>
            </a:r>
            <a:r>
              <a:rPr sz="2400" b="1" spc="20" dirty="0">
                <a:latin typeface="Garamond"/>
                <a:cs typeface="Garamond"/>
              </a:rPr>
              <a:t> </a:t>
            </a:r>
            <a:r>
              <a:rPr sz="2400" b="1" dirty="0">
                <a:latin typeface="Garamond"/>
                <a:cs typeface="Garamond"/>
              </a:rPr>
              <a:t>and</a:t>
            </a:r>
            <a:r>
              <a:rPr sz="2400" b="1" spc="-15" dirty="0">
                <a:latin typeface="Garamond"/>
                <a:cs typeface="Garamond"/>
              </a:rPr>
              <a:t> </a:t>
            </a:r>
            <a:r>
              <a:rPr sz="2400" b="1" spc="-5" dirty="0">
                <a:latin typeface="Garamond"/>
                <a:cs typeface="Garamond"/>
              </a:rPr>
              <a:t>may</a:t>
            </a:r>
            <a:r>
              <a:rPr sz="2400" b="1" spc="5" dirty="0">
                <a:latin typeface="Garamond"/>
                <a:cs typeface="Garamond"/>
              </a:rPr>
              <a:t> </a:t>
            </a:r>
            <a:r>
              <a:rPr sz="2400" b="1" dirty="0">
                <a:latin typeface="Garamond"/>
                <a:cs typeface="Garamond"/>
              </a:rPr>
              <a:t>yield </a:t>
            </a:r>
            <a:r>
              <a:rPr sz="2400" b="1" spc="-5" dirty="0">
                <a:latin typeface="Garamond"/>
                <a:cs typeface="Garamond"/>
              </a:rPr>
              <a:t>more</a:t>
            </a:r>
            <a:r>
              <a:rPr sz="2400" b="1" spc="20" dirty="0">
                <a:latin typeface="Garamond"/>
                <a:cs typeface="Garamond"/>
              </a:rPr>
              <a:t> </a:t>
            </a:r>
            <a:r>
              <a:rPr sz="2400" b="1" dirty="0">
                <a:latin typeface="Garamond"/>
                <a:cs typeface="Garamond"/>
              </a:rPr>
              <a:t>precise</a:t>
            </a:r>
            <a:endParaRPr sz="2400">
              <a:latin typeface="Garamond"/>
              <a:cs typeface="Garamond"/>
            </a:endParaRPr>
          </a:p>
          <a:p>
            <a:pPr marL="299085">
              <a:lnSpc>
                <a:spcPct val="100000"/>
              </a:lnSpc>
            </a:pPr>
            <a:r>
              <a:rPr sz="2400" b="1" spc="5" dirty="0">
                <a:latin typeface="Garamond"/>
                <a:cs typeface="Garamond"/>
              </a:rPr>
              <a:t>information</a:t>
            </a:r>
            <a:r>
              <a:rPr sz="2400" b="1" spc="15" dirty="0">
                <a:latin typeface="Garamond"/>
                <a:cs typeface="Garamond"/>
              </a:rPr>
              <a:t> </a:t>
            </a:r>
            <a:r>
              <a:rPr sz="2400" b="1" spc="-5" dirty="0">
                <a:latin typeface="Garamond"/>
                <a:cs typeface="Garamond"/>
              </a:rPr>
              <a:t>than </a:t>
            </a:r>
            <a:r>
              <a:rPr sz="2400" b="1" spc="5" dirty="0">
                <a:latin typeface="Garamond"/>
                <a:cs typeface="Garamond"/>
              </a:rPr>
              <a:t>exploratory </a:t>
            </a:r>
            <a:r>
              <a:rPr sz="2400" b="1" spc="-20" dirty="0">
                <a:latin typeface="Garamond"/>
                <a:cs typeface="Garamond"/>
              </a:rPr>
              <a:t>surgery.</a:t>
            </a:r>
            <a:endParaRPr sz="2400">
              <a:latin typeface="Garamond"/>
              <a:cs typeface="Garamond"/>
            </a:endParaRPr>
          </a:p>
          <a:p>
            <a:pPr marL="299085" marR="5080" indent="-287020" algn="just">
              <a:lnSpc>
                <a:spcPct val="100000"/>
              </a:lnSpc>
              <a:spcBef>
                <a:spcPts val="1180"/>
              </a:spcBef>
              <a:buClr>
                <a:srgbClr val="83992A"/>
              </a:buClr>
              <a:buSzPct val="114583"/>
              <a:buFont typeface="Arial"/>
              <a:buChar char="•"/>
              <a:tabLst>
                <a:tab pos="299720" algn="l"/>
              </a:tabLst>
            </a:pPr>
            <a:r>
              <a:rPr sz="2400" b="1" dirty="0">
                <a:solidFill>
                  <a:srgbClr val="FF0000"/>
                </a:solidFill>
                <a:latin typeface="Garamond"/>
                <a:cs typeface="Garamond"/>
              </a:rPr>
              <a:t>By </a:t>
            </a:r>
            <a:r>
              <a:rPr sz="2400" b="1" spc="-10" dirty="0">
                <a:solidFill>
                  <a:srgbClr val="FF0000"/>
                </a:solidFill>
                <a:latin typeface="Garamond"/>
                <a:cs typeface="Garamond"/>
              </a:rPr>
              <a:t>identifying </a:t>
            </a:r>
            <a:r>
              <a:rPr sz="2400" b="1" spc="-5" dirty="0">
                <a:solidFill>
                  <a:srgbClr val="FF0000"/>
                </a:solidFill>
                <a:latin typeface="Garamond"/>
                <a:cs typeface="Garamond"/>
              </a:rPr>
              <a:t>changes in the body </a:t>
            </a:r>
            <a:r>
              <a:rPr sz="2400" b="1" dirty="0">
                <a:solidFill>
                  <a:srgbClr val="FF0000"/>
                </a:solidFill>
                <a:latin typeface="Garamond"/>
                <a:cs typeface="Garamond"/>
              </a:rPr>
              <a:t>at </a:t>
            </a:r>
            <a:r>
              <a:rPr sz="2400" b="1" spc="-5" dirty="0">
                <a:solidFill>
                  <a:srgbClr val="FF0000"/>
                </a:solidFill>
                <a:latin typeface="Garamond"/>
                <a:cs typeface="Garamond"/>
              </a:rPr>
              <a:t>the cellular </a:t>
            </a:r>
            <a:r>
              <a:rPr sz="2400" b="1" spc="-10" dirty="0">
                <a:solidFill>
                  <a:srgbClr val="FF0000"/>
                </a:solidFill>
                <a:latin typeface="Garamond"/>
                <a:cs typeface="Garamond"/>
              </a:rPr>
              <a:t>level, </a:t>
            </a:r>
            <a:r>
              <a:rPr sz="2400" b="1" spc="-5" dirty="0">
                <a:solidFill>
                  <a:srgbClr val="FF0000"/>
                </a:solidFill>
                <a:latin typeface="Garamond"/>
                <a:cs typeface="Garamond"/>
              </a:rPr>
              <a:t>PET </a:t>
            </a:r>
            <a:r>
              <a:rPr sz="2400" b="1" dirty="0">
                <a:solidFill>
                  <a:srgbClr val="FF0000"/>
                </a:solidFill>
                <a:latin typeface="Garamond"/>
                <a:cs typeface="Garamond"/>
              </a:rPr>
              <a:t>imaging </a:t>
            </a:r>
            <a:r>
              <a:rPr sz="2400" b="1" spc="-5" dirty="0">
                <a:solidFill>
                  <a:srgbClr val="FF0000"/>
                </a:solidFill>
                <a:latin typeface="Garamond"/>
                <a:cs typeface="Garamond"/>
              </a:rPr>
              <a:t>may </a:t>
            </a:r>
            <a:r>
              <a:rPr sz="2400" b="1" dirty="0">
                <a:solidFill>
                  <a:srgbClr val="FF0000"/>
                </a:solidFill>
                <a:latin typeface="Garamond"/>
                <a:cs typeface="Garamond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Garamond"/>
                <a:cs typeface="Garamond"/>
              </a:rPr>
              <a:t>detect </a:t>
            </a:r>
            <a:r>
              <a:rPr sz="2400" b="1" spc="-10" dirty="0">
                <a:solidFill>
                  <a:srgbClr val="FF0000"/>
                </a:solidFill>
                <a:latin typeface="Garamond"/>
                <a:cs typeface="Garamond"/>
              </a:rPr>
              <a:t>the </a:t>
            </a:r>
            <a:r>
              <a:rPr sz="2400" b="1" spc="15" dirty="0">
                <a:solidFill>
                  <a:srgbClr val="FF0000"/>
                </a:solidFill>
                <a:latin typeface="Garamond"/>
                <a:cs typeface="Garamond"/>
              </a:rPr>
              <a:t>early </a:t>
            </a:r>
            <a:r>
              <a:rPr sz="2400" b="1" dirty="0">
                <a:solidFill>
                  <a:srgbClr val="FF0000"/>
                </a:solidFill>
                <a:latin typeface="Garamond"/>
                <a:cs typeface="Garamond"/>
              </a:rPr>
              <a:t>onset of </a:t>
            </a:r>
            <a:r>
              <a:rPr sz="2400" b="1" spc="-5" dirty="0">
                <a:solidFill>
                  <a:srgbClr val="FF0000"/>
                </a:solidFill>
                <a:latin typeface="Garamond"/>
                <a:cs typeface="Garamond"/>
              </a:rPr>
              <a:t>disease </a:t>
            </a:r>
            <a:r>
              <a:rPr sz="2400" b="1" dirty="0">
                <a:solidFill>
                  <a:srgbClr val="FF0000"/>
                </a:solidFill>
                <a:latin typeface="Garamond"/>
                <a:cs typeface="Garamond"/>
              </a:rPr>
              <a:t>before </a:t>
            </a:r>
            <a:r>
              <a:rPr sz="2400" b="1" spc="-5" dirty="0">
                <a:solidFill>
                  <a:srgbClr val="FF0000"/>
                </a:solidFill>
                <a:latin typeface="Garamond"/>
                <a:cs typeface="Garamond"/>
              </a:rPr>
              <a:t>it is </a:t>
            </a:r>
            <a:r>
              <a:rPr sz="2400" b="1" dirty="0">
                <a:solidFill>
                  <a:srgbClr val="FF0000"/>
                </a:solidFill>
                <a:latin typeface="Garamond"/>
                <a:cs typeface="Garamond"/>
              </a:rPr>
              <a:t>evident on </a:t>
            </a:r>
            <a:r>
              <a:rPr sz="2400" b="1" spc="-5" dirty="0">
                <a:solidFill>
                  <a:srgbClr val="FF0000"/>
                </a:solidFill>
                <a:latin typeface="Garamond"/>
                <a:cs typeface="Garamond"/>
              </a:rPr>
              <a:t>other </a:t>
            </a:r>
            <a:r>
              <a:rPr sz="2400" b="1" dirty="0">
                <a:solidFill>
                  <a:srgbClr val="FF0000"/>
                </a:solidFill>
                <a:latin typeface="Garamond"/>
                <a:cs typeface="Garamond"/>
              </a:rPr>
              <a:t>imaging </a:t>
            </a:r>
            <a:r>
              <a:rPr sz="2400" b="1" spc="-5" dirty="0">
                <a:solidFill>
                  <a:srgbClr val="FF0000"/>
                </a:solidFill>
                <a:latin typeface="Garamond"/>
                <a:cs typeface="Garamond"/>
              </a:rPr>
              <a:t>tests </a:t>
            </a:r>
            <a:r>
              <a:rPr sz="2400" b="1" spc="-585" dirty="0">
                <a:solidFill>
                  <a:srgbClr val="FF0000"/>
                </a:solidFill>
                <a:latin typeface="Garamond"/>
                <a:cs typeface="Garamond"/>
              </a:rPr>
              <a:t> </a:t>
            </a:r>
            <a:r>
              <a:rPr sz="2400" b="1" dirty="0">
                <a:solidFill>
                  <a:srgbClr val="FF0000"/>
                </a:solidFill>
                <a:latin typeface="Garamond"/>
                <a:cs typeface="Garamond"/>
              </a:rPr>
              <a:t>such</a:t>
            </a:r>
            <a:r>
              <a:rPr sz="2400" b="1" spc="-5" dirty="0">
                <a:solidFill>
                  <a:srgbClr val="FF0000"/>
                </a:solidFill>
                <a:latin typeface="Garamond"/>
                <a:cs typeface="Garamond"/>
              </a:rPr>
              <a:t> </a:t>
            </a:r>
            <a:r>
              <a:rPr sz="2400" b="1" dirty="0">
                <a:solidFill>
                  <a:srgbClr val="FF0000"/>
                </a:solidFill>
                <a:latin typeface="Garamond"/>
                <a:cs typeface="Garamond"/>
              </a:rPr>
              <a:t>as</a:t>
            </a:r>
            <a:r>
              <a:rPr sz="2400" b="1" dirty="0">
                <a:solidFill>
                  <a:srgbClr val="6F2F9F"/>
                </a:solidFill>
                <a:latin typeface="Garamond"/>
                <a:cs typeface="Garamond"/>
              </a:rPr>
              <a:t> </a:t>
            </a:r>
            <a:r>
              <a:rPr sz="2400" b="1" u="sng" dirty="0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Garamond"/>
                <a:cs typeface="Garamond"/>
                <a:hlinkClick r:id="rId2"/>
              </a:rPr>
              <a:t>CT</a:t>
            </a:r>
            <a:r>
              <a:rPr sz="2400" b="1" spc="-25" dirty="0">
                <a:solidFill>
                  <a:srgbClr val="6F2F9F"/>
                </a:solidFill>
                <a:latin typeface="Garamond"/>
                <a:cs typeface="Garamond"/>
                <a:hlinkClick r:id="rId2"/>
              </a:rPr>
              <a:t> </a:t>
            </a:r>
            <a:r>
              <a:rPr sz="2400" b="1" dirty="0">
                <a:solidFill>
                  <a:srgbClr val="FF0000"/>
                </a:solidFill>
                <a:latin typeface="Garamond"/>
                <a:cs typeface="Garamond"/>
              </a:rPr>
              <a:t>or</a:t>
            </a:r>
            <a:r>
              <a:rPr sz="2400" b="1" spc="-15" dirty="0">
                <a:solidFill>
                  <a:srgbClr val="6F2F9F"/>
                </a:solidFill>
                <a:latin typeface="Garamond"/>
                <a:cs typeface="Garamond"/>
              </a:rPr>
              <a:t> </a:t>
            </a:r>
            <a:r>
              <a:rPr sz="2400" b="1" u="sng" spc="5" dirty="0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Garamond"/>
                <a:cs typeface="Garamond"/>
                <a:hlinkClick r:id="rId3"/>
              </a:rPr>
              <a:t>MRI</a:t>
            </a:r>
            <a:r>
              <a:rPr sz="2400" b="1" spc="5" dirty="0">
                <a:solidFill>
                  <a:srgbClr val="FF0000"/>
                </a:solidFill>
                <a:latin typeface="Garamond"/>
                <a:cs typeface="Garamond"/>
              </a:rPr>
              <a:t>.</a:t>
            </a:r>
            <a:endParaRPr sz="2400">
              <a:latin typeface="Garamond"/>
              <a:cs typeface="Garamond"/>
            </a:endParaRPr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55111" y="295097"/>
            <a:ext cx="5930900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3584575" algn="l"/>
              </a:tabLst>
            </a:pPr>
            <a:r>
              <a:rPr sz="4400" spc="-10" dirty="0"/>
              <a:t>Limitations</a:t>
            </a:r>
            <a:r>
              <a:rPr sz="4400" spc="80" dirty="0"/>
              <a:t> </a:t>
            </a:r>
            <a:r>
              <a:rPr sz="4400" spc="-5" dirty="0"/>
              <a:t>of	PET</a:t>
            </a:r>
            <a:r>
              <a:rPr sz="4400" spc="-80" dirty="0"/>
              <a:t> </a:t>
            </a:r>
            <a:r>
              <a:rPr sz="4400" spc="-5" dirty="0"/>
              <a:t>scan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980033" y="1215153"/>
            <a:ext cx="10307320" cy="4371975"/>
          </a:xfrm>
          <a:prstGeom prst="rect">
            <a:avLst/>
          </a:prstGeom>
        </p:spPr>
        <p:txBody>
          <a:bodyPr vert="horz" wrap="square" lIns="0" tIns="102235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805"/>
              </a:spcBef>
              <a:buClr>
                <a:srgbClr val="83992A"/>
              </a:buClr>
              <a:buSzPct val="114583"/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400" b="1" spc="-20" dirty="0">
                <a:latin typeface="Garamond"/>
                <a:cs typeface="Garamond"/>
              </a:rPr>
              <a:t>Time-consuming.</a:t>
            </a:r>
            <a:endParaRPr sz="2400">
              <a:latin typeface="Garamond"/>
              <a:cs typeface="Garamond"/>
            </a:endParaRPr>
          </a:p>
          <a:p>
            <a:pPr marL="299085" indent="-287020">
              <a:lnSpc>
                <a:spcPct val="100000"/>
              </a:lnSpc>
              <a:spcBef>
                <a:spcPts val="1175"/>
              </a:spcBef>
              <a:buClr>
                <a:srgbClr val="83992A"/>
              </a:buClr>
              <a:buSzPct val="114583"/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400" b="1" spc="5" dirty="0">
                <a:solidFill>
                  <a:srgbClr val="FF0000"/>
                </a:solidFill>
                <a:latin typeface="Garamond"/>
                <a:cs typeface="Garamond"/>
              </a:rPr>
              <a:t>The</a:t>
            </a:r>
            <a:r>
              <a:rPr sz="2400" b="1" spc="-5" dirty="0">
                <a:solidFill>
                  <a:srgbClr val="FF0000"/>
                </a:solidFill>
                <a:latin typeface="Garamond"/>
                <a:cs typeface="Garamond"/>
              </a:rPr>
              <a:t> resolution</a:t>
            </a:r>
            <a:r>
              <a:rPr sz="2400" b="1" spc="10" dirty="0">
                <a:solidFill>
                  <a:srgbClr val="FF0000"/>
                </a:solidFill>
                <a:latin typeface="Garamond"/>
                <a:cs typeface="Garamond"/>
              </a:rPr>
              <a:t> </a:t>
            </a:r>
            <a:r>
              <a:rPr sz="2400" b="1" dirty="0">
                <a:solidFill>
                  <a:srgbClr val="FF0000"/>
                </a:solidFill>
                <a:latin typeface="Garamond"/>
                <a:cs typeface="Garamond"/>
              </a:rPr>
              <a:t>of</a:t>
            </a:r>
            <a:r>
              <a:rPr sz="2400" b="1" spc="375" dirty="0">
                <a:solidFill>
                  <a:srgbClr val="FF0000"/>
                </a:solidFill>
                <a:latin typeface="Garamond"/>
                <a:cs typeface="Garamond"/>
              </a:rPr>
              <a:t> </a:t>
            </a:r>
            <a:r>
              <a:rPr sz="2400" b="1" dirty="0">
                <a:solidFill>
                  <a:srgbClr val="FF0000"/>
                </a:solidFill>
                <a:latin typeface="Garamond"/>
                <a:cs typeface="Garamond"/>
              </a:rPr>
              <a:t>structures</a:t>
            </a:r>
            <a:r>
              <a:rPr sz="2400" b="1" spc="25" dirty="0">
                <a:solidFill>
                  <a:srgbClr val="FF0000"/>
                </a:solidFill>
                <a:latin typeface="Garamond"/>
                <a:cs typeface="Garamond"/>
              </a:rPr>
              <a:t> </a:t>
            </a:r>
            <a:r>
              <a:rPr sz="2400" b="1" dirty="0">
                <a:solidFill>
                  <a:srgbClr val="FF0000"/>
                </a:solidFill>
                <a:latin typeface="Garamond"/>
                <a:cs typeface="Garamond"/>
              </a:rPr>
              <a:t>of</a:t>
            </a:r>
            <a:r>
              <a:rPr sz="2400" b="1" spc="375" dirty="0">
                <a:solidFill>
                  <a:srgbClr val="FF0000"/>
                </a:solidFill>
                <a:latin typeface="Garamond"/>
                <a:cs typeface="Garamond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Garamond"/>
                <a:cs typeface="Garamond"/>
              </a:rPr>
              <a:t>the</a:t>
            </a:r>
            <a:r>
              <a:rPr sz="2400" b="1" dirty="0">
                <a:solidFill>
                  <a:srgbClr val="FF0000"/>
                </a:solidFill>
                <a:latin typeface="Garamond"/>
                <a:cs typeface="Garamond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Garamond"/>
                <a:cs typeface="Garamond"/>
              </a:rPr>
              <a:t>body</a:t>
            </a:r>
            <a:r>
              <a:rPr sz="2400" b="1" spc="5" dirty="0">
                <a:solidFill>
                  <a:srgbClr val="FF0000"/>
                </a:solidFill>
                <a:latin typeface="Garamond"/>
                <a:cs typeface="Garamond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Garamond"/>
                <a:cs typeface="Garamond"/>
              </a:rPr>
              <a:t>with</a:t>
            </a:r>
            <a:r>
              <a:rPr sz="2400" b="1" spc="10" dirty="0">
                <a:solidFill>
                  <a:srgbClr val="FF0000"/>
                </a:solidFill>
                <a:latin typeface="Garamond"/>
                <a:cs typeface="Garamond"/>
              </a:rPr>
              <a:t> </a:t>
            </a:r>
            <a:r>
              <a:rPr sz="2400" b="1" spc="-10" dirty="0">
                <a:solidFill>
                  <a:srgbClr val="FF0000"/>
                </a:solidFill>
                <a:latin typeface="Garamond"/>
                <a:cs typeface="Garamond"/>
              </a:rPr>
              <a:t>nuclear </a:t>
            </a:r>
            <a:r>
              <a:rPr sz="2400" b="1" spc="-5" dirty="0">
                <a:solidFill>
                  <a:srgbClr val="FF0000"/>
                </a:solidFill>
                <a:latin typeface="Garamond"/>
                <a:cs typeface="Garamond"/>
              </a:rPr>
              <a:t>medicine</a:t>
            </a:r>
            <a:r>
              <a:rPr sz="2400" b="1" spc="20" dirty="0">
                <a:solidFill>
                  <a:srgbClr val="FF0000"/>
                </a:solidFill>
                <a:latin typeface="Garamond"/>
                <a:cs typeface="Garamond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Garamond"/>
                <a:cs typeface="Garamond"/>
              </a:rPr>
              <a:t>may</a:t>
            </a:r>
            <a:r>
              <a:rPr sz="2400" b="1" spc="5" dirty="0">
                <a:solidFill>
                  <a:srgbClr val="FF0000"/>
                </a:solidFill>
                <a:latin typeface="Garamond"/>
                <a:cs typeface="Garamond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Garamond"/>
                <a:cs typeface="Garamond"/>
              </a:rPr>
              <a:t>not</a:t>
            </a:r>
            <a:r>
              <a:rPr sz="2400" b="1" spc="20" dirty="0">
                <a:solidFill>
                  <a:srgbClr val="FF0000"/>
                </a:solidFill>
                <a:latin typeface="Garamond"/>
                <a:cs typeface="Garamond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Garamond"/>
                <a:cs typeface="Garamond"/>
              </a:rPr>
              <a:t>be </a:t>
            </a:r>
            <a:r>
              <a:rPr sz="2400" b="1" dirty="0">
                <a:solidFill>
                  <a:srgbClr val="FF0000"/>
                </a:solidFill>
                <a:latin typeface="Garamond"/>
                <a:cs typeface="Garamond"/>
              </a:rPr>
              <a:t>as</a:t>
            </a:r>
            <a:endParaRPr sz="2400">
              <a:latin typeface="Garamond"/>
              <a:cs typeface="Garamond"/>
            </a:endParaRPr>
          </a:p>
          <a:p>
            <a:pPr marL="299085">
              <a:lnSpc>
                <a:spcPct val="100000"/>
              </a:lnSpc>
              <a:spcBef>
                <a:spcPts val="5"/>
              </a:spcBef>
              <a:tabLst>
                <a:tab pos="9824085" algn="l"/>
              </a:tabLst>
            </a:pPr>
            <a:r>
              <a:rPr sz="2400" b="1" dirty="0">
                <a:solidFill>
                  <a:srgbClr val="FF0000"/>
                </a:solidFill>
                <a:latin typeface="Garamond"/>
                <a:cs typeface="Garamond"/>
              </a:rPr>
              <a:t>c</a:t>
            </a:r>
            <a:r>
              <a:rPr sz="2400" b="1" strike="sngStrike" dirty="0">
                <a:solidFill>
                  <a:srgbClr val="FF0000"/>
                </a:solidFill>
                <a:latin typeface="Garamond"/>
                <a:cs typeface="Garamond"/>
              </a:rPr>
              <a:t>lear</a:t>
            </a:r>
            <a:r>
              <a:rPr sz="2400" b="1" strike="sngStrike" spc="-15" dirty="0">
                <a:solidFill>
                  <a:srgbClr val="FF0000"/>
                </a:solidFill>
                <a:latin typeface="Garamond"/>
                <a:cs typeface="Garamond"/>
              </a:rPr>
              <a:t> </a:t>
            </a:r>
            <a:r>
              <a:rPr sz="2400" b="1" strike="sngStrike" dirty="0">
                <a:solidFill>
                  <a:srgbClr val="FF0000"/>
                </a:solidFill>
                <a:latin typeface="Garamond"/>
                <a:cs typeface="Garamond"/>
              </a:rPr>
              <a:t>as </a:t>
            </a:r>
            <a:r>
              <a:rPr sz="2400" b="1" strike="sngStrike" spc="-5" dirty="0">
                <a:solidFill>
                  <a:srgbClr val="FF0000"/>
                </a:solidFill>
                <a:latin typeface="Garamond"/>
                <a:cs typeface="Garamond"/>
              </a:rPr>
              <a:t>with</a:t>
            </a:r>
            <a:r>
              <a:rPr sz="2400" b="1" strike="sngStrike" spc="-20" dirty="0">
                <a:solidFill>
                  <a:srgbClr val="FF0000"/>
                </a:solidFill>
                <a:latin typeface="Garamond"/>
                <a:cs typeface="Garamond"/>
              </a:rPr>
              <a:t> </a:t>
            </a:r>
            <a:r>
              <a:rPr sz="2400" b="1" strike="sngStrike" spc="-5" dirty="0">
                <a:solidFill>
                  <a:srgbClr val="FF0000"/>
                </a:solidFill>
                <a:latin typeface="Garamond"/>
                <a:cs typeface="Garamond"/>
              </a:rPr>
              <a:t>other</a:t>
            </a:r>
            <a:r>
              <a:rPr sz="2400" b="1" strike="sngStrike" dirty="0">
                <a:solidFill>
                  <a:srgbClr val="FF0000"/>
                </a:solidFill>
                <a:latin typeface="Garamond"/>
                <a:cs typeface="Garamond"/>
              </a:rPr>
              <a:t> imaging</a:t>
            </a:r>
            <a:r>
              <a:rPr sz="2400" b="1" strike="sngStrike" spc="10" dirty="0">
                <a:solidFill>
                  <a:srgbClr val="FF0000"/>
                </a:solidFill>
                <a:latin typeface="Garamond"/>
                <a:cs typeface="Garamond"/>
              </a:rPr>
              <a:t> </a:t>
            </a:r>
            <a:r>
              <a:rPr sz="2400" b="1" strike="sngStrike" spc="-5" dirty="0">
                <a:solidFill>
                  <a:srgbClr val="FF0000"/>
                </a:solidFill>
                <a:latin typeface="Garamond"/>
                <a:cs typeface="Garamond"/>
              </a:rPr>
              <a:t>techniques,</a:t>
            </a:r>
            <a:r>
              <a:rPr sz="2400" b="1" strike="sngStrike" spc="-10" dirty="0">
                <a:solidFill>
                  <a:srgbClr val="FF0000"/>
                </a:solidFill>
                <a:latin typeface="Garamond"/>
                <a:cs typeface="Garamond"/>
              </a:rPr>
              <a:t> </a:t>
            </a:r>
            <a:r>
              <a:rPr sz="2400" b="1" strike="sngStrike" dirty="0">
                <a:solidFill>
                  <a:srgbClr val="FF0000"/>
                </a:solidFill>
                <a:latin typeface="Garamond"/>
                <a:cs typeface="Garamond"/>
              </a:rPr>
              <a:t>such</a:t>
            </a:r>
            <a:r>
              <a:rPr sz="2400" b="1" strike="sngStrike" spc="-15" dirty="0">
                <a:solidFill>
                  <a:srgbClr val="FF0000"/>
                </a:solidFill>
                <a:latin typeface="Garamond"/>
                <a:cs typeface="Garamond"/>
              </a:rPr>
              <a:t> </a:t>
            </a:r>
            <a:r>
              <a:rPr sz="2400" b="1" strike="sngStrike" dirty="0">
                <a:solidFill>
                  <a:srgbClr val="FF0000"/>
                </a:solidFill>
                <a:latin typeface="Garamond"/>
                <a:cs typeface="Garamond"/>
              </a:rPr>
              <a:t>as CT</a:t>
            </a:r>
            <a:r>
              <a:rPr sz="2400" b="1" strike="sngStrike" spc="-25" dirty="0">
                <a:solidFill>
                  <a:srgbClr val="FF0000"/>
                </a:solidFill>
                <a:latin typeface="Garamond"/>
                <a:cs typeface="Garamond"/>
              </a:rPr>
              <a:t> </a:t>
            </a:r>
            <a:r>
              <a:rPr sz="2400" b="1" strike="sngStrike" dirty="0">
                <a:solidFill>
                  <a:srgbClr val="FF0000"/>
                </a:solidFill>
                <a:latin typeface="Garamond"/>
                <a:cs typeface="Garamond"/>
              </a:rPr>
              <a:t>or MRI.	</a:t>
            </a:r>
            <a:endParaRPr sz="2400">
              <a:latin typeface="Garamond"/>
              <a:cs typeface="Garamond"/>
            </a:endParaRPr>
          </a:p>
          <a:p>
            <a:pPr marL="299085" marR="117475" indent="-287020">
              <a:lnSpc>
                <a:spcPct val="100000"/>
              </a:lnSpc>
              <a:spcBef>
                <a:spcPts val="1175"/>
              </a:spcBef>
              <a:buClr>
                <a:srgbClr val="83992A"/>
              </a:buClr>
              <a:buSzPct val="114583"/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400" b="1" spc="-10" dirty="0">
                <a:latin typeface="Garamond"/>
                <a:cs typeface="Garamond"/>
              </a:rPr>
              <a:t>PET </a:t>
            </a:r>
            <a:r>
              <a:rPr sz="2400" b="1" spc="-5" dirty="0">
                <a:latin typeface="Garamond"/>
                <a:cs typeface="Garamond"/>
              </a:rPr>
              <a:t>scanning </a:t>
            </a:r>
            <a:r>
              <a:rPr sz="2400" b="1" dirty="0">
                <a:latin typeface="Garamond"/>
                <a:cs typeface="Garamond"/>
              </a:rPr>
              <a:t>can </a:t>
            </a:r>
            <a:r>
              <a:rPr sz="2400" b="1" spc="-25" dirty="0">
                <a:latin typeface="Garamond"/>
                <a:cs typeface="Garamond"/>
              </a:rPr>
              <a:t>give </a:t>
            </a:r>
            <a:r>
              <a:rPr sz="2400" b="1" dirty="0">
                <a:latin typeface="Garamond"/>
                <a:cs typeface="Garamond"/>
              </a:rPr>
              <a:t>false </a:t>
            </a:r>
            <a:r>
              <a:rPr sz="2400" b="1" spc="-5" dirty="0">
                <a:latin typeface="Garamond"/>
                <a:cs typeface="Garamond"/>
              </a:rPr>
              <a:t>results if</a:t>
            </a:r>
            <a:r>
              <a:rPr sz="2400" b="1" dirty="0">
                <a:latin typeface="Garamond"/>
                <a:cs typeface="Garamond"/>
              </a:rPr>
              <a:t> </a:t>
            </a:r>
            <a:r>
              <a:rPr sz="2400" b="1" spc="-5" dirty="0">
                <a:latin typeface="Garamond"/>
                <a:cs typeface="Garamond"/>
              </a:rPr>
              <a:t>chemical balances </a:t>
            </a:r>
            <a:r>
              <a:rPr sz="2400" b="1" spc="-10" dirty="0">
                <a:latin typeface="Garamond"/>
                <a:cs typeface="Garamond"/>
              </a:rPr>
              <a:t>within the </a:t>
            </a:r>
            <a:r>
              <a:rPr sz="2400" b="1" spc="-5" dirty="0">
                <a:latin typeface="Garamond"/>
                <a:cs typeface="Garamond"/>
              </a:rPr>
              <a:t>body </a:t>
            </a:r>
            <a:r>
              <a:rPr sz="2400" b="1" dirty="0">
                <a:latin typeface="Garamond"/>
                <a:cs typeface="Garamond"/>
              </a:rPr>
              <a:t>are </a:t>
            </a:r>
            <a:r>
              <a:rPr sz="2400" b="1" spc="-585" dirty="0">
                <a:latin typeface="Garamond"/>
                <a:cs typeface="Garamond"/>
              </a:rPr>
              <a:t> </a:t>
            </a:r>
            <a:r>
              <a:rPr sz="2400" b="1" spc="-10" dirty="0">
                <a:latin typeface="Garamond"/>
                <a:cs typeface="Garamond"/>
              </a:rPr>
              <a:t>not</a:t>
            </a:r>
            <a:r>
              <a:rPr sz="2400" b="1" spc="10" dirty="0">
                <a:latin typeface="Garamond"/>
                <a:cs typeface="Garamond"/>
              </a:rPr>
              <a:t> </a:t>
            </a:r>
            <a:r>
              <a:rPr sz="2400" b="1" spc="5" dirty="0">
                <a:latin typeface="Garamond"/>
                <a:cs typeface="Garamond"/>
              </a:rPr>
              <a:t>normal.</a:t>
            </a:r>
            <a:endParaRPr sz="2400">
              <a:latin typeface="Garamond"/>
              <a:cs typeface="Garamond"/>
            </a:endParaRPr>
          </a:p>
          <a:p>
            <a:pPr marL="299085" marR="342900" indent="-287020">
              <a:lnSpc>
                <a:spcPct val="100000"/>
              </a:lnSpc>
              <a:spcBef>
                <a:spcPts val="1180"/>
              </a:spcBef>
              <a:buClr>
                <a:srgbClr val="83992A"/>
              </a:buClr>
              <a:buSzPct val="114583"/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400" b="1" dirty="0">
                <a:solidFill>
                  <a:srgbClr val="FF0000"/>
                </a:solidFill>
                <a:latin typeface="Garamond"/>
                <a:cs typeface="Garamond"/>
              </a:rPr>
              <a:t>Because</a:t>
            </a:r>
            <a:r>
              <a:rPr sz="2400" b="1" spc="-30" dirty="0">
                <a:solidFill>
                  <a:srgbClr val="FF0000"/>
                </a:solidFill>
                <a:latin typeface="Garamond"/>
                <a:cs typeface="Garamond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Garamond"/>
                <a:cs typeface="Garamond"/>
              </a:rPr>
              <a:t>the </a:t>
            </a:r>
            <a:r>
              <a:rPr sz="2400" b="1" spc="-15" dirty="0">
                <a:solidFill>
                  <a:srgbClr val="FF0000"/>
                </a:solidFill>
                <a:latin typeface="Garamond"/>
                <a:cs typeface="Garamond"/>
              </a:rPr>
              <a:t>radioactive</a:t>
            </a:r>
            <a:r>
              <a:rPr sz="2400" b="1" spc="45" dirty="0">
                <a:solidFill>
                  <a:srgbClr val="FF0000"/>
                </a:solidFill>
                <a:latin typeface="Garamond"/>
                <a:cs typeface="Garamond"/>
              </a:rPr>
              <a:t> </a:t>
            </a:r>
            <a:r>
              <a:rPr sz="2400" b="1" dirty="0">
                <a:solidFill>
                  <a:srgbClr val="FF0000"/>
                </a:solidFill>
                <a:latin typeface="Garamond"/>
                <a:cs typeface="Garamond"/>
              </a:rPr>
              <a:t>substance</a:t>
            </a:r>
            <a:r>
              <a:rPr sz="2400" b="1" spc="-5" dirty="0">
                <a:solidFill>
                  <a:srgbClr val="FF0000"/>
                </a:solidFill>
                <a:latin typeface="Garamond"/>
                <a:cs typeface="Garamond"/>
              </a:rPr>
              <a:t> decays</a:t>
            </a:r>
            <a:r>
              <a:rPr sz="2400" b="1" spc="-15" dirty="0">
                <a:solidFill>
                  <a:srgbClr val="FF0000"/>
                </a:solidFill>
                <a:latin typeface="Garamond"/>
                <a:cs typeface="Garamond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Garamond"/>
                <a:cs typeface="Garamond"/>
              </a:rPr>
              <a:t>quickly </a:t>
            </a:r>
            <a:r>
              <a:rPr sz="2400" b="1" dirty="0">
                <a:solidFill>
                  <a:srgbClr val="FF0000"/>
                </a:solidFill>
                <a:latin typeface="Garamond"/>
                <a:cs typeface="Garamond"/>
              </a:rPr>
              <a:t>and</a:t>
            </a:r>
            <a:r>
              <a:rPr sz="2400" b="1" spc="15" dirty="0">
                <a:solidFill>
                  <a:srgbClr val="FF0000"/>
                </a:solidFill>
                <a:latin typeface="Garamond"/>
                <a:cs typeface="Garamond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Garamond"/>
                <a:cs typeface="Garamond"/>
              </a:rPr>
              <a:t>is</a:t>
            </a:r>
            <a:r>
              <a:rPr sz="2400" b="1" spc="-30" dirty="0">
                <a:solidFill>
                  <a:srgbClr val="FF0000"/>
                </a:solidFill>
                <a:latin typeface="Garamond"/>
                <a:cs typeface="Garamond"/>
              </a:rPr>
              <a:t> </a:t>
            </a:r>
            <a:r>
              <a:rPr sz="2400" b="1" spc="-10" dirty="0">
                <a:solidFill>
                  <a:srgbClr val="FF0000"/>
                </a:solidFill>
                <a:latin typeface="Garamond"/>
                <a:cs typeface="Garamond"/>
              </a:rPr>
              <a:t>effective</a:t>
            </a:r>
            <a:r>
              <a:rPr sz="2400" b="1" spc="25" dirty="0">
                <a:solidFill>
                  <a:srgbClr val="FF0000"/>
                </a:solidFill>
                <a:latin typeface="Garamond"/>
                <a:cs typeface="Garamond"/>
              </a:rPr>
              <a:t> </a:t>
            </a:r>
            <a:r>
              <a:rPr sz="2400" b="1" spc="5" dirty="0">
                <a:solidFill>
                  <a:srgbClr val="FF0000"/>
                </a:solidFill>
                <a:latin typeface="Garamond"/>
                <a:cs typeface="Garamond"/>
              </a:rPr>
              <a:t>for</a:t>
            </a:r>
            <a:r>
              <a:rPr sz="2400" b="1" dirty="0">
                <a:solidFill>
                  <a:srgbClr val="FF0000"/>
                </a:solidFill>
                <a:latin typeface="Garamond"/>
                <a:cs typeface="Garamond"/>
              </a:rPr>
              <a:t> only a </a:t>
            </a:r>
            <a:r>
              <a:rPr sz="2400" b="1" spc="-585" dirty="0">
                <a:solidFill>
                  <a:srgbClr val="FF0000"/>
                </a:solidFill>
                <a:latin typeface="Garamond"/>
                <a:cs typeface="Garamond"/>
              </a:rPr>
              <a:t> </a:t>
            </a:r>
            <a:r>
              <a:rPr sz="2400" b="1" spc="10" dirty="0">
                <a:solidFill>
                  <a:srgbClr val="FF0000"/>
                </a:solidFill>
                <a:latin typeface="Garamond"/>
                <a:cs typeface="Garamond"/>
              </a:rPr>
              <a:t>short </a:t>
            </a:r>
            <a:r>
              <a:rPr sz="2400" b="1" spc="-10" dirty="0">
                <a:solidFill>
                  <a:srgbClr val="FF0000"/>
                </a:solidFill>
                <a:latin typeface="Garamond"/>
                <a:cs typeface="Garamond"/>
              </a:rPr>
              <a:t>period </a:t>
            </a:r>
            <a:r>
              <a:rPr sz="2400" b="1" dirty="0">
                <a:solidFill>
                  <a:srgbClr val="FF0000"/>
                </a:solidFill>
                <a:latin typeface="Garamond"/>
                <a:cs typeface="Garamond"/>
              </a:rPr>
              <a:t>of</a:t>
            </a:r>
            <a:r>
              <a:rPr sz="2400" b="1" spc="5" dirty="0">
                <a:solidFill>
                  <a:srgbClr val="FF0000"/>
                </a:solidFill>
                <a:latin typeface="Garamond"/>
                <a:cs typeface="Garamond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Garamond"/>
                <a:cs typeface="Garamond"/>
              </a:rPr>
              <a:t>time, it is </a:t>
            </a:r>
            <a:r>
              <a:rPr sz="2400" b="1" dirty="0">
                <a:solidFill>
                  <a:srgbClr val="FF0000"/>
                </a:solidFill>
                <a:latin typeface="Garamond"/>
                <a:cs typeface="Garamond"/>
              </a:rPr>
              <a:t>important </a:t>
            </a:r>
            <a:r>
              <a:rPr sz="2400" b="1" spc="5" dirty="0">
                <a:solidFill>
                  <a:srgbClr val="FF0000"/>
                </a:solidFill>
                <a:latin typeface="Garamond"/>
                <a:cs typeface="Garamond"/>
              </a:rPr>
              <a:t>for </a:t>
            </a:r>
            <a:r>
              <a:rPr sz="2400" b="1" spc="-5" dirty="0">
                <a:solidFill>
                  <a:srgbClr val="FF0000"/>
                </a:solidFill>
                <a:latin typeface="Garamond"/>
                <a:cs typeface="Garamond"/>
              </a:rPr>
              <a:t>the </a:t>
            </a:r>
            <a:r>
              <a:rPr sz="2400" b="1" spc="-10" dirty="0">
                <a:solidFill>
                  <a:srgbClr val="FF0000"/>
                </a:solidFill>
                <a:latin typeface="Garamond"/>
                <a:cs typeface="Garamond"/>
              </a:rPr>
              <a:t>patient </a:t>
            </a:r>
            <a:r>
              <a:rPr sz="2400" b="1" dirty="0">
                <a:solidFill>
                  <a:srgbClr val="FF0000"/>
                </a:solidFill>
                <a:latin typeface="Garamond"/>
                <a:cs typeface="Garamond"/>
              </a:rPr>
              <a:t>to </a:t>
            </a:r>
            <a:r>
              <a:rPr sz="2400" b="1" spc="-5" dirty="0">
                <a:solidFill>
                  <a:srgbClr val="FF0000"/>
                </a:solidFill>
                <a:latin typeface="Garamond"/>
                <a:cs typeface="Garamond"/>
              </a:rPr>
              <a:t>be </a:t>
            </a:r>
            <a:r>
              <a:rPr sz="2400" b="1" dirty="0">
                <a:solidFill>
                  <a:srgbClr val="FF0000"/>
                </a:solidFill>
                <a:latin typeface="Garamond"/>
                <a:cs typeface="Garamond"/>
              </a:rPr>
              <a:t>on </a:t>
            </a:r>
            <a:r>
              <a:rPr sz="2400" b="1" spc="-5" dirty="0">
                <a:solidFill>
                  <a:srgbClr val="FF0000"/>
                </a:solidFill>
                <a:latin typeface="Garamond"/>
                <a:cs typeface="Garamond"/>
              </a:rPr>
              <a:t>time </a:t>
            </a:r>
            <a:r>
              <a:rPr sz="2400" b="1" spc="5" dirty="0">
                <a:solidFill>
                  <a:srgbClr val="FF0000"/>
                </a:solidFill>
                <a:latin typeface="Garamond"/>
                <a:cs typeface="Garamond"/>
              </a:rPr>
              <a:t>for </a:t>
            </a:r>
            <a:r>
              <a:rPr sz="2400" b="1" spc="-5" dirty="0">
                <a:solidFill>
                  <a:srgbClr val="FF0000"/>
                </a:solidFill>
                <a:latin typeface="Garamond"/>
                <a:cs typeface="Garamond"/>
              </a:rPr>
              <a:t>the </a:t>
            </a:r>
            <a:r>
              <a:rPr sz="2400" b="1" dirty="0">
                <a:solidFill>
                  <a:srgbClr val="FF0000"/>
                </a:solidFill>
                <a:latin typeface="Garamond"/>
                <a:cs typeface="Garamond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Garamond"/>
                <a:cs typeface="Garamond"/>
              </a:rPr>
              <a:t>appointment</a:t>
            </a:r>
            <a:r>
              <a:rPr sz="2400" b="1" spc="30" dirty="0">
                <a:solidFill>
                  <a:srgbClr val="FF0000"/>
                </a:solidFill>
                <a:latin typeface="Garamond"/>
                <a:cs typeface="Garamond"/>
              </a:rPr>
              <a:t> </a:t>
            </a:r>
            <a:r>
              <a:rPr sz="2400" b="1" dirty="0">
                <a:solidFill>
                  <a:srgbClr val="FF0000"/>
                </a:solidFill>
                <a:latin typeface="Garamond"/>
                <a:cs typeface="Garamond"/>
              </a:rPr>
              <a:t>and</a:t>
            </a:r>
            <a:r>
              <a:rPr sz="2400" b="1" spc="-15" dirty="0">
                <a:solidFill>
                  <a:srgbClr val="FF0000"/>
                </a:solidFill>
                <a:latin typeface="Garamond"/>
                <a:cs typeface="Garamond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Garamond"/>
                <a:cs typeface="Garamond"/>
              </a:rPr>
              <a:t>to</a:t>
            </a:r>
            <a:r>
              <a:rPr sz="2400" b="1" dirty="0">
                <a:solidFill>
                  <a:srgbClr val="FF0000"/>
                </a:solidFill>
                <a:latin typeface="Garamond"/>
                <a:cs typeface="Garamond"/>
              </a:rPr>
              <a:t> </a:t>
            </a:r>
            <a:r>
              <a:rPr sz="2400" b="1" spc="-15" dirty="0">
                <a:solidFill>
                  <a:srgbClr val="FF0000"/>
                </a:solidFill>
                <a:latin typeface="Garamond"/>
                <a:cs typeface="Garamond"/>
              </a:rPr>
              <a:t>receive</a:t>
            </a:r>
            <a:r>
              <a:rPr sz="2400" b="1" spc="20" dirty="0">
                <a:solidFill>
                  <a:srgbClr val="FF0000"/>
                </a:solidFill>
                <a:latin typeface="Garamond"/>
                <a:cs typeface="Garamond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Garamond"/>
                <a:cs typeface="Garamond"/>
              </a:rPr>
              <a:t>the </a:t>
            </a:r>
            <a:r>
              <a:rPr sz="2400" b="1" spc="-15" dirty="0">
                <a:solidFill>
                  <a:srgbClr val="FF0000"/>
                </a:solidFill>
                <a:latin typeface="Garamond"/>
                <a:cs typeface="Garamond"/>
              </a:rPr>
              <a:t>radioactive</a:t>
            </a:r>
            <a:r>
              <a:rPr sz="2400" b="1" spc="20" dirty="0">
                <a:solidFill>
                  <a:srgbClr val="FF0000"/>
                </a:solidFill>
                <a:latin typeface="Garamond"/>
                <a:cs typeface="Garamond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Garamond"/>
                <a:cs typeface="Garamond"/>
              </a:rPr>
              <a:t>material</a:t>
            </a:r>
            <a:r>
              <a:rPr sz="2400" b="1" spc="20" dirty="0">
                <a:solidFill>
                  <a:srgbClr val="FF0000"/>
                </a:solidFill>
                <a:latin typeface="Garamond"/>
                <a:cs typeface="Garamond"/>
              </a:rPr>
              <a:t> </a:t>
            </a:r>
            <a:r>
              <a:rPr sz="2400" b="1" dirty="0">
                <a:solidFill>
                  <a:srgbClr val="FF0000"/>
                </a:solidFill>
                <a:latin typeface="Garamond"/>
                <a:cs typeface="Garamond"/>
              </a:rPr>
              <a:t>at</a:t>
            </a:r>
            <a:r>
              <a:rPr sz="2400" b="1" spc="-10" dirty="0">
                <a:solidFill>
                  <a:srgbClr val="FF0000"/>
                </a:solidFill>
                <a:latin typeface="Garamond"/>
                <a:cs typeface="Garamond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Garamond"/>
                <a:cs typeface="Garamond"/>
              </a:rPr>
              <a:t>the</a:t>
            </a:r>
            <a:r>
              <a:rPr sz="2400" b="1" spc="15" dirty="0">
                <a:solidFill>
                  <a:srgbClr val="FF0000"/>
                </a:solidFill>
                <a:latin typeface="Garamond"/>
                <a:cs typeface="Garamond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Garamond"/>
                <a:cs typeface="Garamond"/>
              </a:rPr>
              <a:t>scheduled</a:t>
            </a:r>
            <a:r>
              <a:rPr sz="2400" b="1" spc="-15" dirty="0">
                <a:solidFill>
                  <a:srgbClr val="FF0000"/>
                </a:solidFill>
                <a:latin typeface="Garamond"/>
                <a:cs typeface="Garamond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Garamond"/>
                <a:cs typeface="Garamond"/>
              </a:rPr>
              <a:t>time.</a:t>
            </a:r>
            <a:endParaRPr sz="2400">
              <a:latin typeface="Garamond"/>
              <a:cs typeface="Garamond"/>
            </a:endParaRPr>
          </a:p>
          <a:p>
            <a:pPr marL="299085" marR="528955" indent="-287020">
              <a:lnSpc>
                <a:spcPct val="100000"/>
              </a:lnSpc>
              <a:spcBef>
                <a:spcPts val="1180"/>
              </a:spcBef>
              <a:buClr>
                <a:srgbClr val="83992A"/>
              </a:buClr>
              <a:buSzPct val="114583"/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400" b="1" dirty="0">
                <a:latin typeface="Garamond"/>
                <a:cs typeface="Garamond"/>
              </a:rPr>
              <a:t>A</a:t>
            </a:r>
            <a:r>
              <a:rPr sz="2400" b="1" spc="5" dirty="0">
                <a:latin typeface="Garamond"/>
                <a:cs typeface="Garamond"/>
              </a:rPr>
              <a:t> </a:t>
            </a:r>
            <a:r>
              <a:rPr sz="2400" b="1" dirty="0">
                <a:latin typeface="Garamond"/>
                <a:cs typeface="Garamond"/>
              </a:rPr>
              <a:t>person </a:t>
            </a:r>
            <a:r>
              <a:rPr sz="2400" b="1" spc="-5" dirty="0">
                <a:latin typeface="Garamond"/>
                <a:cs typeface="Garamond"/>
              </a:rPr>
              <a:t>who is </a:t>
            </a:r>
            <a:r>
              <a:rPr sz="2400" b="1" spc="10" dirty="0">
                <a:latin typeface="Garamond"/>
                <a:cs typeface="Garamond"/>
              </a:rPr>
              <a:t>very</a:t>
            </a:r>
            <a:r>
              <a:rPr sz="2400" b="1" dirty="0">
                <a:latin typeface="Garamond"/>
                <a:cs typeface="Garamond"/>
              </a:rPr>
              <a:t> obese may </a:t>
            </a:r>
            <a:r>
              <a:rPr sz="2400" b="1" spc="-5" dirty="0">
                <a:latin typeface="Garamond"/>
                <a:cs typeface="Garamond"/>
              </a:rPr>
              <a:t>not</a:t>
            </a:r>
            <a:r>
              <a:rPr sz="2400" b="1" spc="10" dirty="0">
                <a:latin typeface="Garamond"/>
                <a:cs typeface="Garamond"/>
              </a:rPr>
              <a:t> </a:t>
            </a:r>
            <a:r>
              <a:rPr sz="2400" b="1" spc="-5" dirty="0">
                <a:latin typeface="Garamond"/>
                <a:cs typeface="Garamond"/>
              </a:rPr>
              <a:t>fit</a:t>
            </a:r>
            <a:r>
              <a:rPr sz="2400" b="1" spc="-15" dirty="0">
                <a:latin typeface="Garamond"/>
                <a:cs typeface="Garamond"/>
              </a:rPr>
              <a:t> </a:t>
            </a:r>
            <a:r>
              <a:rPr sz="2400" b="1" spc="-5" dirty="0">
                <a:latin typeface="Garamond"/>
                <a:cs typeface="Garamond"/>
              </a:rPr>
              <a:t>into</a:t>
            </a:r>
            <a:r>
              <a:rPr sz="2400" b="1" spc="10" dirty="0">
                <a:latin typeface="Garamond"/>
                <a:cs typeface="Garamond"/>
              </a:rPr>
              <a:t> </a:t>
            </a:r>
            <a:r>
              <a:rPr sz="2400" b="1" spc="-5" dirty="0">
                <a:latin typeface="Garamond"/>
                <a:cs typeface="Garamond"/>
              </a:rPr>
              <a:t>the</a:t>
            </a:r>
            <a:r>
              <a:rPr sz="2400" b="1" dirty="0">
                <a:latin typeface="Garamond"/>
                <a:cs typeface="Garamond"/>
              </a:rPr>
              <a:t> </a:t>
            </a:r>
            <a:r>
              <a:rPr sz="2400" b="1" spc="-5" dirty="0">
                <a:latin typeface="Garamond"/>
                <a:cs typeface="Garamond"/>
              </a:rPr>
              <a:t>opening</a:t>
            </a:r>
            <a:r>
              <a:rPr sz="2400" b="1" spc="5" dirty="0">
                <a:latin typeface="Garamond"/>
                <a:cs typeface="Garamond"/>
              </a:rPr>
              <a:t> </a:t>
            </a:r>
            <a:r>
              <a:rPr sz="2400" b="1" dirty="0">
                <a:latin typeface="Garamond"/>
                <a:cs typeface="Garamond"/>
              </a:rPr>
              <a:t>of</a:t>
            </a:r>
            <a:r>
              <a:rPr sz="2400" b="1" spc="370" dirty="0">
                <a:latin typeface="Garamond"/>
                <a:cs typeface="Garamond"/>
              </a:rPr>
              <a:t> </a:t>
            </a:r>
            <a:r>
              <a:rPr sz="2400" b="1" dirty="0">
                <a:latin typeface="Garamond"/>
                <a:cs typeface="Garamond"/>
              </a:rPr>
              <a:t>a </a:t>
            </a:r>
            <a:r>
              <a:rPr sz="2400" b="1" spc="-15" dirty="0">
                <a:latin typeface="Garamond"/>
                <a:cs typeface="Garamond"/>
              </a:rPr>
              <a:t>conventional </a:t>
            </a:r>
            <a:r>
              <a:rPr sz="2400" b="1" spc="-585" dirty="0">
                <a:latin typeface="Garamond"/>
                <a:cs typeface="Garamond"/>
              </a:rPr>
              <a:t> </a:t>
            </a:r>
            <a:r>
              <a:rPr sz="2400" b="1" spc="-5" dirty="0">
                <a:latin typeface="Garamond"/>
                <a:cs typeface="Garamond"/>
              </a:rPr>
              <a:t>PET/CT</a:t>
            </a:r>
            <a:r>
              <a:rPr sz="2400" b="1" dirty="0">
                <a:latin typeface="Garamond"/>
                <a:cs typeface="Garamond"/>
              </a:rPr>
              <a:t> </a:t>
            </a:r>
            <a:r>
              <a:rPr sz="2400" b="1" spc="-10" dirty="0">
                <a:latin typeface="Garamond"/>
                <a:cs typeface="Garamond"/>
              </a:rPr>
              <a:t>unit.</a:t>
            </a:r>
            <a:endParaRPr sz="2400">
              <a:latin typeface="Garamond"/>
              <a:cs typeface="Garamond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03186"/>
            <a:ext cx="12192000" cy="5654675"/>
            <a:chOff x="0" y="603186"/>
            <a:chExt cx="12192000" cy="5654675"/>
          </a:xfrm>
        </p:grpSpPr>
        <p:sp>
          <p:nvSpPr>
            <p:cNvPr id="3" name="object 3"/>
            <p:cNvSpPr/>
            <p:nvPr/>
          </p:nvSpPr>
          <p:spPr>
            <a:xfrm>
              <a:off x="1397507" y="2421635"/>
              <a:ext cx="9407525" cy="0"/>
            </a:xfrm>
            <a:custGeom>
              <a:avLst/>
              <a:gdLst/>
              <a:ahLst/>
              <a:cxnLst/>
              <a:rect l="l" t="t" r="r" b="b"/>
              <a:pathLst>
                <a:path w="9407525">
                  <a:moveTo>
                    <a:pt x="0" y="0"/>
                  </a:moveTo>
                  <a:lnTo>
                    <a:pt x="9407271" y="0"/>
                  </a:lnTo>
                </a:path>
              </a:pathLst>
            </a:custGeom>
            <a:ln w="15875">
              <a:solidFill>
                <a:srgbClr val="83992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39695" y="1124711"/>
              <a:ext cx="7775448" cy="481279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1645</Words>
  <Application>Microsoft Office PowerPoint</Application>
  <PresentationFormat>مخصص</PresentationFormat>
  <Paragraphs>359</Paragraphs>
  <Slides>88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7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88</vt:i4>
      </vt:variant>
    </vt:vector>
  </HeadingPairs>
  <TitlesOfParts>
    <vt:vector size="96" baseType="lpstr">
      <vt:lpstr>Arial</vt:lpstr>
      <vt:lpstr>Times New Roman</vt:lpstr>
      <vt:lpstr>Wingdings 2</vt:lpstr>
      <vt:lpstr>Tahoma</vt:lpstr>
      <vt:lpstr>Calibri</vt:lpstr>
      <vt:lpstr>Garamond</vt:lpstr>
      <vt:lpstr>Wingdings</vt:lpstr>
      <vt:lpstr>Office Theme</vt:lpstr>
      <vt:lpstr>عرض تقديمي في PowerPoint</vt:lpstr>
      <vt:lpstr>عرض تقديمي في PowerPoint</vt:lpstr>
      <vt:lpstr>Most common medical Iodine isotopes</vt:lpstr>
      <vt:lpstr>TC-99M isotope</vt:lpstr>
      <vt:lpstr>Tc-99m is the most common isotope  used in medicine</vt:lpstr>
      <vt:lpstr>Nuclear Structure</vt:lpstr>
      <vt:lpstr>عرض تقديمي في PowerPoint</vt:lpstr>
      <vt:lpstr>عرض تقديمي في PowerPoint</vt:lpstr>
      <vt:lpstr>عرض تقديمي في PowerPoint</vt:lpstr>
      <vt:lpstr>Positron Emission Tomography (PET)</vt:lpstr>
      <vt:lpstr>عرض تقديمي في PowerPoint</vt:lpstr>
      <vt:lpstr>عرض تقديمي في PowerPoint</vt:lpstr>
      <vt:lpstr>DEFINITION</vt:lpstr>
      <vt:lpstr>RADIOPHARMACEUTICALS</vt:lpstr>
      <vt:lpstr>Indications</vt:lpstr>
      <vt:lpstr>Contraindications</vt:lpstr>
      <vt:lpstr>Normal thyroid scan</vt:lpstr>
      <vt:lpstr>MNG</vt:lpstr>
      <vt:lpstr>Graves Disease: Pinhole images from a Tc-</vt:lpstr>
      <vt:lpstr>عرض تقديمي في PowerPoint</vt:lpstr>
      <vt:lpstr>Cold nodule</vt:lpstr>
      <vt:lpstr>Autonomous Nodule</vt:lpstr>
      <vt:lpstr>Subacute Thyroiditis</vt:lpstr>
      <vt:lpstr>Hashimoto thyroiditis</vt:lpstr>
      <vt:lpstr>Hashimoto thyroiditis as MNG</vt:lpstr>
      <vt:lpstr>Hashimoto thyroiditis with cold nodule</vt:lpstr>
      <vt:lpstr>عرض تقديمي في PowerPoint</vt:lpstr>
      <vt:lpstr>Postpartum thyroiditis</vt:lpstr>
      <vt:lpstr>Amiodarone-associated Thyroid Disease</vt:lpstr>
      <vt:lpstr>Thyroid Stunning</vt:lpstr>
      <vt:lpstr>Distant Metastatic Disease in Papillary Carcinoma</vt:lpstr>
      <vt:lpstr>عرض تقديمي في PowerPoint</vt:lpstr>
      <vt:lpstr>DEFINTION</vt:lpstr>
      <vt:lpstr>Radiopharmaceuticals</vt:lpstr>
      <vt:lpstr>Indications</vt:lpstr>
      <vt:lpstr>Bone scan ( normal)</vt:lpstr>
      <vt:lpstr>Bone scan in breast cancer</vt:lpstr>
      <vt:lpstr>A rare presentation of bone metastasis endometrial carcinoma with coexistent osteomyelitis</vt:lpstr>
      <vt:lpstr>Super bone scan  prostate ca.</vt:lpstr>
      <vt:lpstr>عرض تقديمي في PowerPoint</vt:lpstr>
      <vt:lpstr>Bone scan in avascular necrosis</vt:lpstr>
      <vt:lpstr>Bone scan in total hip replacement</vt:lpstr>
      <vt:lpstr>Bone scan in Paget’s disease</vt:lpstr>
      <vt:lpstr>عرض تقديمي في PowerPoint</vt:lpstr>
      <vt:lpstr>Bone scan in oseoid osteoma</vt:lpstr>
      <vt:lpstr>Bone scan in Ewing’s sarcoma</vt:lpstr>
      <vt:lpstr>عرض تقديمي في PowerPoint</vt:lpstr>
      <vt:lpstr>Definition</vt:lpstr>
      <vt:lpstr>RADIOPHARMACEUTICALS</vt:lpstr>
      <vt:lpstr>INDICATIONS</vt:lpstr>
      <vt:lpstr>Normal renal parenchymal imaging study  DMSA SCAN</vt:lpstr>
      <vt:lpstr>Pyelonephritis (SCAR)</vt:lpstr>
      <vt:lpstr>Polycystic kidney disease</vt:lpstr>
      <vt:lpstr>Transplant infarction</vt:lpstr>
      <vt:lpstr>Renal Transplant ATN and Urine Leak</vt:lpstr>
      <vt:lpstr>Unilateral renal agenesis revealed by hydronephrosis of</vt:lpstr>
      <vt:lpstr>Acute left renal obstuction</vt:lpstr>
      <vt:lpstr>Renal Artery Stenosis</vt:lpstr>
      <vt:lpstr>Bone Mineral Density</vt:lpstr>
      <vt:lpstr>Definition</vt:lpstr>
      <vt:lpstr>Indications</vt:lpstr>
      <vt:lpstr>Findings</vt:lpstr>
      <vt:lpstr>DEXA machine</vt:lpstr>
      <vt:lpstr>DEXA scan : (femural) neck T-score +1.4 total T-score +1.5</vt:lpstr>
      <vt:lpstr>DEXA scan (lumbar) T-score -2.3</vt:lpstr>
      <vt:lpstr>GENERATOR (1)</vt:lpstr>
      <vt:lpstr>GENERATOR (2)</vt:lpstr>
      <vt:lpstr>GENERATOR (3)</vt:lpstr>
      <vt:lpstr>MODULES</vt:lpstr>
      <vt:lpstr>POSITRON EMISSION  TOMOGRAPHY</vt:lpstr>
      <vt:lpstr>عرض تقديمي في PowerPoint</vt:lpstr>
      <vt:lpstr>Colour-enhanced PET scan of the basal ganglia</vt:lpstr>
      <vt:lpstr>Definition</vt:lpstr>
      <vt:lpstr>A short History of PET scan</vt:lpstr>
      <vt:lpstr>How it works</vt:lpstr>
      <vt:lpstr>After traveling up to a few millimeters the positron encounters an electron.</vt:lpstr>
      <vt:lpstr>عرض تقديمي في PowerPoint</vt:lpstr>
      <vt:lpstr>PET SCAN</vt:lpstr>
      <vt:lpstr>Uses</vt:lpstr>
      <vt:lpstr>عرض تقديمي في PowerPoint</vt:lpstr>
      <vt:lpstr>عرض تقديمي في PowerPoint</vt:lpstr>
      <vt:lpstr>Combined PET/CT scanner</vt:lpstr>
      <vt:lpstr>PET/CT FUSION</vt:lpstr>
      <vt:lpstr>PET/CT FUSION</vt:lpstr>
      <vt:lpstr>Tracer</vt:lpstr>
      <vt:lpstr>Cyclotron</vt:lpstr>
      <vt:lpstr>Benefits of PET scan</vt:lpstr>
      <vt:lpstr>Limitations of PET scan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cp:lastModifiedBy>MTC</cp:lastModifiedBy>
  <cp:revision>1</cp:revision>
  <dcterms:created xsi:type="dcterms:W3CDTF">2021-09-14T18:50:34Z</dcterms:created>
  <dcterms:modified xsi:type="dcterms:W3CDTF">2021-09-15T14:17:15Z</dcterms:modified>
</cp:coreProperties>
</file>