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38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20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9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40"/>
  </p:notesMasterIdLst>
  <p:sldIdLst>
    <p:sldId id="256" r:id="rId2"/>
    <p:sldId id="257" r:id="rId3"/>
    <p:sldId id="320" r:id="rId4"/>
    <p:sldId id="261" r:id="rId5"/>
    <p:sldId id="286" r:id="rId6"/>
    <p:sldId id="287" r:id="rId7"/>
    <p:sldId id="288" r:id="rId8"/>
    <p:sldId id="291" r:id="rId9"/>
    <p:sldId id="292" r:id="rId10"/>
    <p:sldId id="262" r:id="rId11"/>
    <p:sldId id="293" r:id="rId12"/>
    <p:sldId id="294" r:id="rId13"/>
    <p:sldId id="295" r:id="rId14"/>
    <p:sldId id="296" r:id="rId15"/>
    <p:sldId id="297" r:id="rId16"/>
    <p:sldId id="322" r:id="rId17"/>
    <p:sldId id="298" r:id="rId18"/>
    <p:sldId id="299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263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1" r:id="rId39"/>
  </p:sldIdLst>
  <p:sldSz cx="9144000" cy="5143500" type="screen16x9"/>
  <p:notesSz cx="6858000" cy="9144000"/>
  <p:embeddedFontLst>
    <p:embeddedFont>
      <p:font typeface="Source Sans Pro" charset="0"/>
      <p:regular r:id="rId41"/>
      <p:bold r:id="rId42"/>
      <p:italic r:id="rId43"/>
      <p:boldItalic r:id="rId44"/>
    </p:embeddedFont>
    <p:embeddedFont>
      <p:font typeface="Calibri" pitchFamily="34" charset="0"/>
      <p:regular r:id="rId45"/>
      <p:bold r:id="rId46"/>
      <p:italic r:id="rId47"/>
      <p:boldItalic r:id="rId48"/>
    </p:embeddedFont>
    <p:embeddedFont>
      <p:font typeface="Algerian" pitchFamily="82" charset="0"/>
      <p:regular r:id="rId49"/>
    </p:embeddedFont>
    <p:embeddedFont>
      <p:font typeface="Dosis" charset="0"/>
      <p:regular r:id="rId50"/>
      <p:bold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000"/>
    <a:srgbClr val="CC0000"/>
    <a:srgbClr val="FF0000"/>
    <a:srgbClr val="FF33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FE3CBF2-F920-4ABD-A0C9-DBEF4B05FF2B}">
  <a:tblStyle styleId="{DFE3CBF2-F920-4ABD-A0C9-DBEF4B05FF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51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42044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rot="10800000">
            <a:off x="-150" y="3769825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 flipH="1">
            <a:off x="-150" y="0"/>
            <a:ext cx="9144000" cy="37698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3593400" y="367052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0DB7C4"/>
                </a:solidFill>
              </a:rPr>
              <a:t>”</a:t>
            </a:r>
            <a:endParaRPr sz="7200" b="1">
              <a:solidFill>
                <a:srgbClr val="0DB7C4"/>
              </a:solidFill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DB7C4"/>
                </a:solidFill>
              </a:defRPr>
            </a:lvl1pPr>
            <a:lvl2pPr lvl="1" rtl="0">
              <a:buNone/>
              <a:defRPr>
                <a:solidFill>
                  <a:srgbClr val="0DB7C4"/>
                </a:solidFill>
              </a:defRPr>
            </a:lvl2pPr>
            <a:lvl3pPr lvl="2" rtl="0">
              <a:buNone/>
              <a:defRPr>
                <a:solidFill>
                  <a:srgbClr val="0DB7C4"/>
                </a:solidFill>
              </a:defRPr>
            </a:lvl3pPr>
            <a:lvl4pPr lvl="3" rtl="0">
              <a:buNone/>
              <a:defRPr>
                <a:solidFill>
                  <a:srgbClr val="0DB7C4"/>
                </a:solidFill>
              </a:defRPr>
            </a:lvl4pPr>
            <a:lvl5pPr lvl="4" rtl="0">
              <a:buNone/>
              <a:defRPr>
                <a:solidFill>
                  <a:srgbClr val="0DB7C4"/>
                </a:solidFill>
              </a:defRPr>
            </a:lvl5pPr>
            <a:lvl6pPr lvl="5" rtl="0">
              <a:buNone/>
              <a:defRPr>
                <a:solidFill>
                  <a:srgbClr val="0DB7C4"/>
                </a:solidFill>
              </a:defRPr>
            </a:lvl6pPr>
            <a:lvl7pPr lvl="6" rtl="0">
              <a:buNone/>
              <a:defRPr>
                <a:solidFill>
                  <a:srgbClr val="0DB7C4"/>
                </a:solidFill>
              </a:defRPr>
            </a:lvl7pPr>
            <a:lvl8pPr lvl="7" rtl="0">
              <a:buNone/>
              <a:defRPr>
                <a:solidFill>
                  <a:srgbClr val="0DB7C4"/>
                </a:solidFill>
              </a:defRPr>
            </a:lvl8pPr>
            <a:lvl9pPr lvl="8" rtl="0">
              <a:buNone/>
              <a:defRPr>
                <a:solidFill>
                  <a:srgbClr val="0DB7C4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44425" y="1534257"/>
            <a:ext cx="2804700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3818123" y="1534257"/>
            <a:ext cx="2804700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 sz="2400"/>
            </a:lvl1pPr>
            <a:lvl2pPr lvl="1">
              <a:buNone/>
              <a:defRPr sz="2400"/>
            </a:lvl2pPr>
            <a:lvl3pPr lvl="2">
              <a:buNone/>
              <a:defRPr sz="2400"/>
            </a:lvl3pPr>
            <a:lvl4pPr lvl="3">
              <a:buNone/>
              <a:defRPr sz="2400"/>
            </a:lvl4pPr>
            <a:lvl5pPr lvl="4">
              <a:buNone/>
              <a:defRPr sz="2400"/>
            </a:lvl5pPr>
            <a:lvl6pPr lvl="5">
              <a:buNone/>
              <a:defRPr sz="2400"/>
            </a:lvl6pPr>
            <a:lvl7pPr lvl="6">
              <a:buNone/>
              <a:defRPr sz="2400"/>
            </a:lvl7pPr>
            <a:lvl8pPr lvl="7">
              <a:buNone/>
              <a:defRPr sz="2400"/>
            </a:lvl8pPr>
            <a:lvl9pPr lvl="8"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1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3000"/>
              <a:buFont typeface="Source Sans Pro"/>
              <a:buChar char="▹"/>
              <a:defRPr sz="30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▸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⬩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⬞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●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12"/>
          <p:cNvGrpSpPr/>
          <p:nvPr/>
        </p:nvGrpSpPr>
        <p:grpSpPr>
          <a:xfrm>
            <a:off x="5590310" y="417731"/>
            <a:ext cx="3064150" cy="4361089"/>
            <a:chOff x="5160100" y="1609475"/>
            <a:chExt cx="975300" cy="2005375"/>
          </a:xfrm>
        </p:grpSpPr>
        <p:sp>
          <p:nvSpPr>
            <p:cNvPr id="70" name="Google Shape;70;p12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2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0A9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12"/>
          <p:cNvSpPr txBox="1">
            <a:spLocks noGrp="1"/>
          </p:cNvSpPr>
          <p:nvPr>
            <p:ph type="ctrTitle"/>
          </p:nvPr>
        </p:nvSpPr>
        <p:spPr>
          <a:xfrm>
            <a:off x="633117" y="1713018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 smtClean="0"/>
              <a:t>Ischemic Heart Disease</a:t>
            </a:r>
            <a:endParaRPr sz="6600" b="1" dirty="0"/>
          </a:p>
        </p:txBody>
      </p:sp>
      <p:grpSp>
        <p:nvGrpSpPr>
          <p:cNvPr id="73" name="Google Shape;73;p12"/>
          <p:cNvGrpSpPr/>
          <p:nvPr/>
        </p:nvGrpSpPr>
        <p:grpSpPr>
          <a:xfrm>
            <a:off x="6970054" y="1334191"/>
            <a:ext cx="590038" cy="692036"/>
            <a:chOff x="5382800" y="412975"/>
            <a:chExt cx="433800" cy="433800"/>
          </a:xfrm>
        </p:grpSpPr>
        <p:sp>
          <p:nvSpPr>
            <p:cNvPr id="74" name="Google Shape;74;p12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33117" y="4289141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Ghadeer</a:t>
            </a:r>
            <a:r>
              <a:rPr lang="en-US" sz="1800" b="1" dirty="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1800" b="1" dirty="0" err="1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Hayel</a:t>
            </a:r>
            <a:r>
              <a:rPr lang="en-US" sz="1800" b="1" dirty="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, MD</a:t>
            </a:r>
          </a:p>
          <a:p>
            <a:r>
              <a:rPr lang="en-US" sz="1800" b="1" dirty="0" smtClean="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26/11/2020</a:t>
            </a:r>
            <a:endParaRPr lang="en-US" sz="1800" b="1" dirty="0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844424" y="5598"/>
            <a:ext cx="5290445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b="1" dirty="0"/>
              <a:t>Angina Pectoris</a:t>
            </a:r>
            <a:endParaRPr sz="4000" b="1" dirty="0"/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782079" y="1155130"/>
            <a:ext cx="6033853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/>
              <a:t>An </a:t>
            </a:r>
            <a:r>
              <a:rPr lang="en-US" sz="2000" dirty="0" smtClean="0"/>
              <a:t>intermittent/recurrent </a:t>
            </a:r>
            <a:r>
              <a:rPr lang="en-US" sz="2000" dirty="0"/>
              <a:t>(15sec-15min) crushing </a:t>
            </a:r>
            <a:r>
              <a:rPr lang="en-US" sz="2000" dirty="0" err="1"/>
              <a:t>substernal</a:t>
            </a:r>
            <a:r>
              <a:rPr lang="en-US" sz="2000" dirty="0"/>
              <a:t> chest </a:t>
            </a:r>
            <a:r>
              <a:rPr lang="en-US" sz="2000" dirty="0" smtClean="0"/>
              <a:t>pain (</a:t>
            </a:r>
            <a:r>
              <a:rPr lang="en-US" sz="2000" dirty="0"/>
              <a:t>often radiates down the left arm or to the </a:t>
            </a:r>
            <a:r>
              <a:rPr lang="en-US" sz="2000" dirty="0" smtClean="0"/>
              <a:t>left jaw </a:t>
            </a:r>
            <a:r>
              <a:rPr lang="en-US" sz="2000" dirty="0"/>
              <a:t>(referred </a:t>
            </a:r>
            <a:r>
              <a:rPr lang="en-US" sz="2000" dirty="0" smtClean="0"/>
              <a:t>pain)) caused </a:t>
            </a:r>
            <a:r>
              <a:rPr lang="en-US" sz="2000" dirty="0"/>
              <a:t>by transient, reversible myocardial </a:t>
            </a:r>
            <a:r>
              <a:rPr lang="en-US" sz="2000" dirty="0" smtClean="0"/>
              <a:t>ischemia, that is insufficient to induce </a:t>
            </a:r>
            <a:r>
              <a:rPr lang="en-US" sz="2000" dirty="0" err="1" smtClean="0"/>
              <a:t>myocyte</a:t>
            </a:r>
            <a:r>
              <a:rPr lang="en-US" sz="2000" dirty="0" smtClean="0"/>
              <a:t> necrosis.</a:t>
            </a:r>
          </a:p>
          <a:p>
            <a:r>
              <a:rPr lang="en-US" sz="2000" dirty="0" smtClean="0"/>
              <a:t>Ischemia-induced </a:t>
            </a:r>
            <a:r>
              <a:rPr lang="en-US" sz="2000" dirty="0"/>
              <a:t>release of adenosine</a:t>
            </a:r>
            <a:r>
              <a:rPr lang="en-US" sz="2000" dirty="0" smtClean="0"/>
              <a:t>, </a:t>
            </a:r>
            <a:r>
              <a:rPr lang="en-US" sz="2000" dirty="0" err="1" smtClean="0"/>
              <a:t>bradykinin</a:t>
            </a:r>
            <a:r>
              <a:rPr lang="en-US" sz="2000" dirty="0"/>
              <a:t>, </a:t>
            </a:r>
            <a:r>
              <a:rPr lang="en-US" sz="2000" dirty="0" smtClean="0"/>
              <a:t>&amp; other </a:t>
            </a:r>
            <a:r>
              <a:rPr lang="en-US" sz="2000" dirty="0"/>
              <a:t>molecules that stimulate </a:t>
            </a:r>
            <a:r>
              <a:rPr lang="en-US" sz="2000" dirty="0" smtClean="0"/>
              <a:t>autonomic nerves</a:t>
            </a:r>
            <a:r>
              <a:rPr lang="en-US" sz="2000" dirty="0"/>
              <a:t> </a:t>
            </a:r>
            <a:r>
              <a:rPr lang="en-US" sz="2000" dirty="0" smtClean="0">
                <a:sym typeface="Wingdings" pitchFamily="2" charset="2"/>
              </a:rPr>
              <a:t> causes PAIN.</a:t>
            </a:r>
          </a:p>
          <a:p>
            <a:endParaRPr sz="2000" dirty="0"/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132" name="Google Shape;132;p18"/>
          <p:cNvGrpSpPr/>
          <p:nvPr/>
        </p:nvGrpSpPr>
        <p:grpSpPr>
          <a:xfrm>
            <a:off x="6815933" y="933871"/>
            <a:ext cx="1772214" cy="3830419"/>
            <a:chOff x="5160100" y="1609475"/>
            <a:chExt cx="975300" cy="2005375"/>
          </a:xfrm>
        </p:grpSpPr>
        <p:sp>
          <p:nvSpPr>
            <p:cNvPr id="133" name="Google Shape;133;p18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18"/>
          <p:cNvSpPr/>
          <p:nvPr/>
        </p:nvSpPr>
        <p:spPr>
          <a:xfrm rot="4499367">
            <a:off x="8063955" y="746576"/>
            <a:ext cx="881478" cy="86458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A9D0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"/>
          <p:cNvSpPr/>
          <p:nvPr/>
        </p:nvSpPr>
        <p:spPr>
          <a:xfrm rot="-2700000" flipH="1">
            <a:off x="8285332" y="1669696"/>
            <a:ext cx="669489" cy="669489"/>
          </a:xfrm>
          <a:prstGeom prst="teardrop">
            <a:avLst>
              <a:gd name="adj" fmla="val 100000"/>
            </a:avLst>
          </a:prstGeom>
          <a:solidFill>
            <a:srgbClr val="F24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" name="Google Shape;138;p18"/>
          <p:cNvGrpSpPr/>
          <p:nvPr/>
        </p:nvGrpSpPr>
        <p:grpSpPr>
          <a:xfrm>
            <a:off x="8422389" y="1797627"/>
            <a:ext cx="375675" cy="362616"/>
            <a:chOff x="1951075" y="2333250"/>
            <a:chExt cx="381200" cy="381175"/>
          </a:xfrm>
        </p:grpSpPr>
        <p:sp>
          <p:nvSpPr>
            <p:cNvPr id="139" name="Google Shape;139;p18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48" name="Google Shape;148;p18"/>
          <p:cNvGrpSpPr/>
          <p:nvPr/>
        </p:nvGrpSpPr>
        <p:grpSpPr>
          <a:xfrm>
            <a:off x="8222761" y="1022973"/>
            <a:ext cx="563866" cy="311792"/>
            <a:chOff x="531800" y="5071350"/>
            <a:chExt cx="529750" cy="292900"/>
          </a:xfrm>
        </p:grpSpPr>
        <p:sp>
          <p:nvSpPr>
            <p:cNvPr id="149" name="Google Shape;149;p18"/>
            <p:cNvSpPr/>
            <p:nvPr/>
          </p:nvSpPr>
          <p:spPr>
            <a:xfrm>
              <a:off x="632875" y="5077450"/>
              <a:ext cx="272200" cy="185725"/>
            </a:xfrm>
            <a:custGeom>
              <a:avLst/>
              <a:gdLst/>
              <a:ahLst/>
              <a:cxnLst/>
              <a:rect l="l" t="t" r="r" b="b"/>
              <a:pathLst>
                <a:path w="10888" h="7429" fill="none" extrusionOk="0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886175" y="5071350"/>
              <a:ext cx="74300" cy="191825"/>
            </a:xfrm>
            <a:custGeom>
              <a:avLst/>
              <a:gdLst/>
              <a:ahLst/>
              <a:cxnLst/>
              <a:rect l="l" t="t" r="r" b="b"/>
              <a:pathLst>
                <a:path w="2972" h="7673" fill="none" extrusionOk="0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531800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859375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676100" y="5071350"/>
              <a:ext cx="86500" cy="7325"/>
            </a:xfrm>
            <a:custGeom>
              <a:avLst/>
              <a:gdLst/>
              <a:ahLst/>
              <a:cxnLst/>
              <a:rect l="l" t="t" r="r" b="b"/>
              <a:pathLst>
                <a:path w="3460" h="293" fill="none" extrusionOk="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941575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614600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18"/>
          <p:cNvSpPr/>
          <p:nvPr/>
        </p:nvSpPr>
        <p:spPr>
          <a:xfrm>
            <a:off x="7817784" y="1880672"/>
            <a:ext cx="176100" cy="154200"/>
          </a:xfrm>
          <a:prstGeom prst="heart">
            <a:avLst/>
          </a:prstGeom>
          <a:solidFill>
            <a:srgbClr val="F24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758537" y="-8353"/>
            <a:ext cx="591666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b="1" dirty="0"/>
              <a:t>Angina </a:t>
            </a:r>
            <a:r>
              <a:rPr lang="en-US" sz="4000" b="1" dirty="0" smtClean="0"/>
              <a:t>Pectoris - </a:t>
            </a:r>
            <a:r>
              <a:rPr lang="en-US" sz="4000" dirty="0"/>
              <a:t>variants</a:t>
            </a:r>
            <a:endParaRPr sz="4000" b="1" dirty="0"/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623455" y="1155130"/>
            <a:ext cx="6348845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90550" indent="-514350">
              <a:buFont typeface="+mj-lt"/>
              <a:buAutoNum type="romanUcPeriod"/>
            </a:pPr>
            <a:r>
              <a:rPr lang="en-US" sz="2200" i="1" dirty="0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Typical/stable </a:t>
            </a:r>
            <a:r>
              <a:rPr lang="en-US" sz="2200" i="1" dirty="0" smtClean="0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angina:</a:t>
            </a:r>
            <a:r>
              <a:rPr lang="en-US" sz="2200" i="1" dirty="0" smtClean="0"/>
              <a:t> </a:t>
            </a:r>
            <a:r>
              <a:rPr lang="en-US" sz="2200" dirty="0"/>
              <a:t>is </a:t>
            </a:r>
            <a:r>
              <a:rPr lang="en-US" sz="2200" u="sng" dirty="0"/>
              <a:t>predictable</a:t>
            </a:r>
            <a:r>
              <a:rPr lang="en-US" sz="2200" dirty="0"/>
              <a:t> episodic </a:t>
            </a:r>
            <a:r>
              <a:rPr lang="en-US" sz="2200" dirty="0" smtClean="0"/>
              <a:t>chest pain ass./w </a:t>
            </a:r>
            <a:r>
              <a:rPr lang="en-US" sz="2200" dirty="0"/>
              <a:t>particular levels of exertion or </a:t>
            </a:r>
            <a:r>
              <a:rPr lang="en-US" sz="2200" dirty="0" smtClean="0"/>
              <a:t>increased </a:t>
            </a:r>
            <a:r>
              <a:rPr lang="en-US" sz="2200" dirty="0"/>
              <a:t>demand (</a:t>
            </a:r>
            <a:r>
              <a:rPr lang="en-US" sz="2200" dirty="0" err="1"/>
              <a:t>e.g</a:t>
            </a:r>
            <a:r>
              <a:rPr lang="en-US" sz="2200" dirty="0" err="1" smtClean="0"/>
              <a:t>.,hypertension</a:t>
            </a:r>
            <a:r>
              <a:rPr lang="en-US" sz="2200" dirty="0" smtClean="0"/>
              <a:t>,  tachycardia). </a:t>
            </a:r>
          </a:p>
          <a:p>
            <a:r>
              <a:rPr lang="en-US" sz="2200" dirty="0" smtClean="0"/>
              <a:t>The most common form.</a:t>
            </a:r>
          </a:p>
          <a:p>
            <a:r>
              <a:rPr lang="en-US" sz="2200" dirty="0" smtClean="0"/>
              <a:t>The </a:t>
            </a:r>
            <a:r>
              <a:rPr lang="en-US" sz="2200" dirty="0"/>
              <a:t>pain usually is relieved by </a:t>
            </a:r>
            <a:r>
              <a:rPr lang="en-US" sz="2200" dirty="0" smtClean="0"/>
              <a:t>rest (</a:t>
            </a:r>
            <a:r>
              <a:rPr lang="en-US" sz="2200" dirty="0"/>
              <a:t>reducing demand) or by drugs such as </a:t>
            </a:r>
            <a:r>
              <a:rPr lang="en-US" sz="2200" dirty="0" smtClean="0"/>
              <a:t>nitroglycerin (a vasodilator) </a:t>
            </a:r>
            <a:r>
              <a:rPr lang="en-US" sz="2200" dirty="0" smtClean="0">
                <a:sym typeface="Wingdings" pitchFamily="2" charset="2"/>
              </a:rPr>
              <a:t> ↑ </a:t>
            </a:r>
            <a:r>
              <a:rPr lang="en-US" sz="2200" dirty="0" smtClean="0"/>
              <a:t>coronary perfusion.</a:t>
            </a:r>
          </a:p>
          <a:p>
            <a:r>
              <a:rPr lang="en-US" sz="2200" dirty="0" smtClean="0"/>
              <a:t>Critical stenosis </a:t>
            </a:r>
            <a:r>
              <a:rPr lang="en-US" sz="2200" dirty="0"/>
              <a:t>of one or more coronary artery </a:t>
            </a:r>
            <a:r>
              <a:rPr lang="en-US" sz="2200" dirty="0" smtClean="0"/>
              <a:t>(75% or more </a:t>
            </a:r>
            <a:r>
              <a:rPr lang="en-US" sz="2200" dirty="0"/>
              <a:t>of  </a:t>
            </a:r>
            <a:r>
              <a:rPr lang="en-US" sz="2200" dirty="0" smtClean="0"/>
              <a:t>lumen.) </a:t>
            </a:r>
            <a:endParaRPr sz="2200" dirty="0"/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132" name="Google Shape;132;p18"/>
          <p:cNvGrpSpPr/>
          <p:nvPr/>
        </p:nvGrpSpPr>
        <p:grpSpPr>
          <a:xfrm>
            <a:off x="6815933" y="933871"/>
            <a:ext cx="1772214" cy="3830419"/>
            <a:chOff x="5160100" y="1609475"/>
            <a:chExt cx="975300" cy="2005375"/>
          </a:xfrm>
        </p:grpSpPr>
        <p:sp>
          <p:nvSpPr>
            <p:cNvPr id="133" name="Google Shape;133;p18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18"/>
          <p:cNvSpPr/>
          <p:nvPr/>
        </p:nvSpPr>
        <p:spPr>
          <a:xfrm rot="4499367">
            <a:off x="8063955" y="746576"/>
            <a:ext cx="881478" cy="86458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A9D0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"/>
          <p:cNvSpPr/>
          <p:nvPr/>
        </p:nvSpPr>
        <p:spPr>
          <a:xfrm rot="-2700000" flipH="1">
            <a:off x="8285332" y="1669696"/>
            <a:ext cx="669489" cy="669489"/>
          </a:xfrm>
          <a:prstGeom prst="teardrop">
            <a:avLst>
              <a:gd name="adj" fmla="val 100000"/>
            </a:avLst>
          </a:prstGeom>
          <a:solidFill>
            <a:srgbClr val="F24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" name="Google Shape;138;p18"/>
          <p:cNvGrpSpPr/>
          <p:nvPr/>
        </p:nvGrpSpPr>
        <p:grpSpPr>
          <a:xfrm>
            <a:off x="8422389" y="1797627"/>
            <a:ext cx="375675" cy="362616"/>
            <a:chOff x="1951075" y="2333250"/>
            <a:chExt cx="381200" cy="381175"/>
          </a:xfrm>
        </p:grpSpPr>
        <p:sp>
          <p:nvSpPr>
            <p:cNvPr id="139" name="Google Shape;139;p18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48" name="Google Shape;148;p18"/>
          <p:cNvGrpSpPr/>
          <p:nvPr/>
        </p:nvGrpSpPr>
        <p:grpSpPr>
          <a:xfrm>
            <a:off x="8222761" y="1022973"/>
            <a:ext cx="563866" cy="311792"/>
            <a:chOff x="531800" y="5071350"/>
            <a:chExt cx="529750" cy="292900"/>
          </a:xfrm>
        </p:grpSpPr>
        <p:sp>
          <p:nvSpPr>
            <p:cNvPr id="149" name="Google Shape;149;p18"/>
            <p:cNvSpPr/>
            <p:nvPr/>
          </p:nvSpPr>
          <p:spPr>
            <a:xfrm>
              <a:off x="632875" y="5077450"/>
              <a:ext cx="272200" cy="185725"/>
            </a:xfrm>
            <a:custGeom>
              <a:avLst/>
              <a:gdLst/>
              <a:ahLst/>
              <a:cxnLst/>
              <a:rect l="l" t="t" r="r" b="b"/>
              <a:pathLst>
                <a:path w="10888" h="7429" fill="none" extrusionOk="0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886175" y="5071350"/>
              <a:ext cx="74300" cy="191825"/>
            </a:xfrm>
            <a:custGeom>
              <a:avLst/>
              <a:gdLst/>
              <a:ahLst/>
              <a:cxnLst/>
              <a:rect l="l" t="t" r="r" b="b"/>
              <a:pathLst>
                <a:path w="2972" h="7673" fill="none" extrusionOk="0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531800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859375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676100" y="5071350"/>
              <a:ext cx="86500" cy="7325"/>
            </a:xfrm>
            <a:custGeom>
              <a:avLst/>
              <a:gdLst/>
              <a:ahLst/>
              <a:cxnLst/>
              <a:rect l="l" t="t" r="r" b="b"/>
              <a:pathLst>
                <a:path w="3460" h="293" fill="none" extrusionOk="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941575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614600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18"/>
          <p:cNvSpPr/>
          <p:nvPr/>
        </p:nvSpPr>
        <p:spPr>
          <a:xfrm>
            <a:off x="7817784" y="1880672"/>
            <a:ext cx="176100" cy="154200"/>
          </a:xfrm>
          <a:prstGeom prst="heart">
            <a:avLst/>
          </a:prstGeom>
          <a:solidFill>
            <a:srgbClr val="F24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83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758537" y="-8353"/>
            <a:ext cx="591666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b="1" dirty="0"/>
              <a:t>Angina </a:t>
            </a:r>
            <a:r>
              <a:rPr lang="en-US" sz="4000" b="1" dirty="0" smtClean="0"/>
              <a:t>Pectoris - </a:t>
            </a:r>
            <a:r>
              <a:rPr lang="en-US" sz="4000" dirty="0"/>
              <a:t>variants</a:t>
            </a:r>
            <a:endParaRPr sz="4000" b="1" dirty="0"/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709343" y="1155130"/>
            <a:ext cx="6033853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90550" indent="-514350">
              <a:buFont typeface="+mj-lt"/>
              <a:buAutoNum type="romanUcPeriod" startAt="2"/>
            </a:pPr>
            <a:r>
              <a:rPr lang="en-US" i="1" dirty="0" err="1" smtClean="0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Prinzmetal</a:t>
            </a:r>
            <a:r>
              <a:rPr lang="en-US" i="1" dirty="0" smtClean="0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/Variant </a:t>
            </a:r>
            <a:r>
              <a:rPr lang="en-US" i="1" dirty="0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angina</a:t>
            </a:r>
            <a:r>
              <a:rPr lang="en-US" sz="2000" i="1" dirty="0" smtClean="0"/>
              <a:t>: </a:t>
            </a:r>
            <a:r>
              <a:rPr lang="en-US" sz="2000" dirty="0"/>
              <a:t>occurs at rest </a:t>
            </a:r>
            <a:r>
              <a:rPr lang="en-US" sz="2000" dirty="0" smtClean="0"/>
              <a:t>&amp; is caused by </a:t>
            </a:r>
            <a:r>
              <a:rPr lang="en-US" sz="2000" dirty="0"/>
              <a:t>coronary artery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spasm</a:t>
            </a:r>
            <a:r>
              <a:rPr lang="en-US" sz="2000" dirty="0"/>
              <a:t>. </a:t>
            </a:r>
          </a:p>
          <a:p>
            <a:r>
              <a:rPr lang="en-US" sz="2000" dirty="0" smtClean="0"/>
              <a:t>Spasms could occur </a:t>
            </a:r>
            <a:r>
              <a:rPr lang="en-US" sz="2000" dirty="0"/>
              <a:t>on or near existing atherosclerotic plaques</a:t>
            </a:r>
            <a:r>
              <a:rPr lang="en-US" sz="2000" dirty="0" smtClean="0"/>
              <a:t>, but a </a:t>
            </a:r>
            <a:r>
              <a:rPr lang="en-US" sz="2000" dirty="0"/>
              <a:t>completely normal vessel can be affected. </a:t>
            </a:r>
            <a:endParaRPr lang="en-US" sz="2000" dirty="0" smtClean="0"/>
          </a:p>
          <a:p>
            <a:r>
              <a:rPr lang="en-US" sz="2000" dirty="0"/>
              <a:t>R</a:t>
            </a:r>
            <a:r>
              <a:rPr lang="en-US" sz="2000" dirty="0" smtClean="0"/>
              <a:t>esponds </a:t>
            </a:r>
            <a:r>
              <a:rPr lang="en-US" sz="2000" dirty="0"/>
              <a:t>promptly to </a:t>
            </a:r>
            <a:r>
              <a:rPr lang="en-US" sz="2000" dirty="0" smtClean="0"/>
              <a:t>vasodilators such </a:t>
            </a:r>
            <a:r>
              <a:rPr lang="en-US" sz="2000" dirty="0"/>
              <a:t>as nitroglycerin </a:t>
            </a:r>
            <a:r>
              <a:rPr lang="en-US" sz="2000" dirty="0" smtClean="0"/>
              <a:t>&amp; calcium </a:t>
            </a:r>
            <a:r>
              <a:rPr lang="en-US" sz="2000" dirty="0"/>
              <a:t>channel blockers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Uncommon.</a:t>
            </a:r>
            <a:endParaRPr sz="2000" dirty="0"/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132" name="Google Shape;132;p18"/>
          <p:cNvGrpSpPr/>
          <p:nvPr/>
        </p:nvGrpSpPr>
        <p:grpSpPr>
          <a:xfrm>
            <a:off x="6815933" y="933871"/>
            <a:ext cx="1772214" cy="3830419"/>
            <a:chOff x="5160100" y="1609475"/>
            <a:chExt cx="975300" cy="2005375"/>
          </a:xfrm>
        </p:grpSpPr>
        <p:sp>
          <p:nvSpPr>
            <p:cNvPr id="133" name="Google Shape;133;p18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18"/>
          <p:cNvSpPr/>
          <p:nvPr/>
        </p:nvSpPr>
        <p:spPr>
          <a:xfrm rot="4499367">
            <a:off x="8063955" y="746576"/>
            <a:ext cx="881478" cy="86458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A9D0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"/>
          <p:cNvSpPr/>
          <p:nvPr/>
        </p:nvSpPr>
        <p:spPr>
          <a:xfrm rot="-2700000" flipH="1">
            <a:off x="8285332" y="1669696"/>
            <a:ext cx="669489" cy="669489"/>
          </a:xfrm>
          <a:prstGeom prst="teardrop">
            <a:avLst>
              <a:gd name="adj" fmla="val 100000"/>
            </a:avLst>
          </a:prstGeom>
          <a:solidFill>
            <a:srgbClr val="F24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" name="Google Shape;138;p18"/>
          <p:cNvGrpSpPr/>
          <p:nvPr/>
        </p:nvGrpSpPr>
        <p:grpSpPr>
          <a:xfrm>
            <a:off x="8422389" y="1797627"/>
            <a:ext cx="375675" cy="362616"/>
            <a:chOff x="1951075" y="2333250"/>
            <a:chExt cx="381200" cy="381175"/>
          </a:xfrm>
        </p:grpSpPr>
        <p:sp>
          <p:nvSpPr>
            <p:cNvPr id="139" name="Google Shape;139;p18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48" name="Google Shape;148;p18"/>
          <p:cNvGrpSpPr/>
          <p:nvPr/>
        </p:nvGrpSpPr>
        <p:grpSpPr>
          <a:xfrm>
            <a:off x="8222761" y="1022973"/>
            <a:ext cx="563866" cy="311792"/>
            <a:chOff x="531800" y="5071350"/>
            <a:chExt cx="529750" cy="292900"/>
          </a:xfrm>
        </p:grpSpPr>
        <p:sp>
          <p:nvSpPr>
            <p:cNvPr id="149" name="Google Shape;149;p18"/>
            <p:cNvSpPr/>
            <p:nvPr/>
          </p:nvSpPr>
          <p:spPr>
            <a:xfrm>
              <a:off x="632875" y="5077450"/>
              <a:ext cx="272200" cy="185725"/>
            </a:xfrm>
            <a:custGeom>
              <a:avLst/>
              <a:gdLst/>
              <a:ahLst/>
              <a:cxnLst/>
              <a:rect l="l" t="t" r="r" b="b"/>
              <a:pathLst>
                <a:path w="10888" h="7429" fill="none" extrusionOk="0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886175" y="5071350"/>
              <a:ext cx="74300" cy="191825"/>
            </a:xfrm>
            <a:custGeom>
              <a:avLst/>
              <a:gdLst/>
              <a:ahLst/>
              <a:cxnLst/>
              <a:rect l="l" t="t" r="r" b="b"/>
              <a:pathLst>
                <a:path w="2972" h="7673" fill="none" extrusionOk="0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531800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859375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676100" y="5071350"/>
              <a:ext cx="86500" cy="7325"/>
            </a:xfrm>
            <a:custGeom>
              <a:avLst/>
              <a:gdLst/>
              <a:ahLst/>
              <a:cxnLst/>
              <a:rect l="l" t="t" r="r" b="b"/>
              <a:pathLst>
                <a:path w="3460" h="293" fill="none" extrusionOk="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941575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614600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18"/>
          <p:cNvSpPr/>
          <p:nvPr/>
        </p:nvSpPr>
        <p:spPr>
          <a:xfrm>
            <a:off x="7817784" y="1880672"/>
            <a:ext cx="176100" cy="154200"/>
          </a:xfrm>
          <a:prstGeom prst="heart">
            <a:avLst/>
          </a:prstGeom>
          <a:solidFill>
            <a:srgbClr val="F24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039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758537" y="-8353"/>
            <a:ext cx="591666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b="1" dirty="0"/>
              <a:t>Angina </a:t>
            </a:r>
            <a:r>
              <a:rPr lang="en-US" sz="4000" b="1" dirty="0" smtClean="0"/>
              <a:t>Pectoris - </a:t>
            </a:r>
            <a:r>
              <a:rPr lang="en-US" sz="4000" dirty="0"/>
              <a:t>variants</a:t>
            </a:r>
            <a:endParaRPr sz="4000" b="1" dirty="0"/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654626" y="1125072"/>
            <a:ext cx="6255329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90550" indent="-514350">
              <a:buFont typeface="+mj-lt"/>
              <a:buAutoNum type="romanUcPeriod" startAt="3"/>
            </a:pPr>
            <a:r>
              <a:rPr lang="en-US" sz="2200" i="1" dirty="0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Unstable </a:t>
            </a:r>
            <a:r>
              <a:rPr lang="en-US" sz="2200" i="1" dirty="0" smtClean="0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angina/Crescendo </a:t>
            </a:r>
            <a:r>
              <a:rPr lang="en-US" sz="2200" i="1" dirty="0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angina:</a:t>
            </a:r>
            <a:r>
              <a:rPr lang="en-US" sz="2200" dirty="0" smtClean="0"/>
              <a:t> characterized by chest pain that is  increasing in </a:t>
            </a:r>
            <a:r>
              <a:rPr lang="en-US" sz="2200" u="sng" dirty="0" smtClean="0"/>
              <a:t>frequency, severity, or time</a:t>
            </a:r>
            <a:r>
              <a:rPr lang="en-US" sz="2200" dirty="0" smtClean="0"/>
              <a:t>, &amp; </a:t>
            </a:r>
            <a:r>
              <a:rPr lang="en-US" sz="2200" dirty="0"/>
              <a:t>precipitated by </a:t>
            </a:r>
            <a:r>
              <a:rPr lang="en-US" sz="2200" dirty="0" smtClean="0"/>
              <a:t>progressively </a:t>
            </a:r>
            <a:r>
              <a:rPr lang="en-US" sz="2200" u="sng" dirty="0" smtClean="0"/>
              <a:t>less </a:t>
            </a:r>
            <a:r>
              <a:rPr lang="en-US" sz="2200" u="sng" dirty="0"/>
              <a:t>exertion</a:t>
            </a:r>
            <a:r>
              <a:rPr lang="en-US" sz="2200" dirty="0"/>
              <a:t> or even </a:t>
            </a:r>
            <a:r>
              <a:rPr lang="en-US" sz="2200" u="sng" dirty="0"/>
              <a:t>occurring at rest.</a:t>
            </a:r>
          </a:p>
          <a:p>
            <a:r>
              <a:rPr lang="en-US" sz="2200" dirty="0" smtClean="0"/>
              <a:t>Ass./w </a:t>
            </a:r>
            <a:r>
              <a:rPr lang="en-US" sz="2200" dirty="0"/>
              <a:t>plaque </a:t>
            </a:r>
            <a:r>
              <a:rPr lang="en-US" sz="2200" dirty="0" smtClean="0"/>
              <a:t>disruption &amp; superimposed </a:t>
            </a:r>
            <a:r>
              <a:rPr lang="en-US" sz="2200" dirty="0"/>
              <a:t>thrombosis, distal embolization </a:t>
            </a:r>
            <a:r>
              <a:rPr lang="en-US" sz="2200" dirty="0" smtClean="0"/>
              <a:t>of the </a:t>
            </a:r>
            <a:r>
              <a:rPr lang="en-US" sz="2200" dirty="0"/>
              <a:t>thrombus, and/or </a:t>
            </a:r>
            <a:r>
              <a:rPr lang="en-US" sz="2200" dirty="0" smtClean="0"/>
              <a:t>vasospasm.</a:t>
            </a:r>
          </a:p>
          <a:p>
            <a:r>
              <a:rPr lang="en-US" sz="2200" dirty="0" smtClean="0">
                <a:solidFill>
                  <a:srgbClr val="C00000"/>
                </a:solidFill>
              </a:rPr>
              <a:t>May be a forerunner of </a:t>
            </a:r>
            <a:r>
              <a:rPr lang="en-US" sz="2200" dirty="0">
                <a:solidFill>
                  <a:srgbClr val="C00000"/>
                </a:solidFill>
              </a:rPr>
              <a:t>MI, portending complete vascular </a:t>
            </a:r>
            <a:r>
              <a:rPr lang="en-US" sz="2200" dirty="0" smtClean="0">
                <a:solidFill>
                  <a:srgbClr val="C00000"/>
                </a:solidFill>
              </a:rPr>
              <a:t>occlusion.</a:t>
            </a:r>
            <a:endParaRPr sz="2200" dirty="0">
              <a:solidFill>
                <a:srgbClr val="C00000"/>
              </a:solidFill>
            </a:endParaRPr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AutoShape 2" descr="Image result for angina cartoon stai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" r="6057" b="7672"/>
          <a:stretch/>
        </p:blipFill>
        <p:spPr>
          <a:xfrm>
            <a:off x="6743700" y="539028"/>
            <a:ext cx="2265218" cy="388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ctrTitle" idx="4294967295"/>
          </p:nvPr>
        </p:nvSpPr>
        <p:spPr>
          <a:xfrm>
            <a:off x="844425" y="1613550"/>
            <a:ext cx="5178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7200" b="1" dirty="0"/>
              <a:t>Myocardial Infarction</a:t>
            </a:r>
            <a:endParaRPr sz="7200" b="1" dirty="0"/>
          </a:p>
        </p:txBody>
      </p:sp>
      <p:sp>
        <p:nvSpPr>
          <p:cNvPr id="130" name="Google Shape;130;p18"/>
          <p:cNvSpPr txBox="1">
            <a:spLocks noGrp="1"/>
          </p:cNvSpPr>
          <p:nvPr>
            <p:ph type="subTitle" idx="4294967295"/>
          </p:nvPr>
        </p:nvSpPr>
        <p:spPr>
          <a:xfrm>
            <a:off x="844425" y="2868546"/>
            <a:ext cx="5178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>
              <a:buNone/>
            </a:pPr>
            <a:r>
              <a:rPr lang="en-US" sz="2800" b="1" dirty="0" smtClean="0"/>
              <a:t>Called “heart </a:t>
            </a:r>
            <a:r>
              <a:rPr lang="en-US" sz="2800" b="1" dirty="0"/>
              <a:t>attack,” </a:t>
            </a:r>
            <a:r>
              <a:rPr lang="en-US" sz="2800" b="1" dirty="0" smtClean="0"/>
              <a:t>.. </a:t>
            </a:r>
            <a:r>
              <a:rPr lang="en-US" sz="2800" b="1" dirty="0"/>
              <a:t>necrosis of the heart muscle </a:t>
            </a:r>
            <a:r>
              <a:rPr lang="en-US" sz="2800" b="1" dirty="0" smtClean="0"/>
              <a:t>resulting from prolonged severe ischemia</a:t>
            </a:r>
            <a:endParaRPr sz="2800" b="1" dirty="0"/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132" name="Google Shape;132;p18"/>
          <p:cNvGrpSpPr/>
          <p:nvPr/>
        </p:nvGrpSpPr>
        <p:grpSpPr>
          <a:xfrm>
            <a:off x="6228674" y="417731"/>
            <a:ext cx="2120985" cy="4361089"/>
            <a:chOff x="5160100" y="1609475"/>
            <a:chExt cx="975300" cy="2005375"/>
          </a:xfrm>
        </p:grpSpPr>
        <p:sp>
          <p:nvSpPr>
            <p:cNvPr id="133" name="Google Shape;133;p18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18"/>
          <p:cNvSpPr/>
          <p:nvPr/>
        </p:nvSpPr>
        <p:spPr>
          <a:xfrm rot="4499367">
            <a:off x="7747457" y="360028"/>
            <a:ext cx="881478" cy="86458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A9D0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8"/>
          <p:cNvSpPr/>
          <p:nvPr/>
        </p:nvSpPr>
        <p:spPr>
          <a:xfrm rot="2700000">
            <a:off x="5960306" y="1072527"/>
            <a:ext cx="669489" cy="669489"/>
          </a:xfrm>
          <a:prstGeom prst="teardrop">
            <a:avLst>
              <a:gd name="adj" fmla="val 100000"/>
            </a:avLst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"/>
          <p:cNvSpPr/>
          <p:nvPr/>
        </p:nvSpPr>
        <p:spPr>
          <a:xfrm rot="-2700000" flipH="1">
            <a:off x="7667081" y="3007202"/>
            <a:ext cx="669489" cy="669489"/>
          </a:xfrm>
          <a:prstGeom prst="teardrop">
            <a:avLst>
              <a:gd name="adj" fmla="val 100000"/>
            </a:avLst>
          </a:prstGeom>
          <a:solidFill>
            <a:srgbClr val="F24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" name="Google Shape;138;p18"/>
          <p:cNvGrpSpPr/>
          <p:nvPr/>
        </p:nvGrpSpPr>
        <p:grpSpPr>
          <a:xfrm>
            <a:off x="7841620" y="3181753"/>
            <a:ext cx="320399" cy="320378"/>
            <a:chOff x="1951075" y="2333250"/>
            <a:chExt cx="381200" cy="381175"/>
          </a:xfrm>
        </p:grpSpPr>
        <p:sp>
          <p:nvSpPr>
            <p:cNvPr id="139" name="Google Shape;139;p18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43" name="Google Shape;143;p18"/>
          <p:cNvGrpSpPr/>
          <p:nvPr/>
        </p:nvGrpSpPr>
        <p:grpSpPr>
          <a:xfrm>
            <a:off x="6134870" y="1247078"/>
            <a:ext cx="320378" cy="320378"/>
            <a:chOff x="1278900" y="2333250"/>
            <a:chExt cx="381175" cy="381175"/>
          </a:xfrm>
        </p:grpSpPr>
        <p:sp>
          <p:nvSpPr>
            <p:cNvPr id="144" name="Google Shape;144;p18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148;p18"/>
          <p:cNvGrpSpPr/>
          <p:nvPr/>
        </p:nvGrpSpPr>
        <p:grpSpPr>
          <a:xfrm>
            <a:off x="7905968" y="636609"/>
            <a:ext cx="563866" cy="311792"/>
            <a:chOff x="531800" y="5071350"/>
            <a:chExt cx="529750" cy="292900"/>
          </a:xfrm>
        </p:grpSpPr>
        <p:sp>
          <p:nvSpPr>
            <p:cNvPr id="149" name="Google Shape;149;p18"/>
            <p:cNvSpPr/>
            <p:nvPr/>
          </p:nvSpPr>
          <p:spPr>
            <a:xfrm>
              <a:off x="632875" y="5077450"/>
              <a:ext cx="272200" cy="185725"/>
            </a:xfrm>
            <a:custGeom>
              <a:avLst/>
              <a:gdLst/>
              <a:ahLst/>
              <a:cxnLst/>
              <a:rect l="l" t="t" r="r" b="b"/>
              <a:pathLst>
                <a:path w="10888" h="7429" fill="none" extrusionOk="0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886175" y="5071350"/>
              <a:ext cx="74300" cy="191825"/>
            </a:xfrm>
            <a:custGeom>
              <a:avLst/>
              <a:gdLst/>
              <a:ahLst/>
              <a:cxnLst/>
              <a:rect l="l" t="t" r="r" b="b"/>
              <a:pathLst>
                <a:path w="2972" h="7673" fill="none" extrusionOk="0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531800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859375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676100" y="5071350"/>
              <a:ext cx="86500" cy="7325"/>
            </a:xfrm>
            <a:custGeom>
              <a:avLst/>
              <a:gdLst/>
              <a:ahLst/>
              <a:cxnLst/>
              <a:rect l="l" t="t" r="r" b="b"/>
              <a:pathLst>
                <a:path w="3460" h="293" fill="none" extrusionOk="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941575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614600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18"/>
          <p:cNvSpPr/>
          <p:nvPr/>
        </p:nvSpPr>
        <p:spPr>
          <a:xfrm>
            <a:off x="7390350" y="1536450"/>
            <a:ext cx="176100" cy="154200"/>
          </a:xfrm>
          <a:prstGeom prst="heart">
            <a:avLst/>
          </a:prstGeom>
          <a:solidFill>
            <a:srgbClr val="F24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6350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758537" y="-8353"/>
            <a:ext cx="591666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b="1" dirty="0" smtClean="0"/>
              <a:t>Myocardial </a:t>
            </a:r>
            <a:r>
              <a:rPr lang="en-US" sz="4000" b="1" dirty="0"/>
              <a:t>Infarction</a:t>
            </a:r>
            <a:endParaRPr sz="4000" b="1" dirty="0"/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654627" y="1156245"/>
            <a:ext cx="8052955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The frequency rises progressively with aging &amp; with increasing risk factors for atherosclerosis.</a:t>
            </a:r>
          </a:p>
          <a:p>
            <a:r>
              <a:rPr lang="en-US" dirty="0">
                <a:solidFill>
                  <a:srgbClr val="C00000"/>
                </a:solidFill>
              </a:rPr>
              <a:t>But</a:t>
            </a:r>
            <a:r>
              <a:rPr lang="en-US" dirty="0"/>
              <a:t> approximately 10% of MIs occur before 40 years of age.</a:t>
            </a:r>
          </a:p>
          <a:p>
            <a:r>
              <a:rPr lang="en-US" dirty="0"/>
              <a:t>Men are at greater risk than women, </a:t>
            </a:r>
            <a:r>
              <a:rPr lang="en-US" dirty="0">
                <a:solidFill>
                  <a:srgbClr val="C00000"/>
                </a:solidFill>
              </a:rPr>
              <a:t>but</a:t>
            </a:r>
            <a:r>
              <a:rPr lang="en-US" dirty="0"/>
              <a:t> the gap narrows with age; women are protected against MI during reproductive years, menopause (↓estrogen production) is ass./w exacerbation of </a:t>
            </a:r>
            <a:r>
              <a:rPr lang="en-US" dirty="0" smtClean="0"/>
              <a:t>CAD.. </a:t>
            </a:r>
            <a:r>
              <a:rPr lang="en-US" dirty="0"/>
              <a:t>IHD is the most common cause of death in older adult women.</a:t>
            </a:r>
            <a:endParaRPr dirty="0"/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" name="AutoShape 2" descr="Image result for angina cartoon stai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2" y="197426"/>
            <a:ext cx="8174887" cy="9481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 smtClean="0"/>
              <a:t>Pathogenesis – </a:t>
            </a:r>
            <a:r>
              <a:rPr lang="en-US" sz="2800" dirty="0"/>
              <a:t>S</a:t>
            </a:r>
            <a:r>
              <a:rPr lang="en-US" sz="2800" dirty="0" smtClean="0"/>
              <a:t>equence of events underlies </a:t>
            </a:r>
            <a:r>
              <a:rPr lang="en-US" sz="2800" dirty="0"/>
              <a:t>most MIs</a:t>
            </a:r>
            <a:endParaRPr sz="2800" b="1" dirty="0">
              <a:solidFill>
                <a:srgbClr val="00B050"/>
              </a:solidFill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592282" y="1174392"/>
            <a:ext cx="8239991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indent="-457200">
              <a:buFont typeface="+mj-lt"/>
              <a:buAutoNum type="arabicPeriod"/>
            </a:pPr>
            <a:r>
              <a:rPr lang="en-US" sz="2200" i="1" dirty="0" err="1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A</a:t>
            </a:r>
            <a:r>
              <a:rPr lang="en-US" sz="2200" i="1" dirty="0" err="1" smtClean="0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theromatous</a:t>
            </a:r>
            <a:r>
              <a:rPr lang="en-US" sz="2200" i="1" dirty="0" smtClean="0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 </a:t>
            </a:r>
            <a:r>
              <a:rPr lang="en-US" sz="2200" i="1" dirty="0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plaque undergoes </a:t>
            </a:r>
            <a:r>
              <a:rPr lang="en-US" sz="2200" i="1" dirty="0" smtClean="0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an acute change</a:t>
            </a:r>
            <a:r>
              <a:rPr lang="en-US" sz="2200" dirty="0" smtClean="0">
                <a:ea typeface="Dosis"/>
                <a:cs typeface="Dosis"/>
              </a:rPr>
              <a:t>: </a:t>
            </a:r>
            <a:r>
              <a:rPr lang="en-US" sz="2200" dirty="0" err="1" smtClean="0"/>
              <a:t>intraplaque</a:t>
            </a:r>
            <a:r>
              <a:rPr lang="en-US" sz="2200" dirty="0" smtClean="0"/>
              <a:t> hemorrhage, erosion </a:t>
            </a:r>
            <a:r>
              <a:rPr lang="en-US" sz="2200" dirty="0"/>
              <a:t>or ulceration, or rupture or fissuring.</a:t>
            </a:r>
            <a:r>
              <a:rPr lang="en-US" sz="2200" i="1" dirty="0" smtClean="0"/>
              <a:t> (</a:t>
            </a:r>
            <a:r>
              <a:rPr lang="en-US" sz="2200" dirty="0" smtClean="0"/>
              <a:t>Destabilized </a:t>
            </a:r>
            <a:r>
              <a:rPr lang="en-US" sz="2200" dirty="0"/>
              <a:t>of atherosclerotic </a:t>
            </a:r>
            <a:r>
              <a:rPr lang="en-US" sz="2200" dirty="0" smtClean="0"/>
              <a:t>plaque).</a:t>
            </a:r>
            <a:endParaRPr lang="en-US" sz="2200" dirty="0"/>
          </a:p>
          <a:p>
            <a:pPr marL="533400" indent="-457200">
              <a:buFont typeface="+mj-lt"/>
              <a:buAutoNum type="arabicPeriod"/>
            </a:pPr>
            <a:r>
              <a:rPr lang="en-US" sz="2200" i="1" dirty="0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Exposed </a:t>
            </a:r>
            <a:r>
              <a:rPr lang="en-US" sz="2200" i="1" dirty="0" err="1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s</a:t>
            </a:r>
            <a:r>
              <a:rPr lang="en-US" sz="2200" i="1" dirty="0" err="1" smtClean="0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ubendothelial</a:t>
            </a:r>
            <a:r>
              <a:rPr lang="en-US" sz="2200" dirty="0" smtClean="0"/>
              <a:t> </a:t>
            </a:r>
            <a:r>
              <a:rPr lang="en-US" sz="2200" dirty="0"/>
              <a:t>collagen </a:t>
            </a:r>
            <a:r>
              <a:rPr lang="en-US" sz="2200" dirty="0" smtClean="0"/>
              <a:t>&amp; necrotic</a:t>
            </a:r>
            <a:r>
              <a:rPr lang="en-US" sz="2200" dirty="0"/>
              <a:t> </a:t>
            </a:r>
            <a:r>
              <a:rPr lang="en-US" sz="2200" dirty="0" smtClean="0"/>
              <a:t>plaque contents 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sz="2200" dirty="0" smtClean="0"/>
              <a:t> </a:t>
            </a:r>
            <a:r>
              <a:rPr lang="en-US" sz="2200" dirty="0"/>
              <a:t>platelets </a:t>
            </a:r>
            <a:r>
              <a:rPr lang="en-US" sz="2200" dirty="0" smtClean="0"/>
              <a:t>adhere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/>
              <a:t>platelets </a:t>
            </a:r>
            <a:r>
              <a:rPr lang="en-US" sz="2200" dirty="0" smtClean="0"/>
              <a:t>activated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sz="2200" dirty="0"/>
              <a:t> </a:t>
            </a:r>
            <a:r>
              <a:rPr lang="en-US" sz="2200" dirty="0" smtClean="0"/>
              <a:t>release </a:t>
            </a:r>
            <a:r>
              <a:rPr lang="en-US" sz="2200" dirty="0"/>
              <a:t>their </a:t>
            </a:r>
            <a:r>
              <a:rPr lang="en-US" sz="2200" dirty="0" smtClean="0"/>
              <a:t>contents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sz="2200" dirty="0" smtClean="0"/>
              <a:t> form </a:t>
            </a:r>
            <a:r>
              <a:rPr lang="en-US" sz="2200" dirty="0" err="1" smtClean="0"/>
              <a:t>microthrombi</a:t>
            </a:r>
            <a:r>
              <a:rPr lang="en-US" sz="2200" dirty="0"/>
              <a:t>.</a:t>
            </a:r>
            <a:r>
              <a:rPr lang="en-US" sz="2200" dirty="0" smtClean="0"/>
              <a:t> 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2200" i="1" dirty="0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Vasospasm</a:t>
            </a:r>
            <a:r>
              <a:rPr lang="en-US" sz="2200" i="1" dirty="0" smtClean="0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: </a:t>
            </a:r>
            <a:r>
              <a:rPr lang="en-US" sz="2200" dirty="0" smtClean="0"/>
              <a:t>stimulated </a:t>
            </a:r>
            <a:r>
              <a:rPr lang="en-US" sz="2200" dirty="0"/>
              <a:t>by mediators released </a:t>
            </a:r>
            <a:r>
              <a:rPr lang="en-US" sz="2200" dirty="0" smtClean="0"/>
              <a:t>from platelets.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2200" i="1" dirty="0" smtClean="0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Coagulation: </a:t>
            </a:r>
            <a:r>
              <a:rPr lang="en-US" sz="2200" dirty="0" smtClean="0"/>
              <a:t>activated by tissue factor, adding</a:t>
            </a:r>
            <a:r>
              <a:rPr lang="en-US" sz="2200" dirty="0"/>
              <a:t> </a:t>
            </a:r>
            <a:r>
              <a:rPr lang="en-US" sz="2200" dirty="0" smtClean="0"/>
              <a:t>to </a:t>
            </a:r>
            <a:r>
              <a:rPr lang="en-US" sz="2200" dirty="0"/>
              <a:t>the </a:t>
            </a:r>
            <a:r>
              <a:rPr lang="en-US" sz="2200" dirty="0" smtClean="0"/>
              <a:t> thrombus.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2000" dirty="0" smtClean="0"/>
              <a:t>In minutes the </a:t>
            </a:r>
            <a:r>
              <a:rPr lang="en-US" sz="2000" dirty="0"/>
              <a:t>thrombus can expand to </a:t>
            </a:r>
            <a:r>
              <a:rPr lang="en-US" sz="2000" dirty="0" smtClean="0"/>
              <a:t>completely occlude lumen</a:t>
            </a:r>
            <a:r>
              <a:rPr lang="en-US" sz="2000" dirty="0"/>
              <a:t>.</a:t>
            </a:r>
            <a:endParaRPr lang="en-US" sz="2200"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8844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758536" y="-8353"/>
            <a:ext cx="7928263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b="1" dirty="0" smtClean="0"/>
              <a:t>MI - </a:t>
            </a:r>
            <a:r>
              <a:rPr lang="en-US" sz="4000" dirty="0"/>
              <a:t>Patterns of Infarction</a:t>
            </a:r>
            <a:endParaRPr sz="4000" b="1" dirty="0"/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698953" y="1125072"/>
            <a:ext cx="7655338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The location, size, and morphologic features of an </a:t>
            </a:r>
            <a:r>
              <a:rPr lang="en-US" dirty="0" smtClean="0"/>
              <a:t>acute myocardial </a:t>
            </a:r>
            <a:r>
              <a:rPr lang="en-US" dirty="0"/>
              <a:t>infarct depend on multiple factors:</a:t>
            </a:r>
          </a:p>
          <a:p>
            <a:pPr marL="533400" indent="-457200">
              <a:buFont typeface="+mj-lt"/>
              <a:buAutoNum type="arabicPeriod"/>
            </a:pPr>
            <a:r>
              <a:rPr lang="en-US" i="1" dirty="0" smtClean="0"/>
              <a:t>Size </a:t>
            </a:r>
            <a:r>
              <a:rPr lang="en-US" i="1" dirty="0"/>
              <a:t>and distribution </a:t>
            </a:r>
            <a:r>
              <a:rPr lang="en-US" dirty="0"/>
              <a:t>of the involved vessel </a:t>
            </a:r>
            <a:endParaRPr lang="en-US" dirty="0" smtClean="0"/>
          </a:p>
          <a:p>
            <a:pPr marL="533400" indent="-457200">
              <a:buFont typeface="+mj-lt"/>
              <a:buAutoNum type="arabicPeriod"/>
            </a:pPr>
            <a:r>
              <a:rPr lang="en-US" i="1" dirty="0" smtClean="0"/>
              <a:t>Rate </a:t>
            </a:r>
            <a:r>
              <a:rPr lang="en-US" i="1" dirty="0"/>
              <a:t>of development </a:t>
            </a:r>
            <a:r>
              <a:rPr lang="en-US" dirty="0"/>
              <a:t>and duration of the occlusion</a:t>
            </a:r>
          </a:p>
          <a:p>
            <a:pPr marL="533400" indent="-457200">
              <a:buFont typeface="+mj-lt"/>
              <a:buAutoNum type="arabicPeriod"/>
            </a:pPr>
            <a:r>
              <a:rPr lang="en-US" i="1" dirty="0" smtClean="0"/>
              <a:t>Metabolic </a:t>
            </a:r>
            <a:r>
              <a:rPr lang="en-US" i="1" dirty="0"/>
              <a:t>demands </a:t>
            </a:r>
            <a:r>
              <a:rPr lang="en-US" dirty="0"/>
              <a:t>of the myocardium (affected, </a:t>
            </a:r>
            <a:r>
              <a:rPr lang="en-US" dirty="0" smtClean="0"/>
              <a:t>for example</a:t>
            </a:r>
            <a:r>
              <a:rPr lang="en-US" dirty="0"/>
              <a:t>, by blood pressure and heart rate)</a:t>
            </a:r>
          </a:p>
          <a:p>
            <a:pPr marL="533400" indent="-457200">
              <a:buFont typeface="+mj-lt"/>
              <a:buAutoNum type="arabicPeriod"/>
            </a:pPr>
            <a:r>
              <a:rPr lang="en-US" i="1" dirty="0" smtClean="0"/>
              <a:t>Extent </a:t>
            </a:r>
            <a:r>
              <a:rPr lang="en-US" i="1" dirty="0"/>
              <a:t>of collateral supply</a:t>
            </a:r>
            <a:endParaRPr dirty="0"/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" name="AutoShape 2" descr="Image result for angina cartoon stai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0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758536" y="-8353"/>
            <a:ext cx="7928263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b="1" dirty="0" smtClean="0"/>
              <a:t>MI - </a:t>
            </a:r>
            <a:r>
              <a:rPr lang="en-US" sz="4000" dirty="0"/>
              <a:t>Patterns of </a:t>
            </a:r>
            <a:r>
              <a:rPr lang="en-US" sz="4000" dirty="0" smtClean="0"/>
              <a:t>Infarction </a:t>
            </a:r>
            <a:r>
              <a:rPr lang="en-US" sz="4000" dirty="0" smtClean="0">
                <a:solidFill>
                  <a:srgbClr val="C00000"/>
                </a:solidFill>
              </a:rPr>
              <a:t>(</a:t>
            </a:r>
            <a:r>
              <a:rPr lang="en-US" sz="4000" i="1" dirty="0">
                <a:solidFill>
                  <a:srgbClr val="C00000"/>
                </a:solidFill>
              </a:rPr>
              <a:t>distribution </a:t>
            </a:r>
            <a:r>
              <a:rPr lang="en-US" sz="4000" i="1" dirty="0" smtClean="0">
                <a:solidFill>
                  <a:srgbClr val="C00000"/>
                </a:solidFill>
              </a:rPr>
              <a:t>)</a:t>
            </a:r>
            <a:endParaRPr sz="4000" b="1" dirty="0">
              <a:solidFill>
                <a:srgbClr val="C00000"/>
              </a:solidFill>
            </a:endParaRPr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698953" y="1125072"/>
            <a:ext cx="4174383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dirty="0"/>
              <a:t>Acute occlusion of the proximal left anterior </a:t>
            </a:r>
            <a:r>
              <a:rPr lang="en-US" dirty="0" smtClean="0"/>
              <a:t>descending (</a:t>
            </a:r>
            <a:r>
              <a:rPr lang="en-US" dirty="0"/>
              <a:t>LAD) artery </a:t>
            </a:r>
            <a:r>
              <a:rPr lang="en-US" dirty="0" smtClean="0"/>
              <a:t>causes </a:t>
            </a:r>
            <a:r>
              <a:rPr lang="en-US" dirty="0"/>
              <a:t>40</a:t>
            </a:r>
            <a:r>
              <a:rPr lang="en-US" dirty="0" smtClean="0"/>
              <a:t>%-50</a:t>
            </a:r>
            <a:r>
              <a:rPr lang="en-US" dirty="0"/>
              <a:t>% of all </a:t>
            </a:r>
            <a:r>
              <a:rPr lang="en-US" dirty="0" smtClean="0"/>
              <a:t>MIs &amp; </a:t>
            </a:r>
            <a:r>
              <a:rPr lang="en-US" dirty="0"/>
              <a:t>typically results in infarction of </a:t>
            </a:r>
            <a:r>
              <a:rPr lang="en-US" dirty="0" smtClean="0"/>
              <a:t>anterior </a:t>
            </a:r>
            <a:r>
              <a:rPr lang="en-US" dirty="0"/>
              <a:t>wall of </a:t>
            </a:r>
            <a:r>
              <a:rPr lang="en-US" dirty="0" smtClean="0"/>
              <a:t>left ventricle</a:t>
            </a:r>
            <a:r>
              <a:rPr lang="en-US" dirty="0"/>
              <a:t>, </a:t>
            </a:r>
            <a:r>
              <a:rPr lang="en-US" dirty="0" smtClean="0"/>
              <a:t>anterior </a:t>
            </a:r>
            <a:r>
              <a:rPr lang="en-US" dirty="0"/>
              <a:t>two thirds of </a:t>
            </a:r>
            <a:r>
              <a:rPr lang="en-US" dirty="0" smtClean="0"/>
              <a:t>ventricular </a:t>
            </a:r>
            <a:r>
              <a:rPr lang="en-US" dirty="0"/>
              <a:t>septum</a:t>
            </a:r>
            <a:r>
              <a:rPr lang="en-US" dirty="0" smtClean="0"/>
              <a:t>, &amp; most </a:t>
            </a:r>
            <a:r>
              <a:rPr lang="en-US" dirty="0"/>
              <a:t>of the heart </a:t>
            </a:r>
            <a:r>
              <a:rPr lang="en-US" dirty="0" smtClean="0"/>
              <a:t>apex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" name="AutoShape 2" descr="Image result for angina cartoon stai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64" y="1122218"/>
            <a:ext cx="4102717" cy="340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758536" y="-8353"/>
            <a:ext cx="7928263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b="1" dirty="0" smtClean="0"/>
              <a:t>MI - </a:t>
            </a:r>
            <a:r>
              <a:rPr lang="en-US" sz="4000" dirty="0"/>
              <a:t>Patterns of </a:t>
            </a:r>
            <a:r>
              <a:rPr lang="en-US" sz="4000" dirty="0" smtClean="0"/>
              <a:t>Infarction </a:t>
            </a:r>
            <a:r>
              <a:rPr lang="en-US" sz="2000" dirty="0" smtClean="0">
                <a:solidFill>
                  <a:srgbClr val="C00000"/>
                </a:solidFill>
              </a:rPr>
              <a:t>(</a:t>
            </a:r>
            <a:r>
              <a:rPr lang="en-US" sz="2000" dirty="0">
                <a:solidFill>
                  <a:srgbClr val="C00000"/>
                </a:solidFill>
              </a:rPr>
              <a:t>size of </a:t>
            </a:r>
            <a:r>
              <a:rPr lang="en-US" sz="2000" dirty="0" smtClean="0">
                <a:solidFill>
                  <a:srgbClr val="C00000"/>
                </a:solidFill>
              </a:rPr>
              <a:t>vessel &amp; collateral</a:t>
            </a:r>
            <a:r>
              <a:rPr lang="en-US" sz="2000" i="1" dirty="0" smtClean="0">
                <a:solidFill>
                  <a:srgbClr val="C00000"/>
                </a:solidFill>
              </a:rPr>
              <a:t>)</a:t>
            </a:r>
            <a:endParaRPr sz="4000" b="1" dirty="0">
              <a:solidFill>
                <a:srgbClr val="C00000"/>
              </a:solidFill>
            </a:endParaRPr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768927" y="1296887"/>
            <a:ext cx="5538355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err="1">
                <a:solidFill>
                  <a:srgbClr val="0DB7C4"/>
                </a:solidFill>
                <a:latin typeface="Source Sans Pro" charset="0"/>
                <a:ea typeface="Dosis"/>
                <a:cs typeface="Dosis"/>
                <a:sym typeface="Dosis"/>
              </a:rPr>
              <a:t>Transmural</a:t>
            </a:r>
            <a:r>
              <a:rPr lang="en-US" b="1" dirty="0">
                <a:solidFill>
                  <a:srgbClr val="0DB7C4"/>
                </a:solidFill>
                <a:latin typeface="Source Sans Pro" charset="0"/>
                <a:ea typeface="Dosis"/>
                <a:cs typeface="Dosis"/>
                <a:sym typeface="Dosis"/>
              </a:rPr>
              <a:t> infarctions</a:t>
            </a:r>
            <a:r>
              <a:rPr lang="en-US" b="1" dirty="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:</a:t>
            </a:r>
            <a:r>
              <a:rPr lang="en-US" b="1" i="1" dirty="0" smtClean="0"/>
              <a:t>  </a:t>
            </a:r>
            <a:r>
              <a:rPr lang="en-US" dirty="0"/>
              <a:t>involve the full thickness of </a:t>
            </a:r>
            <a:r>
              <a:rPr lang="en-US" dirty="0" smtClean="0"/>
              <a:t>the ventricle &amp; are </a:t>
            </a:r>
            <a:r>
              <a:rPr lang="en-US" dirty="0"/>
              <a:t>caused by </a:t>
            </a:r>
            <a:r>
              <a:rPr lang="en-US" dirty="0" err="1"/>
              <a:t>epicardial</a:t>
            </a:r>
            <a:r>
              <a:rPr lang="en-US" dirty="0"/>
              <a:t> vessel </a:t>
            </a:r>
            <a:r>
              <a:rPr lang="en-US" dirty="0" smtClean="0"/>
              <a:t>occlusion (without </a:t>
            </a:r>
            <a:r>
              <a:rPr lang="en-US" dirty="0"/>
              <a:t>therapeutic </a:t>
            </a:r>
            <a:r>
              <a:rPr lang="en-US" dirty="0" smtClean="0"/>
              <a:t>intervention).</a:t>
            </a:r>
            <a:endParaRPr lang="en-US" dirty="0"/>
          </a:p>
          <a:p>
            <a:r>
              <a:rPr lang="en-US" dirty="0" smtClean="0"/>
              <a:t>typically yield ST </a:t>
            </a:r>
            <a:r>
              <a:rPr lang="en-US" dirty="0"/>
              <a:t>segment elevations on </a:t>
            </a:r>
            <a:r>
              <a:rPr lang="en-US" dirty="0" smtClean="0"/>
              <a:t>(ECG) .</a:t>
            </a:r>
          </a:p>
          <a:p>
            <a:r>
              <a:rPr lang="en-US" dirty="0" smtClean="0"/>
              <a:t>Called </a:t>
            </a:r>
            <a:r>
              <a:rPr lang="en-US" i="1" dirty="0" smtClean="0"/>
              <a:t>ST-segment elevated </a:t>
            </a:r>
            <a:r>
              <a:rPr lang="en-US" i="1" dirty="0"/>
              <a:t>MIs (STEMIs).</a:t>
            </a:r>
            <a:endParaRPr dirty="0"/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" name="AutoShape 2" descr="Image result for angina cartoon stai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1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44424" y="5598"/>
            <a:ext cx="6148657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200" b="1" dirty="0"/>
              <a:t>Ischemic Heart Disease</a:t>
            </a:r>
            <a:r>
              <a:rPr lang="en" sz="3200" b="1" dirty="0"/>
              <a:t> (</a:t>
            </a:r>
            <a:r>
              <a:rPr lang="en" sz="3200" b="1" dirty="0" smtClean="0"/>
              <a:t>IHD)</a:t>
            </a:r>
            <a:endParaRPr sz="3200" dirty="0"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2"/>
          </p:nvPr>
        </p:nvSpPr>
        <p:spPr>
          <a:xfrm>
            <a:off x="844424" y="1359600"/>
            <a:ext cx="7998239" cy="28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Ischemic heart disease (IHD) is a broad term </a:t>
            </a:r>
            <a:r>
              <a:rPr lang="en-US" sz="2400" dirty="0" smtClean="0"/>
              <a:t>encompassing  several </a:t>
            </a:r>
            <a:r>
              <a:rPr lang="en-US" sz="2400" dirty="0"/>
              <a:t>closely related syndromes caused by </a:t>
            </a:r>
            <a:r>
              <a:rPr lang="en-US" sz="2400" dirty="0" smtClean="0"/>
              <a:t>myocardial ischemia.</a:t>
            </a:r>
          </a:p>
          <a:p>
            <a:r>
              <a:rPr lang="en-US" sz="2400" b="1" u="sng" dirty="0"/>
              <a:t>M</a:t>
            </a:r>
            <a:r>
              <a:rPr lang="en-US" sz="2400" b="1" u="sng" dirty="0" smtClean="0"/>
              <a:t>yocardial ischemia</a:t>
            </a:r>
            <a:r>
              <a:rPr lang="en-US" sz="2400" dirty="0" smtClean="0"/>
              <a:t>: an </a:t>
            </a:r>
            <a:r>
              <a:rPr lang="en-US" sz="2400" dirty="0"/>
              <a:t>imbalance between </a:t>
            </a:r>
            <a:r>
              <a:rPr lang="en-US" sz="2400" dirty="0" smtClean="0"/>
              <a:t>myocardial blood supply </a:t>
            </a:r>
            <a:r>
              <a:rPr lang="en-US" sz="2400" dirty="0"/>
              <a:t>(</a:t>
            </a:r>
            <a:r>
              <a:rPr lang="en-US" sz="2400" dirty="0" smtClean="0"/>
              <a:t>perfusion) and cardiac demand for oxygenated blood. Which also reduces nutritional supply and waste removal.</a:t>
            </a:r>
            <a:r>
              <a:rPr lang="en-US" dirty="0" smtClean="0"/>
              <a:t> </a:t>
            </a:r>
            <a:endParaRPr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758536" y="-8353"/>
            <a:ext cx="7928263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b="1" dirty="0" smtClean="0"/>
              <a:t>MI - </a:t>
            </a:r>
            <a:r>
              <a:rPr lang="en-US" sz="4000" dirty="0"/>
              <a:t>Patterns of </a:t>
            </a:r>
            <a:r>
              <a:rPr lang="en-US" sz="4000" dirty="0" smtClean="0"/>
              <a:t>Infarction </a:t>
            </a:r>
            <a:r>
              <a:rPr lang="en-US" sz="2000" dirty="0" smtClean="0">
                <a:solidFill>
                  <a:srgbClr val="C00000"/>
                </a:solidFill>
              </a:rPr>
              <a:t>(</a:t>
            </a:r>
            <a:r>
              <a:rPr lang="en-US" sz="2000" dirty="0">
                <a:solidFill>
                  <a:srgbClr val="C00000"/>
                </a:solidFill>
              </a:rPr>
              <a:t>size of </a:t>
            </a:r>
            <a:r>
              <a:rPr lang="en-US" sz="2000" dirty="0" smtClean="0">
                <a:solidFill>
                  <a:srgbClr val="C00000"/>
                </a:solidFill>
              </a:rPr>
              <a:t>vessel &amp; collateral</a:t>
            </a:r>
            <a:r>
              <a:rPr lang="en-US" sz="2000" i="1" dirty="0" smtClean="0">
                <a:solidFill>
                  <a:srgbClr val="C00000"/>
                </a:solidFill>
              </a:rPr>
              <a:t>)</a:t>
            </a:r>
            <a:endParaRPr sz="4000" b="1" dirty="0">
              <a:solidFill>
                <a:srgbClr val="C00000"/>
              </a:solidFill>
            </a:endParaRPr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540328" y="1078678"/>
            <a:ext cx="835429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err="1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Subendocardial</a:t>
            </a:r>
            <a:r>
              <a:rPr lang="en-US" b="1" dirty="0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 </a:t>
            </a:r>
            <a:r>
              <a:rPr lang="en-US" b="1" dirty="0" smtClean="0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infarctions</a:t>
            </a:r>
            <a:r>
              <a:rPr lang="en-US" sz="2000" i="1" dirty="0">
                <a:ea typeface="Dosis"/>
                <a:cs typeface="Dosis"/>
              </a:rPr>
              <a:t>:</a:t>
            </a:r>
            <a:r>
              <a:rPr lang="en-US" sz="2000" dirty="0" smtClean="0"/>
              <a:t> limited </a:t>
            </a:r>
            <a:r>
              <a:rPr lang="en-US" sz="2000" dirty="0"/>
              <a:t>to the </a:t>
            </a:r>
            <a:r>
              <a:rPr lang="en-US" sz="2000" dirty="0" smtClean="0"/>
              <a:t>inner third </a:t>
            </a:r>
            <a:r>
              <a:rPr lang="en-US" sz="2000" dirty="0"/>
              <a:t>of </a:t>
            </a:r>
            <a:r>
              <a:rPr lang="en-US" sz="2000" dirty="0" smtClean="0"/>
              <a:t>myocardium.</a:t>
            </a:r>
          </a:p>
          <a:p>
            <a:r>
              <a:rPr lang="en-US" sz="2000" dirty="0" smtClean="0"/>
              <a:t>No ST </a:t>
            </a:r>
            <a:r>
              <a:rPr lang="en-US" sz="2000" dirty="0"/>
              <a:t>segment </a:t>
            </a:r>
            <a:r>
              <a:rPr lang="en-US" sz="2000" dirty="0" smtClean="0"/>
              <a:t>elevations </a:t>
            </a:r>
            <a:r>
              <a:rPr lang="en-US" sz="2000" dirty="0"/>
              <a:t>on </a:t>
            </a:r>
            <a:r>
              <a:rPr lang="en-US" sz="2000" dirty="0" smtClean="0"/>
              <a:t>ECG “</a:t>
            </a:r>
            <a:r>
              <a:rPr lang="en-US" sz="2000" dirty="0"/>
              <a:t>non–ST-segment elevated MIs</a:t>
            </a:r>
            <a:r>
              <a:rPr lang="en-US" sz="2000" dirty="0" smtClean="0"/>
              <a:t>”.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he most </a:t>
            </a:r>
            <a:r>
              <a:rPr lang="en-US" sz="2000" dirty="0"/>
              <a:t>vulnerable region </a:t>
            </a:r>
            <a:r>
              <a:rPr lang="en-US" sz="2000" dirty="0" smtClean="0"/>
              <a:t>to </a:t>
            </a:r>
            <a:r>
              <a:rPr lang="en-US" sz="2000" dirty="0" err="1" smtClean="0"/>
              <a:t>hypoperfusion</a:t>
            </a:r>
            <a:r>
              <a:rPr lang="en-US" sz="2000" dirty="0" smtClean="0"/>
              <a:t> &amp; hypoxia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most </a:t>
            </a:r>
            <a:r>
              <a:rPr lang="en-US" sz="2000" dirty="0"/>
              <a:t>distal to the </a:t>
            </a:r>
            <a:r>
              <a:rPr lang="en-US" sz="2000" dirty="0" err="1"/>
              <a:t>epicardial</a:t>
            </a:r>
            <a:r>
              <a:rPr lang="en-US" sz="2000" dirty="0"/>
              <a:t> </a:t>
            </a:r>
            <a:r>
              <a:rPr lang="en-US" sz="2000" dirty="0" smtClean="0"/>
              <a:t>vessels).</a:t>
            </a:r>
          </a:p>
          <a:p>
            <a:pPr marL="76200" indent="0">
              <a:buNone/>
            </a:pPr>
            <a:r>
              <a:rPr lang="en-US" sz="2000" dirty="0" smtClean="0"/>
              <a:t>Causes </a:t>
            </a:r>
            <a:r>
              <a:rPr lang="en-US" b="1" dirty="0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1.</a:t>
            </a:r>
            <a:r>
              <a:rPr lang="en-US" sz="2000" dirty="0" smtClean="0"/>
              <a:t> Transient </a:t>
            </a:r>
            <a:r>
              <a:rPr lang="en-US" sz="2000" dirty="0"/>
              <a:t>decreases </a:t>
            </a:r>
            <a:r>
              <a:rPr lang="en-US" sz="2000" dirty="0" smtClean="0"/>
              <a:t>in oxygen </a:t>
            </a:r>
            <a:r>
              <a:rPr lang="en-US" sz="2000" dirty="0"/>
              <a:t>delivery </a:t>
            </a:r>
            <a:r>
              <a:rPr lang="en-US" sz="2000" dirty="0" smtClean="0"/>
              <a:t>(hypotension</a:t>
            </a:r>
            <a:r>
              <a:rPr lang="en-US" sz="2000" dirty="0"/>
              <a:t>, anemia, or </a:t>
            </a:r>
            <a:r>
              <a:rPr lang="en-US" sz="2000" dirty="0" smtClean="0"/>
              <a:t>pneumonia) or </a:t>
            </a:r>
            <a:r>
              <a:rPr lang="en-US" sz="2000" dirty="0"/>
              <a:t>increases in oxygen demand </a:t>
            </a:r>
            <a:r>
              <a:rPr lang="en-US" sz="2000" dirty="0" smtClean="0"/>
              <a:t>(tachycardia or </a:t>
            </a:r>
            <a:r>
              <a:rPr lang="en-US" sz="2000" dirty="0"/>
              <a:t>hypertension) can cause </a:t>
            </a:r>
            <a:r>
              <a:rPr lang="en-US" sz="2000" dirty="0" err="1" smtClean="0"/>
              <a:t>subendocardial</a:t>
            </a:r>
            <a:r>
              <a:rPr lang="en-US" sz="2000" dirty="0" smtClean="0"/>
              <a:t> ischemic injury in CAD w/o thrombus. </a:t>
            </a:r>
          </a:p>
          <a:p>
            <a:pPr marL="76200" indent="0">
              <a:buNone/>
            </a:pPr>
            <a:r>
              <a:rPr lang="en-US" b="1" dirty="0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2. </a:t>
            </a:r>
            <a:r>
              <a:rPr lang="en-US" sz="2000" dirty="0" smtClean="0"/>
              <a:t>Or an occlusive </a:t>
            </a:r>
            <a:r>
              <a:rPr lang="en-US" sz="2000" dirty="0"/>
              <a:t>thrombus lyses before a full-thickness </a:t>
            </a:r>
            <a:r>
              <a:rPr lang="en-US" sz="2000" dirty="0" smtClean="0"/>
              <a:t>infarction.</a:t>
            </a:r>
            <a:endParaRPr sz="2000" dirty="0"/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" name="AutoShape 2" descr="Image result for angina cartoon stai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758536" y="-8353"/>
            <a:ext cx="7928263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b="1" dirty="0" smtClean="0"/>
              <a:t>MI - </a:t>
            </a:r>
            <a:r>
              <a:rPr lang="en-US" sz="4000" dirty="0"/>
              <a:t>Patterns of </a:t>
            </a:r>
            <a:r>
              <a:rPr lang="en-US" sz="4000" dirty="0" smtClean="0"/>
              <a:t>Infarction </a:t>
            </a:r>
            <a:r>
              <a:rPr lang="en-US" sz="2000" dirty="0" smtClean="0">
                <a:solidFill>
                  <a:srgbClr val="C00000"/>
                </a:solidFill>
              </a:rPr>
              <a:t>(</a:t>
            </a:r>
            <a:r>
              <a:rPr lang="en-US" sz="2000" dirty="0">
                <a:solidFill>
                  <a:srgbClr val="C00000"/>
                </a:solidFill>
              </a:rPr>
              <a:t>size of </a:t>
            </a:r>
            <a:r>
              <a:rPr lang="en-US" sz="2000" dirty="0" smtClean="0">
                <a:solidFill>
                  <a:srgbClr val="C00000"/>
                </a:solidFill>
              </a:rPr>
              <a:t>vessel &amp; collateral</a:t>
            </a:r>
            <a:r>
              <a:rPr lang="en-US" sz="2000" i="1" dirty="0" smtClean="0">
                <a:solidFill>
                  <a:srgbClr val="C00000"/>
                </a:solidFill>
              </a:rPr>
              <a:t>)</a:t>
            </a:r>
            <a:endParaRPr sz="4000" b="1" dirty="0">
              <a:solidFill>
                <a:srgbClr val="C00000"/>
              </a:solidFill>
            </a:endParaRPr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" name="AutoShape 2" descr="Image result for angina cartoon stai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9" t="41837" r="18247" b="10968"/>
          <a:stretch/>
        </p:blipFill>
        <p:spPr bwMode="auto">
          <a:xfrm>
            <a:off x="843771" y="1362270"/>
            <a:ext cx="8080310" cy="345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54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5185063" y="1298864"/>
            <a:ext cx="3283527" cy="19202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 smtClean="0">
                <a:latin typeface="Algerian" pitchFamily="82" charset="0"/>
              </a:rPr>
              <a:t>MORPHOLOGY</a:t>
            </a:r>
            <a:endParaRPr sz="3600" b="1" dirty="0">
              <a:latin typeface="Algerian" pitchFamily="82" charset="0"/>
            </a:endParaRPr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2050" name="Picture 2" descr="Image result for microscope  cartoon he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2" y="290945"/>
            <a:ext cx="4613852" cy="339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404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653761" y="398463"/>
            <a:ext cx="8052955" cy="4306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gross and microscopic appearance of an MI depends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of the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injury:</a:t>
            </a:r>
          </a:p>
          <a:p>
            <a:endParaRPr lang="en-US" sz="2200" b="1" dirty="0" smtClean="0">
              <a:solidFill>
                <a:srgbClr val="C00000"/>
              </a:solidFill>
            </a:endParaRPr>
          </a:p>
          <a:p>
            <a:r>
              <a:rPr lang="en-US" sz="2200" b="1" dirty="0" smtClean="0">
                <a:solidFill>
                  <a:srgbClr val="C00000"/>
                </a:solidFill>
              </a:rPr>
              <a:t>After 20-30 minutes</a:t>
            </a:r>
            <a:r>
              <a:rPr lang="en-US" sz="2200" dirty="0" smtClean="0">
                <a:solidFill>
                  <a:srgbClr val="C00000"/>
                </a:solidFill>
              </a:rPr>
              <a:t>: </a:t>
            </a:r>
            <a:r>
              <a:rPr lang="en-US" sz="2200" b="1" dirty="0" smtClean="0"/>
              <a:t>irreversible </a:t>
            </a:r>
            <a:r>
              <a:rPr lang="en-US" sz="2200" b="1" dirty="0"/>
              <a:t>injury </a:t>
            </a:r>
            <a:r>
              <a:rPr lang="en-US" sz="2200" dirty="0" smtClean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US" sz="2200" dirty="0" smtClean="0">
                <a:solidFill>
                  <a:srgbClr val="C00000"/>
                </a:solidFill>
              </a:rPr>
              <a:t>cell death.</a:t>
            </a:r>
          </a:p>
          <a:p>
            <a:r>
              <a:rPr lang="en-US" sz="2200" b="1" dirty="0" smtClean="0">
                <a:solidFill>
                  <a:srgbClr val="C00000"/>
                </a:solidFill>
              </a:rPr>
              <a:t>4 hours: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/>
              <a:t>only on</a:t>
            </a:r>
            <a:r>
              <a:rPr lang="en-US" sz="2200" b="1" dirty="0"/>
              <a:t> </a:t>
            </a:r>
            <a:r>
              <a:rPr lang="en-US" sz="2200" dirty="0" smtClean="0">
                <a:solidFill>
                  <a:srgbClr val="C00000"/>
                </a:solidFill>
              </a:rPr>
              <a:t>E.M.: </a:t>
            </a:r>
            <a:r>
              <a:rPr lang="en-US" sz="2200" dirty="0" err="1"/>
              <a:t>Sarcolemmal</a:t>
            </a:r>
            <a:r>
              <a:rPr lang="en-US" sz="2200" dirty="0"/>
              <a:t> </a:t>
            </a:r>
            <a:r>
              <a:rPr lang="en-US" sz="2200" dirty="0" smtClean="0"/>
              <a:t>disruption</a:t>
            </a:r>
            <a:r>
              <a:rPr lang="en-US" sz="2200" dirty="0" smtClean="0">
                <a:solidFill>
                  <a:srgbClr val="00B0F0"/>
                </a:solidFill>
              </a:rPr>
              <a:t>; </a:t>
            </a:r>
            <a:r>
              <a:rPr lang="en-US" sz="2000" dirty="0">
                <a:solidFill>
                  <a:srgbClr val="00B0F0"/>
                </a:solidFill>
              </a:rPr>
              <a:t>The earliest detectable feature of </a:t>
            </a:r>
            <a:r>
              <a:rPr lang="en-US" sz="2000" dirty="0" err="1">
                <a:solidFill>
                  <a:srgbClr val="00B0F0"/>
                </a:solidFill>
              </a:rPr>
              <a:t>myocyte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necrosis.</a:t>
            </a:r>
            <a:endParaRPr lang="en-US" sz="2200" dirty="0" smtClean="0">
              <a:solidFill>
                <a:srgbClr val="00B0F0"/>
              </a:solidFill>
            </a:endParaRPr>
          </a:p>
          <a:p>
            <a:r>
              <a:rPr lang="en-US" sz="2200" b="1" dirty="0" smtClean="0">
                <a:solidFill>
                  <a:srgbClr val="C00000"/>
                </a:solidFill>
              </a:rPr>
              <a:t>6-12 </a:t>
            </a:r>
            <a:r>
              <a:rPr lang="en-US" sz="2200" dirty="0"/>
              <a:t>hours</a:t>
            </a:r>
            <a:r>
              <a:rPr lang="en-US" sz="2200" b="1" dirty="0" smtClean="0">
                <a:solidFill>
                  <a:srgbClr val="C00000"/>
                </a:solidFill>
              </a:rPr>
              <a:t> L.M.,: </a:t>
            </a:r>
            <a:r>
              <a:rPr lang="en-US" sz="2200" dirty="0" smtClean="0"/>
              <a:t>beginning of wavy fibers</a:t>
            </a:r>
            <a:endParaRPr lang="en-US" sz="2200" b="1" dirty="0" smtClean="0">
              <a:solidFill>
                <a:srgbClr val="C00000"/>
              </a:solidFill>
            </a:endParaRPr>
          </a:p>
          <a:p>
            <a:r>
              <a:rPr lang="en-US" sz="2200" b="1" dirty="0" smtClean="0">
                <a:solidFill>
                  <a:srgbClr val="C00000"/>
                </a:solidFill>
              </a:rPr>
              <a:t>12 </a:t>
            </a:r>
            <a:r>
              <a:rPr lang="en-US" sz="2200" b="1" dirty="0">
                <a:solidFill>
                  <a:srgbClr val="C00000"/>
                </a:solidFill>
              </a:rPr>
              <a:t>to 24 </a:t>
            </a:r>
            <a:r>
              <a:rPr lang="en-US" sz="2200" dirty="0"/>
              <a:t>hours </a:t>
            </a:r>
            <a:r>
              <a:rPr lang="en-US" sz="2200" b="1" dirty="0">
                <a:solidFill>
                  <a:srgbClr val="C00000"/>
                </a:solidFill>
              </a:rPr>
              <a:t>grossly</a:t>
            </a:r>
            <a:r>
              <a:rPr lang="en-US" sz="2200" dirty="0"/>
              <a:t> : </a:t>
            </a:r>
            <a:r>
              <a:rPr lang="en-US" sz="2200" dirty="0" smtClean="0"/>
              <a:t>an infarct </a:t>
            </a:r>
            <a:r>
              <a:rPr lang="en-US" sz="2200" dirty="0"/>
              <a:t>usually can be </a:t>
            </a:r>
            <a:r>
              <a:rPr lang="en-US" sz="2200" dirty="0" smtClean="0"/>
              <a:t>identified </a:t>
            </a:r>
            <a:r>
              <a:rPr lang="en-US" sz="2200" dirty="0"/>
              <a:t>by a </a:t>
            </a:r>
            <a:r>
              <a:rPr lang="en-US" sz="2200" dirty="0" smtClean="0"/>
              <a:t>red-blue discoloration </a:t>
            </a:r>
            <a:r>
              <a:rPr lang="en-US" sz="2200" dirty="0"/>
              <a:t>caused by stagnated, trapped </a:t>
            </a:r>
            <a:r>
              <a:rPr lang="en-US" sz="2200" dirty="0" smtClean="0"/>
              <a:t>blood(</a:t>
            </a:r>
            <a:r>
              <a:rPr lang="en-US" sz="2200" dirty="0"/>
              <a:t>dark </a:t>
            </a:r>
            <a:r>
              <a:rPr lang="en-US" sz="2200" dirty="0" smtClean="0"/>
              <a:t>mottling)</a:t>
            </a:r>
            <a:endParaRPr sz="2200" dirty="0">
              <a:solidFill>
                <a:srgbClr val="C00000"/>
              </a:solidFill>
            </a:endParaRPr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2" name="AutoShape 2" descr="Image result for angina cartoon stai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2" name="AutoShape 2" descr="Image result for angina cartoon stai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36" y="342900"/>
            <a:ext cx="6483927" cy="451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02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716974" y="943596"/>
            <a:ext cx="4343399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1–3 days:</a:t>
            </a:r>
          </a:p>
          <a:p>
            <a:pPr>
              <a:buFontTx/>
              <a:buChar char="-"/>
            </a:pPr>
            <a:r>
              <a:rPr lang="en-US" sz="2000" dirty="0" smtClean="0"/>
              <a:t>yellow-tan infarct center </a:t>
            </a:r>
            <a:r>
              <a:rPr lang="en-US" sz="2000" b="1" dirty="0" smtClean="0">
                <a:solidFill>
                  <a:srgbClr val="C00000"/>
                </a:solidFill>
              </a:rPr>
              <a:t>Grossly</a:t>
            </a:r>
            <a:r>
              <a:rPr lang="en-US" sz="2000" dirty="0" smtClean="0">
                <a:solidFill>
                  <a:srgbClr val="C00000"/>
                </a:solidFill>
              </a:rPr>
              <a:t>,</a:t>
            </a:r>
            <a:r>
              <a:rPr lang="en-US" sz="2000" dirty="0" smtClean="0"/>
              <a:t> 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smtClean="0"/>
              <a:t>&amp;  Coagulation </a:t>
            </a:r>
            <a:r>
              <a:rPr lang="en-US" sz="2000" dirty="0"/>
              <a:t>necrosis with loss of nuclei </a:t>
            </a:r>
            <a:r>
              <a:rPr lang="en-US" sz="2000" dirty="0" smtClean="0"/>
              <a:t>and striations</a:t>
            </a:r>
            <a:r>
              <a:rPr lang="en-US" sz="2000" dirty="0"/>
              <a:t>; interstitial infiltrate of </a:t>
            </a:r>
            <a:r>
              <a:rPr lang="en-US" sz="2000" u="sng" dirty="0" smtClean="0"/>
              <a:t>neutrophils</a:t>
            </a:r>
            <a:r>
              <a:rPr lang="en-US" sz="2000" dirty="0" smtClean="0"/>
              <a:t> on </a:t>
            </a:r>
            <a:r>
              <a:rPr lang="en-US" sz="2000" b="1" dirty="0" smtClean="0">
                <a:solidFill>
                  <a:srgbClr val="C00000"/>
                </a:solidFill>
              </a:rPr>
              <a:t>L.M.</a:t>
            </a:r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2" name="AutoShape 2" descr="Image result for angina cartoon stai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373" y="841663"/>
            <a:ext cx="3775797" cy="375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44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716974" y="943596"/>
            <a:ext cx="4343399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L.M.</a:t>
            </a:r>
            <a:r>
              <a:rPr lang="en-US" sz="2000" dirty="0" smtClean="0"/>
              <a:t>: Complete </a:t>
            </a:r>
            <a:r>
              <a:rPr lang="en-US" sz="2000" dirty="0"/>
              <a:t>removal of necrotic </a:t>
            </a:r>
            <a:r>
              <a:rPr lang="en-US" sz="2000" dirty="0" err="1"/>
              <a:t>myocytes</a:t>
            </a:r>
            <a:r>
              <a:rPr lang="en-US" sz="2000" dirty="0"/>
              <a:t> by phagocytic </a:t>
            </a:r>
            <a:r>
              <a:rPr lang="en-US" sz="2000" dirty="0" smtClean="0"/>
              <a:t>macrophages </a:t>
            </a:r>
            <a:r>
              <a:rPr lang="en-US" sz="2000" b="1" dirty="0">
                <a:solidFill>
                  <a:srgbClr val="C00000"/>
                </a:solidFill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</a:rPr>
              <a:t>7 to 10 days).</a:t>
            </a:r>
          </a:p>
          <a:p>
            <a:endParaRPr sz="2000" b="1" dirty="0">
              <a:solidFill>
                <a:srgbClr val="C00000"/>
              </a:solidFill>
            </a:endParaRPr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2" name="AutoShape 2" descr="Image result for angina cartoon stai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91" y="685799"/>
            <a:ext cx="3782290" cy="364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96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716975" y="1020027"/>
            <a:ext cx="323157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10-14 days: L.M.</a:t>
            </a:r>
            <a:r>
              <a:rPr lang="en-US" sz="2000" dirty="0" smtClean="0"/>
              <a:t>: well </a:t>
            </a:r>
            <a:r>
              <a:rPr lang="en-US" sz="2000" dirty="0"/>
              <a:t>established granulation tissue with new blood vessels &amp; collagen </a:t>
            </a:r>
            <a:r>
              <a:rPr lang="en-US" sz="2000" dirty="0" smtClean="0"/>
              <a:t>deposition.</a:t>
            </a:r>
            <a:endParaRPr lang="en-US" sz="2000" dirty="0"/>
          </a:p>
          <a:p>
            <a:endParaRPr sz="2000" b="1" dirty="0">
              <a:solidFill>
                <a:srgbClr val="C00000"/>
              </a:solidFill>
            </a:endParaRPr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2" name="AutoShape 2" descr="Image result for angina cartoon stai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92" y="1018310"/>
            <a:ext cx="5008418" cy="361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92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650300" y="484188"/>
            <a:ext cx="4397950" cy="18684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Within 2-8 </a:t>
            </a:r>
            <a:r>
              <a:rPr lang="en-US" sz="2000" b="1" dirty="0" smtClean="0">
                <a:solidFill>
                  <a:srgbClr val="C00000"/>
                </a:solidFill>
              </a:rPr>
              <a:t>weeks</a:t>
            </a:r>
            <a:r>
              <a:rPr lang="en-US" sz="2000" b="1" dirty="0" smtClean="0"/>
              <a:t>; </a:t>
            </a:r>
            <a:r>
              <a:rPr lang="en-US" sz="2000" b="1" dirty="0" smtClean="0">
                <a:solidFill>
                  <a:srgbClr val="C00000"/>
                </a:solidFill>
              </a:rPr>
              <a:t>Grossly </a:t>
            </a:r>
            <a:r>
              <a:rPr lang="ar-SA" sz="2000" b="1" dirty="0" smtClean="0">
                <a:solidFill>
                  <a:srgbClr val="C00000"/>
                </a:solidFill>
              </a:rPr>
              <a:t> </a:t>
            </a:r>
            <a:r>
              <a:rPr lang="en-US" sz="2000" dirty="0"/>
              <a:t>gray white scar progressive from the periphery towards the </a:t>
            </a:r>
            <a:r>
              <a:rPr lang="en-US" sz="2000" dirty="0" smtClean="0"/>
              <a:t>center </a:t>
            </a:r>
            <a:r>
              <a:rPr lang="en-US" sz="2000" dirty="0"/>
              <a:t>of the </a:t>
            </a:r>
            <a:r>
              <a:rPr lang="en-US" sz="2000" dirty="0" smtClean="0"/>
              <a:t>infarct. </a:t>
            </a:r>
          </a:p>
          <a:p>
            <a:endParaRPr sz="2000" b="1" dirty="0">
              <a:solidFill>
                <a:srgbClr val="C00000"/>
              </a:solidFill>
            </a:endParaRPr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2" name="AutoShape 2" descr="Image result for angina cartoon stai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390775"/>
            <a:ext cx="4743450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webpath.med.utah.edu/jpeg5/CV0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244475"/>
            <a:ext cx="3803650" cy="255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13400" y="3305175"/>
            <a:ext cx="3238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Microscopically: </a:t>
            </a:r>
          </a:p>
          <a:p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Healed MI (collagenous scar)</a:t>
            </a:r>
          </a:p>
          <a:p>
            <a:endParaRPr lang="en-US" sz="2000" dirty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7828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19"/>
          <p:cNvGrpSpPr/>
          <p:nvPr/>
        </p:nvGrpSpPr>
        <p:grpSpPr>
          <a:xfrm>
            <a:off x="6122447" y="462873"/>
            <a:ext cx="2114752" cy="4367730"/>
            <a:chOff x="8078788" y="3651250"/>
            <a:chExt cx="1389000" cy="2868600"/>
          </a:xfrm>
        </p:grpSpPr>
        <p:sp>
          <p:nvSpPr>
            <p:cNvPr id="162" name="Google Shape;162;p19"/>
            <p:cNvSpPr/>
            <p:nvPr/>
          </p:nvSpPr>
          <p:spPr>
            <a:xfrm>
              <a:off x="8083550" y="3651250"/>
              <a:ext cx="1384200" cy="2868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506" y="61353"/>
                  </a:moveTo>
                  <a:cubicBezTo>
                    <a:pt x="117760" y="61172"/>
                    <a:pt x="118133" y="61263"/>
                    <a:pt x="118506" y="61353"/>
                  </a:cubicBezTo>
                  <a:cubicBezTo>
                    <a:pt x="115894" y="60631"/>
                    <a:pt x="114401" y="59187"/>
                    <a:pt x="112348" y="58195"/>
                  </a:cubicBezTo>
                  <a:cubicBezTo>
                    <a:pt x="111415" y="57654"/>
                    <a:pt x="110295" y="57203"/>
                    <a:pt x="108989" y="57022"/>
                  </a:cubicBezTo>
                  <a:cubicBezTo>
                    <a:pt x="108429" y="57022"/>
                    <a:pt x="107496" y="57022"/>
                    <a:pt x="107122" y="56932"/>
                  </a:cubicBezTo>
                  <a:cubicBezTo>
                    <a:pt x="106936" y="56842"/>
                    <a:pt x="106749" y="56571"/>
                    <a:pt x="106749" y="56481"/>
                  </a:cubicBezTo>
                  <a:cubicBezTo>
                    <a:pt x="106562" y="56300"/>
                    <a:pt x="106376" y="56030"/>
                    <a:pt x="106189" y="55849"/>
                  </a:cubicBezTo>
                  <a:cubicBezTo>
                    <a:pt x="105069" y="54406"/>
                    <a:pt x="104323" y="52872"/>
                    <a:pt x="103950" y="51338"/>
                  </a:cubicBezTo>
                  <a:cubicBezTo>
                    <a:pt x="103763" y="50345"/>
                    <a:pt x="103763" y="49443"/>
                    <a:pt x="103390" y="48541"/>
                  </a:cubicBezTo>
                  <a:cubicBezTo>
                    <a:pt x="102643" y="46917"/>
                    <a:pt x="101710" y="45383"/>
                    <a:pt x="100404" y="43849"/>
                  </a:cubicBezTo>
                  <a:cubicBezTo>
                    <a:pt x="100031" y="43308"/>
                    <a:pt x="99471" y="42586"/>
                    <a:pt x="98724" y="42045"/>
                  </a:cubicBezTo>
                  <a:cubicBezTo>
                    <a:pt x="98164" y="41684"/>
                    <a:pt x="97604" y="41323"/>
                    <a:pt x="97418" y="40781"/>
                  </a:cubicBezTo>
                  <a:cubicBezTo>
                    <a:pt x="97045" y="40060"/>
                    <a:pt x="97231" y="39248"/>
                    <a:pt x="97045" y="38436"/>
                  </a:cubicBezTo>
                  <a:cubicBezTo>
                    <a:pt x="96858" y="37624"/>
                    <a:pt x="96671" y="36902"/>
                    <a:pt x="96485" y="36090"/>
                  </a:cubicBezTo>
                  <a:cubicBezTo>
                    <a:pt x="96111" y="34556"/>
                    <a:pt x="95552" y="33022"/>
                    <a:pt x="94805" y="31488"/>
                  </a:cubicBezTo>
                  <a:cubicBezTo>
                    <a:pt x="94618" y="31127"/>
                    <a:pt x="94805" y="30766"/>
                    <a:pt x="94992" y="30406"/>
                  </a:cubicBezTo>
                  <a:cubicBezTo>
                    <a:pt x="94992" y="30045"/>
                    <a:pt x="94992" y="29593"/>
                    <a:pt x="94992" y="29233"/>
                  </a:cubicBezTo>
                  <a:cubicBezTo>
                    <a:pt x="94992" y="28421"/>
                    <a:pt x="94992" y="27609"/>
                    <a:pt x="94805" y="26796"/>
                  </a:cubicBezTo>
                  <a:cubicBezTo>
                    <a:pt x="94432" y="25353"/>
                    <a:pt x="92566" y="24090"/>
                    <a:pt x="91073" y="22917"/>
                  </a:cubicBezTo>
                  <a:cubicBezTo>
                    <a:pt x="89393" y="21563"/>
                    <a:pt x="86594" y="21022"/>
                    <a:pt x="83421" y="20751"/>
                  </a:cubicBezTo>
                  <a:cubicBezTo>
                    <a:pt x="81928" y="20571"/>
                    <a:pt x="80248" y="20571"/>
                    <a:pt x="78569" y="20481"/>
                  </a:cubicBezTo>
                  <a:cubicBezTo>
                    <a:pt x="77822" y="20481"/>
                    <a:pt x="77076" y="20481"/>
                    <a:pt x="76329" y="20481"/>
                  </a:cubicBezTo>
                  <a:cubicBezTo>
                    <a:pt x="75769" y="20481"/>
                    <a:pt x="75583" y="20481"/>
                    <a:pt x="75209" y="20300"/>
                  </a:cubicBezTo>
                  <a:cubicBezTo>
                    <a:pt x="75023" y="20210"/>
                    <a:pt x="74650" y="20120"/>
                    <a:pt x="74276" y="20030"/>
                  </a:cubicBezTo>
                  <a:cubicBezTo>
                    <a:pt x="72970" y="19578"/>
                    <a:pt x="71664" y="19127"/>
                    <a:pt x="70171" y="18766"/>
                  </a:cubicBezTo>
                  <a:cubicBezTo>
                    <a:pt x="69797" y="18676"/>
                    <a:pt x="69424" y="18496"/>
                    <a:pt x="69051" y="18406"/>
                  </a:cubicBezTo>
                  <a:cubicBezTo>
                    <a:pt x="68864" y="18406"/>
                    <a:pt x="68491" y="18315"/>
                    <a:pt x="68304" y="18225"/>
                  </a:cubicBezTo>
                  <a:cubicBezTo>
                    <a:pt x="68304" y="18135"/>
                    <a:pt x="68304" y="18045"/>
                    <a:pt x="68304" y="18045"/>
                  </a:cubicBezTo>
                  <a:cubicBezTo>
                    <a:pt x="68118" y="17323"/>
                    <a:pt x="67931" y="16601"/>
                    <a:pt x="67744" y="15969"/>
                  </a:cubicBezTo>
                  <a:cubicBezTo>
                    <a:pt x="67744" y="15609"/>
                    <a:pt x="67744" y="15338"/>
                    <a:pt x="67558" y="15067"/>
                  </a:cubicBezTo>
                  <a:cubicBezTo>
                    <a:pt x="67558" y="14977"/>
                    <a:pt x="67558" y="14887"/>
                    <a:pt x="67558" y="14887"/>
                  </a:cubicBezTo>
                  <a:cubicBezTo>
                    <a:pt x="67558" y="14796"/>
                    <a:pt x="67744" y="14796"/>
                    <a:pt x="67931" y="14706"/>
                  </a:cubicBezTo>
                  <a:cubicBezTo>
                    <a:pt x="68304" y="14616"/>
                    <a:pt x="68491" y="14526"/>
                    <a:pt x="68864" y="14345"/>
                  </a:cubicBezTo>
                  <a:cubicBezTo>
                    <a:pt x="69424" y="13984"/>
                    <a:pt x="69611" y="13533"/>
                    <a:pt x="69984" y="13082"/>
                  </a:cubicBezTo>
                  <a:cubicBezTo>
                    <a:pt x="70357" y="12451"/>
                    <a:pt x="70730" y="11819"/>
                    <a:pt x="71104" y="11187"/>
                  </a:cubicBezTo>
                  <a:cubicBezTo>
                    <a:pt x="72597" y="8481"/>
                    <a:pt x="73343" y="5052"/>
                    <a:pt x="70171" y="2526"/>
                  </a:cubicBezTo>
                  <a:cubicBezTo>
                    <a:pt x="68678" y="1443"/>
                    <a:pt x="66438" y="631"/>
                    <a:pt x="63639" y="270"/>
                  </a:cubicBezTo>
                  <a:cubicBezTo>
                    <a:pt x="62706" y="180"/>
                    <a:pt x="59906" y="0"/>
                    <a:pt x="58040" y="180"/>
                  </a:cubicBezTo>
                  <a:cubicBezTo>
                    <a:pt x="55241" y="360"/>
                    <a:pt x="52628" y="812"/>
                    <a:pt x="50762" y="1714"/>
                  </a:cubicBezTo>
                  <a:cubicBezTo>
                    <a:pt x="48709" y="2796"/>
                    <a:pt x="47776" y="4150"/>
                    <a:pt x="47402" y="5503"/>
                  </a:cubicBezTo>
                  <a:cubicBezTo>
                    <a:pt x="46469" y="8300"/>
                    <a:pt x="47962" y="11007"/>
                    <a:pt x="49828" y="13533"/>
                  </a:cubicBezTo>
                  <a:cubicBezTo>
                    <a:pt x="50015" y="13894"/>
                    <a:pt x="50388" y="14165"/>
                    <a:pt x="50762" y="14345"/>
                  </a:cubicBezTo>
                  <a:cubicBezTo>
                    <a:pt x="50948" y="14436"/>
                    <a:pt x="51135" y="14616"/>
                    <a:pt x="51508" y="14706"/>
                  </a:cubicBezTo>
                  <a:cubicBezTo>
                    <a:pt x="51508" y="14706"/>
                    <a:pt x="51881" y="14796"/>
                    <a:pt x="51881" y="14887"/>
                  </a:cubicBezTo>
                  <a:cubicBezTo>
                    <a:pt x="52068" y="14977"/>
                    <a:pt x="51881" y="15338"/>
                    <a:pt x="51881" y="15428"/>
                  </a:cubicBezTo>
                  <a:cubicBezTo>
                    <a:pt x="51695" y="16150"/>
                    <a:pt x="51508" y="16962"/>
                    <a:pt x="51321" y="17684"/>
                  </a:cubicBezTo>
                  <a:cubicBezTo>
                    <a:pt x="51321" y="17774"/>
                    <a:pt x="51321" y="18045"/>
                    <a:pt x="51135" y="18225"/>
                  </a:cubicBezTo>
                  <a:cubicBezTo>
                    <a:pt x="51135" y="18315"/>
                    <a:pt x="50575" y="18406"/>
                    <a:pt x="50388" y="18406"/>
                  </a:cubicBezTo>
                  <a:cubicBezTo>
                    <a:pt x="50015" y="18496"/>
                    <a:pt x="49642" y="18676"/>
                    <a:pt x="49269" y="18766"/>
                  </a:cubicBezTo>
                  <a:cubicBezTo>
                    <a:pt x="48709" y="18947"/>
                    <a:pt x="47962" y="19127"/>
                    <a:pt x="47216" y="19398"/>
                  </a:cubicBezTo>
                  <a:cubicBezTo>
                    <a:pt x="46469" y="19578"/>
                    <a:pt x="45909" y="19759"/>
                    <a:pt x="45163" y="20030"/>
                  </a:cubicBezTo>
                  <a:cubicBezTo>
                    <a:pt x="44976" y="20120"/>
                    <a:pt x="44603" y="20210"/>
                    <a:pt x="44416" y="20300"/>
                  </a:cubicBezTo>
                  <a:cubicBezTo>
                    <a:pt x="43856" y="20481"/>
                    <a:pt x="43856" y="20481"/>
                    <a:pt x="43297" y="20481"/>
                  </a:cubicBezTo>
                  <a:cubicBezTo>
                    <a:pt x="41617" y="20481"/>
                    <a:pt x="39937" y="20481"/>
                    <a:pt x="38258" y="20571"/>
                  </a:cubicBezTo>
                  <a:cubicBezTo>
                    <a:pt x="35458" y="20751"/>
                    <a:pt x="31912" y="21022"/>
                    <a:pt x="29860" y="22015"/>
                  </a:cubicBezTo>
                  <a:cubicBezTo>
                    <a:pt x="28740" y="22556"/>
                    <a:pt x="27993" y="23187"/>
                    <a:pt x="27247" y="23819"/>
                  </a:cubicBezTo>
                  <a:cubicBezTo>
                    <a:pt x="26500" y="24451"/>
                    <a:pt x="25754" y="25082"/>
                    <a:pt x="25194" y="25804"/>
                  </a:cubicBezTo>
                  <a:cubicBezTo>
                    <a:pt x="24634" y="26526"/>
                    <a:pt x="24634" y="27338"/>
                    <a:pt x="24447" y="28060"/>
                  </a:cubicBezTo>
                  <a:cubicBezTo>
                    <a:pt x="24447" y="28872"/>
                    <a:pt x="24447" y="29684"/>
                    <a:pt x="24634" y="30406"/>
                  </a:cubicBezTo>
                  <a:cubicBezTo>
                    <a:pt x="24634" y="30766"/>
                    <a:pt x="24821" y="31127"/>
                    <a:pt x="24634" y="31488"/>
                  </a:cubicBezTo>
                  <a:cubicBezTo>
                    <a:pt x="24447" y="31939"/>
                    <a:pt x="24261" y="32300"/>
                    <a:pt x="24074" y="32661"/>
                  </a:cubicBezTo>
                  <a:cubicBezTo>
                    <a:pt x="23888" y="33473"/>
                    <a:pt x="23514" y="34195"/>
                    <a:pt x="23328" y="35007"/>
                  </a:cubicBezTo>
                  <a:cubicBezTo>
                    <a:pt x="22768" y="36541"/>
                    <a:pt x="22395" y="38165"/>
                    <a:pt x="22395" y="39699"/>
                  </a:cubicBezTo>
                  <a:cubicBezTo>
                    <a:pt x="22208" y="40511"/>
                    <a:pt x="22208" y="41142"/>
                    <a:pt x="21275" y="41774"/>
                  </a:cubicBezTo>
                  <a:cubicBezTo>
                    <a:pt x="20715" y="42135"/>
                    <a:pt x="20342" y="42496"/>
                    <a:pt x="19968" y="42947"/>
                  </a:cubicBezTo>
                  <a:cubicBezTo>
                    <a:pt x="17729" y="45293"/>
                    <a:pt x="16236" y="47909"/>
                    <a:pt x="15676" y="50526"/>
                  </a:cubicBezTo>
                  <a:cubicBezTo>
                    <a:pt x="15303" y="51969"/>
                    <a:pt x="14930" y="53413"/>
                    <a:pt x="13996" y="54857"/>
                  </a:cubicBezTo>
                  <a:cubicBezTo>
                    <a:pt x="13810" y="55218"/>
                    <a:pt x="13623" y="55488"/>
                    <a:pt x="13250" y="55849"/>
                  </a:cubicBezTo>
                  <a:cubicBezTo>
                    <a:pt x="13250" y="56030"/>
                    <a:pt x="13063" y="56210"/>
                    <a:pt x="12877" y="56390"/>
                  </a:cubicBezTo>
                  <a:cubicBezTo>
                    <a:pt x="12690" y="56571"/>
                    <a:pt x="12503" y="56842"/>
                    <a:pt x="12317" y="56932"/>
                  </a:cubicBezTo>
                  <a:cubicBezTo>
                    <a:pt x="12130" y="57022"/>
                    <a:pt x="11010" y="57022"/>
                    <a:pt x="10637" y="57022"/>
                  </a:cubicBezTo>
                  <a:cubicBezTo>
                    <a:pt x="9891" y="57112"/>
                    <a:pt x="9144" y="57293"/>
                    <a:pt x="8584" y="57473"/>
                  </a:cubicBezTo>
                  <a:cubicBezTo>
                    <a:pt x="6158" y="58375"/>
                    <a:pt x="4665" y="59729"/>
                    <a:pt x="2612" y="60812"/>
                  </a:cubicBezTo>
                  <a:cubicBezTo>
                    <a:pt x="2052" y="60992"/>
                    <a:pt x="1493" y="61172"/>
                    <a:pt x="933" y="61353"/>
                  </a:cubicBezTo>
                  <a:cubicBezTo>
                    <a:pt x="559" y="61533"/>
                    <a:pt x="0" y="61714"/>
                    <a:pt x="0" y="61984"/>
                  </a:cubicBezTo>
                  <a:cubicBezTo>
                    <a:pt x="0" y="62526"/>
                    <a:pt x="1119" y="62616"/>
                    <a:pt x="1866" y="62616"/>
                  </a:cubicBezTo>
                  <a:cubicBezTo>
                    <a:pt x="2986" y="62526"/>
                    <a:pt x="3919" y="62436"/>
                    <a:pt x="4665" y="62165"/>
                  </a:cubicBezTo>
                  <a:cubicBezTo>
                    <a:pt x="5225" y="62075"/>
                    <a:pt x="5598" y="61804"/>
                    <a:pt x="6158" y="61624"/>
                  </a:cubicBezTo>
                  <a:cubicBezTo>
                    <a:pt x="6531" y="61443"/>
                    <a:pt x="6905" y="61172"/>
                    <a:pt x="7465" y="61082"/>
                  </a:cubicBezTo>
                  <a:cubicBezTo>
                    <a:pt x="7278" y="61624"/>
                    <a:pt x="6531" y="62165"/>
                    <a:pt x="5972" y="62616"/>
                  </a:cubicBezTo>
                  <a:cubicBezTo>
                    <a:pt x="5412" y="63248"/>
                    <a:pt x="4665" y="63789"/>
                    <a:pt x="3919" y="64421"/>
                  </a:cubicBezTo>
                  <a:cubicBezTo>
                    <a:pt x="3359" y="64872"/>
                    <a:pt x="2239" y="65503"/>
                    <a:pt x="2799" y="66045"/>
                  </a:cubicBezTo>
                  <a:cubicBezTo>
                    <a:pt x="3732" y="67127"/>
                    <a:pt x="5598" y="65774"/>
                    <a:pt x="6345" y="65413"/>
                  </a:cubicBezTo>
                  <a:cubicBezTo>
                    <a:pt x="6905" y="65052"/>
                    <a:pt x="7278" y="64691"/>
                    <a:pt x="7838" y="64330"/>
                  </a:cubicBezTo>
                  <a:cubicBezTo>
                    <a:pt x="8211" y="63969"/>
                    <a:pt x="8771" y="63609"/>
                    <a:pt x="9331" y="63428"/>
                  </a:cubicBezTo>
                  <a:cubicBezTo>
                    <a:pt x="9331" y="63699"/>
                    <a:pt x="9144" y="64060"/>
                    <a:pt x="8958" y="64421"/>
                  </a:cubicBezTo>
                  <a:cubicBezTo>
                    <a:pt x="8584" y="64781"/>
                    <a:pt x="8398" y="65142"/>
                    <a:pt x="8024" y="65503"/>
                  </a:cubicBezTo>
                  <a:cubicBezTo>
                    <a:pt x="7651" y="66135"/>
                    <a:pt x="6718" y="66947"/>
                    <a:pt x="6905" y="67578"/>
                  </a:cubicBezTo>
                  <a:cubicBezTo>
                    <a:pt x="7278" y="67939"/>
                    <a:pt x="8024" y="68210"/>
                    <a:pt x="8771" y="68030"/>
                  </a:cubicBezTo>
                  <a:cubicBezTo>
                    <a:pt x="9517" y="67849"/>
                    <a:pt x="9891" y="67308"/>
                    <a:pt x="10264" y="66947"/>
                  </a:cubicBezTo>
                  <a:cubicBezTo>
                    <a:pt x="11010" y="66045"/>
                    <a:pt x="11570" y="65052"/>
                    <a:pt x="12503" y="64150"/>
                  </a:cubicBezTo>
                  <a:cubicBezTo>
                    <a:pt x="12503" y="64962"/>
                    <a:pt x="12130" y="65774"/>
                    <a:pt x="12130" y="66586"/>
                  </a:cubicBezTo>
                  <a:cubicBezTo>
                    <a:pt x="12130" y="66947"/>
                    <a:pt x="11944" y="67578"/>
                    <a:pt x="12690" y="67849"/>
                  </a:cubicBezTo>
                  <a:cubicBezTo>
                    <a:pt x="13250" y="68120"/>
                    <a:pt x="14183" y="67939"/>
                    <a:pt x="14556" y="67669"/>
                  </a:cubicBezTo>
                  <a:cubicBezTo>
                    <a:pt x="15116" y="67218"/>
                    <a:pt x="14930" y="66496"/>
                    <a:pt x="15116" y="65954"/>
                  </a:cubicBezTo>
                  <a:cubicBezTo>
                    <a:pt x="15116" y="65503"/>
                    <a:pt x="15116" y="65142"/>
                    <a:pt x="15303" y="64691"/>
                  </a:cubicBezTo>
                  <a:cubicBezTo>
                    <a:pt x="15303" y="64511"/>
                    <a:pt x="15303" y="63969"/>
                    <a:pt x="15863" y="63879"/>
                  </a:cubicBezTo>
                  <a:cubicBezTo>
                    <a:pt x="16236" y="64060"/>
                    <a:pt x="15863" y="64781"/>
                    <a:pt x="15863" y="65052"/>
                  </a:cubicBezTo>
                  <a:cubicBezTo>
                    <a:pt x="15676" y="65503"/>
                    <a:pt x="15676" y="65954"/>
                    <a:pt x="15676" y="66406"/>
                  </a:cubicBezTo>
                  <a:cubicBezTo>
                    <a:pt x="15863" y="66857"/>
                    <a:pt x="16609" y="67398"/>
                    <a:pt x="17542" y="67037"/>
                  </a:cubicBezTo>
                  <a:cubicBezTo>
                    <a:pt x="18102" y="66766"/>
                    <a:pt x="18289" y="66315"/>
                    <a:pt x="18475" y="65954"/>
                  </a:cubicBezTo>
                  <a:cubicBezTo>
                    <a:pt x="18475" y="65503"/>
                    <a:pt x="18475" y="65142"/>
                    <a:pt x="18475" y="64691"/>
                  </a:cubicBezTo>
                  <a:cubicBezTo>
                    <a:pt x="18662" y="64150"/>
                    <a:pt x="18849" y="63609"/>
                    <a:pt x="18849" y="62977"/>
                  </a:cubicBezTo>
                  <a:cubicBezTo>
                    <a:pt x="19035" y="62706"/>
                    <a:pt x="19222" y="62526"/>
                    <a:pt x="19409" y="62255"/>
                  </a:cubicBezTo>
                  <a:cubicBezTo>
                    <a:pt x="19782" y="61804"/>
                    <a:pt x="20155" y="61353"/>
                    <a:pt x="20342" y="60902"/>
                  </a:cubicBezTo>
                  <a:cubicBezTo>
                    <a:pt x="20528" y="60451"/>
                    <a:pt x="20902" y="59909"/>
                    <a:pt x="20902" y="59458"/>
                  </a:cubicBezTo>
                  <a:cubicBezTo>
                    <a:pt x="20902" y="59278"/>
                    <a:pt x="20902" y="59187"/>
                    <a:pt x="20715" y="59007"/>
                  </a:cubicBezTo>
                  <a:cubicBezTo>
                    <a:pt x="20715" y="58917"/>
                    <a:pt x="20528" y="58736"/>
                    <a:pt x="20528" y="58646"/>
                  </a:cubicBezTo>
                  <a:cubicBezTo>
                    <a:pt x="20528" y="58466"/>
                    <a:pt x="20902" y="58195"/>
                    <a:pt x="21088" y="58015"/>
                  </a:cubicBezTo>
                  <a:cubicBezTo>
                    <a:pt x="22021" y="56842"/>
                    <a:pt x="23141" y="55759"/>
                    <a:pt x="24261" y="54676"/>
                  </a:cubicBezTo>
                  <a:cubicBezTo>
                    <a:pt x="26874" y="52060"/>
                    <a:pt x="29860" y="49533"/>
                    <a:pt x="31726" y="46827"/>
                  </a:cubicBezTo>
                  <a:cubicBezTo>
                    <a:pt x="32659" y="45293"/>
                    <a:pt x="33219" y="43759"/>
                    <a:pt x="33965" y="42315"/>
                  </a:cubicBezTo>
                  <a:cubicBezTo>
                    <a:pt x="34712" y="40962"/>
                    <a:pt x="35645" y="39609"/>
                    <a:pt x="36765" y="38345"/>
                  </a:cubicBezTo>
                  <a:cubicBezTo>
                    <a:pt x="37138" y="39067"/>
                    <a:pt x="37511" y="39789"/>
                    <a:pt x="37884" y="40511"/>
                  </a:cubicBezTo>
                  <a:cubicBezTo>
                    <a:pt x="38071" y="41052"/>
                    <a:pt x="38631" y="41593"/>
                    <a:pt x="38818" y="42225"/>
                  </a:cubicBezTo>
                  <a:cubicBezTo>
                    <a:pt x="38818" y="42857"/>
                    <a:pt x="38818" y="43488"/>
                    <a:pt x="38818" y="44210"/>
                  </a:cubicBezTo>
                  <a:cubicBezTo>
                    <a:pt x="38631" y="45203"/>
                    <a:pt x="38631" y="46195"/>
                    <a:pt x="38631" y="47278"/>
                  </a:cubicBezTo>
                  <a:cubicBezTo>
                    <a:pt x="38631" y="47819"/>
                    <a:pt x="38444" y="48451"/>
                    <a:pt x="38631" y="48992"/>
                  </a:cubicBezTo>
                  <a:cubicBezTo>
                    <a:pt x="38631" y="49263"/>
                    <a:pt x="39004" y="49443"/>
                    <a:pt x="39191" y="49714"/>
                  </a:cubicBezTo>
                  <a:cubicBezTo>
                    <a:pt x="39377" y="50075"/>
                    <a:pt x="39004" y="50796"/>
                    <a:pt x="38818" y="51248"/>
                  </a:cubicBezTo>
                  <a:cubicBezTo>
                    <a:pt x="38444" y="52240"/>
                    <a:pt x="38071" y="53323"/>
                    <a:pt x="37698" y="54315"/>
                  </a:cubicBezTo>
                  <a:cubicBezTo>
                    <a:pt x="36391" y="58466"/>
                    <a:pt x="36951" y="62706"/>
                    <a:pt x="37511" y="66766"/>
                  </a:cubicBezTo>
                  <a:cubicBezTo>
                    <a:pt x="38071" y="70917"/>
                    <a:pt x="39377" y="74977"/>
                    <a:pt x="41617" y="79037"/>
                  </a:cubicBezTo>
                  <a:cubicBezTo>
                    <a:pt x="42737" y="80751"/>
                    <a:pt x="43670" y="82466"/>
                    <a:pt x="43856" y="84270"/>
                  </a:cubicBezTo>
                  <a:cubicBezTo>
                    <a:pt x="43856" y="85804"/>
                    <a:pt x="43110" y="87248"/>
                    <a:pt x="42363" y="88781"/>
                  </a:cubicBezTo>
                  <a:cubicBezTo>
                    <a:pt x="41430" y="90766"/>
                    <a:pt x="40870" y="92751"/>
                    <a:pt x="41430" y="94827"/>
                  </a:cubicBezTo>
                  <a:cubicBezTo>
                    <a:pt x="41990" y="96812"/>
                    <a:pt x="43110" y="98796"/>
                    <a:pt x="44416" y="100691"/>
                  </a:cubicBezTo>
                  <a:cubicBezTo>
                    <a:pt x="45536" y="102586"/>
                    <a:pt x="46656" y="104390"/>
                    <a:pt x="47776" y="106195"/>
                  </a:cubicBezTo>
                  <a:cubicBezTo>
                    <a:pt x="48709" y="107639"/>
                    <a:pt x="49642" y="109082"/>
                    <a:pt x="50388" y="110526"/>
                  </a:cubicBezTo>
                  <a:cubicBezTo>
                    <a:pt x="50575" y="110977"/>
                    <a:pt x="51135" y="111609"/>
                    <a:pt x="50948" y="112060"/>
                  </a:cubicBezTo>
                  <a:cubicBezTo>
                    <a:pt x="50762" y="112421"/>
                    <a:pt x="49642" y="114045"/>
                    <a:pt x="49642" y="114225"/>
                  </a:cubicBezTo>
                  <a:cubicBezTo>
                    <a:pt x="49455" y="114496"/>
                    <a:pt x="49269" y="114766"/>
                    <a:pt x="48895" y="115037"/>
                  </a:cubicBezTo>
                  <a:cubicBezTo>
                    <a:pt x="48522" y="115308"/>
                    <a:pt x="48149" y="115578"/>
                    <a:pt x="47402" y="115849"/>
                  </a:cubicBezTo>
                  <a:cubicBezTo>
                    <a:pt x="47029" y="116030"/>
                    <a:pt x="46842" y="116210"/>
                    <a:pt x="46469" y="116390"/>
                  </a:cubicBezTo>
                  <a:cubicBezTo>
                    <a:pt x="46283" y="116390"/>
                    <a:pt x="46096" y="116481"/>
                    <a:pt x="45909" y="116571"/>
                  </a:cubicBezTo>
                  <a:cubicBezTo>
                    <a:pt x="45723" y="116661"/>
                    <a:pt x="45536" y="116751"/>
                    <a:pt x="45349" y="116932"/>
                  </a:cubicBezTo>
                  <a:cubicBezTo>
                    <a:pt x="45163" y="117112"/>
                    <a:pt x="44790" y="117293"/>
                    <a:pt x="44603" y="117563"/>
                  </a:cubicBezTo>
                  <a:cubicBezTo>
                    <a:pt x="44416" y="117924"/>
                    <a:pt x="44230" y="118195"/>
                    <a:pt x="44603" y="118556"/>
                  </a:cubicBezTo>
                  <a:cubicBezTo>
                    <a:pt x="45349" y="119187"/>
                    <a:pt x="46842" y="119278"/>
                    <a:pt x="47962" y="119278"/>
                  </a:cubicBezTo>
                  <a:cubicBezTo>
                    <a:pt x="48522" y="119278"/>
                    <a:pt x="49082" y="119278"/>
                    <a:pt x="49642" y="119368"/>
                  </a:cubicBezTo>
                  <a:cubicBezTo>
                    <a:pt x="50015" y="119458"/>
                    <a:pt x="50575" y="119639"/>
                    <a:pt x="51135" y="119729"/>
                  </a:cubicBezTo>
                  <a:cubicBezTo>
                    <a:pt x="52441" y="120000"/>
                    <a:pt x="53561" y="120000"/>
                    <a:pt x="54867" y="120000"/>
                  </a:cubicBezTo>
                  <a:cubicBezTo>
                    <a:pt x="55987" y="120000"/>
                    <a:pt x="57293" y="120000"/>
                    <a:pt x="58413" y="119639"/>
                  </a:cubicBezTo>
                  <a:cubicBezTo>
                    <a:pt x="58600" y="119548"/>
                    <a:pt x="58973" y="119458"/>
                    <a:pt x="59160" y="119368"/>
                  </a:cubicBezTo>
                  <a:cubicBezTo>
                    <a:pt x="59346" y="119278"/>
                    <a:pt x="59533" y="119187"/>
                    <a:pt x="59720" y="119007"/>
                  </a:cubicBezTo>
                  <a:cubicBezTo>
                    <a:pt x="59720" y="119007"/>
                    <a:pt x="59720" y="119007"/>
                    <a:pt x="59720" y="119007"/>
                  </a:cubicBezTo>
                  <a:cubicBezTo>
                    <a:pt x="59720" y="119007"/>
                    <a:pt x="59720" y="119007"/>
                    <a:pt x="59720" y="119007"/>
                  </a:cubicBezTo>
                  <a:cubicBezTo>
                    <a:pt x="59906" y="119187"/>
                    <a:pt x="60279" y="119278"/>
                    <a:pt x="60466" y="119368"/>
                  </a:cubicBezTo>
                  <a:cubicBezTo>
                    <a:pt x="60653" y="119458"/>
                    <a:pt x="60839" y="119548"/>
                    <a:pt x="61213" y="119639"/>
                  </a:cubicBezTo>
                  <a:cubicBezTo>
                    <a:pt x="62332" y="120000"/>
                    <a:pt x="63452" y="120000"/>
                    <a:pt x="64758" y="120000"/>
                  </a:cubicBezTo>
                  <a:cubicBezTo>
                    <a:pt x="65878" y="120000"/>
                    <a:pt x="67185" y="120000"/>
                    <a:pt x="68304" y="119729"/>
                  </a:cubicBezTo>
                  <a:cubicBezTo>
                    <a:pt x="68864" y="119639"/>
                    <a:pt x="69424" y="119458"/>
                    <a:pt x="69984" y="119368"/>
                  </a:cubicBezTo>
                  <a:cubicBezTo>
                    <a:pt x="70357" y="119278"/>
                    <a:pt x="70917" y="119278"/>
                    <a:pt x="71477" y="119278"/>
                  </a:cubicBezTo>
                  <a:cubicBezTo>
                    <a:pt x="72597" y="119278"/>
                    <a:pt x="74276" y="119187"/>
                    <a:pt x="74836" y="118556"/>
                  </a:cubicBezTo>
                  <a:cubicBezTo>
                    <a:pt x="75209" y="118195"/>
                    <a:pt x="75209" y="117924"/>
                    <a:pt x="75023" y="117563"/>
                  </a:cubicBezTo>
                  <a:cubicBezTo>
                    <a:pt x="74836" y="117293"/>
                    <a:pt x="74463" y="117112"/>
                    <a:pt x="74090" y="116932"/>
                  </a:cubicBezTo>
                  <a:cubicBezTo>
                    <a:pt x="73903" y="116751"/>
                    <a:pt x="73716" y="116661"/>
                    <a:pt x="73530" y="116571"/>
                  </a:cubicBezTo>
                  <a:cubicBezTo>
                    <a:pt x="73343" y="116481"/>
                    <a:pt x="73157" y="116390"/>
                    <a:pt x="73157" y="116390"/>
                  </a:cubicBezTo>
                  <a:cubicBezTo>
                    <a:pt x="72783" y="116210"/>
                    <a:pt x="72410" y="116030"/>
                    <a:pt x="72037" y="115849"/>
                  </a:cubicBezTo>
                  <a:cubicBezTo>
                    <a:pt x="71477" y="115578"/>
                    <a:pt x="70917" y="115308"/>
                    <a:pt x="70544" y="115037"/>
                  </a:cubicBezTo>
                  <a:cubicBezTo>
                    <a:pt x="70357" y="114857"/>
                    <a:pt x="69424" y="113503"/>
                    <a:pt x="69424" y="113503"/>
                  </a:cubicBezTo>
                  <a:cubicBezTo>
                    <a:pt x="69051" y="112872"/>
                    <a:pt x="68491" y="111969"/>
                    <a:pt x="68678" y="111518"/>
                  </a:cubicBezTo>
                  <a:cubicBezTo>
                    <a:pt x="68864" y="110887"/>
                    <a:pt x="69237" y="110255"/>
                    <a:pt x="69611" y="109714"/>
                  </a:cubicBezTo>
                  <a:cubicBezTo>
                    <a:pt x="70357" y="108451"/>
                    <a:pt x="71104" y="107278"/>
                    <a:pt x="71850" y="106015"/>
                  </a:cubicBezTo>
                  <a:cubicBezTo>
                    <a:pt x="72970" y="104210"/>
                    <a:pt x="74090" y="102406"/>
                    <a:pt x="75209" y="100601"/>
                  </a:cubicBezTo>
                  <a:cubicBezTo>
                    <a:pt x="76516" y="98706"/>
                    <a:pt x="77636" y="96721"/>
                    <a:pt x="78195" y="94736"/>
                  </a:cubicBezTo>
                  <a:cubicBezTo>
                    <a:pt x="78569" y="92751"/>
                    <a:pt x="78195" y="90857"/>
                    <a:pt x="77076" y="88872"/>
                  </a:cubicBezTo>
                  <a:cubicBezTo>
                    <a:pt x="76329" y="87338"/>
                    <a:pt x="75583" y="85804"/>
                    <a:pt x="75769" y="84270"/>
                  </a:cubicBezTo>
                  <a:cubicBezTo>
                    <a:pt x="75769" y="82556"/>
                    <a:pt x="76702" y="80932"/>
                    <a:pt x="77636" y="79218"/>
                  </a:cubicBezTo>
                  <a:cubicBezTo>
                    <a:pt x="78755" y="77323"/>
                    <a:pt x="79688" y="75428"/>
                    <a:pt x="80435" y="73443"/>
                  </a:cubicBezTo>
                  <a:cubicBezTo>
                    <a:pt x="80995" y="71458"/>
                    <a:pt x="81555" y="69473"/>
                    <a:pt x="81928" y="67488"/>
                  </a:cubicBezTo>
                  <a:cubicBezTo>
                    <a:pt x="82301" y="65413"/>
                    <a:pt x="82301" y="63338"/>
                    <a:pt x="82488" y="61353"/>
                  </a:cubicBezTo>
                  <a:cubicBezTo>
                    <a:pt x="82488" y="59368"/>
                    <a:pt x="82674" y="57383"/>
                    <a:pt x="82115" y="55398"/>
                  </a:cubicBezTo>
                  <a:cubicBezTo>
                    <a:pt x="81741" y="54406"/>
                    <a:pt x="81368" y="53413"/>
                    <a:pt x="80995" y="52511"/>
                  </a:cubicBezTo>
                  <a:cubicBezTo>
                    <a:pt x="80808" y="51969"/>
                    <a:pt x="80622" y="51428"/>
                    <a:pt x="80435" y="50977"/>
                  </a:cubicBezTo>
                  <a:cubicBezTo>
                    <a:pt x="80248" y="50706"/>
                    <a:pt x="80248" y="50526"/>
                    <a:pt x="80062" y="50255"/>
                  </a:cubicBezTo>
                  <a:cubicBezTo>
                    <a:pt x="79875" y="49984"/>
                    <a:pt x="79875" y="49804"/>
                    <a:pt x="80062" y="49533"/>
                  </a:cubicBezTo>
                  <a:cubicBezTo>
                    <a:pt x="80248" y="48721"/>
                    <a:pt x="80062" y="48000"/>
                    <a:pt x="80062" y="47187"/>
                  </a:cubicBezTo>
                  <a:cubicBezTo>
                    <a:pt x="80062" y="45654"/>
                    <a:pt x="80062" y="44120"/>
                    <a:pt x="80062" y="42676"/>
                  </a:cubicBezTo>
                  <a:cubicBezTo>
                    <a:pt x="80062" y="42135"/>
                    <a:pt x="80248" y="41774"/>
                    <a:pt x="80622" y="41323"/>
                  </a:cubicBezTo>
                  <a:cubicBezTo>
                    <a:pt x="82301" y="38616"/>
                    <a:pt x="82301" y="38616"/>
                    <a:pt x="82301" y="38616"/>
                  </a:cubicBezTo>
                  <a:cubicBezTo>
                    <a:pt x="82674" y="38075"/>
                    <a:pt x="82674" y="38075"/>
                    <a:pt x="82674" y="38075"/>
                  </a:cubicBezTo>
                  <a:cubicBezTo>
                    <a:pt x="83421" y="39157"/>
                    <a:pt x="84167" y="40240"/>
                    <a:pt x="84914" y="41323"/>
                  </a:cubicBezTo>
                  <a:cubicBezTo>
                    <a:pt x="85847" y="42586"/>
                    <a:pt x="86220" y="44030"/>
                    <a:pt x="86967" y="45383"/>
                  </a:cubicBezTo>
                  <a:cubicBezTo>
                    <a:pt x="88273" y="48180"/>
                    <a:pt x="91073" y="50796"/>
                    <a:pt x="93872" y="53413"/>
                  </a:cubicBezTo>
                  <a:cubicBezTo>
                    <a:pt x="95178" y="54586"/>
                    <a:pt x="96485" y="55849"/>
                    <a:pt x="97604" y="57112"/>
                  </a:cubicBezTo>
                  <a:cubicBezTo>
                    <a:pt x="97978" y="57563"/>
                    <a:pt x="98724" y="58105"/>
                    <a:pt x="98911" y="58556"/>
                  </a:cubicBezTo>
                  <a:cubicBezTo>
                    <a:pt x="98911" y="58736"/>
                    <a:pt x="98724" y="58917"/>
                    <a:pt x="98724" y="59187"/>
                  </a:cubicBezTo>
                  <a:cubicBezTo>
                    <a:pt x="98538" y="59458"/>
                    <a:pt x="98724" y="59729"/>
                    <a:pt x="98724" y="60000"/>
                  </a:cubicBezTo>
                  <a:cubicBezTo>
                    <a:pt x="99097" y="60902"/>
                    <a:pt x="99844" y="61804"/>
                    <a:pt x="100404" y="62616"/>
                  </a:cubicBezTo>
                  <a:cubicBezTo>
                    <a:pt x="100777" y="62977"/>
                    <a:pt x="100590" y="63338"/>
                    <a:pt x="100777" y="63699"/>
                  </a:cubicBezTo>
                  <a:cubicBezTo>
                    <a:pt x="100777" y="64240"/>
                    <a:pt x="100964" y="64781"/>
                    <a:pt x="100964" y="65323"/>
                  </a:cubicBezTo>
                  <a:cubicBezTo>
                    <a:pt x="101150" y="65774"/>
                    <a:pt x="101150" y="66225"/>
                    <a:pt x="101524" y="66586"/>
                  </a:cubicBezTo>
                  <a:cubicBezTo>
                    <a:pt x="101897" y="67037"/>
                    <a:pt x="103017" y="67398"/>
                    <a:pt x="103576" y="66766"/>
                  </a:cubicBezTo>
                  <a:cubicBezTo>
                    <a:pt x="103950" y="66315"/>
                    <a:pt x="103763" y="65684"/>
                    <a:pt x="103763" y="65233"/>
                  </a:cubicBezTo>
                  <a:cubicBezTo>
                    <a:pt x="103763" y="64962"/>
                    <a:pt x="103576" y="64781"/>
                    <a:pt x="103576" y="64511"/>
                  </a:cubicBezTo>
                  <a:cubicBezTo>
                    <a:pt x="103576" y="64330"/>
                    <a:pt x="103390" y="63969"/>
                    <a:pt x="103763" y="63879"/>
                  </a:cubicBezTo>
                  <a:cubicBezTo>
                    <a:pt x="104136" y="63969"/>
                    <a:pt x="104136" y="64511"/>
                    <a:pt x="104136" y="64691"/>
                  </a:cubicBezTo>
                  <a:cubicBezTo>
                    <a:pt x="104323" y="65142"/>
                    <a:pt x="104323" y="65503"/>
                    <a:pt x="104510" y="65954"/>
                  </a:cubicBezTo>
                  <a:cubicBezTo>
                    <a:pt x="104510" y="66496"/>
                    <a:pt x="104510" y="67127"/>
                    <a:pt x="105069" y="67669"/>
                  </a:cubicBezTo>
                  <a:cubicBezTo>
                    <a:pt x="105443" y="67939"/>
                    <a:pt x="106189" y="68120"/>
                    <a:pt x="106749" y="67849"/>
                  </a:cubicBezTo>
                  <a:cubicBezTo>
                    <a:pt x="107496" y="67578"/>
                    <a:pt x="107496" y="67037"/>
                    <a:pt x="107309" y="66586"/>
                  </a:cubicBezTo>
                  <a:cubicBezTo>
                    <a:pt x="107309" y="65774"/>
                    <a:pt x="106936" y="64962"/>
                    <a:pt x="107122" y="64150"/>
                  </a:cubicBezTo>
                  <a:cubicBezTo>
                    <a:pt x="107869" y="65052"/>
                    <a:pt x="108429" y="66045"/>
                    <a:pt x="109175" y="66947"/>
                  </a:cubicBezTo>
                  <a:cubicBezTo>
                    <a:pt x="109548" y="67308"/>
                    <a:pt x="109922" y="67849"/>
                    <a:pt x="110855" y="68030"/>
                  </a:cubicBezTo>
                  <a:cubicBezTo>
                    <a:pt x="111601" y="68210"/>
                    <a:pt x="112348" y="67939"/>
                    <a:pt x="112534" y="67578"/>
                  </a:cubicBezTo>
                  <a:cubicBezTo>
                    <a:pt x="112721" y="66857"/>
                    <a:pt x="111975" y="66045"/>
                    <a:pt x="111415" y="65503"/>
                  </a:cubicBezTo>
                  <a:cubicBezTo>
                    <a:pt x="110855" y="64872"/>
                    <a:pt x="110108" y="64060"/>
                    <a:pt x="110108" y="63428"/>
                  </a:cubicBezTo>
                  <a:cubicBezTo>
                    <a:pt x="111228" y="63789"/>
                    <a:pt x="111975" y="64601"/>
                    <a:pt x="112908" y="65142"/>
                  </a:cubicBezTo>
                  <a:cubicBezTo>
                    <a:pt x="113468" y="65593"/>
                    <a:pt x="114961" y="66857"/>
                    <a:pt x="116267" y="66315"/>
                  </a:cubicBezTo>
                  <a:cubicBezTo>
                    <a:pt x="117573" y="65864"/>
                    <a:pt x="116267" y="65052"/>
                    <a:pt x="115707" y="64601"/>
                  </a:cubicBezTo>
                  <a:cubicBezTo>
                    <a:pt x="114961" y="63969"/>
                    <a:pt x="114401" y="63428"/>
                    <a:pt x="113841" y="62887"/>
                  </a:cubicBezTo>
                  <a:cubicBezTo>
                    <a:pt x="113094" y="62345"/>
                    <a:pt x="112348" y="61714"/>
                    <a:pt x="112161" y="61082"/>
                  </a:cubicBezTo>
                  <a:cubicBezTo>
                    <a:pt x="112908" y="61263"/>
                    <a:pt x="113654" y="61804"/>
                    <a:pt x="114401" y="62075"/>
                  </a:cubicBezTo>
                  <a:cubicBezTo>
                    <a:pt x="115147" y="62345"/>
                    <a:pt x="116080" y="62526"/>
                    <a:pt x="117013" y="62616"/>
                  </a:cubicBezTo>
                  <a:cubicBezTo>
                    <a:pt x="117760" y="62616"/>
                    <a:pt x="118506" y="62706"/>
                    <a:pt x="119066" y="62436"/>
                  </a:cubicBezTo>
                  <a:cubicBezTo>
                    <a:pt x="120000" y="62075"/>
                    <a:pt x="119253" y="61624"/>
                    <a:pt x="118506" y="61353"/>
                  </a:cubicBezTo>
                  <a:close/>
                  <a:moveTo>
                    <a:pt x="61026" y="87789"/>
                  </a:moveTo>
                  <a:cubicBezTo>
                    <a:pt x="61026" y="88781"/>
                    <a:pt x="60653" y="89864"/>
                    <a:pt x="60466" y="90857"/>
                  </a:cubicBezTo>
                  <a:cubicBezTo>
                    <a:pt x="60093" y="92300"/>
                    <a:pt x="60279" y="93834"/>
                    <a:pt x="60093" y="95278"/>
                  </a:cubicBezTo>
                  <a:cubicBezTo>
                    <a:pt x="59906" y="96270"/>
                    <a:pt x="59906" y="97172"/>
                    <a:pt x="60093" y="98075"/>
                  </a:cubicBezTo>
                  <a:cubicBezTo>
                    <a:pt x="60093" y="99067"/>
                    <a:pt x="60466" y="100150"/>
                    <a:pt x="60466" y="101142"/>
                  </a:cubicBezTo>
                  <a:cubicBezTo>
                    <a:pt x="60839" y="103488"/>
                    <a:pt x="60279" y="105834"/>
                    <a:pt x="59720" y="108180"/>
                  </a:cubicBezTo>
                  <a:cubicBezTo>
                    <a:pt x="59346" y="106105"/>
                    <a:pt x="58786" y="103939"/>
                    <a:pt x="58973" y="101774"/>
                  </a:cubicBezTo>
                  <a:cubicBezTo>
                    <a:pt x="58973" y="100691"/>
                    <a:pt x="59346" y="99699"/>
                    <a:pt x="59346" y="98616"/>
                  </a:cubicBezTo>
                  <a:cubicBezTo>
                    <a:pt x="59533" y="97533"/>
                    <a:pt x="59533" y="96451"/>
                    <a:pt x="59533" y="95368"/>
                  </a:cubicBezTo>
                  <a:cubicBezTo>
                    <a:pt x="59346" y="93654"/>
                    <a:pt x="59346" y="91939"/>
                    <a:pt x="58973" y="90135"/>
                  </a:cubicBezTo>
                  <a:cubicBezTo>
                    <a:pt x="58973" y="89593"/>
                    <a:pt x="58786" y="88962"/>
                    <a:pt x="58600" y="88330"/>
                  </a:cubicBezTo>
                  <a:cubicBezTo>
                    <a:pt x="58413" y="87789"/>
                    <a:pt x="58227" y="87067"/>
                    <a:pt x="58600" y="86526"/>
                  </a:cubicBezTo>
                  <a:cubicBezTo>
                    <a:pt x="58786" y="85984"/>
                    <a:pt x="59346" y="85443"/>
                    <a:pt x="59533" y="84812"/>
                  </a:cubicBezTo>
                  <a:cubicBezTo>
                    <a:pt x="59533" y="84270"/>
                    <a:pt x="59533" y="83639"/>
                    <a:pt x="59533" y="83007"/>
                  </a:cubicBezTo>
                  <a:cubicBezTo>
                    <a:pt x="59160" y="81654"/>
                    <a:pt x="59533" y="80300"/>
                    <a:pt x="59720" y="78947"/>
                  </a:cubicBezTo>
                  <a:cubicBezTo>
                    <a:pt x="59906" y="79939"/>
                    <a:pt x="60466" y="81112"/>
                    <a:pt x="60279" y="82105"/>
                  </a:cubicBezTo>
                  <a:cubicBezTo>
                    <a:pt x="60093" y="83097"/>
                    <a:pt x="59720" y="84090"/>
                    <a:pt x="60093" y="85082"/>
                  </a:cubicBezTo>
                  <a:cubicBezTo>
                    <a:pt x="60093" y="85443"/>
                    <a:pt x="60466" y="85894"/>
                    <a:pt x="60839" y="86255"/>
                  </a:cubicBezTo>
                  <a:cubicBezTo>
                    <a:pt x="61213" y="86706"/>
                    <a:pt x="61213" y="87248"/>
                    <a:pt x="61026" y="877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8078788" y="3651250"/>
              <a:ext cx="1389000" cy="2868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5441" y="84631"/>
                  </a:moveTo>
                  <a:cubicBezTo>
                    <a:pt x="53395" y="83639"/>
                    <a:pt x="49860" y="83819"/>
                    <a:pt x="47813" y="84721"/>
                  </a:cubicBezTo>
                  <a:cubicBezTo>
                    <a:pt x="48186" y="84721"/>
                    <a:pt x="48372" y="84631"/>
                    <a:pt x="48558" y="84631"/>
                  </a:cubicBezTo>
                  <a:cubicBezTo>
                    <a:pt x="50790" y="84180"/>
                    <a:pt x="53395" y="84270"/>
                    <a:pt x="55441" y="84631"/>
                  </a:cubicBezTo>
                  <a:close/>
                  <a:moveTo>
                    <a:pt x="59906" y="13804"/>
                  </a:moveTo>
                  <a:cubicBezTo>
                    <a:pt x="59906" y="13804"/>
                    <a:pt x="59906" y="13804"/>
                    <a:pt x="59906" y="13804"/>
                  </a:cubicBezTo>
                  <a:cubicBezTo>
                    <a:pt x="59906" y="13804"/>
                    <a:pt x="59906" y="13804"/>
                    <a:pt x="59906" y="13804"/>
                  </a:cubicBezTo>
                  <a:cubicBezTo>
                    <a:pt x="59906" y="13804"/>
                    <a:pt x="59906" y="13804"/>
                    <a:pt x="59906" y="13804"/>
                  </a:cubicBezTo>
                  <a:close/>
                  <a:moveTo>
                    <a:pt x="55069" y="26075"/>
                  </a:moveTo>
                  <a:cubicBezTo>
                    <a:pt x="54883" y="25804"/>
                    <a:pt x="54883" y="25533"/>
                    <a:pt x="54883" y="25533"/>
                  </a:cubicBezTo>
                  <a:cubicBezTo>
                    <a:pt x="54883" y="25533"/>
                    <a:pt x="54883" y="25804"/>
                    <a:pt x="55069" y="26165"/>
                  </a:cubicBezTo>
                  <a:cubicBezTo>
                    <a:pt x="55069" y="26526"/>
                    <a:pt x="55255" y="26977"/>
                    <a:pt x="55441" y="27609"/>
                  </a:cubicBezTo>
                  <a:cubicBezTo>
                    <a:pt x="55627" y="28240"/>
                    <a:pt x="55627" y="28962"/>
                    <a:pt x="55627" y="29774"/>
                  </a:cubicBezTo>
                  <a:cubicBezTo>
                    <a:pt x="55627" y="30135"/>
                    <a:pt x="55627" y="30496"/>
                    <a:pt x="55441" y="30947"/>
                  </a:cubicBezTo>
                  <a:cubicBezTo>
                    <a:pt x="55069" y="31308"/>
                    <a:pt x="54883" y="31669"/>
                    <a:pt x="54511" y="32030"/>
                  </a:cubicBezTo>
                  <a:cubicBezTo>
                    <a:pt x="53767" y="32751"/>
                    <a:pt x="52837" y="33473"/>
                    <a:pt x="51906" y="34105"/>
                  </a:cubicBezTo>
                  <a:cubicBezTo>
                    <a:pt x="50976" y="34736"/>
                    <a:pt x="49860" y="35278"/>
                    <a:pt x="48930" y="35639"/>
                  </a:cubicBezTo>
                  <a:cubicBezTo>
                    <a:pt x="48372" y="35819"/>
                    <a:pt x="47813" y="36000"/>
                    <a:pt x="47441" y="36090"/>
                  </a:cubicBezTo>
                  <a:cubicBezTo>
                    <a:pt x="46883" y="36180"/>
                    <a:pt x="46511" y="36180"/>
                    <a:pt x="46139" y="36090"/>
                  </a:cubicBezTo>
                  <a:cubicBezTo>
                    <a:pt x="45767" y="36090"/>
                    <a:pt x="45395" y="36000"/>
                    <a:pt x="45209" y="36000"/>
                  </a:cubicBezTo>
                  <a:cubicBezTo>
                    <a:pt x="45023" y="35909"/>
                    <a:pt x="45023" y="35909"/>
                    <a:pt x="45023" y="35909"/>
                  </a:cubicBezTo>
                  <a:cubicBezTo>
                    <a:pt x="45023" y="35909"/>
                    <a:pt x="45023" y="35909"/>
                    <a:pt x="45209" y="36000"/>
                  </a:cubicBezTo>
                  <a:cubicBezTo>
                    <a:pt x="45395" y="36090"/>
                    <a:pt x="45581" y="36180"/>
                    <a:pt x="46139" y="36180"/>
                  </a:cubicBezTo>
                  <a:cubicBezTo>
                    <a:pt x="46511" y="36270"/>
                    <a:pt x="46883" y="36270"/>
                    <a:pt x="47441" y="36180"/>
                  </a:cubicBezTo>
                  <a:cubicBezTo>
                    <a:pt x="48000" y="36090"/>
                    <a:pt x="48558" y="36000"/>
                    <a:pt x="49116" y="35819"/>
                  </a:cubicBezTo>
                  <a:cubicBezTo>
                    <a:pt x="50232" y="35458"/>
                    <a:pt x="51348" y="34917"/>
                    <a:pt x="52465" y="34285"/>
                  </a:cubicBezTo>
                  <a:cubicBezTo>
                    <a:pt x="53395" y="33744"/>
                    <a:pt x="54325" y="33022"/>
                    <a:pt x="55255" y="32210"/>
                  </a:cubicBezTo>
                  <a:cubicBezTo>
                    <a:pt x="55627" y="31849"/>
                    <a:pt x="56000" y="31398"/>
                    <a:pt x="56186" y="31037"/>
                  </a:cubicBezTo>
                  <a:cubicBezTo>
                    <a:pt x="56372" y="30586"/>
                    <a:pt x="56372" y="30135"/>
                    <a:pt x="56372" y="29774"/>
                  </a:cubicBezTo>
                  <a:cubicBezTo>
                    <a:pt x="56372" y="28962"/>
                    <a:pt x="56186" y="28240"/>
                    <a:pt x="55813" y="27609"/>
                  </a:cubicBezTo>
                  <a:cubicBezTo>
                    <a:pt x="55627" y="26977"/>
                    <a:pt x="55441" y="26436"/>
                    <a:pt x="55069" y="26075"/>
                  </a:cubicBezTo>
                  <a:close/>
                  <a:moveTo>
                    <a:pt x="54511" y="119007"/>
                  </a:moveTo>
                  <a:cubicBezTo>
                    <a:pt x="54139" y="118917"/>
                    <a:pt x="53581" y="118827"/>
                    <a:pt x="53209" y="118736"/>
                  </a:cubicBezTo>
                  <a:cubicBezTo>
                    <a:pt x="53023" y="118556"/>
                    <a:pt x="52651" y="118375"/>
                    <a:pt x="52651" y="118105"/>
                  </a:cubicBezTo>
                  <a:cubicBezTo>
                    <a:pt x="52465" y="117654"/>
                    <a:pt x="52465" y="117112"/>
                    <a:pt x="52651" y="116571"/>
                  </a:cubicBezTo>
                  <a:cubicBezTo>
                    <a:pt x="52837" y="115669"/>
                    <a:pt x="53395" y="114676"/>
                    <a:pt x="53767" y="113954"/>
                  </a:cubicBezTo>
                  <a:cubicBezTo>
                    <a:pt x="53953" y="113142"/>
                    <a:pt x="54139" y="112421"/>
                    <a:pt x="54139" y="111969"/>
                  </a:cubicBezTo>
                  <a:cubicBezTo>
                    <a:pt x="54139" y="111699"/>
                    <a:pt x="54139" y="111518"/>
                    <a:pt x="54139" y="111428"/>
                  </a:cubicBezTo>
                  <a:cubicBezTo>
                    <a:pt x="54139" y="111248"/>
                    <a:pt x="54139" y="111248"/>
                    <a:pt x="54139" y="111248"/>
                  </a:cubicBezTo>
                  <a:cubicBezTo>
                    <a:pt x="54139" y="111248"/>
                    <a:pt x="53953" y="111248"/>
                    <a:pt x="53953" y="111428"/>
                  </a:cubicBezTo>
                  <a:cubicBezTo>
                    <a:pt x="53953" y="111518"/>
                    <a:pt x="53953" y="111699"/>
                    <a:pt x="53953" y="111969"/>
                  </a:cubicBezTo>
                  <a:cubicBezTo>
                    <a:pt x="53953" y="112421"/>
                    <a:pt x="53581" y="113052"/>
                    <a:pt x="53209" y="113864"/>
                  </a:cubicBezTo>
                  <a:cubicBezTo>
                    <a:pt x="52837" y="114676"/>
                    <a:pt x="52279" y="115578"/>
                    <a:pt x="51906" y="116571"/>
                  </a:cubicBezTo>
                  <a:cubicBezTo>
                    <a:pt x="51906" y="117022"/>
                    <a:pt x="51720" y="117654"/>
                    <a:pt x="51906" y="118195"/>
                  </a:cubicBezTo>
                  <a:cubicBezTo>
                    <a:pt x="52093" y="118466"/>
                    <a:pt x="52279" y="118736"/>
                    <a:pt x="52837" y="118917"/>
                  </a:cubicBezTo>
                  <a:cubicBezTo>
                    <a:pt x="53209" y="119187"/>
                    <a:pt x="53953" y="119278"/>
                    <a:pt x="54511" y="119368"/>
                  </a:cubicBezTo>
                  <a:cubicBezTo>
                    <a:pt x="55069" y="119368"/>
                    <a:pt x="55627" y="119368"/>
                    <a:pt x="56186" y="119278"/>
                  </a:cubicBezTo>
                  <a:cubicBezTo>
                    <a:pt x="56558" y="119278"/>
                    <a:pt x="56744" y="119278"/>
                    <a:pt x="57116" y="119187"/>
                  </a:cubicBezTo>
                  <a:cubicBezTo>
                    <a:pt x="57488" y="119187"/>
                    <a:pt x="57674" y="119097"/>
                    <a:pt x="58046" y="119007"/>
                  </a:cubicBezTo>
                  <a:cubicBezTo>
                    <a:pt x="58418" y="118736"/>
                    <a:pt x="58604" y="118466"/>
                    <a:pt x="58790" y="118195"/>
                  </a:cubicBezTo>
                  <a:cubicBezTo>
                    <a:pt x="58976" y="117924"/>
                    <a:pt x="58976" y="117654"/>
                    <a:pt x="58976" y="117383"/>
                  </a:cubicBezTo>
                  <a:cubicBezTo>
                    <a:pt x="58976" y="116932"/>
                    <a:pt x="58790" y="116390"/>
                    <a:pt x="58604" y="115939"/>
                  </a:cubicBezTo>
                  <a:cubicBezTo>
                    <a:pt x="58418" y="115759"/>
                    <a:pt x="58232" y="115488"/>
                    <a:pt x="58232" y="115308"/>
                  </a:cubicBezTo>
                  <a:cubicBezTo>
                    <a:pt x="58046" y="115037"/>
                    <a:pt x="57860" y="114857"/>
                    <a:pt x="57860" y="114676"/>
                  </a:cubicBezTo>
                  <a:cubicBezTo>
                    <a:pt x="57674" y="114315"/>
                    <a:pt x="57488" y="113954"/>
                    <a:pt x="57302" y="113593"/>
                  </a:cubicBezTo>
                  <a:cubicBezTo>
                    <a:pt x="57302" y="113323"/>
                    <a:pt x="57302" y="112962"/>
                    <a:pt x="57116" y="112781"/>
                  </a:cubicBezTo>
                  <a:cubicBezTo>
                    <a:pt x="57116" y="112330"/>
                    <a:pt x="56930" y="112060"/>
                    <a:pt x="56930" y="112060"/>
                  </a:cubicBezTo>
                  <a:cubicBezTo>
                    <a:pt x="56930" y="112060"/>
                    <a:pt x="56930" y="112330"/>
                    <a:pt x="56930" y="112781"/>
                  </a:cubicBezTo>
                  <a:cubicBezTo>
                    <a:pt x="57116" y="112962"/>
                    <a:pt x="57116" y="113323"/>
                    <a:pt x="57116" y="113593"/>
                  </a:cubicBezTo>
                  <a:cubicBezTo>
                    <a:pt x="57116" y="113954"/>
                    <a:pt x="57302" y="114315"/>
                    <a:pt x="57302" y="114766"/>
                  </a:cubicBezTo>
                  <a:cubicBezTo>
                    <a:pt x="57488" y="114947"/>
                    <a:pt x="57674" y="115127"/>
                    <a:pt x="57674" y="115308"/>
                  </a:cubicBezTo>
                  <a:cubicBezTo>
                    <a:pt x="57860" y="115578"/>
                    <a:pt x="57860" y="115759"/>
                    <a:pt x="58046" y="116030"/>
                  </a:cubicBezTo>
                  <a:cubicBezTo>
                    <a:pt x="58232" y="116481"/>
                    <a:pt x="58232" y="116932"/>
                    <a:pt x="58232" y="117383"/>
                  </a:cubicBezTo>
                  <a:cubicBezTo>
                    <a:pt x="58232" y="117654"/>
                    <a:pt x="58232" y="117924"/>
                    <a:pt x="58046" y="118105"/>
                  </a:cubicBezTo>
                  <a:cubicBezTo>
                    <a:pt x="58046" y="118375"/>
                    <a:pt x="57860" y="118646"/>
                    <a:pt x="57488" y="118736"/>
                  </a:cubicBezTo>
                  <a:cubicBezTo>
                    <a:pt x="57302" y="118827"/>
                    <a:pt x="57116" y="118917"/>
                    <a:pt x="56930" y="118917"/>
                  </a:cubicBezTo>
                  <a:cubicBezTo>
                    <a:pt x="56744" y="118917"/>
                    <a:pt x="56372" y="118917"/>
                    <a:pt x="56186" y="118917"/>
                  </a:cubicBezTo>
                  <a:cubicBezTo>
                    <a:pt x="55627" y="119007"/>
                    <a:pt x="55069" y="119007"/>
                    <a:pt x="54511" y="119007"/>
                  </a:cubicBezTo>
                  <a:close/>
                  <a:moveTo>
                    <a:pt x="59906" y="86436"/>
                  </a:moveTo>
                  <a:cubicBezTo>
                    <a:pt x="59906" y="86436"/>
                    <a:pt x="59906" y="86436"/>
                    <a:pt x="59906" y="86436"/>
                  </a:cubicBezTo>
                  <a:cubicBezTo>
                    <a:pt x="59906" y="86436"/>
                    <a:pt x="59906" y="86436"/>
                    <a:pt x="59906" y="86436"/>
                  </a:cubicBezTo>
                  <a:cubicBezTo>
                    <a:pt x="59906" y="86436"/>
                    <a:pt x="59906" y="86436"/>
                    <a:pt x="59906" y="86436"/>
                  </a:cubicBezTo>
                  <a:close/>
                  <a:moveTo>
                    <a:pt x="28465" y="44661"/>
                  </a:moveTo>
                  <a:cubicBezTo>
                    <a:pt x="28279" y="44751"/>
                    <a:pt x="28093" y="44751"/>
                    <a:pt x="28093" y="44842"/>
                  </a:cubicBezTo>
                  <a:cubicBezTo>
                    <a:pt x="27906" y="44842"/>
                    <a:pt x="27720" y="44842"/>
                    <a:pt x="27534" y="44842"/>
                  </a:cubicBezTo>
                  <a:cubicBezTo>
                    <a:pt x="27348" y="44842"/>
                    <a:pt x="27162" y="44932"/>
                    <a:pt x="26976" y="44932"/>
                  </a:cubicBezTo>
                  <a:cubicBezTo>
                    <a:pt x="26790" y="44932"/>
                    <a:pt x="26604" y="44932"/>
                    <a:pt x="26418" y="44932"/>
                  </a:cubicBezTo>
                  <a:cubicBezTo>
                    <a:pt x="26232" y="44842"/>
                    <a:pt x="26232" y="44842"/>
                    <a:pt x="26046" y="44842"/>
                  </a:cubicBezTo>
                  <a:cubicBezTo>
                    <a:pt x="25860" y="44842"/>
                    <a:pt x="25674" y="44842"/>
                    <a:pt x="25488" y="44842"/>
                  </a:cubicBezTo>
                  <a:cubicBezTo>
                    <a:pt x="25302" y="44751"/>
                    <a:pt x="24930" y="44751"/>
                    <a:pt x="24744" y="44751"/>
                  </a:cubicBezTo>
                  <a:cubicBezTo>
                    <a:pt x="24558" y="44751"/>
                    <a:pt x="24558" y="44661"/>
                    <a:pt x="24558" y="44661"/>
                  </a:cubicBezTo>
                  <a:cubicBezTo>
                    <a:pt x="24558" y="44661"/>
                    <a:pt x="24558" y="44751"/>
                    <a:pt x="24744" y="44751"/>
                  </a:cubicBezTo>
                  <a:cubicBezTo>
                    <a:pt x="24930" y="44842"/>
                    <a:pt x="25116" y="44932"/>
                    <a:pt x="25302" y="45022"/>
                  </a:cubicBezTo>
                  <a:cubicBezTo>
                    <a:pt x="25674" y="45112"/>
                    <a:pt x="26046" y="45203"/>
                    <a:pt x="26418" y="45203"/>
                  </a:cubicBezTo>
                  <a:cubicBezTo>
                    <a:pt x="26604" y="45203"/>
                    <a:pt x="26790" y="45203"/>
                    <a:pt x="26976" y="45293"/>
                  </a:cubicBezTo>
                  <a:cubicBezTo>
                    <a:pt x="27162" y="45293"/>
                    <a:pt x="27534" y="45203"/>
                    <a:pt x="27720" y="45203"/>
                  </a:cubicBezTo>
                  <a:cubicBezTo>
                    <a:pt x="27906" y="45203"/>
                    <a:pt x="28093" y="45203"/>
                    <a:pt x="28279" y="45112"/>
                  </a:cubicBezTo>
                  <a:cubicBezTo>
                    <a:pt x="28465" y="45112"/>
                    <a:pt x="28651" y="45022"/>
                    <a:pt x="28837" y="44932"/>
                  </a:cubicBezTo>
                  <a:cubicBezTo>
                    <a:pt x="29023" y="44842"/>
                    <a:pt x="29209" y="44842"/>
                    <a:pt x="29209" y="44751"/>
                  </a:cubicBezTo>
                  <a:cubicBezTo>
                    <a:pt x="29395" y="44661"/>
                    <a:pt x="29395" y="44571"/>
                    <a:pt x="29581" y="44481"/>
                  </a:cubicBezTo>
                  <a:cubicBezTo>
                    <a:pt x="29767" y="44210"/>
                    <a:pt x="29767" y="44030"/>
                    <a:pt x="29767" y="44030"/>
                  </a:cubicBezTo>
                  <a:cubicBezTo>
                    <a:pt x="29767" y="44030"/>
                    <a:pt x="29581" y="44210"/>
                    <a:pt x="29209" y="44390"/>
                  </a:cubicBezTo>
                  <a:cubicBezTo>
                    <a:pt x="29023" y="44481"/>
                    <a:pt x="28651" y="44571"/>
                    <a:pt x="28465" y="44661"/>
                  </a:cubicBezTo>
                  <a:close/>
                  <a:moveTo>
                    <a:pt x="73674" y="36090"/>
                  </a:moveTo>
                  <a:cubicBezTo>
                    <a:pt x="73302" y="36180"/>
                    <a:pt x="72930" y="36180"/>
                    <a:pt x="72372" y="36090"/>
                  </a:cubicBezTo>
                  <a:cubicBezTo>
                    <a:pt x="72000" y="36000"/>
                    <a:pt x="71441" y="35819"/>
                    <a:pt x="70883" y="35639"/>
                  </a:cubicBezTo>
                  <a:cubicBezTo>
                    <a:pt x="69953" y="35278"/>
                    <a:pt x="68837" y="34736"/>
                    <a:pt x="67906" y="34105"/>
                  </a:cubicBezTo>
                  <a:cubicBezTo>
                    <a:pt x="66976" y="33473"/>
                    <a:pt x="66046" y="32751"/>
                    <a:pt x="65302" y="32030"/>
                  </a:cubicBezTo>
                  <a:cubicBezTo>
                    <a:pt x="64930" y="31669"/>
                    <a:pt x="64558" y="31308"/>
                    <a:pt x="64372" y="30947"/>
                  </a:cubicBezTo>
                  <a:cubicBezTo>
                    <a:pt x="64186" y="30496"/>
                    <a:pt x="64186" y="30135"/>
                    <a:pt x="64186" y="29774"/>
                  </a:cubicBezTo>
                  <a:cubicBezTo>
                    <a:pt x="64186" y="28962"/>
                    <a:pt x="64186" y="28240"/>
                    <a:pt x="64372" y="27609"/>
                  </a:cubicBezTo>
                  <a:cubicBezTo>
                    <a:pt x="64558" y="26977"/>
                    <a:pt x="64744" y="26526"/>
                    <a:pt x="64744" y="26165"/>
                  </a:cubicBezTo>
                  <a:cubicBezTo>
                    <a:pt x="64930" y="25804"/>
                    <a:pt x="64930" y="25533"/>
                    <a:pt x="64930" y="25533"/>
                  </a:cubicBezTo>
                  <a:cubicBezTo>
                    <a:pt x="64930" y="25533"/>
                    <a:pt x="64930" y="25804"/>
                    <a:pt x="64558" y="26075"/>
                  </a:cubicBezTo>
                  <a:cubicBezTo>
                    <a:pt x="64372" y="26436"/>
                    <a:pt x="64186" y="26977"/>
                    <a:pt x="63813" y="27609"/>
                  </a:cubicBezTo>
                  <a:cubicBezTo>
                    <a:pt x="63627" y="28240"/>
                    <a:pt x="63441" y="28962"/>
                    <a:pt x="63441" y="29774"/>
                  </a:cubicBezTo>
                  <a:cubicBezTo>
                    <a:pt x="63441" y="30135"/>
                    <a:pt x="63441" y="30586"/>
                    <a:pt x="63627" y="31037"/>
                  </a:cubicBezTo>
                  <a:cubicBezTo>
                    <a:pt x="63813" y="31398"/>
                    <a:pt x="64186" y="31849"/>
                    <a:pt x="64558" y="32210"/>
                  </a:cubicBezTo>
                  <a:cubicBezTo>
                    <a:pt x="65488" y="33022"/>
                    <a:pt x="66418" y="33744"/>
                    <a:pt x="67348" y="34285"/>
                  </a:cubicBezTo>
                  <a:cubicBezTo>
                    <a:pt x="68465" y="34917"/>
                    <a:pt x="69581" y="35458"/>
                    <a:pt x="70697" y="35819"/>
                  </a:cubicBezTo>
                  <a:cubicBezTo>
                    <a:pt x="71255" y="36000"/>
                    <a:pt x="71813" y="36090"/>
                    <a:pt x="72372" y="36180"/>
                  </a:cubicBezTo>
                  <a:cubicBezTo>
                    <a:pt x="72930" y="36270"/>
                    <a:pt x="73302" y="36270"/>
                    <a:pt x="73674" y="36180"/>
                  </a:cubicBezTo>
                  <a:cubicBezTo>
                    <a:pt x="74046" y="36180"/>
                    <a:pt x="74418" y="36090"/>
                    <a:pt x="74604" y="36000"/>
                  </a:cubicBezTo>
                  <a:cubicBezTo>
                    <a:pt x="74790" y="35909"/>
                    <a:pt x="74790" y="35909"/>
                    <a:pt x="74790" y="35909"/>
                  </a:cubicBezTo>
                  <a:cubicBezTo>
                    <a:pt x="74790" y="35909"/>
                    <a:pt x="74604" y="35909"/>
                    <a:pt x="74604" y="36000"/>
                  </a:cubicBezTo>
                  <a:cubicBezTo>
                    <a:pt x="74418" y="36000"/>
                    <a:pt x="74046" y="36090"/>
                    <a:pt x="73674" y="36090"/>
                  </a:cubicBezTo>
                  <a:close/>
                  <a:moveTo>
                    <a:pt x="60093" y="38436"/>
                  </a:moveTo>
                  <a:cubicBezTo>
                    <a:pt x="60093" y="37804"/>
                    <a:pt x="60093" y="37263"/>
                    <a:pt x="60093" y="36812"/>
                  </a:cubicBezTo>
                  <a:cubicBezTo>
                    <a:pt x="59906" y="36451"/>
                    <a:pt x="59906" y="36270"/>
                    <a:pt x="59906" y="36270"/>
                  </a:cubicBezTo>
                  <a:cubicBezTo>
                    <a:pt x="59906" y="36270"/>
                    <a:pt x="59906" y="36451"/>
                    <a:pt x="59906" y="36812"/>
                  </a:cubicBezTo>
                  <a:cubicBezTo>
                    <a:pt x="59906" y="37263"/>
                    <a:pt x="59720" y="37804"/>
                    <a:pt x="59720" y="38436"/>
                  </a:cubicBezTo>
                  <a:cubicBezTo>
                    <a:pt x="59720" y="39157"/>
                    <a:pt x="59720" y="39969"/>
                    <a:pt x="59534" y="40781"/>
                  </a:cubicBezTo>
                  <a:cubicBezTo>
                    <a:pt x="59534" y="41593"/>
                    <a:pt x="59534" y="41774"/>
                    <a:pt x="59534" y="42676"/>
                  </a:cubicBezTo>
                  <a:cubicBezTo>
                    <a:pt x="59534" y="43578"/>
                    <a:pt x="59534" y="44120"/>
                    <a:pt x="59534" y="44932"/>
                  </a:cubicBezTo>
                  <a:cubicBezTo>
                    <a:pt x="59720" y="45744"/>
                    <a:pt x="59720" y="46556"/>
                    <a:pt x="59720" y="47278"/>
                  </a:cubicBezTo>
                  <a:cubicBezTo>
                    <a:pt x="59720" y="47909"/>
                    <a:pt x="59906" y="48451"/>
                    <a:pt x="59906" y="48812"/>
                  </a:cubicBezTo>
                  <a:cubicBezTo>
                    <a:pt x="59906" y="49263"/>
                    <a:pt x="59906" y="49443"/>
                    <a:pt x="59906" y="49443"/>
                  </a:cubicBezTo>
                  <a:cubicBezTo>
                    <a:pt x="59906" y="49443"/>
                    <a:pt x="59906" y="49263"/>
                    <a:pt x="60093" y="48812"/>
                  </a:cubicBezTo>
                  <a:cubicBezTo>
                    <a:pt x="60093" y="48451"/>
                    <a:pt x="60093" y="47909"/>
                    <a:pt x="60093" y="47278"/>
                  </a:cubicBezTo>
                  <a:cubicBezTo>
                    <a:pt x="60093" y="46556"/>
                    <a:pt x="60279" y="45744"/>
                    <a:pt x="60279" y="44932"/>
                  </a:cubicBezTo>
                  <a:cubicBezTo>
                    <a:pt x="60279" y="44120"/>
                    <a:pt x="60279" y="43578"/>
                    <a:pt x="60279" y="42676"/>
                  </a:cubicBezTo>
                  <a:cubicBezTo>
                    <a:pt x="60279" y="41774"/>
                    <a:pt x="60279" y="41593"/>
                    <a:pt x="60279" y="40781"/>
                  </a:cubicBezTo>
                  <a:cubicBezTo>
                    <a:pt x="60279" y="39969"/>
                    <a:pt x="60093" y="39157"/>
                    <a:pt x="60093" y="38436"/>
                  </a:cubicBezTo>
                  <a:close/>
                  <a:moveTo>
                    <a:pt x="94325" y="44842"/>
                  </a:moveTo>
                  <a:cubicBezTo>
                    <a:pt x="94139" y="44842"/>
                    <a:pt x="93953" y="44842"/>
                    <a:pt x="93767" y="44842"/>
                  </a:cubicBezTo>
                  <a:cubicBezTo>
                    <a:pt x="93581" y="44842"/>
                    <a:pt x="93395" y="44842"/>
                    <a:pt x="93209" y="44932"/>
                  </a:cubicBezTo>
                  <a:cubicBezTo>
                    <a:pt x="93209" y="44932"/>
                    <a:pt x="93023" y="44932"/>
                    <a:pt x="92837" y="44932"/>
                  </a:cubicBezTo>
                  <a:cubicBezTo>
                    <a:pt x="92651" y="44932"/>
                    <a:pt x="92465" y="44842"/>
                    <a:pt x="92279" y="44842"/>
                  </a:cubicBezTo>
                  <a:cubicBezTo>
                    <a:pt x="92093" y="44842"/>
                    <a:pt x="91906" y="44842"/>
                    <a:pt x="91720" y="44842"/>
                  </a:cubicBezTo>
                  <a:cubicBezTo>
                    <a:pt x="91534" y="44751"/>
                    <a:pt x="91534" y="44751"/>
                    <a:pt x="91348" y="44661"/>
                  </a:cubicBezTo>
                  <a:cubicBezTo>
                    <a:pt x="90976" y="44571"/>
                    <a:pt x="90790" y="44481"/>
                    <a:pt x="90604" y="44390"/>
                  </a:cubicBezTo>
                  <a:cubicBezTo>
                    <a:pt x="90232" y="44210"/>
                    <a:pt x="90046" y="44030"/>
                    <a:pt x="90046" y="44030"/>
                  </a:cubicBezTo>
                  <a:cubicBezTo>
                    <a:pt x="90046" y="44030"/>
                    <a:pt x="90046" y="44210"/>
                    <a:pt x="90232" y="44481"/>
                  </a:cubicBezTo>
                  <a:cubicBezTo>
                    <a:pt x="90232" y="44571"/>
                    <a:pt x="90418" y="44661"/>
                    <a:pt x="90604" y="44751"/>
                  </a:cubicBezTo>
                  <a:cubicBezTo>
                    <a:pt x="90604" y="44842"/>
                    <a:pt x="90790" y="44842"/>
                    <a:pt x="90976" y="44932"/>
                  </a:cubicBezTo>
                  <a:cubicBezTo>
                    <a:pt x="91162" y="45022"/>
                    <a:pt x="91348" y="45112"/>
                    <a:pt x="91534" y="45112"/>
                  </a:cubicBezTo>
                  <a:cubicBezTo>
                    <a:pt x="91720" y="45203"/>
                    <a:pt x="91906" y="45203"/>
                    <a:pt x="92093" y="45203"/>
                  </a:cubicBezTo>
                  <a:cubicBezTo>
                    <a:pt x="92279" y="45203"/>
                    <a:pt x="92651" y="45293"/>
                    <a:pt x="92837" y="45293"/>
                  </a:cubicBezTo>
                  <a:cubicBezTo>
                    <a:pt x="93023" y="45203"/>
                    <a:pt x="93209" y="45203"/>
                    <a:pt x="93395" y="45203"/>
                  </a:cubicBezTo>
                  <a:cubicBezTo>
                    <a:pt x="93767" y="45203"/>
                    <a:pt x="94139" y="45112"/>
                    <a:pt x="94325" y="45022"/>
                  </a:cubicBezTo>
                  <a:cubicBezTo>
                    <a:pt x="94697" y="44932"/>
                    <a:pt x="94883" y="44842"/>
                    <a:pt x="95069" y="44751"/>
                  </a:cubicBezTo>
                  <a:cubicBezTo>
                    <a:pt x="95255" y="44751"/>
                    <a:pt x="95255" y="44661"/>
                    <a:pt x="95255" y="44661"/>
                  </a:cubicBezTo>
                  <a:cubicBezTo>
                    <a:pt x="95255" y="44661"/>
                    <a:pt x="95069" y="44751"/>
                    <a:pt x="94883" y="44751"/>
                  </a:cubicBezTo>
                  <a:cubicBezTo>
                    <a:pt x="94697" y="44751"/>
                    <a:pt x="94511" y="44751"/>
                    <a:pt x="94325" y="44842"/>
                  </a:cubicBezTo>
                  <a:close/>
                  <a:moveTo>
                    <a:pt x="64372" y="84631"/>
                  </a:moveTo>
                  <a:cubicBezTo>
                    <a:pt x="66604" y="84270"/>
                    <a:pt x="69209" y="84180"/>
                    <a:pt x="71255" y="84631"/>
                  </a:cubicBezTo>
                  <a:cubicBezTo>
                    <a:pt x="71441" y="84631"/>
                    <a:pt x="71813" y="84721"/>
                    <a:pt x="72000" y="84721"/>
                  </a:cubicBezTo>
                  <a:cubicBezTo>
                    <a:pt x="69953" y="83819"/>
                    <a:pt x="66418" y="83639"/>
                    <a:pt x="64372" y="84631"/>
                  </a:cubicBezTo>
                  <a:close/>
                  <a:moveTo>
                    <a:pt x="65860" y="111969"/>
                  </a:moveTo>
                  <a:cubicBezTo>
                    <a:pt x="65860" y="111699"/>
                    <a:pt x="65860" y="111518"/>
                    <a:pt x="65860" y="111428"/>
                  </a:cubicBezTo>
                  <a:cubicBezTo>
                    <a:pt x="65860" y="111248"/>
                    <a:pt x="65860" y="111248"/>
                    <a:pt x="65860" y="111248"/>
                  </a:cubicBezTo>
                  <a:cubicBezTo>
                    <a:pt x="65860" y="111248"/>
                    <a:pt x="65860" y="111248"/>
                    <a:pt x="65860" y="111428"/>
                  </a:cubicBezTo>
                  <a:cubicBezTo>
                    <a:pt x="65860" y="111518"/>
                    <a:pt x="65860" y="111699"/>
                    <a:pt x="65860" y="111969"/>
                  </a:cubicBezTo>
                  <a:cubicBezTo>
                    <a:pt x="65860" y="112421"/>
                    <a:pt x="65860" y="113142"/>
                    <a:pt x="66232" y="113954"/>
                  </a:cubicBezTo>
                  <a:cubicBezTo>
                    <a:pt x="66604" y="114676"/>
                    <a:pt x="66976" y="115669"/>
                    <a:pt x="67348" y="116571"/>
                  </a:cubicBezTo>
                  <a:cubicBezTo>
                    <a:pt x="67348" y="117112"/>
                    <a:pt x="67534" y="117654"/>
                    <a:pt x="67348" y="118105"/>
                  </a:cubicBezTo>
                  <a:cubicBezTo>
                    <a:pt x="67162" y="118375"/>
                    <a:pt x="66976" y="118556"/>
                    <a:pt x="66604" y="118736"/>
                  </a:cubicBezTo>
                  <a:cubicBezTo>
                    <a:pt x="66232" y="118827"/>
                    <a:pt x="65860" y="118917"/>
                    <a:pt x="65302" y="119007"/>
                  </a:cubicBezTo>
                  <a:cubicBezTo>
                    <a:pt x="64744" y="119007"/>
                    <a:pt x="64186" y="119007"/>
                    <a:pt x="63813" y="118917"/>
                  </a:cubicBezTo>
                  <a:cubicBezTo>
                    <a:pt x="63441" y="118917"/>
                    <a:pt x="63255" y="118917"/>
                    <a:pt x="62883" y="118917"/>
                  </a:cubicBezTo>
                  <a:cubicBezTo>
                    <a:pt x="62697" y="118917"/>
                    <a:pt x="62511" y="118827"/>
                    <a:pt x="62325" y="118736"/>
                  </a:cubicBezTo>
                  <a:cubicBezTo>
                    <a:pt x="62139" y="118646"/>
                    <a:pt x="61953" y="118375"/>
                    <a:pt x="61767" y="118105"/>
                  </a:cubicBezTo>
                  <a:cubicBezTo>
                    <a:pt x="61581" y="117924"/>
                    <a:pt x="61581" y="117654"/>
                    <a:pt x="61581" y="117383"/>
                  </a:cubicBezTo>
                  <a:cubicBezTo>
                    <a:pt x="61581" y="116932"/>
                    <a:pt x="61767" y="116481"/>
                    <a:pt x="61953" y="116030"/>
                  </a:cubicBezTo>
                  <a:cubicBezTo>
                    <a:pt x="61953" y="115759"/>
                    <a:pt x="62139" y="115578"/>
                    <a:pt x="62139" y="115308"/>
                  </a:cubicBezTo>
                  <a:cubicBezTo>
                    <a:pt x="62325" y="115127"/>
                    <a:pt x="62325" y="114947"/>
                    <a:pt x="62511" y="114766"/>
                  </a:cubicBezTo>
                  <a:cubicBezTo>
                    <a:pt x="62697" y="114315"/>
                    <a:pt x="62697" y="113954"/>
                    <a:pt x="62697" y="113593"/>
                  </a:cubicBezTo>
                  <a:cubicBezTo>
                    <a:pt x="62883" y="113323"/>
                    <a:pt x="62883" y="112962"/>
                    <a:pt x="62883" y="112781"/>
                  </a:cubicBezTo>
                  <a:cubicBezTo>
                    <a:pt x="62883" y="112330"/>
                    <a:pt x="62883" y="112060"/>
                    <a:pt x="62883" y="112060"/>
                  </a:cubicBezTo>
                  <a:cubicBezTo>
                    <a:pt x="62883" y="112060"/>
                    <a:pt x="62883" y="112330"/>
                    <a:pt x="62697" y="112781"/>
                  </a:cubicBezTo>
                  <a:cubicBezTo>
                    <a:pt x="62697" y="112962"/>
                    <a:pt x="62511" y="113323"/>
                    <a:pt x="62511" y="113593"/>
                  </a:cubicBezTo>
                  <a:cubicBezTo>
                    <a:pt x="62325" y="113954"/>
                    <a:pt x="62325" y="114315"/>
                    <a:pt x="62139" y="114676"/>
                  </a:cubicBezTo>
                  <a:cubicBezTo>
                    <a:pt x="61953" y="114857"/>
                    <a:pt x="61767" y="115037"/>
                    <a:pt x="61767" y="115308"/>
                  </a:cubicBezTo>
                  <a:cubicBezTo>
                    <a:pt x="61581" y="115488"/>
                    <a:pt x="61395" y="115759"/>
                    <a:pt x="61395" y="115939"/>
                  </a:cubicBezTo>
                  <a:cubicBezTo>
                    <a:pt x="61209" y="116390"/>
                    <a:pt x="61023" y="116932"/>
                    <a:pt x="61023" y="117383"/>
                  </a:cubicBezTo>
                  <a:cubicBezTo>
                    <a:pt x="61023" y="117654"/>
                    <a:pt x="61023" y="117924"/>
                    <a:pt x="61023" y="118195"/>
                  </a:cubicBezTo>
                  <a:cubicBezTo>
                    <a:pt x="61209" y="118466"/>
                    <a:pt x="61395" y="118736"/>
                    <a:pt x="61953" y="119007"/>
                  </a:cubicBezTo>
                  <a:cubicBezTo>
                    <a:pt x="62139" y="119097"/>
                    <a:pt x="62511" y="119187"/>
                    <a:pt x="62697" y="119187"/>
                  </a:cubicBezTo>
                  <a:cubicBezTo>
                    <a:pt x="63069" y="119278"/>
                    <a:pt x="63255" y="119278"/>
                    <a:pt x="63627" y="119278"/>
                  </a:cubicBezTo>
                  <a:cubicBezTo>
                    <a:pt x="64186" y="119368"/>
                    <a:pt x="64744" y="119368"/>
                    <a:pt x="65302" y="119368"/>
                  </a:cubicBezTo>
                  <a:cubicBezTo>
                    <a:pt x="66046" y="119278"/>
                    <a:pt x="66604" y="119187"/>
                    <a:pt x="67162" y="118917"/>
                  </a:cubicBezTo>
                  <a:cubicBezTo>
                    <a:pt x="67534" y="118736"/>
                    <a:pt x="67720" y="118466"/>
                    <a:pt x="67906" y="118195"/>
                  </a:cubicBezTo>
                  <a:cubicBezTo>
                    <a:pt x="68279" y="117654"/>
                    <a:pt x="68093" y="117022"/>
                    <a:pt x="67906" y="116571"/>
                  </a:cubicBezTo>
                  <a:cubicBezTo>
                    <a:pt x="67534" y="115578"/>
                    <a:pt x="66976" y="114676"/>
                    <a:pt x="66604" y="113864"/>
                  </a:cubicBezTo>
                  <a:cubicBezTo>
                    <a:pt x="66232" y="113052"/>
                    <a:pt x="66046" y="112421"/>
                    <a:pt x="65860" y="111969"/>
                  </a:cubicBezTo>
                  <a:close/>
                  <a:moveTo>
                    <a:pt x="64000" y="14526"/>
                  </a:moveTo>
                  <a:cubicBezTo>
                    <a:pt x="64372" y="14616"/>
                    <a:pt x="64372" y="14616"/>
                    <a:pt x="64372" y="14616"/>
                  </a:cubicBezTo>
                  <a:cubicBezTo>
                    <a:pt x="64372" y="14616"/>
                    <a:pt x="64372" y="14526"/>
                    <a:pt x="64000" y="14526"/>
                  </a:cubicBezTo>
                  <a:cubicBezTo>
                    <a:pt x="63813" y="14436"/>
                    <a:pt x="63441" y="14345"/>
                    <a:pt x="63069" y="14255"/>
                  </a:cubicBezTo>
                  <a:cubicBezTo>
                    <a:pt x="62883" y="14255"/>
                    <a:pt x="62697" y="14165"/>
                    <a:pt x="62511" y="14165"/>
                  </a:cubicBezTo>
                  <a:cubicBezTo>
                    <a:pt x="62139" y="14165"/>
                    <a:pt x="61953" y="14075"/>
                    <a:pt x="61581" y="14075"/>
                  </a:cubicBezTo>
                  <a:cubicBezTo>
                    <a:pt x="61395" y="14075"/>
                    <a:pt x="61023" y="13984"/>
                    <a:pt x="60837" y="13984"/>
                  </a:cubicBezTo>
                  <a:cubicBezTo>
                    <a:pt x="60465" y="13984"/>
                    <a:pt x="60279" y="13984"/>
                    <a:pt x="59906" y="13984"/>
                  </a:cubicBezTo>
                  <a:cubicBezTo>
                    <a:pt x="59348" y="13984"/>
                    <a:pt x="58604" y="13984"/>
                    <a:pt x="58232" y="14075"/>
                  </a:cubicBezTo>
                  <a:cubicBezTo>
                    <a:pt x="57860" y="14075"/>
                    <a:pt x="57674" y="14075"/>
                    <a:pt x="57302" y="14165"/>
                  </a:cubicBezTo>
                  <a:cubicBezTo>
                    <a:pt x="57116" y="14165"/>
                    <a:pt x="56930" y="14255"/>
                    <a:pt x="56744" y="14255"/>
                  </a:cubicBezTo>
                  <a:cubicBezTo>
                    <a:pt x="55813" y="14436"/>
                    <a:pt x="55255" y="14616"/>
                    <a:pt x="55255" y="14616"/>
                  </a:cubicBezTo>
                  <a:cubicBezTo>
                    <a:pt x="55255" y="14616"/>
                    <a:pt x="56000" y="14526"/>
                    <a:pt x="56744" y="14436"/>
                  </a:cubicBezTo>
                  <a:cubicBezTo>
                    <a:pt x="57116" y="14436"/>
                    <a:pt x="57674" y="14436"/>
                    <a:pt x="58232" y="14345"/>
                  </a:cubicBezTo>
                  <a:cubicBezTo>
                    <a:pt x="58418" y="14345"/>
                    <a:pt x="58790" y="14345"/>
                    <a:pt x="58976" y="14345"/>
                  </a:cubicBezTo>
                  <a:cubicBezTo>
                    <a:pt x="59348" y="14345"/>
                    <a:pt x="59534" y="14345"/>
                    <a:pt x="59906" y="14345"/>
                  </a:cubicBezTo>
                  <a:cubicBezTo>
                    <a:pt x="60465" y="14345"/>
                    <a:pt x="61023" y="14345"/>
                    <a:pt x="61581" y="14345"/>
                  </a:cubicBezTo>
                  <a:cubicBezTo>
                    <a:pt x="61767" y="14436"/>
                    <a:pt x="62139" y="14436"/>
                    <a:pt x="62325" y="14436"/>
                  </a:cubicBezTo>
                  <a:cubicBezTo>
                    <a:pt x="62511" y="14436"/>
                    <a:pt x="62697" y="14436"/>
                    <a:pt x="63069" y="14436"/>
                  </a:cubicBezTo>
                  <a:cubicBezTo>
                    <a:pt x="63255" y="14526"/>
                    <a:pt x="63441" y="14526"/>
                    <a:pt x="63627" y="14526"/>
                  </a:cubicBezTo>
                  <a:cubicBezTo>
                    <a:pt x="63813" y="14526"/>
                    <a:pt x="64000" y="14526"/>
                    <a:pt x="64000" y="14526"/>
                  </a:cubicBezTo>
                  <a:close/>
                  <a:moveTo>
                    <a:pt x="118511" y="61353"/>
                  </a:moveTo>
                  <a:cubicBezTo>
                    <a:pt x="117767" y="61172"/>
                    <a:pt x="118139" y="61263"/>
                    <a:pt x="118511" y="61353"/>
                  </a:cubicBezTo>
                  <a:cubicBezTo>
                    <a:pt x="115906" y="60631"/>
                    <a:pt x="114418" y="59187"/>
                    <a:pt x="112372" y="58195"/>
                  </a:cubicBezTo>
                  <a:cubicBezTo>
                    <a:pt x="111441" y="57654"/>
                    <a:pt x="110325" y="57203"/>
                    <a:pt x="109023" y="57022"/>
                  </a:cubicBezTo>
                  <a:cubicBezTo>
                    <a:pt x="108465" y="57022"/>
                    <a:pt x="107534" y="57022"/>
                    <a:pt x="107162" y="56932"/>
                  </a:cubicBezTo>
                  <a:cubicBezTo>
                    <a:pt x="106976" y="56842"/>
                    <a:pt x="106790" y="56571"/>
                    <a:pt x="106790" y="56481"/>
                  </a:cubicBezTo>
                  <a:cubicBezTo>
                    <a:pt x="106604" y="56300"/>
                    <a:pt x="106418" y="56030"/>
                    <a:pt x="106232" y="55849"/>
                  </a:cubicBezTo>
                  <a:cubicBezTo>
                    <a:pt x="105116" y="54406"/>
                    <a:pt x="104372" y="52872"/>
                    <a:pt x="104000" y="51338"/>
                  </a:cubicBezTo>
                  <a:cubicBezTo>
                    <a:pt x="103813" y="50345"/>
                    <a:pt x="103813" y="49443"/>
                    <a:pt x="103441" y="48541"/>
                  </a:cubicBezTo>
                  <a:cubicBezTo>
                    <a:pt x="102697" y="46917"/>
                    <a:pt x="101767" y="45383"/>
                    <a:pt x="100465" y="43849"/>
                  </a:cubicBezTo>
                  <a:cubicBezTo>
                    <a:pt x="100093" y="43308"/>
                    <a:pt x="99534" y="42586"/>
                    <a:pt x="98790" y="42045"/>
                  </a:cubicBezTo>
                  <a:cubicBezTo>
                    <a:pt x="98232" y="41684"/>
                    <a:pt x="97674" y="41323"/>
                    <a:pt x="97488" y="40781"/>
                  </a:cubicBezTo>
                  <a:cubicBezTo>
                    <a:pt x="97116" y="40060"/>
                    <a:pt x="97302" y="39248"/>
                    <a:pt x="97116" y="38436"/>
                  </a:cubicBezTo>
                  <a:cubicBezTo>
                    <a:pt x="96930" y="37624"/>
                    <a:pt x="96744" y="36902"/>
                    <a:pt x="96558" y="36090"/>
                  </a:cubicBezTo>
                  <a:cubicBezTo>
                    <a:pt x="96186" y="34556"/>
                    <a:pt x="95627" y="33022"/>
                    <a:pt x="94883" y="31488"/>
                  </a:cubicBezTo>
                  <a:cubicBezTo>
                    <a:pt x="94697" y="31127"/>
                    <a:pt x="94883" y="30766"/>
                    <a:pt x="95069" y="30406"/>
                  </a:cubicBezTo>
                  <a:cubicBezTo>
                    <a:pt x="95069" y="30045"/>
                    <a:pt x="95069" y="29593"/>
                    <a:pt x="95069" y="29233"/>
                  </a:cubicBezTo>
                  <a:cubicBezTo>
                    <a:pt x="95069" y="28421"/>
                    <a:pt x="95069" y="27609"/>
                    <a:pt x="94883" y="26796"/>
                  </a:cubicBezTo>
                  <a:cubicBezTo>
                    <a:pt x="94511" y="25353"/>
                    <a:pt x="92651" y="24090"/>
                    <a:pt x="91162" y="22917"/>
                  </a:cubicBezTo>
                  <a:cubicBezTo>
                    <a:pt x="89488" y="21563"/>
                    <a:pt x="86697" y="21022"/>
                    <a:pt x="83534" y="20751"/>
                  </a:cubicBezTo>
                  <a:cubicBezTo>
                    <a:pt x="82046" y="20571"/>
                    <a:pt x="80372" y="20571"/>
                    <a:pt x="78697" y="20481"/>
                  </a:cubicBezTo>
                  <a:cubicBezTo>
                    <a:pt x="77953" y="20481"/>
                    <a:pt x="77209" y="20481"/>
                    <a:pt x="76465" y="20481"/>
                  </a:cubicBezTo>
                  <a:cubicBezTo>
                    <a:pt x="75906" y="20481"/>
                    <a:pt x="75720" y="20481"/>
                    <a:pt x="75348" y="20300"/>
                  </a:cubicBezTo>
                  <a:cubicBezTo>
                    <a:pt x="75162" y="20210"/>
                    <a:pt x="74790" y="20120"/>
                    <a:pt x="74418" y="20030"/>
                  </a:cubicBezTo>
                  <a:cubicBezTo>
                    <a:pt x="73116" y="19578"/>
                    <a:pt x="71813" y="19127"/>
                    <a:pt x="70325" y="18766"/>
                  </a:cubicBezTo>
                  <a:cubicBezTo>
                    <a:pt x="69953" y="18676"/>
                    <a:pt x="69581" y="18496"/>
                    <a:pt x="69209" y="18406"/>
                  </a:cubicBezTo>
                  <a:cubicBezTo>
                    <a:pt x="69023" y="18406"/>
                    <a:pt x="68651" y="18315"/>
                    <a:pt x="68465" y="18225"/>
                  </a:cubicBezTo>
                  <a:cubicBezTo>
                    <a:pt x="68465" y="18135"/>
                    <a:pt x="68465" y="18045"/>
                    <a:pt x="68465" y="18045"/>
                  </a:cubicBezTo>
                  <a:cubicBezTo>
                    <a:pt x="68279" y="17323"/>
                    <a:pt x="68093" y="16601"/>
                    <a:pt x="67906" y="15969"/>
                  </a:cubicBezTo>
                  <a:cubicBezTo>
                    <a:pt x="67906" y="15609"/>
                    <a:pt x="67906" y="15338"/>
                    <a:pt x="67720" y="15067"/>
                  </a:cubicBezTo>
                  <a:cubicBezTo>
                    <a:pt x="67720" y="14977"/>
                    <a:pt x="67720" y="14887"/>
                    <a:pt x="67720" y="14887"/>
                  </a:cubicBezTo>
                  <a:cubicBezTo>
                    <a:pt x="67720" y="14796"/>
                    <a:pt x="67906" y="14796"/>
                    <a:pt x="68093" y="14706"/>
                  </a:cubicBezTo>
                  <a:cubicBezTo>
                    <a:pt x="68465" y="14616"/>
                    <a:pt x="68651" y="14526"/>
                    <a:pt x="69023" y="14345"/>
                  </a:cubicBezTo>
                  <a:cubicBezTo>
                    <a:pt x="69581" y="13984"/>
                    <a:pt x="69767" y="13533"/>
                    <a:pt x="70139" y="13082"/>
                  </a:cubicBezTo>
                  <a:cubicBezTo>
                    <a:pt x="70511" y="12451"/>
                    <a:pt x="70883" y="11819"/>
                    <a:pt x="71255" y="11187"/>
                  </a:cubicBezTo>
                  <a:cubicBezTo>
                    <a:pt x="72744" y="8481"/>
                    <a:pt x="73488" y="5052"/>
                    <a:pt x="70325" y="2526"/>
                  </a:cubicBezTo>
                  <a:cubicBezTo>
                    <a:pt x="68837" y="1443"/>
                    <a:pt x="66604" y="631"/>
                    <a:pt x="63813" y="270"/>
                  </a:cubicBezTo>
                  <a:cubicBezTo>
                    <a:pt x="62883" y="180"/>
                    <a:pt x="60093" y="0"/>
                    <a:pt x="58232" y="180"/>
                  </a:cubicBezTo>
                  <a:cubicBezTo>
                    <a:pt x="55441" y="360"/>
                    <a:pt x="52837" y="812"/>
                    <a:pt x="50976" y="1714"/>
                  </a:cubicBezTo>
                  <a:cubicBezTo>
                    <a:pt x="48930" y="2796"/>
                    <a:pt x="48000" y="4150"/>
                    <a:pt x="47627" y="5503"/>
                  </a:cubicBezTo>
                  <a:cubicBezTo>
                    <a:pt x="46697" y="8300"/>
                    <a:pt x="48186" y="11007"/>
                    <a:pt x="50046" y="13533"/>
                  </a:cubicBezTo>
                  <a:cubicBezTo>
                    <a:pt x="50232" y="13894"/>
                    <a:pt x="50604" y="14165"/>
                    <a:pt x="50976" y="14345"/>
                  </a:cubicBezTo>
                  <a:cubicBezTo>
                    <a:pt x="51162" y="14436"/>
                    <a:pt x="51348" y="14616"/>
                    <a:pt x="51720" y="14706"/>
                  </a:cubicBezTo>
                  <a:cubicBezTo>
                    <a:pt x="51720" y="14706"/>
                    <a:pt x="52093" y="14796"/>
                    <a:pt x="52093" y="14887"/>
                  </a:cubicBezTo>
                  <a:cubicBezTo>
                    <a:pt x="52279" y="14977"/>
                    <a:pt x="52093" y="15338"/>
                    <a:pt x="52093" y="15428"/>
                  </a:cubicBezTo>
                  <a:cubicBezTo>
                    <a:pt x="51906" y="16150"/>
                    <a:pt x="51720" y="16962"/>
                    <a:pt x="51534" y="17684"/>
                  </a:cubicBezTo>
                  <a:cubicBezTo>
                    <a:pt x="51534" y="17774"/>
                    <a:pt x="51534" y="18045"/>
                    <a:pt x="51348" y="18225"/>
                  </a:cubicBezTo>
                  <a:cubicBezTo>
                    <a:pt x="51348" y="18315"/>
                    <a:pt x="50790" y="18406"/>
                    <a:pt x="50604" y="18406"/>
                  </a:cubicBezTo>
                  <a:cubicBezTo>
                    <a:pt x="50232" y="18496"/>
                    <a:pt x="49860" y="18676"/>
                    <a:pt x="49488" y="18766"/>
                  </a:cubicBezTo>
                  <a:cubicBezTo>
                    <a:pt x="48930" y="18947"/>
                    <a:pt x="48186" y="19127"/>
                    <a:pt x="47441" y="19398"/>
                  </a:cubicBezTo>
                  <a:cubicBezTo>
                    <a:pt x="46697" y="19578"/>
                    <a:pt x="46139" y="19759"/>
                    <a:pt x="45395" y="20030"/>
                  </a:cubicBezTo>
                  <a:cubicBezTo>
                    <a:pt x="45209" y="20120"/>
                    <a:pt x="44837" y="20210"/>
                    <a:pt x="44651" y="20300"/>
                  </a:cubicBezTo>
                  <a:cubicBezTo>
                    <a:pt x="44093" y="20481"/>
                    <a:pt x="44093" y="20481"/>
                    <a:pt x="43534" y="20481"/>
                  </a:cubicBezTo>
                  <a:cubicBezTo>
                    <a:pt x="41860" y="20481"/>
                    <a:pt x="40186" y="20481"/>
                    <a:pt x="38511" y="20571"/>
                  </a:cubicBezTo>
                  <a:cubicBezTo>
                    <a:pt x="35720" y="20751"/>
                    <a:pt x="32186" y="21022"/>
                    <a:pt x="30139" y="22015"/>
                  </a:cubicBezTo>
                  <a:cubicBezTo>
                    <a:pt x="29023" y="22556"/>
                    <a:pt x="28279" y="23187"/>
                    <a:pt x="27534" y="23819"/>
                  </a:cubicBezTo>
                  <a:cubicBezTo>
                    <a:pt x="26790" y="24451"/>
                    <a:pt x="26046" y="25082"/>
                    <a:pt x="25488" y="25804"/>
                  </a:cubicBezTo>
                  <a:cubicBezTo>
                    <a:pt x="24930" y="26526"/>
                    <a:pt x="24930" y="27338"/>
                    <a:pt x="24744" y="28060"/>
                  </a:cubicBezTo>
                  <a:cubicBezTo>
                    <a:pt x="24744" y="28872"/>
                    <a:pt x="24744" y="29684"/>
                    <a:pt x="24930" y="30406"/>
                  </a:cubicBezTo>
                  <a:cubicBezTo>
                    <a:pt x="24930" y="30766"/>
                    <a:pt x="25116" y="31127"/>
                    <a:pt x="24930" y="31488"/>
                  </a:cubicBezTo>
                  <a:cubicBezTo>
                    <a:pt x="24744" y="31939"/>
                    <a:pt x="24558" y="32300"/>
                    <a:pt x="24372" y="32661"/>
                  </a:cubicBezTo>
                  <a:cubicBezTo>
                    <a:pt x="24186" y="33473"/>
                    <a:pt x="23813" y="34195"/>
                    <a:pt x="23627" y="35007"/>
                  </a:cubicBezTo>
                  <a:cubicBezTo>
                    <a:pt x="23069" y="36541"/>
                    <a:pt x="22697" y="38165"/>
                    <a:pt x="22697" y="39699"/>
                  </a:cubicBezTo>
                  <a:cubicBezTo>
                    <a:pt x="22511" y="40511"/>
                    <a:pt x="22511" y="41142"/>
                    <a:pt x="21581" y="41774"/>
                  </a:cubicBezTo>
                  <a:cubicBezTo>
                    <a:pt x="21023" y="42135"/>
                    <a:pt x="20651" y="42496"/>
                    <a:pt x="20279" y="42947"/>
                  </a:cubicBezTo>
                  <a:cubicBezTo>
                    <a:pt x="18046" y="45293"/>
                    <a:pt x="16558" y="47909"/>
                    <a:pt x="16000" y="50526"/>
                  </a:cubicBezTo>
                  <a:cubicBezTo>
                    <a:pt x="15627" y="51969"/>
                    <a:pt x="15255" y="53413"/>
                    <a:pt x="14325" y="54857"/>
                  </a:cubicBezTo>
                  <a:cubicBezTo>
                    <a:pt x="14139" y="55218"/>
                    <a:pt x="13953" y="55488"/>
                    <a:pt x="13581" y="55849"/>
                  </a:cubicBezTo>
                  <a:cubicBezTo>
                    <a:pt x="13581" y="56030"/>
                    <a:pt x="13395" y="56210"/>
                    <a:pt x="13209" y="56390"/>
                  </a:cubicBezTo>
                  <a:cubicBezTo>
                    <a:pt x="13023" y="56571"/>
                    <a:pt x="12837" y="56842"/>
                    <a:pt x="12651" y="56932"/>
                  </a:cubicBezTo>
                  <a:cubicBezTo>
                    <a:pt x="12465" y="57022"/>
                    <a:pt x="11348" y="57022"/>
                    <a:pt x="10976" y="57022"/>
                  </a:cubicBezTo>
                  <a:cubicBezTo>
                    <a:pt x="10232" y="57112"/>
                    <a:pt x="9488" y="57293"/>
                    <a:pt x="8930" y="57473"/>
                  </a:cubicBezTo>
                  <a:cubicBezTo>
                    <a:pt x="6511" y="58375"/>
                    <a:pt x="5023" y="59729"/>
                    <a:pt x="2976" y="60812"/>
                  </a:cubicBezTo>
                  <a:cubicBezTo>
                    <a:pt x="2418" y="60992"/>
                    <a:pt x="1860" y="61172"/>
                    <a:pt x="1302" y="61353"/>
                  </a:cubicBezTo>
                  <a:cubicBezTo>
                    <a:pt x="930" y="61533"/>
                    <a:pt x="372" y="61714"/>
                    <a:pt x="372" y="61984"/>
                  </a:cubicBezTo>
                  <a:cubicBezTo>
                    <a:pt x="372" y="62526"/>
                    <a:pt x="1488" y="62616"/>
                    <a:pt x="2232" y="62616"/>
                  </a:cubicBezTo>
                  <a:cubicBezTo>
                    <a:pt x="3348" y="62526"/>
                    <a:pt x="4279" y="62436"/>
                    <a:pt x="5023" y="62165"/>
                  </a:cubicBezTo>
                  <a:cubicBezTo>
                    <a:pt x="5581" y="62075"/>
                    <a:pt x="5953" y="61804"/>
                    <a:pt x="6511" y="61624"/>
                  </a:cubicBezTo>
                  <a:cubicBezTo>
                    <a:pt x="6883" y="61443"/>
                    <a:pt x="7255" y="61172"/>
                    <a:pt x="7813" y="61082"/>
                  </a:cubicBezTo>
                  <a:cubicBezTo>
                    <a:pt x="7627" y="61624"/>
                    <a:pt x="6883" y="62165"/>
                    <a:pt x="6325" y="62616"/>
                  </a:cubicBezTo>
                  <a:cubicBezTo>
                    <a:pt x="5767" y="63248"/>
                    <a:pt x="5023" y="63789"/>
                    <a:pt x="4279" y="64421"/>
                  </a:cubicBezTo>
                  <a:cubicBezTo>
                    <a:pt x="3720" y="64872"/>
                    <a:pt x="2604" y="65503"/>
                    <a:pt x="3162" y="66045"/>
                  </a:cubicBezTo>
                  <a:cubicBezTo>
                    <a:pt x="4093" y="67127"/>
                    <a:pt x="5953" y="65774"/>
                    <a:pt x="6697" y="65413"/>
                  </a:cubicBezTo>
                  <a:cubicBezTo>
                    <a:pt x="7255" y="65052"/>
                    <a:pt x="7627" y="64691"/>
                    <a:pt x="8186" y="64330"/>
                  </a:cubicBezTo>
                  <a:cubicBezTo>
                    <a:pt x="8558" y="63969"/>
                    <a:pt x="9116" y="63609"/>
                    <a:pt x="9674" y="63428"/>
                  </a:cubicBezTo>
                  <a:cubicBezTo>
                    <a:pt x="9674" y="63699"/>
                    <a:pt x="9488" y="64060"/>
                    <a:pt x="9302" y="64421"/>
                  </a:cubicBezTo>
                  <a:cubicBezTo>
                    <a:pt x="8930" y="64781"/>
                    <a:pt x="8744" y="65142"/>
                    <a:pt x="8372" y="65503"/>
                  </a:cubicBezTo>
                  <a:cubicBezTo>
                    <a:pt x="8000" y="66135"/>
                    <a:pt x="7069" y="66947"/>
                    <a:pt x="7255" y="67578"/>
                  </a:cubicBezTo>
                  <a:cubicBezTo>
                    <a:pt x="7627" y="67939"/>
                    <a:pt x="8372" y="68210"/>
                    <a:pt x="9116" y="68030"/>
                  </a:cubicBezTo>
                  <a:cubicBezTo>
                    <a:pt x="9860" y="67849"/>
                    <a:pt x="10232" y="67308"/>
                    <a:pt x="10604" y="66947"/>
                  </a:cubicBezTo>
                  <a:cubicBezTo>
                    <a:pt x="11348" y="66045"/>
                    <a:pt x="11906" y="65052"/>
                    <a:pt x="12837" y="64150"/>
                  </a:cubicBezTo>
                  <a:cubicBezTo>
                    <a:pt x="12837" y="64962"/>
                    <a:pt x="12465" y="65774"/>
                    <a:pt x="12465" y="66586"/>
                  </a:cubicBezTo>
                  <a:cubicBezTo>
                    <a:pt x="12465" y="66947"/>
                    <a:pt x="12279" y="67578"/>
                    <a:pt x="13023" y="67849"/>
                  </a:cubicBezTo>
                  <a:cubicBezTo>
                    <a:pt x="13581" y="68120"/>
                    <a:pt x="14511" y="67939"/>
                    <a:pt x="14883" y="67669"/>
                  </a:cubicBezTo>
                  <a:cubicBezTo>
                    <a:pt x="15441" y="67218"/>
                    <a:pt x="15255" y="66496"/>
                    <a:pt x="15441" y="65954"/>
                  </a:cubicBezTo>
                  <a:cubicBezTo>
                    <a:pt x="15441" y="65503"/>
                    <a:pt x="15441" y="65142"/>
                    <a:pt x="15627" y="64691"/>
                  </a:cubicBezTo>
                  <a:cubicBezTo>
                    <a:pt x="15627" y="64511"/>
                    <a:pt x="15627" y="63969"/>
                    <a:pt x="16186" y="63879"/>
                  </a:cubicBezTo>
                  <a:cubicBezTo>
                    <a:pt x="16558" y="64060"/>
                    <a:pt x="16186" y="64781"/>
                    <a:pt x="16186" y="65052"/>
                  </a:cubicBezTo>
                  <a:cubicBezTo>
                    <a:pt x="16000" y="65503"/>
                    <a:pt x="16000" y="65954"/>
                    <a:pt x="16000" y="66406"/>
                  </a:cubicBezTo>
                  <a:cubicBezTo>
                    <a:pt x="16186" y="66857"/>
                    <a:pt x="16930" y="67398"/>
                    <a:pt x="17860" y="67037"/>
                  </a:cubicBezTo>
                  <a:cubicBezTo>
                    <a:pt x="18418" y="66766"/>
                    <a:pt x="18604" y="66315"/>
                    <a:pt x="18790" y="65954"/>
                  </a:cubicBezTo>
                  <a:cubicBezTo>
                    <a:pt x="18790" y="65503"/>
                    <a:pt x="18790" y="65142"/>
                    <a:pt x="18790" y="64691"/>
                  </a:cubicBezTo>
                  <a:cubicBezTo>
                    <a:pt x="18976" y="64150"/>
                    <a:pt x="19162" y="63609"/>
                    <a:pt x="19162" y="62977"/>
                  </a:cubicBezTo>
                  <a:cubicBezTo>
                    <a:pt x="19348" y="62706"/>
                    <a:pt x="19534" y="62526"/>
                    <a:pt x="19720" y="62255"/>
                  </a:cubicBezTo>
                  <a:cubicBezTo>
                    <a:pt x="20093" y="61804"/>
                    <a:pt x="20465" y="61353"/>
                    <a:pt x="20651" y="60902"/>
                  </a:cubicBezTo>
                  <a:cubicBezTo>
                    <a:pt x="20837" y="60451"/>
                    <a:pt x="21209" y="59909"/>
                    <a:pt x="21209" y="59458"/>
                  </a:cubicBezTo>
                  <a:cubicBezTo>
                    <a:pt x="21209" y="59278"/>
                    <a:pt x="21209" y="59187"/>
                    <a:pt x="21023" y="59007"/>
                  </a:cubicBezTo>
                  <a:cubicBezTo>
                    <a:pt x="21023" y="58917"/>
                    <a:pt x="20837" y="58736"/>
                    <a:pt x="20837" y="58646"/>
                  </a:cubicBezTo>
                  <a:cubicBezTo>
                    <a:pt x="20837" y="58466"/>
                    <a:pt x="21209" y="58195"/>
                    <a:pt x="21395" y="58015"/>
                  </a:cubicBezTo>
                  <a:cubicBezTo>
                    <a:pt x="22325" y="56842"/>
                    <a:pt x="23441" y="55759"/>
                    <a:pt x="24558" y="54676"/>
                  </a:cubicBezTo>
                  <a:cubicBezTo>
                    <a:pt x="27162" y="52060"/>
                    <a:pt x="30139" y="49533"/>
                    <a:pt x="32000" y="46827"/>
                  </a:cubicBezTo>
                  <a:cubicBezTo>
                    <a:pt x="32930" y="45293"/>
                    <a:pt x="33488" y="43759"/>
                    <a:pt x="34232" y="42315"/>
                  </a:cubicBezTo>
                  <a:cubicBezTo>
                    <a:pt x="34976" y="40962"/>
                    <a:pt x="35906" y="39609"/>
                    <a:pt x="37023" y="38345"/>
                  </a:cubicBezTo>
                  <a:cubicBezTo>
                    <a:pt x="37395" y="39067"/>
                    <a:pt x="37767" y="39789"/>
                    <a:pt x="38139" y="40511"/>
                  </a:cubicBezTo>
                  <a:cubicBezTo>
                    <a:pt x="38325" y="41052"/>
                    <a:pt x="38883" y="41593"/>
                    <a:pt x="39069" y="42225"/>
                  </a:cubicBezTo>
                  <a:cubicBezTo>
                    <a:pt x="39069" y="42857"/>
                    <a:pt x="39069" y="43488"/>
                    <a:pt x="39069" y="44210"/>
                  </a:cubicBezTo>
                  <a:cubicBezTo>
                    <a:pt x="38883" y="45203"/>
                    <a:pt x="38883" y="46195"/>
                    <a:pt x="38883" y="47278"/>
                  </a:cubicBezTo>
                  <a:cubicBezTo>
                    <a:pt x="38883" y="47819"/>
                    <a:pt x="38697" y="48451"/>
                    <a:pt x="38883" y="48992"/>
                  </a:cubicBezTo>
                  <a:cubicBezTo>
                    <a:pt x="38883" y="49263"/>
                    <a:pt x="39255" y="49443"/>
                    <a:pt x="39441" y="49714"/>
                  </a:cubicBezTo>
                  <a:cubicBezTo>
                    <a:pt x="39627" y="50075"/>
                    <a:pt x="39255" y="50796"/>
                    <a:pt x="39069" y="51248"/>
                  </a:cubicBezTo>
                  <a:cubicBezTo>
                    <a:pt x="38697" y="52240"/>
                    <a:pt x="38325" y="53323"/>
                    <a:pt x="37953" y="54315"/>
                  </a:cubicBezTo>
                  <a:cubicBezTo>
                    <a:pt x="36651" y="58466"/>
                    <a:pt x="37209" y="62706"/>
                    <a:pt x="37767" y="66766"/>
                  </a:cubicBezTo>
                  <a:cubicBezTo>
                    <a:pt x="38325" y="70917"/>
                    <a:pt x="39627" y="74977"/>
                    <a:pt x="41860" y="79037"/>
                  </a:cubicBezTo>
                  <a:cubicBezTo>
                    <a:pt x="42976" y="80751"/>
                    <a:pt x="43906" y="82466"/>
                    <a:pt x="44093" y="84270"/>
                  </a:cubicBezTo>
                  <a:cubicBezTo>
                    <a:pt x="44093" y="85804"/>
                    <a:pt x="43348" y="87248"/>
                    <a:pt x="42604" y="88781"/>
                  </a:cubicBezTo>
                  <a:cubicBezTo>
                    <a:pt x="41674" y="90766"/>
                    <a:pt x="41116" y="92751"/>
                    <a:pt x="41674" y="94827"/>
                  </a:cubicBezTo>
                  <a:cubicBezTo>
                    <a:pt x="42232" y="96812"/>
                    <a:pt x="43348" y="98796"/>
                    <a:pt x="44651" y="100691"/>
                  </a:cubicBezTo>
                  <a:cubicBezTo>
                    <a:pt x="45767" y="102586"/>
                    <a:pt x="46883" y="104390"/>
                    <a:pt x="48000" y="106195"/>
                  </a:cubicBezTo>
                  <a:cubicBezTo>
                    <a:pt x="48930" y="107639"/>
                    <a:pt x="49860" y="109082"/>
                    <a:pt x="50604" y="110526"/>
                  </a:cubicBezTo>
                  <a:cubicBezTo>
                    <a:pt x="50790" y="110977"/>
                    <a:pt x="51348" y="111609"/>
                    <a:pt x="51162" y="112060"/>
                  </a:cubicBezTo>
                  <a:cubicBezTo>
                    <a:pt x="50976" y="112421"/>
                    <a:pt x="49860" y="114045"/>
                    <a:pt x="49860" y="114225"/>
                  </a:cubicBezTo>
                  <a:cubicBezTo>
                    <a:pt x="49674" y="114496"/>
                    <a:pt x="49488" y="114766"/>
                    <a:pt x="49116" y="115037"/>
                  </a:cubicBezTo>
                  <a:cubicBezTo>
                    <a:pt x="48744" y="115308"/>
                    <a:pt x="48372" y="115578"/>
                    <a:pt x="47627" y="115849"/>
                  </a:cubicBezTo>
                  <a:cubicBezTo>
                    <a:pt x="47255" y="116030"/>
                    <a:pt x="47069" y="116210"/>
                    <a:pt x="46697" y="116390"/>
                  </a:cubicBezTo>
                  <a:cubicBezTo>
                    <a:pt x="46511" y="116390"/>
                    <a:pt x="46325" y="116481"/>
                    <a:pt x="46139" y="116571"/>
                  </a:cubicBezTo>
                  <a:cubicBezTo>
                    <a:pt x="45953" y="116661"/>
                    <a:pt x="45767" y="116751"/>
                    <a:pt x="45581" y="116932"/>
                  </a:cubicBezTo>
                  <a:cubicBezTo>
                    <a:pt x="45395" y="117112"/>
                    <a:pt x="45023" y="117293"/>
                    <a:pt x="44837" y="117563"/>
                  </a:cubicBezTo>
                  <a:cubicBezTo>
                    <a:pt x="44651" y="117924"/>
                    <a:pt x="44465" y="118195"/>
                    <a:pt x="44837" y="118556"/>
                  </a:cubicBezTo>
                  <a:cubicBezTo>
                    <a:pt x="45581" y="119187"/>
                    <a:pt x="47069" y="119278"/>
                    <a:pt x="48186" y="119278"/>
                  </a:cubicBezTo>
                  <a:cubicBezTo>
                    <a:pt x="48744" y="119278"/>
                    <a:pt x="49302" y="119278"/>
                    <a:pt x="49860" y="119368"/>
                  </a:cubicBezTo>
                  <a:cubicBezTo>
                    <a:pt x="50232" y="119458"/>
                    <a:pt x="50790" y="119639"/>
                    <a:pt x="51348" y="119729"/>
                  </a:cubicBezTo>
                  <a:cubicBezTo>
                    <a:pt x="52651" y="120000"/>
                    <a:pt x="53767" y="120000"/>
                    <a:pt x="55069" y="120000"/>
                  </a:cubicBezTo>
                  <a:cubicBezTo>
                    <a:pt x="56186" y="120000"/>
                    <a:pt x="57488" y="120000"/>
                    <a:pt x="58604" y="119639"/>
                  </a:cubicBezTo>
                  <a:cubicBezTo>
                    <a:pt x="58790" y="119548"/>
                    <a:pt x="59162" y="119458"/>
                    <a:pt x="59348" y="119368"/>
                  </a:cubicBezTo>
                  <a:cubicBezTo>
                    <a:pt x="59534" y="119278"/>
                    <a:pt x="59720" y="119187"/>
                    <a:pt x="59906" y="119007"/>
                  </a:cubicBezTo>
                  <a:cubicBezTo>
                    <a:pt x="59906" y="119007"/>
                    <a:pt x="59906" y="119007"/>
                    <a:pt x="59906" y="119007"/>
                  </a:cubicBezTo>
                  <a:cubicBezTo>
                    <a:pt x="59906" y="119007"/>
                    <a:pt x="59906" y="119007"/>
                    <a:pt x="59906" y="119007"/>
                  </a:cubicBezTo>
                  <a:cubicBezTo>
                    <a:pt x="60093" y="119187"/>
                    <a:pt x="60465" y="119278"/>
                    <a:pt x="60651" y="119368"/>
                  </a:cubicBezTo>
                  <a:cubicBezTo>
                    <a:pt x="60837" y="119458"/>
                    <a:pt x="61023" y="119548"/>
                    <a:pt x="61395" y="119639"/>
                  </a:cubicBezTo>
                  <a:cubicBezTo>
                    <a:pt x="62511" y="120000"/>
                    <a:pt x="63627" y="120000"/>
                    <a:pt x="64930" y="120000"/>
                  </a:cubicBezTo>
                  <a:cubicBezTo>
                    <a:pt x="66046" y="120000"/>
                    <a:pt x="67348" y="120000"/>
                    <a:pt x="68465" y="119729"/>
                  </a:cubicBezTo>
                  <a:cubicBezTo>
                    <a:pt x="69023" y="119639"/>
                    <a:pt x="69581" y="119458"/>
                    <a:pt x="70139" y="119368"/>
                  </a:cubicBezTo>
                  <a:cubicBezTo>
                    <a:pt x="70511" y="119278"/>
                    <a:pt x="71069" y="119278"/>
                    <a:pt x="71627" y="119278"/>
                  </a:cubicBezTo>
                  <a:cubicBezTo>
                    <a:pt x="72744" y="119278"/>
                    <a:pt x="74418" y="119187"/>
                    <a:pt x="74976" y="118556"/>
                  </a:cubicBezTo>
                  <a:cubicBezTo>
                    <a:pt x="75348" y="118195"/>
                    <a:pt x="75348" y="117924"/>
                    <a:pt x="75162" y="117563"/>
                  </a:cubicBezTo>
                  <a:cubicBezTo>
                    <a:pt x="74976" y="117293"/>
                    <a:pt x="74604" y="117112"/>
                    <a:pt x="74232" y="116932"/>
                  </a:cubicBezTo>
                  <a:cubicBezTo>
                    <a:pt x="74046" y="116751"/>
                    <a:pt x="73860" y="116661"/>
                    <a:pt x="73674" y="116571"/>
                  </a:cubicBezTo>
                  <a:cubicBezTo>
                    <a:pt x="73488" y="116481"/>
                    <a:pt x="73302" y="116390"/>
                    <a:pt x="73302" y="116390"/>
                  </a:cubicBezTo>
                  <a:cubicBezTo>
                    <a:pt x="72930" y="116210"/>
                    <a:pt x="72558" y="116030"/>
                    <a:pt x="72186" y="115849"/>
                  </a:cubicBezTo>
                  <a:cubicBezTo>
                    <a:pt x="71627" y="115578"/>
                    <a:pt x="71069" y="115308"/>
                    <a:pt x="70697" y="115037"/>
                  </a:cubicBezTo>
                  <a:cubicBezTo>
                    <a:pt x="70511" y="114857"/>
                    <a:pt x="69581" y="113503"/>
                    <a:pt x="69581" y="113503"/>
                  </a:cubicBezTo>
                  <a:cubicBezTo>
                    <a:pt x="69209" y="112872"/>
                    <a:pt x="68651" y="111969"/>
                    <a:pt x="68837" y="111518"/>
                  </a:cubicBezTo>
                  <a:cubicBezTo>
                    <a:pt x="69023" y="110887"/>
                    <a:pt x="69395" y="110255"/>
                    <a:pt x="69767" y="109714"/>
                  </a:cubicBezTo>
                  <a:cubicBezTo>
                    <a:pt x="70511" y="108451"/>
                    <a:pt x="71255" y="107278"/>
                    <a:pt x="72000" y="106015"/>
                  </a:cubicBezTo>
                  <a:cubicBezTo>
                    <a:pt x="73116" y="104210"/>
                    <a:pt x="74232" y="102406"/>
                    <a:pt x="75348" y="100601"/>
                  </a:cubicBezTo>
                  <a:cubicBezTo>
                    <a:pt x="76651" y="98706"/>
                    <a:pt x="77767" y="96721"/>
                    <a:pt x="78325" y="94736"/>
                  </a:cubicBezTo>
                  <a:cubicBezTo>
                    <a:pt x="78697" y="92751"/>
                    <a:pt x="78325" y="90857"/>
                    <a:pt x="77209" y="88872"/>
                  </a:cubicBezTo>
                  <a:cubicBezTo>
                    <a:pt x="76465" y="87338"/>
                    <a:pt x="75720" y="85804"/>
                    <a:pt x="75906" y="84270"/>
                  </a:cubicBezTo>
                  <a:cubicBezTo>
                    <a:pt x="75906" y="82556"/>
                    <a:pt x="76837" y="80932"/>
                    <a:pt x="77767" y="79218"/>
                  </a:cubicBezTo>
                  <a:cubicBezTo>
                    <a:pt x="78883" y="77323"/>
                    <a:pt x="79813" y="75428"/>
                    <a:pt x="80558" y="73443"/>
                  </a:cubicBezTo>
                  <a:cubicBezTo>
                    <a:pt x="81116" y="71458"/>
                    <a:pt x="81674" y="69473"/>
                    <a:pt x="82046" y="67488"/>
                  </a:cubicBezTo>
                  <a:cubicBezTo>
                    <a:pt x="82418" y="65413"/>
                    <a:pt x="82418" y="63338"/>
                    <a:pt x="82604" y="61353"/>
                  </a:cubicBezTo>
                  <a:cubicBezTo>
                    <a:pt x="82604" y="59368"/>
                    <a:pt x="82790" y="57383"/>
                    <a:pt x="82232" y="55398"/>
                  </a:cubicBezTo>
                  <a:cubicBezTo>
                    <a:pt x="81860" y="54406"/>
                    <a:pt x="81488" y="53413"/>
                    <a:pt x="81116" y="52511"/>
                  </a:cubicBezTo>
                  <a:cubicBezTo>
                    <a:pt x="80930" y="51969"/>
                    <a:pt x="80744" y="51428"/>
                    <a:pt x="80558" y="50977"/>
                  </a:cubicBezTo>
                  <a:cubicBezTo>
                    <a:pt x="80372" y="50706"/>
                    <a:pt x="80372" y="50526"/>
                    <a:pt x="80186" y="50255"/>
                  </a:cubicBezTo>
                  <a:cubicBezTo>
                    <a:pt x="80000" y="49984"/>
                    <a:pt x="80000" y="49804"/>
                    <a:pt x="80186" y="49533"/>
                  </a:cubicBezTo>
                  <a:cubicBezTo>
                    <a:pt x="80372" y="48721"/>
                    <a:pt x="80186" y="48000"/>
                    <a:pt x="80186" y="47187"/>
                  </a:cubicBezTo>
                  <a:cubicBezTo>
                    <a:pt x="80186" y="45654"/>
                    <a:pt x="80186" y="44120"/>
                    <a:pt x="80186" y="42676"/>
                  </a:cubicBezTo>
                  <a:cubicBezTo>
                    <a:pt x="80186" y="42135"/>
                    <a:pt x="80372" y="41774"/>
                    <a:pt x="80744" y="41323"/>
                  </a:cubicBezTo>
                  <a:cubicBezTo>
                    <a:pt x="82418" y="38616"/>
                    <a:pt x="82418" y="38616"/>
                    <a:pt x="82418" y="38616"/>
                  </a:cubicBezTo>
                  <a:cubicBezTo>
                    <a:pt x="82790" y="38075"/>
                    <a:pt x="82790" y="38075"/>
                    <a:pt x="82790" y="38075"/>
                  </a:cubicBezTo>
                  <a:cubicBezTo>
                    <a:pt x="83534" y="39157"/>
                    <a:pt x="84279" y="40240"/>
                    <a:pt x="85023" y="41323"/>
                  </a:cubicBezTo>
                  <a:cubicBezTo>
                    <a:pt x="85953" y="42586"/>
                    <a:pt x="86325" y="44030"/>
                    <a:pt x="87069" y="45383"/>
                  </a:cubicBezTo>
                  <a:cubicBezTo>
                    <a:pt x="88372" y="48180"/>
                    <a:pt x="91162" y="50796"/>
                    <a:pt x="93953" y="53413"/>
                  </a:cubicBezTo>
                  <a:cubicBezTo>
                    <a:pt x="95255" y="54586"/>
                    <a:pt x="96558" y="55849"/>
                    <a:pt x="97674" y="57112"/>
                  </a:cubicBezTo>
                  <a:cubicBezTo>
                    <a:pt x="98046" y="57563"/>
                    <a:pt x="98790" y="58105"/>
                    <a:pt x="98976" y="58556"/>
                  </a:cubicBezTo>
                  <a:cubicBezTo>
                    <a:pt x="98976" y="58736"/>
                    <a:pt x="98790" y="58917"/>
                    <a:pt x="98790" y="59187"/>
                  </a:cubicBezTo>
                  <a:cubicBezTo>
                    <a:pt x="98604" y="59458"/>
                    <a:pt x="98790" y="59729"/>
                    <a:pt x="98790" y="60000"/>
                  </a:cubicBezTo>
                  <a:cubicBezTo>
                    <a:pt x="99162" y="60902"/>
                    <a:pt x="99906" y="61804"/>
                    <a:pt x="100465" y="62616"/>
                  </a:cubicBezTo>
                  <a:cubicBezTo>
                    <a:pt x="100837" y="62977"/>
                    <a:pt x="100651" y="63338"/>
                    <a:pt x="100837" y="63699"/>
                  </a:cubicBezTo>
                  <a:cubicBezTo>
                    <a:pt x="100837" y="64240"/>
                    <a:pt x="101023" y="64781"/>
                    <a:pt x="101023" y="65323"/>
                  </a:cubicBezTo>
                  <a:cubicBezTo>
                    <a:pt x="101209" y="65774"/>
                    <a:pt x="101209" y="66225"/>
                    <a:pt x="101581" y="66586"/>
                  </a:cubicBezTo>
                  <a:cubicBezTo>
                    <a:pt x="101953" y="67037"/>
                    <a:pt x="103069" y="67398"/>
                    <a:pt x="103627" y="66766"/>
                  </a:cubicBezTo>
                  <a:cubicBezTo>
                    <a:pt x="104000" y="66315"/>
                    <a:pt x="103813" y="65684"/>
                    <a:pt x="103813" y="65233"/>
                  </a:cubicBezTo>
                  <a:cubicBezTo>
                    <a:pt x="103813" y="64962"/>
                    <a:pt x="103627" y="64781"/>
                    <a:pt x="103627" y="64511"/>
                  </a:cubicBezTo>
                  <a:cubicBezTo>
                    <a:pt x="103627" y="64330"/>
                    <a:pt x="103441" y="63969"/>
                    <a:pt x="103813" y="63879"/>
                  </a:cubicBezTo>
                  <a:cubicBezTo>
                    <a:pt x="104186" y="63969"/>
                    <a:pt x="104186" y="64511"/>
                    <a:pt x="104186" y="64691"/>
                  </a:cubicBezTo>
                  <a:cubicBezTo>
                    <a:pt x="104372" y="65142"/>
                    <a:pt x="104372" y="65503"/>
                    <a:pt x="104558" y="65954"/>
                  </a:cubicBezTo>
                  <a:cubicBezTo>
                    <a:pt x="104558" y="66496"/>
                    <a:pt x="104558" y="67127"/>
                    <a:pt x="105116" y="67669"/>
                  </a:cubicBezTo>
                  <a:cubicBezTo>
                    <a:pt x="105488" y="67939"/>
                    <a:pt x="106232" y="68120"/>
                    <a:pt x="106790" y="67849"/>
                  </a:cubicBezTo>
                  <a:cubicBezTo>
                    <a:pt x="107534" y="67578"/>
                    <a:pt x="107534" y="67037"/>
                    <a:pt x="107348" y="66586"/>
                  </a:cubicBezTo>
                  <a:cubicBezTo>
                    <a:pt x="107348" y="65774"/>
                    <a:pt x="106976" y="64962"/>
                    <a:pt x="107162" y="64150"/>
                  </a:cubicBezTo>
                  <a:cubicBezTo>
                    <a:pt x="107906" y="65052"/>
                    <a:pt x="108465" y="66045"/>
                    <a:pt x="109209" y="66947"/>
                  </a:cubicBezTo>
                  <a:cubicBezTo>
                    <a:pt x="109581" y="67308"/>
                    <a:pt x="109953" y="67849"/>
                    <a:pt x="110883" y="68030"/>
                  </a:cubicBezTo>
                  <a:cubicBezTo>
                    <a:pt x="111627" y="68210"/>
                    <a:pt x="112372" y="67939"/>
                    <a:pt x="112558" y="67578"/>
                  </a:cubicBezTo>
                  <a:cubicBezTo>
                    <a:pt x="112744" y="66857"/>
                    <a:pt x="112000" y="66045"/>
                    <a:pt x="111441" y="65503"/>
                  </a:cubicBezTo>
                  <a:cubicBezTo>
                    <a:pt x="110883" y="64872"/>
                    <a:pt x="110139" y="64060"/>
                    <a:pt x="110139" y="63428"/>
                  </a:cubicBezTo>
                  <a:cubicBezTo>
                    <a:pt x="111255" y="63789"/>
                    <a:pt x="112000" y="64601"/>
                    <a:pt x="112930" y="65142"/>
                  </a:cubicBezTo>
                  <a:cubicBezTo>
                    <a:pt x="113488" y="65593"/>
                    <a:pt x="114976" y="66857"/>
                    <a:pt x="116279" y="66315"/>
                  </a:cubicBezTo>
                  <a:cubicBezTo>
                    <a:pt x="117581" y="65864"/>
                    <a:pt x="116279" y="65052"/>
                    <a:pt x="115720" y="64601"/>
                  </a:cubicBezTo>
                  <a:cubicBezTo>
                    <a:pt x="114976" y="63969"/>
                    <a:pt x="114418" y="63428"/>
                    <a:pt x="113860" y="62887"/>
                  </a:cubicBezTo>
                  <a:cubicBezTo>
                    <a:pt x="113116" y="62345"/>
                    <a:pt x="112372" y="61714"/>
                    <a:pt x="112186" y="61082"/>
                  </a:cubicBezTo>
                  <a:cubicBezTo>
                    <a:pt x="112930" y="61263"/>
                    <a:pt x="113674" y="61804"/>
                    <a:pt x="114418" y="62075"/>
                  </a:cubicBezTo>
                  <a:cubicBezTo>
                    <a:pt x="115162" y="62345"/>
                    <a:pt x="116093" y="62526"/>
                    <a:pt x="117023" y="62616"/>
                  </a:cubicBezTo>
                  <a:cubicBezTo>
                    <a:pt x="117767" y="62616"/>
                    <a:pt x="118511" y="62706"/>
                    <a:pt x="119069" y="62436"/>
                  </a:cubicBezTo>
                  <a:cubicBezTo>
                    <a:pt x="120000" y="62075"/>
                    <a:pt x="119255" y="61624"/>
                    <a:pt x="118511" y="61353"/>
                  </a:cubicBezTo>
                  <a:close/>
                  <a:moveTo>
                    <a:pt x="59906" y="108180"/>
                  </a:moveTo>
                  <a:cubicBezTo>
                    <a:pt x="59534" y="106105"/>
                    <a:pt x="58976" y="103939"/>
                    <a:pt x="59162" y="101774"/>
                  </a:cubicBezTo>
                  <a:cubicBezTo>
                    <a:pt x="59162" y="100691"/>
                    <a:pt x="59534" y="99699"/>
                    <a:pt x="59534" y="98616"/>
                  </a:cubicBezTo>
                  <a:cubicBezTo>
                    <a:pt x="59720" y="97533"/>
                    <a:pt x="59720" y="96451"/>
                    <a:pt x="59720" y="95368"/>
                  </a:cubicBezTo>
                  <a:cubicBezTo>
                    <a:pt x="59534" y="93654"/>
                    <a:pt x="59534" y="91939"/>
                    <a:pt x="59162" y="90135"/>
                  </a:cubicBezTo>
                  <a:cubicBezTo>
                    <a:pt x="59162" y="89593"/>
                    <a:pt x="58976" y="88962"/>
                    <a:pt x="58790" y="88330"/>
                  </a:cubicBezTo>
                  <a:cubicBezTo>
                    <a:pt x="58604" y="87789"/>
                    <a:pt x="58418" y="87067"/>
                    <a:pt x="58790" y="86526"/>
                  </a:cubicBezTo>
                  <a:cubicBezTo>
                    <a:pt x="58976" y="85984"/>
                    <a:pt x="59534" y="85443"/>
                    <a:pt x="59720" y="84812"/>
                  </a:cubicBezTo>
                  <a:cubicBezTo>
                    <a:pt x="59720" y="84270"/>
                    <a:pt x="59720" y="83639"/>
                    <a:pt x="59720" y="83007"/>
                  </a:cubicBezTo>
                  <a:cubicBezTo>
                    <a:pt x="59348" y="81654"/>
                    <a:pt x="59720" y="80300"/>
                    <a:pt x="59906" y="78947"/>
                  </a:cubicBezTo>
                  <a:cubicBezTo>
                    <a:pt x="60093" y="79939"/>
                    <a:pt x="60651" y="81112"/>
                    <a:pt x="60465" y="82105"/>
                  </a:cubicBezTo>
                  <a:cubicBezTo>
                    <a:pt x="60279" y="83097"/>
                    <a:pt x="59906" y="84090"/>
                    <a:pt x="60279" y="85082"/>
                  </a:cubicBezTo>
                  <a:cubicBezTo>
                    <a:pt x="60279" y="85443"/>
                    <a:pt x="60651" y="85894"/>
                    <a:pt x="61023" y="86255"/>
                  </a:cubicBezTo>
                  <a:cubicBezTo>
                    <a:pt x="61395" y="86706"/>
                    <a:pt x="61395" y="87248"/>
                    <a:pt x="61209" y="87789"/>
                  </a:cubicBezTo>
                  <a:cubicBezTo>
                    <a:pt x="61209" y="88781"/>
                    <a:pt x="60837" y="89864"/>
                    <a:pt x="60651" y="90857"/>
                  </a:cubicBezTo>
                  <a:cubicBezTo>
                    <a:pt x="60279" y="92300"/>
                    <a:pt x="60465" y="93834"/>
                    <a:pt x="60279" y="95278"/>
                  </a:cubicBezTo>
                  <a:cubicBezTo>
                    <a:pt x="60093" y="96270"/>
                    <a:pt x="60093" y="97172"/>
                    <a:pt x="60279" y="98075"/>
                  </a:cubicBezTo>
                  <a:cubicBezTo>
                    <a:pt x="60279" y="99067"/>
                    <a:pt x="60651" y="100150"/>
                    <a:pt x="60651" y="101142"/>
                  </a:cubicBezTo>
                  <a:cubicBezTo>
                    <a:pt x="61023" y="103488"/>
                    <a:pt x="60465" y="105834"/>
                    <a:pt x="59906" y="108180"/>
                  </a:cubicBezTo>
                  <a:close/>
                  <a:moveTo>
                    <a:pt x="118325" y="62255"/>
                  </a:moveTo>
                  <a:cubicBezTo>
                    <a:pt x="118325" y="62255"/>
                    <a:pt x="118325" y="62255"/>
                    <a:pt x="118325" y="62255"/>
                  </a:cubicBezTo>
                  <a:cubicBezTo>
                    <a:pt x="117953" y="62255"/>
                    <a:pt x="118139" y="62255"/>
                    <a:pt x="118325" y="62255"/>
                  </a:cubicBezTo>
                  <a:cubicBezTo>
                    <a:pt x="117581" y="62345"/>
                    <a:pt x="116651" y="62165"/>
                    <a:pt x="116093" y="62075"/>
                  </a:cubicBezTo>
                  <a:cubicBezTo>
                    <a:pt x="114790" y="61894"/>
                    <a:pt x="114232" y="61443"/>
                    <a:pt x="113302" y="61082"/>
                  </a:cubicBezTo>
                  <a:cubicBezTo>
                    <a:pt x="112930" y="60902"/>
                    <a:pt x="111627" y="60451"/>
                    <a:pt x="111441" y="60992"/>
                  </a:cubicBezTo>
                  <a:cubicBezTo>
                    <a:pt x="111255" y="61172"/>
                    <a:pt x="111627" y="61443"/>
                    <a:pt x="111627" y="61624"/>
                  </a:cubicBezTo>
                  <a:cubicBezTo>
                    <a:pt x="112558" y="62706"/>
                    <a:pt x="113860" y="63789"/>
                    <a:pt x="115162" y="64872"/>
                  </a:cubicBezTo>
                  <a:cubicBezTo>
                    <a:pt x="115534" y="65142"/>
                    <a:pt x="116093" y="65413"/>
                    <a:pt x="116093" y="65774"/>
                  </a:cubicBezTo>
                  <a:cubicBezTo>
                    <a:pt x="116279" y="66496"/>
                    <a:pt x="114790" y="65774"/>
                    <a:pt x="114418" y="65593"/>
                  </a:cubicBezTo>
                  <a:cubicBezTo>
                    <a:pt x="113116" y="64781"/>
                    <a:pt x="112372" y="63879"/>
                    <a:pt x="110883" y="63157"/>
                  </a:cubicBezTo>
                  <a:cubicBezTo>
                    <a:pt x="110139" y="62887"/>
                    <a:pt x="109395" y="62977"/>
                    <a:pt x="109395" y="63428"/>
                  </a:cubicBezTo>
                  <a:cubicBezTo>
                    <a:pt x="109395" y="63699"/>
                    <a:pt x="109581" y="64060"/>
                    <a:pt x="109767" y="64330"/>
                  </a:cubicBezTo>
                  <a:cubicBezTo>
                    <a:pt x="110139" y="64872"/>
                    <a:pt x="110511" y="65413"/>
                    <a:pt x="111069" y="65954"/>
                  </a:cubicBezTo>
                  <a:cubicBezTo>
                    <a:pt x="111255" y="66315"/>
                    <a:pt x="111627" y="66676"/>
                    <a:pt x="111813" y="67127"/>
                  </a:cubicBezTo>
                  <a:cubicBezTo>
                    <a:pt x="112000" y="67398"/>
                    <a:pt x="111627" y="68030"/>
                    <a:pt x="110883" y="67578"/>
                  </a:cubicBezTo>
                  <a:cubicBezTo>
                    <a:pt x="110325" y="67218"/>
                    <a:pt x="109953" y="66766"/>
                    <a:pt x="109581" y="66315"/>
                  </a:cubicBezTo>
                  <a:cubicBezTo>
                    <a:pt x="109209" y="65774"/>
                    <a:pt x="108837" y="65233"/>
                    <a:pt x="108279" y="64691"/>
                  </a:cubicBezTo>
                  <a:cubicBezTo>
                    <a:pt x="108093" y="64511"/>
                    <a:pt x="107720" y="63609"/>
                    <a:pt x="106976" y="63609"/>
                  </a:cubicBezTo>
                  <a:cubicBezTo>
                    <a:pt x="106232" y="63609"/>
                    <a:pt x="106418" y="64511"/>
                    <a:pt x="106418" y="64691"/>
                  </a:cubicBezTo>
                  <a:cubicBezTo>
                    <a:pt x="106418" y="65233"/>
                    <a:pt x="106604" y="65774"/>
                    <a:pt x="106604" y="66315"/>
                  </a:cubicBezTo>
                  <a:cubicBezTo>
                    <a:pt x="106790" y="66586"/>
                    <a:pt x="106976" y="67398"/>
                    <a:pt x="106418" y="67578"/>
                  </a:cubicBezTo>
                  <a:cubicBezTo>
                    <a:pt x="105488" y="67939"/>
                    <a:pt x="105488" y="66586"/>
                    <a:pt x="105302" y="66406"/>
                  </a:cubicBezTo>
                  <a:cubicBezTo>
                    <a:pt x="105302" y="66135"/>
                    <a:pt x="105302" y="65774"/>
                    <a:pt x="105116" y="65413"/>
                  </a:cubicBezTo>
                  <a:cubicBezTo>
                    <a:pt x="105116" y="65142"/>
                    <a:pt x="104930" y="63067"/>
                    <a:pt x="103441" y="63609"/>
                  </a:cubicBezTo>
                  <a:cubicBezTo>
                    <a:pt x="102697" y="63879"/>
                    <a:pt x="102883" y="64601"/>
                    <a:pt x="103069" y="64962"/>
                  </a:cubicBezTo>
                  <a:cubicBezTo>
                    <a:pt x="103069" y="65323"/>
                    <a:pt x="103069" y="65774"/>
                    <a:pt x="103069" y="66135"/>
                  </a:cubicBezTo>
                  <a:cubicBezTo>
                    <a:pt x="103069" y="66406"/>
                    <a:pt x="102697" y="67127"/>
                    <a:pt x="102325" y="66586"/>
                  </a:cubicBezTo>
                  <a:cubicBezTo>
                    <a:pt x="101767" y="66135"/>
                    <a:pt x="101953" y="65593"/>
                    <a:pt x="101767" y="65052"/>
                  </a:cubicBezTo>
                  <a:cubicBezTo>
                    <a:pt x="101767" y="64511"/>
                    <a:pt x="101581" y="63879"/>
                    <a:pt x="101395" y="63248"/>
                  </a:cubicBezTo>
                  <a:cubicBezTo>
                    <a:pt x="101395" y="63067"/>
                    <a:pt x="101395" y="62796"/>
                    <a:pt x="101209" y="62616"/>
                  </a:cubicBezTo>
                  <a:cubicBezTo>
                    <a:pt x="100837" y="61894"/>
                    <a:pt x="100093" y="61172"/>
                    <a:pt x="99720" y="60360"/>
                  </a:cubicBezTo>
                  <a:cubicBezTo>
                    <a:pt x="99348" y="59729"/>
                    <a:pt x="100093" y="59097"/>
                    <a:pt x="99534" y="58375"/>
                  </a:cubicBezTo>
                  <a:cubicBezTo>
                    <a:pt x="96558" y="54315"/>
                    <a:pt x="91720" y="50706"/>
                    <a:pt x="88930" y="46646"/>
                  </a:cubicBezTo>
                  <a:cubicBezTo>
                    <a:pt x="88186" y="45563"/>
                    <a:pt x="87627" y="44481"/>
                    <a:pt x="87255" y="43398"/>
                  </a:cubicBezTo>
                  <a:cubicBezTo>
                    <a:pt x="86697" y="42315"/>
                    <a:pt x="85953" y="41233"/>
                    <a:pt x="85209" y="40150"/>
                  </a:cubicBezTo>
                  <a:cubicBezTo>
                    <a:pt x="84465" y="39338"/>
                    <a:pt x="83720" y="38526"/>
                    <a:pt x="82976" y="37624"/>
                  </a:cubicBezTo>
                  <a:cubicBezTo>
                    <a:pt x="82976" y="37443"/>
                    <a:pt x="82976" y="37263"/>
                    <a:pt x="82976" y="37082"/>
                  </a:cubicBezTo>
                  <a:cubicBezTo>
                    <a:pt x="83162" y="36992"/>
                    <a:pt x="84651" y="31308"/>
                    <a:pt x="84279" y="31218"/>
                  </a:cubicBezTo>
                  <a:cubicBezTo>
                    <a:pt x="83906" y="31127"/>
                    <a:pt x="82046" y="37624"/>
                    <a:pt x="81860" y="37894"/>
                  </a:cubicBezTo>
                  <a:cubicBezTo>
                    <a:pt x="81860" y="37894"/>
                    <a:pt x="81860" y="37894"/>
                    <a:pt x="81860" y="37894"/>
                  </a:cubicBezTo>
                  <a:cubicBezTo>
                    <a:pt x="81116" y="39157"/>
                    <a:pt x="80186" y="40421"/>
                    <a:pt x="79255" y="41774"/>
                  </a:cubicBezTo>
                  <a:cubicBezTo>
                    <a:pt x="79255" y="41774"/>
                    <a:pt x="79255" y="41954"/>
                    <a:pt x="79069" y="41954"/>
                  </a:cubicBezTo>
                  <a:cubicBezTo>
                    <a:pt x="79069" y="42045"/>
                    <a:pt x="78883" y="42496"/>
                    <a:pt x="78883" y="42586"/>
                  </a:cubicBezTo>
                  <a:cubicBezTo>
                    <a:pt x="78883" y="43488"/>
                    <a:pt x="79069" y="44300"/>
                    <a:pt x="79069" y="45112"/>
                  </a:cubicBezTo>
                  <a:cubicBezTo>
                    <a:pt x="79069" y="46195"/>
                    <a:pt x="79069" y="47278"/>
                    <a:pt x="79069" y="48360"/>
                  </a:cubicBezTo>
                  <a:cubicBezTo>
                    <a:pt x="79069" y="48541"/>
                    <a:pt x="79069" y="48721"/>
                    <a:pt x="79069" y="48902"/>
                  </a:cubicBezTo>
                  <a:cubicBezTo>
                    <a:pt x="79069" y="49172"/>
                    <a:pt x="78883" y="49443"/>
                    <a:pt x="78883" y="49804"/>
                  </a:cubicBezTo>
                  <a:cubicBezTo>
                    <a:pt x="78697" y="50075"/>
                    <a:pt x="79069" y="50436"/>
                    <a:pt x="79255" y="50706"/>
                  </a:cubicBezTo>
                  <a:cubicBezTo>
                    <a:pt x="79441" y="51157"/>
                    <a:pt x="79627" y="51609"/>
                    <a:pt x="79813" y="52060"/>
                  </a:cubicBezTo>
                  <a:cubicBezTo>
                    <a:pt x="80372" y="53774"/>
                    <a:pt x="81116" y="55578"/>
                    <a:pt x="81302" y="57293"/>
                  </a:cubicBezTo>
                  <a:cubicBezTo>
                    <a:pt x="81488" y="59007"/>
                    <a:pt x="81302" y="60812"/>
                    <a:pt x="81116" y="62616"/>
                  </a:cubicBezTo>
                  <a:cubicBezTo>
                    <a:pt x="80930" y="64330"/>
                    <a:pt x="80744" y="66045"/>
                    <a:pt x="80558" y="67849"/>
                  </a:cubicBezTo>
                  <a:cubicBezTo>
                    <a:pt x="79813" y="71368"/>
                    <a:pt x="78697" y="74887"/>
                    <a:pt x="76837" y="78315"/>
                  </a:cubicBezTo>
                  <a:cubicBezTo>
                    <a:pt x="75906" y="80030"/>
                    <a:pt x="74790" y="81654"/>
                    <a:pt x="74418" y="83368"/>
                  </a:cubicBezTo>
                  <a:cubicBezTo>
                    <a:pt x="74232" y="84360"/>
                    <a:pt x="74418" y="85263"/>
                    <a:pt x="74604" y="86255"/>
                  </a:cubicBezTo>
                  <a:cubicBezTo>
                    <a:pt x="75162" y="87969"/>
                    <a:pt x="76465" y="89593"/>
                    <a:pt x="76837" y="91398"/>
                  </a:cubicBezTo>
                  <a:cubicBezTo>
                    <a:pt x="77209" y="93112"/>
                    <a:pt x="77023" y="94827"/>
                    <a:pt x="76279" y="96451"/>
                  </a:cubicBezTo>
                  <a:cubicBezTo>
                    <a:pt x="75348" y="98796"/>
                    <a:pt x="73674" y="101142"/>
                    <a:pt x="72186" y="103398"/>
                  </a:cubicBezTo>
                  <a:cubicBezTo>
                    <a:pt x="71255" y="105203"/>
                    <a:pt x="70139" y="106917"/>
                    <a:pt x="69023" y="108631"/>
                  </a:cubicBezTo>
                  <a:cubicBezTo>
                    <a:pt x="68651" y="109353"/>
                    <a:pt x="68279" y="110075"/>
                    <a:pt x="67906" y="110796"/>
                  </a:cubicBezTo>
                  <a:cubicBezTo>
                    <a:pt x="67720" y="111248"/>
                    <a:pt x="67534" y="111699"/>
                    <a:pt x="67720" y="112150"/>
                  </a:cubicBezTo>
                  <a:cubicBezTo>
                    <a:pt x="67906" y="112691"/>
                    <a:pt x="69767" y="115037"/>
                    <a:pt x="69953" y="115218"/>
                  </a:cubicBezTo>
                  <a:cubicBezTo>
                    <a:pt x="70325" y="115578"/>
                    <a:pt x="71069" y="115849"/>
                    <a:pt x="71627" y="116210"/>
                  </a:cubicBezTo>
                  <a:cubicBezTo>
                    <a:pt x="72000" y="116300"/>
                    <a:pt x="72186" y="116481"/>
                    <a:pt x="72558" y="116661"/>
                  </a:cubicBezTo>
                  <a:cubicBezTo>
                    <a:pt x="72744" y="116751"/>
                    <a:pt x="72930" y="116842"/>
                    <a:pt x="73116" y="116932"/>
                  </a:cubicBezTo>
                  <a:cubicBezTo>
                    <a:pt x="73302" y="117022"/>
                    <a:pt x="73488" y="117112"/>
                    <a:pt x="73488" y="117112"/>
                  </a:cubicBezTo>
                  <a:cubicBezTo>
                    <a:pt x="74046" y="117473"/>
                    <a:pt x="74604" y="118015"/>
                    <a:pt x="74232" y="118375"/>
                  </a:cubicBezTo>
                  <a:cubicBezTo>
                    <a:pt x="74046" y="118556"/>
                    <a:pt x="73674" y="118646"/>
                    <a:pt x="73302" y="118736"/>
                  </a:cubicBezTo>
                  <a:cubicBezTo>
                    <a:pt x="72744" y="118827"/>
                    <a:pt x="72186" y="118827"/>
                    <a:pt x="71627" y="118827"/>
                  </a:cubicBezTo>
                  <a:cubicBezTo>
                    <a:pt x="71069" y="118827"/>
                    <a:pt x="70511" y="118917"/>
                    <a:pt x="69767" y="118917"/>
                  </a:cubicBezTo>
                  <a:cubicBezTo>
                    <a:pt x="69209" y="119007"/>
                    <a:pt x="68651" y="119187"/>
                    <a:pt x="68093" y="119278"/>
                  </a:cubicBezTo>
                  <a:cubicBezTo>
                    <a:pt x="67162" y="119548"/>
                    <a:pt x="66046" y="119639"/>
                    <a:pt x="64930" y="119639"/>
                  </a:cubicBezTo>
                  <a:cubicBezTo>
                    <a:pt x="63813" y="119639"/>
                    <a:pt x="62697" y="119548"/>
                    <a:pt x="61767" y="119368"/>
                  </a:cubicBezTo>
                  <a:cubicBezTo>
                    <a:pt x="60651" y="119097"/>
                    <a:pt x="59720" y="117563"/>
                    <a:pt x="60465" y="115578"/>
                  </a:cubicBezTo>
                  <a:cubicBezTo>
                    <a:pt x="60465" y="115488"/>
                    <a:pt x="60279" y="114135"/>
                    <a:pt x="60279" y="114135"/>
                  </a:cubicBezTo>
                  <a:cubicBezTo>
                    <a:pt x="60279" y="113413"/>
                    <a:pt x="60279" y="112691"/>
                    <a:pt x="60279" y="111969"/>
                  </a:cubicBezTo>
                  <a:cubicBezTo>
                    <a:pt x="60465" y="109082"/>
                    <a:pt x="61395" y="106195"/>
                    <a:pt x="61767" y="103308"/>
                  </a:cubicBezTo>
                  <a:cubicBezTo>
                    <a:pt x="61767" y="101503"/>
                    <a:pt x="61395" y="99789"/>
                    <a:pt x="61395" y="98075"/>
                  </a:cubicBezTo>
                  <a:cubicBezTo>
                    <a:pt x="61209" y="96812"/>
                    <a:pt x="61395" y="95639"/>
                    <a:pt x="61395" y="94375"/>
                  </a:cubicBezTo>
                  <a:cubicBezTo>
                    <a:pt x="61581" y="92842"/>
                    <a:pt x="61581" y="91308"/>
                    <a:pt x="61953" y="89774"/>
                  </a:cubicBezTo>
                  <a:cubicBezTo>
                    <a:pt x="62139" y="88962"/>
                    <a:pt x="62325" y="88060"/>
                    <a:pt x="62325" y="87157"/>
                  </a:cubicBezTo>
                  <a:cubicBezTo>
                    <a:pt x="62325" y="86887"/>
                    <a:pt x="62325" y="86616"/>
                    <a:pt x="62139" y="86345"/>
                  </a:cubicBezTo>
                  <a:cubicBezTo>
                    <a:pt x="61953" y="85984"/>
                    <a:pt x="61581" y="85624"/>
                    <a:pt x="61395" y="85263"/>
                  </a:cubicBezTo>
                  <a:cubicBezTo>
                    <a:pt x="60837" y="84360"/>
                    <a:pt x="61023" y="83548"/>
                    <a:pt x="61395" y="82646"/>
                  </a:cubicBezTo>
                  <a:cubicBezTo>
                    <a:pt x="61581" y="81834"/>
                    <a:pt x="61395" y="80932"/>
                    <a:pt x="61209" y="80120"/>
                  </a:cubicBezTo>
                  <a:cubicBezTo>
                    <a:pt x="60837" y="78496"/>
                    <a:pt x="60465" y="76781"/>
                    <a:pt x="60465" y="75157"/>
                  </a:cubicBezTo>
                  <a:cubicBezTo>
                    <a:pt x="60279" y="72721"/>
                    <a:pt x="60465" y="70375"/>
                    <a:pt x="60465" y="68030"/>
                  </a:cubicBezTo>
                  <a:cubicBezTo>
                    <a:pt x="60279" y="67127"/>
                    <a:pt x="60279" y="66315"/>
                    <a:pt x="60279" y="65413"/>
                  </a:cubicBezTo>
                  <a:cubicBezTo>
                    <a:pt x="60279" y="64240"/>
                    <a:pt x="60279" y="64240"/>
                    <a:pt x="60279" y="64240"/>
                  </a:cubicBezTo>
                  <a:cubicBezTo>
                    <a:pt x="60279" y="64150"/>
                    <a:pt x="60093" y="63789"/>
                    <a:pt x="60279" y="63699"/>
                  </a:cubicBezTo>
                  <a:cubicBezTo>
                    <a:pt x="60465" y="63789"/>
                    <a:pt x="60651" y="63879"/>
                    <a:pt x="61023" y="63969"/>
                  </a:cubicBezTo>
                  <a:cubicBezTo>
                    <a:pt x="61395" y="64150"/>
                    <a:pt x="61767" y="64240"/>
                    <a:pt x="62139" y="64330"/>
                  </a:cubicBezTo>
                  <a:cubicBezTo>
                    <a:pt x="62511" y="64421"/>
                    <a:pt x="62697" y="64511"/>
                    <a:pt x="62883" y="64511"/>
                  </a:cubicBezTo>
                  <a:cubicBezTo>
                    <a:pt x="63255" y="64601"/>
                    <a:pt x="63441" y="64601"/>
                    <a:pt x="63627" y="64691"/>
                  </a:cubicBezTo>
                  <a:cubicBezTo>
                    <a:pt x="64000" y="64781"/>
                    <a:pt x="64372" y="64781"/>
                    <a:pt x="64558" y="64872"/>
                  </a:cubicBezTo>
                  <a:cubicBezTo>
                    <a:pt x="64930" y="64872"/>
                    <a:pt x="65116" y="64872"/>
                    <a:pt x="65488" y="64962"/>
                  </a:cubicBezTo>
                  <a:cubicBezTo>
                    <a:pt x="66046" y="64962"/>
                    <a:pt x="66790" y="65052"/>
                    <a:pt x="67348" y="65052"/>
                  </a:cubicBezTo>
                  <a:cubicBezTo>
                    <a:pt x="68093" y="65052"/>
                    <a:pt x="68651" y="65052"/>
                    <a:pt x="69395" y="65052"/>
                  </a:cubicBezTo>
                  <a:cubicBezTo>
                    <a:pt x="70139" y="65052"/>
                    <a:pt x="70697" y="65052"/>
                    <a:pt x="71441" y="64962"/>
                  </a:cubicBezTo>
                  <a:cubicBezTo>
                    <a:pt x="71813" y="64962"/>
                    <a:pt x="72000" y="64962"/>
                    <a:pt x="72372" y="64872"/>
                  </a:cubicBezTo>
                  <a:cubicBezTo>
                    <a:pt x="72744" y="64872"/>
                    <a:pt x="73116" y="64872"/>
                    <a:pt x="73302" y="64781"/>
                  </a:cubicBezTo>
                  <a:cubicBezTo>
                    <a:pt x="74604" y="64601"/>
                    <a:pt x="75534" y="64240"/>
                    <a:pt x="76279" y="63969"/>
                  </a:cubicBezTo>
                  <a:cubicBezTo>
                    <a:pt x="76651" y="63789"/>
                    <a:pt x="77023" y="63609"/>
                    <a:pt x="77209" y="63428"/>
                  </a:cubicBezTo>
                  <a:cubicBezTo>
                    <a:pt x="77581" y="63338"/>
                    <a:pt x="77767" y="63157"/>
                    <a:pt x="77767" y="63067"/>
                  </a:cubicBezTo>
                  <a:cubicBezTo>
                    <a:pt x="78139" y="62796"/>
                    <a:pt x="78139" y="62616"/>
                    <a:pt x="78139" y="62616"/>
                  </a:cubicBezTo>
                  <a:cubicBezTo>
                    <a:pt x="78139" y="62616"/>
                    <a:pt x="77953" y="62796"/>
                    <a:pt x="77581" y="62977"/>
                  </a:cubicBezTo>
                  <a:cubicBezTo>
                    <a:pt x="77395" y="63067"/>
                    <a:pt x="77209" y="63157"/>
                    <a:pt x="77023" y="63338"/>
                  </a:cubicBezTo>
                  <a:cubicBezTo>
                    <a:pt x="76651" y="63428"/>
                    <a:pt x="76279" y="63518"/>
                    <a:pt x="75906" y="63699"/>
                  </a:cubicBezTo>
                  <a:cubicBezTo>
                    <a:pt x="75162" y="63879"/>
                    <a:pt x="74046" y="64060"/>
                    <a:pt x="72930" y="64240"/>
                  </a:cubicBezTo>
                  <a:cubicBezTo>
                    <a:pt x="72744" y="64240"/>
                    <a:pt x="72372" y="64240"/>
                    <a:pt x="72186" y="64240"/>
                  </a:cubicBezTo>
                  <a:cubicBezTo>
                    <a:pt x="71813" y="64330"/>
                    <a:pt x="71627" y="64330"/>
                    <a:pt x="71255" y="64330"/>
                  </a:cubicBezTo>
                  <a:cubicBezTo>
                    <a:pt x="70697" y="64330"/>
                    <a:pt x="69953" y="64330"/>
                    <a:pt x="69395" y="64330"/>
                  </a:cubicBezTo>
                  <a:cubicBezTo>
                    <a:pt x="68837" y="64330"/>
                    <a:pt x="68093" y="64330"/>
                    <a:pt x="67534" y="64330"/>
                  </a:cubicBezTo>
                  <a:cubicBezTo>
                    <a:pt x="66976" y="64330"/>
                    <a:pt x="66418" y="64240"/>
                    <a:pt x="65860" y="64240"/>
                  </a:cubicBezTo>
                  <a:cubicBezTo>
                    <a:pt x="65488" y="64150"/>
                    <a:pt x="65302" y="64150"/>
                    <a:pt x="64930" y="64150"/>
                  </a:cubicBezTo>
                  <a:cubicBezTo>
                    <a:pt x="64744" y="64060"/>
                    <a:pt x="64372" y="64060"/>
                    <a:pt x="64186" y="64060"/>
                  </a:cubicBezTo>
                  <a:cubicBezTo>
                    <a:pt x="63627" y="63969"/>
                    <a:pt x="63255" y="63879"/>
                    <a:pt x="62697" y="63789"/>
                  </a:cubicBezTo>
                  <a:cubicBezTo>
                    <a:pt x="62325" y="63699"/>
                    <a:pt x="61953" y="63609"/>
                    <a:pt x="61581" y="63518"/>
                  </a:cubicBezTo>
                  <a:cubicBezTo>
                    <a:pt x="61395" y="63428"/>
                    <a:pt x="61023" y="63338"/>
                    <a:pt x="60837" y="63248"/>
                  </a:cubicBezTo>
                  <a:cubicBezTo>
                    <a:pt x="60837" y="63248"/>
                    <a:pt x="60651" y="63248"/>
                    <a:pt x="60651" y="63157"/>
                  </a:cubicBezTo>
                  <a:cubicBezTo>
                    <a:pt x="60651" y="63157"/>
                    <a:pt x="60465" y="62165"/>
                    <a:pt x="60465" y="61714"/>
                  </a:cubicBezTo>
                  <a:cubicBezTo>
                    <a:pt x="60465" y="61353"/>
                    <a:pt x="60279" y="60812"/>
                    <a:pt x="60279" y="60360"/>
                  </a:cubicBezTo>
                  <a:cubicBezTo>
                    <a:pt x="60279" y="59458"/>
                    <a:pt x="60279" y="58466"/>
                    <a:pt x="60093" y="57744"/>
                  </a:cubicBezTo>
                  <a:cubicBezTo>
                    <a:pt x="60093" y="57022"/>
                    <a:pt x="59906" y="56571"/>
                    <a:pt x="59906" y="56571"/>
                  </a:cubicBezTo>
                  <a:cubicBezTo>
                    <a:pt x="59906" y="56571"/>
                    <a:pt x="59906" y="56571"/>
                    <a:pt x="59906" y="56571"/>
                  </a:cubicBezTo>
                  <a:cubicBezTo>
                    <a:pt x="59906" y="56571"/>
                    <a:pt x="59906" y="57022"/>
                    <a:pt x="59720" y="57744"/>
                  </a:cubicBezTo>
                  <a:cubicBezTo>
                    <a:pt x="59720" y="58466"/>
                    <a:pt x="59534" y="59458"/>
                    <a:pt x="59534" y="60360"/>
                  </a:cubicBezTo>
                  <a:cubicBezTo>
                    <a:pt x="59534" y="60812"/>
                    <a:pt x="59348" y="61353"/>
                    <a:pt x="59348" y="61714"/>
                  </a:cubicBezTo>
                  <a:cubicBezTo>
                    <a:pt x="59348" y="62165"/>
                    <a:pt x="59162" y="63248"/>
                    <a:pt x="58976" y="63248"/>
                  </a:cubicBezTo>
                  <a:cubicBezTo>
                    <a:pt x="58790" y="63338"/>
                    <a:pt x="58604" y="63428"/>
                    <a:pt x="58232" y="63518"/>
                  </a:cubicBezTo>
                  <a:cubicBezTo>
                    <a:pt x="57860" y="63609"/>
                    <a:pt x="57488" y="63699"/>
                    <a:pt x="57116" y="63789"/>
                  </a:cubicBezTo>
                  <a:cubicBezTo>
                    <a:pt x="56744" y="63879"/>
                    <a:pt x="56186" y="63969"/>
                    <a:pt x="55813" y="64060"/>
                  </a:cubicBezTo>
                  <a:cubicBezTo>
                    <a:pt x="55441" y="64060"/>
                    <a:pt x="55255" y="64060"/>
                    <a:pt x="54883" y="64150"/>
                  </a:cubicBezTo>
                  <a:cubicBezTo>
                    <a:pt x="54697" y="64150"/>
                    <a:pt x="54325" y="64150"/>
                    <a:pt x="54139" y="64240"/>
                  </a:cubicBezTo>
                  <a:cubicBezTo>
                    <a:pt x="53581" y="64240"/>
                    <a:pt x="53023" y="64330"/>
                    <a:pt x="52279" y="64330"/>
                  </a:cubicBezTo>
                  <a:cubicBezTo>
                    <a:pt x="51720" y="64330"/>
                    <a:pt x="50976" y="64330"/>
                    <a:pt x="50418" y="64330"/>
                  </a:cubicBezTo>
                  <a:cubicBezTo>
                    <a:pt x="49860" y="64330"/>
                    <a:pt x="49302" y="64330"/>
                    <a:pt x="48558" y="64330"/>
                  </a:cubicBezTo>
                  <a:cubicBezTo>
                    <a:pt x="48372" y="64330"/>
                    <a:pt x="48000" y="64330"/>
                    <a:pt x="47813" y="64240"/>
                  </a:cubicBezTo>
                  <a:cubicBezTo>
                    <a:pt x="47441" y="64240"/>
                    <a:pt x="47255" y="64240"/>
                    <a:pt x="46883" y="64240"/>
                  </a:cubicBezTo>
                  <a:cubicBezTo>
                    <a:pt x="45767" y="64060"/>
                    <a:pt x="44837" y="63879"/>
                    <a:pt x="43906" y="63699"/>
                  </a:cubicBezTo>
                  <a:cubicBezTo>
                    <a:pt x="43534" y="63518"/>
                    <a:pt x="43162" y="63428"/>
                    <a:pt x="42976" y="63338"/>
                  </a:cubicBezTo>
                  <a:cubicBezTo>
                    <a:pt x="42604" y="63157"/>
                    <a:pt x="42418" y="63067"/>
                    <a:pt x="42232" y="62977"/>
                  </a:cubicBezTo>
                  <a:cubicBezTo>
                    <a:pt x="41860" y="62796"/>
                    <a:pt x="41674" y="62616"/>
                    <a:pt x="41674" y="62616"/>
                  </a:cubicBezTo>
                  <a:cubicBezTo>
                    <a:pt x="41674" y="62616"/>
                    <a:pt x="41860" y="62796"/>
                    <a:pt x="42046" y="63067"/>
                  </a:cubicBezTo>
                  <a:cubicBezTo>
                    <a:pt x="42232" y="63157"/>
                    <a:pt x="42418" y="63338"/>
                    <a:pt x="42604" y="63428"/>
                  </a:cubicBezTo>
                  <a:cubicBezTo>
                    <a:pt x="42790" y="63609"/>
                    <a:pt x="43162" y="63789"/>
                    <a:pt x="43534" y="63969"/>
                  </a:cubicBezTo>
                  <a:cubicBezTo>
                    <a:pt x="44279" y="64240"/>
                    <a:pt x="45395" y="64601"/>
                    <a:pt x="46511" y="64781"/>
                  </a:cubicBezTo>
                  <a:cubicBezTo>
                    <a:pt x="46883" y="64872"/>
                    <a:pt x="47255" y="64872"/>
                    <a:pt x="47441" y="64872"/>
                  </a:cubicBezTo>
                  <a:cubicBezTo>
                    <a:pt x="47813" y="64962"/>
                    <a:pt x="48186" y="64962"/>
                    <a:pt x="48558" y="64962"/>
                  </a:cubicBezTo>
                  <a:cubicBezTo>
                    <a:pt x="49116" y="65052"/>
                    <a:pt x="49860" y="65052"/>
                    <a:pt x="50418" y="65052"/>
                  </a:cubicBezTo>
                  <a:cubicBezTo>
                    <a:pt x="51162" y="65052"/>
                    <a:pt x="51720" y="65052"/>
                    <a:pt x="52465" y="65052"/>
                  </a:cubicBezTo>
                  <a:cubicBezTo>
                    <a:pt x="53209" y="65052"/>
                    <a:pt x="53767" y="64962"/>
                    <a:pt x="54325" y="64962"/>
                  </a:cubicBezTo>
                  <a:cubicBezTo>
                    <a:pt x="54697" y="64872"/>
                    <a:pt x="55069" y="64872"/>
                    <a:pt x="55255" y="64872"/>
                  </a:cubicBezTo>
                  <a:cubicBezTo>
                    <a:pt x="55627" y="64781"/>
                    <a:pt x="55813" y="64781"/>
                    <a:pt x="56186" y="64691"/>
                  </a:cubicBezTo>
                  <a:cubicBezTo>
                    <a:pt x="56372" y="64601"/>
                    <a:pt x="56744" y="64601"/>
                    <a:pt x="56930" y="64511"/>
                  </a:cubicBezTo>
                  <a:cubicBezTo>
                    <a:pt x="57302" y="64511"/>
                    <a:pt x="57488" y="64421"/>
                    <a:pt x="57674" y="64330"/>
                  </a:cubicBezTo>
                  <a:cubicBezTo>
                    <a:pt x="58046" y="64240"/>
                    <a:pt x="58604" y="64150"/>
                    <a:pt x="58790" y="63969"/>
                  </a:cubicBezTo>
                  <a:cubicBezTo>
                    <a:pt x="59162" y="63879"/>
                    <a:pt x="59534" y="63789"/>
                    <a:pt x="59720" y="63609"/>
                  </a:cubicBezTo>
                  <a:cubicBezTo>
                    <a:pt x="59720" y="63699"/>
                    <a:pt x="59720" y="63879"/>
                    <a:pt x="59534" y="63879"/>
                  </a:cubicBezTo>
                  <a:cubicBezTo>
                    <a:pt x="59534" y="64150"/>
                    <a:pt x="59534" y="64421"/>
                    <a:pt x="59534" y="64691"/>
                  </a:cubicBezTo>
                  <a:cubicBezTo>
                    <a:pt x="59534" y="65954"/>
                    <a:pt x="59534" y="67308"/>
                    <a:pt x="59534" y="68661"/>
                  </a:cubicBezTo>
                  <a:cubicBezTo>
                    <a:pt x="59534" y="70736"/>
                    <a:pt x="59534" y="72902"/>
                    <a:pt x="59534" y="75067"/>
                  </a:cubicBezTo>
                  <a:cubicBezTo>
                    <a:pt x="59348" y="76421"/>
                    <a:pt x="59162" y="77774"/>
                    <a:pt x="58976" y="79127"/>
                  </a:cubicBezTo>
                  <a:cubicBezTo>
                    <a:pt x="58790" y="79849"/>
                    <a:pt x="58604" y="80571"/>
                    <a:pt x="58604" y="81293"/>
                  </a:cubicBezTo>
                  <a:cubicBezTo>
                    <a:pt x="58418" y="81924"/>
                    <a:pt x="58604" y="82646"/>
                    <a:pt x="58604" y="83368"/>
                  </a:cubicBezTo>
                  <a:cubicBezTo>
                    <a:pt x="58790" y="84000"/>
                    <a:pt x="58790" y="84721"/>
                    <a:pt x="58418" y="85443"/>
                  </a:cubicBezTo>
                  <a:cubicBezTo>
                    <a:pt x="58046" y="85894"/>
                    <a:pt x="57674" y="86345"/>
                    <a:pt x="57488" y="86887"/>
                  </a:cubicBezTo>
                  <a:cubicBezTo>
                    <a:pt x="57302" y="88330"/>
                    <a:pt x="58046" y="89864"/>
                    <a:pt x="58232" y="91218"/>
                  </a:cubicBezTo>
                  <a:cubicBezTo>
                    <a:pt x="58418" y="92390"/>
                    <a:pt x="58418" y="93473"/>
                    <a:pt x="58418" y="94556"/>
                  </a:cubicBezTo>
                  <a:cubicBezTo>
                    <a:pt x="58604" y="95548"/>
                    <a:pt x="58604" y="96541"/>
                    <a:pt x="58604" y="97533"/>
                  </a:cubicBezTo>
                  <a:cubicBezTo>
                    <a:pt x="58604" y="98977"/>
                    <a:pt x="58232" y="100421"/>
                    <a:pt x="58046" y="101864"/>
                  </a:cubicBezTo>
                  <a:cubicBezTo>
                    <a:pt x="58046" y="103308"/>
                    <a:pt x="58232" y="104751"/>
                    <a:pt x="58604" y="106195"/>
                  </a:cubicBezTo>
                  <a:cubicBezTo>
                    <a:pt x="58976" y="107639"/>
                    <a:pt x="59348" y="109082"/>
                    <a:pt x="59534" y="110526"/>
                  </a:cubicBezTo>
                  <a:cubicBezTo>
                    <a:pt x="59720" y="111157"/>
                    <a:pt x="59534" y="111789"/>
                    <a:pt x="59534" y="112421"/>
                  </a:cubicBezTo>
                  <a:cubicBezTo>
                    <a:pt x="59534" y="112962"/>
                    <a:pt x="59534" y="113593"/>
                    <a:pt x="59534" y="114135"/>
                  </a:cubicBezTo>
                  <a:cubicBezTo>
                    <a:pt x="59534" y="114135"/>
                    <a:pt x="59348" y="115218"/>
                    <a:pt x="59348" y="115578"/>
                  </a:cubicBezTo>
                  <a:cubicBezTo>
                    <a:pt x="59348" y="115578"/>
                    <a:pt x="60651" y="118646"/>
                    <a:pt x="58232" y="119368"/>
                  </a:cubicBezTo>
                  <a:cubicBezTo>
                    <a:pt x="57302" y="119639"/>
                    <a:pt x="56186" y="119639"/>
                    <a:pt x="55069" y="119639"/>
                  </a:cubicBezTo>
                  <a:cubicBezTo>
                    <a:pt x="53953" y="119639"/>
                    <a:pt x="52651" y="119548"/>
                    <a:pt x="51720" y="119278"/>
                  </a:cubicBezTo>
                  <a:cubicBezTo>
                    <a:pt x="51162" y="119187"/>
                    <a:pt x="50790" y="119007"/>
                    <a:pt x="50046" y="118917"/>
                  </a:cubicBezTo>
                  <a:cubicBezTo>
                    <a:pt x="49488" y="118917"/>
                    <a:pt x="48744" y="118827"/>
                    <a:pt x="48186" y="118827"/>
                  </a:cubicBezTo>
                  <a:cubicBezTo>
                    <a:pt x="47627" y="118827"/>
                    <a:pt x="47069" y="118827"/>
                    <a:pt x="46697" y="118736"/>
                  </a:cubicBezTo>
                  <a:cubicBezTo>
                    <a:pt x="46139" y="118646"/>
                    <a:pt x="45767" y="118556"/>
                    <a:pt x="45581" y="118375"/>
                  </a:cubicBezTo>
                  <a:cubicBezTo>
                    <a:pt x="45209" y="118015"/>
                    <a:pt x="45767" y="117473"/>
                    <a:pt x="46325" y="117112"/>
                  </a:cubicBezTo>
                  <a:cubicBezTo>
                    <a:pt x="46511" y="117112"/>
                    <a:pt x="46697" y="117022"/>
                    <a:pt x="46697" y="116932"/>
                  </a:cubicBezTo>
                  <a:cubicBezTo>
                    <a:pt x="46883" y="116842"/>
                    <a:pt x="47069" y="116751"/>
                    <a:pt x="47255" y="116661"/>
                  </a:cubicBezTo>
                  <a:cubicBezTo>
                    <a:pt x="47627" y="116481"/>
                    <a:pt x="48000" y="116300"/>
                    <a:pt x="48186" y="116210"/>
                  </a:cubicBezTo>
                  <a:cubicBezTo>
                    <a:pt x="48930" y="115849"/>
                    <a:pt x="49488" y="115578"/>
                    <a:pt x="49860" y="115218"/>
                  </a:cubicBezTo>
                  <a:cubicBezTo>
                    <a:pt x="50232" y="115037"/>
                    <a:pt x="51906" y="112691"/>
                    <a:pt x="52279" y="112240"/>
                  </a:cubicBezTo>
                  <a:cubicBezTo>
                    <a:pt x="52465" y="111879"/>
                    <a:pt x="52279" y="111518"/>
                    <a:pt x="52093" y="111157"/>
                  </a:cubicBezTo>
                  <a:cubicBezTo>
                    <a:pt x="51348" y="109263"/>
                    <a:pt x="50046" y="107458"/>
                    <a:pt x="48930" y="105654"/>
                  </a:cubicBezTo>
                  <a:cubicBezTo>
                    <a:pt x="48186" y="104481"/>
                    <a:pt x="47627" y="103308"/>
                    <a:pt x="46883" y="102135"/>
                  </a:cubicBezTo>
                  <a:cubicBezTo>
                    <a:pt x="45209" y="99338"/>
                    <a:pt x="42976" y="96451"/>
                    <a:pt x="42790" y="93563"/>
                  </a:cubicBezTo>
                  <a:cubicBezTo>
                    <a:pt x="42790" y="92030"/>
                    <a:pt x="43162" y="90496"/>
                    <a:pt x="44093" y="89052"/>
                  </a:cubicBezTo>
                  <a:cubicBezTo>
                    <a:pt x="44651" y="87699"/>
                    <a:pt x="45395" y="86255"/>
                    <a:pt x="45581" y="84812"/>
                  </a:cubicBezTo>
                  <a:cubicBezTo>
                    <a:pt x="45581" y="82466"/>
                    <a:pt x="44093" y="80210"/>
                    <a:pt x="42976" y="77954"/>
                  </a:cubicBezTo>
                  <a:cubicBezTo>
                    <a:pt x="41302" y="74977"/>
                    <a:pt x="40186" y="71909"/>
                    <a:pt x="39627" y="68842"/>
                  </a:cubicBezTo>
                  <a:cubicBezTo>
                    <a:pt x="39069" y="65864"/>
                    <a:pt x="38697" y="62796"/>
                    <a:pt x="38697" y="59729"/>
                  </a:cubicBezTo>
                  <a:cubicBezTo>
                    <a:pt x="38511" y="58195"/>
                    <a:pt x="38697" y="56751"/>
                    <a:pt x="39069" y="55218"/>
                  </a:cubicBezTo>
                  <a:cubicBezTo>
                    <a:pt x="39441" y="53684"/>
                    <a:pt x="39813" y="52150"/>
                    <a:pt x="40558" y="50616"/>
                  </a:cubicBezTo>
                  <a:cubicBezTo>
                    <a:pt x="40558" y="50345"/>
                    <a:pt x="40744" y="50075"/>
                    <a:pt x="40744" y="49804"/>
                  </a:cubicBezTo>
                  <a:cubicBezTo>
                    <a:pt x="40744" y="49533"/>
                    <a:pt x="40372" y="49172"/>
                    <a:pt x="40186" y="48902"/>
                  </a:cubicBezTo>
                  <a:cubicBezTo>
                    <a:pt x="40186" y="48902"/>
                    <a:pt x="40186" y="48992"/>
                    <a:pt x="40186" y="48992"/>
                  </a:cubicBezTo>
                  <a:cubicBezTo>
                    <a:pt x="40186" y="47187"/>
                    <a:pt x="40186" y="45383"/>
                    <a:pt x="40186" y="43578"/>
                  </a:cubicBezTo>
                  <a:cubicBezTo>
                    <a:pt x="40186" y="43218"/>
                    <a:pt x="40186" y="42857"/>
                    <a:pt x="40186" y="42406"/>
                  </a:cubicBezTo>
                  <a:cubicBezTo>
                    <a:pt x="40186" y="42315"/>
                    <a:pt x="40186" y="42135"/>
                    <a:pt x="40000" y="42045"/>
                  </a:cubicBezTo>
                  <a:cubicBezTo>
                    <a:pt x="39813" y="41774"/>
                    <a:pt x="39627" y="41413"/>
                    <a:pt x="39441" y="41052"/>
                  </a:cubicBezTo>
                  <a:cubicBezTo>
                    <a:pt x="39255" y="40511"/>
                    <a:pt x="38883" y="39969"/>
                    <a:pt x="38511" y="39428"/>
                  </a:cubicBezTo>
                  <a:cubicBezTo>
                    <a:pt x="38139" y="38977"/>
                    <a:pt x="37953" y="38436"/>
                    <a:pt x="37581" y="37984"/>
                  </a:cubicBezTo>
                  <a:cubicBezTo>
                    <a:pt x="37581" y="37624"/>
                    <a:pt x="36093" y="31218"/>
                    <a:pt x="35534" y="31218"/>
                  </a:cubicBezTo>
                  <a:cubicBezTo>
                    <a:pt x="35162" y="31218"/>
                    <a:pt x="36651" y="37172"/>
                    <a:pt x="36651" y="37443"/>
                  </a:cubicBezTo>
                  <a:cubicBezTo>
                    <a:pt x="36651" y="37804"/>
                    <a:pt x="36651" y="37894"/>
                    <a:pt x="36279" y="38165"/>
                  </a:cubicBezTo>
                  <a:cubicBezTo>
                    <a:pt x="35906" y="38616"/>
                    <a:pt x="35720" y="38977"/>
                    <a:pt x="35348" y="39338"/>
                  </a:cubicBezTo>
                  <a:cubicBezTo>
                    <a:pt x="34418" y="40421"/>
                    <a:pt x="33674" y="41413"/>
                    <a:pt x="33116" y="42496"/>
                  </a:cubicBezTo>
                  <a:cubicBezTo>
                    <a:pt x="32558" y="43578"/>
                    <a:pt x="32186" y="44661"/>
                    <a:pt x="31627" y="45744"/>
                  </a:cubicBezTo>
                  <a:cubicBezTo>
                    <a:pt x="30325" y="48000"/>
                    <a:pt x="28279" y="50075"/>
                    <a:pt x="26046" y="52150"/>
                  </a:cubicBezTo>
                  <a:cubicBezTo>
                    <a:pt x="24000" y="54135"/>
                    <a:pt x="21953" y="56210"/>
                    <a:pt x="20279" y="58375"/>
                  </a:cubicBezTo>
                  <a:cubicBezTo>
                    <a:pt x="19906" y="59007"/>
                    <a:pt x="20465" y="59187"/>
                    <a:pt x="20465" y="59639"/>
                  </a:cubicBezTo>
                  <a:cubicBezTo>
                    <a:pt x="20279" y="60541"/>
                    <a:pt x="19534" y="61533"/>
                    <a:pt x="18790" y="62436"/>
                  </a:cubicBezTo>
                  <a:cubicBezTo>
                    <a:pt x="18604" y="62616"/>
                    <a:pt x="18604" y="62796"/>
                    <a:pt x="18418" y="63067"/>
                  </a:cubicBezTo>
                  <a:cubicBezTo>
                    <a:pt x="18418" y="63699"/>
                    <a:pt x="18232" y="64421"/>
                    <a:pt x="18046" y="65052"/>
                  </a:cubicBezTo>
                  <a:cubicBezTo>
                    <a:pt x="18046" y="65323"/>
                    <a:pt x="18046" y="65684"/>
                    <a:pt x="18046" y="65954"/>
                  </a:cubicBezTo>
                  <a:cubicBezTo>
                    <a:pt x="17860" y="66135"/>
                    <a:pt x="17860" y="66586"/>
                    <a:pt x="17488" y="66766"/>
                  </a:cubicBezTo>
                  <a:cubicBezTo>
                    <a:pt x="16744" y="66947"/>
                    <a:pt x="16744" y="65954"/>
                    <a:pt x="16744" y="65774"/>
                  </a:cubicBezTo>
                  <a:cubicBezTo>
                    <a:pt x="16744" y="65142"/>
                    <a:pt x="17116" y="64601"/>
                    <a:pt x="16930" y="64060"/>
                  </a:cubicBezTo>
                  <a:cubicBezTo>
                    <a:pt x="16744" y="63609"/>
                    <a:pt x="16000" y="63338"/>
                    <a:pt x="15441" y="63699"/>
                  </a:cubicBezTo>
                  <a:cubicBezTo>
                    <a:pt x="14883" y="64060"/>
                    <a:pt x="14883" y="64691"/>
                    <a:pt x="14697" y="65142"/>
                  </a:cubicBezTo>
                  <a:cubicBezTo>
                    <a:pt x="14697" y="65593"/>
                    <a:pt x="14511" y="66045"/>
                    <a:pt x="14511" y="66406"/>
                  </a:cubicBezTo>
                  <a:cubicBezTo>
                    <a:pt x="14511" y="66586"/>
                    <a:pt x="14139" y="68120"/>
                    <a:pt x="13395" y="67488"/>
                  </a:cubicBezTo>
                  <a:cubicBezTo>
                    <a:pt x="13209" y="67308"/>
                    <a:pt x="13209" y="67037"/>
                    <a:pt x="13209" y="66857"/>
                  </a:cubicBezTo>
                  <a:cubicBezTo>
                    <a:pt x="13209" y="66496"/>
                    <a:pt x="13209" y="66135"/>
                    <a:pt x="13395" y="65774"/>
                  </a:cubicBezTo>
                  <a:cubicBezTo>
                    <a:pt x="13395" y="65233"/>
                    <a:pt x="13581" y="64691"/>
                    <a:pt x="13581" y="64150"/>
                  </a:cubicBezTo>
                  <a:cubicBezTo>
                    <a:pt x="13395" y="63969"/>
                    <a:pt x="13395" y="63699"/>
                    <a:pt x="13023" y="63609"/>
                  </a:cubicBezTo>
                  <a:cubicBezTo>
                    <a:pt x="12279" y="63428"/>
                    <a:pt x="11720" y="64511"/>
                    <a:pt x="11534" y="64691"/>
                  </a:cubicBezTo>
                  <a:cubicBezTo>
                    <a:pt x="11162" y="65323"/>
                    <a:pt x="10604" y="65954"/>
                    <a:pt x="10232" y="66496"/>
                  </a:cubicBezTo>
                  <a:cubicBezTo>
                    <a:pt x="9860" y="66766"/>
                    <a:pt x="9302" y="67759"/>
                    <a:pt x="8558" y="67759"/>
                  </a:cubicBezTo>
                  <a:cubicBezTo>
                    <a:pt x="7069" y="67669"/>
                    <a:pt x="9488" y="65052"/>
                    <a:pt x="9674" y="64781"/>
                  </a:cubicBezTo>
                  <a:cubicBezTo>
                    <a:pt x="10046" y="64421"/>
                    <a:pt x="11162" y="63248"/>
                    <a:pt x="10046" y="63067"/>
                  </a:cubicBezTo>
                  <a:cubicBezTo>
                    <a:pt x="9674" y="62887"/>
                    <a:pt x="9116" y="63157"/>
                    <a:pt x="8930" y="63338"/>
                  </a:cubicBezTo>
                  <a:cubicBezTo>
                    <a:pt x="8000" y="63789"/>
                    <a:pt x="7255" y="64330"/>
                    <a:pt x="6511" y="64781"/>
                  </a:cubicBezTo>
                  <a:cubicBezTo>
                    <a:pt x="6325" y="65052"/>
                    <a:pt x="5953" y="65233"/>
                    <a:pt x="5581" y="65503"/>
                  </a:cubicBezTo>
                  <a:cubicBezTo>
                    <a:pt x="5395" y="65684"/>
                    <a:pt x="4837" y="66045"/>
                    <a:pt x="4279" y="66045"/>
                  </a:cubicBezTo>
                  <a:cubicBezTo>
                    <a:pt x="2976" y="66135"/>
                    <a:pt x="4465" y="65052"/>
                    <a:pt x="4651" y="64962"/>
                  </a:cubicBezTo>
                  <a:cubicBezTo>
                    <a:pt x="5209" y="64421"/>
                    <a:pt x="5767" y="63969"/>
                    <a:pt x="6325" y="63428"/>
                  </a:cubicBezTo>
                  <a:cubicBezTo>
                    <a:pt x="7069" y="62796"/>
                    <a:pt x="8000" y="62075"/>
                    <a:pt x="8372" y="61353"/>
                  </a:cubicBezTo>
                  <a:cubicBezTo>
                    <a:pt x="8558" y="60992"/>
                    <a:pt x="8558" y="60721"/>
                    <a:pt x="7627" y="60721"/>
                  </a:cubicBezTo>
                  <a:cubicBezTo>
                    <a:pt x="6511" y="60902"/>
                    <a:pt x="5767" y="61624"/>
                    <a:pt x="4651" y="61894"/>
                  </a:cubicBezTo>
                  <a:cubicBezTo>
                    <a:pt x="3906" y="62075"/>
                    <a:pt x="2790" y="62345"/>
                    <a:pt x="1860" y="62255"/>
                  </a:cubicBezTo>
                  <a:cubicBezTo>
                    <a:pt x="0" y="62165"/>
                    <a:pt x="2418" y="61443"/>
                    <a:pt x="2790" y="61263"/>
                  </a:cubicBezTo>
                  <a:cubicBezTo>
                    <a:pt x="5209" y="60270"/>
                    <a:pt x="6697" y="58917"/>
                    <a:pt x="9116" y="57924"/>
                  </a:cubicBezTo>
                  <a:cubicBezTo>
                    <a:pt x="10232" y="57473"/>
                    <a:pt x="11348" y="57383"/>
                    <a:pt x="12837" y="57383"/>
                  </a:cubicBezTo>
                  <a:cubicBezTo>
                    <a:pt x="12837" y="57383"/>
                    <a:pt x="13209" y="57203"/>
                    <a:pt x="13209" y="57022"/>
                  </a:cubicBezTo>
                  <a:cubicBezTo>
                    <a:pt x="15069" y="55398"/>
                    <a:pt x="16000" y="53593"/>
                    <a:pt x="16558" y="51879"/>
                  </a:cubicBezTo>
                  <a:cubicBezTo>
                    <a:pt x="16930" y="50616"/>
                    <a:pt x="16930" y="49443"/>
                    <a:pt x="17488" y="48270"/>
                  </a:cubicBezTo>
                  <a:cubicBezTo>
                    <a:pt x="18232" y="46466"/>
                    <a:pt x="19534" y="44751"/>
                    <a:pt x="21209" y="43127"/>
                  </a:cubicBezTo>
                  <a:cubicBezTo>
                    <a:pt x="21395" y="42766"/>
                    <a:pt x="21767" y="42496"/>
                    <a:pt x="22139" y="42225"/>
                  </a:cubicBezTo>
                  <a:cubicBezTo>
                    <a:pt x="22697" y="41864"/>
                    <a:pt x="23255" y="41503"/>
                    <a:pt x="23441" y="41052"/>
                  </a:cubicBezTo>
                  <a:cubicBezTo>
                    <a:pt x="23627" y="40781"/>
                    <a:pt x="23813" y="40511"/>
                    <a:pt x="23813" y="40150"/>
                  </a:cubicBezTo>
                  <a:cubicBezTo>
                    <a:pt x="23813" y="39699"/>
                    <a:pt x="24000" y="39248"/>
                    <a:pt x="24000" y="38796"/>
                  </a:cubicBezTo>
                  <a:cubicBezTo>
                    <a:pt x="24186" y="36902"/>
                    <a:pt x="24744" y="35097"/>
                    <a:pt x="25302" y="33203"/>
                  </a:cubicBezTo>
                  <a:cubicBezTo>
                    <a:pt x="25488" y="32751"/>
                    <a:pt x="25674" y="32300"/>
                    <a:pt x="25860" y="31849"/>
                  </a:cubicBezTo>
                  <a:cubicBezTo>
                    <a:pt x="26046" y="31488"/>
                    <a:pt x="26232" y="31308"/>
                    <a:pt x="26046" y="30947"/>
                  </a:cubicBezTo>
                  <a:cubicBezTo>
                    <a:pt x="25860" y="30045"/>
                    <a:pt x="25860" y="29142"/>
                    <a:pt x="25860" y="28240"/>
                  </a:cubicBezTo>
                  <a:cubicBezTo>
                    <a:pt x="25860" y="27338"/>
                    <a:pt x="26046" y="26526"/>
                    <a:pt x="26790" y="25714"/>
                  </a:cubicBezTo>
                  <a:cubicBezTo>
                    <a:pt x="27534" y="24902"/>
                    <a:pt x="28465" y="24090"/>
                    <a:pt x="29395" y="23368"/>
                  </a:cubicBezTo>
                  <a:cubicBezTo>
                    <a:pt x="30325" y="22646"/>
                    <a:pt x="31255" y="22105"/>
                    <a:pt x="32930" y="21744"/>
                  </a:cubicBezTo>
                  <a:cubicBezTo>
                    <a:pt x="34604" y="21383"/>
                    <a:pt x="36279" y="21203"/>
                    <a:pt x="38139" y="21112"/>
                  </a:cubicBezTo>
                  <a:cubicBezTo>
                    <a:pt x="42232" y="20842"/>
                    <a:pt x="44279" y="21022"/>
                    <a:pt x="45209" y="20571"/>
                  </a:cubicBezTo>
                  <a:cubicBezTo>
                    <a:pt x="46325" y="20210"/>
                    <a:pt x="47255" y="19939"/>
                    <a:pt x="48372" y="19578"/>
                  </a:cubicBezTo>
                  <a:cubicBezTo>
                    <a:pt x="48930" y="19398"/>
                    <a:pt x="49674" y="19127"/>
                    <a:pt x="50232" y="18947"/>
                  </a:cubicBezTo>
                  <a:cubicBezTo>
                    <a:pt x="50790" y="18857"/>
                    <a:pt x="51534" y="18676"/>
                    <a:pt x="51906" y="18496"/>
                  </a:cubicBezTo>
                  <a:cubicBezTo>
                    <a:pt x="52093" y="18406"/>
                    <a:pt x="52093" y="18315"/>
                    <a:pt x="52279" y="18135"/>
                  </a:cubicBezTo>
                  <a:cubicBezTo>
                    <a:pt x="52465" y="17142"/>
                    <a:pt x="52651" y="16060"/>
                    <a:pt x="52837" y="15067"/>
                  </a:cubicBezTo>
                  <a:cubicBezTo>
                    <a:pt x="53209" y="14526"/>
                    <a:pt x="51906" y="14526"/>
                    <a:pt x="51348" y="13804"/>
                  </a:cubicBezTo>
                  <a:cubicBezTo>
                    <a:pt x="51348" y="13804"/>
                    <a:pt x="51534" y="13984"/>
                    <a:pt x="51348" y="13804"/>
                  </a:cubicBezTo>
                  <a:cubicBezTo>
                    <a:pt x="51162" y="13714"/>
                    <a:pt x="51162" y="13714"/>
                    <a:pt x="51348" y="13804"/>
                  </a:cubicBezTo>
                  <a:cubicBezTo>
                    <a:pt x="50790" y="13353"/>
                    <a:pt x="50604" y="12902"/>
                    <a:pt x="50232" y="12451"/>
                  </a:cubicBezTo>
                  <a:cubicBezTo>
                    <a:pt x="49860" y="11639"/>
                    <a:pt x="49302" y="10827"/>
                    <a:pt x="48930" y="10015"/>
                  </a:cubicBezTo>
                  <a:cubicBezTo>
                    <a:pt x="48372" y="8390"/>
                    <a:pt x="48186" y="6857"/>
                    <a:pt x="48744" y="5233"/>
                  </a:cubicBezTo>
                  <a:cubicBezTo>
                    <a:pt x="49116" y="3969"/>
                    <a:pt x="50232" y="2616"/>
                    <a:pt x="52651" y="1714"/>
                  </a:cubicBezTo>
                  <a:cubicBezTo>
                    <a:pt x="54697" y="902"/>
                    <a:pt x="57302" y="631"/>
                    <a:pt x="59906" y="631"/>
                  </a:cubicBezTo>
                  <a:cubicBezTo>
                    <a:pt x="62325" y="631"/>
                    <a:pt x="64930" y="902"/>
                    <a:pt x="66976" y="1624"/>
                  </a:cubicBezTo>
                  <a:cubicBezTo>
                    <a:pt x="69395" y="2436"/>
                    <a:pt x="70697" y="3789"/>
                    <a:pt x="71069" y="5142"/>
                  </a:cubicBezTo>
                  <a:cubicBezTo>
                    <a:pt x="71813" y="6676"/>
                    <a:pt x="71627" y="8300"/>
                    <a:pt x="71069" y="9834"/>
                  </a:cubicBezTo>
                  <a:cubicBezTo>
                    <a:pt x="70511" y="11097"/>
                    <a:pt x="69767" y="12451"/>
                    <a:pt x="68651" y="13714"/>
                  </a:cubicBezTo>
                  <a:cubicBezTo>
                    <a:pt x="68093" y="14436"/>
                    <a:pt x="66790" y="14526"/>
                    <a:pt x="67162" y="15067"/>
                  </a:cubicBezTo>
                  <a:cubicBezTo>
                    <a:pt x="67348" y="16060"/>
                    <a:pt x="67534" y="17052"/>
                    <a:pt x="67720" y="18135"/>
                  </a:cubicBezTo>
                  <a:cubicBezTo>
                    <a:pt x="67720" y="18315"/>
                    <a:pt x="67720" y="18406"/>
                    <a:pt x="67906" y="18496"/>
                  </a:cubicBezTo>
                  <a:cubicBezTo>
                    <a:pt x="68279" y="18676"/>
                    <a:pt x="69023" y="18857"/>
                    <a:pt x="69581" y="18947"/>
                  </a:cubicBezTo>
                  <a:cubicBezTo>
                    <a:pt x="70139" y="19127"/>
                    <a:pt x="70697" y="19308"/>
                    <a:pt x="71255" y="19488"/>
                  </a:cubicBezTo>
                  <a:cubicBezTo>
                    <a:pt x="72372" y="19849"/>
                    <a:pt x="73488" y="20210"/>
                    <a:pt x="74604" y="20571"/>
                  </a:cubicBezTo>
                  <a:cubicBezTo>
                    <a:pt x="74976" y="20842"/>
                    <a:pt x="75720" y="20932"/>
                    <a:pt x="79069" y="20932"/>
                  </a:cubicBezTo>
                  <a:cubicBezTo>
                    <a:pt x="82418" y="21022"/>
                    <a:pt x="86511" y="21293"/>
                    <a:pt x="89116" y="22375"/>
                  </a:cubicBezTo>
                  <a:cubicBezTo>
                    <a:pt x="90418" y="23007"/>
                    <a:pt x="91162" y="23819"/>
                    <a:pt x="92093" y="24541"/>
                  </a:cubicBezTo>
                  <a:cubicBezTo>
                    <a:pt x="92837" y="25263"/>
                    <a:pt x="93581" y="26075"/>
                    <a:pt x="93767" y="26887"/>
                  </a:cubicBezTo>
                  <a:cubicBezTo>
                    <a:pt x="93953" y="27789"/>
                    <a:pt x="94139" y="28691"/>
                    <a:pt x="93953" y="29593"/>
                  </a:cubicBezTo>
                  <a:cubicBezTo>
                    <a:pt x="93953" y="30045"/>
                    <a:pt x="93953" y="30496"/>
                    <a:pt x="93767" y="30947"/>
                  </a:cubicBezTo>
                  <a:cubicBezTo>
                    <a:pt x="93767" y="31308"/>
                    <a:pt x="93767" y="31488"/>
                    <a:pt x="93953" y="31849"/>
                  </a:cubicBezTo>
                  <a:cubicBezTo>
                    <a:pt x="94697" y="33654"/>
                    <a:pt x="95441" y="35548"/>
                    <a:pt x="95813" y="37443"/>
                  </a:cubicBezTo>
                  <a:cubicBezTo>
                    <a:pt x="96000" y="38345"/>
                    <a:pt x="96000" y="39248"/>
                    <a:pt x="96000" y="40150"/>
                  </a:cubicBezTo>
                  <a:cubicBezTo>
                    <a:pt x="96000" y="40872"/>
                    <a:pt x="96744" y="41684"/>
                    <a:pt x="97674" y="42225"/>
                  </a:cubicBezTo>
                  <a:cubicBezTo>
                    <a:pt x="98790" y="42766"/>
                    <a:pt x="99348" y="43669"/>
                    <a:pt x="99906" y="44390"/>
                  </a:cubicBezTo>
                  <a:cubicBezTo>
                    <a:pt x="100651" y="45203"/>
                    <a:pt x="101209" y="46105"/>
                    <a:pt x="101767" y="47007"/>
                  </a:cubicBezTo>
                  <a:cubicBezTo>
                    <a:pt x="102511" y="48360"/>
                    <a:pt x="102883" y="49714"/>
                    <a:pt x="103255" y="51157"/>
                  </a:cubicBezTo>
                  <a:cubicBezTo>
                    <a:pt x="103627" y="53142"/>
                    <a:pt x="104744" y="55218"/>
                    <a:pt x="106604" y="57022"/>
                  </a:cubicBezTo>
                  <a:cubicBezTo>
                    <a:pt x="106976" y="57563"/>
                    <a:pt x="109209" y="57293"/>
                    <a:pt x="110511" y="57834"/>
                  </a:cubicBezTo>
                  <a:cubicBezTo>
                    <a:pt x="112372" y="58556"/>
                    <a:pt x="113674" y="59548"/>
                    <a:pt x="115162" y="60360"/>
                  </a:cubicBezTo>
                  <a:cubicBezTo>
                    <a:pt x="115906" y="60812"/>
                    <a:pt x="116651" y="61172"/>
                    <a:pt x="117581" y="61533"/>
                  </a:cubicBezTo>
                  <a:cubicBezTo>
                    <a:pt x="117953" y="61624"/>
                    <a:pt x="119627" y="62165"/>
                    <a:pt x="118325" y="62255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19"/>
          <p:cNvSpPr txBox="1">
            <a:spLocks noGrp="1"/>
          </p:cNvSpPr>
          <p:nvPr>
            <p:ph type="body" idx="1"/>
          </p:nvPr>
        </p:nvSpPr>
        <p:spPr>
          <a:xfrm>
            <a:off x="1280844" y="1325097"/>
            <a:ext cx="4215948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>Severe retrosternal pain</a:t>
            </a:r>
            <a:r>
              <a:rPr lang="en-US" dirty="0"/>
              <a:t> </a:t>
            </a:r>
            <a:r>
              <a:rPr lang="en-US" b="1" dirty="0"/>
              <a:t>radiate to the neck, jaw</a:t>
            </a:r>
            <a:r>
              <a:rPr lang="en-US" b="1" dirty="0" smtClean="0"/>
              <a:t>, epigastrium</a:t>
            </a:r>
            <a:r>
              <a:rPr lang="en-US" b="1" dirty="0"/>
              <a:t>, or left </a:t>
            </a:r>
            <a:r>
              <a:rPr lang="en-US" b="1" dirty="0" smtClean="0"/>
              <a:t>arm.</a:t>
            </a:r>
          </a:p>
          <a:p>
            <a:r>
              <a:rPr lang="en-US" dirty="0"/>
              <a:t>N</a:t>
            </a:r>
            <a:r>
              <a:rPr lang="en-US" dirty="0" smtClean="0"/>
              <a:t>ot relieved </a:t>
            </a:r>
            <a:r>
              <a:rPr lang="en-US" dirty="0"/>
              <a:t>by rest or </a:t>
            </a:r>
            <a:r>
              <a:rPr lang="en-US" dirty="0" smtClean="0"/>
              <a:t>vasodilators, may </a:t>
            </a:r>
            <a:r>
              <a:rPr lang="en-US" dirty="0"/>
              <a:t>persist for several </a:t>
            </a:r>
            <a:r>
              <a:rPr lang="en-US" dirty="0" smtClean="0"/>
              <a:t>hours (&gt;20-30 min) .</a:t>
            </a:r>
          </a:p>
          <a:p>
            <a:r>
              <a:rPr lang="en-US" dirty="0" smtClean="0"/>
              <a:t>Nausea</a:t>
            </a:r>
            <a:r>
              <a:rPr lang="en-US" dirty="0"/>
              <a:t>, vomiting sweating &amp;  weakness may be accompanying </a:t>
            </a:r>
            <a:r>
              <a:rPr lang="en-US" dirty="0" smtClean="0"/>
              <a:t>symptoms.</a:t>
            </a:r>
          </a:p>
          <a:p>
            <a:endParaRPr lang="en-US" dirty="0"/>
          </a:p>
        </p:txBody>
      </p:sp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4974484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– Clinical features 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7" name="Google Shape;167;p19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grpSp>
        <p:nvGrpSpPr>
          <p:cNvPr id="172" name="Google Shape;172;p19"/>
          <p:cNvGrpSpPr/>
          <p:nvPr/>
        </p:nvGrpSpPr>
        <p:grpSpPr>
          <a:xfrm>
            <a:off x="6747258" y="1311166"/>
            <a:ext cx="514992" cy="694628"/>
            <a:chOff x="5382800" y="412975"/>
            <a:chExt cx="433800" cy="433800"/>
          </a:xfrm>
        </p:grpSpPr>
        <p:sp>
          <p:nvSpPr>
            <p:cNvPr id="173" name="Google Shape;173;p19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9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34033" y="145473"/>
            <a:ext cx="5597939" cy="9169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200" b="1" dirty="0"/>
              <a:t>Ischemic Heart Disease</a:t>
            </a:r>
            <a:r>
              <a:rPr lang="en" sz="3200" b="1" dirty="0"/>
              <a:t> (IHD)</a:t>
            </a:r>
            <a:endParaRPr sz="3200" dirty="0"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2"/>
          </p:nvPr>
        </p:nvSpPr>
        <p:spPr>
          <a:xfrm>
            <a:off x="696190" y="1131000"/>
            <a:ext cx="8156864" cy="28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200" b="1" dirty="0" smtClean="0"/>
              <a:t>In 90</a:t>
            </a:r>
            <a:r>
              <a:rPr lang="en-US" sz="2200" b="1" dirty="0"/>
              <a:t>% of cases</a:t>
            </a:r>
            <a:r>
              <a:rPr lang="en-US" sz="2200" dirty="0"/>
              <a:t>, IHD is a consequence </a:t>
            </a:r>
            <a:r>
              <a:rPr lang="en-US" sz="2200" dirty="0" smtClean="0"/>
              <a:t>of reduced </a:t>
            </a:r>
            <a:r>
              <a:rPr lang="en-US" sz="2200" dirty="0"/>
              <a:t>coronary blood flow secondary to </a:t>
            </a:r>
            <a:r>
              <a:rPr lang="en-US" sz="2200" dirty="0" smtClean="0"/>
              <a:t>obstructive atherosclerotic </a:t>
            </a:r>
            <a:r>
              <a:rPr lang="en-US" sz="2200" dirty="0"/>
              <a:t>vascular </a:t>
            </a:r>
            <a:r>
              <a:rPr lang="en-US" sz="2200" dirty="0" smtClean="0"/>
              <a:t>disease</a:t>
            </a:r>
          </a:p>
          <a:p>
            <a:r>
              <a:rPr lang="en-US" sz="2200" b="1" dirty="0" smtClean="0"/>
              <a:t>So </a:t>
            </a:r>
            <a:r>
              <a:rPr lang="en-US" sz="2200" dirty="0" smtClean="0"/>
              <a:t>IHD </a:t>
            </a:r>
            <a:r>
              <a:rPr lang="en-US" sz="2200" dirty="0"/>
              <a:t>usually is synonymous </a:t>
            </a:r>
            <a:r>
              <a:rPr lang="en-US" sz="2200" dirty="0" smtClean="0"/>
              <a:t>with coronary </a:t>
            </a:r>
            <a:r>
              <a:rPr lang="en-US" sz="2200" dirty="0"/>
              <a:t>artery disease (CAD</a:t>
            </a:r>
            <a:r>
              <a:rPr lang="en-US" sz="2200" dirty="0" smtClean="0"/>
              <a:t>).</a:t>
            </a:r>
          </a:p>
          <a:p>
            <a:r>
              <a:rPr lang="en-US" sz="2200" b="1" dirty="0" smtClean="0"/>
              <a:t>Other 10% </a:t>
            </a:r>
            <a:r>
              <a:rPr lang="en-US" sz="2200" dirty="0" smtClean="0"/>
              <a:t>: </a:t>
            </a:r>
            <a:r>
              <a:rPr lang="en-US" sz="2200" i="1" dirty="0" smtClean="0"/>
              <a:t>increased demand, diminished </a:t>
            </a:r>
            <a:r>
              <a:rPr lang="en-US" sz="2200" i="1" dirty="0"/>
              <a:t>blood </a:t>
            </a:r>
            <a:r>
              <a:rPr lang="en-US" sz="2200" i="1" dirty="0" smtClean="0"/>
              <a:t>volume, </a:t>
            </a:r>
            <a:r>
              <a:rPr lang="en-US" sz="2200" dirty="0" smtClean="0"/>
              <a:t> </a:t>
            </a:r>
            <a:r>
              <a:rPr lang="en-US" sz="2200" i="1" dirty="0" smtClean="0"/>
              <a:t>diminished oxygenation,</a:t>
            </a:r>
            <a:r>
              <a:rPr lang="en-US" sz="2200" dirty="0" smtClean="0"/>
              <a:t> or </a:t>
            </a:r>
            <a:r>
              <a:rPr lang="en-US" sz="2200" i="1" dirty="0" smtClean="0"/>
              <a:t>diminished oxygen-carrying capacity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Mostly IHD </a:t>
            </a:r>
            <a:r>
              <a:rPr lang="en-US" sz="2200" dirty="0"/>
              <a:t>are consequences of coronary </a:t>
            </a:r>
            <a:r>
              <a:rPr lang="en-US" sz="2200" dirty="0" smtClean="0"/>
              <a:t>atherosclerosis that </a:t>
            </a:r>
            <a:r>
              <a:rPr lang="en-US" sz="2200" dirty="0"/>
              <a:t>has been gradually progressing for </a:t>
            </a:r>
            <a:r>
              <a:rPr lang="en-US" sz="2200" dirty="0" smtClean="0"/>
              <a:t>decades </a:t>
            </a:r>
            <a:r>
              <a:rPr lang="en-US" sz="2200" dirty="0" smtClean="0">
                <a:solidFill>
                  <a:srgbClr val="FF0000"/>
                </a:solidFill>
              </a:rPr>
              <a:t>silently.</a:t>
            </a:r>
            <a:endParaRPr sz="2200" dirty="0">
              <a:solidFill>
                <a:srgbClr val="FF0000"/>
              </a:solidFill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2654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body" idx="1"/>
          </p:nvPr>
        </p:nvSpPr>
        <p:spPr>
          <a:xfrm>
            <a:off x="782080" y="1144662"/>
            <a:ext cx="3873047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i="1" dirty="0"/>
              <a:t>Electrocardiographic</a:t>
            </a:r>
            <a:r>
              <a:rPr lang="en-US" i="1" dirty="0"/>
              <a:t> abnormalities </a:t>
            </a:r>
            <a:r>
              <a:rPr lang="en-US" dirty="0"/>
              <a:t>are important for </a:t>
            </a:r>
            <a:r>
              <a:rPr lang="en-US" dirty="0" smtClean="0"/>
              <a:t>the diagnosis </a:t>
            </a:r>
            <a:r>
              <a:rPr lang="en-US" dirty="0"/>
              <a:t>of MI; these include Q waves, ST </a:t>
            </a:r>
            <a:r>
              <a:rPr lang="en-US" dirty="0" smtClean="0"/>
              <a:t>segment changes</a:t>
            </a:r>
            <a:r>
              <a:rPr lang="en-US" dirty="0"/>
              <a:t>, and T wave inversions (the latter two </a:t>
            </a:r>
            <a:r>
              <a:rPr lang="en-US" dirty="0" smtClean="0"/>
              <a:t>representing abnormalities </a:t>
            </a:r>
            <a:r>
              <a:rPr lang="en-US" dirty="0"/>
              <a:t>in myocardial repolarization).</a:t>
            </a:r>
          </a:p>
        </p:txBody>
      </p:sp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875598" y="0"/>
            <a:ext cx="4974484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– Clinical features 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7" name="Google Shape;167;p19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16" name="Google Shape;164;p19"/>
          <p:cNvSpPr txBox="1">
            <a:spLocks noGrp="1"/>
          </p:cNvSpPr>
          <p:nvPr>
            <p:ph type="body" idx="1"/>
          </p:nvPr>
        </p:nvSpPr>
        <p:spPr>
          <a:xfrm>
            <a:off x="4695989" y="1120416"/>
            <a:ext cx="4215948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The </a:t>
            </a:r>
            <a:r>
              <a:rPr lang="en-US" b="1" i="1" dirty="0"/>
              <a:t>laboratory</a:t>
            </a:r>
            <a:r>
              <a:rPr lang="en-US" dirty="0"/>
              <a:t> evaluation of MI is based on </a:t>
            </a:r>
            <a:r>
              <a:rPr lang="en-US" dirty="0" smtClean="0"/>
              <a:t>measuring blood </a:t>
            </a:r>
            <a:r>
              <a:rPr lang="en-US" dirty="0"/>
              <a:t>levels of macromolecules that leak out </a:t>
            </a:r>
            <a:r>
              <a:rPr lang="en-US" dirty="0" smtClean="0"/>
              <a:t>of injured </a:t>
            </a:r>
            <a:r>
              <a:rPr lang="en-US" dirty="0"/>
              <a:t>myocardial cells through damaged cell </a:t>
            </a:r>
            <a:r>
              <a:rPr lang="en-US" dirty="0" smtClean="0"/>
              <a:t>membranes.</a:t>
            </a:r>
          </a:p>
          <a:p>
            <a:r>
              <a:rPr lang="en-US" dirty="0"/>
              <a:t>molecules </a:t>
            </a:r>
            <a:r>
              <a:rPr lang="en-US" dirty="0" smtClean="0"/>
              <a:t>include: myoglobin, cardiac </a:t>
            </a:r>
            <a:r>
              <a:rPr lang="en-US" b="1" dirty="0"/>
              <a:t>troponins</a:t>
            </a:r>
            <a:r>
              <a:rPr lang="en-US" dirty="0"/>
              <a:t> </a:t>
            </a:r>
            <a:r>
              <a:rPr lang="en-US" dirty="0" smtClean="0">
                <a:solidFill>
                  <a:srgbClr val="00B050"/>
                </a:solidFill>
              </a:rPr>
              <a:t>(higher </a:t>
            </a:r>
            <a:r>
              <a:rPr lang="en-US" dirty="0">
                <a:solidFill>
                  <a:srgbClr val="00B050"/>
                </a:solidFill>
              </a:rPr>
              <a:t>specificity and </a:t>
            </a:r>
            <a:r>
              <a:rPr lang="en-US" dirty="0" smtClean="0">
                <a:solidFill>
                  <a:srgbClr val="00B050"/>
                </a:solidFill>
              </a:rPr>
              <a:t>sensitivity), </a:t>
            </a:r>
            <a:r>
              <a:rPr lang="en-US" dirty="0" err="1"/>
              <a:t>creatine</a:t>
            </a:r>
            <a:r>
              <a:rPr lang="en-US" dirty="0"/>
              <a:t> </a:t>
            </a:r>
            <a:r>
              <a:rPr lang="en-US" dirty="0" smtClean="0"/>
              <a:t>kinase (CK)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8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body" idx="1"/>
          </p:nvPr>
        </p:nvSpPr>
        <p:spPr>
          <a:xfrm>
            <a:off x="698953" y="1165444"/>
            <a:ext cx="4226338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Arrhythmias</a:t>
            </a:r>
            <a:r>
              <a:rPr lang="en-US" i="1" dirty="0"/>
              <a:t>. </a:t>
            </a:r>
            <a:r>
              <a:rPr lang="en-US" dirty="0"/>
              <a:t>MIs lead to myocardial irritability </a:t>
            </a:r>
            <a:r>
              <a:rPr lang="en-US" dirty="0" smtClean="0"/>
              <a:t>&amp; conduction disturbances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can </a:t>
            </a:r>
            <a:r>
              <a:rPr lang="en-US" dirty="0"/>
              <a:t>cause </a:t>
            </a:r>
            <a:r>
              <a:rPr lang="en-US" b="1" dirty="0">
                <a:solidFill>
                  <a:srgbClr val="C00000"/>
                </a:solidFill>
              </a:rPr>
              <a:t>sudden </a:t>
            </a:r>
            <a:r>
              <a:rPr lang="en-US" b="1" dirty="0" smtClean="0">
                <a:solidFill>
                  <a:srgbClr val="C00000"/>
                </a:solidFill>
              </a:rPr>
              <a:t>cardiac death</a:t>
            </a:r>
            <a:r>
              <a:rPr lang="en-US" b="1" dirty="0">
                <a:solidFill>
                  <a:srgbClr val="C00000"/>
                </a:solidFill>
              </a:rPr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risk for </a:t>
            </a:r>
            <a:r>
              <a:rPr lang="en-US" dirty="0" smtClean="0"/>
              <a:t>serious arrhythmias </a:t>
            </a:r>
            <a:r>
              <a:rPr lang="en-US" dirty="0"/>
              <a:t>(e.g., ventricular fibrillation) is greatest </a:t>
            </a:r>
            <a:r>
              <a:rPr lang="en-US" dirty="0" smtClean="0"/>
              <a:t>in the </a:t>
            </a:r>
            <a:r>
              <a:rPr lang="en-US" dirty="0"/>
              <a:t>first hour </a:t>
            </a:r>
            <a:r>
              <a:rPr lang="en-US" dirty="0" smtClean="0"/>
              <a:t>&amp; declines </a:t>
            </a:r>
            <a:r>
              <a:rPr lang="en-US" dirty="0"/>
              <a:t>thereafter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Mostly before reaching the hospital.</a:t>
            </a:r>
            <a:endParaRPr lang="en-US" dirty="0"/>
          </a:p>
        </p:txBody>
      </p:sp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875598" y="0"/>
            <a:ext cx="7946284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600" b="1" dirty="0" smtClean="0"/>
              <a:t>Consequences </a:t>
            </a:r>
            <a:r>
              <a:rPr lang="en-US" sz="3600" b="1" dirty="0"/>
              <a:t>and Complications of </a:t>
            </a:r>
            <a:r>
              <a:rPr lang="en-US" sz="3600" b="1" dirty="0" smtClean="0"/>
              <a:t>MI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7" name="Google Shape;167;p19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16" name="Google Shape;164;p19"/>
          <p:cNvSpPr txBox="1">
            <a:spLocks noGrp="1"/>
          </p:cNvSpPr>
          <p:nvPr>
            <p:ph type="body" idx="1"/>
          </p:nvPr>
        </p:nvSpPr>
        <p:spPr>
          <a:xfrm>
            <a:off x="4998027" y="1120416"/>
            <a:ext cx="3913910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Contractile dysfunction</a:t>
            </a:r>
            <a:r>
              <a:rPr lang="en-US" b="1" i="1" dirty="0"/>
              <a:t>.</a:t>
            </a:r>
            <a:r>
              <a:rPr lang="en-US" i="1" dirty="0"/>
              <a:t> </a:t>
            </a:r>
            <a:r>
              <a:rPr lang="en-US" dirty="0"/>
              <a:t>In general, MIs affect left </a:t>
            </a:r>
            <a:r>
              <a:rPr lang="en-US" dirty="0" smtClean="0"/>
              <a:t>ventricular pump </a:t>
            </a:r>
            <a:r>
              <a:rPr lang="en-US" dirty="0"/>
              <a:t>function in proportion to the volume </a:t>
            </a:r>
            <a:r>
              <a:rPr lang="en-US" dirty="0" smtClean="0"/>
              <a:t>of damage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i="1" dirty="0">
                <a:solidFill>
                  <a:srgbClr val="C00000"/>
                </a:solidFill>
              </a:rPr>
              <a:t>Cardiogenic shock</a:t>
            </a:r>
            <a:r>
              <a:rPr lang="en-US" dirty="0" smtClean="0"/>
              <a:t>. has </a:t>
            </a:r>
            <a:r>
              <a:rPr lang="en-US" dirty="0"/>
              <a:t>a nearly 70% mortality </a:t>
            </a:r>
            <a:r>
              <a:rPr lang="en-US" dirty="0" smtClean="0"/>
              <a:t>rate</a:t>
            </a:r>
          </a:p>
          <a:p>
            <a:r>
              <a:rPr lang="en-US" dirty="0" smtClean="0"/>
              <a:t>it </a:t>
            </a:r>
            <a:r>
              <a:rPr lang="en-US" dirty="0"/>
              <a:t>accounts for </a:t>
            </a:r>
            <a:r>
              <a:rPr lang="en-US" dirty="0" smtClean="0"/>
              <a:t>two thirds </a:t>
            </a:r>
            <a:r>
              <a:rPr lang="en-US" dirty="0"/>
              <a:t>of in-hospital deaths in those patients </a:t>
            </a:r>
            <a:r>
              <a:rPr lang="en-US" dirty="0" smtClean="0"/>
              <a:t>admitted for 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7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body" idx="1"/>
          </p:nvPr>
        </p:nvSpPr>
        <p:spPr>
          <a:xfrm>
            <a:off x="782080" y="1144662"/>
            <a:ext cx="3852265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Papillary muscle </a:t>
            </a:r>
            <a:r>
              <a:rPr lang="en-US" b="1" i="1" dirty="0" smtClean="0">
                <a:solidFill>
                  <a:srgbClr val="C00000"/>
                </a:solidFill>
              </a:rPr>
              <a:t>dysfunction</a:t>
            </a:r>
            <a:r>
              <a:rPr lang="en-US" b="1" i="1" dirty="0" smtClean="0"/>
              <a:t>:</a:t>
            </a:r>
          </a:p>
          <a:p>
            <a:r>
              <a:rPr lang="en-US" b="1" i="1" dirty="0" smtClean="0"/>
              <a:t>They </a:t>
            </a:r>
            <a:r>
              <a:rPr lang="en-US" dirty="0" smtClean="0"/>
              <a:t>rupture </a:t>
            </a:r>
            <a:r>
              <a:rPr lang="en-US" dirty="0"/>
              <a:t>infrequently after </a:t>
            </a:r>
            <a:r>
              <a:rPr lang="en-US" dirty="0" smtClean="0"/>
              <a:t>MI..</a:t>
            </a:r>
          </a:p>
          <a:p>
            <a:r>
              <a:rPr lang="en-US" dirty="0" smtClean="0"/>
              <a:t>but they </a:t>
            </a:r>
            <a:r>
              <a:rPr lang="en-US" dirty="0"/>
              <a:t>often are </a:t>
            </a:r>
            <a:r>
              <a:rPr lang="en-US" dirty="0" smtClean="0"/>
              <a:t>dysfunctional &amp; poorly </a:t>
            </a:r>
            <a:r>
              <a:rPr lang="en-US" dirty="0"/>
              <a:t>contractile as a result of </a:t>
            </a:r>
            <a:r>
              <a:rPr lang="en-US" dirty="0" smtClean="0"/>
              <a:t>ischemia</a:t>
            </a:r>
            <a:r>
              <a:rPr lang="en-US" dirty="0"/>
              <a:t>.</a:t>
            </a:r>
          </a:p>
        </p:txBody>
      </p:sp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875598" y="0"/>
            <a:ext cx="7946284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600" b="1" dirty="0" smtClean="0"/>
              <a:t>Consequences </a:t>
            </a:r>
            <a:r>
              <a:rPr lang="en-US" sz="3600" b="1" dirty="0"/>
              <a:t>and Complications of </a:t>
            </a:r>
            <a:r>
              <a:rPr lang="en-US" sz="3600" b="1" dirty="0" smtClean="0"/>
              <a:t>MI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7" name="Google Shape;167;p19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345" y="1256868"/>
            <a:ext cx="3684011" cy="332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57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body" idx="1"/>
          </p:nvPr>
        </p:nvSpPr>
        <p:spPr>
          <a:xfrm>
            <a:off x="571500" y="1144662"/>
            <a:ext cx="4374573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Myocardial rupture</a:t>
            </a:r>
            <a:r>
              <a:rPr lang="en-US" i="1" dirty="0"/>
              <a:t>. </a:t>
            </a:r>
            <a:r>
              <a:rPr lang="en-US" dirty="0" smtClean="0"/>
              <a:t>1-5% of </a:t>
            </a:r>
            <a:r>
              <a:rPr lang="en-US" dirty="0"/>
              <a:t>MIs but is frequently fatal when it occurs. </a:t>
            </a:r>
            <a:endParaRPr lang="en-US" dirty="0" smtClean="0"/>
          </a:p>
          <a:p>
            <a:r>
              <a:rPr lang="en-US" dirty="0" smtClean="0"/>
              <a:t>Left ventricular free </a:t>
            </a:r>
            <a:r>
              <a:rPr lang="en-US" dirty="0"/>
              <a:t>wall rupture is most </a:t>
            </a:r>
            <a:r>
              <a:rPr lang="en-US" dirty="0" smtClean="0"/>
              <a:t>common.</a:t>
            </a:r>
          </a:p>
          <a:p>
            <a:r>
              <a:rPr lang="en-US" dirty="0" smtClean="0"/>
              <a:t>Rupture </a:t>
            </a:r>
            <a:r>
              <a:rPr lang="en-US" dirty="0"/>
              <a:t>occurs most </a:t>
            </a:r>
            <a:r>
              <a:rPr lang="en-US" dirty="0" smtClean="0"/>
              <a:t>commonly in </a:t>
            </a:r>
            <a:r>
              <a:rPr lang="en-US" dirty="0" smtClean="0">
                <a:solidFill>
                  <a:srgbClr val="C00000"/>
                </a:solidFill>
              </a:rPr>
              <a:t>3 </a:t>
            </a:r>
            <a:r>
              <a:rPr lang="en-US" dirty="0">
                <a:solidFill>
                  <a:srgbClr val="C00000"/>
                </a:solidFill>
              </a:rPr>
              <a:t>to 7 days </a:t>
            </a:r>
            <a:r>
              <a:rPr lang="en-US" dirty="0"/>
              <a:t>after </a:t>
            </a:r>
            <a:r>
              <a:rPr lang="en-US" dirty="0" smtClean="0"/>
              <a:t>infarction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healing </a:t>
            </a:r>
            <a:r>
              <a:rPr lang="en-US" dirty="0"/>
              <a:t>process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/>
              <a:t>lysis</a:t>
            </a:r>
            <a:r>
              <a:rPr lang="en-US" dirty="0" smtClean="0"/>
              <a:t> </a:t>
            </a:r>
            <a:r>
              <a:rPr lang="en-US" dirty="0"/>
              <a:t>of necrotic </a:t>
            </a:r>
            <a:r>
              <a:rPr lang="en-US" dirty="0" smtClean="0"/>
              <a:t>myocardium is </a:t>
            </a:r>
            <a:r>
              <a:rPr lang="en-US" dirty="0"/>
              <a:t>maximal </a:t>
            </a:r>
            <a:r>
              <a:rPr lang="en-US" dirty="0" smtClean="0"/>
              <a:t>&amp;  </a:t>
            </a:r>
            <a:r>
              <a:rPr lang="en-US" dirty="0"/>
              <a:t>infarct has been </a:t>
            </a:r>
            <a:r>
              <a:rPr lang="en-US" dirty="0" smtClean="0"/>
              <a:t>converted to </a:t>
            </a:r>
            <a:r>
              <a:rPr lang="en-US" dirty="0"/>
              <a:t>soft, friable granulation tissue. </a:t>
            </a:r>
          </a:p>
        </p:txBody>
      </p:sp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875598" y="0"/>
            <a:ext cx="7946284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600" b="1" dirty="0" smtClean="0"/>
              <a:t>Consequences </a:t>
            </a:r>
            <a:r>
              <a:rPr lang="en-US" sz="3600" b="1" dirty="0"/>
              <a:t>and Complications of </a:t>
            </a:r>
            <a:r>
              <a:rPr lang="en-US" sz="3600" b="1" dirty="0" smtClean="0"/>
              <a:t>MI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7" name="Google Shape;167;p19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073" y="1350386"/>
            <a:ext cx="3735966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89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body" idx="1"/>
          </p:nvPr>
        </p:nvSpPr>
        <p:spPr>
          <a:xfrm>
            <a:off x="696191" y="1350386"/>
            <a:ext cx="4010891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Pericarditis</a:t>
            </a:r>
            <a:r>
              <a:rPr lang="en-US" i="1" dirty="0"/>
              <a:t>. </a:t>
            </a:r>
            <a:r>
              <a:rPr lang="en-US" dirty="0" err="1"/>
              <a:t>Transmural</a:t>
            </a:r>
            <a:r>
              <a:rPr lang="en-US" dirty="0"/>
              <a:t> MIs can elicit a </a:t>
            </a:r>
            <a:r>
              <a:rPr lang="en-US" dirty="0" err="1" smtClean="0"/>
              <a:t>fibrinohemorrhagic</a:t>
            </a:r>
            <a:r>
              <a:rPr lang="en-US" dirty="0"/>
              <a:t> </a:t>
            </a:r>
            <a:r>
              <a:rPr lang="en-US" dirty="0" smtClean="0"/>
              <a:t>pericarditis.</a:t>
            </a:r>
          </a:p>
          <a:p>
            <a:r>
              <a:rPr lang="en-US" dirty="0" smtClean="0"/>
              <a:t>Typically </a:t>
            </a:r>
            <a:r>
              <a:rPr lang="en-US" dirty="0"/>
              <a:t>appears 2 to 3 </a:t>
            </a:r>
            <a:r>
              <a:rPr lang="en-US" dirty="0" smtClean="0"/>
              <a:t>days after </a:t>
            </a:r>
            <a:r>
              <a:rPr lang="en-US" dirty="0"/>
              <a:t>infarction and then gradually resolves over </a:t>
            </a:r>
            <a:r>
              <a:rPr lang="en-US" dirty="0" smtClean="0"/>
              <a:t>the next </a:t>
            </a:r>
            <a:r>
              <a:rPr lang="en-US" dirty="0"/>
              <a:t>few days</a:t>
            </a:r>
          </a:p>
        </p:txBody>
      </p:sp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875598" y="0"/>
            <a:ext cx="7946284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600" b="1" dirty="0" smtClean="0"/>
              <a:t>Consequences </a:t>
            </a:r>
            <a:r>
              <a:rPr lang="en-US" sz="3600" b="1" dirty="0"/>
              <a:t>and Complications of </a:t>
            </a:r>
            <a:r>
              <a:rPr lang="en-US" sz="3600" b="1" dirty="0" smtClean="0"/>
              <a:t>MI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7" name="Google Shape;167;p19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809" y="1350386"/>
            <a:ext cx="3548929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2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body" idx="1"/>
          </p:nvPr>
        </p:nvSpPr>
        <p:spPr>
          <a:xfrm>
            <a:off x="696191" y="1350386"/>
            <a:ext cx="4010891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Ventricular aneurysm. </a:t>
            </a:r>
            <a:r>
              <a:rPr lang="en-US" dirty="0"/>
              <a:t>A late complication, aneurysms </a:t>
            </a:r>
            <a:r>
              <a:rPr lang="en-US" dirty="0" smtClean="0"/>
              <a:t>of the </a:t>
            </a:r>
            <a:r>
              <a:rPr lang="en-US" dirty="0"/>
              <a:t>ventricle most commonly result from a large </a:t>
            </a:r>
            <a:r>
              <a:rPr lang="en-US" dirty="0" err="1" smtClean="0"/>
              <a:t>transmural</a:t>
            </a:r>
            <a:r>
              <a:rPr lang="en-US" dirty="0"/>
              <a:t> </a:t>
            </a:r>
            <a:r>
              <a:rPr lang="en-US" dirty="0" smtClean="0"/>
              <a:t>infarct </a:t>
            </a:r>
            <a:r>
              <a:rPr lang="en-US" dirty="0"/>
              <a:t>that heals with the </a:t>
            </a:r>
            <a:r>
              <a:rPr lang="en-US" dirty="0" smtClean="0"/>
              <a:t>formation of </a:t>
            </a:r>
            <a:r>
              <a:rPr lang="en-US" dirty="0"/>
              <a:t>a thinned wall of scar </a:t>
            </a:r>
            <a:r>
              <a:rPr lang="en-US" dirty="0" smtClean="0"/>
              <a:t>tissue, usually they</a:t>
            </a:r>
            <a:r>
              <a:rPr lang="en-US" dirty="0"/>
              <a:t> </a:t>
            </a:r>
            <a:r>
              <a:rPr lang="en-US" dirty="0" smtClean="0"/>
              <a:t>do </a:t>
            </a:r>
            <a:r>
              <a:rPr lang="en-US" dirty="0"/>
              <a:t>not rupture.</a:t>
            </a:r>
          </a:p>
        </p:txBody>
      </p:sp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875598" y="0"/>
            <a:ext cx="7946284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600" b="1" dirty="0" smtClean="0"/>
              <a:t>Consequences </a:t>
            </a:r>
            <a:r>
              <a:rPr lang="en-US" sz="3600" b="1" dirty="0"/>
              <a:t>and Complications of </a:t>
            </a:r>
            <a:r>
              <a:rPr lang="en-US" sz="3600" b="1" dirty="0" smtClean="0"/>
              <a:t>MI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7" name="Google Shape;167;p19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37" y="1412731"/>
            <a:ext cx="354893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46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body" idx="1"/>
          </p:nvPr>
        </p:nvSpPr>
        <p:spPr>
          <a:xfrm>
            <a:off x="696191" y="1350386"/>
            <a:ext cx="4010891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Mural thrombus. </a:t>
            </a:r>
            <a:r>
              <a:rPr lang="en-US" dirty="0"/>
              <a:t>With any infarct, the combination </a:t>
            </a:r>
            <a:r>
              <a:rPr lang="en-US" dirty="0" smtClean="0"/>
              <a:t>of attenuated </a:t>
            </a:r>
            <a:r>
              <a:rPr lang="en-US" dirty="0"/>
              <a:t>myocardial contractility (causing stasis</a:t>
            </a:r>
            <a:r>
              <a:rPr lang="en-US" dirty="0" smtClean="0"/>
              <a:t>), chamber </a:t>
            </a:r>
            <a:r>
              <a:rPr lang="en-US" dirty="0"/>
              <a:t>dilation, </a:t>
            </a:r>
            <a:r>
              <a:rPr lang="en-US" dirty="0" smtClean="0"/>
              <a:t>&amp; </a:t>
            </a:r>
            <a:r>
              <a:rPr lang="en-US" dirty="0" err="1" smtClean="0"/>
              <a:t>endocardial</a:t>
            </a:r>
            <a:r>
              <a:rPr lang="en-US" dirty="0" smtClean="0"/>
              <a:t> </a:t>
            </a:r>
            <a:r>
              <a:rPr lang="en-US" dirty="0"/>
              <a:t>damage (causing </a:t>
            </a:r>
            <a:r>
              <a:rPr lang="en-US" dirty="0" smtClean="0"/>
              <a:t>a </a:t>
            </a:r>
            <a:r>
              <a:rPr lang="en-US" dirty="0" err="1" smtClean="0"/>
              <a:t>thrombogenic</a:t>
            </a:r>
            <a:r>
              <a:rPr lang="en-US" dirty="0" smtClean="0"/>
              <a:t> </a:t>
            </a:r>
            <a:r>
              <a:rPr lang="en-US" dirty="0"/>
              <a:t>surface) can foster </a:t>
            </a:r>
            <a:r>
              <a:rPr lang="en-US" i="1" dirty="0"/>
              <a:t>mural </a:t>
            </a:r>
            <a:r>
              <a:rPr lang="en-US" i="1" dirty="0" smtClean="0"/>
              <a:t>thrombosis </a:t>
            </a:r>
            <a:r>
              <a:rPr lang="en-US" dirty="0" smtClean="0"/>
              <a:t>eventually </a:t>
            </a:r>
            <a:r>
              <a:rPr lang="en-US" dirty="0"/>
              <a:t>leading to left-sided </a:t>
            </a:r>
            <a:r>
              <a:rPr lang="en-US" i="1" dirty="0"/>
              <a:t>thromboembolism.</a:t>
            </a:r>
            <a:endParaRPr lang="en-US" dirty="0"/>
          </a:p>
        </p:txBody>
      </p:sp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875598" y="0"/>
            <a:ext cx="7946284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600" b="1" dirty="0" smtClean="0"/>
              <a:t>Consequences </a:t>
            </a:r>
            <a:r>
              <a:rPr lang="en-US" sz="3600" b="1" dirty="0"/>
              <a:t>and Complications of </a:t>
            </a:r>
            <a:r>
              <a:rPr lang="en-US" sz="3600" b="1" dirty="0" smtClean="0"/>
              <a:t>MI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7" name="Google Shape;167;p19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10" y="1402340"/>
            <a:ext cx="3740726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57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body" idx="1"/>
          </p:nvPr>
        </p:nvSpPr>
        <p:spPr>
          <a:xfrm>
            <a:off x="782080" y="1144662"/>
            <a:ext cx="7925502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200" b="1" dirty="0"/>
              <a:t>Chronic IHD, also called ischemic cardiomyopathy, </a:t>
            </a:r>
            <a:r>
              <a:rPr lang="en-US" sz="2200" b="1" dirty="0" smtClean="0"/>
              <a:t>is a progressive </a:t>
            </a:r>
            <a:r>
              <a:rPr lang="en-US" sz="2200" b="1" dirty="0"/>
              <a:t>heart failure secondary to ischemic </a:t>
            </a:r>
            <a:r>
              <a:rPr lang="en-US" sz="2200" b="1" dirty="0" smtClean="0"/>
              <a:t>myocardial damage</a:t>
            </a:r>
            <a:r>
              <a:rPr lang="en-US" sz="2200" dirty="0"/>
              <a:t>. </a:t>
            </a:r>
            <a:endParaRPr lang="en-US" sz="2200" dirty="0" smtClean="0"/>
          </a:p>
          <a:p>
            <a:r>
              <a:rPr lang="en-US" sz="2200" dirty="0" smtClean="0"/>
              <a:t>Mostly there is a known clinical history </a:t>
            </a:r>
            <a:r>
              <a:rPr lang="en-US" sz="2200" dirty="0"/>
              <a:t>of previous MI. </a:t>
            </a:r>
            <a:endParaRPr lang="en-US" sz="2200" dirty="0" smtClean="0"/>
          </a:p>
          <a:p>
            <a:r>
              <a:rPr lang="en-US" sz="2200" dirty="0" smtClean="0"/>
              <a:t>After </a:t>
            </a:r>
            <a:r>
              <a:rPr lang="en-US" sz="2200" dirty="0"/>
              <a:t>prior infarction(s), </a:t>
            </a:r>
            <a:r>
              <a:rPr lang="en-US" sz="2200" dirty="0" smtClean="0"/>
              <a:t>chronic IHD </a:t>
            </a:r>
            <a:r>
              <a:rPr lang="en-US" sz="2200" dirty="0"/>
              <a:t>appears when the compensatory mechanisms (e.g</a:t>
            </a:r>
            <a:r>
              <a:rPr lang="en-US" sz="2200" dirty="0" smtClean="0"/>
              <a:t>., hypertrophy</a:t>
            </a:r>
            <a:r>
              <a:rPr lang="en-US" sz="2200" dirty="0"/>
              <a:t>) of residual myocardium begin to fail. </a:t>
            </a:r>
            <a:endParaRPr lang="en-US" sz="2200" dirty="0" smtClean="0"/>
          </a:p>
        </p:txBody>
      </p:sp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875598" y="0"/>
            <a:ext cx="6117484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600" b="1" dirty="0"/>
              <a:t>Chronic Ischemic Heart Disease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7" name="Google Shape;167;p19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257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  <p:pic>
        <p:nvPicPr>
          <p:cNvPr id="1026" name="Picture 2" descr="Heart Attack Cartoons and Comics - funny pictures from Cartoon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142999"/>
            <a:ext cx="7620000" cy="428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1525" y="334059"/>
            <a:ext cx="3565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QUESTIONS? </a:t>
            </a:r>
            <a:endParaRPr lang="en-US" sz="3600" b="1" dirty="0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829601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4" y="5598"/>
            <a:ext cx="5234257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 smtClean="0"/>
              <a:t>Cardiac syndromes</a:t>
            </a:r>
            <a:r>
              <a:rPr lang="en-US" sz="3600" b="1" dirty="0"/>
              <a:t>:</a:t>
            </a:r>
            <a:endParaRPr sz="3600" b="1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698950" y="1012227"/>
            <a:ext cx="6553905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sz="2200" dirty="0" smtClean="0"/>
              <a:t>IHD manifestations/ clinical presentations are </a:t>
            </a:r>
            <a:r>
              <a:rPr lang="en-US" sz="2200" dirty="0"/>
              <a:t>a direct consequence </a:t>
            </a:r>
            <a:r>
              <a:rPr lang="en-US" sz="2200" dirty="0" smtClean="0"/>
              <a:t>of insufficient </a:t>
            </a:r>
            <a:r>
              <a:rPr lang="en-US" sz="2200" dirty="0"/>
              <a:t>blood supply to the </a:t>
            </a:r>
            <a:r>
              <a:rPr lang="en-US" sz="2200" dirty="0" smtClean="0"/>
              <a:t>heart:</a:t>
            </a:r>
          </a:p>
          <a:p>
            <a:r>
              <a:rPr lang="en-US" sz="2200" i="1" dirty="0"/>
              <a:t>Angina </a:t>
            </a:r>
            <a:r>
              <a:rPr lang="en-US" sz="2200" i="1" dirty="0" smtClean="0"/>
              <a:t>pectoris.</a:t>
            </a:r>
          </a:p>
          <a:p>
            <a:r>
              <a:rPr lang="en-US" sz="2200" i="1" dirty="0"/>
              <a:t>Myocardial infarction (MI</a:t>
            </a:r>
            <a:r>
              <a:rPr lang="en-US" sz="2200" i="1" dirty="0" smtClean="0"/>
              <a:t>).</a:t>
            </a:r>
          </a:p>
          <a:p>
            <a:r>
              <a:rPr lang="en-US" sz="2200" i="1" dirty="0"/>
              <a:t>Chronic IHD with CHF</a:t>
            </a:r>
            <a:r>
              <a:rPr lang="en-US" sz="2200" i="1" dirty="0" smtClean="0"/>
              <a:t>.</a:t>
            </a:r>
          </a:p>
          <a:p>
            <a:r>
              <a:rPr lang="en-US" sz="2200" i="1" dirty="0"/>
              <a:t>Sudden cardiac death (SCD</a:t>
            </a:r>
            <a:r>
              <a:rPr lang="en-US" sz="2200" i="1" dirty="0" smtClean="0"/>
              <a:t>).</a:t>
            </a:r>
          </a:p>
          <a:p>
            <a:pPr marL="76200" indent="0">
              <a:buNone/>
            </a:pPr>
            <a:r>
              <a:rPr lang="en-US" sz="2200" b="1" i="1" dirty="0" smtClean="0"/>
              <a:t>Acute </a:t>
            </a:r>
            <a:r>
              <a:rPr lang="en-US" sz="2200" b="1" i="1" dirty="0"/>
              <a:t>coronary </a:t>
            </a:r>
            <a:r>
              <a:rPr lang="en-US" sz="2200" b="1" i="1" dirty="0" smtClean="0"/>
              <a:t>syndrome: </a:t>
            </a:r>
            <a:r>
              <a:rPr lang="en-US" sz="2200" dirty="0" smtClean="0"/>
              <a:t>any </a:t>
            </a:r>
            <a:r>
              <a:rPr lang="en-US" sz="2200" dirty="0"/>
              <a:t>of </a:t>
            </a:r>
            <a:r>
              <a:rPr lang="en-US" sz="2200" dirty="0" smtClean="0"/>
              <a:t>the three </a:t>
            </a:r>
            <a:r>
              <a:rPr lang="en-US" sz="2200" dirty="0"/>
              <a:t>catastrophic </a:t>
            </a:r>
            <a:r>
              <a:rPr lang="en-US" sz="2200" dirty="0" smtClean="0"/>
              <a:t>manifestations; </a:t>
            </a:r>
            <a:r>
              <a:rPr lang="en-US" sz="2200" dirty="0" smtClean="0">
                <a:solidFill>
                  <a:srgbClr val="FF0000"/>
                </a:solidFill>
              </a:rPr>
              <a:t>unstable angina, MI</a:t>
            </a:r>
            <a:r>
              <a:rPr lang="en-US" sz="2200" dirty="0">
                <a:solidFill>
                  <a:srgbClr val="FF0000"/>
                </a:solidFill>
              </a:rPr>
              <a:t>, </a:t>
            </a:r>
            <a:r>
              <a:rPr lang="en-US" sz="2200" dirty="0" smtClean="0">
                <a:solidFill>
                  <a:srgbClr val="FF0000"/>
                </a:solidFill>
              </a:rPr>
              <a:t>&amp; SCD</a:t>
            </a:r>
            <a:r>
              <a:rPr lang="en-US" sz="2200" dirty="0">
                <a:solidFill>
                  <a:srgbClr val="FF0000"/>
                </a:solidFill>
              </a:rPr>
              <a:t>.</a:t>
            </a:r>
            <a:endParaRPr lang="en-US" sz="2200" dirty="0" smtClean="0">
              <a:solidFill>
                <a:srgbClr val="FF0000"/>
              </a:solidFill>
            </a:endParaRPr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114" name="Google Shape;114;p17"/>
          <p:cNvGrpSpPr/>
          <p:nvPr/>
        </p:nvGrpSpPr>
        <p:grpSpPr>
          <a:xfrm>
            <a:off x="6816116" y="570123"/>
            <a:ext cx="1922109" cy="4205381"/>
            <a:chOff x="6310600" y="1679550"/>
            <a:chExt cx="883850" cy="1933775"/>
          </a:xfrm>
        </p:grpSpPr>
        <p:sp>
          <p:nvSpPr>
            <p:cNvPr id="115" name="Google Shape;115;p17"/>
            <p:cNvSpPr/>
            <p:nvPr/>
          </p:nvSpPr>
          <p:spPr>
            <a:xfrm>
              <a:off x="6310600" y="1679550"/>
              <a:ext cx="883850" cy="1933775"/>
            </a:xfrm>
            <a:custGeom>
              <a:avLst/>
              <a:gdLst/>
              <a:ahLst/>
              <a:cxnLst/>
              <a:rect l="l" t="t" r="r" b="b"/>
              <a:pathLst>
                <a:path w="35354" h="77351" extrusionOk="0">
                  <a:moveTo>
                    <a:pt x="17860" y="37487"/>
                  </a:moveTo>
                  <a:lnTo>
                    <a:pt x="17799" y="39376"/>
                  </a:lnTo>
                  <a:lnTo>
                    <a:pt x="17738" y="41327"/>
                  </a:lnTo>
                  <a:lnTo>
                    <a:pt x="17738" y="41815"/>
                  </a:lnTo>
                  <a:lnTo>
                    <a:pt x="17738" y="41876"/>
                  </a:lnTo>
                  <a:lnTo>
                    <a:pt x="17677" y="42302"/>
                  </a:lnTo>
                  <a:lnTo>
                    <a:pt x="17616" y="39925"/>
                  </a:lnTo>
                  <a:lnTo>
                    <a:pt x="17555" y="37487"/>
                  </a:lnTo>
                  <a:close/>
                  <a:moveTo>
                    <a:pt x="17677" y="44436"/>
                  </a:moveTo>
                  <a:lnTo>
                    <a:pt x="17738" y="45837"/>
                  </a:lnTo>
                  <a:lnTo>
                    <a:pt x="17799" y="47178"/>
                  </a:lnTo>
                  <a:lnTo>
                    <a:pt x="17799" y="48641"/>
                  </a:lnTo>
                  <a:lnTo>
                    <a:pt x="17738" y="50043"/>
                  </a:lnTo>
                  <a:lnTo>
                    <a:pt x="17738" y="51628"/>
                  </a:lnTo>
                  <a:lnTo>
                    <a:pt x="17799" y="53213"/>
                  </a:lnTo>
                  <a:lnTo>
                    <a:pt x="17982" y="54737"/>
                  </a:lnTo>
                  <a:lnTo>
                    <a:pt x="18043" y="55102"/>
                  </a:lnTo>
                  <a:lnTo>
                    <a:pt x="17982" y="55529"/>
                  </a:lnTo>
                  <a:lnTo>
                    <a:pt x="17921" y="56321"/>
                  </a:lnTo>
                  <a:lnTo>
                    <a:pt x="17799" y="57967"/>
                  </a:lnTo>
                  <a:lnTo>
                    <a:pt x="17738" y="59552"/>
                  </a:lnTo>
                  <a:lnTo>
                    <a:pt x="17677" y="61198"/>
                  </a:lnTo>
                  <a:lnTo>
                    <a:pt x="17738" y="62782"/>
                  </a:lnTo>
                  <a:lnTo>
                    <a:pt x="17860" y="64306"/>
                  </a:lnTo>
                  <a:lnTo>
                    <a:pt x="17982" y="65891"/>
                  </a:lnTo>
                  <a:lnTo>
                    <a:pt x="18104" y="67476"/>
                  </a:lnTo>
                  <a:lnTo>
                    <a:pt x="18165" y="69061"/>
                  </a:lnTo>
                  <a:lnTo>
                    <a:pt x="18104" y="70828"/>
                  </a:lnTo>
                  <a:lnTo>
                    <a:pt x="18104" y="71438"/>
                  </a:lnTo>
                  <a:lnTo>
                    <a:pt x="18104" y="71743"/>
                  </a:lnTo>
                  <a:lnTo>
                    <a:pt x="18043" y="71986"/>
                  </a:lnTo>
                  <a:lnTo>
                    <a:pt x="17677" y="72535"/>
                  </a:lnTo>
                  <a:lnTo>
                    <a:pt x="17616" y="72474"/>
                  </a:lnTo>
                  <a:lnTo>
                    <a:pt x="17555" y="72352"/>
                  </a:lnTo>
                  <a:lnTo>
                    <a:pt x="17433" y="72108"/>
                  </a:lnTo>
                  <a:lnTo>
                    <a:pt x="17311" y="71864"/>
                  </a:lnTo>
                  <a:lnTo>
                    <a:pt x="17251" y="71743"/>
                  </a:lnTo>
                  <a:lnTo>
                    <a:pt x="17251" y="71499"/>
                  </a:lnTo>
                  <a:lnTo>
                    <a:pt x="17251" y="71133"/>
                  </a:lnTo>
                  <a:lnTo>
                    <a:pt x="17251" y="69792"/>
                  </a:lnTo>
                  <a:lnTo>
                    <a:pt x="17251" y="68329"/>
                  </a:lnTo>
                  <a:lnTo>
                    <a:pt x="17311" y="66805"/>
                  </a:lnTo>
                  <a:lnTo>
                    <a:pt x="17433" y="65221"/>
                  </a:lnTo>
                  <a:lnTo>
                    <a:pt x="17616" y="63636"/>
                  </a:lnTo>
                  <a:lnTo>
                    <a:pt x="17677" y="62051"/>
                  </a:lnTo>
                  <a:lnTo>
                    <a:pt x="17677" y="60405"/>
                  </a:lnTo>
                  <a:lnTo>
                    <a:pt x="17616" y="58820"/>
                  </a:lnTo>
                  <a:lnTo>
                    <a:pt x="17494" y="57175"/>
                  </a:lnTo>
                  <a:lnTo>
                    <a:pt x="17372" y="55529"/>
                  </a:lnTo>
                  <a:lnTo>
                    <a:pt x="17311" y="55163"/>
                  </a:lnTo>
                  <a:lnTo>
                    <a:pt x="17372" y="54798"/>
                  </a:lnTo>
                  <a:lnTo>
                    <a:pt x="17433" y="54066"/>
                  </a:lnTo>
                  <a:lnTo>
                    <a:pt x="17616" y="52481"/>
                  </a:lnTo>
                  <a:lnTo>
                    <a:pt x="17677" y="50897"/>
                  </a:lnTo>
                  <a:lnTo>
                    <a:pt x="17616" y="49129"/>
                  </a:lnTo>
                  <a:lnTo>
                    <a:pt x="17555" y="48215"/>
                  </a:lnTo>
                  <a:lnTo>
                    <a:pt x="17555" y="47300"/>
                  </a:lnTo>
                  <a:lnTo>
                    <a:pt x="17616" y="45898"/>
                  </a:lnTo>
                  <a:lnTo>
                    <a:pt x="17677" y="44436"/>
                  </a:lnTo>
                  <a:close/>
                  <a:moveTo>
                    <a:pt x="17555" y="1"/>
                  </a:moveTo>
                  <a:lnTo>
                    <a:pt x="16824" y="123"/>
                  </a:lnTo>
                  <a:lnTo>
                    <a:pt x="16214" y="245"/>
                  </a:lnTo>
                  <a:lnTo>
                    <a:pt x="15666" y="488"/>
                  </a:lnTo>
                  <a:lnTo>
                    <a:pt x="15178" y="854"/>
                  </a:lnTo>
                  <a:lnTo>
                    <a:pt x="14751" y="1281"/>
                  </a:lnTo>
                  <a:lnTo>
                    <a:pt x="14508" y="1586"/>
                  </a:lnTo>
                  <a:lnTo>
                    <a:pt x="14325" y="1951"/>
                  </a:lnTo>
                  <a:lnTo>
                    <a:pt x="14020" y="2683"/>
                  </a:lnTo>
                  <a:lnTo>
                    <a:pt x="13837" y="3475"/>
                  </a:lnTo>
                  <a:lnTo>
                    <a:pt x="13776" y="4268"/>
                  </a:lnTo>
                  <a:lnTo>
                    <a:pt x="13776" y="5060"/>
                  </a:lnTo>
                  <a:lnTo>
                    <a:pt x="13837" y="5852"/>
                  </a:lnTo>
                  <a:lnTo>
                    <a:pt x="13959" y="6645"/>
                  </a:lnTo>
                  <a:lnTo>
                    <a:pt x="14142" y="7376"/>
                  </a:lnTo>
                  <a:lnTo>
                    <a:pt x="14386" y="8108"/>
                  </a:lnTo>
                  <a:lnTo>
                    <a:pt x="14751" y="8839"/>
                  </a:lnTo>
                  <a:lnTo>
                    <a:pt x="15056" y="9388"/>
                  </a:lnTo>
                  <a:lnTo>
                    <a:pt x="15300" y="9631"/>
                  </a:lnTo>
                  <a:lnTo>
                    <a:pt x="15544" y="9875"/>
                  </a:lnTo>
                  <a:lnTo>
                    <a:pt x="15605" y="9997"/>
                  </a:lnTo>
                  <a:lnTo>
                    <a:pt x="15605" y="10119"/>
                  </a:lnTo>
                  <a:lnTo>
                    <a:pt x="15605" y="10424"/>
                  </a:lnTo>
                  <a:lnTo>
                    <a:pt x="15605" y="11155"/>
                  </a:lnTo>
                  <a:lnTo>
                    <a:pt x="15544" y="11399"/>
                  </a:lnTo>
                  <a:lnTo>
                    <a:pt x="15422" y="11643"/>
                  </a:lnTo>
                  <a:lnTo>
                    <a:pt x="15239" y="11887"/>
                  </a:lnTo>
                  <a:lnTo>
                    <a:pt x="15056" y="12070"/>
                  </a:lnTo>
                  <a:lnTo>
                    <a:pt x="14690" y="12252"/>
                  </a:lnTo>
                  <a:lnTo>
                    <a:pt x="14325" y="12313"/>
                  </a:lnTo>
                  <a:lnTo>
                    <a:pt x="13532" y="12496"/>
                  </a:lnTo>
                  <a:lnTo>
                    <a:pt x="12801" y="12740"/>
                  </a:lnTo>
                  <a:lnTo>
                    <a:pt x="12069" y="12984"/>
                  </a:lnTo>
                  <a:lnTo>
                    <a:pt x="11399" y="13350"/>
                  </a:lnTo>
                  <a:lnTo>
                    <a:pt x="10729" y="13776"/>
                  </a:lnTo>
                  <a:lnTo>
                    <a:pt x="10180" y="14325"/>
                  </a:lnTo>
                  <a:lnTo>
                    <a:pt x="9753" y="14873"/>
                  </a:lnTo>
                  <a:lnTo>
                    <a:pt x="9570" y="15239"/>
                  </a:lnTo>
                  <a:lnTo>
                    <a:pt x="9388" y="15544"/>
                  </a:lnTo>
                  <a:lnTo>
                    <a:pt x="9266" y="15971"/>
                  </a:lnTo>
                  <a:lnTo>
                    <a:pt x="9205" y="16336"/>
                  </a:lnTo>
                  <a:lnTo>
                    <a:pt x="9144" y="16946"/>
                  </a:lnTo>
                  <a:lnTo>
                    <a:pt x="9083" y="17555"/>
                  </a:lnTo>
                  <a:lnTo>
                    <a:pt x="9022" y="18348"/>
                  </a:lnTo>
                  <a:lnTo>
                    <a:pt x="8961" y="19140"/>
                  </a:lnTo>
                  <a:lnTo>
                    <a:pt x="8778" y="19932"/>
                  </a:lnTo>
                  <a:lnTo>
                    <a:pt x="8108" y="23102"/>
                  </a:lnTo>
                  <a:lnTo>
                    <a:pt x="7803" y="24687"/>
                  </a:lnTo>
                  <a:lnTo>
                    <a:pt x="7742" y="25235"/>
                  </a:lnTo>
                  <a:lnTo>
                    <a:pt x="7559" y="25784"/>
                  </a:lnTo>
                  <a:lnTo>
                    <a:pt x="7376" y="26211"/>
                  </a:lnTo>
                  <a:lnTo>
                    <a:pt x="7071" y="26637"/>
                  </a:lnTo>
                  <a:lnTo>
                    <a:pt x="6767" y="27003"/>
                  </a:lnTo>
                  <a:lnTo>
                    <a:pt x="6523" y="27430"/>
                  </a:lnTo>
                  <a:lnTo>
                    <a:pt x="6218" y="27917"/>
                  </a:lnTo>
                  <a:lnTo>
                    <a:pt x="5974" y="28405"/>
                  </a:lnTo>
                  <a:lnTo>
                    <a:pt x="5608" y="29502"/>
                  </a:lnTo>
                  <a:lnTo>
                    <a:pt x="5304" y="30599"/>
                  </a:lnTo>
                  <a:lnTo>
                    <a:pt x="5060" y="31696"/>
                  </a:lnTo>
                  <a:lnTo>
                    <a:pt x="4755" y="33037"/>
                  </a:lnTo>
                  <a:lnTo>
                    <a:pt x="4572" y="33647"/>
                  </a:lnTo>
                  <a:lnTo>
                    <a:pt x="4389" y="34256"/>
                  </a:lnTo>
                  <a:lnTo>
                    <a:pt x="4267" y="34561"/>
                  </a:lnTo>
                  <a:lnTo>
                    <a:pt x="4085" y="34927"/>
                  </a:lnTo>
                  <a:lnTo>
                    <a:pt x="4024" y="35049"/>
                  </a:lnTo>
                  <a:lnTo>
                    <a:pt x="3902" y="35110"/>
                  </a:lnTo>
                  <a:lnTo>
                    <a:pt x="3597" y="35110"/>
                  </a:lnTo>
                  <a:lnTo>
                    <a:pt x="3292" y="35232"/>
                  </a:lnTo>
                  <a:lnTo>
                    <a:pt x="2987" y="35354"/>
                  </a:lnTo>
                  <a:lnTo>
                    <a:pt x="2683" y="35536"/>
                  </a:lnTo>
                  <a:lnTo>
                    <a:pt x="2439" y="35719"/>
                  </a:lnTo>
                  <a:lnTo>
                    <a:pt x="1890" y="36268"/>
                  </a:lnTo>
                  <a:lnTo>
                    <a:pt x="1464" y="36755"/>
                  </a:lnTo>
                  <a:lnTo>
                    <a:pt x="1037" y="37243"/>
                  </a:lnTo>
                  <a:lnTo>
                    <a:pt x="793" y="37426"/>
                  </a:lnTo>
                  <a:lnTo>
                    <a:pt x="488" y="37609"/>
                  </a:lnTo>
                  <a:lnTo>
                    <a:pt x="245" y="37792"/>
                  </a:lnTo>
                  <a:lnTo>
                    <a:pt x="123" y="37914"/>
                  </a:lnTo>
                  <a:lnTo>
                    <a:pt x="1" y="38036"/>
                  </a:lnTo>
                  <a:lnTo>
                    <a:pt x="1" y="38218"/>
                  </a:lnTo>
                  <a:lnTo>
                    <a:pt x="123" y="38401"/>
                  </a:lnTo>
                  <a:lnTo>
                    <a:pt x="366" y="38523"/>
                  </a:lnTo>
                  <a:lnTo>
                    <a:pt x="671" y="38523"/>
                  </a:lnTo>
                  <a:lnTo>
                    <a:pt x="976" y="38462"/>
                  </a:lnTo>
                  <a:lnTo>
                    <a:pt x="1220" y="38401"/>
                  </a:lnTo>
                  <a:lnTo>
                    <a:pt x="1464" y="38218"/>
                  </a:lnTo>
                  <a:lnTo>
                    <a:pt x="1646" y="38036"/>
                  </a:lnTo>
                  <a:lnTo>
                    <a:pt x="1829" y="37853"/>
                  </a:lnTo>
                  <a:lnTo>
                    <a:pt x="1890" y="37792"/>
                  </a:lnTo>
                  <a:lnTo>
                    <a:pt x="1951" y="37792"/>
                  </a:lnTo>
                  <a:lnTo>
                    <a:pt x="1890" y="38036"/>
                  </a:lnTo>
                  <a:lnTo>
                    <a:pt x="1829" y="38218"/>
                  </a:lnTo>
                  <a:lnTo>
                    <a:pt x="1403" y="39011"/>
                  </a:lnTo>
                  <a:lnTo>
                    <a:pt x="915" y="39803"/>
                  </a:lnTo>
                  <a:lnTo>
                    <a:pt x="427" y="40596"/>
                  </a:lnTo>
                  <a:lnTo>
                    <a:pt x="366" y="40778"/>
                  </a:lnTo>
                  <a:lnTo>
                    <a:pt x="305" y="40961"/>
                  </a:lnTo>
                  <a:lnTo>
                    <a:pt x="366" y="41144"/>
                  </a:lnTo>
                  <a:lnTo>
                    <a:pt x="488" y="41266"/>
                  </a:lnTo>
                  <a:lnTo>
                    <a:pt x="671" y="41266"/>
                  </a:lnTo>
                  <a:lnTo>
                    <a:pt x="854" y="41144"/>
                  </a:lnTo>
                  <a:lnTo>
                    <a:pt x="1098" y="40900"/>
                  </a:lnTo>
                  <a:lnTo>
                    <a:pt x="2012" y="39620"/>
                  </a:lnTo>
                  <a:lnTo>
                    <a:pt x="1281" y="41083"/>
                  </a:lnTo>
                  <a:lnTo>
                    <a:pt x="1098" y="41510"/>
                  </a:lnTo>
                  <a:lnTo>
                    <a:pt x="1037" y="41754"/>
                  </a:lnTo>
                  <a:lnTo>
                    <a:pt x="1037" y="41997"/>
                  </a:lnTo>
                  <a:lnTo>
                    <a:pt x="1098" y="42119"/>
                  </a:lnTo>
                  <a:lnTo>
                    <a:pt x="1220" y="42241"/>
                  </a:lnTo>
                  <a:lnTo>
                    <a:pt x="1403" y="42241"/>
                  </a:lnTo>
                  <a:lnTo>
                    <a:pt x="1525" y="42180"/>
                  </a:lnTo>
                  <a:lnTo>
                    <a:pt x="1707" y="42058"/>
                  </a:lnTo>
                  <a:lnTo>
                    <a:pt x="1829" y="41936"/>
                  </a:lnTo>
                  <a:lnTo>
                    <a:pt x="2012" y="41571"/>
                  </a:lnTo>
                  <a:lnTo>
                    <a:pt x="2317" y="40839"/>
                  </a:lnTo>
                  <a:lnTo>
                    <a:pt x="2561" y="40230"/>
                  </a:lnTo>
                  <a:lnTo>
                    <a:pt x="2744" y="39925"/>
                  </a:lnTo>
                  <a:lnTo>
                    <a:pt x="2926" y="39620"/>
                  </a:lnTo>
                  <a:lnTo>
                    <a:pt x="2866" y="39925"/>
                  </a:lnTo>
                  <a:lnTo>
                    <a:pt x="2805" y="40230"/>
                  </a:lnTo>
                  <a:lnTo>
                    <a:pt x="2561" y="40778"/>
                  </a:lnTo>
                  <a:lnTo>
                    <a:pt x="2256" y="41571"/>
                  </a:lnTo>
                  <a:lnTo>
                    <a:pt x="2134" y="41876"/>
                  </a:lnTo>
                  <a:lnTo>
                    <a:pt x="2134" y="42058"/>
                  </a:lnTo>
                  <a:lnTo>
                    <a:pt x="2195" y="42241"/>
                  </a:lnTo>
                  <a:lnTo>
                    <a:pt x="2317" y="42363"/>
                  </a:lnTo>
                  <a:lnTo>
                    <a:pt x="2622" y="42363"/>
                  </a:lnTo>
                  <a:lnTo>
                    <a:pt x="2744" y="42241"/>
                  </a:lnTo>
                  <a:lnTo>
                    <a:pt x="2926" y="41997"/>
                  </a:lnTo>
                  <a:lnTo>
                    <a:pt x="3109" y="41693"/>
                  </a:lnTo>
                  <a:lnTo>
                    <a:pt x="3414" y="40900"/>
                  </a:lnTo>
                  <a:lnTo>
                    <a:pt x="3719" y="40108"/>
                  </a:lnTo>
                  <a:lnTo>
                    <a:pt x="3597" y="40717"/>
                  </a:lnTo>
                  <a:lnTo>
                    <a:pt x="3536" y="41022"/>
                  </a:lnTo>
                  <a:lnTo>
                    <a:pt x="3536" y="41388"/>
                  </a:lnTo>
                  <a:lnTo>
                    <a:pt x="3536" y="41571"/>
                  </a:lnTo>
                  <a:lnTo>
                    <a:pt x="3597" y="41754"/>
                  </a:lnTo>
                  <a:lnTo>
                    <a:pt x="3780" y="41815"/>
                  </a:lnTo>
                  <a:lnTo>
                    <a:pt x="3902" y="41815"/>
                  </a:lnTo>
                  <a:lnTo>
                    <a:pt x="3963" y="41754"/>
                  </a:lnTo>
                  <a:lnTo>
                    <a:pt x="4085" y="41632"/>
                  </a:lnTo>
                  <a:lnTo>
                    <a:pt x="4206" y="41449"/>
                  </a:lnTo>
                  <a:lnTo>
                    <a:pt x="4328" y="41144"/>
                  </a:lnTo>
                  <a:lnTo>
                    <a:pt x="4694" y="39864"/>
                  </a:lnTo>
                  <a:lnTo>
                    <a:pt x="4938" y="39316"/>
                  </a:lnTo>
                  <a:lnTo>
                    <a:pt x="5243" y="38767"/>
                  </a:lnTo>
                  <a:lnTo>
                    <a:pt x="5547" y="37975"/>
                  </a:lnTo>
                  <a:lnTo>
                    <a:pt x="5730" y="37548"/>
                  </a:lnTo>
                  <a:lnTo>
                    <a:pt x="5852" y="37121"/>
                  </a:lnTo>
                  <a:lnTo>
                    <a:pt x="5852" y="36755"/>
                  </a:lnTo>
                  <a:lnTo>
                    <a:pt x="5852" y="36390"/>
                  </a:lnTo>
                  <a:lnTo>
                    <a:pt x="5791" y="36329"/>
                  </a:lnTo>
                  <a:lnTo>
                    <a:pt x="5791" y="36268"/>
                  </a:lnTo>
                  <a:lnTo>
                    <a:pt x="5913" y="36085"/>
                  </a:lnTo>
                  <a:lnTo>
                    <a:pt x="6218" y="35597"/>
                  </a:lnTo>
                  <a:lnTo>
                    <a:pt x="7620" y="33464"/>
                  </a:lnTo>
                  <a:lnTo>
                    <a:pt x="8351" y="32245"/>
                  </a:lnTo>
                  <a:lnTo>
                    <a:pt x="9083" y="30965"/>
                  </a:lnTo>
                  <a:lnTo>
                    <a:pt x="9388" y="30355"/>
                  </a:lnTo>
                  <a:lnTo>
                    <a:pt x="9692" y="29746"/>
                  </a:lnTo>
                  <a:lnTo>
                    <a:pt x="9936" y="29075"/>
                  </a:lnTo>
                  <a:lnTo>
                    <a:pt x="10119" y="28405"/>
                  </a:lnTo>
                  <a:lnTo>
                    <a:pt x="10241" y="27673"/>
                  </a:lnTo>
                  <a:lnTo>
                    <a:pt x="10363" y="27369"/>
                  </a:lnTo>
                  <a:lnTo>
                    <a:pt x="10546" y="27003"/>
                  </a:lnTo>
                  <a:lnTo>
                    <a:pt x="10911" y="26333"/>
                  </a:lnTo>
                  <a:lnTo>
                    <a:pt x="11277" y="25601"/>
                  </a:lnTo>
                  <a:lnTo>
                    <a:pt x="11765" y="24321"/>
                  </a:lnTo>
                  <a:lnTo>
                    <a:pt x="12252" y="22980"/>
                  </a:lnTo>
                  <a:lnTo>
                    <a:pt x="12496" y="24016"/>
                  </a:lnTo>
                  <a:lnTo>
                    <a:pt x="12740" y="25113"/>
                  </a:lnTo>
                  <a:lnTo>
                    <a:pt x="12862" y="25662"/>
                  </a:lnTo>
                  <a:lnTo>
                    <a:pt x="12923" y="26272"/>
                  </a:lnTo>
                  <a:lnTo>
                    <a:pt x="12923" y="26881"/>
                  </a:lnTo>
                  <a:lnTo>
                    <a:pt x="12801" y="27430"/>
                  </a:lnTo>
                  <a:lnTo>
                    <a:pt x="12618" y="28222"/>
                  </a:lnTo>
                  <a:lnTo>
                    <a:pt x="12374" y="29014"/>
                  </a:lnTo>
                  <a:lnTo>
                    <a:pt x="11765" y="30477"/>
                  </a:lnTo>
                  <a:lnTo>
                    <a:pt x="11155" y="32001"/>
                  </a:lnTo>
                  <a:lnTo>
                    <a:pt x="10729" y="33525"/>
                  </a:lnTo>
                  <a:lnTo>
                    <a:pt x="10546" y="34317"/>
                  </a:lnTo>
                  <a:lnTo>
                    <a:pt x="10363" y="35171"/>
                  </a:lnTo>
                  <a:lnTo>
                    <a:pt x="10302" y="35963"/>
                  </a:lnTo>
                  <a:lnTo>
                    <a:pt x="10241" y="36755"/>
                  </a:lnTo>
                  <a:lnTo>
                    <a:pt x="10180" y="37609"/>
                  </a:lnTo>
                  <a:lnTo>
                    <a:pt x="10241" y="38401"/>
                  </a:lnTo>
                  <a:lnTo>
                    <a:pt x="10302" y="39255"/>
                  </a:lnTo>
                  <a:lnTo>
                    <a:pt x="10424" y="40047"/>
                  </a:lnTo>
                  <a:lnTo>
                    <a:pt x="10668" y="41693"/>
                  </a:lnTo>
                  <a:lnTo>
                    <a:pt x="11033" y="43338"/>
                  </a:lnTo>
                  <a:lnTo>
                    <a:pt x="11948" y="46508"/>
                  </a:lnTo>
                  <a:lnTo>
                    <a:pt x="12374" y="48093"/>
                  </a:lnTo>
                  <a:lnTo>
                    <a:pt x="12740" y="49678"/>
                  </a:lnTo>
                  <a:lnTo>
                    <a:pt x="12984" y="51323"/>
                  </a:lnTo>
                  <a:lnTo>
                    <a:pt x="13045" y="52116"/>
                  </a:lnTo>
                  <a:lnTo>
                    <a:pt x="13106" y="52908"/>
                  </a:lnTo>
                  <a:lnTo>
                    <a:pt x="13045" y="54249"/>
                  </a:lnTo>
                  <a:lnTo>
                    <a:pt x="12984" y="55529"/>
                  </a:lnTo>
                  <a:lnTo>
                    <a:pt x="12801" y="57175"/>
                  </a:lnTo>
                  <a:lnTo>
                    <a:pt x="12679" y="58028"/>
                  </a:lnTo>
                  <a:lnTo>
                    <a:pt x="12618" y="58820"/>
                  </a:lnTo>
                  <a:lnTo>
                    <a:pt x="12618" y="59674"/>
                  </a:lnTo>
                  <a:lnTo>
                    <a:pt x="12679" y="60527"/>
                  </a:lnTo>
                  <a:lnTo>
                    <a:pt x="12801" y="61320"/>
                  </a:lnTo>
                  <a:lnTo>
                    <a:pt x="12923" y="62173"/>
                  </a:lnTo>
                  <a:lnTo>
                    <a:pt x="13289" y="63819"/>
                  </a:lnTo>
                  <a:lnTo>
                    <a:pt x="13654" y="65464"/>
                  </a:lnTo>
                  <a:lnTo>
                    <a:pt x="14447" y="68756"/>
                  </a:lnTo>
                  <a:lnTo>
                    <a:pt x="14812" y="70402"/>
                  </a:lnTo>
                  <a:lnTo>
                    <a:pt x="14934" y="71255"/>
                  </a:lnTo>
                  <a:lnTo>
                    <a:pt x="15056" y="72047"/>
                  </a:lnTo>
                  <a:lnTo>
                    <a:pt x="15117" y="72474"/>
                  </a:lnTo>
                  <a:lnTo>
                    <a:pt x="15056" y="72840"/>
                  </a:lnTo>
                  <a:lnTo>
                    <a:pt x="14873" y="73632"/>
                  </a:lnTo>
                  <a:lnTo>
                    <a:pt x="14569" y="74363"/>
                  </a:lnTo>
                  <a:lnTo>
                    <a:pt x="14203" y="75034"/>
                  </a:lnTo>
                  <a:lnTo>
                    <a:pt x="13837" y="75522"/>
                  </a:lnTo>
                  <a:lnTo>
                    <a:pt x="13410" y="75887"/>
                  </a:lnTo>
                  <a:lnTo>
                    <a:pt x="13289" y="76070"/>
                  </a:lnTo>
                  <a:lnTo>
                    <a:pt x="13289" y="76253"/>
                  </a:lnTo>
                  <a:lnTo>
                    <a:pt x="13289" y="76497"/>
                  </a:lnTo>
                  <a:lnTo>
                    <a:pt x="13410" y="76619"/>
                  </a:lnTo>
                  <a:lnTo>
                    <a:pt x="13593" y="76741"/>
                  </a:lnTo>
                  <a:lnTo>
                    <a:pt x="13776" y="76802"/>
                  </a:lnTo>
                  <a:lnTo>
                    <a:pt x="14264" y="76802"/>
                  </a:lnTo>
                  <a:lnTo>
                    <a:pt x="14508" y="76984"/>
                  </a:lnTo>
                  <a:lnTo>
                    <a:pt x="14812" y="77045"/>
                  </a:lnTo>
                  <a:lnTo>
                    <a:pt x="15239" y="77167"/>
                  </a:lnTo>
                  <a:lnTo>
                    <a:pt x="15605" y="77167"/>
                  </a:lnTo>
                  <a:lnTo>
                    <a:pt x="15971" y="77106"/>
                  </a:lnTo>
                  <a:lnTo>
                    <a:pt x="16092" y="77106"/>
                  </a:lnTo>
                  <a:lnTo>
                    <a:pt x="16214" y="77167"/>
                  </a:lnTo>
                  <a:lnTo>
                    <a:pt x="16397" y="77289"/>
                  </a:lnTo>
                  <a:lnTo>
                    <a:pt x="16580" y="77289"/>
                  </a:lnTo>
                  <a:lnTo>
                    <a:pt x="16946" y="77350"/>
                  </a:lnTo>
                  <a:lnTo>
                    <a:pt x="17311" y="77289"/>
                  </a:lnTo>
                  <a:lnTo>
                    <a:pt x="17433" y="77228"/>
                  </a:lnTo>
                  <a:lnTo>
                    <a:pt x="17494" y="77106"/>
                  </a:lnTo>
                  <a:lnTo>
                    <a:pt x="17555" y="76863"/>
                  </a:lnTo>
                  <a:lnTo>
                    <a:pt x="17677" y="76131"/>
                  </a:lnTo>
                  <a:lnTo>
                    <a:pt x="17677" y="75339"/>
                  </a:lnTo>
                  <a:lnTo>
                    <a:pt x="17738" y="76131"/>
                  </a:lnTo>
                  <a:lnTo>
                    <a:pt x="17799" y="76924"/>
                  </a:lnTo>
                  <a:lnTo>
                    <a:pt x="17860" y="77106"/>
                  </a:lnTo>
                  <a:lnTo>
                    <a:pt x="17921" y="77228"/>
                  </a:lnTo>
                  <a:lnTo>
                    <a:pt x="18043" y="77289"/>
                  </a:lnTo>
                  <a:lnTo>
                    <a:pt x="18226" y="77350"/>
                  </a:lnTo>
                  <a:lnTo>
                    <a:pt x="18470" y="77350"/>
                  </a:lnTo>
                  <a:lnTo>
                    <a:pt x="18835" y="77289"/>
                  </a:lnTo>
                  <a:lnTo>
                    <a:pt x="19140" y="77167"/>
                  </a:lnTo>
                  <a:lnTo>
                    <a:pt x="19262" y="77106"/>
                  </a:lnTo>
                  <a:lnTo>
                    <a:pt x="19384" y="77106"/>
                  </a:lnTo>
                  <a:lnTo>
                    <a:pt x="19750" y="77167"/>
                  </a:lnTo>
                  <a:lnTo>
                    <a:pt x="20176" y="77167"/>
                  </a:lnTo>
                  <a:lnTo>
                    <a:pt x="20542" y="77106"/>
                  </a:lnTo>
                  <a:lnTo>
                    <a:pt x="20847" y="76924"/>
                  </a:lnTo>
                  <a:lnTo>
                    <a:pt x="21152" y="76802"/>
                  </a:lnTo>
                  <a:lnTo>
                    <a:pt x="21578" y="76802"/>
                  </a:lnTo>
                  <a:lnTo>
                    <a:pt x="21761" y="76741"/>
                  </a:lnTo>
                  <a:lnTo>
                    <a:pt x="21944" y="76619"/>
                  </a:lnTo>
                  <a:lnTo>
                    <a:pt x="22066" y="76436"/>
                  </a:lnTo>
                  <a:lnTo>
                    <a:pt x="22127" y="76253"/>
                  </a:lnTo>
                  <a:lnTo>
                    <a:pt x="22066" y="76070"/>
                  </a:lnTo>
                  <a:lnTo>
                    <a:pt x="21883" y="75887"/>
                  </a:lnTo>
                  <a:lnTo>
                    <a:pt x="21639" y="75704"/>
                  </a:lnTo>
                  <a:lnTo>
                    <a:pt x="21395" y="75461"/>
                  </a:lnTo>
                  <a:lnTo>
                    <a:pt x="21030" y="74851"/>
                  </a:lnTo>
                  <a:lnTo>
                    <a:pt x="20725" y="74242"/>
                  </a:lnTo>
                  <a:lnTo>
                    <a:pt x="20481" y="73571"/>
                  </a:lnTo>
                  <a:lnTo>
                    <a:pt x="20298" y="72901"/>
                  </a:lnTo>
                  <a:lnTo>
                    <a:pt x="20237" y="72718"/>
                  </a:lnTo>
                  <a:lnTo>
                    <a:pt x="20237" y="72474"/>
                  </a:lnTo>
                  <a:lnTo>
                    <a:pt x="20298" y="72047"/>
                  </a:lnTo>
                  <a:lnTo>
                    <a:pt x="20420" y="71194"/>
                  </a:lnTo>
                  <a:lnTo>
                    <a:pt x="20603" y="70402"/>
                  </a:lnTo>
                  <a:lnTo>
                    <a:pt x="20908" y="68756"/>
                  </a:lnTo>
                  <a:lnTo>
                    <a:pt x="21334" y="67110"/>
                  </a:lnTo>
                  <a:lnTo>
                    <a:pt x="22127" y="63819"/>
                  </a:lnTo>
                  <a:lnTo>
                    <a:pt x="22432" y="62173"/>
                  </a:lnTo>
                  <a:lnTo>
                    <a:pt x="22736" y="60527"/>
                  </a:lnTo>
                  <a:lnTo>
                    <a:pt x="22736" y="59674"/>
                  </a:lnTo>
                  <a:lnTo>
                    <a:pt x="22736" y="58820"/>
                  </a:lnTo>
                  <a:lnTo>
                    <a:pt x="22675" y="57967"/>
                  </a:lnTo>
                  <a:lnTo>
                    <a:pt x="22554" y="57114"/>
                  </a:lnTo>
                  <a:lnTo>
                    <a:pt x="22371" y="55468"/>
                  </a:lnTo>
                  <a:lnTo>
                    <a:pt x="22310" y="53822"/>
                  </a:lnTo>
                  <a:lnTo>
                    <a:pt x="22310" y="52359"/>
                  </a:lnTo>
                  <a:lnTo>
                    <a:pt x="22432" y="50958"/>
                  </a:lnTo>
                  <a:lnTo>
                    <a:pt x="22675" y="49556"/>
                  </a:lnTo>
                  <a:lnTo>
                    <a:pt x="22980" y="48154"/>
                  </a:lnTo>
                  <a:lnTo>
                    <a:pt x="23894" y="44923"/>
                  </a:lnTo>
                  <a:lnTo>
                    <a:pt x="24321" y="43338"/>
                  </a:lnTo>
                  <a:lnTo>
                    <a:pt x="24687" y="41693"/>
                  </a:lnTo>
                  <a:lnTo>
                    <a:pt x="24931" y="40047"/>
                  </a:lnTo>
                  <a:lnTo>
                    <a:pt x="25114" y="38401"/>
                  </a:lnTo>
                  <a:lnTo>
                    <a:pt x="25175" y="37609"/>
                  </a:lnTo>
                  <a:lnTo>
                    <a:pt x="25175" y="36755"/>
                  </a:lnTo>
                  <a:lnTo>
                    <a:pt x="25114" y="35902"/>
                  </a:lnTo>
                  <a:lnTo>
                    <a:pt x="24992" y="35049"/>
                  </a:lnTo>
                  <a:lnTo>
                    <a:pt x="24870" y="34256"/>
                  </a:lnTo>
                  <a:lnTo>
                    <a:pt x="24626" y="33464"/>
                  </a:lnTo>
                  <a:lnTo>
                    <a:pt x="24199" y="31940"/>
                  </a:lnTo>
                  <a:lnTo>
                    <a:pt x="23894" y="31209"/>
                  </a:lnTo>
                  <a:lnTo>
                    <a:pt x="23590" y="30477"/>
                  </a:lnTo>
                  <a:lnTo>
                    <a:pt x="23285" y="29746"/>
                  </a:lnTo>
                  <a:lnTo>
                    <a:pt x="22980" y="29014"/>
                  </a:lnTo>
                  <a:lnTo>
                    <a:pt x="22736" y="28222"/>
                  </a:lnTo>
                  <a:lnTo>
                    <a:pt x="22554" y="27430"/>
                  </a:lnTo>
                  <a:lnTo>
                    <a:pt x="22432" y="26576"/>
                  </a:lnTo>
                  <a:lnTo>
                    <a:pt x="22493" y="25784"/>
                  </a:lnTo>
                  <a:lnTo>
                    <a:pt x="22614" y="25174"/>
                  </a:lnTo>
                  <a:lnTo>
                    <a:pt x="22736" y="24565"/>
                  </a:lnTo>
                  <a:lnTo>
                    <a:pt x="23163" y="22980"/>
                  </a:lnTo>
                  <a:lnTo>
                    <a:pt x="23529" y="24138"/>
                  </a:lnTo>
                  <a:lnTo>
                    <a:pt x="23955" y="25296"/>
                  </a:lnTo>
                  <a:lnTo>
                    <a:pt x="24260" y="25967"/>
                  </a:lnTo>
                  <a:lnTo>
                    <a:pt x="24565" y="26576"/>
                  </a:lnTo>
                  <a:lnTo>
                    <a:pt x="24870" y="27125"/>
                  </a:lnTo>
                  <a:lnTo>
                    <a:pt x="25114" y="27734"/>
                  </a:lnTo>
                  <a:lnTo>
                    <a:pt x="25418" y="29075"/>
                  </a:lnTo>
                  <a:lnTo>
                    <a:pt x="25662" y="29685"/>
                  </a:lnTo>
                  <a:lnTo>
                    <a:pt x="25967" y="30355"/>
                  </a:lnTo>
                  <a:lnTo>
                    <a:pt x="26637" y="31635"/>
                  </a:lnTo>
                  <a:lnTo>
                    <a:pt x="27369" y="32855"/>
                  </a:lnTo>
                  <a:lnTo>
                    <a:pt x="28832" y="35171"/>
                  </a:lnTo>
                  <a:lnTo>
                    <a:pt x="29441" y="36085"/>
                  </a:lnTo>
                  <a:lnTo>
                    <a:pt x="29563" y="36207"/>
                  </a:lnTo>
                  <a:lnTo>
                    <a:pt x="29563" y="36329"/>
                  </a:lnTo>
                  <a:lnTo>
                    <a:pt x="29502" y="36390"/>
                  </a:lnTo>
                  <a:lnTo>
                    <a:pt x="29502" y="36755"/>
                  </a:lnTo>
                  <a:lnTo>
                    <a:pt x="29502" y="37121"/>
                  </a:lnTo>
                  <a:lnTo>
                    <a:pt x="29624" y="37487"/>
                  </a:lnTo>
                  <a:lnTo>
                    <a:pt x="29868" y="38157"/>
                  </a:lnTo>
                  <a:lnTo>
                    <a:pt x="30538" y="39498"/>
                  </a:lnTo>
                  <a:lnTo>
                    <a:pt x="30660" y="39803"/>
                  </a:lnTo>
                  <a:lnTo>
                    <a:pt x="30721" y="40108"/>
                  </a:lnTo>
                  <a:lnTo>
                    <a:pt x="30904" y="40717"/>
                  </a:lnTo>
                  <a:lnTo>
                    <a:pt x="31026" y="41205"/>
                  </a:lnTo>
                  <a:lnTo>
                    <a:pt x="31148" y="41449"/>
                  </a:lnTo>
                  <a:lnTo>
                    <a:pt x="31270" y="41632"/>
                  </a:lnTo>
                  <a:lnTo>
                    <a:pt x="31453" y="41754"/>
                  </a:lnTo>
                  <a:lnTo>
                    <a:pt x="31636" y="41815"/>
                  </a:lnTo>
                  <a:lnTo>
                    <a:pt x="31757" y="41693"/>
                  </a:lnTo>
                  <a:lnTo>
                    <a:pt x="31879" y="41449"/>
                  </a:lnTo>
                  <a:lnTo>
                    <a:pt x="31818" y="41144"/>
                  </a:lnTo>
                  <a:lnTo>
                    <a:pt x="31757" y="40778"/>
                  </a:lnTo>
                  <a:lnTo>
                    <a:pt x="31636" y="40108"/>
                  </a:lnTo>
                  <a:lnTo>
                    <a:pt x="31940" y="40900"/>
                  </a:lnTo>
                  <a:lnTo>
                    <a:pt x="32245" y="41632"/>
                  </a:lnTo>
                  <a:lnTo>
                    <a:pt x="32428" y="41997"/>
                  </a:lnTo>
                  <a:lnTo>
                    <a:pt x="32611" y="42241"/>
                  </a:lnTo>
                  <a:lnTo>
                    <a:pt x="32733" y="42363"/>
                  </a:lnTo>
                  <a:lnTo>
                    <a:pt x="33038" y="42363"/>
                  </a:lnTo>
                  <a:lnTo>
                    <a:pt x="33159" y="42241"/>
                  </a:lnTo>
                  <a:lnTo>
                    <a:pt x="33220" y="42058"/>
                  </a:lnTo>
                  <a:lnTo>
                    <a:pt x="33220" y="41876"/>
                  </a:lnTo>
                  <a:lnTo>
                    <a:pt x="33098" y="41571"/>
                  </a:lnTo>
                  <a:lnTo>
                    <a:pt x="32794" y="40778"/>
                  </a:lnTo>
                  <a:lnTo>
                    <a:pt x="32550" y="40230"/>
                  </a:lnTo>
                  <a:lnTo>
                    <a:pt x="32489" y="39925"/>
                  </a:lnTo>
                  <a:lnTo>
                    <a:pt x="32428" y="39620"/>
                  </a:lnTo>
                  <a:lnTo>
                    <a:pt x="32611" y="39925"/>
                  </a:lnTo>
                  <a:lnTo>
                    <a:pt x="32794" y="40230"/>
                  </a:lnTo>
                  <a:lnTo>
                    <a:pt x="33098" y="40900"/>
                  </a:lnTo>
                  <a:lnTo>
                    <a:pt x="33403" y="41632"/>
                  </a:lnTo>
                  <a:lnTo>
                    <a:pt x="33586" y="41936"/>
                  </a:lnTo>
                  <a:lnTo>
                    <a:pt x="33708" y="42119"/>
                  </a:lnTo>
                  <a:lnTo>
                    <a:pt x="33830" y="42180"/>
                  </a:lnTo>
                  <a:lnTo>
                    <a:pt x="34013" y="42241"/>
                  </a:lnTo>
                  <a:lnTo>
                    <a:pt x="34135" y="42180"/>
                  </a:lnTo>
                  <a:lnTo>
                    <a:pt x="34257" y="42119"/>
                  </a:lnTo>
                  <a:lnTo>
                    <a:pt x="34318" y="41936"/>
                  </a:lnTo>
                  <a:lnTo>
                    <a:pt x="34318" y="41754"/>
                  </a:lnTo>
                  <a:lnTo>
                    <a:pt x="34257" y="41510"/>
                  </a:lnTo>
                  <a:lnTo>
                    <a:pt x="34074" y="41083"/>
                  </a:lnTo>
                  <a:lnTo>
                    <a:pt x="33342" y="39620"/>
                  </a:lnTo>
                  <a:lnTo>
                    <a:pt x="34257" y="40839"/>
                  </a:lnTo>
                  <a:lnTo>
                    <a:pt x="34500" y="41144"/>
                  </a:lnTo>
                  <a:lnTo>
                    <a:pt x="34683" y="41266"/>
                  </a:lnTo>
                  <a:lnTo>
                    <a:pt x="34866" y="41266"/>
                  </a:lnTo>
                  <a:lnTo>
                    <a:pt x="34927" y="41205"/>
                  </a:lnTo>
                  <a:lnTo>
                    <a:pt x="34988" y="41144"/>
                  </a:lnTo>
                  <a:lnTo>
                    <a:pt x="35049" y="40961"/>
                  </a:lnTo>
                  <a:lnTo>
                    <a:pt x="34988" y="40778"/>
                  </a:lnTo>
                  <a:lnTo>
                    <a:pt x="34927" y="40596"/>
                  </a:lnTo>
                  <a:lnTo>
                    <a:pt x="34439" y="39803"/>
                  </a:lnTo>
                  <a:lnTo>
                    <a:pt x="34013" y="39011"/>
                  </a:lnTo>
                  <a:lnTo>
                    <a:pt x="33586" y="38218"/>
                  </a:lnTo>
                  <a:lnTo>
                    <a:pt x="33464" y="38036"/>
                  </a:lnTo>
                  <a:lnTo>
                    <a:pt x="33403" y="37792"/>
                  </a:lnTo>
                  <a:lnTo>
                    <a:pt x="33525" y="37792"/>
                  </a:lnTo>
                  <a:lnTo>
                    <a:pt x="33647" y="37914"/>
                  </a:lnTo>
                  <a:lnTo>
                    <a:pt x="33830" y="38218"/>
                  </a:lnTo>
                  <a:lnTo>
                    <a:pt x="34074" y="38340"/>
                  </a:lnTo>
                  <a:lnTo>
                    <a:pt x="34257" y="38401"/>
                  </a:lnTo>
                  <a:lnTo>
                    <a:pt x="34744" y="38523"/>
                  </a:lnTo>
                  <a:lnTo>
                    <a:pt x="35049" y="38523"/>
                  </a:lnTo>
                  <a:lnTo>
                    <a:pt x="35171" y="38462"/>
                  </a:lnTo>
                  <a:lnTo>
                    <a:pt x="35293" y="38340"/>
                  </a:lnTo>
                  <a:lnTo>
                    <a:pt x="35354" y="38157"/>
                  </a:lnTo>
                  <a:lnTo>
                    <a:pt x="35293" y="38036"/>
                  </a:lnTo>
                  <a:lnTo>
                    <a:pt x="35232" y="37853"/>
                  </a:lnTo>
                  <a:lnTo>
                    <a:pt x="35049" y="37731"/>
                  </a:lnTo>
                  <a:lnTo>
                    <a:pt x="34744" y="37548"/>
                  </a:lnTo>
                  <a:lnTo>
                    <a:pt x="34500" y="37365"/>
                  </a:lnTo>
                  <a:lnTo>
                    <a:pt x="34013" y="36877"/>
                  </a:lnTo>
                  <a:lnTo>
                    <a:pt x="33586" y="36390"/>
                  </a:lnTo>
                  <a:lnTo>
                    <a:pt x="33098" y="35902"/>
                  </a:lnTo>
                  <a:lnTo>
                    <a:pt x="32550" y="35415"/>
                  </a:lnTo>
                  <a:lnTo>
                    <a:pt x="32184" y="35293"/>
                  </a:lnTo>
                  <a:lnTo>
                    <a:pt x="31879" y="35110"/>
                  </a:lnTo>
                  <a:lnTo>
                    <a:pt x="31392" y="35110"/>
                  </a:lnTo>
                  <a:lnTo>
                    <a:pt x="31270" y="34988"/>
                  </a:lnTo>
                  <a:lnTo>
                    <a:pt x="31148" y="34805"/>
                  </a:lnTo>
                  <a:lnTo>
                    <a:pt x="31026" y="34439"/>
                  </a:lnTo>
                  <a:lnTo>
                    <a:pt x="30721" y="33647"/>
                  </a:lnTo>
                  <a:lnTo>
                    <a:pt x="30538" y="32794"/>
                  </a:lnTo>
                  <a:lnTo>
                    <a:pt x="30112" y="31026"/>
                  </a:lnTo>
                  <a:lnTo>
                    <a:pt x="29868" y="29990"/>
                  </a:lnTo>
                  <a:lnTo>
                    <a:pt x="29563" y="28954"/>
                  </a:lnTo>
                  <a:lnTo>
                    <a:pt x="29380" y="28405"/>
                  </a:lnTo>
                  <a:lnTo>
                    <a:pt x="29136" y="27917"/>
                  </a:lnTo>
                  <a:lnTo>
                    <a:pt x="28893" y="27430"/>
                  </a:lnTo>
                  <a:lnTo>
                    <a:pt x="28588" y="27003"/>
                  </a:lnTo>
                  <a:lnTo>
                    <a:pt x="28222" y="26515"/>
                  </a:lnTo>
                  <a:lnTo>
                    <a:pt x="28039" y="26272"/>
                  </a:lnTo>
                  <a:lnTo>
                    <a:pt x="27856" y="25967"/>
                  </a:lnTo>
                  <a:lnTo>
                    <a:pt x="27674" y="25479"/>
                  </a:lnTo>
                  <a:lnTo>
                    <a:pt x="27552" y="24931"/>
                  </a:lnTo>
                  <a:lnTo>
                    <a:pt x="27308" y="23468"/>
                  </a:lnTo>
                  <a:lnTo>
                    <a:pt x="27003" y="22066"/>
                  </a:lnTo>
                  <a:lnTo>
                    <a:pt x="26698" y="20664"/>
                  </a:lnTo>
                  <a:lnTo>
                    <a:pt x="26455" y="19262"/>
                  </a:lnTo>
                  <a:lnTo>
                    <a:pt x="26333" y="18470"/>
                  </a:lnTo>
                  <a:lnTo>
                    <a:pt x="26272" y="17616"/>
                  </a:lnTo>
                  <a:lnTo>
                    <a:pt x="26211" y="17129"/>
                  </a:lnTo>
                  <a:lnTo>
                    <a:pt x="26211" y="16580"/>
                  </a:lnTo>
                  <a:lnTo>
                    <a:pt x="26028" y="15849"/>
                  </a:lnTo>
                  <a:lnTo>
                    <a:pt x="25906" y="15483"/>
                  </a:lnTo>
                  <a:lnTo>
                    <a:pt x="25784" y="15178"/>
                  </a:lnTo>
                  <a:lnTo>
                    <a:pt x="25540" y="14812"/>
                  </a:lnTo>
                  <a:lnTo>
                    <a:pt x="25357" y="14508"/>
                  </a:lnTo>
                  <a:lnTo>
                    <a:pt x="24809" y="13959"/>
                  </a:lnTo>
                  <a:lnTo>
                    <a:pt x="24199" y="13471"/>
                  </a:lnTo>
                  <a:lnTo>
                    <a:pt x="23468" y="13106"/>
                  </a:lnTo>
                  <a:lnTo>
                    <a:pt x="22797" y="12801"/>
                  </a:lnTo>
                  <a:lnTo>
                    <a:pt x="22005" y="12557"/>
                  </a:lnTo>
                  <a:lnTo>
                    <a:pt x="21273" y="12374"/>
                  </a:lnTo>
                  <a:lnTo>
                    <a:pt x="20908" y="12313"/>
                  </a:lnTo>
                  <a:lnTo>
                    <a:pt x="20542" y="12191"/>
                  </a:lnTo>
                  <a:lnTo>
                    <a:pt x="20237" y="12009"/>
                  </a:lnTo>
                  <a:lnTo>
                    <a:pt x="19993" y="11765"/>
                  </a:lnTo>
                  <a:lnTo>
                    <a:pt x="19811" y="11521"/>
                  </a:lnTo>
                  <a:lnTo>
                    <a:pt x="19750" y="11155"/>
                  </a:lnTo>
                  <a:lnTo>
                    <a:pt x="19689" y="10850"/>
                  </a:lnTo>
                  <a:lnTo>
                    <a:pt x="19689" y="10485"/>
                  </a:lnTo>
                  <a:lnTo>
                    <a:pt x="19689" y="10119"/>
                  </a:lnTo>
                  <a:lnTo>
                    <a:pt x="19750" y="9997"/>
                  </a:lnTo>
                  <a:lnTo>
                    <a:pt x="19872" y="9875"/>
                  </a:lnTo>
                  <a:lnTo>
                    <a:pt x="20359" y="9327"/>
                  </a:lnTo>
                  <a:lnTo>
                    <a:pt x="20664" y="8717"/>
                  </a:lnTo>
                  <a:lnTo>
                    <a:pt x="21030" y="8047"/>
                  </a:lnTo>
                  <a:lnTo>
                    <a:pt x="21273" y="7315"/>
                  </a:lnTo>
                  <a:lnTo>
                    <a:pt x="21395" y="6523"/>
                  </a:lnTo>
                  <a:lnTo>
                    <a:pt x="21517" y="5730"/>
                  </a:lnTo>
                  <a:lnTo>
                    <a:pt x="21578" y="4938"/>
                  </a:lnTo>
                  <a:lnTo>
                    <a:pt x="21578" y="4085"/>
                  </a:lnTo>
                  <a:lnTo>
                    <a:pt x="21456" y="3292"/>
                  </a:lnTo>
                  <a:lnTo>
                    <a:pt x="21273" y="2500"/>
                  </a:lnTo>
                  <a:lnTo>
                    <a:pt x="21030" y="1951"/>
                  </a:lnTo>
                  <a:lnTo>
                    <a:pt x="20725" y="1403"/>
                  </a:lnTo>
                  <a:lnTo>
                    <a:pt x="20298" y="976"/>
                  </a:lnTo>
                  <a:lnTo>
                    <a:pt x="19811" y="610"/>
                  </a:lnTo>
                  <a:lnTo>
                    <a:pt x="19506" y="428"/>
                  </a:lnTo>
                  <a:lnTo>
                    <a:pt x="19140" y="245"/>
                  </a:lnTo>
                  <a:lnTo>
                    <a:pt x="18774" y="123"/>
                  </a:lnTo>
                  <a:lnTo>
                    <a:pt x="18348" y="62"/>
                  </a:lnTo>
                  <a:lnTo>
                    <a:pt x="175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6310600" y="1679550"/>
              <a:ext cx="883850" cy="1933775"/>
            </a:xfrm>
            <a:custGeom>
              <a:avLst/>
              <a:gdLst/>
              <a:ahLst/>
              <a:cxnLst/>
              <a:rect l="l" t="t" r="r" b="b"/>
              <a:pathLst>
                <a:path w="35354" h="77351" extrusionOk="0">
                  <a:moveTo>
                    <a:pt x="17433" y="367"/>
                  </a:moveTo>
                  <a:lnTo>
                    <a:pt x="18165" y="428"/>
                  </a:lnTo>
                  <a:lnTo>
                    <a:pt x="18896" y="549"/>
                  </a:lnTo>
                  <a:lnTo>
                    <a:pt x="19201" y="671"/>
                  </a:lnTo>
                  <a:lnTo>
                    <a:pt x="19567" y="854"/>
                  </a:lnTo>
                  <a:lnTo>
                    <a:pt x="19872" y="1037"/>
                  </a:lnTo>
                  <a:lnTo>
                    <a:pt x="20115" y="1281"/>
                  </a:lnTo>
                  <a:lnTo>
                    <a:pt x="20359" y="1525"/>
                  </a:lnTo>
                  <a:lnTo>
                    <a:pt x="20542" y="1768"/>
                  </a:lnTo>
                  <a:lnTo>
                    <a:pt x="20847" y="2378"/>
                  </a:lnTo>
                  <a:lnTo>
                    <a:pt x="21091" y="3048"/>
                  </a:lnTo>
                  <a:lnTo>
                    <a:pt x="21213" y="3719"/>
                  </a:lnTo>
                  <a:lnTo>
                    <a:pt x="21273" y="4389"/>
                  </a:lnTo>
                  <a:lnTo>
                    <a:pt x="21273" y="5121"/>
                  </a:lnTo>
                  <a:lnTo>
                    <a:pt x="21273" y="5852"/>
                  </a:lnTo>
                  <a:lnTo>
                    <a:pt x="21152" y="6584"/>
                  </a:lnTo>
                  <a:lnTo>
                    <a:pt x="21030" y="7315"/>
                  </a:lnTo>
                  <a:lnTo>
                    <a:pt x="20786" y="7986"/>
                  </a:lnTo>
                  <a:lnTo>
                    <a:pt x="20481" y="8656"/>
                  </a:lnTo>
                  <a:lnTo>
                    <a:pt x="20115" y="9266"/>
                  </a:lnTo>
                  <a:lnTo>
                    <a:pt x="19628" y="9814"/>
                  </a:lnTo>
                  <a:lnTo>
                    <a:pt x="19018" y="10302"/>
                  </a:lnTo>
                  <a:lnTo>
                    <a:pt x="18470" y="10607"/>
                  </a:lnTo>
                  <a:lnTo>
                    <a:pt x="18104" y="10729"/>
                  </a:lnTo>
                  <a:lnTo>
                    <a:pt x="17799" y="10790"/>
                  </a:lnTo>
                  <a:lnTo>
                    <a:pt x="17251" y="10668"/>
                  </a:lnTo>
                  <a:lnTo>
                    <a:pt x="16946" y="10607"/>
                  </a:lnTo>
                  <a:lnTo>
                    <a:pt x="16702" y="10485"/>
                  </a:lnTo>
                  <a:lnTo>
                    <a:pt x="16336" y="10302"/>
                  </a:lnTo>
                  <a:lnTo>
                    <a:pt x="16031" y="10058"/>
                  </a:lnTo>
                  <a:lnTo>
                    <a:pt x="15483" y="9570"/>
                  </a:lnTo>
                  <a:lnTo>
                    <a:pt x="15056" y="8961"/>
                  </a:lnTo>
                  <a:lnTo>
                    <a:pt x="14751" y="8351"/>
                  </a:lnTo>
                  <a:lnTo>
                    <a:pt x="14508" y="7742"/>
                  </a:lnTo>
                  <a:lnTo>
                    <a:pt x="14325" y="7071"/>
                  </a:lnTo>
                  <a:lnTo>
                    <a:pt x="14142" y="6340"/>
                  </a:lnTo>
                  <a:lnTo>
                    <a:pt x="14081" y="5548"/>
                  </a:lnTo>
                  <a:lnTo>
                    <a:pt x="14081" y="4816"/>
                  </a:lnTo>
                  <a:lnTo>
                    <a:pt x="14081" y="4085"/>
                  </a:lnTo>
                  <a:lnTo>
                    <a:pt x="14203" y="3414"/>
                  </a:lnTo>
                  <a:lnTo>
                    <a:pt x="14386" y="2744"/>
                  </a:lnTo>
                  <a:lnTo>
                    <a:pt x="14630" y="2134"/>
                  </a:lnTo>
                  <a:lnTo>
                    <a:pt x="14812" y="1829"/>
                  </a:lnTo>
                  <a:lnTo>
                    <a:pt x="14995" y="1525"/>
                  </a:lnTo>
                  <a:lnTo>
                    <a:pt x="15239" y="1281"/>
                  </a:lnTo>
                  <a:lnTo>
                    <a:pt x="15483" y="1037"/>
                  </a:lnTo>
                  <a:lnTo>
                    <a:pt x="15788" y="854"/>
                  </a:lnTo>
                  <a:lnTo>
                    <a:pt x="16092" y="671"/>
                  </a:lnTo>
                  <a:lnTo>
                    <a:pt x="16763" y="488"/>
                  </a:lnTo>
                  <a:lnTo>
                    <a:pt x="17433" y="367"/>
                  </a:lnTo>
                  <a:close/>
                  <a:moveTo>
                    <a:pt x="17494" y="29197"/>
                  </a:moveTo>
                  <a:lnTo>
                    <a:pt x="17372" y="29319"/>
                  </a:lnTo>
                  <a:lnTo>
                    <a:pt x="17311" y="29502"/>
                  </a:lnTo>
                  <a:lnTo>
                    <a:pt x="17311" y="29685"/>
                  </a:lnTo>
                  <a:lnTo>
                    <a:pt x="17311" y="29807"/>
                  </a:lnTo>
                  <a:lnTo>
                    <a:pt x="17433" y="29929"/>
                  </a:lnTo>
                  <a:lnTo>
                    <a:pt x="17738" y="29929"/>
                  </a:lnTo>
                  <a:lnTo>
                    <a:pt x="17799" y="29807"/>
                  </a:lnTo>
                  <a:lnTo>
                    <a:pt x="17799" y="29746"/>
                  </a:lnTo>
                  <a:lnTo>
                    <a:pt x="17799" y="29563"/>
                  </a:lnTo>
                  <a:lnTo>
                    <a:pt x="17677" y="29746"/>
                  </a:lnTo>
                  <a:lnTo>
                    <a:pt x="17555" y="29746"/>
                  </a:lnTo>
                  <a:lnTo>
                    <a:pt x="17494" y="29563"/>
                  </a:lnTo>
                  <a:lnTo>
                    <a:pt x="17494" y="29380"/>
                  </a:lnTo>
                  <a:lnTo>
                    <a:pt x="17555" y="29319"/>
                  </a:lnTo>
                  <a:lnTo>
                    <a:pt x="17616" y="29258"/>
                  </a:lnTo>
                  <a:lnTo>
                    <a:pt x="17555" y="29197"/>
                  </a:lnTo>
                  <a:close/>
                  <a:moveTo>
                    <a:pt x="30599" y="35963"/>
                  </a:moveTo>
                  <a:lnTo>
                    <a:pt x="30599" y="35963"/>
                  </a:lnTo>
                  <a:lnTo>
                    <a:pt x="30599" y="35963"/>
                  </a:lnTo>
                  <a:close/>
                  <a:moveTo>
                    <a:pt x="4755" y="35963"/>
                  </a:moveTo>
                  <a:lnTo>
                    <a:pt x="4511" y="36268"/>
                  </a:lnTo>
                  <a:lnTo>
                    <a:pt x="4206" y="36695"/>
                  </a:lnTo>
                  <a:lnTo>
                    <a:pt x="3841" y="37121"/>
                  </a:lnTo>
                  <a:lnTo>
                    <a:pt x="3414" y="37426"/>
                  </a:lnTo>
                  <a:lnTo>
                    <a:pt x="3170" y="37548"/>
                  </a:lnTo>
                  <a:lnTo>
                    <a:pt x="2926" y="37670"/>
                  </a:lnTo>
                  <a:lnTo>
                    <a:pt x="3292" y="37670"/>
                  </a:lnTo>
                  <a:lnTo>
                    <a:pt x="3597" y="37609"/>
                  </a:lnTo>
                  <a:lnTo>
                    <a:pt x="3902" y="37426"/>
                  </a:lnTo>
                  <a:lnTo>
                    <a:pt x="4146" y="37182"/>
                  </a:lnTo>
                  <a:lnTo>
                    <a:pt x="4328" y="36877"/>
                  </a:lnTo>
                  <a:lnTo>
                    <a:pt x="4511" y="36573"/>
                  </a:lnTo>
                  <a:lnTo>
                    <a:pt x="4633" y="36268"/>
                  </a:lnTo>
                  <a:lnTo>
                    <a:pt x="4755" y="35963"/>
                  </a:lnTo>
                  <a:close/>
                  <a:moveTo>
                    <a:pt x="30599" y="35963"/>
                  </a:moveTo>
                  <a:lnTo>
                    <a:pt x="30721" y="36268"/>
                  </a:lnTo>
                  <a:lnTo>
                    <a:pt x="30843" y="36573"/>
                  </a:lnTo>
                  <a:lnTo>
                    <a:pt x="31026" y="36877"/>
                  </a:lnTo>
                  <a:lnTo>
                    <a:pt x="31209" y="37182"/>
                  </a:lnTo>
                  <a:lnTo>
                    <a:pt x="31453" y="37365"/>
                  </a:lnTo>
                  <a:lnTo>
                    <a:pt x="31757" y="37548"/>
                  </a:lnTo>
                  <a:lnTo>
                    <a:pt x="32123" y="37670"/>
                  </a:lnTo>
                  <a:lnTo>
                    <a:pt x="32428" y="37670"/>
                  </a:lnTo>
                  <a:lnTo>
                    <a:pt x="32123" y="37548"/>
                  </a:lnTo>
                  <a:lnTo>
                    <a:pt x="31879" y="37426"/>
                  </a:lnTo>
                  <a:lnTo>
                    <a:pt x="31514" y="37121"/>
                  </a:lnTo>
                  <a:lnTo>
                    <a:pt x="31209" y="36755"/>
                  </a:lnTo>
                  <a:lnTo>
                    <a:pt x="30599" y="35963"/>
                  </a:lnTo>
                  <a:close/>
                  <a:moveTo>
                    <a:pt x="17860" y="37487"/>
                  </a:moveTo>
                  <a:lnTo>
                    <a:pt x="17799" y="39681"/>
                  </a:lnTo>
                  <a:lnTo>
                    <a:pt x="17738" y="41815"/>
                  </a:lnTo>
                  <a:lnTo>
                    <a:pt x="17738" y="41876"/>
                  </a:lnTo>
                  <a:lnTo>
                    <a:pt x="17677" y="42302"/>
                  </a:lnTo>
                  <a:lnTo>
                    <a:pt x="17616" y="39925"/>
                  </a:lnTo>
                  <a:lnTo>
                    <a:pt x="17555" y="37487"/>
                  </a:lnTo>
                  <a:close/>
                  <a:moveTo>
                    <a:pt x="18774" y="54980"/>
                  </a:moveTo>
                  <a:lnTo>
                    <a:pt x="18774" y="54980"/>
                  </a:lnTo>
                  <a:lnTo>
                    <a:pt x="18774" y="54980"/>
                  </a:lnTo>
                  <a:close/>
                  <a:moveTo>
                    <a:pt x="13959" y="53457"/>
                  </a:moveTo>
                  <a:lnTo>
                    <a:pt x="13898" y="53761"/>
                  </a:lnTo>
                  <a:lnTo>
                    <a:pt x="13837" y="54066"/>
                  </a:lnTo>
                  <a:lnTo>
                    <a:pt x="13837" y="54432"/>
                  </a:lnTo>
                  <a:lnTo>
                    <a:pt x="13898" y="54737"/>
                  </a:lnTo>
                  <a:lnTo>
                    <a:pt x="14020" y="55041"/>
                  </a:lnTo>
                  <a:lnTo>
                    <a:pt x="14142" y="55346"/>
                  </a:lnTo>
                  <a:lnTo>
                    <a:pt x="14386" y="55590"/>
                  </a:lnTo>
                  <a:lnTo>
                    <a:pt x="14690" y="55712"/>
                  </a:lnTo>
                  <a:lnTo>
                    <a:pt x="14934" y="55834"/>
                  </a:lnTo>
                  <a:lnTo>
                    <a:pt x="15483" y="55834"/>
                  </a:lnTo>
                  <a:lnTo>
                    <a:pt x="15788" y="55773"/>
                  </a:lnTo>
                  <a:lnTo>
                    <a:pt x="16092" y="55651"/>
                  </a:lnTo>
                  <a:lnTo>
                    <a:pt x="16336" y="55468"/>
                  </a:lnTo>
                  <a:lnTo>
                    <a:pt x="16458" y="55285"/>
                  </a:lnTo>
                  <a:lnTo>
                    <a:pt x="16580" y="54980"/>
                  </a:lnTo>
                  <a:lnTo>
                    <a:pt x="16458" y="55163"/>
                  </a:lnTo>
                  <a:lnTo>
                    <a:pt x="16336" y="55285"/>
                  </a:lnTo>
                  <a:lnTo>
                    <a:pt x="16092" y="55468"/>
                  </a:lnTo>
                  <a:lnTo>
                    <a:pt x="15849" y="55590"/>
                  </a:lnTo>
                  <a:lnTo>
                    <a:pt x="14934" y="55590"/>
                  </a:lnTo>
                  <a:lnTo>
                    <a:pt x="14690" y="55468"/>
                  </a:lnTo>
                  <a:lnTo>
                    <a:pt x="14508" y="55346"/>
                  </a:lnTo>
                  <a:lnTo>
                    <a:pt x="14325" y="55163"/>
                  </a:lnTo>
                  <a:lnTo>
                    <a:pt x="14142" y="54798"/>
                  </a:lnTo>
                  <a:lnTo>
                    <a:pt x="14020" y="54371"/>
                  </a:lnTo>
                  <a:lnTo>
                    <a:pt x="13959" y="53883"/>
                  </a:lnTo>
                  <a:lnTo>
                    <a:pt x="13959" y="53457"/>
                  </a:lnTo>
                  <a:close/>
                  <a:moveTo>
                    <a:pt x="21395" y="53457"/>
                  </a:moveTo>
                  <a:lnTo>
                    <a:pt x="21395" y="54005"/>
                  </a:lnTo>
                  <a:lnTo>
                    <a:pt x="21334" y="54554"/>
                  </a:lnTo>
                  <a:lnTo>
                    <a:pt x="21213" y="54798"/>
                  </a:lnTo>
                  <a:lnTo>
                    <a:pt x="21091" y="55041"/>
                  </a:lnTo>
                  <a:lnTo>
                    <a:pt x="20908" y="55285"/>
                  </a:lnTo>
                  <a:lnTo>
                    <a:pt x="20725" y="55468"/>
                  </a:lnTo>
                  <a:lnTo>
                    <a:pt x="20481" y="55529"/>
                  </a:lnTo>
                  <a:lnTo>
                    <a:pt x="20237" y="55590"/>
                  </a:lnTo>
                  <a:lnTo>
                    <a:pt x="19933" y="55651"/>
                  </a:lnTo>
                  <a:lnTo>
                    <a:pt x="19628" y="55590"/>
                  </a:lnTo>
                  <a:lnTo>
                    <a:pt x="19384" y="55529"/>
                  </a:lnTo>
                  <a:lnTo>
                    <a:pt x="19140" y="55407"/>
                  </a:lnTo>
                  <a:lnTo>
                    <a:pt x="18957" y="55224"/>
                  </a:lnTo>
                  <a:lnTo>
                    <a:pt x="18774" y="54980"/>
                  </a:lnTo>
                  <a:lnTo>
                    <a:pt x="18896" y="55285"/>
                  </a:lnTo>
                  <a:lnTo>
                    <a:pt x="19079" y="55468"/>
                  </a:lnTo>
                  <a:lnTo>
                    <a:pt x="19262" y="55651"/>
                  </a:lnTo>
                  <a:lnTo>
                    <a:pt x="19567" y="55773"/>
                  </a:lnTo>
                  <a:lnTo>
                    <a:pt x="19872" y="55834"/>
                  </a:lnTo>
                  <a:lnTo>
                    <a:pt x="20420" y="55834"/>
                  </a:lnTo>
                  <a:lnTo>
                    <a:pt x="20725" y="55712"/>
                  </a:lnTo>
                  <a:lnTo>
                    <a:pt x="20969" y="55590"/>
                  </a:lnTo>
                  <a:lnTo>
                    <a:pt x="21213" y="55346"/>
                  </a:lnTo>
                  <a:lnTo>
                    <a:pt x="21334" y="55041"/>
                  </a:lnTo>
                  <a:lnTo>
                    <a:pt x="21456" y="54737"/>
                  </a:lnTo>
                  <a:lnTo>
                    <a:pt x="21517" y="54432"/>
                  </a:lnTo>
                  <a:lnTo>
                    <a:pt x="21517" y="54066"/>
                  </a:lnTo>
                  <a:lnTo>
                    <a:pt x="21456" y="53761"/>
                  </a:lnTo>
                  <a:lnTo>
                    <a:pt x="21395" y="53457"/>
                  </a:lnTo>
                  <a:close/>
                  <a:moveTo>
                    <a:pt x="17677" y="44436"/>
                  </a:moveTo>
                  <a:lnTo>
                    <a:pt x="17738" y="45837"/>
                  </a:lnTo>
                  <a:lnTo>
                    <a:pt x="17799" y="47178"/>
                  </a:lnTo>
                  <a:lnTo>
                    <a:pt x="17799" y="48641"/>
                  </a:lnTo>
                  <a:lnTo>
                    <a:pt x="17738" y="50043"/>
                  </a:lnTo>
                  <a:lnTo>
                    <a:pt x="17738" y="51628"/>
                  </a:lnTo>
                  <a:lnTo>
                    <a:pt x="17799" y="53213"/>
                  </a:lnTo>
                  <a:lnTo>
                    <a:pt x="17982" y="54737"/>
                  </a:lnTo>
                  <a:lnTo>
                    <a:pt x="18043" y="55102"/>
                  </a:lnTo>
                  <a:lnTo>
                    <a:pt x="17982" y="55529"/>
                  </a:lnTo>
                  <a:lnTo>
                    <a:pt x="17921" y="56321"/>
                  </a:lnTo>
                  <a:lnTo>
                    <a:pt x="17799" y="57967"/>
                  </a:lnTo>
                  <a:lnTo>
                    <a:pt x="17738" y="59552"/>
                  </a:lnTo>
                  <a:lnTo>
                    <a:pt x="17677" y="61198"/>
                  </a:lnTo>
                  <a:lnTo>
                    <a:pt x="17738" y="62782"/>
                  </a:lnTo>
                  <a:lnTo>
                    <a:pt x="17860" y="64306"/>
                  </a:lnTo>
                  <a:lnTo>
                    <a:pt x="17982" y="65891"/>
                  </a:lnTo>
                  <a:lnTo>
                    <a:pt x="18104" y="67476"/>
                  </a:lnTo>
                  <a:lnTo>
                    <a:pt x="18165" y="69061"/>
                  </a:lnTo>
                  <a:lnTo>
                    <a:pt x="18104" y="70828"/>
                  </a:lnTo>
                  <a:lnTo>
                    <a:pt x="18104" y="71438"/>
                  </a:lnTo>
                  <a:lnTo>
                    <a:pt x="18104" y="71743"/>
                  </a:lnTo>
                  <a:lnTo>
                    <a:pt x="18043" y="71986"/>
                  </a:lnTo>
                  <a:lnTo>
                    <a:pt x="17677" y="72535"/>
                  </a:lnTo>
                  <a:lnTo>
                    <a:pt x="17616" y="72474"/>
                  </a:lnTo>
                  <a:lnTo>
                    <a:pt x="17555" y="72352"/>
                  </a:lnTo>
                  <a:lnTo>
                    <a:pt x="17433" y="72108"/>
                  </a:lnTo>
                  <a:lnTo>
                    <a:pt x="17311" y="71864"/>
                  </a:lnTo>
                  <a:lnTo>
                    <a:pt x="17251" y="71743"/>
                  </a:lnTo>
                  <a:lnTo>
                    <a:pt x="17251" y="71499"/>
                  </a:lnTo>
                  <a:lnTo>
                    <a:pt x="17251" y="71133"/>
                  </a:lnTo>
                  <a:lnTo>
                    <a:pt x="17251" y="69792"/>
                  </a:lnTo>
                  <a:lnTo>
                    <a:pt x="17251" y="68329"/>
                  </a:lnTo>
                  <a:lnTo>
                    <a:pt x="17311" y="66805"/>
                  </a:lnTo>
                  <a:lnTo>
                    <a:pt x="17433" y="65221"/>
                  </a:lnTo>
                  <a:lnTo>
                    <a:pt x="17616" y="63636"/>
                  </a:lnTo>
                  <a:lnTo>
                    <a:pt x="17677" y="62051"/>
                  </a:lnTo>
                  <a:lnTo>
                    <a:pt x="17677" y="60405"/>
                  </a:lnTo>
                  <a:lnTo>
                    <a:pt x="17616" y="58820"/>
                  </a:lnTo>
                  <a:lnTo>
                    <a:pt x="17494" y="57175"/>
                  </a:lnTo>
                  <a:lnTo>
                    <a:pt x="17372" y="55529"/>
                  </a:lnTo>
                  <a:lnTo>
                    <a:pt x="17311" y="55163"/>
                  </a:lnTo>
                  <a:lnTo>
                    <a:pt x="17372" y="54798"/>
                  </a:lnTo>
                  <a:lnTo>
                    <a:pt x="17433" y="54066"/>
                  </a:lnTo>
                  <a:lnTo>
                    <a:pt x="17616" y="52481"/>
                  </a:lnTo>
                  <a:lnTo>
                    <a:pt x="17677" y="50897"/>
                  </a:lnTo>
                  <a:lnTo>
                    <a:pt x="17616" y="49129"/>
                  </a:lnTo>
                  <a:lnTo>
                    <a:pt x="17555" y="48215"/>
                  </a:lnTo>
                  <a:lnTo>
                    <a:pt x="17555" y="47300"/>
                  </a:lnTo>
                  <a:lnTo>
                    <a:pt x="17616" y="45898"/>
                  </a:lnTo>
                  <a:lnTo>
                    <a:pt x="17677" y="44436"/>
                  </a:lnTo>
                  <a:close/>
                  <a:moveTo>
                    <a:pt x="15788" y="10180"/>
                  </a:moveTo>
                  <a:lnTo>
                    <a:pt x="16214" y="10485"/>
                  </a:lnTo>
                  <a:lnTo>
                    <a:pt x="16702" y="10729"/>
                  </a:lnTo>
                  <a:lnTo>
                    <a:pt x="17190" y="10911"/>
                  </a:lnTo>
                  <a:lnTo>
                    <a:pt x="17677" y="10972"/>
                  </a:lnTo>
                  <a:lnTo>
                    <a:pt x="18165" y="10911"/>
                  </a:lnTo>
                  <a:lnTo>
                    <a:pt x="18652" y="10790"/>
                  </a:lnTo>
                  <a:lnTo>
                    <a:pt x="19079" y="10546"/>
                  </a:lnTo>
                  <a:lnTo>
                    <a:pt x="19506" y="10241"/>
                  </a:lnTo>
                  <a:lnTo>
                    <a:pt x="19506" y="11033"/>
                  </a:lnTo>
                  <a:lnTo>
                    <a:pt x="19567" y="11399"/>
                  </a:lnTo>
                  <a:lnTo>
                    <a:pt x="19750" y="11765"/>
                  </a:lnTo>
                  <a:lnTo>
                    <a:pt x="19993" y="12070"/>
                  </a:lnTo>
                  <a:lnTo>
                    <a:pt x="20298" y="12313"/>
                  </a:lnTo>
                  <a:lnTo>
                    <a:pt x="20664" y="12496"/>
                  </a:lnTo>
                  <a:lnTo>
                    <a:pt x="21030" y="12557"/>
                  </a:lnTo>
                  <a:lnTo>
                    <a:pt x="21883" y="12801"/>
                  </a:lnTo>
                  <a:lnTo>
                    <a:pt x="22736" y="13106"/>
                  </a:lnTo>
                  <a:lnTo>
                    <a:pt x="23468" y="13410"/>
                  </a:lnTo>
                  <a:lnTo>
                    <a:pt x="24138" y="13837"/>
                  </a:lnTo>
                  <a:lnTo>
                    <a:pt x="24748" y="14325"/>
                  </a:lnTo>
                  <a:lnTo>
                    <a:pt x="24992" y="14630"/>
                  </a:lnTo>
                  <a:lnTo>
                    <a:pt x="25235" y="14934"/>
                  </a:lnTo>
                  <a:lnTo>
                    <a:pt x="25479" y="15300"/>
                  </a:lnTo>
                  <a:lnTo>
                    <a:pt x="25601" y="15605"/>
                  </a:lnTo>
                  <a:lnTo>
                    <a:pt x="25723" y="15971"/>
                  </a:lnTo>
                  <a:lnTo>
                    <a:pt x="25845" y="16336"/>
                  </a:lnTo>
                  <a:lnTo>
                    <a:pt x="25906" y="16946"/>
                  </a:lnTo>
                  <a:lnTo>
                    <a:pt x="25906" y="17555"/>
                  </a:lnTo>
                  <a:lnTo>
                    <a:pt x="26028" y="18957"/>
                  </a:lnTo>
                  <a:lnTo>
                    <a:pt x="26272" y="20298"/>
                  </a:lnTo>
                  <a:lnTo>
                    <a:pt x="26820" y="22980"/>
                  </a:lnTo>
                  <a:lnTo>
                    <a:pt x="27186" y="24870"/>
                  </a:lnTo>
                  <a:lnTo>
                    <a:pt x="27308" y="25418"/>
                  </a:lnTo>
                  <a:lnTo>
                    <a:pt x="27491" y="25967"/>
                  </a:lnTo>
                  <a:lnTo>
                    <a:pt x="27735" y="26454"/>
                  </a:lnTo>
                  <a:lnTo>
                    <a:pt x="28039" y="26881"/>
                  </a:lnTo>
                  <a:lnTo>
                    <a:pt x="28405" y="27308"/>
                  </a:lnTo>
                  <a:lnTo>
                    <a:pt x="28649" y="27795"/>
                  </a:lnTo>
                  <a:lnTo>
                    <a:pt x="29076" y="28710"/>
                  </a:lnTo>
                  <a:lnTo>
                    <a:pt x="29441" y="29624"/>
                  </a:lnTo>
                  <a:lnTo>
                    <a:pt x="29685" y="30599"/>
                  </a:lnTo>
                  <a:lnTo>
                    <a:pt x="29929" y="31574"/>
                  </a:lnTo>
                  <a:lnTo>
                    <a:pt x="30477" y="33586"/>
                  </a:lnTo>
                  <a:lnTo>
                    <a:pt x="30782" y="34439"/>
                  </a:lnTo>
                  <a:lnTo>
                    <a:pt x="30965" y="34805"/>
                  </a:lnTo>
                  <a:lnTo>
                    <a:pt x="31148" y="35171"/>
                  </a:lnTo>
                  <a:lnTo>
                    <a:pt x="30843" y="35293"/>
                  </a:lnTo>
                  <a:lnTo>
                    <a:pt x="30721" y="35415"/>
                  </a:lnTo>
                  <a:lnTo>
                    <a:pt x="30660" y="35475"/>
                  </a:lnTo>
                  <a:lnTo>
                    <a:pt x="30660" y="35536"/>
                  </a:lnTo>
                  <a:lnTo>
                    <a:pt x="30721" y="35658"/>
                  </a:lnTo>
                  <a:lnTo>
                    <a:pt x="30782" y="35658"/>
                  </a:lnTo>
                  <a:lnTo>
                    <a:pt x="30965" y="35536"/>
                  </a:lnTo>
                  <a:lnTo>
                    <a:pt x="31209" y="35354"/>
                  </a:lnTo>
                  <a:lnTo>
                    <a:pt x="31514" y="35354"/>
                  </a:lnTo>
                  <a:lnTo>
                    <a:pt x="31818" y="35415"/>
                  </a:lnTo>
                  <a:lnTo>
                    <a:pt x="32123" y="35475"/>
                  </a:lnTo>
                  <a:lnTo>
                    <a:pt x="32550" y="35780"/>
                  </a:lnTo>
                  <a:lnTo>
                    <a:pt x="32977" y="36146"/>
                  </a:lnTo>
                  <a:lnTo>
                    <a:pt x="33708" y="36877"/>
                  </a:lnTo>
                  <a:lnTo>
                    <a:pt x="34013" y="37243"/>
                  </a:lnTo>
                  <a:lnTo>
                    <a:pt x="34378" y="37548"/>
                  </a:lnTo>
                  <a:lnTo>
                    <a:pt x="34805" y="37914"/>
                  </a:lnTo>
                  <a:lnTo>
                    <a:pt x="34988" y="37975"/>
                  </a:lnTo>
                  <a:lnTo>
                    <a:pt x="35110" y="38096"/>
                  </a:lnTo>
                  <a:lnTo>
                    <a:pt x="35110" y="38157"/>
                  </a:lnTo>
                  <a:lnTo>
                    <a:pt x="34988" y="38279"/>
                  </a:lnTo>
                  <a:lnTo>
                    <a:pt x="34805" y="38279"/>
                  </a:lnTo>
                  <a:lnTo>
                    <a:pt x="34500" y="38218"/>
                  </a:lnTo>
                  <a:lnTo>
                    <a:pt x="34257" y="38157"/>
                  </a:lnTo>
                  <a:lnTo>
                    <a:pt x="34013" y="38036"/>
                  </a:lnTo>
                  <a:lnTo>
                    <a:pt x="33708" y="37670"/>
                  </a:lnTo>
                  <a:lnTo>
                    <a:pt x="33525" y="37548"/>
                  </a:lnTo>
                  <a:lnTo>
                    <a:pt x="33342" y="37548"/>
                  </a:lnTo>
                  <a:lnTo>
                    <a:pt x="33220" y="37609"/>
                  </a:lnTo>
                  <a:lnTo>
                    <a:pt x="33159" y="37670"/>
                  </a:lnTo>
                  <a:lnTo>
                    <a:pt x="33159" y="37731"/>
                  </a:lnTo>
                  <a:lnTo>
                    <a:pt x="33220" y="38036"/>
                  </a:lnTo>
                  <a:lnTo>
                    <a:pt x="33281" y="38218"/>
                  </a:lnTo>
                  <a:lnTo>
                    <a:pt x="33647" y="38950"/>
                  </a:lnTo>
                  <a:lnTo>
                    <a:pt x="34074" y="39681"/>
                  </a:lnTo>
                  <a:lnTo>
                    <a:pt x="34439" y="40291"/>
                  </a:lnTo>
                  <a:lnTo>
                    <a:pt x="34683" y="40596"/>
                  </a:lnTo>
                  <a:lnTo>
                    <a:pt x="34805" y="40778"/>
                  </a:lnTo>
                  <a:lnTo>
                    <a:pt x="34805" y="40961"/>
                  </a:lnTo>
                  <a:lnTo>
                    <a:pt x="34805" y="41022"/>
                  </a:lnTo>
                  <a:lnTo>
                    <a:pt x="34744" y="41022"/>
                  </a:lnTo>
                  <a:lnTo>
                    <a:pt x="34683" y="40961"/>
                  </a:lnTo>
                  <a:lnTo>
                    <a:pt x="34500" y="40778"/>
                  </a:lnTo>
                  <a:lnTo>
                    <a:pt x="33830" y="39864"/>
                  </a:lnTo>
                  <a:lnTo>
                    <a:pt x="33464" y="39316"/>
                  </a:lnTo>
                  <a:lnTo>
                    <a:pt x="33342" y="39194"/>
                  </a:lnTo>
                  <a:lnTo>
                    <a:pt x="33220" y="39072"/>
                  </a:lnTo>
                  <a:lnTo>
                    <a:pt x="33098" y="39072"/>
                  </a:lnTo>
                  <a:lnTo>
                    <a:pt x="32977" y="39133"/>
                  </a:lnTo>
                  <a:lnTo>
                    <a:pt x="32977" y="39255"/>
                  </a:lnTo>
                  <a:lnTo>
                    <a:pt x="32977" y="39376"/>
                  </a:lnTo>
                  <a:lnTo>
                    <a:pt x="33038" y="39620"/>
                  </a:lnTo>
                  <a:lnTo>
                    <a:pt x="33281" y="40047"/>
                  </a:lnTo>
                  <a:lnTo>
                    <a:pt x="33708" y="40839"/>
                  </a:lnTo>
                  <a:lnTo>
                    <a:pt x="33891" y="41266"/>
                  </a:lnTo>
                  <a:lnTo>
                    <a:pt x="34013" y="41693"/>
                  </a:lnTo>
                  <a:lnTo>
                    <a:pt x="34074" y="41936"/>
                  </a:lnTo>
                  <a:lnTo>
                    <a:pt x="34013" y="41997"/>
                  </a:lnTo>
                  <a:lnTo>
                    <a:pt x="33891" y="41936"/>
                  </a:lnTo>
                  <a:lnTo>
                    <a:pt x="33769" y="41815"/>
                  </a:lnTo>
                  <a:lnTo>
                    <a:pt x="33647" y="41632"/>
                  </a:lnTo>
                  <a:lnTo>
                    <a:pt x="33525" y="41266"/>
                  </a:lnTo>
                  <a:lnTo>
                    <a:pt x="33098" y="40413"/>
                  </a:lnTo>
                  <a:lnTo>
                    <a:pt x="32916" y="39986"/>
                  </a:lnTo>
                  <a:lnTo>
                    <a:pt x="32672" y="39559"/>
                  </a:lnTo>
                  <a:lnTo>
                    <a:pt x="32489" y="39376"/>
                  </a:lnTo>
                  <a:lnTo>
                    <a:pt x="32367" y="39316"/>
                  </a:lnTo>
                  <a:lnTo>
                    <a:pt x="32245" y="39376"/>
                  </a:lnTo>
                  <a:lnTo>
                    <a:pt x="32184" y="39498"/>
                  </a:lnTo>
                  <a:lnTo>
                    <a:pt x="32184" y="39681"/>
                  </a:lnTo>
                  <a:lnTo>
                    <a:pt x="32245" y="40108"/>
                  </a:lnTo>
                  <a:lnTo>
                    <a:pt x="32428" y="40535"/>
                  </a:lnTo>
                  <a:lnTo>
                    <a:pt x="32794" y="41388"/>
                  </a:lnTo>
                  <a:lnTo>
                    <a:pt x="32916" y="41693"/>
                  </a:lnTo>
                  <a:lnTo>
                    <a:pt x="32977" y="41876"/>
                  </a:lnTo>
                  <a:lnTo>
                    <a:pt x="32977" y="42058"/>
                  </a:lnTo>
                  <a:lnTo>
                    <a:pt x="32916" y="42119"/>
                  </a:lnTo>
                  <a:lnTo>
                    <a:pt x="32855" y="42119"/>
                  </a:lnTo>
                  <a:lnTo>
                    <a:pt x="32733" y="42058"/>
                  </a:lnTo>
                  <a:lnTo>
                    <a:pt x="32611" y="41876"/>
                  </a:lnTo>
                  <a:lnTo>
                    <a:pt x="32489" y="41632"/>
                  </a:lnTo>
                  <a:lnTo>
                    <a:pt x="32367" y="41205"/>
                  </a:lnTo>
                  <a:lnTo>
                    <a:pt x="31940" y="40291"/>
                  </a:lnTo>
                  <a:lnTo>
                    <a:pt x="31757" y="39864"/>
                  </a:lnTo>
                  <a:lnTo>
                    <a:pt x="31697" y="39681"/>
                  </a:lnTo>
                  <a:lnTo>
                    <a:pt x="31514" y="39620"/>
                  </a:lnTo>
                  <a:lnTo>
                    <a:pt x="31392" y="39620"/>
                  </a:lnTo>
                  <a:lnTo>
                    <a:pt x="31331" y="39681"/>
                  </a:lnTo>
                  <a:lnTo>
                    <a:pt x="31331" y="39803"/>
                  </a:lnTo>
                  <a:lnTo>
                    <a:pt x="31331" y="39925"/>
                  </a:lnTo>
                  <a:lnTo>
                    <a:pt x="31453" y="40474"/>
                  </a:lnTo>
                  <a:lnTo>
                    <a:pt x="31514" y="40839"/>
                  </a:lnTo>
                  <a:lnTo>
                    <a:pt x="31575" y="41266"/>
                  </a:lnTo>
                  <a:lnTo>
                    <a:pt x="31575" y="41510"/>
                  </a:lnTo>
                  <a:lnTo>
                    <a:pt x="31514" y="41510"/>
                  </a:lnTo>
                  <a:lnTo>
                    <a:pt x="31453" y="41449"/>
                  </a:lnTo>
                  <a:lnTo>
                    <a:pt x="31209" y="40961"/>
                  </a:lnTo>
                  <a:lnTo>
                    <a:pt x="31087" y="40413"/>
                  </a:lnTo>
                  <a:lnTo>
                    <a:pt x="30965" y="39925"/>
                  </a:lnTo>
                  <a:lnTo>
                    <a:pt x="30782" y="39437"/>
                  </a:lnTo>
                  <a:lnTo>
                    <a:pt x="30417" y="38706"/>
                  </a:lnTo>
                  <a:lnTo>
                    <a:pt x="30051" y="38036"/>
                  </a:lnTo>
                  <a:lnTo>
                    <a:pt x="29807" y="37304"/>
                  </a:lnTo>
                  <a:lnTo>
                    <a:pt x="29746" y="36877"/>
                  </a:lnTo>
                  <a:lnTo>
                    <a:pt x="29746" y="36512"/>
                  </a:lnTo>
                  <a:lnTo>
                    <a:pt x="29868" y="36390"/>
                  </a:lnTo>
                  <a:lnTo>
                    <a:pt x="29990" y="36268"/>
                  </a:lnTo>
                  <a:lnTo>
                    <a:pt x="29990" y="36146"/>
                  </a:lnTo>
                  <a:lnTo>
                    <a:pt x="29990" y="36024"/>
                  </a:lnTo>
                  <a:lnTo>
                    <a:pt x="29807" y="36024"/>
                  </a:lnTo>
                  <a:lnTo>
                    <a:pt x="29685" y="36146"/>
                  </a:lnTo>
                  <a:lnTo>
                    <a:pt x="27978" y="33220"/>
                  </a:lnTo>
                  <a:lnTo>
                    <a:pt x="26820" y="31270"/>
                  </a:lnTo>
                  <a:lnTo>
                    <a:pt x="26333" y="30294"/>
                  </a:lnTo>
                  <a:lnTo>
                    <a:pt x="25906" y="29258"/>
                  </a:lnTo>
                  <a:lnTo>
                    <a:pt x="25723" y="28771"/>
                  </a:lnTo>
                  <a:lnTo>
                    <a:pt x="25601" y="28283"/>
                  </a:lnTo>
                  <a:lnTo>
                    <a:pt x="25479" y="27795"/>
                  </a:lnTo>
                  <a:lnTo>
                    <a:pt x="25357" y="27308"/>
                  </a:lnTo>
                  <a:lnTo>
                    <a:pt x="25114" y="26820"/>
                  </a:lnTo>
                  <a:lnTo>
                    <a:pt x="24870" y="26393"/>
                  </a:lnTo>
                  <a:lnTo>
                    <a:pt x="24626" y="25906"/>
                  </a:lnTo>
                  <a:lnTo>
                    <a:pt x="24382" y="25479"/>
                  </a:lnTo>
                  <a:lnTo>
                    <a:pt x="23955" y="24504"/>
                  </a:lnTo>
                  <a:lnTo>
                    <a:pt x="23590" y="23590"/>
                  </a:lnTo>
                  <a:lnTo>
                    <a:pt x="23346" y="22919"/>
                  </a:lnTo>
                  <a:lnTo>
                    <a:pt x="23285" y="22736"/>
                  </a:lnTo>
                  <a:lnTo>
                    <a:pt x="23224" y="22553"/>
                  </a:lnTo>
                  <a:lnTo>
                    <a:pt x="23224" y="22310"/>
                  </a:lnTo>
                  <a:lnTo>
                    <a:pt x="23285" y="22005"/>
                  </a:lnTo>
                  <a:lnTo>
                    <a:pt x="23346" y="21761"/>
                  </a:lnTo>
                  <a:lnTo>
                    <a:pt x="23407" y="21517"/>
                  </a:lnTo>
                  <a:lnTo>
                    <a:pt x="23651" y="20969"/>
                  </a:lnTo>
                  <a:lnTo>
                    <a:pt x="23773" y="20664"/>
                  </a:lnTo>
                  <a:lnTo>
                    <a:pt x="23834" y="20359"/>
                  </a:lnTo>
                  <a:lnTo>
                    <a:pt x="23834" y="19811"/>
                  </a:lnTo>
                  <a:lnTo>
                    <a:pt x="23773" y="19262"/>
                  </a:lnTo>
                  <a:lnTo>
                    <a:pt x="23651" y="18957"/>
                  </a:lnTo>
                  <a:lnTo>
                    <a:pt x="23590" y="18652"/>
                  </a:lnTo>
                  <a:lnTo>
                    <a:pt x="23651" y="18348"/>
                  </a:lnTo>
                  <a:lnTo>
                    <a:pt x="23712" y="18104"/>
                  </a:lnTo>
                  <a:lnTo>
                    <a:pt x="23529" y="18652"/>
                  </a:lnTo>
                  <a:lnTo>
                    <a:pt x="23468" y="18774"/>
                  </a:lnTo>
                  <a:lnTo>
                    <a:pt x="23529" y="18957"/>
                  </a:lnTo>
                  <a:lnTo>
                    <a:pt x="23590" y="19506"/>
                  </a:lnTo>
                  <a:lnTo>
                    <a:pt x="23590" y="20054"/>
                  </a:lnTo>
                  <a:lnTo>
                    <a:pt x="23468" y="20542"/>
                  </a:lnTo>
                  <a:lnTo>
                    <a:pt x="23285" y="21030"/>
                  </a:lnTo>
                  <a:lnTo>
                    <a:pt x="22980" y="21456"/>
                  </a:lnTo>
                  <a:lnTo>
                    <a:pt x="22675" y="21822"/>
                  </a:lnTo>
                  <a:lnTo>
                    <a:pt x="22249" y="22127"/>
                  </a:lnTo>
                  <a:lnTo>
                    <a:pt x="21883" y="22310"/>
                  </a:lnTo>
                  <a:lnTo>
                    <a:pt x="21395" y="22371"/>
                  </a:lnTo>
                  <a:lnTo>
                    <a:pt x="20969" y="22432"/>
                  </a:lnTo>
                  <a:lnTo>
                    <a:pt x="20664" y="22371"/>
                  </a:lnTo>
                  <a:lnTo>
                    <a:pt x="20359" y="22310"/>
                  </a:lnTo>
                  <a:lnTo>
                    <a:pt x="20054" y="22188"/>
                  </a:lnTo>
                  <a:lnTo>
                    <a:pt x="19811" y="22066"/>
                  </a:lnTo>
                  <a:lnTo>
                    <a:pt x="19323" y="21700"/>
                  </a:lnTo>
                  <a:lnTo>
                    <a:pt x="18896" y="21212"/>
                  </a:lnTo>
                  <a:lnTo>
                    <a:pt x="19079" y="21517"/>
                  </a:lnTo>
                  <a:lnTo>
                    <a:pt x="19262" y="21822"/>
                  </a:lnTo>
                  <a:lnTo>
                    <a:pt x="19445" y="22066"/>
                  </a:lnTo>
                  <a:lnTo>
                    <a:pt x="19689" y="22249"/>
                  </a:lnTo>
                  <a:lnTo>
                    <a:pt x="19993" y="22432"/>
                  </a:lnTo>
                  <a:lnTo>
                    <a:pt x="20237" y="22553"/>
                  </a:lnTo>
                  <a:lnTo>
                    <a:pt x="20542" y="22614"/>
                  </a:lnTo>
                  <a:lnTo>
                    <a:pt x="20847" y="22675"/>
                  </a:lnTo>
                  <a:lnTo>
                    <a:pt x="21456" y="22736"/>
                  </a:lnTo>
                  <a:lnTo>
                    <a:pt x="21761" y="22675"/>
                  </a:lnTo>
                  <a:lnTo>
                    <a:pt x="22066" y="22553"/>
                  </a:lnTo>
                  <a:lnTo>
                    <a:pt x="22310" y="22492"/>
                  </a:lnTo>
                  <a:lnTo>
                    <a:pt x="22614" y="22310"/>
                  </a:lnTo>
                  <a:lnTo>
                    <a:pt x="22858" y="22127"/>
                  </a:lnTo>
                  <a:lnTo>
                    <a:pt x="23102" y="21883"/>
                  </a:lnTo>
                  <a:lnTo>
                    <a:pt x="22858" y="23285"/>
                  </a:lnTo>
                  <a:lnTo>
                    <a:pt x="22493" y="24626"/>
                  </a:lnTo>
                  <a:lnTo>
                    <a:pt x="22310" y="25357"/>
                  </a:lnTo>
                  <a:lnTo>
                    <a:pt x="22188" y="26089"/>
                  </a:lnTo>
                  <a:lnTo>
                    <a:pt x="22188" y="26820"/>
                  </a:lnTo>
                  <a:lnTo>
                    <a:pt x="22310" y="27613"/>
                  </a:lnTo>
                  <a:lnTo>
                    <a:pt x="22432" y="28344"/>
                  </a:lnTo>
                  <a:lnTo>
                    <a:pt x="22675" y="29014"/>
                  </a:lnTo>
                  <a:lnTo>
                    <a:pt x="22980" y="29746"/>
                  </a:lnTo>
                  <a:lnTo>
                    <a:pt x="23224" y="30416"/>
                  </a:lnTo>
                  <a:lnTo>
                    <a:pt x="23834" y="31818"/>
                  </a:lnTo>
                  <a:lnTo>
                    <a:pt x="24260" y="33281"/>
                  </a:lnTo>
                  <a:lnTo>
                    <a:pt x="24626" y="34744"/>
                  </a:lnTo>
                  <a:lnTo>
                    <a:pt x="24748" y="35475"/>
                  </a:lnTo>
                  <a:lnTo>
                    <a:pt x="24809" y="36207"/>
                  </a:lnTo>
                  <a:lnTo>
                    <a:pt x="24870" y="36999"/>
                  </a:lnTo>
                  <a:lnTo>
                    <a:pt x="24870" y="37731"/>
                  </a:lnTo>
                  <a:lnTo>
                    <a:pt x="24748" y="39316"/>
                  </a:lnTo>
                  <a:lnTo>
                    <a:pt x="24504" y="40839"/>
                  </a:lnTo>
                  <a:lnTo>
                    <a:pt x="24199" y="42363"/>
                  </a:lnTo>
                  <a:lnTo>
                    <a:pt x="23773" y="43887"/>
                  </a:lnTo>
                  <a:lnTo>
                    <a:pt x="22980" y="46874"/>
                  </a:lnTo>
                  <a:lnTo>
                    <a:pt x="22554" y="48398"/>
                  </a:lnTo>
                  <a:lnTo>
                    <a:pt x="22249" y="49921"/>
                  </a:lnTo>
                  <a:lnTo>
                    <a:pt x="22005" y="51384"/>
                  </a:lnTo>
                  <a:lnTo>
                    <a:pt x="21944" y="52908"/>
                  </a:lnTo>
                  <a:lnTo>
                    <a:pt x="21944" y="54432"/>
                  </a:lnTo>
                  <a:lnTo>
                    <a:pt x="22066" y="55956"/>
                  </a:lnTo>
                  <a:lnTo>
                    <a:pt x="22310" y="57540"/>
                  </a:lnTo>
                  <a:lnTo>
                    <a:pt x="22371" y="58333"/>
                  </a:lnTo>
                  <a:lnTo>
                    <a:pt x="22432" y="59125"/>
                  </a:lnTo>
                  <a:lnTo>
                    <a:pt x="22432" y="59918"/>
                  </a:lnTo>
                  <a:lnTo>
                    <a:pt x="22371" y="60649"/>
                  </a:lnTo>
                  <a:lnTo>
                    <a:pt x="22127" y="62234"/>
                  </a:lnTo>
                  <a:lnTo>
                    <a:pt x="21395" y="65342"/>
                  </a:lnTo>
                  <a:lnTo>
                    <a:pt x="20725" y="68390"/>
                  </a:lnTo>
                  <a:lnTo>
                    <a:pt x="20359" y="69853"/>
                  </a:lnTo>
                  <a:lnTo>
                    <a:pt x="20115" y="71377"/>
                  </a:lnTo>
                  <a:lnTo>
                    <a:pt x="19993" y="72047"/>
                  </a:lnTo>
                  <a:lnTo>
                    <a:pt x="19993" y="72413"/>
                  </a:lnTo>
                  <a:lnTo>
                    <a:pt x="19993" y="72779"/>
                  </a:lnTo>
                  <a:lnTo>
                    <a:pt x="20054" y="73083"/>
                  </a:lnTo>
                  <a:lnTo>
                    <a:pt x="20176" y="73449"/>
                  </a:lnTo>
                  <a:lnTo>
                    <a:pt x="20420" y="74120"/>
                  </a:lnTo>
                  <a:lnTo>
                    <a:pt x="20725" y="74729"/>
                  </a:lnTo>
                  <a:lnTo>
                    <a:pt x="21030" y="75339"/>
                  </a:lnTo>
                  <a:lnTo>
                    <a:pt x="21273" y="75644"/>
                  </a:lnTo>
                  <a:lnTo>
                    <a:pt x="21456" y="75887"/>
                  </a:lnTo>
                  <a:lnTo>
                    <a:pt x="21639" y="76009"/>
                  </a:lnTo>
                  <a:lnTo>
                    <a:pt x="21822" y="76131"/>
                  </a:lnTo>
                  <a:lnTo>
                    <a:pt x="21883" y="76192"/>
                  </a:lnTo>
                  <a:lnTo>
                    <a:pt x="21883" y="76253"/>
                  </a:lnTo>
                  <a:lnTo>
                    <a:pt x="21822" y="76436"/>
                  </a:lnTo>
                  <a:lnTo>
                    <a:pt x="21700" y="76558"/>
                  </a:lnTo>
                  <a:lnTo>
                    <a:pt x="21517" y="76619"/>
                  </a:lnTo>
                  <a:lnTo>
                    <a:pt x="21091" y="76619"/>
                  </a:lnTo>
                  <a:lnTo>
                    <a:pt x="20908" y="76680"/>
                  </a:lnTo>
                  <a:lnTo>
                    <a:pt x="20725" y="76802"/>
                  </a:lnTo>
                  <a:lnTo>
                    <a:pt x="20359" y="76924"/>
                  </a:lnTo>
                  <a:lnTo>
                    <a:pt x="20054" y="76924"/>
                  </a:lnTo>
                  <a:lnTo>
                    <a:pt x="19689" y="76984"/>
                  </a:lnTo>
                  <a:lnTo>
                    <a:pt x="19384" y="76924"/>
                  </a:lnTo>
                  <a:lnTo>
                    <a:pt x="19384" y="76741"/>
                  </a:lnTo>
                  <a:lnTo>
                    <a:pt x="19384" y="76558"/>
                  </a:lnTo>
                  <a:lnTo>
                    <a:pt x="19384" y="76375"/>
                  </a:lnTo>
                  <a:lnTo>
                    <a:pt x="19323" y="76192"/>
                  </a:lnTo>
                  <a:lnTo>
                    <a:pt x="19201" y="76131"/>
                  </a:lnTo>
                  <a:lnTo>
                    <a:pt x="19140" y="76131"/>
                  </a:lnTo>
                  <a:lnTo>
                    <a:pt x="19079" y="76253"/>
                  </a:lnTo>
                  <a:lnTo>
                    <a:pt x="19140" y="76314"/>
                  </a:lnTo>
                  <a:lnTo>
                    <a:pt x="19201" y="76436"/>
                  </a:lnTo>
                  <a:lnTo>
                    <a:pt x="19201" y="76680"/>
                  </a:lnTo>
                  <a:lnTo>
                    <a:pt x="19140" y="76863"/>
                  </a:lnTo>
                  <a:lnTo>
                    <a:pt x="19018" y="76984"/>
                  </a:lnTo>
                  <a:lnTo>
                    <a:pt x="18774" y="77106"/>
                  </a:lnTo>
                  <a:lnTo>
                    <a:pt x="18226" y="77106"/>
                  </a:lnTo>
                  <a:lnTo>
                    <a:pt x="18104" y="77045"/>
                  </a:lnTo>
                  <a:lnTo>
                    <a:pt x="18043" y="76863"/>
                  </a:lnTo>
                  <a:lnTo>
                    <a:pt x="17982" y="76619"/>
                  </a:lnTo>
                  <a:lnTo>
                    <a:pt x="17982" y="76009"/>
                  </a:lnTo>
                  <a:lnTo>
                    <a:pt x="17921" y="74790"/>
                  </a:lnTo>
                  <a:lnTo>
                    <a:pt x="17921" y="73510"/>
                  </a:lnTo>
                  <a:lnTo>
                    <a:pt x="17921" y="73083"/>
                  </a:lnTo>
                  <a:lnTo>
                    <a:pt x="17921" y="72840"/>
                  </a:lnTo>
                  <a:lnTo>
                    <a:pt x="17982" y="72596"/>
                  </a:lnTo>
                  <a:lnTo>
                    <a:pt x="18287" y="72108"/>
                  </a:lnTo>
                  <a:lnTo>
                    <a:pt x="18348" y="71925"/>
                  </a:lnTo>
                  <a:lnTo>
                    <a:pt x="18348" y="71682"/>
                  </a:lnTo>
                  <a:lnTo>
                    <a:pt x="18409" y="70341"/>
                  </a:lnTo>
                  <a:lnTo>
                    <a:pt x="18409" y="68268"/>
                  </a:lnTo>
                  <a:lnTo>
                    <a:pt x="18348" y="66257"/>
                  </a:lnTo>
                  <a:lnTo>
                    <a:pt x="18104" y="63819"/>
                  </a:lnTo>
                  <a:lnTo>
                    <a:pt x="18043" y="62539"/>
                  </a:lnTo>
                  <a:lnTo>
                    <a:pt x="18043" y="61259"/>
                  </a:lnTo>
                  <a:lnTo>
                    <a:pt x="18104" y="58760"/>
                  </a:lnTo>
                  <a:lnTo>
                    <a:pt x="18287" y="56260"/>
                  </a:lnTo>
                  <a:lnTo>
                    <a:pt x="18348" y="55590"/>
                  </a:lnTo>
                  <a:lnTo>
                    <a:pt x="18409" y="54980"/>
                  </a:lnTo>
                  <a:lnTo>
                    <a:pt x="18348" y="54554"/>
                  </a:lnTo>
                  <a:lnTo>
                    <a:pt x="18287" y="54127"/>
                  </a:lnTo>
                  <a:lnTo>
                    <a:pt x="18165" y="52908"/>
                  </a:lnTo>
                  <a:lnTo>
                    <a:pt x="18043" y="51628"/>
                  </a:lnTo>
                  <a:lnTo>
                    <a:pt x="18043" y="50531"/>
                  </a:lnTo>
                  <a:lnTo>
                    <a:pt x="18104" y="49373"/>
                  </a:lnTo>
                  <a:lnTo>
                    <a:pt x="18104" y="48215"/>
                  </a:lnTo>
                  <a:lnTo>
                    <a:pt x="18104" y="47118"/>
                  </a:lnTo>
                  <a:lnTo>
                    <a:pt x="17982" y="44862"/>
                  </a:lnTo>
                  <a:lnTo>
                    <a:pt x="17982" y="42424"/>
                  </a:lnTo>
                  <a:lnTo>
                    <a:pt x="17982" y="39864"/>
                  </a:lnTo>
                  <a:lnTo>
                    <a:pt x="17982" y="38645"/>
                  </a:lnTo>
                  <a:lnTo>
                    <a:pt x="18043" y="38036"/>
                  </a:lnTo>
                  <a:lnTo>
                    <a:pt x="18043" y="37731"/>
                  </a:lnTo>
                  <a:lnTo>
                    <a:pt x="18043" y="37548"/>
                  </a:lnTo>
                  <a:lnTo>
                    <a:pt x="18043" y="37426"/>
                  </a:lnTo>
                  <a:lnTo>
                    <a:pt x="18226" y="37365"/>
                  </a:lnTo>
                  <a:lnTo>
                    <a:pt x="18409" y="37243"/>
                  </a:lnTo>
                  <a:lnTo>
                    <a:pt x="18652" y="36999"/>
                  </a:lnTo>
                  <a:lnTo>
                    <a:pt x="18165" y="37121"/>
                  </a:lnTo>
                  <a:lnTo>
                    <a:pt x="17677" y="37121"/>
                  </a:lnTo>
                  <a:lnTo>
                    <a:pt x="17129" y="37060"/>
                  </a:lnTo>
                  <a:lnTo>
                    <a:pt x="16641" y="36999"/>
                  </a:lnTo>
                  <a:lnTo>
                    <a:pt x="16885" y="37243"/>
                  </a:lnTo>
                  <a:lnTo>
                    <a:pt x="17068" y="37304"/>
                  </a:lnTo>
                  <a:lnTo>
                    <a:pt x="17251" y="37426"/>
                  </a:lnTo>
                  <a:lnTo>
                    <a:pt x="17311" y="37548"/>
                  </a:lnTo>
                  <a:lnTo>
                    <a:pt x="17311" y="37670"/>
                  </a:lnTo>
                  <a:lnTo>
                    <a:pt x="17311" y="37914"/>
                  </a:lnTo>
                  <a:lnTo>
                    <a:pt x="17372" y="38584"/>
                  </a:lnTo>
                  <a:lnTo>
                    <a:pt x="17372" y="41083"/>
                  </a:lnTo>
                  <a:lnTo>
                    <a:pt x="17433" y="43582"/>
                  </a:lnTo>
                  <a:lnTo>
                    <a:pt x="17311" y="46081"/>
                  </a:lnTo>
                  <a:lnTo>
                    <a:pt x="17251" y="46996"/>
                  </a:lnTo>
                  <a:lnTo>
                    <a:pt x="17251" y="47849"/>
                  </a:lnTo>
                  <a:lnTo>
                    <a:pt x="17311" y="49129"/>
                  </a:lnTo>
                  <a:lnTo>
                    <a:pt x="17311" y="50348"/>
                  </a:lnTo>
                  <a:lnTo>
                    <a:pt x="17311" y="51628"/>
                  </a:lnTo>
                  <a:lnTo>
                    <a:pt x="17251" y="52908"/>
                  </a:lnTo>
                  <a:lnTo>
                    <a:pt x="17129" y="54066"/>
                  </a:lnTo>
                  <a:lnTo>
                    <a:pt x="17007" y="54493"/>
                  </a:lnTo>
                  <a:lnTo>
                    <a:pt x="16946" y="54980"/>
                  </a:lnTo>
                  <a:lnTo>
                    <a:pt x="17007" y="55590"/>
                  </a:lnTo>
                  <a:lnTo>
                    <a:pt x="17068" y="56199"/>
                  </a:lnTo>
                  <a:lnTo>
                    <a:pt x="17190" y="57419"/>
                  </a:lnTo>
                  <a:lnTo>
                    <a:pt x="17311" y="59979"/>
                  </a:lnTo>
                  <a:lnTo>
                    <a:pt x="17311" y="61259"/>
                  </a:lnTo>
                  <a:lnTo>
                    <a:pt x="17311" y="62478"/>
                  </a:lnTo>
                  <a:lnTo>
                    <a:pt x="17251" y="63697"/>
                  </a:lnTo>
                  <a:lnTo>
                    <a:pt x="17129" y="64977"/>
                  </a:lnTo>
                  <a:lnTo>
                    <a:pt x="17007" y="66135"/>
                  </a:lnTo>
                  <a:lnTo>
                    <a:pt x="16946" y="67354"/>
                  </a:lnTo>
                  <a:lnTo>
                    <a:pt x="16946" y="68634"/>
                  </a:lnTo>
                  <a:lnTo>
                    <a:pt x="16946" y="69853"/>
                  </a:lnTo>
                  <a:lnTo>
                    <a:pt x="16946" y="70828"/>
                  </a:lnTo>
                  <a:lnTo>
                    <a:pt x="17007" y="71682"/>
                  </a:lnTo>
                  <a:lnTo>
                    <a:pt x="17007" y="71925"/>
                  </a:lnTo>
                  <a:lnTo>
                    <a:pt x="17068" y="72108"/>
                  </a:lnTo>
                  <a:lnTo>
                    <a:pt x="17372" y="72596"/>
                  </a:lnTo>
                  <a:lnTo>
                    <a:pt x="17433" y="72779"/>
                  </a:lnTo>
                  <a:lnTo>
                    <a:pt x="17433" y="73023"/>
                  </a:lnTo>
                  <a:lnTo>
                    <a:pt x="17433" y="73510"/>
                  </a:lnTo>
                  <a:lnTo>
                    <a:pt x="17433" y="74729"/>
                  </a:lnTo>
                  <a:lnTo>
                    <a:pt x="17433" y="76009"/>
                  </a:lnTo>
                  <a:lnTo>
                    <a:pt x="17372" y="76619"/>
                  </a:lnTo>
                  <a:lnTo>
                    <a:pt x="17311" y="76802"/>
                  </a:lnTo>
                  <a:lnTo>
                    <a:pt x="17251" y="77045"/>
                  </a:lnTo>
                  <a:lnTo>
                    <a:pt x="17129" y="77106"/>
                  </a:lnTo>
                  <a:lnTo>
                    <a:pt x="16580" y="77106"/>
                  </a:lnTo>
                  <a:lnTo>
                    <a:pt x="16336" y="76984"/>
                  </a:lnTo>
                  <a:lnTo>
                    <a:pt x="16214" y="76863"/>
                  </a:lnTo>
                  <a:lnTo>
                    <a:pt x="16153" y="76680"/>
                  </a:lnTo>
                  <a:lnTo>
                    <a:pt x="16214" y="76436"/>
                  </a:lnTo>
                  <a:lnTo>
                    <a:pt x="16275" y="76253"/>
                  </a:lnTo>
                  <a:lnTo>
                    <a:pt x="16214" y="76192"/>
                  </a:lnTo>
                  <a:lnTo>
                    <a:pt x="16214" y="76131"/>
                  </a:lnTo>
                  <a:lnTo>
                    <a:pt x="16153" y="76131"/>
                  </a:lnTo>
                  <a:lnTo>
                    <a:pt x="16092" y="76192"/>
                  </a:lnTo>
                  <a:lnTo>
                    <a:pt x="15971" y="76375"/>
                  </a:lnTo>
                  <a:lnTo>
                    <a:pt x="15971" y="76558"/>
                  </a:lnTo>
                  <a:lnTo>
                    <a:pt x="15971" y="76741"/>
                  </a:lnTo>
                  <a:lnTo>
                    <a:pt x="15971" y="76924"/>
                  </a:lnTo>
                  <a:lnTo>
                    <a:pt x="15666" y="76984"/>
                  </a:lnTo>
                  <a:lnTo>
                    <a:pt x="15300" y="76924"/>
                  </a:lnTo>
                  <a:lnTo>
                    <a:pt x="14934" y="76863"/>
                  </a:lnTo>
                  <a:lnTo>
                    <a:pt x="14630" y="76802"/>
                  </a:lnTo>
                  <a:lnTo>
                    <a:pt x="14447" y="76680"/>
                  </a:lnTo>
                  <a:lnTo>
                    <a:pt x="14264" y="76619"/>
                  </a:lnTo>
                  <a:lnTo>
                    <a:pt x="13837" y="76619"/>
                  </a:lnTo>
                  <a:lnTo>
                    <a:pt x="13715" y="76558"/>
                  </a:lnTo>
                  <a:lnTo>
                    <a:pt x="13532" y="76436"/>
                  </a:lnTo>
                  <a:lnTo>
                    <a:pt x="13471" y="76253"/>
                  </a:lnTo>
                  <a:lnTo>
                    <a:pt x="13532" y="76192"/>
                  </a:lnTo>
                  <a:lnTo>
                    <a:pt x="13532" y="76131"/>
                  </a:lnTo>
                  <a:lnTo>
                    <a:pt x="13837" y="75887"/>
                  </a:lnTo>
                  <a:lnTo>
                    <a:pt x="14142" y="75644"/>
                  </a:lnTo>
                  <a:lnTo>
                    <a:pt x="14325" y="75339"/>
                  </a:lnTo>
                  <a:lnTo>
                    <a:pt x="14690" y="74729"/>
                  </a:lnTo>
                  <a:lnTo>
                    <a:pt x="14934" y="74120"/>
                  </a:lnTo>
                  <a:lnTo>
                    <a:pt x="15239" y="73449"/>
                  </a:lnTo>
                  <a:lnTo>
                    <a:pt x="15300" y="73083"/>
                  </a:lnTo>
                  <a:lnTo>
                    <a:pt x="15361" y="72779"/>
                  </a:lnTo>
                  <a:lnTo>
                    <a:pt x="15422" y="72413"/>
                  </a:lnTo>
                  <a:lnTo>
                    <a:pt x="15361" y="72047"/>
                  </a:lnTo>
                  <a:lnTo>
                    <a:pt x="15239" y="71377"/>
                  </a:lnTo>
                  <a:lnTo>
                    <a:pt x="14995" y="69853"/>
                  </a:lnTo>
                  <a:lnTo>
                    <a:pt x="14325" y="66805"/>
                  </a:lnTo>
                  <a:lnTo>
                    <a:pt x="13593" y="63758"/>
                  </a:lnTo>
                  <a:lnTo>
                    <a:pt x="13228" y="62173"/>
                  </a:lnTo>
                  <a:lnTo>
                    <a:pt x="12984" y="60649"/>
                  </a:lnTo>
                  <a:lnTo>
                    <a:pt x="12923" y="59857"/>
                  </a:lnTo>
                  <a:lnTo>
                    <a:pt x="12923" y="59064"/>
                  </a:lnTo>
                  <a:lnTo>
                    <a:pt x="12984" y="58272"/>
                  </a:lnTo>
                  <a:lnTo>
                    <a:pt x="13106" y="57480"/>
                  </a:lnTo>
                  <a:lnTo>
                    <a:pt x="13289" y="55956"/>
                  </a:lnTo>
                  <a:lnTo>
                    <a:pt x="13410" y="54432"/>
                  </a:lnTo>
                  <a:lnTo>
                    <a:pt x="13471" y="52908"/>
                  </a:lnTo>
                  <a:lnTo>
                    <a:pt x="13410" y="52116"/>
                  </a:lnTo>
                  <a:lnTo>
                    <a:pt x="13350" y="51384"/>
                  </a:lnTo>
                  <a:lnTo>
                    <a:pt x="13106" y="49860"/>
                  </a:lnTo>
                  <a:lnTo>
                    <a:pt x="12801" y="48337"/>
                  </a:lnTo>
                  <a:lnTo>
                    <a:pt x="11948" y="45350"/>
                  </a:lnTo>
                  <a:lnTo>
                    <a:pt x="11582" y="43887"/>
                  </a:lnTo>
                  <a:lnTo>
                    <a:pt x="11155" y="42363"/>
                  </a:lnTo>
                  <a:lnTo>
                    <a:pt x="10850" y="40778"/>
                  </a:lnTo>
                  <a:lnTo>
                    <a:pt x="10607" y="39255"/>
                  </a:lnTo>
                  <a:lnTo>
                    <a:pt x="10546" y="37731"/>
                  </a:lnTo>
                  <a:lnTo>
                    <a:pt x="10546" y="36207"/>
                  </a:lnTo>
                  <a:lnTo>
                    <a:pt x="10668" y="35475"/>
                  </a:lnTo>
                  <a:lnTo>
                    <a:pt x="10789" y="34683"/>
                  </a:lnTo>
                  <a:lnTo>
                    <a:pt x="10911" y="33952"/>
                  </a:lnTo>
                  <a:lnTo>
                    <a:pt x="11094" y="33220"/>
                  </a:lnTo>
                  <a:lnTo>
                    <a:pt x="11521" y="31818"/>
                  </a:lnTo>
                  <a:lnTo>
                    <a:pt x="12130" y="30416"/>
                  </a:lnTo>
                  <a:lnTo>
                    <a:pt x="12435" y="29746"/>
                  </a:lnTo>
                  <a:lnTo>
                    <a:pt x="12679" y="29014"/>
                  </a:lnTo>
                  <a:lnTo>
                    <a:pt x="12923" y="28283"/>
                  </a:lnTo>
                  <a:lnTo>
                    <a:pt x="13045" y="27552"/>
                  </a:lnTo>
                  <a:lnTo>
                    <a:pt x="13167" y="26942"/>
                  </a:lnTo>
                  <a:lnTo>
                    <a:pt x="13167" y="26333"/>
                  </a:lnTo>
                  <a:lnTo>
                    <a:pt x="13106" y="25723"/>
                  </a:lnTo>
                  <a:lnTo>
                    <a:pt x="12984" y="25113"/>
                  </a:lnTo>
                  <a:lnTo>
                    <a:pt x="12557" y="23346"/>
                  </a:lnTo>
                  <a:lnTo>
                    <a:pt x="12252" y="21883"/>
                  </a:lnTo>
                  <a:lnTo>
                    <a:pt x="12496" y="22127"/>
                  </a:lnTo>
                  <a:lnTo>
                    <a:pt x="12740" y="22310"/>
                  </a:lnTo>
                  <a:lnTo>
                    <a:pt x="13045" y="22492"/>
                  </a:lnTo>
                  <a:lnTo>
                    <a:pt x="13289" y="22553"/>
                  </a:lnTo>
                  <a:lnTo>
                    <a:pt x="13593" y="22675"/>
                  </a:lnTo>
                  <a:lnTo>
                    <a:pt x="13898" y="22736"/>
                  </a:lnTo>
                  <a:lnTo>
                    <a:pt x="14508" y="22675"/>
                  </a:lnTo>
                  <a:lnTo>
                    <a:pt x="14812" y="22614"/>
                  </a:lnTo>
                  <a:lnTo>
                    <a:pt x="15117" y="22553"/>
                  </a:lnTo>
                  <a:lnTo>
                    <a:pt x="15422" y="22432"/>
                  </a:lnTo>
                  <a:lnTo>
                    <a:pt x="15666" y="22249"/>
                  </a:lnTo>
                  <a:lnTo>
                    <a:pt x="15910" y="22066"/>
                  </a:lnTo>
                  <a:lnTo>
                    <a:pt x="16092" y="21822"/>
                  </a:lnTo>
                  <a:lnTo>
                    <a:pt x="16275" y="21517"/>
                  </a:lnTo>
                  <a:lnTo>
                    <a:pt x="16458" y="21212"/>
                  </a:lnTo>
                  <a:lnTo>
                    <a:pt x="16153" y="21517"/>
                  </a:lnTo>
                  <a:lnTo>
                    <a:pt x="15910" y="21822"/>
                  </a:lnTo>
                  <a:lnTo>
                    <a:pt x="15544" y="22066"/>
                  </a:lnTo>
                  <a:lnTo>
                    <a:pt x="15178" y="22249"/>
                  </a:lnTo>
                  <a:lnTo>
                    <a:pt x="14812" y="22371"/>
                  </a:lnTo>
                  <a:lnTo>
                    <a:pt x="14386" y="22432"/>
                  </a:lnTo>
                  <a:lnTo>
                    <a:pt x="14020" y="22432"/>
                  </a:lnTo>
                  <a:lnTo>
                    <a:pt x="13593" y="22310"/>
                  </a:lnTo>
                  <a:lnTo>
                    <a:pt x="13289" y="22188"/>
                  </a:lnTo>
                  <a:lnTo>
                    <a:pt x="12984" y="22005"/>
                  </a:lnTo>
                  <a:lnTo>
                    <a:pt x="12679" y="21822"/>
                  </a:lnTo>
                  <a:lnTo>
                    <a:pt x="12435" y="21578"/>
                  </a:lnTo>
                  <a:lnTo>
                    <a:pt x="12252" y="21273"/>
                  </a:lnTo>
                  <a:lnTo>
                    <a:pt x="12069" y="20969"/>
                  </a:lnTo>
                  <a:lnTo>
                    <a:pt x="11948" y="20664"/>
                  </a:lnTo>
                  <a:lnTo>
                    <a:pt x="11826" y="20359"/>
                  </a:lnTo>
                  <a:lnTo>
                    <a:pt x="11765" y="19750"/>
                  </a:lnTo>
                  <a:lnTo>
                    <a:pt x="11826" y="19140"/>
                  </a:lnTo>
                  <a:lnTo>
                    <a:pt x="11887" y="18957"/>
                  </a:lnTo>
                  <a:lnTo>
                    <a:pt x="11887" y="18774"/>
                  </a:lnTo>
                  <a:lnTo>
                    <a:pt x="11887" y="18592"/>
                  </a:lnTo>
                  <a:lnTo>
                    <a:pt x="11826" y="18409"/>
                  </a:lnTo>
                  <a:lnTo>
                    <a:pt x="11643" y="18104"/>
                  </a:lnTo>
                  <a:lnTo>
                    <a:pt x="11765" y="18592"/>
                  </a:lnTo>
                  <a:lnTo>
                    <a:pt x="11765" y="18713"/>
                  </a:lnTo>
                  <a:lnTo>
                    <a:pt x="11765" y="18835"/>
                  </a:lnTo>
                  <a:lnTo>
                    <a:pt x="11643" y="19079"/>
                  </a:lnTo>
                  <a:lnTo>
                    <a:pt x="11521" y="19567"/>
                  </a:lnTo>
                  <a:lnTo>
                    <a:pt x="11521" y="20115"/>
                  </a:lnTo>
                  <a:lnTo>
                    <a:pt x="11582" y="20603"/>
                  </a:lnTo>
                  <a:lnTo>
                    <a:pt x="11765" y="21091"/>
                  </a:lnTo>
                  <a:lnTo>
                    <a:pt x="12009" y="21578"/>
                  </a:lnTo>
                  <a:lnTo>
                    <a:pt x="12069" y="21822"/>
                  </a:lnTo>
                  <a:lnTo>
                    <a:pt x="12069" y="22127"/>
                  </a:lnTo>
                  <a:lnTo>
                    <a:pt x="12130" y="22371"/>
                  </a:lnTo>
                  <a:lnTo>
                    <a:pt x="12130" y="22553"/>
                  </a:lnTo>
                  <a:lnTo>
                    <a:pt x="12130" y="22675"/>
                  </a:lnTo>
                  <a:lnTo>
                    <a:pt x="11887" y="23163"/>
                  </a:lnTo>
                  <a:lnTo>
                    <a:pt x="11216" y="24992"/>
                  </a:lnTo>
                  <a:lnTo>
                    <a:pt x="10729" y="25906"/>
                  </a:lnTo>
                  <a:lnTo>
                    <a:pt x="10241" y="26820"/>
                  </a:lnTo>
                  <a:lnTo>
                    <a:pt x="10058" y="27308"/>
                  </a:lnTo>
                  <a:lnTo>
                    <a:pt x="9875" y="27795"/>
                  </a:lnTo>
                  <a:lnTo>
                    <a:pt x="9631" y="28771"/>
                  </a:lnTo>
                  <a:lnTo>
                    <a:pt x="9448" y="29319"/>
                  </a:lnTo>
                  <a:lnTo>
                    <a:pt x="9266" y="29807"/>
                  </a:lnTo>
                  <a:lnTo>
                    <a:pt x="8778" y="30843"/>
                  </a:lnTo>
                  <a:lnTo>
                    <a:pt x="7681" y="32733"/>
                  </a:lnTo>
                  <a:lnTo>
                    <a:pt x="5669" y="36146"/>
                  </a:lnTo>
                  <a:lnTo>
                    <a:pt x="5487" y="36024"/>
                  </a:lnTo>
                  <a:lnTo>
                    <a:pt x="5426" y="36085"/>
                  </a:lnTo>
                  <a:lnTo>
                    <a:pt x="5365" y="36146"/>
                  </a:lnTo>
                  <a:lnTo>
                    <a:pt x="5426" y="36268"/>
                  </a:lnTo>
                  <a:lnTo>
                    <a:pt x="5547" y="36451"/>
                  </a:lnTo>
                  <a:lnTo>
                    <a:pt x="5608" y="36634"/>
                  </a:lnTo>
                  <a:lnTo>
                    <a:pt x="5608" y="36816"/>
                  </a:lnTo>
                  <a:lnTo>
                    <a:pt x="5608" y="37060"/>
                  </a:lnTo>
                  <a:lnTo>
                    <a:pt x="5487" y="37487"/>
                  </a:lnTo>
                  <a:lnTo>
                    <a:pt x="5121" y="38401"/>
                  </a:lnTo>
                  <a:lnTo>
                    <a:pt x="4633" y="39316"/>
                  </a:lnTo>
                  <a:lnTo>
                    <a:pt x="4511" y="39559"/>
                  </a:lnTo>
                  <a:lnTo>
                    <a:pt x="4450" y="39864"/>
                  </a:lnTo>
                  <a:lnTo>
                    <a:pt x="4267" y="40413"/>
                  </a:lnTo>
                  <a:lnTo>
                    <a:pt x="4085" y="41022"/>
                  </a:lnTo>
                  <a:lnTo>
                    <a:pt x="4024" y="41266"/>
                  </a:lnTo>
                  <a:lnTo>
                    <a:pt x="3902" y="41510"/>
                  </a:lnTo>
                  <a:lnTo>
                    <a:pt x="3841" y="41571"/>
                  </a:lnTo>
                  <a:lnTo>
                    <a:pt x="3780" y="41510"/>
                  </a:lnTo>
                  <a:lnTo>
                    <a:pt x="3780" y="41388"/>
                  </a:lnTo>
                  <a:lnTo>
                    <a:pt x="3780" y="41022"/>
                  </a:lnTo>
                  <a:lnTo>
                    <a:pt x="4024" y="39986"/>
                  </a:lnTo>
                  <a:lnTo>
                    <a:pt x="4024" y="39742"/>
                  </a:lnTo>
                  <a:lnTo>
                    <a:pt x="4024" y="39620"/>
                  </a:lnTo>
                  <a:lnTo>
                    <a:pt x="3902" y="39559"/>
                  </a:lnTo>
                  <a:lnTo>
                    <a:pt x="3780" y="39620"/>
                  </a:lnTo>
                  <a:lnTo>
                    <a:pt x="3719" y="39742"/>
                  </a:lnTo>
                  <a:lnTo>
                    <a:pt x="3536" y="39986"/>
                  </a:lnTo>
                  <a:lnTo>
                    <a:pt x="3414" y="40291"/>
                  </a:lnTo>
                  <a:lnTo>
                    <a:pt x="2926" y="41449"/>
                  </a:lnTo>
                  <a:lnTo>
                    <a:pt x="2744" y="41876"/>
                  </a:lnTo>
                  <a:lnTo>
                    <a:pt x="2622" y="42119"/>
                  </a:lnTo>
                  <a:lnTo>
                    <a:pt x="2439" y="42119"/>
                  </a:lnTo>
                  <a:lnTo>
                    <a:pt x="2378" y="42058"/>
                  </a:lnTo>
                  <a:lnTo>
                    <a:pt x="2378" y="41997"/>
                  </a:lnTo>
                  <a:lnTo>
                    <a:pt x="2439" y="41815"/>
                  </a:lnTo>
                  <a:lnTo>
                    <a:pt x="2622" y="41266"/>
                  </a:lnTo>
                  <a:lnTo>
                    <a:pt x="2866" y="40778"/>
                  </a:lnTo>
                  <a:lnTo>
                    <a:pt x="3048" y="40230"/>
                  </a:lnTo>
                  <a:lnTo>
                    <a:pt x="3170" y="39681"/>
                  </a:lnTo>
                  <a:lnTo>
                    <a:pt x="3170" y="39498"/>
                  </a:lnTo>
                  <a:lnTo>
                    <a:pt x="3109" y="39437"/>
                  </a:lnTo>
                  <a:lnTo>
                    <a:pt x="3048" y="39376"/>
                  </a:lnTo>
                  <a:lnTo>
                    <a:pt x="2987" y="39316"/>
                  </a:lnTo>
                  <a:lnTo>
                    <a:pt x="2926" y="39376"/>
                  </a:lnTo>
                  <a:lnTo>
                    <a:pt x="2744" y="39437"/>
                  </a:lnTo>
                  <a:lnTo>
                    <a:pt x="2561" y="39742"/>
                  </a:lnTo>
                  <a:lnTo>
                    <a:pt x="2317" y="40291"/>
                  </a:lnTo>
                  <a:lnTo>
                    <a:pt x="2073" y="40778"/>
                  </a:lnTo>
                  <a:lnTo>
                    <a:pt x="1829" y="41327"/>
                  </a:lnTo>
                  <a:lnTo>
                    <a:pt x="1585" y="41815"/>
                  </a:lnTo>
                  <a:lnTo>
                    <a:pt x="1403" y="41997"/>
                  </a:lnTo>
                  <a:lnTo>
                    <a:pt x="1281" y="41936"/>
                  </a:lnTo>
                  <a:lnTo>
                    <a:pt x="1281" y="41815"/>
                  </a:lnTo>
                  <a:lnTo>
                    <a:pt x="1342" y="41571"/>
                  </a:lnTo>
                  <a:lnTo>
                    <a:pt x="1403" y="41388"/>
                  </a:lnTo>
                  <a:lnTo>
                    <a:pt x="1646" y="40961"/>
                  </a:lnTo>
                  <a:lnTo>
                    <a:pt x="2195" y="39864"/>
                  </a:lnTo>
                  <a:lnTo>
                    <a:pt x="2317" y="39559"/>
                  </a:lnTo>
                  <a:lnTo>
                    <a:pt x="2378" y="39255"/>
                  </a:lnTo>
                  <a:lnTo>
                    <a:pt x="2378" y="39133"/>
                  </a:lnTo>
                  <a:lnTo>
                    <a:pt x="2195" y="39072"/>
                  </a:lnTo>
                  <a:lnTo>
                    <a:pt x="2134" y="39072"/>
                  </a:lnTo>
                  <a:lnTo>
                    <a:pt x="2012" y="39133"/>
                  </a:lnTo>
                  <a:lnTo>
                    <a:pt x="1890" y="39316"/>
                  </a:lnTo>
                  <a:lnTo>
                    <a:pt x="1646" y="39742"/>
                  </a:lnTo>
                  <a:lnTo>
                    <a:pt x="915" y="40717"/>
                  </a:lnTo>
                  <a:lnTo>
                    <a:pt x="671" y="40961"/>
                  </a:lnTo>
                  <a:lnTo>
                    <a:pt x="549" y="41022"/>
                  </a:lnTo>
                  <a:lnTo>
                    <a:pt x="549" y="40961"/>
                  </a:lnTo>
                  <a:lnTo>
                    <a:pt x="549" y="40839"/>
                  </a:lnTo>
                  <a:lnTo>
                    <a:pt x="671" y="40656"/>
                  </a:lnTo>
                  <a:lnTo>
                    <a:pt x="732" y="40474"/>
                  </a:lnTo>
                  <a:lnTo>
                    <a:pt x="976" y="40169"/>
                  </a:lnTo>
                  <a:lnTo>
                    <a:pt x="1464" y="39376"/>
                  </a:lnTo>
                  <a:lnTo>
                    <a:pt x="1890" y="38645"/>
                  </a:lnTo>
                  <a:lnTo>
                    <a:pt x="2073" y="38218"/>
                  </a:lnTo>
                  <a:lnTo>
                    <a:pt x="2195" y="37853"/>
                  </a:lnTo>
                  <a:lnTo>
                    <a:pt x="2195" y="37670"/>
                  </a:lnTo>
                  <a:lnTo>
                    <a:pt x="2073" y="37548"/>
                  </a:lnTo>
                  <a:lnTo>
                    <a:pt x="1890" y="37548"/>
                  </a:lnTo>
                  <a:lnTo>
                    <a:pt x="1707" y="37670"/>
                  </a:lnTo>
                  <a:lnTo>
                    <a:pt x="1342" y="37975"/>
                  </a:lnTo>
                  <a:lnTo>
                    <a:pt x="1037" y="38157"/>
                  </a:lnTo>
                  <a:lnTo>
                    <a:pt x="732" y="38279"/>
                  </a:lnTo>
                  <a:lnTo>
                    <a:pt x="549" y="38279"/>
                  </a:lnTo>
                  <a:lnTo>
                    <a:pt x="366" y="38218"/>
                  </a:lnTo>
                  <a:lnTo>
                    <a:pt x="305" y="38218"/>
                  </a:lnTo>
                  <a:lnTo>
                    <a:pt x="245" y="38157"/>
                  </a:lnTo>
                  <a:lnTo>
                    <a:pt x="305" y="38096"/>
                  </a:lnTo>
                  <a:lnTo>
                    <a:pt x="366" y="37975"/>
                  </a:lnTo>
                  <a:lnTo>
                    <a:pt x="976" y="37609"/>
                  </a:lnTo>
                  <a:lnTo>
                    <a:pt x="1403" y="37182"/>
                  </a:lnTo>
                  <a:lnTo>
                    <a:pt x="2317" y="36207"/>
                  </a:lnTo>
                  <a:lnTo>
                    <a:pt x="2805" y="35780"/>
                  </a:lnTo>
                  <a:lnTo>
                    <a:pt x="3048" y="35597"/>
                  </a:lnTo>
                  <a:lnTo>
                    <a:pt x="3353" y="35415"/>
                  </a:lnTo>
                  <a:lnTo>
                    <a:pt x="3780" y="35354"/>
                  </a:lnTo>
                  <a:lnTo>
                    <a:pt x="4024" y="35354"/>
                  </a:lnTo>
                  <a:lnTo>
                    <a:pt x="4206" y="35415"/>
                  </a:lnTo>
                  <a:lnTo>
                    <a:pt x="4389" y="35536"/>
                  </a:lnTo>
                  <a:lnTo>
                    <a:pt x="4511" y="35658"/>
                  </a:lnTo>
                  <a:lnTo>
                    <a:pt x="4633" y="35658"/>
                  </a:lnTo>
                  <a:lnTo>
                    <a:pt x="4694" y="35597"/>
                  </a:lnTo>
                  <a:lnTo>
                    <a:pt x="4694" y="35475"/>
                  </a:lnTo>
                  <a:lnTo>
                    <a:pt x="4633" y="35415"/>
                  </a:lnTo>
                  <a:lnTo>
                    <a:pt x="4450" y="35232"/>
                  </a:lnTo>
                  <a:lnTo>
                    <a:pt x="4206" y="35171"/>
                  </a:lnTo>
                  <a:lnTo>
                    <a:pt x="4389" y="34866"/>
                  </a:lnTo>
                  <a:lnTo>
                    <a:pt x="4511" y="34500"/>
                  </a:lnTo>
                  <a:lnTo>
                    <a:pt x="4755" y="33830"/>
                  </a:lnTo>
                  <a:lnTo>
                    <a:pt x="5060" y="32915"/>
                  </a:lnTo>
                  <a:lnTo>
                    <a:pt x="5304" y="32001"/>
                  </a:lnTo>
                  <a:lnTo>
                    <a:pt x="5730" y="30294"/>
                  </a:lnTo>
                  <a:lnTo>
                    <a:pt x="5974" y="29380"/>
                  </a:lnTo>
                  <a:lnTo>
                    <a:pt x="6340" y="28588"/>
                  </a:lnTo>
                  <a:lnTo>
                    <a:pt x="6584" y="27978"/>
                  </a:lnTo>
                  <a:lnTo>
                    <a:pt x="6949" y="27369"/>
                  </a:lnTo>
                  <a:lnTo>
                    <a:pt x="7498" y="26637"/>
                  </a:lnTo>
                  <a:lnTo>
                    <a:pt x="7742" y="26333"/>
                  </a:lnTo>
                  <a:lnTo>
                    <a:pt x="7864" y="25967"/>
                  </a:lnTo>
                  <a:lnTo>
                    <a:pt x="8108" y="25296"/>
                  </a:lnTo>
                  <a:lnTo>
                    <a:pt x="8351" y="23833"/>
                  </a:lnTo>
                  <a:lnTo>
                    <a:pt x="9144" y="20054"/>
                  </a:lnTo>
                  <a:lnTo>
                    <a:pt x="9327" y="18957"/>
                  </a:lnTo>
                  <a:lnTo>
                    <a:pt x="9448" y="17799"/>
                  </a:lnTo>
                  <a:lnTo>
                    <a:pt x="9448" y="17007"/>
                  </a:lnTo>
                  <a:lnTo>
                    <a:pt x="9570" y="16275"/>
                  </a:lnTo>
                  <a:lnTo>
                    <a:pt x="9631" y="15910"/>
                  </a:lnTo>
                  <a:lnTo>
                    <a:pt x="9753" y="15544"/>
                  </a:lnTo>
                  <a:lnTo>
                    <a:pt x="9936" y="15178"/>
                  </a:lnTo>
                  <a:lnTo>
                    <a:pt x="10180" y="14873"/>
                  </a:lnTo>
                  <a:lnTo>
                    <a:pt x="10424" y="14569"/>
                  </a:lnTo>
                  <a:lnTo>
                    <a:pt x="10668" y="14264"/>
                  </a:lnTo>
                  <a:lnTo>
                    <a:pt x="11338" y="13776"/>
                  </a:lnTo>
                  <a:lnTo>
                    <a:pt x="12009" y="13350"/>
                  </a:lnTo>
                  <a:lnTo>
                    <a:pt x="12862" y="12984"/>
                  </a:lnTo>
                  <a:lnTo>
                    <a:pt x="13776" y="12679"/>
                  </a:lnTo>
                  <a:lnTo>
                    <a:pt x="14690" y="12496"/>
                  </a:lnTo>
                  <a:lnTo>
                    <a:pt x="15117" y="12313"/>
                  </a:lnTo>
                  <a:lnTo>
                    <a:pt x="15300" y="12130"/>
                  </a:lnTo>
                  <a:lnTo>
                    <a:pt x="15483" y="11948"/>
                  </a:lnTo>
                  <a:lnTo>
                    <a:pt x="15605" y="11765"/>
                  </a:lnTo>
                  <a:lnTo>
                    <a:pt x="15727" y="11521"/>
                  </a:lnTo>
                  <a:lnTo>
                    <a:pt x="15788" y="11094"/>
                  </a:lnTo>
                  <a:lnTo>
                    <a:pt x="15849" y="10668"/>
                  </a:lnTo>
                  <a:lnTo>
                    <a:pt x="15788" y="10180"/>
                  </a:lnTo>
                  <a:close/>
                  <a:moveTo>
                    <a:pt x="17555" y="1"/>
                  </a:moveTo>
                  <a:lnTo>
                    <a:pt x="16824" y="123"/>
                  </a:lnTo>
                  <a:lnTo>
                    <a:pt x="16214" y="245"/>
                  </a:lnTo>
                  <a:lnTo>
                    <a:pt x="15666" y="488"/>
                  </a:lnTo>
                  <a:lnTo>
                    <a:pt x="15178" y="854"/>
                  </a:lnTo>
                  <a:lnTo>
                    <a:pt x="14751" y="1281"/>
                  </a:lnTo>
                  <a:lnTo>
                    <a:pt x="14508" y="1586"/>
                  </a:lnTo>
                  <a:lnTo>
                    <a:pt x="14325" y="1951"/>
                  </a:lnTo>
                  <a:lnTo>
                    <a:pt x="14020" y="2683"/>
                  </a:lnTo>
                  <a:lnTo>
                    <a:pt x="13837" y="3475"/>
                  </a:lnTo>
                  <a:lnTo>
                    <a:pt x="13776" y="4268"/>
                  </a:lnTo>
                  <a:lnTo>
                    <a:pt x="13776" y="5060"/>
                  </a:lnTo>
                  <a:lnTo>
                    <a:pt x="13837" y="5852"/>
                  </a:lnTo>
                  <a:lnTo>
                    <a:pt x="13959" y="6645"/>
                  </a:lnTo>
                  <a:lnTo>
                    <a:pt x="14142" y="7376"/>
                  </a:lnTo>
                  <a:lnTo>
                    <a:pt x="14386" y="8108"/>
                  </a:lnTo>
                  <a:lnTo>
                    <a:pt x="14751" y="8839"/>
                  </a:lnTo>
                  <a:lnTo>
                    <a:pt x="15056" y="9388"/>
                  </a:lnTo>
                  <a:lnTo>
                    <a:pt x="15300" y="9631"/>
                  </a:lnTo>
                  <a:lnTo>
                    <a:pt x="15544" y="9875"/>
                  </a:lnTo>
                  <a:lnTo>
                    <a:pt x="15605" y="9997"/>
                  </a:lnTo>
                  <a:lnTo>
                    <a:pt x="15605" y="10119"/>
                  </a:lnTo>
                  <a:lnTo>
                    <a:pt x="15605" y="10424"/>
                  </a:lnTo>
                  <a:lnTo>
                    <a:pt x="15605" y="11155"/>
                  </a:lnTo>
                  <a:lnTo>
                    <a:pt x="15544" y="11399"/>
                  </a:lnTo>
                  <a:lnTo>
                    <a:pt x="15422" y="11643"/>
                  </a:lnTo>
                  <a:lnTo>
                    <a:pt x="15239" y="11887"/>
                  </a:lnTo>
                  <a:lnTo>
                    <a:pt x="15056" y="12070"/>
                  </a:lnTo>
                  <a:lnTo>
                    <a:pt x="14690" y="12252"/>
                  </a:lnTo>
                  <a:lnTo>
                    <a:pt x="14325" y="12313"/>
                  </a:lnTo>
                  <a:lnTo>
                    <a:pt x="13532" y="12496"/>
                  </a:lnTo>
                  <a:lnTo>
                    <a:pt x="12801" y="12740"/>
                  </a:lnTo>
                  <a:lnTo>
                    <a:pt x="12069" y="12984"/>
                  </a:lnTo>
                  <a:lnTo>
                    <a:pt x="11399" y="13350"/>
                  </a:lnTo>
                  <a:lnTo>
                    <a:pt x="10729" y="13776"/>
                  </a:lnTo>
                  <a:lnTo>
                    <a:pt x="10180" y="14325"/>
                  </a:lnTo>
                  <a:lnTo>
                    <a:pt x="9753" y="14873"/>
                  </a:lnTo>
                  <a:lnTo>
                    <a:pt x="9570" y="15239"/>
                  </a:lnTo>
                  <a:lnTo>
                    <a:pt x="9388" y="15544"/>
                  </a:lnTo>
                  <a:lnTo>
                    <a:pt x="9266" y="15971"/>
                  </a:lnTo>
                  <a:lnTo>
                    <a:pt x="9205" y="16336"/>
                  </a:lnTo>
                  <a:lnTo>
                    <a:pt x="9144" y="16946"/>
                  </a:lnTo>
                  <a:lnTo>
                    <a:pt x="9083" y="17555"/>
                  </a:lnTo>
                  <a:lnTo>
                    <a:pt x="9022" y="18348"/>
                  </a:lnTo>
                  <a:lnTo>
                    <a:pt x="8961" y="19140"/>
                  </a:lnTo>
                  <a:lnTo>
                    <a:pt x="8778" y="19932"/>
                  </a:lnTo>
                  <a:lnTo>
                    <a:pt x="8108" y="23102"/>
                  </a:lnTo>
                  <a:lnTo>
                    <a:pt x="7803" y="24687"/>
                  </a:lnTo>
                  <a:lnTo>
                    <a:pt x="7742" y="25235"/>
                  </a:lnTo>
                  <a:lnTo>
                    <a:pt x="7559" y="25784"/>
                  </a:lnTo>
                  <a:lnTo>
                    <a:pt x="7376" y="26211"/>
                  </a:lnTo>
                  <a:lnTo>
                    <a:pt x="7071" y="26637"/>
                  </a:lnTo>
                  <a:lnTo>
                    <a:pt x="6767" y="27003"/>
                  </a:lnTo>
                  <a:lnTo>
                    <a:pt x="6523" y="27430"/>
                  </a:lnTo>
                  <a:lnTo>
                    <a:pt x="6218" y="27917"/>
                  </a:lnTo>
                  <a:lnTo>
                    <a:pt x="5974" y="28405"/>
                  </a:lnTo>
                  <a:lnTo>
                    <a:pt x="5608" y="29502"/>
                  </a:lnTo>
                  <a:lnTo>
                    <a:pt x="5304" y="30599"/>
                  </a:lnTo>
                  <a:lnTo>
                    <a:pt x="5060" y="31696"/>
                  </a:lnTo>
                  <a:lnTo>
                    <a:pt x="4755" y="33037"/>
                  </a:lnTo>
                  <a:lnTo>
                    <a:pt x="4572" y="33647"/>
                  </a:lnTo>
                  <a:lnTo>
                    <a:pt x="4389" y="34256"/>
                  </a:lnTo>
                  <a:lnTo>
                    <a:pt x="4267" y="34561"/>
                  </a:lnTo>
                  <a:lnTo>
                    <a:pt x="4085" y="34927"/>
                  </a:lnTo>
                  <a:lnTo>
                    <a:pt x="4024" y="35049"/>
                  </a:lnTo>
                  <a:lnTo>
                    <a:pt x="3902" y="35110"/>
                  </a:lnTo>
                  <a:lnTo>
                    <a:pt x="3597" y="35110"/>
                  </a:lnTo>
                  <a:lnTo>
                    <a:pt x="3292" y="35232"/>
                  </a:lnTo>
                  <a:lnTo>
                    <a:pt x="2987" y="35354"/>
                  </a:lnTo>
                  <a:lnTo>
                    <a:pt x="2683" y="35536"/>
                  </a:lnTo>
                  <a:lnTo>
                    <a:pt x="2439" y="35719"/>
                  </a:lnTo>
                  <a:lnTo>
                    <a:pt x="1890" y="36268"/>
                  </a:lnTo>
                  <a:lnTo>
                    <a:pt x="1464" y="36755"/>
                  </a:lnTo>
                  <a:lnTo>
                    <a:pt x="1037" y="37243"/>
                  </a:lnTo>
                  <a:lnTo>
                    <a:pt x="793" y="37426"/>
                  </a:lnTo>
                  <a:lnTo>
                    <a:pt x="488" y="37609"/>
                  </a:lnTo>
                  <a:lnTo>
                    <a:pt x="245" y="37792"/>
                  </a:lnTo>
                  <a:lnTo>
                    <a:pt x="123" y="37914"/>
                  </a:lnTo>
                  <a:lnTo>
                    <a:pt x="1" y="38036"/>
                  </a:lnTo>
                  <a:lnTo>
                    <a:pt x="1" y="38218"/>
                  </a:lnTo>
                  <a:lnTo>
                    <a:pt x="123" y="38401"/>
                  </a:lnTo>
                  <a:lnTo>
                    <a:pt x="366" y="38523"/>
                  </a:lnTo>
                  <a:lnTo>
                    <a:pt x="671" y="38523"/>
                  </a:lnTo>
                  <a:lnTo>
                    <a:pt x="976" y="38462"/>
                  </a:lnTo>
                  <a:lnTo>
                    <a:pt x="1220" y="38401"/>
                  </a:lnTo>
                  <a:lnTo>
                    <a:pt x="1464" y="38218"/>
                  </a:lnTo>
                  <a:lnTo>
                    <a:pt x="1646" y="38036"/>
                  </a:lnTo>
                  <a:lnTo>
                    <a:pt x="1829" y="37853"/>
                  </a:lnTo>
                  <a:lnTo>
                    <a:pt x="1890" y="37792"/>
                  </a:lnTo>
                  <a:lnTo>
                    <a:pt x="1951" y="37792"/>
                  </a:lnTo>
                  <a:lnTo>
                    <a:pt x="1890" y="38036"/>
                  </a:lnTo>
                  <a:lnTo>
                    <a:pt x="1829" y="38218"/>
                  </a:lnTo>
                  <a:lnTo>
                    <a:pt x="1403" y="39011"/>
                  </a:lnTo>
                  <a:lnTo>
                    <a:pt x="915" y="39803"/>
                  </a:lnTo>
                  <a:lnTo>
                    <a:pt x="427" y="40596"/>
                  </a:lnTo>
                  <a:lnTo>
                    <a:pt x="366" y="40778"/>
                  </a:lnTo>
                  <a:lnTo>
                    <a:pt x="305" y="40961"/>
                  </a:lnTo>
                  <a:lnTo>
                    <a:pt x="366" y="41144"/>
                  </a:lnTo>
                  <a:lnTo>
                    <a:pt x="488" y="41266"/>
                  </a:lnTo>
                  <a:lnTo>
                    <a:pt x="671" y="41266"/>
                  </a:lnTo>
                  <a:lnTo>
                    <a:pt x="854" y="41144"/>
                  </a:lnTo>
                  <a:lnTo>
                    <a:pt x="1098" y="40900"/>
                  </a:lnTo>
                  <a:lnTo>
                    <a:pt x="2012" y="39620"/>
                  </a:lnTo>
                  <a:lnTo>
                    <a:pt x="1281" y="41083"/>
                  </a:lnTo>
                  <a:lnTo>
                    <a:pt x="1098" y="41510"/>
                  </a:lnTo>
                  <a:lnTo>
                    <a:pt x="1037" y="41754"/>
                  </a:lnTo>
                  <a:lnTo>
                    <a:pt x="1037" y="41997"/>
                  </a:lnTo>
                  <a:lnTo>
                    <a:pt x="1098" y="42119"/>
                  </a:lnTo>
                  <a:lnTo>
                    <a:pt x="1220" y="42241"/>
                  </a:lnTo>
                  <a:lnTo>
                    <a:pt x="1403" y="42241"/>
                  </a:lnTo>
                  <a:lnTo>
                    <a:pt x="1525" y="42180"/>
                  </a:lnTo>
                  <a:lnTo>
                    <a:pt x="1707" y="42058"/>
                  </a:lnTo>
                  <a:lnTo>
                    <a:pt x="1829" y="41936"/>
                  </a:lnTo>
                  <a:lnTo>
                    <a:pt x="2012" y="41571"/>
                  </a:lnTo>
                  <a:lnTo>
                    <a:pt x="2317" y="40839"/>
                  </a:lnTo>
                  <a:lnTo>
                    <a:pt x="2561" y="40230"/>
                  </a:lnTo>
                  <a:lnTo>
                    <a:pt x="2744" y="39925"/>
                  </a:lnTo>
                  <a:lnTo>
                    <a:pt x="2926" y="39620"/>
                  </a:lnTo>
                  <a:lnTo>
                    <a:pt x="2866" y="39925"/>
                  </a:lnTo>
                  <a:lnTo>
                    <a:pt x="2805" y="40230"/>
                  </a:lnTo>
                  <a:lnTo>
                    <a:pt x="2561" y="40778"/>
                  </a:lnTo>
                  <a:lnTo>
                    <a:pt x="2256" y="41571"/>
                  </a:lnTo>
                  <a:lnTo>
                    <a:pt x="2134" y="41876"/>
                  </a:lnTo>
                  <a:lnTo>
                    <a:pt x="2134" y="42058"/>
                  </a:lnTo>
                  <a:lnTo>
                    <a:pt x="2195" y="42241"/>
                  </a:lnTo>
                  <a:lnTo>
                    <a:pt x="2317" y="42363"/>
                  </a:lnTo>
                  <a:lnTo>
                    <a:pt x="2622" y="42363"/>
                  </a:lnTo>
                  <a:lnTo>
                    <a:pt x="2744" y="42241"/>
                  </a:lnTo>
                  <a:lnTo>
                    <a:pt x="2926" y="41997"/>
                  </a:lnTo>
                  <a:lnTo>
                    <a:pt x="3109" y="41693"/>
                  </a:lnTo>
                  <a:lnTo>
                    <a:pt x="3414" y="40900"/>
                  </a:lnTo>
                  <a:lnTo>
                    <a:pt x="3719" y="40108"/>
                  </a:lnTo>
                  <a:lnTo>
                    <a:pt x="3597" y="40717"/>
                  </a:lnTo>
                  <a:lnTo>
                    <a:pt x="3536" y="41022"/>
                  </a:lnTo>
                  <a:lnTo>
                    <a:pt x="3536" y="41388"/>
                  </a:lnTo>
                  <a:lnTo>
                    <a:pt x="3536" y="41571"/>
                  </a:lnTo>
                  <a:lnTo>
                    <a:pt x="3597" y="41754"/>
                  </a:lnTo>
                  <a:lnTo>
                    <a:pt x="3780" y="41815"/>
                  </a:lnTo>
                  <a:lnTo>
                    <a:pt x="3902" y="41815"/>
                  </a:lnTo>
                  <a:lnTo>
                    <a:pt x="3963" y="41754"/>
                  </a:lnTo>
                  <a:lnTo>
                    <a:pt x="4085" y="41632"/>
                  </a:lnTo>
                  <a:lnTo>
                    <a:pt x="4206" y="41449"/>
                  </a:lnTo>
                  <a:lnTo>
                    <a:pt x="4328" y="41144"/>
                  </a:lnTo>
                  <a:lnTo>
                    <a:pt x="4694" y="39864"/>
                  </a:lnTo>
                  <a:lnTo>
                    <a:pt x="4938" y="39316"/>
                  </a:lnTo>
                  <a:lnTo>
                    <a:pt x="5243" y="38767"/>
                  </a:lnTo>
                  <a:lnTo>
                    <a:pt x="5547" y="37975"/>
                  </a:lnTo>
                  <a:lnTo>
                    <a:pt x="5730" y="37548"/>
                  </a:lnTo>
                  <a:lnTo>
                    <a:pt x="5852" y="37121"/>
                  </a:lnTo>
                  <a:lnTo>
                    <a:pt x="5852" y="36755"/>
                  </a:lnTo>
                  <a:lnTo>
                    <a:pt x="5852" y="36390"/>
                  </a:lnTo>
                  <a:lnTo>
                    <a:pt x="5791" y="36329"/>
                  </a:lnTo>
                  <a:lnTo>
                    <a:pt x="5791" y="36268"/>
                  </a:lnTo>
                  <a:lnTo>
                    <a:pt x="5913" y="36085"/>
                  </a:lnTo>
                  <a:lnTo>
                    <a:pt x="6218" y="35597"/>
                  </a:lnTo>
                  <a:lnTo>
                    <a:pt x="7620" y="33464"/>
                  </a:lnTo>
                  <a:lnTo>
                    <a:pt x="8351" y="32245"/>
                  </a:lnTo>
                  <a:lnTo>
                    <a:pt x="9083" y="30965"/>
                  </a:lnTo>
                  <a:lnTo>
                    <a:pt x="9388" y="30355"/>
                  </a:lnTo>
                  <a:lnTo>
                    <a:pt x="9692" y="29746"/>
                  </a:lnTo>
                  <a:lnTo>
                    <a:pt x="9936" y="29075"/>
                  </a:lnTo>
                  <a:lnTo>
                    <a:pt x="10119" y="28405"/>
                  </a:lnTo>
                  <a:lnTo>
                    <a:pt x="10241" y="27673"/>
                  </a:lnTo>
                  <a:lnTo>
                    <a:pt x="10363" y="27369"/>
                  </a:lnTo>
                  <a:lnTo>
                    <a:pt x="10546" y="27003"/>
                  </a:lnTo>
                  <a:lnTo>
                    <a:pt x="10911" y="26333"/>
                  </a:lnTo>
                  <a:lnTo>
                    <a:pt x="11277" y="25601"/>
                  </a:lnTo>
                  <a:lnTo>
                    <a:pt x="11765" y="24321"/>
                  </a:lnTo>
                  <a:lnTo>
                    <a:pt x="12252" y="22980"/>
                  </a:lnTo>
                  <a:lnTo>
                    <a:pt x="12496" y="24016"/>
                  </a:lnTo>
                  <a:lnTo>
                    <a:pt x="12740" y="25113"/>
                  </a:lnTo>
                  <a:lnTo>
                    <a:pt x="12862" y="25662"/>
                  </a:lnTo>
                  <a:lnTo>
                    <a:pt x="12923" y="26272"/>
                  </a:lnTo>
                  <a:lnTo>
                    <a:pt x="12923" y="26881"/>
                  </a:lnTo>
                  <a:lnTo>
                    <a:pt x="12801" y="27430"/>
                  </a:lnTo>
                  <a:lnTo>
                    <a:pt x="12618" y="28222"/>
                  </a:lnTo>
                  <a:lnTo>
                    <a:pt x="12374" y="29014"/>
                  </a:lnTo>
                  <a:lnTo>
                    <a:pt x="11765" y="30477"/>
                  </a:lnTo>
                  <a:lnTo>
                    <a:pt x="11155" y="32001"/>
                  </a:lnTo>
                  <a:lnTo>
                    <a:pt x="10729" y="33525"/>
                  </a:lnTo>
                  <a:lnTo>
                    <a:pt x="10546" y="34317"/>
                  </a:lnTo>
                  <a:lnTo>
                    <a:pt x="10363" y="35171"/>
                  </a:lnTo>
                  <a:lnTo>
                    <a:pt x="10302" y="35963"/>
                  </a:lnTo>
                  <a:lnTo>
                    <a:pt x="10241" y="36755"/>
                  </a:lnTo>
                  <a:lnTo>
                    <a:pt x="10180" y="37609"/>
                  </a:lnTo>
                  <a:lnTo>
                    <a:pt x="10241" y="38401"/>
                  </a:lnTo>
                  <a:lnTo>
                    <a:pt x="10302" y="39255"/>
                  </a:lnTo>
                  <a:lnTo>
                    <a:pt x="10424" y="40047"/>
                  </a:lnTo>
                  <a:lnTo>
                    <a:pt x="10668" y="41693"/>
                  </a:lnTo>
                  <a:lnTo>
                    <a:pt x="11033" y="43338"/>
                  </a:lnTo>
                  <a:lnTo>
                    <a:pt x="11948" y="46508"/>
                  </a:lnTo>
                  <a:lnTo>
                    <a:pt x="12374" y="48093"/>
                  </a:lnTo>
                  <a:lnTo>
                    <a:pt x="12740" y="49678"/>
                  </a:lnTo>
                  <a:lnTo>
                    <a:pt x="12984" y="51323"/>
                  </a:lnTo>
                  <a:lnTo>
                    <a:pt x="13045" y="52116"/>
                  </a:lnTo>
                  <a:lnTo>
                    <a:pt x="13106" y="52908"/>
                  </a:lnTo>
                  <a:lnTo>
                    <a:pt x="13045" y="54249"/>
                  </a:lnTo>
                  <a:lnTo>
                    <a:pt x="12984" y="55529"/>
                  </a:lnTo>
                  <a:lnTo>
                    <a:pt x="12801" y="57175"/>
                  </a:lnTo>
                  <a:lnTo>
                    <a:pt x="12679" y="58028"/>
                  </a:lnTo>
                  <a:lnTo>
                    <a:pt x="12618" y="58820"/>
                  </a:lnTo>
                  <a:lnTo>
                    <a:pt x="12618" y="59674"/>
                  </a:lnTo>
                  <a:lnTo>
                    <a:pt x="12679" y="60527"/>
                  </a:lnTo>
                  <a:lnTo>
                    <a:pt x="12801" y="61320"/>
                  </a:lnTo>
                  <a:lnTo>
                    <a:pt x="12923" y="62173"/>
                  </a:lnTo>
                  <a:lnTo>
                    <a:pt x="13289" y="63819"/>
                  </a:lnTo>
                  <a:lnTo>
                    <a:pt x="13654" y="65464"/>
                  </a:lnTo>
                  <a:lnTo>
                    <a:pt x="14447" y="68756"/>
                  </a:lnTo>
                  <a:lnTo>
                    <a:pt x="14812" y="70402"/>
                  </a:lnTo>
                  <a:lnTo>
                    <a:pt x="14934" y="71255"/>
                  </a:lnTo>
                  <a:lnTo>
                    <a:pt x="15056" y="72047"/>
                  </a:lnTo>
                  <a:lnTo>
                    <a:pt x="15117" y="72474"/>
                  </a:lnTo>
                  <a:lnTo>
                    <a:pt x="15056" y="72840"/>
                  </a:lnTo>
                  <a:lnTo>
                    <a:pt x="14873" y="73632"/>
                  </a:lnTo>
                  <a:lnTo>
                    <a:pt x="14569" y="74363"/>
                  </a:lnTo>
                  <a:lnTo>
                    <a:pt x="14203" y="75034"/>
                  </a:lnTo>
                  <a:lnTo>
                    <a:pt x="13837" y="75522"/>
                  </a:lnTo>
                  <a:lnTo>
                    <a:pt x="13410" y="75887"/>
                  </a:lnTo>
                  <a:lnTo>
                    <a:pt x="13289" y="76070"/>
                  </a:lnTo>
                  <a:lnTo>
                    <a:pt x="13289" y="76253"/>
                  </a:lnTo>
                  <a:lnTo>
                    <a:pt x="13289" y="76497"/>
                  </a:lnTo>
                  <a:lnTo>
                    <a:pt x="13410" y="76619"/>
                  </a:lnTo>
                  <a:lnTo>
                    <a:pt x="13593" y="76741"/>
                  </a:lnTo>
                  <a:lnTo>
                    <a:pt x="13776" y="76802"/>
                  </a:lnTo>
                  <a:lnTo>
                    <a:pt x="14264" y="76802"/>
                  </a:lnTo>
                  <a:lnTo>
                    <a:pt x="14508" y="76984"/>
                  </a:lnTo>
                  <a:lnTo>
                    <a:pt x="14812" y="77045"/>
                  </a:lnTo>
                  <a:lnTo>
                    <a:pt x="15239" y="77167"/>
                  </a:lnTo>
                  <a:lnTo>
                    <a:pt x="15605" y="77167"/>
                  </a:lnTo>
                  <a:lnTo>
                    <a:pt x="15971" y="77106"/>
                  </a:lnTo>
                  <a:lnTo>
                    <a:pt x="16092" y="77106"/>
                  </a:lnTo>
                  <a:lnTo>
                    <a:pt x="16214" y="77167"/>
                  </a:lnTo>
                  <a:lnTo>
                    <a:pt x="16397" y="77289"/>
                  </a:lnTo>
                  <a:lnTo>
                    <a:pt x="16580" y="77289"/>
                  </a:lnTo>
                  <a:lnTo>
                    <a:pt x="16946" y="77350"/>
                  </a:lnTo>
                  <a:lnTo>
                    <a:pt x="17311" y="77289"/>
                  </a:lnTo>
                  <a:lnTo>
                    <a:pt x="17433" y="77228"/>
                  </a:lnTo>
                  <a:lnTo>
                    <a:pt x="17494" y="77106"/>
                  </a:lnTo>
                  <a:lnTo>
                    <a:pt x="17555" y="76863"/>
                  </a:lnTo>
                  <a:lnTo>
                    <a:pt x="17677" y="76131"/>
                  </a:lnTo>
                  <a:lnTo>
                    <a:pt x="17677" y="75339"/>
                  </a:lnTo>
                  <a:lnTo>
                    <a:pt x="17738" y="76131"/>
                  </a:lnTo>
                  <a:lnTo>
                    <a:pt x="17799" y="76924"/>
                  </a:lnTo>
                  <a:lnTo>
                    <a:pt x="17860" y="77106"/>
                  </a:lnTo>
                  <a:lnTo>
                    <a:pt x="17921" y="77228"/>
                  </a:lnTo>
                  <a:lnTo>
                    <a:pt x="18043" y="77289"/>
                  </a:lnTo>
                  <a:lnTo>
                    <a:pt x="18226" y="77350"/>
                  </a:lnTo>
                  <a:lnTo>
                    <a:pt x="18470" y="77350"/>
                  </a:lnTo>
                  <a:lnTo>
                    <a:pt x="18835" y="77289"/>
                  </a:lnTo>
                  <a:lnTo>
                    <a:pt x="19140" y="77167"/>
                  </a:lnTo>
                  <a:lnTo>
                    <a:pt x="19262" y="77106"/>
                  </a:lnTo>
                  <a:lnTo>
                    <a:pt x="19384" y="77106"/>
                  </a:lnTo>
                  <a:lnTo>
                    <a:pt x="19750" y="77167"/>
                  </a:lnTo>
                  <a:lnTo>
                    <a:pt x="20176" y="77167"/>
                  </a:lnTo>
                  <a:lnTo>
                    <a:pt x="20542" y="77106"/>
                  </a:lnTo>
                  <a:lnTo>
                    <a:pt x="20847" y="76924"/>
                  </a:lnTo>
                  <a:lnTo>
                    <a:pt x="21152" y="76802"/>
                  </a:lnTo>
                  <a:lnTo>
                    <a:pt x="21578" y="76802"/>
                  </a:lnTo>
                  <a:lnTo>
                    <a:pt x="21761" y="76741"/>
                  </a:lnTo>
                  <a:lnTo>
                    <a:pt x="21944" y="76619"/>
                  </a:lnTo>
                  <a:lnTo>
                    <a:pt x="22066" y="76436"/>
                  </a:lnTo>
                  <a:lnTo>
                    <a:pt x="22127" y="76253"/>
                  </a:lnTo>
                  <a:lnTo>
                    <a:pt x="22066" y="76070"/>
                  </a:lnTo>
                  <a:lnTo>
                    <a:pt x="21883" y="75887"/>
                  </a:lnTo>
                  <a:lnTo>
                    <a:pt x="21639" y="75704"/>
                  </a:lnTo>
                  <a:lnTo>
                    <a:pt x="21395" y="75461"/>
                  </a:lnTo>
                  <a:lnTo>
                    <a:pt x="21030" y="74851"/>
                  </a:lnTo>
                  <a:lnTo>
                    <a:pt x="20725" y="74242"/>
                  </a:lnTo>
                  <a:lnTo>
                    <a:pt x="20481" y="73571"/>
                  </a:lnTo>
                  <a:lnTo>
                    <a:pt x="20298" y="72901"/>
                  </a:lnTo>
                  <a:lnTo>
                    <a:pt x="20237" y="72718"/>
                  </a:lnTo>
                  <a:lnTo>
                    <a:pt x="20237" y="72474"/>
                  </a:lnTo>
                  <a:lnTo>
                    <a:pt x="20298" y="72047"/>
                  </a:lnTo>
                  <a:lnTo>
                    <a:pt x="20420" y="71194"/>
                  </a:lnTo>
                  <a:lnTo>
                    <a:pt x="20603" y="70402"/>
                  </a:lnTo>
                  <a:lnTo>
                    <a:pt x="20908" y="68756"/>
                  </a:lnTo>
                  <a:lnTo>
                    <a:pt x="21334" y="67110"/>
                  </a:lnTo>
                  <a:lnTo>
                    <a:pt x="22127" y="63819"/>
                  </a:lnTo>
                  <a:lnTo>
                    <a:pt x="22432" y="62173"/>
                  </a:lnTo>
                  <a:lnTo>
                    <a:pt x="22736" y="60527"/>
                  </a:lnTo>
                  <a:lnTo>
                    <a:pt x="22736" y="59674"/>
                  </a:lnTo>
                  <a:lnTo>
                    <a:pt x="22736" y="58820"/>
                  </a:lnTo>
                  <a:lnTo>
                    <a:pt x="22675" y="57967"/>
                  </a:lnTo>
                  <a:lnTo>
                    <a:pt x="22554" y="57114"/>
                  </a:lnTo>
                  <a:lnTo>
                    <a:pt x="22371" y="55468"/>
                  </a:lnTo>
                  <a:lnTo>
                    <a:pt x="22310" y="53822"/>
                  </a:lnTo>
                  <a:lnTo>
                    <a:pt x="22310" y="52359"/>
                  </a:lnTo>
                  <a:lnTo>
                    <a:pt x="22432" y="50958"/>
                  </a:lnTo>
                  <a:lnTo>
                    <a:pt x="22675" y="49556"/>
                  </a:lnTo>
                  <a:lnTo>
                    <a:pt x="22980" y="48154"/>
                  </a:lnTo>
                  <a:lnTo>
                    <a:pt x="23894" y="44923"/>
                  </a:lnTo>
                  <a:lnTo>
                    <a:pt x="24321" y="43338"/>
                  </a:lnTo>
                  <a:lnTo>
                    <a:pt x="24687" y="41693"/>
                  </a:lnTo>
                  <a:lnTo>
                    <a:pt x="24931" y="40047"/>
                  </a:lnTo>
                  <a:lnTo>
                    <a:pt x="25114" y="38401"/>
                  </a:lnTo>
                  <a:lnTo>
                    <a:pt x="25175" y="37609"/>
                  </a:lnTo>
                  <a:lnTo>
                    <a:pt x="25175" y="36755"/>
                  </a:lnTo>
                  <a:lnTo>
                    <a:pt x="25114" y="35902"/>
                  </a:lnTo>
                  <a:lnTo>
                    <a:pt x="24992" y="35049"/>
                  </a:lnTo>
                  <a:lnTo>
                    <a:pt x="24870" y="34256"/>
                  </a:lnTo>
                  <a:lnTo>
                    <a:pt x="24626" y="33464"/>
                  </a:lnTo>
                  <a:lnTo>
                    <a:pt x="24199" y="31940"/>
                  </a:lnTo>
                  <a:lnTo>
                    <a:pt x="23894" y="31209"/>
                  </a:lnTo>
                  <a:lnTo>
                    <a:pt x="23590" y="30477"/>
                  </a:lnTo>
                  <a:lnTo>
                    <a:pt x="23285" y="29746"/>
                  </a:lnTo>
                  <a:lnTo>
                    <a:pt x="22980" y="29014"/>
                  </a:lnTo>
                  <a:lnTo>
                    <a:pt x="22736" y="28222"/>
                  </a:lnTo>
                  <a:lnTo>
                    <a:pt x="22554" y="27430"/>
                  </a:lnTo>
                  <a:lnTo>
                    <a:pt x="22432" y="26576"/>
                  </a:lnTo>
                  <a:lnTo>
                    <a:pt x="22493" y="25784"/>
                  </a:lnTo>
                  <a:lnTo>
                    <a:pt x="22614" y="25174"/>
                  </a:lnTo>
                  <a:lnTo>
                    <a:pt x="22736" y="24565"/>
                  </a:lnTo>
                  <a:lnTo>
                    <a:pt x="23163" y="22980"/>
                  </a:lnTo>
                  <a:lnTo>
                    <a:pt x="23529" y="24138"/>
                  </a:lnTo>
                  <a:lnTo>
                    <a:pt x="23955" y="25296"/>
                  </a:lnTo>
                  <a:lnTo>
                    <a:pt x="24260" y="25967"/>
                  </a:lnTo>
                  <a:lnTo>
                    <a:pt x="24565" y="26576"/>
                  </a:lnTo>
                  <a:lnTo>
                    <a:pt x="24870" y="27125"/>
                  </a:lnTo>
                  <a:lnTo>
                    <a:pt x="25114" y="27734"/>
                  </a:lnTo>
                  <a:lnTo>
                    <a:pt x="25418" y="29075"/>
                  </a:lnTo>
                  <a:lnTo>
                    <a:pt x="25662" y="29685"/>
                  </a:lnTo>
                  <a:lnTo>
                    <a:pt x="25967" y="30355"/>
                  </a:lnTo>
                  <a:lnTo>
                    <a:pt x="26637" y="31635"/>
                  </a:lnTo>
                  <a:lnTo>
                    <a:pt x="27369" y="32855"/>
                  </a:lnTo>
                  <a:lnTo>
                    <a:pt x="28832" y="35171"/>
                  </a:lnTo>
                  <a:lnTo>
                    <a:pt x="29441" y="36085"/>
                  </a:lnTo>
                  <a:lnTo>
                    <a:pt x="29563" y="36207"/>
                  </a:lnTo>
                  <a:lnTo>
                    <a:pt x="29563" y="36329"/>
                  </a:lnTo>
                  <a:lnTo>
                    <a:pt x="29502" y="36390"/>
                  </a:lnTo>
                  <a:lnTo>
                    <a:pt x="29502" y="36755"/>
                  </a:lnTo>
                  <a:lnTo>
                    <a:pt x="29502" y="37121"/>
                  </a:lnTo>
                  <a:lnTo>
                    <a:pt x="29624" y="37487"/>
                  </a:lnTo>
                  <a:lnTo>
                    <a:pt x="29868" y="38157"/>
                  </a:lnTo>
                  <a:lnTo>
                    <a:pt x="30538" y="39498"/>
                  </a:lnTo>
                  <a:lnTo>
                    <a:pt x="30660" y="39803"/>
                  </a:lnTo>
                  <a:lnTo>
                    <a:pt x="30721" y="40108"/>
                  </a:lnTo>
                  <a:lnTo>
                    <a:pt x="30904" y="40717"/>
                  </a:lnTo>
                  <a:lnTo>
                    <a:pt x="31026" y="41205"/>
                  </a:lnTo>
                  <a:lnTo>
                    <a:pt x="31148" y="41449"/>
                  </a:lnTo>
                  <a:lnTo>
                    <a:pt x="31270" y="41632"/>
                  </a:lnTo>
                  <a:lnTo>
                    <a:pt x="31453" y="41754"/>
                  </a:lnTo>
                  <a:lnTo>
                    <a:pt x="31636" y="41815"/>
                  </a:lnTo>
                  <a:lnTo>
                    <a:pt x="31757" y="41693"/>
                  </a:lnTo>
                  <a:lnTo>
                    <a:pt x="31879" y="41449"/>
                  </a:lnTo>
                  <a:lnTo>
                    <a:pt x="31818" y="41144"/>
                  </a:lnTo>
                  <a:lnTo>
                    <a:pt x="31757" y="40778"/>
                  </a:lnTo>
                  <a:lnTo>
                    <a:pt x="31636" y="40108"/>
                  </a:lnTo>
                  <a:lnTo>
                    <a:pt x="31940" y="40900"/>
                  </a:lnTo>
                  <a:lnTo>
                    <a:pt x="32245" y="41632"/>
                  </a:lnTo>
                  <a:lnTo>
                    <a:pt x="32428" y="41997"/>
                  </a:lnTo>
                  <a:lnTo>
                    <a:pt x="32611" y="42241"/>
                  </a:lnTo>
                  <a:lnTo>
                    <a:pt x="32733" y="42363"/>
                  </a:lnTo>
                  <a:lnTo>
                    <a:pt x="33038" y="42363"/>
                  </a:lnTo>
                  <a:lnTo>
                    <a:pt x="33159" y="42241"/>
                  </a:lnTo>
                  <a:lnTo>
                    <a:pt x="33220" y="42058"/>
                  </a:lnTo>
                  <a:lnTo>
                    <a:pt x="33220" y="41876"/>
                  </a:lnTo>
                  <a:lnTo>
                    <a:pt x="33098" y="41571"/>
                  </a:lnTo>
                  <a:lnTo>
                    <a:pt x="32794" y="40778"/>
                  </a:lnTo>
                  <a:lnTo>
                    <a:pt x="32550" y="40230"/>
                  </a:lnTo>
                  <a:lnTo>
                    <a:pt x="32489" y="39925"/>
                  </a:lnTo>
                  <a:lnTo>
                    <a:pt x="32428" y="39620"/>
                  </a:lnTo>
                  <a:lnTo>
                    <a:pt x="32611" y="39925"/>
                  </a:lnTo>
                  <a:lnTo>
                    <a:pt x="32794" y="40230"/>
                  </a:lnTo>
                  <a:lnTo>
                    <a:pt x="33098" y="40900"/>
                  </a:lnTo>
                  <a:lnTo>
                    <a:pt x="33403" y="41632"/>
                  </a:lnTo>
                  <a:lnTo>
                    <a:pt x="33586" y="41936"/>
                  </a:lnTo>
                  <a:lnTo>
                    <a:pt x="33708" y="42119"/>
                  </a:lnTo>
                  <a:lnTo>
                    <a:pt x="33830" y="42180"/>
                  </a:lnTo>
                  <a:lnTo>
                    <a:pt x="34013" y="42241"/>
                  </a:lnTo>
                  <a:lnTo>
                    <a:pt x="34135" y="42180"/>
                  </a:lnTo>
                  <a:lnTo>
                    <a:pt x="34257" y="42119"/>
                  </a:lnTo>
                  <a:lnTo>
                    <a:pt x="34318" y="41936"/>
                  </a:lnTo>
                  <a:lnTo>
                    <a:pt x="34318" y="41754"/>
                  </a:lnTo>
                  <a:lnTo>
                    <a:pt x="34257" y="41510"/>
                  </a:lnTo>
                  <a:lnTo>
                    <a:pt x="34074" y="41083"/>
                  </a:lnTo>
                  <a:lnTo>
                    <a:pt x="33342" y="39620"/>
                  </a:lnTo>
                  <a:lnTo>
                    <a:pt x="34257" y="40839"/>
                  </a:lnTo>
                  <a:lnTo>
                    <a:pt x="34500" y="41144"/>
                  </a:lnTo>
                  <a:lnTo>
                    <a:pt x="34683" y="41266"/>
                  </a:lnTo>
                  <a:lnTo>
                    <a:pt x="34866" y="41266"/>
                  </a:lnTo>
                  <a:lnTo>
                    <a:pt x="34927" y="41205"/>
                  </a:lnTo>
                  <a:lnTo>
                    <a:pt x="34988" y="41144"/>
                  </a:lnTo>
                  <a:lnTo>
                    <a:pt x="35049" y="40961"/>
                  </a:lnTo>
                  <a:lnTo>
                    <a:pt x="34988" y="40778"/>
                  </a:lnTo>
                  <a:lnTo>
                    <a:pt x="34927" y="40596"/>
                  </a:lnTo>
                  <a:lnTo>
                    <a:pt x="34439" y="39803"/>
                  </a:lnTo>
                  <a:lnTo>
                    <a:pt x="34013" y="39011"/>
                  </a:lnTo>
                  <a:lnTo>
                    <a:pt x="33586" y="38218"/>
                  </a:lnTo>
                  <a:lnTo>
                    <a:pt x="33464" y="38036"/>
                  </a:lnTo>
                  <a:lnTo>
                    <a:pt x="33403" y="37792"/>
                  </a:lnTo>
                  <a:lnTo>
                    <a:pt x="33525" y="37792"/>
                  </a:lnTo>
                  <a:lnTo>
                    <a:pt x="33647" y="37914"/>
                  </a:lnTo>
                  <a:lnTo>
                    <a:pt x="33830" y="38218"/>
                  </a:lnTo>
                  <a:lnTo>
                    <a:pt x="34074" y="38340"/>
                  </a:lnTo>
                  <a:lnTo>
                    <a:pt x="34257" y="38401"/>
                  </a:lnTo>
                  <a:lnTo>
                    <a:pt x="34744" y="38523"/>
                  </a:lnTo>
                  <a:lnTo>
                    <a:pt x="35049" y="38523"/>
                  </a:lnTo>
                  <a:lnTo>
                    <a:pt x="35171" y="38462"/>
                  </a:lnTo>
                  <a:lnTo>
                    <a:pt x="35293" y="38340"/>
                  </a:lnTo>
                  <a:lnTo>
                    <a:pt x="35354" y="38157"/>
                  </a:lnTo>
                  <a:lnTo>
                    <a:pt x="35293" y="38036"/>
                  </a:lnTo>
                  <a:lnTo>
                    <a:pt x="35232" y="37853"/>
                  </a:lnTo>
                  <a:lnTo>
                    <a:pt x="35049" y="37731"/>
                  </a:lnTo>
                  <a:lnTo>
                    <a:pt x="34744" y="37548"/>
                  </a:lnTo>
                  <a:lnTo>
                    <a:pt x="34500" y="37365"/>
                  </a:lnTo>
                  <a:lnTo>
                    <a:pt x="34013" y="36877"/>
                  </a:lnTo>
                  <a:lnTo>
                    <a:pt x="33586" y="36390"/>
                  </a:lnTo>
                  <a:lnTo>
                    <a:pt x="33098" y="35902"/>
                  </a:lnTo>
                  <a:lnTo>
                    <a:pt x="32550" y="35415"/>
                  </a:lnTo>
                  <a:lnTo>
                    <a:pt x="32184" y="35293"/>
                  </a:lnTo>
                  <a:lnTo>
                    <a:pt x="31879" y="35110"/>
                  </a:lnTo>
                  <a:lnTo>
                    <a:pt x="31392" y="35110"/>
                  </a:lnTo>
                  <a:lnTo>
                    <a:pt x="31270" y="34988"/>
                  </a:lnTo>
                  <a:lnTo>
                    <a:pt x="31148" y="34805"/>
                  </a:lnTo>
                  <a:lnTo>
                    <a:pt x="31026" y="34439"/>
                  </a:lnTo>
                  <a:lnTo>
                    <a:pt x="30721" y="33647"/>
                  </a:lnTo>
                  <a:lnTo>
                    <a:pt x="30538" y="32794"/>
                  </a:lnTo>
                  <a:lnTo>
                    <a:pt x="30112" y="31026"/>
                  </a:lnTo>
                  <a:lnTo>
                    <a:pt x="29868" y="29990"/>
                  </a:lnTo>
                  <a:lnTo>
                    <a:pt x="29563" y="28954"/>
                  </a:lnTo>
                  <a:lnTo>
                    <a:pt x="29380" y="28405"/>
                  </a:lnTo>
                  <a:lnTo>
                    <a:pt x="29136" y="27917"/>
                  </a:lnTo>
                  <a:lnTo>
                    <a:pt x="28893" y="27430"/>
                  </a:lnTo>
                  <a:lnTo>
                    <a:pt x="28588" y="27003"/>
                  </a:lnTo>
                  <a:lnTo>
                    <a:pt x="28222" y="26515"/>
                  </a:lnTo>
                  <a:lnTo>
                    <a:pt x="28039" y="26272"/>
                  </a:lnTo>
                  <a:lnTo>
                    <a:pt x="27856" y="25967"/>
                  </a:lnTo>
                  <a:lnTo>
                    <a:pt x="27674" y="25479"/>
                  </a:lnTo>
                  <a:lnTo>
                    <a:pt x="27552" y="24931"/>
                  </a:lnTo>
                  <a:lnTo>
                    <a:pt x="27308" y="23468"/>
                  </a:lnTo>
                  <a:lnTo>
                    <a:pt x="27003" y="22066"/>
                  </a:lnTo>
                  <a:lnTo>
                    <a:pt x="26698" y="20664"/>
                  </a:lnTo>
                  <a:lnTo>
                    <a:pt x="26455" y="19262"/>
                  </a:lnTo>
                  <a:lnTo>
                    <a:pt x="26333" y="18470"/>
                  </a:lnTo>
                  <a:lnTo>
                    <a:pt x="26272" y="17616"/>
                  </a:lnTo>
                  <a:lnTo>
                    <a:pt x="26211" y="17129"/>
                  </a:lnTo>
                  <a:lnTo>
                    <a:pt x="26211" y="16580"/>
                  </a:lnTo>
                  <a:lnTo>
                    <a:pt x="26028" y="15849"/>
                  </a:lnTo>
                  <a:lnTo>
                    <a:pt x="25906" y="15483"/>
                  </a:lnTo>
                  <a:lnTo>
                    <a:pt x="25784" y="15178"/>
                  </a:lnTo>
                  <a:lnTo>
                    <a:pt x="25540" y="14812"/>
                  </a:lnTo>
                  <a:lnTo>
                    <a:pt x="25357" y="14508"/>
                  </a:lnTo>
                  <a:lnTo>
                    <a:pt x="24809" y="13959"/>
                  </a:lnTo>
                  <a:lnTo>
                    <a:pt x="24199" y="13471"/>
                  </a:lnTo>
                  <a:lnTo>
                    <a:pt x="23468" y="13106"/>
                  </a:lnTo>
                  <a:lnTo>
                    <a:pt x="22797" y="12801"/>
                  </a:lnTo>
                  <a:lnTo>
                    <a:pt x="22005" y="12557"/>
                  </a:lnTo>
                  <a:lnTo>
                    <a:pt x="21273" y="12374"/>
                  </a:lnTo>
                  <a:lnTo>
                    <a:pt x="20908" y="12313"/>
                  </a:lnTo>
                  <a:lnTo>
                    <a:pt x="20542" y="12191"/>
                  </a:lnTo>
                  <a:lnTo>
                    <a:pt x="20237" y="12009"/>
                  </a:lnTo>
                  <a:lnTo>
                    <a:pt x="19993" y="11765"/>
                  </a:lnTo>
                  <a:lnTo>
                    <a:pt x="19811" y="11521"/>
                  </a:lnTo>
                  <a:lnTo>
                    <a:pt x="19750" y="11155"/>
                  </a:lnTo>
                  <a:lnTo>
                    <a:pt x="19689" y="10850"/>
                  </a:lnTo>
                  <a:lnTo>
                    <a:pt x="19689" y="10485"/>
                  </a:lnTo>
                  <a:lnTo>
                    <a:pt x="19689" y="10119"/>
                  </a:lnTo>
                  <a:lnTo>
                    <a:pt x="19750" y="9997"/>
                  </a:lnTo>
                  <a:lnTo>
                    <a:pt x="19872" y="9875"/>
                  </a:lnTo>
                  <a:lnTo>
                    <a:pt x="20359" y="9327"/>
                  </a:lnTo>
                  <a:lnTo>
                    <a:pt x="20664" y="8717"/>
                  </a:lnTo>
                  <a:lnTo>
                    <a:pt x="21030" y="8047"/>
                  </a:lnTo>
                  <a:lnTo>
                    <a:pt x="21273" y="7315"/>
                  </a:lnTo>
                  <a:lnTo>
                    <a:pt x="21395" y="6523"/>
                  </a:lnTo>
                  <a:lnTo>
                    <a:pt x="21517" y="5730"/>
                  </a:lnTo>
                  <a:lnTo>
                    <a:pt x="21578" y="4938"/>
                  </a:lnTo>
                  <a:lnTo>
                    <a:pt x="21578" y="4085"/>
                  </a:lnTo>
                  <a:lnTo>
                    <a:pt x="21456" y="3292"/>
                  </a:lnTo>
                  <a:lnTo>
                    <a:pt x="21273" y="2500"/>
                  </a:lnTo>
                  <a:lnTo>
                    <a:pt x="21030" y="1951"/>
                  </a:lnTo>
                  <a:lnTo>
                    <a:pt x="20725" y="1403"/>
                  </a:lnTo>
                  <a:lnTo>
                    <a:pt x="20298" y="976"/>
                  </a:lnTo>
                  <a:lnTo>
                    <a:pt x="19811" y="610"/>
                  </a:lnTo>
                  <a:lnTo>
                    <a:pt x="19506" y="428"/>
                  </a:lnTo>
                  <a:lnTo>
                    <a:pt x="19140" y="245"/>
                  </a:lnTo>
                  <a:lnTo>
                    <a:pt x="18774" y="123"/>
                  </a:lnTo>
                  <a:lnTo>
                    <a:pt x="18348" y="62"/>
                  </a:lnTo>
                  <a:lnTo>
                    <a:pt x="17555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17"/>
          <p:cNvGrpSpPr/>
          <p:nvPr/>
        </p:nvGrpSpPr>
        <p:grpSpPr>
          <a:xfrm>
            <a:off x="7770552" y="1331759"/>
            <a:ext cx="433800" cy="433800"/>
            <a:chOff x="5382800" y="412975"/>
            <a:chExt cx="433800" cy="433800"/>
          </a:xfrm>
        </p:grpSpPr>
        <p:sp>
          <p:nvSpPr>
            <p:cNvPr id="122" name="Google Shape;122;p17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7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7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4" y="5598"/>
            <a:ext cx="5234257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Epidemiology</a:t>
            </a:r>
            <a:r>
              <a:rPr lang="en-US" sz="3600" dirty="0"/>
              <a:t> </a:t>
            </a:r>
            <a:r>
              <a:rPr lang="en-US" sz="3600" b="1" dirty="0" smtClean="0"/>
              <a:t>:</a:t>
            </a:r>
            <a:endParaRPr sz="3600" b="1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698950" y="1101656"/>
            <a:ext cx="8320359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 smtClean="0"/>
              <a:t>IHD is </a:t>
            </a:r>
            <a:r>
              <a:rPr lang="en-US" sz="2000" b="1" dirty="0"/>
              <a:t>the leading cause of morbidity </a:t>
            </a:r>
            <a:r>
              <a:rPr lang="en-US" sz="2000" b="1" dirty="0" smtClean="0"/>
              <a:t>&amp; mortality worldwide</a:t>
            </a:r>
            <a:endParaRPr lang="en-US" sz="2000" dirty="0"/>
          </a:p>
          <a:p>
            <a:r>
              <a:rPr lang="en-US" sz="2000" dirty="0" smtClean="0"/>
              <a:t>Since </a:t>
            </a:r>
            <a:r>
              <a:rPr lang="en-US" sz="2000" dirty="0"/>
              <a:t>peaking </a:t>
            </a:r>
            <a:r>
              <a:rPr lang="en-US" sz="2000" dirty="0" smtClean="0"/>
              <a:t>in 1963</a:t>
            </a:r>
            <a:r>
              <a:rPr lang="en-US" sz="2000" dirty="0"/>
              <a:t>, the mortality </a:t>
            </a:r>
            <a:r>
              <a:rPr lang="en-US" sz="2000" dirty="0" smtClean="0"/>
              <a:t>of IHD </a:t>
            </a:r>
            <a:r>
              <a:rPr lang="en-US" sz="2000" dirty="0"/>
              <a:t>in </a:t>
            </a:r>
            <a:r>
              <a:rPr lang="en-US" sz="2000" dirty="0" smtClean="0"/>
              <a:t>US has declined </a:t>
            </a:r>
            <a:r>
              <a:rPr lang="en-US" sz="2000" dirty="0"/>
              <a:t>by 50</a:t>
            </a:r>
            <a:r>
              <a:rPr lang="en-US" sz="2000" dirty="0" smtClean="0"/>
              <a:t>%?: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2000" u="sng" dirty="0"/>
              <a:t>I</a:t>
            </a:r>
            <a:r>
              <a:rPr lang="en-US" sz="2000" u="sng" dirty="0" smtClean="0"/>
              <a:t>nterventions to diminished </a:t>
            </a:r>
            <a:r>
              <a:rPr lang="en-US" sz="2000" i="1" u="sng" dirty="0" smtClean="0"/>
              <a:t>risk factors </a:t>
            </a:r>
            <a:r>
              <a:rPr lang="en-US" sz="2000" dirty="0" smtClean="0"/>
              <a:t>(atherosclerosis risk factors): smoking </a:t>
            </a:r>
            <a:r>
              <a:rPr lang="en-US" sz="2000" dirty="0"/>
              <a:t>cessation </a:t>
            </a:r>
            <a:r>
              <a:rPr lang="en-US" sz="2000" dirty="0" smtClean="0"/>
              <a:t>programs, hypertension &amp; diabetes </a:t>
            </a:r>
            <a:r>
              <a:rPr lang="en-US" sz="2000" dirty="0"/>
              <a:t>treatment, </a:t>
            </a:r>
            <a:r>
              <a:rPr lang="en-US" sz="2000" dirty="0" smtClean="0"/>
              <a:t>&amp; cholesterol lowering agents.</a:t>
            </a:r>
            <a:endParaRPr lang="en-US" sz="2000" dirty="0"/>
          </a:p>
          <a:p>
            <a:pPr marL="533400" indent="-457200">
              <a:buFont typeface="+mj-lt"/>
              <a:buAutoNum type="arabicPeriod"/>
            </a:pPr>
            <a:r>
              <a:rPr lang="en-US" sz="2000" dirty="0"/>
              <a:t>To a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lesser</a:t>
            </a:r>
            <a:r>
              <a:rPr lang="en-US" sz="2000" dirty="0"/>
              <a:t> extent, </a:t>
            </a:r>
            <a:r>
              <a:rPr lang="en-US" sz="2000" u="sng" dirty="0"/>
              <a:t>diagnostic </a:t>
            </a:r>
            <a:r>
              <a:rPr lang="en-US" sz="2000" u="sng" dirty="0" smtClean="0"/>
              <a:t>&amp; therapeutic advances</a:t>
            </a:r>
            <a:r>
              <a:rPr lang="en-US" sz="2000" dirty="0" smtClean="0"/>
              <a:t>; </a:t>
            </a:r>
            <a:r>
              <a:rPr lang="en-US" sz="2000" dirty="0"/>
              <a:t>aspirin prophylaxis, better arrhythmia control, </a:t>
            </a:r>
            <a:r>
              <a:rPr lang="en-US" sz="2000" dirty="0" smtClean="0"/>
              <a:t>CCUs, thrombolysis for MI, angioplasty &amp; endovascular stenting, &amp;  CABG surgery.</a:t>
            </a:r>
          </a:p>
          <a:p>
            <a:pPr marL="76200" indent="0">
              <a:buNone/>
            </a:pPr>
            <a:r>
              <a:rPr lang="en-US" sz="2000" dirty="0" smtClean="0"/>
              <a:t>Maintaining </a:t>
            </a:r>
            <a:r>
              <a:rPr lang="en-US" sz="2000" dirty="0"/>
              <a:t>this downward </a:t>
            </a:r>
            <a:r>
              <a:rPr lang="en-US" sz="2000" dirty="0" smtClean="0"/>
              <a:t>is challenging; longevity </a:t>
            </a:r>
            <a:r>
              <a:rPr lang="en-US" sz="2000" dirty="0"/>
              <a:t>of “baby boomers</a:t>
            </a:r>
            <a:r>
              <a:rPr lang="en-US" sz="2000" dirty="0" smtClean="0"/>
              <a:t>,” &amp; the epidemic of obesity.</a:t>
            </a:r>
          </a:p>
          <a:p>
            <a:endParaRPr lang="en-US" sz="2200" dirty="0" smtClean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7305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4" y="5598"/>
            <a:ext cx="5234257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 smtClean="0"/>
              <a:t>Pathogenesis</a:t>
            </a:r>
            <a:endParaRPr sz="3600" b="1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698950" y="1174392"/>
            <a:ext cx="8133323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 smtClean="0"/>
              <a:t>The dominant cause of IHD is inadequate </a:t>
            </a:r>
            <a:r>
              <a:rPr lang="en-US" sz="2000" b="1" dirty="0"/>
              <a:t>coronary </a:t>
            </a:r>
            <a:r>
              <a:rPr lang="en-US" sz="2000" b="1" dirty="0" smtClean="0"/>
              <a:t>perfusion relative </a:t>
            </a:r>
            <a:r>
              <a:rPr lang="en-US" sz="2000" b="1" dirty="0"/>
              <a:t>to myocardial </a:t>
            </a:r>
            <a:r>
              <a:rPr lang="en-US" sz="2000" b="1" dirty="0" smtClean="0"/>
              <a:t>demand</a:t>
            </a:r>
            <a:r>
              <a:rPr lang="en-US" sz="2000" b="1" dirty="0" smtClean="0">
                <a:sym typeface="Wingdings" pitchFamily="2" charset="2"/>
              </a:rPr>
              <a:t> the majority </a:t>
            </a:r>
            <a:r>
              <a:rPr lang="en-US" sz="2000" b="1" dirty="0" smtClean="0"/>
              <a:t>as </a:t>
            </a:r>
            <a:r>
              <a:rPr lang="en-US" sz="2000" b="1" dirty="0"/>
              <a:t>a </a:t>
            </a:r>
            <a:r>
              <a:rPr lang="en-US" sz="2000" b="1" dirty="0" smtClean="0"/>
              <a:t>consequence of 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 preexisting (“fixed”) atherosclerotic occlusion of 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coronary 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arteries </a:t>
            </a:r>
            <a:r>
              <a:rPr lang="en-US" sz="2000" b="1" dirty="0" smtClean="0">
                <a:solidFill>
                  <a:srgbClr val="FF3300"/>
                </a:solidFill>
              </a:rPr>
              <a:t>&amp; new</a:t>
            </a:r>
            <a:r>
              <a:rPr lang="en-US" sz="2000" b="1" dirty="0">
                <a:solidFill>
                  <a:srgbClr val="FF3300"/>
                </a:solidFill>
              </a:rPr>
              <a:t>, superimposed </a:t>
            </a:r>
            <a:r>
              <a:rPr lang="en-US" sz="2000" b="1" dirty="0" smtClean="0">
                <a:solidFill>
                  <a:srgbClr val="FF3300"/>
                </a:solidFill>
              </a:rPr>
              <a:t>thrombosis </a:t>
            </a:r>
            <a:r>
              <a:rPr lang="en-US" sz="2000" b="1" dirty="0" smtClean="0">
                <a:solidFill>
                  <a:srgbClr val="CC0000"/>
                </a:solidFill>
              </a:rPr>
              <a:t>and/or </a:t>
            </a:r>
            <a:r>
              <a:rPr lang="en-US" sz="2000" b="1" dirty="0">
                <a:solidFill>
                  <a:srgbClr val="CC0000"/>
                </a:solidFill>
              </a:rPr>
              <a:t>vasospasm</a:t>
            </a:r>
            <a:r>
              <a:rPr lang="en-US" sz="2000" b="1" dirty="0" smtClean="0">
                <a:solidFill>
                  <a:srgbClr val="CC0000"/>
                </a:solidFill>
              </a:rPr>
              <a:t>.</a:t>
            </a:r>
          </a:p>
          <a:p>
            <a:r>
              <a:rPr lang="en-US" sz="2000" dirty="0"/>
              <a:t>Fixed </a:t>
            </a:r>
            <a:r>
              <a:rPr lang="en-US" sz="2000" dirty="0" smtClean="0"/>
              <a:t>obstructions </a:t>
            </a:r>
            <a:r>
              <a:rPr lang="en-US" sz="2000" u="sng" dirty="0" smtClean="0"/>
              <a:t>&lt;70</a:t>
            </a:r>
            <a:r>
              <a:rPr lang="en-US" sz="2000" u="sng" dirty="0"/>
              <a:t>% </a:t>
            </a:r>
            <a:r>
              <a:rPr lang="en-US" sz="2000" dirty="0"/>
              <a:t>of </a:t>
            </a:r>
            <a:r>
              <a:rPr lang="en-US" sz="2000" dirty="0" smtClean="0"/>
              <a:t>a vessel lumen: typically asymptomatic</a:t>
            </a:r>
            <a:r>
              <a:rPr lang="en-US" sz="2000" dirty="0"/>
              <a:t>, even </a:t>
            </a:r>
            <a:r>
              <a:rPr lang="en-US" sz="2000" dirty="0" smtClean="0"/>
              <a:t>with exertion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/>
              <a:t>O</a:t>
            </a:r>
            <a:r>
              <a:rPr lang="en-US" sz="2000" dirty="0" smtClean="0"/>
              <a:t>cclude </a:t>
            </a:r>
            <a:r>
              <a:rPr lang="en-US" sz="2000" u="sng" dirty="0" smtClean="0"/>
              <a:t>&gt; 70</a:t>
            </a:r>
            <a:r>
              <a:rPr lang="en-US" sz="2000" u="sng" dirty="0"/>
              <a:t>% </a:t>
            </a:r>
            <a:r>
              <a:rPr lang="en-US" sz="2000" dirty="0"/>
              <a:t>of a vessel </a:t>
            </a:r>
            <a:r>
              <a:rPr lang="en-US" sz="2000" dirty="0" smtClean="0"/>
              <a:t>lumen “critical stenosis”, generally symptomatic with exertion.</a:t>
            </a:r>
          </a:p>
          <a:p>
            <a:r>
              <a:rPr lang="en-US" sz="2000" dirty="0" smtClean="0"/>
              <a:t>Occludes </a:t>
            </a:r>
            <a:r>
              <a:rPr lang="en-US" sz="2000" u="sng" dirty="0" smtClean="0"/>
              <a:t>&gt; 90</a:t>
            </a:r>
            <a:r>
              <a:rPr lang="en-US" sz="2000" u="sng" dirty="0"/>
              <a:t>%</a:t>
            </a:r>
            <a:r>
              <a:rPr lang="en-US" sz="2000" dirty="0"/>
              <a:t> </a:t>
            </a:r>
            <a:r>
              <a:rPr lang="en-US" sz="2000" dirty="0" smtClean="0"/>
              <a:t>of </a:t>
            </a:r>
            <a:r>
              <a:rPr lang="en-US" sz="2000" dirty="0"/>
              <a:t>a vascular </a:t>
            </a:r>
            <a:r>
              <a:rPr lang="en-US" sz="2000" dirty="0" smtClean="0"/>
              <a:t>lumen: Symptoms </a:t>
            </a:r>
            <a:r>
              <a:rPr lang="en-US" sz="2000" dirty="0"/>
              <a:t>even at rest</a:t>
            </a:r>
            <a:endParaRPr lang="en-US" sz="2200" dirty="0" smtClean="0">
              <a:solidFill>
                <a:srgbClr val="CC0000"/>
              </a:solidFill>
            </a:endParaRPr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6129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3" y="5598"/>
            <a:ext cx="6824067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 smtClean="0"/>
              <a:t>Pathogenesis - </a:t>
            </a:r>
            <a:r>
              <a:rPr lang="en-US" sz="3600" b="1" dirty="0">
                <a:solidFill>
                  <a:srgbClr val="00B050"/>
                </a:solidFill>
              </a:rPr>
              <a:t>C</a:t>
            </a:r>
            <a:r>
              <a:rPr lang="en-US" sz="3600" b="1" dirty="0" smtClean="0">
                <a:solidFill>
                  <a:srgbClr val="00B050"/>
                </a:solidFill>
              </a:rPr>
              <a:t>ollateral </a:t>
            </a:r>
            <a:r>
              <a:rPr lang="en-US" sz="3600" b="1" dirty="0">
                <a:solidFill>
                  <a:srgbClr val="00B050"/>
                </a:solidFill>
              </a:rPr>
              <a:t>perfusion</a:t>
            </a:r>
            <a:endParaRPr sz="3600" b="1" dirty="0">
              <a:solidFill>
                <a:srgbClr val="00B050"/>
              </a:solidFill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698950" y="1174392"/>
            <a:ext cx="8133323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smtClean="0"/>
              <a:t>IF an </a:t>
            </a:r>
            <a:r>
              <a:rPr lang="en-US" sz="2000" dirty="0"/>
              <a:t>atherosclerotic lesion </a:t>
            </a:r>
            <a:r>
              <a:rPr lang="en-US" sz="2000" dirty="0" smtClean="0"/>
              <a:t>occludes </a:t>
            </a:r>
            <a:r>
              <a:rPr lang="en-US" sz="2000" dirty="0"/>
              <a:t>a coronary artery at </a:t>
            </a:r>
            <a:r>
              <a:rPr lang="en-US" sz="2000" u="sng" dirty="0"/>
              <a:t>a sufficiently </a:t>
            </a:r>
            <a:r>
              <a:rPr lang="en-US" sz="2000" u="sng" dirty="0" smtClean="0"/>
              <a:t>slow </a:t>
            </a:r>
            <a:r>
              <a:rPr lang="en-US" sz="2000" dirty="0" smtClean="0"/>
              <a:t>rate </a:t>
            </a:r>
            <a:r>
              <a:rPr lang="en-US" sz="2000" dirty="0"/>
              <a:t>over years, other </a:t>
            </a:r>
            <a:r>
              <a:rPr lang="en-US" sz="2000" dirty="0" smtClean="0"/>
              <a:t>vessels undergo remodeling &amp; provide compensatory </a:t>
            </a:r>
            <a:r>
              <a:rPr lang="en-US" sz="2000" dirty="0"/>
              <a:t>blood flow to </a:t>
            </a:r>
            <a:r>
              <a:rPr lang="en-US" sz="2000" dirty="0" smtClean="0"/>
              <a:t>the area </a:t>
            </a:r>
            <a:r>
              <a:rPr lang="en-US" sz="2000" dirty="0"/>
              <a:t>at </a:t>
            </a:r>
            <a:r>
              <a:rPr lang="en-US" sz="2000" dirty="0" smtClean="0"/>
              <a:t>risk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b="1" dirty="0">
                <a:solidFill>
                  <a:srgbClr val="00B050"/>
                </a:solidFill>
                <a:latin typeface="Dosis"/>
                <a:ea typeface="Dosis"/>
                <a:cs typeface="Dosis"/>
                <a:sym typeface="Dosis"/>
              </a:rPr>
              <a:t>collateral perfusion</a:t>
            </a:r>
            <a:r>
              <a:rPr lang="en-US" sz="2000" i="1" dirty="0"/>
              <a:t> </a:t>
            </a:r>
            <a:r>
              <a:rPr lang="en-US" sz="2000" dirty="0"/>
              <a:t>can </a:t>
            </a:r>
            <a:r>
              <a:rPr lang="en-US" sz="2000" dirty="0" smtClean="0"/>
              <a:t>subsequently protect </a:t>
            </a:r>
            <a:r>
              <a:rPr lang="en-US" sz="2000" dirty="0"/>
              <a:t>against </a:t>
            </a:r>
            <a:r>
              <a:rPr lang="en-US" sz="2000" dirty="0" smtClean="0"/>
              <a:t>MI.</a:t>
            </a:r>
          </a:p>
          <a:p>
            <a:r>
              <a:rPr lang="en-US" sz="2000" dirty="0"/>
              <a:t>W</a:t>
            </a:r>
            <a:r>
              <a:rPr lang="en-US" sz="2000" dirty="0" smtClean="0"/>
              <a:t>ith </a:t>
            </a:r>
            <a:r>
              <a:rPr lang="en-US" sz="2000" dirty="0" smtClean="0">
                <a:solidFill>
                  <a:srgbClr val="C00000"/>
                </a:solidFill>
              </a:rPr>
              <a:t>acute coronary blockage</a:t>
            </a:r>
            <a:r>
              <a:rPr lang="en-US" sz="2000" dirty="0" smtClean="0"/>
              <a:t>, there is no time for collateral flow to develop and </a:t>
            </a:r>
            <a:r>
              <a:rPr lang="en-US" sz="2000" dirty="0"/>
              <a:t>infarction results.</a:t>
            </a:r>
            <a:endParaRPr lang="en-US" sz="2200" dirty="0" smtClean="0">
              <a:solidFill>
                <a:srgbClr val="CC0000"/>
              </a:solidFill>
            </a:endParaRPr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3317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2" y="197426"/>
            <a:ext cx="8174887" cy="9481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Acute Plaque Change</a:t>
            </a:r>
            <a:endParaRPr sz="2800" b="1" dirty="0">
              <a:solidFill>
                <a:srgbClr val="00B050"/>
              </a:solidFill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698950" y="1174392"/>
            <a:ext cx="8133323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smtClean="0"/>
              <a:t>In most </a:t>
            </a:r>
            <a:r>
              <a:rPr lang="en-US" b="1" dirty="0"/>
              <a:t>patients, unstable angina, infarction, </a:t>
            </a:r>
            <a:r>
              <a:rPr lang="en-US" b="1" dirty="0" smtClean="0"/>
              <a:t>&amp; sudden cardiac </a:t>
            </a:r>
            <a:r>
              <a:rPr lang="en-US" b="1" dirty="0"/>
              <a:t>death occur because of abrupt plaque change </a:t>
            </a:r>
            <a:r>
              <a:rPr lang="en-US" b="1" dirty="0" smtClean="0"/>
              <a:t>followed by </a:t>
            </a:r>
            <a:r>
              <a:rPr lang="en-US" b="1" dirty="0"/>
              <a:t>thrombosis—hence the term </a:t>
            </a:r>
            <a:r>
              <a:rPr lang="en-US" b="1" i="1" dirty="0"/>
              <a:t>acute </a:t>
            </a:r>
            <a:r>
              <a:rPr lang="en-US" b="1" i="1" dirty="0" smtClean="0"/>
              <a:t>coronary syndrome.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2200" i="1" dirty="0" smtClean="0"/>
              <a:t>Rupture</a:t>
            </a:r>
            <a:r>
              <a:rPr lang="en-US" sz="2200" i="1" dirty="0"/>
              <a:t>, </a:t>
            </a:r>
            <a:r>
              <a:rPr lang="en-US" sz="2200" i="1" dirty="0" smtClean="0"/>
              <a:t>erosions, fissuring</a:t>
            </a:r>
            <a:r>
              <a:rPr lang="en-US" sz="2200" i="1" dirty="0"/>
              <a:t>, or ulceration of plaques </a:t>
            </a:r>
            <a:r>
              <a:rPr lang="en-US" sz="2200" i="1" dirty="0" smtClean="0"/>
              <a:t>expose </a:t>
            </a:r>
            <a:r>
              <a:rPr lang="en-US" sz="2200" i="1" dirty="0"/>
              <a:t>highly </a:t>
            </a:r>
            <a:r>
              <a:rPr lang="en-US" sz="2200" i="1" dirty="0" err="1">
                <a:solidFill>
                  <a:srgbClr val="C00000"/>
                </a:solidFill>
              </a:rPr>
              <a:t>thrombogenic</a:t>
            </a:r>
            <a:r>
              <a:rPr lang="en-US" sz="2200" i="1" dirty="0"/>
              <a:t> </a:t>
            </a:r>
            <a:r>
              <a:rPr lang="en-US" sz="2200" i="1" u="sng" dirty="0"/>
              <a:t>constituents</a:t>
            </a:r>
            <a:r>
              <a:rPr lang="en-US" sz="2200" i="1" dirty="0"/>
              <a:t> or </a:t>
            </a:r>
            <a:r>
              <a:rPr lang="en-US" sz="2200" i="1" u="sng" dirty="0"/>
              <a:t>underlying </a:t>
            </a:r>
            <a:r>
              <a:rPr lang="en-US" sz="2200" i="1" u="sng" dirty="0" err="1" smtClean="0"/>
              <a:t>subendothelial</a:t>
            </a:r>
            <a:r>
              <a:rPr lang="en-US" sz="2200" i="1" u="sng" dirty="0"/>
              <a:t> </a:t>
            </a:r>
            <a:r>
              <a:rPr lang="en-US" sz="2200" i="1" u="sng" dirty="0" smtClean="0"/>
              <a:t>basement membrane</a:t>
            </a:r>
            <a:r>
              <a:rPr lang="en-US" sz="2200" i="1" dirty="0"/>
              <a:t> </a:t>
            </a:r>
            <a:r>
              <a:rPr lang="en-US" sz="2200" i="1" dirty="0" smtClean="0">
                <a:sym typeface="Wingdings" pitchFamily="2" charset="2"/>
              </a:rPr>
              <a:t>  </a:t>
            </a:r>
            <a:r>
              <a:rPr lang="en-US" sz="2200" i="1" dirty="0" smtClean="0"/>
              <a:t>rapid </a:t>
            </a:r>
            <a:r>
              <a:rPr lang="en-US" sz="2200" i="1" dirty="0">
                <a:solidFill>
                  <a:srgbClr val="C00000"/>
                </a:solidFill>
              </a:rPr>
              <a:t>thrombosis</a:t>
            </a:r>
            <a:r>
              <a:rPr lang="en-US" sz="2200" i="1" dirty="0"/>
              <a:t>.</a:t>
            </a:r>
            <a:r>
              <a:rPr lang="en-US" sz="2200" b="1" i="1" dirty="0" smtClean="0"/>
              <a:t> 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2200" i="1" dirty="0"/>
              <a:t>Also </a:t>
            </a:r>
            <a:r>
              <a:rPr lang="en-US" sz="2200" i="1" dirty="0">
                <a:solidFill>
                  <a:srgbClr val="C00000"/>
                </a:solidFill>
              </a:rPr>
              <a:t>hemorrhage</a:t>
            </a:r>
            <a:r>
              <a:rPr lang="en-US" sz="2200" i="1" dirty="0"/>
              <a:t> into the core of plaques can </a:t>
            </a:r>
            <a:r>
              <a:rPr lang="en-US" sz="2200" i="1" dirty="0" smtClean="0"/>
              <a:t>expand its volume </a:t>
            </a:r>
            <a:r>
              <a:rPr lang="en-US" sz="2200" i="1" dirty="0" smtClean="0">
                <a:sym typeface="Wingdings" pitchFamily="2" charset="2"/>
              </a:rPr>
              <a:t> </a:t>
            </a:r>
            <a:r>
              <a:rPr lang="en-US" sz="2200" i="1" dirty="0" smtClean="0"/>
              <a:t>acutely </a:t>
            </a:r>
            <a:r>
              <a:rPr lang="en-US" sz="2200" i="1" dirty="0"/>
              <a:t>exacerbating the </a:t>
            </a:r>
            <a:r>
              <a:rPr lang="en-US" sz="2200" i="1" dirty="0" smtClean="0"/>
              <a:t>luminal </a:t>
            </a:r>
            <a:r>
              <a:rPr lang="en-US" sz="2200" i="1" dirty="0"/>
              <a:t>occlusion.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692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36" y="-103909"/>
            <a:ext cx="6182591" cy="52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0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7FDE7D708FE845A62A02956B3FD4F6" ma:contentTypeVersion="7" ma:contentTypeDescription="Create a new document." ma:contentTypeScope="" ma:versionID="57f8917420caa576ed3efd9115bcb4ba">
  <xsd:schema xmlns:xsd="http://www.w3.org/2001/XMLSchema" xmlns:xs="http://www.w3.org/2001/XMLSchema" xmlns:p="http://schemas.microsoft.com/office/2006/metadata/properties" xmlns:ns2="95982555-10ae-48fc-bacb-d01f372ff3df" targetNamespace="http://schemas.microsoft.com/office/2006/metadata/properties" ma:root="true" ma:fieldsID="ffe6455017f6d2b21732d9aeeafff712" ns2:_="">
    <xsd:import namespace="95982555-10ae-48fc-bacb-d01f372ff3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982555-10ae-48fc-bacb-d01f372ff3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407163-0E2D-4148-A750-5E5DAA7FD40B}"/>
</file>

<file path=customXml/itemProps2.xml><?xml version="1.0" encoding="utf-8"?>
<ds:datastoreItem xmlns:ds="http://schemas.openxmlformats.org/officeDocument/2006/customXml" ds:itemID="{54188F24-43BD-4C44-B880-C0F2653E11CA}"/>
</file>

<file path=customXml/itemProps3.xml><?xml version="1.0" encoding="utf-8"?>
<ds:datastoreItem xmlns:ds="http://schemas.openxmlformats.org/officeDocument/2006/customXml" ds:itemID="{DEB18DB1-1102-44D2-BF30-CEE9C1BDBBEE}"/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1917</Words>
  <Application>Microsoft Office PowerPoint</Application>
  <PresentationFormat>On-screen Show (16:9)</PresentationFormat>
  <Paragraphs>171</Paragraphs>
  <Slides>38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Source Sans Pro</vt:lpstr>
      <vt:lpstr>Calibri</vt:lpstr>
      <vt:lpstr>Algerian</vt:lpstr>
      <vt:lpstr>Dosis</vt:lpstr>
      <vt:lpstr>Wingdings</vt:lpstr>
      <vt:lpstr>Cerimon template</vt:lpstr>
      <vt:lpstr>Ischemic Heart Disease</vt:lpstr>
      <vt:lpstr>Ischemic Heart Disease (IHD)</vt:lpstr>
      <vt:lpstr>Ischemic Heart Disease (IHD)</vt:lpstr>
      <vt:lpstr>Cardiac syndromes:</vt:lpstr>
      <vt:lpstr>Epidemiology :</vt:lpstr>
      <vt:lpstr>Pathogenesis</vt:lpstr>
      <vt:lpstr>Pathogenesis - Collateral perfusion</vt:lpstr>
      <vt:lpstr>Acute Plaque Change</vt:lpstr>
      <vt:lpstr>PowerPoint Presentation</vt:lpstr>
      <vt:lpstr>Angina Pectoris</vt:lpstr>
      <vt:lpstr>Angina Pectoris - variants</vt:lpstr>
      <vt:lpstr>Angina Pectoris - variants</vt:lpstr>
      <vt:lpstr>Angina Pectoris - variants</vt:lpstr>
      <vt:lpstr>Myocardial Infarction</vt:lpstr>
      <vt:lpstr>Myocardial Infarction</vt:lpstr>
      <vt:lpstr>Pathogenesis – Sequence of events underlies most MIs</vt:lpstr>
      <vt:lpstr>MI - Patterns of Infarction</vt:lpstr>
      <vt:lpstr>MI - Patterns of Infarction (distribution )</vt:lpstr>
      <vt:lpstr>MI - Patterns of Infarction (size of vessel &amp; collateral)</vt:lpstr>
      <vt:lpstr>MI - Patterns of Infarction (size of vessel &amp; collateral)</vt:lpstr>
      <vt:lpstr>MI - Patterns of Infarction (size of vessel &amp; collateral)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 – Clinical features </vt:lpstr>
      <vt:lpstr>MI – Clinical features </vt:lpstr>
      <vt:lpstr>Consequences and Complications of MI</vt:lpstr>
      <vt:lpstr>Consequences and Complications of MI</vt:lpstr>
      <vt:lpstr>Consequences and Complications of MI</vt:lpstr>
      <vt:lpstr>Consequences and Complications of MI</vt:lpstr>
      <vt:lpstr>Consequences and Complications of MI</vt:lpstr>
      <vt:lpstr>Consequences and Complications of MI</vt:lpstr>
      <vt:lpstr>Chronic Ischemic Heart Disease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Ishcemic Heart Disease</dc:title>
  <dc:creator>mohammed hayel</dc:creator>
  <cp:lastModifiedBy>mohammed hayel</cp:lastModifiedBy>
  <cp:revision>89</cp:revision>
  <dcterms:modified xsi:type="dcterms:W3CDTF">2020-11-26T05:39:27Z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0x010100D17FDE7D708FE845A62A02956B3FD4F6</vt:lpwstr>
  </property>
</Properties>
</file>