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32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34"/>
  </p:notesMasterIdLst>
  <p:sldIdLst>
    <p:sldId id="345" r:id="rId2"/>
    <p:sldId id="346" r:id="rId3"/>
    <p:sldId id="347" r:id="rId4"/>
    <p:sldId id="348" r:id="rId5"/>
    <p:sldId id="350" r:id="rId6"/>
    <p:sldId id="351" r:id="rId7"/>
    <p:sldId id="352" r:id="rId8"/>
    <p:sldId id="354" r:id="rId9"/>
    <p:sldId id="353" r:id="rId10"/>
    <p:sldId id="356" r:id="rId11"/>
    <p:sldId id="355" r:id="rId12"/>
    <p:sldId id="357" r:id="rId13"/>
    <p:sldId id="360" r:id="rId14"/>
    <p:sldId id="358" r:id="rId15"/>
    <p:sldId id="359" r:id="rId16"/>
    <p:sldId id="265" r:id="rId17"/>
    <p:sldId id="363" r:id="rId18"/>
    <p:sldId id="364" r:id="rId19"/>
    <p:sldId id="373" r:id="rId20"/>
    <p:sldId id="375" r:id="rId21"/>
    <p:sldId id="374" r:id="rId22"/>
    <p:sldId id="365" r:id="rId23"/>
    <p:sldId id="366" r:id="rId24"/>
    <p:sldId id="367" r:id="rId25"/>
    <p:sldId id="376" r:id="rId26"/>
    <p:sldId id="368" r:id="rId27"/>
    <p:sldId id="372" r:id="rId28"/>
    <p:sldId id="369" r:id="rId29"/>
    <p:sldId id="371" r:id="rId30"/>
    <p:sldId id="370" r:id="rId31"/>
    <p:sldId id="377" r:id="rId32"/>
    <p:sldId id="279" r:id="rId33"/>
  </p:sldIdLst>
  <p:sldSz cx="9144000" cy="5143500" type="screen16x9"/>
  <p:notesSz cx="6858000" cy="9144000"/>
  <p:embeddedFontLst>
    <p:embeddedFont>
      <p:font typeface="Dosis" charset="0"/>
      <p:regular r:id="rId35"/>
      <p:bold r:id="rId36"/>
    </p:embeddedFont>
    <p:embeddedFont>
      <p:font typeface="Source Sans Pro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DFE3CBF2-F920-4ABD-A0C9-DBEF4B05FF2B}">
  <a:tblStyle styleId="{DFE3CBF2-F920-4ABD-A0C9-DBEF4B05FF2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7" autoAdjust="0"/>
    <p:restoredTop sz="94671" autoAdjust="0"/>
  </p:normalViewPr>
  <p:slideViewPr>
    <p:cSldViewPr snapToGrid="0">
      <p:cViewPr varScale="1">
        <p:scale>
          <a:sx n="93" d="100"/>
          <a:sy n="93" d="100"/>
        </p:scale>
        <p:origin x="-792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13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2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viewProps" Target="viewProps.xml"/><Relationship Id="rId47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044092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46560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76473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76473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76473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7647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2209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76473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76473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76473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76473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76473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76473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6043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6482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250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227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261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 rot="10800000">
            <a:off x="-150" y="3082200"/>
            <a:ext cx="9144000" cy="687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/>
          <p:nvPr/>
        </p:nvSpPr>
        <p:spPr>
          <a:xfrm flipH="1">
            <a:off x="-150" y="0"/>
            <a:ext cx="9144000" cy="30822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1907659"/>
            <a:ext cx="5008200" cy="1045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685800" y="3082250"/>
            <a:ext cx="5008200" cy="6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>
                <a:solidFill>
                  <a:srgbClr val="0DB7C4"/>
                </a:solidFill>
              </a:defRPr>
            </a:lvl1pPr>
            <a:lvl2pPr lvl="1" rtl="0">
              <a:buNone/>
              <a:defRPr>
                <a:solidFill>
                  <a:srgbClr val="0DB7C4"/>
                </a:solidFill>
              </a:defRPr>
            </a:lvl2pPr>
            <a:lvl3pPr lvl="2" rtl="0">
              <a:buNone/>
              <a:defRPr>
                <a:solidFill>
                  <a:srgbClr val="0DB7C4"/>
                </a:solidFill>
              </a:defRPr>
            </a:lvl3pPr>
            <a:lvl4pPr lvl="3" rtl="0">
              <a:buNone/>
              <a:defRPr>
                <a:solidFill>
                  <a:srgbClr val="0DB7C4"/>
                </a:solidFill>
              </a:defRPr>
            </a:lvl4pPr>
            <a:lvl5pPr lvl="4" rtl="0">
              <a:buNone/>
              <a:defRPr>
                <a:solidFill>
                  <a:srgbClr val="0DB7C4"/>
                </a:solidFill>
              </a:defRPr>
            </a:lvl5pPr>
            <a:lvl6pPr lvl="5" rtl="0">
              <a:buNone/>
              <a:defRPr>
                <a:solidFill>
                  <a:srgbClr val="0DB7C4"/>
                </a:solidFill>
              </a:defRPr>
            </a:lvl6pPr>
            <a:lvl7pPr lvl="6" rtl="0">
              <a:buNone/>
              <a:defRPr>
                <a:solidFill>
                  <a:srgbClr val="0DB7C4"/>
                </a:solidFill>
              </a:defRPr>
            </a:lvl7pPr>
            <a:lvl8pPr lvl="7" rtl="0">
              <a:buNone/>
              <a:defRPr>
                <a:solidFill>
                  <a:srgbClr val="0DB7C4"/>
                </a:solidFill>
              </a:defRPr>
            </a:lvl8pPr>
            <a:lvl9pPr lvl="8" rtl="0">
              <a:buNone/>
              <a:defRPr>
                <a:solidFill>
                  <a:srgbClr val="0DB7C4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 rot="10800000">
            <a:off x="-150" y="3769825"/>
            <a:ext cx="9144000" cy="687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 flipH="1">
            <a:off x="-150" y="0"/>
            <a:ext cx="9144000" cy="37698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1616475" y="0"/>
            <a:ext cx="5910900" cy="3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▹"/>
              <a:defRPr i="1">
                <a:solidFill>
                  <a:srgbClr val="FFFFFF"/>
                </a:solidFill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▸"/>
              <a:defRPr i="1">
                <a:solidFill>
                  <a:srgbClr val="FFFFFF"/>
                </a:solidFill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⬩"/>
              <a:defRPr i="1">
                <a:solidFill>
                  <a:srgbClr val="FFFFFF"/>
                </a:solidFill>
              </a:defRPr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⬞"/>
              <a:defRPr i="1">
                <a:solidFill>
                  <a:srgbClr val="FFFFFF"/>
                </a:solidFill>
              </a:defRPr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i="1">
                <a:solidFill>
                  <a:srgbClr val="FFFFFF"/>
                </a:solidFill>
              </a:defRPr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i="1">
                <a:solidFill>
                  <a:srgbClr val="FFFFFF"/>
                </a:solidFill>
              </a:defRPr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i="1">
                <a:solidFill>
                  <a:srgbClr val="FFFFFF"/>
                </a:solidFill>
              </a:defRPr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i="1">
                <a:solidFill>
                  <a:srgbClr val="FFFFFF"/>
                </a:solidFill>
              </a:defRPr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/>
          <p:nvPr/>
        </p:nvSpPr>
        <p:spPr>
          <a:xfrm>
            <a:off x="3593400" y="3670520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0DB7C4"/>
                </a:solidFill>
              </a:rPr>
              <a:t>”</a:t>
            </a:r>
            <a:endParaRPr sz="7200" b="1">
              <a:solidFill>
                <a:srgbClr val="0DB7C4"/>
              </a:solidFill>
            </a:endParaRPr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>
                <a:solidFill>
                  <a:srgbClr val="0DB7C4"/>
                </a:solidFill>
              </a:defRPr>
            </a:lvl1pPr>
            <a:lvl2pPr lvl="1" rtl="0">
              <a:buNone/>
              <a:defRPr>
                <a:solidFill>
                  <a:srgbClr val="0DB7C4"/>
                </a:solidFill>
              </a:defRPr>
            </a:lvl2pPr>
            <a:lvl3pPr lvl="2" rtl="0">
              <a:buNone/>
              <a:defRPr>
                <a:solidFill>
                  <a:srgbClr val="0DB7C4"/>
                </a:solidFill>
              </a:defRPr>
            </a:lvl3pPr>
            <a:lvl4pPr lvl="3" rtl="0">
              <a:buNone/>
              <a:defRPr>
                <a:solidFill>
                  <a:srgbClr val="0DB7C4"/>
                </a:solidFill>
              </a:defRPr>
            </a:lvl4pPr>
            <a:lvl5pPr lvl="4" rtl="0">
              <a:buNone/>
              <a:defRPr>
                <a:solidFill>
                  <a:srgbClr val="0DB7C4"/>
                </a:solidFill>
              </a:defRPr>
            </a:lvl5pPr>
            <a:lvl6pPr lvl="5" rtl="0">
              <a:buNone/>
              <a:defRPr>
                <a:solidFill>
                  <a:srgbClr val="0DB7C4"/>
                </a:solidFill>
              </a:defRPr>
            </a:lvl6pPr>
            <a:lvl7pPr lvl="6" rtl="0">
              <a:buNone/>
              <a:defRPr>
                <a:solidFill>
                  <a:srgbClr val="0DB7C4"/>
                </a:solidFill>
              </a:defRPr>
            </a:lvl7pPr>
            <a:lvl8pPr lvl="7" rtl="0">
              <a:buNone/>
              <a:defRPr>
                <a:solidFill>
                  <a:srgbClr val="0DB7C4"/>
                </a:solidFill>
              </a:defRPr>
            </a:lvl8pPr>
            <a:lvl9pPr lvl="8" rtl="0">
              <a:buNone/>
              <a:defRPr>
                <a:solidFill>
                  <a:srgbClr val="0DB7C4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/>
          <p:nvPr/>
        </p:nvSpPr>
        <p:spPr>
          <a:xfrm flipH="1">
            <a:off x="-75" y="0"/>
            <a:ext cx="669600" cy="11400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44425" y="1538075"/>
            <a:ext cx="5169000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▹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⬩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⬞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44425" y="1538075"/>
            <a:ext cx="5169000" cy="3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0DB7C4"/>
              </a:buClr>
              <a:buSzPts val="3000"/>
              <a:buFont typeface="Source Sans Pro"/>
              <a:buChar char="▹"/>
              <a:defRPr sz="30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▸"/>
              <a:defRPr sz="24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⬩"/>
              <a:defRPr sz="24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⬞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○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■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●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○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■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ctrTitle"/>
          </p:nvPr>
        </p:nvSpPr>
        <p:spPr>
          <a:xfrm>
            <a:off x="465515" y="1548479"/>
            <a:ext cx="5514046" cy="138383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4000" b="1" dirty="0"/>
              <a:t>2</a:t>
            </a:r>
            <a:r>
              <a:rPr lang="en-US" sz="4000" b="1" dirty="0" smtClean="0"/>
              <a:t>.</a:t>
            </a:r>
            <a:br>
              <a:rPr lang="en-US" sz="4000" b="1" dirty="0" smtClean="0"/>
            </a:br>
            <a:r>
              <a:rPr lang="en-US" sz="4000" b="1" dirty="0" smtClean="0"/>
              <a:t>Neoplastic </a:t>
            </a:r>
            <a:r>
              <a:rPr lang="en-US" sz="4000" b="1" dirty="0"/>
              <a:t>Proliferations of </a:t>
            </a:r>
            <a:r>
              <a:rPr lang="en-US" sz="4000" b="1" dirty="0" smtClean="0"/>
              <a:t>White Cells</a:t>
            </a:r>
            <a:endParaRPr lang="en-US" sz="4000" b="1" dirty="0"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3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Related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60375" y="3267600"/>
            <a:ext cx="60263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" panose="020B0604020202020204" charset="0"/>
              </a:rPr>
              <a:t>~ Lymphoid Neoplasms II</a:t>
            </a:r>
            <a:endParaRPr 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sis" panose="020B060402020202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29573" y="4037622"/>
            <a:ext cx="23425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7030A0"/>
                </a:solidFill>
                <a:latin typeface="Dosis" panose="020B0604020202020204" charset="0"/>
              </a:rPr>
              <a:t>Ghadeer</a:t>
            </a:r>
            <a:r>
              <a:rPr lang="en-US" sz="2000" dirty="0">
                <a:solidFill>
                  <a:srgbClr val="7030A0"/>
                </a:solidFill>
                <a:latin typeface="Dosis" panose="020B060402020202020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Dosis" panose="020B0604020202020204" charset="0"/>
              </a:rPr>
              <a:t>Hayel</a:t>
            </a:r>
            <a:r>
              <a:rPr lang="en-US" sz="2000" dirty="0">
                <a:solidFill>
                  <a:srgbClr val="7030A0"/>
                </a:solidFill>
                <a:latin typeface="Dosis" panose="020B0604020202020204" charset="0"/>
              </a:rPr>
              <a:t>, MD</a:t>
            </a:r>
          </a:p>
          <a:p>
            <a:r>
              <a:rPr lang="en-US" sz="2000" dirty="0" err="1">
                <a:solidFill>
                  <a:srgbClr val="7030A0"/>
                </a:solidFill>
                <a:latin typeface="Dosis" panose="020B0604020202020204" charset="0"/>
              </a:rPr>
              <a:t>Histopathologist</a:t>
            </a:r>
            <a:endParaRPr lang="en-US" sz="2000" dirty="0">
              <a:solidFill>
                <a:srgbClr val="7030A0"/>
              </a:solidFill>
              <a:latin typeface="Dosis" panose="020B0604020202020204" charset="0"/>
            </a:endParaRPr>
          </a:p>
          <a:p>
            <a:r>
              <a:rPr lang="en-US" sz="2000" dirty="0">
                <a:solidFill>
                  <a:srgbClr val="7030A0"/>
                </a:solidFill>
                <a:latin typeface="Dosis" panose="020B0604020202020204" charset="0"/>
              </a:rPr>
              <a:t>April </a:t>
            </a:r>
            <a:r>
              <a:rPr lang="en-US" sz="2000" dirty="0" smtClean="0">
                <a:solidFill>
                  <a:srgbClr val="7030A0"/>
                </a:solidFill>
                <a:latin typeface="Dosis" panose="020B0604020202020204" charset="0"/>
              </a:rPr>
              <a:t>6</a:t>
            </a:r>
            <a:r>
              <a:rPr lang="en-US" sz="2000" baseline="30000" dirty="0" smtClean="0">
                <a:solidFill>
                  <a:srgbClr val="7030A0"/>
                </a:solidFill>
                <a:latin typeface="Dosis" panose="020B0604020202020204" charset="0"/>
              </a:rPr>
              <a:t>th</a:t>
            </a:r>
            <a:r>
              <a:rPr lang="en-US" sz="2000" dirty="0" smtClean="0">
                <a:solidFill>
                  <a:srgbClr val="7030A0"/>
                </a:solidFill>
                <a:latin typeface="Dosis" panose="020B0604020202020204" charset="0"/>
              </a:rPr>
              <a:t> </a:t>
            </a:r>
            <a:r>
              <a:rPr lang="en-US" sz="2000" dirty="0">
                <a:solidFill>
                  <a:srgbClr val="7030A0"/>
                </a:solidFill>
                <a:latin typeface="Dosis" panose="020B0604020202020204" charset="0"/>
              </a:rPr>
              <a:t>2021</a:t>
            </a:r>
            <a:endParaRPr lang="en-US" sz="2000" dirty="0">
              <a:solidFill>
                <a:srgbClr val="7030A0"/>
              </a:solidFill>
              <a:latin typeface="Dosi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29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239540"/>
            <a:ext cx="8291263" cy="921009"/>
          </a:xfrm>
        </p:spPr>
        <p:txBody>
          <a:bodyPr/>
          <a:lstStyle/>
          <a:p>
            <a:r>
              <a:rPr lang="en-US" sz="4000" b="1" dirty="0" err="1"/>
              <a:t>Burkitt</a:t>
            </a:r>
            <a:r>
              <a:rPr lang="en-US" sz="4000" b="1" dirty="0"/>
              <a:t> Lymphoma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65174" y="1242309"/>
            <a:ext cx="739792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Highly aggressive tumor which can be:</a:t>
            </a: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E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ndemic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in parts of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Africa (ass with EBV)</a:t>
            </a: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poradically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in other geographic areas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/>
                <a:ea typeface="Source Sans Pro"/>
                <a:cs typeface="Source Sans Pro"/>
              </a:rPr>
              <a:t>Pathogenesis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: translocations involving </a:t>
            </a:r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/>
                <a:ea typeface="Source Sans Pro"/>
                <a:cs typeface="Source Sans Pro"/>
              </a:rPr>
              <a:t>MYC</a:t>
            </a:r>
            <a:r>
              <a:rPr lang="en-US" sz="2400" dirty="0" smtClean="0">
                <a:solidFill>
                  <a:srgbClr val="4156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gene on </a:t>
            </a:r>
            <a:r>
              <a:rPr lang="en-US" sz="2400" dirty="0" err="1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chr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.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8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MYC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overexpression (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 master regulator of Warburg metabolism (aerobic glycolysis), a cancer hallmark that is associated with rapid cell growth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).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The fastest growing human tumor!!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74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239540"/>
            <a:ext cx="8291263" cy="921009"/>
          </a:xfrm>
        </p:spPr>
        <p:txBody>
          <a:bodyPr/>
          <a:lstStyle/>
          <a:p>
            <a:r>
              <a:rPr lang="en-US" sz="2800" b="1" dirty="0" err="1"/>
              <a:t>Burkitt</a:t>
            </a:r>
            <a:r>
              <a:rPr lang="en-US" sz="2800" b="1" dirty="0"/>
              <a:t> Lymphoma </a:t>
            </a:r>
            <a:r>
              <a:rPr lang="fr-FR" sz="2800" b="1" dirty="0"/>
              <a:t>- </a:t>
            </a:r>
            <a:r>
              <a:rPr lang="fr-FR" sz="2800" b="1" dirty="0" err="1"/>
              <a:t>Morphology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65174" y="1242309"/>
            <a:ext cx="7397923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ntermediate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size lymphocytes (Variable cytoplasm,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several nucleoli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).</a:t>
            </a: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Very high rates of </a:t>
            </a:r>
            <a:r>
              <a:rPr lang="en-US" sz="2400" u="sng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Dosis"/>
              </a:rPr>
              <a:t>proliferation</a:t>
            </a:r>
            <a:r>
              <a:rPr lang="en-US" sz="2400" u="sng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and apoptosis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(high turnover)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numerous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mitoses &amp; tissue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macrophages containing ingested nuclear debris.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These benign macrophages often are surrounded by a clear space, creating a 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/>
                <a:ea typeface="Source Sans Pro"/>
                <a:cs typeface="Source Sans Pro"/>
              </a:rPr>
              <a:t>“starry sky”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pattern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/>
                <a:ea typeface="Source Sans Pro"/>
                <a:cs typeface="Source Sans Pro"/>
              </a:rPr>
              <a:t>Immunophenotype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: B-cell markers, CD10</a:t>
            </a: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4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239540"/>
            <a:ext cx="8291263" cy="921009"/>
          </a:xfrm>
        </p:spPr>
        <p:txBody>
          <a:bodyPr/>
          <a:lstStyle/>
          <a:p>
            <a:r>
              <a:rPr lang="en-US" sz="2800" b="1" dirty="0" err="1"/>
              <a:t>Burkitt</a:t>
            </a:r>
            <a:r>
              <a:rPr lang="en-US" sz="2800" b="1" dirty="0"/>
              <a:t> Lymphoma </a:t>
            </a:r>
            <a:r>
              <a:rPr lang="fr-FR" sz="2800" b="1" dirty="0"/>
              <a:t>- </a:t>
            </a:r>
            <a:r>
              <a:rPr lang="fr-FR" sz="2800" b="1" dirty="0" err="1"/>
              <a:t>Morphology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Image result for Burkitt starry s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75" y="1263722"/>
            <a:ext cx="7639224" cy="344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20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239540"/>
            <a:ext cx="8291263" cy="921009"/>
          </a:xfrm>
        </p:spPr>
        <p:txBody>
          <a:bodyPr/>
          <a:lstStyle/>
          <a:p>
            <a:r>
              <a:rPr lang="en-US" sz="2800" b="1" dirty="0" err="1"/>
              <a:t>Burkitt</a:t>
            </a:r>
            <a:r>
              <a:rPr lang="en-US" sz="2800" b="1" dirty="0"/>
              <a:t> Lymphoma </a:t>
            </a:r>
            <a:r>
              <a:rPr lang="fr-FR" sz="2800" b="1" dirty="0"/>
              <a:t>- </a:t>
            </a:r>
            <a:r>
              <a:rPr lang="fr-FR" sz="2800" b="1" dirty="0" err="1"/>
              <a:t>Morphology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 descr="Image result for Burkitt lympho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038" y="1294542"/>
            <a:ext cx="6419886" cy="351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1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239540"/>
            <a:ext cx="8291263" cy="921009"/>
          </a:xfrm>
        </p:spPr>
        <p:txBody>
          <a:bodyPr/>
          <a:lstStyle/>
          <a:p>
            <a:r>
              <a:rPr lang="en-US" sz="2800" b="1" dirty="0" err="1"/>
              <a:t>Burkitt</a:t>
            </a:r>
            <a:r>
              <a:rPr lang="en-US" sz="2800" b="1" dirty="0"/>
              <a:t> Lymphoma </a:t>
            </a:r>
            <a:r>
              <a:rPr lang="fr-FR" sz="2800" b="1" dirty="0"/>
              <a:t>-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Clinical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features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65174" y="1375873"/>
            <a:ext cx="7397923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Both types affect children &amp; young adults.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Usually arises at </a:t>
            </a: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/>
                <a:ea typeface="Source Sans Pro"/>
                <a:cs typeface="Source Sans Pro"/>
              </a:rPr>
              <a:t>extranodal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sites:</a:t>
            </a: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sz="2400" u="sng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Endemic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maxillary or mandibular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masses,</a:t>
            </a: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sz="2400" u="sng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Sporadic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abdominal tumors (bowel &amp; ovaries)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Highly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aggressive; can be cured with very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intensive chemotherapy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regimens.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5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160338"/>
            <a:ext cx="8291263" cy="921009"/>
          </a:xfrm>
        </p:spPr>
        <p:txBody>
          <a:bodyPr/>
          <a:lstStyle/>
          <a:p>
            <a:r>
              <a:rPr lang="en-US" sz="2800" b="1" dirty="0" err="1"/>
              <a:t>Burkitt</a:t>
            </a:r>
            <a:r>
              <a:rPr lang="en-US" sz="2800" b="1" dirty="0"/>
              <a:t> Lymphoma </a:t>
            </a:r>
            <a:r>
              <a:rPr lang="fr-FR" sz="2800" b="1" dirty="0"/>
              <a:t>-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Clinical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features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620" y="1109609"/>
            <a:ext cx="3986373" cy="382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13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1"/>
          <p:cNvSpPr txBox="1">
            <a:spLocks noGrp="1"/>
          </p:cNvSpPr>
          <p:nvPr>
            <p:ph type="title"/>
          </p:nvPr>
        </p:nvSpPr>
        <p:spPr>
          <a:xfrm>
            <a:off x="844424" y="5598"/>
            <a:ext cx="4672797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4000" b="1" dirty="0"/>
              <a:t>Hodgkin Lymphoma</a:t>
            </a:r>
            <a:endParaRPr sz="4000" b="1" dirty="0"/>
          </a:p>
        </p:txBody>
      </p:sp>
      <p:sp>
        <p:nvSpPr>
          <p:cNvPr id="205" name="Google Shape;205;p21"/>
          <p:cNvSpPr txBox="1">
            <a:spLocks noGrp="1"/>
          </p:cNvSpPr>
          <p:nvPr>
            <p:ph type="body" idx="1"/>
          </p:nvPr>
        </p:nvSpPr>
        <p:spPr>
          <a:xfrm>
            <a:off x="708917" y="1193928"/>
            <a:ext cx="4798031" cy="32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A distinctive group of B-cell neoplasms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characterized by the presence of </a:t>
            </a:r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RS </a:t>
            </a:r>
            <a:r>
              <a: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cell. </a:t>
            </a:r>
          </a:p>
          <a:p>
            <a:r>
              <a:rPr lang="en-US" dirty="0"/>
              <a:t>Unlike most NHLs, </a:t>
            </a:r>
            <a:r>
              <a:rPr lang="en-US" dirty="0" smtClean="0"/>
              <a:t>they arise </a:t>
            </a:r>
            <a:r>
              <a:rPr lang="en-US" dirty="0"/>
              <a:t>in a single lymph node or </a:t>
            </a:r>
            <a:r>
              <a:rPr lang="en-US" dirty="0" smtClean="0"/>
              <a:t>group &amp; spread </a:t>
            </a:r>
            <a:r>
              <a:rPr lang="en-US" dirty="0"/>
              <a:t>in a stepwise </a:t>
            </a:r>
            <a:r>
              <a:rPr lang="en-US" dirty="0" smtClean="0"/>
              <a:t>fashion to </a:t>
            </a:r>
            <a:r>
              <a:rPr lang="en-US" dirty="0"/>
              <a:t>anatomically contiguous nodes. </a:t>
            </a:r>
            <a:endParaRPr dirty="0"/>
          </a:p>
        </p:txBody>
      </p:sp>
      <p:sp>
        <p:nvSpPr>
          <p:cNvPr id="206" name="Google Shape;206;p21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899" y="0"/>
            <a:ext cx="3339101" cy="347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Image result for reed sternberg cel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Image result for reed sternberg cell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8" name="Picture 10" descr="Image result for reed sternberg cel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431" y="3479640"/>
            <a:ext cx="3419761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1"/>
          <p:cNvSpPr txBox="1">
            <a:spLocks noGrp="1"/>
          </p:cNvSpPr>
          <p:nvPr>
            <p:ph type="title"/>
          </p:nvPr>
        </p:nvSpPr>
        <p:spPr>
          <a:xfrm>
            <a:off x="844424" y="5598"/>
            <a:ext cx="6388583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800" b="1" dirty="0"/>
              <a:t>Hodgkin </a:t>
            </a:r>
            <a:r>
              <a:rPr lang="en-US" sz="2800" b="1" dirty="0" smtClean="0"/>
              <a:t>Lymphoma – major subtypes </a:t>
            </a:r>
            <a:endParaRPr sz="2800" b="1" dirty="0"/>
          </a:p>
        </p:txBody>
      </p:sp>
      <p:sp>
        <p:nvSpPr>
          <p:cNvPr id="205" name="Google Shape;205;p21"/>
          <p:cNvSpPr txBox="1">
            <a:spLocks noGrp="1"/>
          </p:cNvSpPr>
          <p:nvPr>
            <p:ph type="body" idx="1"/>
          </p:nvPr>
        </p:nvSpPr>
        <p:spPr>
          <a:xfrm>
            <a:off x="708916" y="1193928"/>
            <a:ext cx="7787812" cy="32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Classic HL</a:t>
            </a:r>
          </a:p>
          <a:p>
            <a:pPr lvl="1"/>
            <a:r>
              <a:rPr lang="en-US" dirty="0"/>
              <a:t>Nodular sclerosis</a:t>
            </a:r>
          </a:p>
          <a:p>
            <a:pPr lvl="1"/>
            <a:r>
              <a:rPr lang="en-US" dirty="0"/>
              <a:t>Mixed cellularity</a:t>
            </a:r>
          </a:p>
          <a:p>
            <a:pPr lvl="1"/>
            <a:r>
              <a:rPr lang="en-US" dirty="0"/>
              <a:t>Lymphocyte-rich</a:t>
            </a:r>
          </a:p>
          <a:p>
            <a:pPr lvl="1"/>
            <a:r>
              <a:rPr lang="en-US" dirty="0"/>
              <a:t>Lymphocyte-depleted</a:t>
            </a:r>
          </a:p>
          <a:p>
            <a:r>
              <a:rPr lang="en-US" dirty="0"/>
              <a:t>Nodular lymphocyte predominant </a:t>
            </a:r>
            <a:r>
              <a:rPr lang="en-US" dirty="0" smtClean="0"/>
              <a:t>HL (NLP HL)</a:t>
            </a:r>
            <a:endParaRPr lang="en-US" dirty="0"/>
          </a:p>
        </p:txBody>
      </p:sp>
      <p:sp>
        <p:nvSpPr>
          <p:cNvPr id="206" name="Google Shape;206;p21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3" name="AutoShape 6" descr="Image result for reed sternberg cel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Image result for reed sternberg cell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ight Brace 1"/>
          <p:cNvSpPr/>
          <p:nvPr/>
        </p:nvSpPr>
        <p:spPr>
          <a:xfrm>
            <a:off x="4191855" y="1828800"/>
            <a:ext cx="308225" cy="585627"/>
          </a:xfrm>
          <a:prstGeom prst="rightBrac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28854" y="1717756"/>
            <a:ext cx="19520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7030A0"/>
                </a:solidFill>
                <a:latin typeface="Dosis" charset="0"/>
              </a:rPr>
              <a:t>T</a:t>
            </a:r>
            <a:r>
              <a:rPr lang="en-US" sz="2200" b="1" dirty="0" smtClean="0">
                <a:solidFill>
                  <a:srgbClr val="7030A0"/>
                </a:solidFill>
                <a:latin typeface="Dosis" charset="0"/>
              </a:rPr>
              <a:t>he </a:t>
            </a:r>
            <a:r>
              <a:rPr lang="en-US" sz="2200" b="1" dirty="0">
                <a:solidFill>
                  <a:srgbClr val="7030A0"/>
                </a:solidFill>
                <a:latin typeface="Dosis" charset="0"/>
              </a:rPr>
              <a:t>two most common forms</a:t>
            </a:r>
          </a:p>
        </p:txBody>
      </p:sp>
    </p:spTree>
    <p:extLst>
      <p:ext uri="{BB962C8B-B14F-4D97-AF65-F5344CB8AC3E}">
        <p14:creationId xmlns:p14="http://schemas.microsoft.com/office/powerpoint/2010/main" val="295670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1"/>
          <p:cNvSpPr txBox="1">
            <a:spLocks noGrp="1"/>
          </p:cNvSpPr>
          <p:nvPr>
            <p:ph type="title"/>
          </p:nvPr>
        </p:nvSpPr>
        <p:spPr>
          <a:xfrm>
            <a:off x="729466" y="5598"/>
            <a:ext cx="6503542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800" b="1" dirty="0"/>
              <a:t>Hodgkin </a:t>
            </a:r>
            <a:r>
              <a:rPr lang="en-US" sz="2800" b="1" dirty="0" smtClean="0"/>
              <a:t>Lymphoma – morphology</a:t>
            </a:r>
            <a:endParaRPr sz="2800" b="1" dirty="0"/>
          </a:p>
        </p:txBody>
      </p:sp>
      <p:sp>
        <p:nvSpPr>
          <p:cNvPr id="205" name="Google Shape;205;p21"/>
          <p:cNvSpPr txBox="1">
            <a:spLocks noGrp="1"/>
          </p:cNvSpPr>
          <p:nvPr>
            <p:ph type="body" idx="1"/>
          </p:nvPr>
        </p:nvSpPr>
        <p:spPr>
          <a:xfrm>
            <a:off x="612775" y="1142557"/>
            <a:ext cx="8280972" cy="32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Reed-Sternberg (RS) cell: </a:t>
            </a:r>
            <a:r>
              <a:rPr lang="en-US" dirty="0"/>
              <a:t>a very large cell  with an enormous </a:t>
            </a:r>
            <a:r>
              <a:rPr lang="en-US" dirty="0" err="1"/>
              <a:t>multilobate</a:t>
            </a:r>
            <a:r>
              <a:rPr lang="en-US" dirty="0"/>
              <a:t> nucleus, exceptionally prominent nucleoli (</a:t>
            </a:r>
            <a:r>
              <a:rPr lang="en-US" dirty="0" smtClean="0"/>
              <a:t>inclusion-like) &amp; </a:t>
            </a:r>
            <a:r>
              <a:rPr lang="en-US" dirty="0"/>
              <a:t>abundant cytoplasm. </a:t>
            </a:r>
          </a:p>
          <a:p>
            <a:r>
              <a:rPr lang="en-US" dirty="0"/>
              <a:t>RS cells are surrounded by a heterogeneous inflammatory infiltrate containing small lymphocytes, </a:t>
            </a:r>
            <a:r>
              <a:rPr lang="en-US" dirty="0" err="1"/>
              <a:t>eosinophils</a:t>
            </a:r>
            <a:r>
              <a:rPr lang="en-US" dirty="0"/>
              <a:t>, plasma cells, and macrophages.</a:t>
            </a:r>
          </a:p>
          <a:p>
            <a:r>
              <a:rPr lang="en-US" dirty="0" smtClean="0"/>
              <a:t>These </a:t>
            </a:r>
            <a:r>
              <a:rPr lang="en-US" dirty="0"/>
              <a:t>characteristic </a:t>
            </a:r>
            <a:r>
              <a:rPr lang="en-US" u="sng" dirty="0" err="1"/>
              <a:t>nonneoplastic</a:t>
            </a:r>
            <a:r>
              <a:rPr lang="en-US" dirty="0"/>
              <a:t>, inflammatory cells </a:t>
            </a:r>
            <a:r>
              <a:rPr lang="en-US" dirty="0" smtClean="0"/>
              <a:t>are </a:t>
            </a:r>
            <a:r>
              <a:rPr lang="en-US" dirty="0"/>
              <a:t>generated by </a:t>
            </a:r>
            <a:r>
              <a:rPr lang="en-US" dirty="0">
                <a:solidFill>
                  <a:srgbClr val="7030A0"/>
                </a:solidFill>
              </a:rPr>
              <a:t>cytokines secreted by RS cells (IL-5,TGF-β, &amp; IL-13).</a:t>
            </a:r>
          </a:p>
        </p:txBody>
      </p:sp>
      <p:sp>
        <p:nvSpPr>
          <p:cNvPr id="206" name="Google Shape;206;p21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3" name="AutoShape 6" descr="Image result for reed sternberg cel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Image result for reed sternberg cell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6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1"/>
          <p:cNvSpPr txBox="1">
            <a:spLocks noGrp="1"/>
          </p:cNvSpPr>
          <p:nvPr>
            <p:ph type="title"/>
          </p:nvPr>
        </p:nvSpPr>
        <p:spPr>
          <a:xfrm>
            <a:off x="729466" y="5598"/>
            <a:ext cx="6503542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800" b="1" dirty="0"/>
              <a:t>Hodgkin </a:t>
            </a:r>
            <a:r>
              <a:rPr lang="en-US" sz="2800" b="1" dirty="0" smtClean="0"/>
              <a:t>Lymphoma – morphology</a:t>
            </a:r>
            <a:endParaRPr sz="2800" b="1" dirty="0"/>
          </a:p>
        </p:txBody>
      </p:sp>
      <p:sp>
        <p:nvSpPr>
          <p:cNvPr id="206" name="Google Shape;206;p21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3" name="AutoShape 6" descr="Image result for reed sternberg cel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Image result for reed sternberg cell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Content Placeholder 3" descr="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98" b="13298"/>
          <a:stretch>
            <a:fillRect/>
          </a:stretch>
        </p:blipFill>
        <p:spPr>
          <a:xfrm>
            <a:off x="1308183" y="1494778"/>
            <a:ext cx="6823811" cy="33648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640459" y="1125446"/>
            <a:ext cx="3082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7030A0"/>
                </a:solidFill>
                <a:latin typeface="Dosis" charset="0"/>
              </a:rPr>
              <a:t>owl-eye </a:t>
            </a:r>
            <a:r>
              <a:rPr lang="en-US" sz="1800" b="1" dirty="0" smtClean="0">
                <a:solidFill>
                  <a:srgbClr val="7030A0"/>
                </a:solidFill>
                <a:latin typeface="Dosis" charset="0"/>
              </a:rPr>
              <a:t>appearance of RS cells </a:t>
            </a:r>
            <a:endParaRPr lang="en-US" sz="1800" b="1" dirty="0">
              <a:solidFill>
                <a:srgbClr val="7030A0"/>
              </a:solidFill>
              <a:latin typeface="Dosi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5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24" y="167621"/>
            <a:ext cx="8291263" cy="921009"/>
          </a:xfrm>
        </p:spPr>
        <p:txBody>
          <a:bodyPr/>
          <a:lstStyle/>
          <a:p>
            <a:r>
              <a:rPr lang="en-US" sz="4000" b="1" u="sng" dirty="0" err="1"/>
              <a:t>Extranodal</a:t>
            </a:r>
            <a:r>
              <a:rPr lang="en-US" sz="4000" b="1" dirty="0"/>
              <a:t> Marginal Zone </a:t>
            </a:r>
            <a:r>
              <a:rPr lang="en-US" sz="4000" b="1" dirty="0" smtClean="0"/>
              <a:t>Lymphoma </a:t>
            </a:r>
            <a:endParaRPr lang="en-US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65174" y="1242309"/>
            <a:ext cx="7397923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An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indolent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B cell tumor arises most commonly in epithelial tissues  (e.g.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GIT,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salivary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glands,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lungs, orbit, &amp; breast)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an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example of a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cancer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arises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within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&amp; is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sustained by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chronic inflammation:</a:t>
            </a: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autoimmune disorders (salivary gland in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Sjögren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syndrome &amp;  thyroid gland in Hashimoto thyroiditis)</a:t>
            </a: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Chronic infection (such as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H.pylori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gastritis).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7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1"/>
          <p:cNvSpPr txBox="1">
            <a:spLocks noGrp="1"/>
          </p:cNvSpPr>
          <p:nvPr>
            <p:ph type="title"/>
          </p:nvPr>
        </p:nvSpPr>
        <p:spPr>
          <a:xfrm>
            <a:off x="729466" y="5598"/>
            <a:ext cx="6503542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800" b="1" dirty="0"/>
              <a:t>Hodgkin </a:t>
            </a:r>
            <a:r>
              <a:rPr lang="en-US" sz="2800" b="1" dirty="0" smtClean="0"/>
              <a:t>Lymphoma – morphology</a:t>
            </a:r>
            <a:endParaRPr sz="2800" b="1" dirty="0"/>
          </a:p>
        </p:txBody>
      </p:sp>
      <p:sp>
        <p:nvSpPr>
          <p:cNvPr id="206" name="Google Shape;206;p21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3" name="AutoShape 6" descr="Image result for reed sternberg cel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Image result for reed sternberg cell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96593" y="1123338"/>
            <a:ext cx="7476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HL- nodular sclerosis type: </a:t>
            </a:r>
            <a:r>
              <a:rPr lang="en-US" sz="2400" dirty="0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well-defined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bands of pink, </a:t>
            </a:r>
            <a:r>
              <a:rPr lang="en-US" sz="2400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acellular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 collagen that divide the tumor cells</a:t>
            </a:r>
            <a:r>
              <a:rPr lang="en-US" sz="2400" dirty="0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 in nodules..</a:t>
            </a:r>
            <a:endParaRPr lang="en-US" sz="2400" dirty="0">
              <a:solidFill>
                <a:srgbClr val="7030A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93" y="1882202"/>
            <a:ext cx="7476555" cy="2956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356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1"/>
          <p:cNvSpPr txBox="1">
            <a:spLocks noGrp="1"/>
          </p:cNvSpPr>
          <p:nvPr>
            <p:ph type="title"/>
          </p:nvPr>
        </p:nvSpPr>
        <p:spPr>
          <a:xfrm>
            <a:off x="729466" y="5598"/>
            <a:ext cx="6503542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800" b="1" dirty="0"/>
              <a:t>Hodgkin </a:t>
            </a:r>
            <a:r>
              <a:rPr lang="en-US" sz="2800" b="1" dirty="0" smtClean="0"/>
              <a:t>Lymphoma – morphology</a:t>
            </a:r>
            <a:endParaRPr sz="2800" b="1" dirty="0"/>
          </a:p>
        </p:txBody>
      </p:sp>
      <p:sp>
        <p:nvSpPr>
          <p:cNvPr id="206" name="Google Shape;206;p21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3" name="AutoShape 6" descr="Image result for reed sternberg cel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Image result for reed sternberg cell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648" y="1892779"/>
            <a:ext cx="7356939" cy="30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6593" y="1123338"/>
            <a:ext cx="7476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HL- mixed-cellularity type: RS cell surrounded by </a:t>
            </a:r>
            <a:r>
              <a:rPr lang="en-US" sz="2400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eosinophils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400" dirty="0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lymphocytes, and </a:t>
            </a:r>
            <a:r>
              <a:rPr lang="en-US" sz="2400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histiocytes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602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1"/>
          <p:cNvSpPr txBox="1">
            <a:spLocks noGrp="1"/>
          </p:cNvSpPr>
          <p:nvPr>
            <p:ph type="title"/>
          </p:nvPr>
        </p:nvSpPr>
        <p:spPr>
          <a:xfrm>
            <a:off x="854698" y="-129676"/>
            <a:ext cx="6388583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800" b="1" dirty="0"/>
              <a:t>Hodgkin </a:t>
            </a:r>
            <a:r>
              <a:rPr lang="en-US" sz="2800" b="1" dirty="0" smtClean="0"/>
              <a:t>Lymphoma – </a:t>
            </a:r>
            <a:r>
              <a:rPr lang="en-US" sz="2800" b="1" dirty="0" err="1"/>
              <a:t>Immunophenotype</a:t>
            </a:r>
            <a:r>
              <a:rPr lang="en-US" sz="2800" b="1" dirty="0"/>
              <a:t> </a:t>
            </a:r>
            <a:endParaRPr sz="2800" b="1" dirty="0"/>
          </a:p>
        </p:txBody>
      </p:sp>
      <p:sp>
        <p:nvSpPr>
          <p:cNvPr id="205" name="Google Shape;205;p21"/>
          <p:cNvSpPr txBox="1">
            <a:spLocks noGrp="1"/>
          </p:cNvSpPr>
          <p:nvPr>
            <p:ph type="body" idx="1"/>
          </p:nvPr>
        </p:nvSpPr>
        <p:spPr>
          <a:xfrm>
            <a:off x="612775" y="1152831"/>
            <a:ext cx="8280972" cy="32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u="sng" dirty="0" smtClean="0"/>
              <a:t>In Classic: </a:t>
            </a:r>
            <a:r>
              <a:rPr lang="en-US" dirty="0" smtClean="0"/>
              <a:t>Typical RS </a:t>
            </a:r>
            <a:r>
              <a:rPr lang="en-US" dirty="0"/>
              <a:t>cells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7030A0"/>
                </a:solidFill>
              </a:rPr>
              <a:t>express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7030A0"/>
                </a:solidFill>
              </a:rPr>
              <a:t>CD15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>
                <a:solidFill>
                  <a:srgbClr val="7030A0"/>
                </a:solidFill>
              </a:rPr>
              <a:t>CD30</a:t>
            </a:r>
            <a:r>
              <a:rPr lang="en-US" dirty="0"/>
              <a:t> and </a:t>
            </a:r>
            <a:r>
              <a:rPr lang="en-US" dirty="0">
                <a:solidFill>
                  <a:srgbClr val="7030A0"/>
                </a:solidFill>
              </a:rPr>
              <a:t>fail</a:t>
            </a:r>
            <a:r>
              <a:rPr lang="en-US" dirty="0"/>
              <a:t> to express </a:t>
            </a:r>
            <a:r>
              <a:rPr lang="en-US" dirty="0" smtClean="0"/>
              <a:t>B-cell &amp; T-cell markers.</a:t>
            </a:r>
          </a:p>
          <a:p>
            <a:r>
              <a:rPr lang="en-US" u="sng" dirty="0" smtClean="0"/>
              <a:t>In </a:t>
            </a:r>
            <a:r>
              <a:rPr lang="en-US" u="sng" dirty="0"/>
              <a:t>NLP </a:t>
            </a:r>
            <a:r>
              <a:rPr lang="en-US" u="sng" dirty="0" smtClean="0"/>
              <a:t>HL:  </a:t>
            </a:r>
            <a:r>
              <a:rPr lang="en-US" dirty="0" smtClean="0"/>
              <a:t>RS variant cells, </a:t>
            </a:r>
            <a:r>
              <a:rPr lang="en-US" dirty="0">
                <a:solidFill>
                  <a:srgbClr val="7030A0"/>
                </a:solidFill>
              </a:rPr>
              <a:t>express</a:t>
            </a:r>
            <a:r>
              <a:rPr lang="en-US" dirty="0"/>
              <a:t> B cell markers (e.g., </a:t>
            </a:r>
            <a:r>
              <a:rPr lang="en-US" dirty="0">
                <a:solidFill>
                  <a:srgbClr val="7030A0"/>
                </a:solidFill>
              </a:rPr>
              <a:t>CD20</a:t>
            </a:r>
            <a:r>
              <a:rPr lang="en-US" dirty="0"/>
              <a:t>) and </a:t>
            </a:r>
            <a:r>
              <a:rPr lang="en-US" dirty="0" smtClean="0">
                <a:solidFill>
                  <a:srgbClr val="7030A0"/>
                </a:solidFill>
              </a:rPr>
              <a:t>fail</a:t>
            </a:r>
            <a:r>
              <a:rPr lang="en-US" dirty="0" smtClean="0"/>
              <a:t> to express </a:t>
            </a:r>
            <a:r>
              <a:rPr lang="en-US" dirty="0"/>
              <a:t>CD15 and </a:t>
            </a:r>
            <a:r>
              <a:rPr lang="en-US" dirty="0" smtClean="0"/>
              <a:t>CD30.</a:t>
            </a:r>
          </a:p>
          <a:p>
            <a:r>
              <a:rPr lang="en-US" dirty="0"/>
              <a:t>HL is a cardinal example of a tumor that </a:t>
            </a:r>
            <a:r>
              <a:rPr lang="en-US" u="sng" dirty="0"/>
              <a:t>escapes from the host immune response </a:t>
            </a:r>
            <a:r>
              <a:rPr lang="en-US" dirty="0"/>
              <a:t>by expressing proteins that</a:t>
            </a:r>
            <a:r>
              <a:rPr lang="en-US" u="sng" dirty="0"/>
              <a:t> inhibit T cell function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RS cells express high levels of </a:t>
            </a:r>
            <a:r>
              <a:rPr lang="en-US" dirty="0">
                <a:solidFill>
                  <a:srgbClr val="7030A0"/>
                </a:solidFill>
              </a:rPr>
              <a:t>PD ligands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factors that antagonize T cell responses.</a:t>
            </a:r>
          </a:p>
          <a:p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06" name="Google Shape;206;p21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3" name="AutoShape 6" descr="Image result for reed sternberg cel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Image result for reed sternberg cell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23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1"/>
          <p:cNvSpPr txBox="1">
            <a:spLocks noGrp="1"/>
          </p:cNvSpPr>
          <p:nvPr>
            <p:ph type="title"/>
          </p:nvPr>
        </p:nvSpPr>
        <p:spPr>
          <a:xfrm>
            <a:off x="844424" y="5598"/>
            <a:ext cx="6388583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800" b="1" dirty="0"/>
              <a:t>Hodgkin </a:t>
            </a:r>
            <a:r>
              <a:rPr lang="en-US" sz="2800" b="1" dirty="0" smtClean="0"/>
              <a:t>Lymphoma – </a:t>
            </a:r>
            <a:r>
              <a:rPr lang="fr-FR" sz="2800" b="1" dirty="0" err="1"/>
              <a:t>Clinical</a:t>
            </a:r>
            <a:r>
              <a:rPr lang="fr-FR" sz="2800" b="1" dirty="0"/>
              <a:t> </a:t>
            </a:r>
            <a:r>
              <a:rPr lang="fr-FR" sz="2800" b="1" dirty="0" err="1"/>
              <a:t>features</a:t>
            </a:r>
            <a:endParaRPr sz="2800" b="1" dirty="0"/>
          </a:p>
        </p:txBody>
      </p:sp>
      <p:sp>
        <p:nvSpPr>
          <p:cNvPr id="205" name="Google Shape;205;p21"/>
          <p:cNvSpPr txBox="1">
            <a:spLocks noGrp="1"/>
          </p:cNvSpPr>
          <p:nvPr>
            <p:ph type="body" idx="1"/>
          </p:nvPr>
        </p:nvSpPr>
        <p:spPr>
          <a:xfrm>
            <a:off x="612775" y="1122009"/>
            <a:ext cx="8280972" cy="32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Usually</a:t>
            </a:r>
            <a:r>
              <a:rPr lang="en-US" dirty="0" smtClean="0">
                <a:solidFill>
                  <a:srgbClr val="7030A0"/>
                </a:solidFill>
              </a:rPr>
              <a:t> Young</a:t>
            </a:r>
            <a:r>
              <a:rPr lang="en-US" dirty="0" smtClean="0"/>
              <a:t> </a:t>
            </a:r>
            <a:r>
              <a:rPr lang="en-US" dirty="0"/>
              <a:t>age</a:t>
            </a:r>
          </a:p>
          <a:p>
            <a:pPr lvl="1"/>
            <a:r>
              <a:rPr lang="en-US" dirty="0" smtClean="0"/>
              <a:t>But can affect </a:t>
            </a:r>
            <a:r>
              <a:rPr lang="en-US" dirty="0"/>
              <a:t>any age</a:t>
            </a:r>
          </a:p>
          <a:p>
            <a:r>
              <a:rPr lang="en-US" dirty="0"/>
              <a:t>Single lymph node or region of lymph nodes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Cervical and </a:t>
            </a:r>
            <a:r>
              <a:rPr lang="en-US" dirty="0" err="1">
                <a:solidFill>
                  <a:srgbClr val="7030A0"/>
                </a:solidFill>
              </a:rPr>
              <a:t>mediastinal</a:t>
            </a:r>
            <a:r>
              <a:rPr lang="en-US" dirty="0">
                <a:solidFill>
                  <a:srgbClr val="7030A0"/>
                </a:solidFill>
              </a:rPr>
              <a:t> </a:t>
            </a:r>
            <a:endParaRPr lang="en-US" dirty="0" smtClean="0">
              <a:solidFill>
                <a:srgbClr val="7030A0"/>
              </a:solidFill>
            </a:endParaRPr>
          </a:p>
          <a:p>
            <a:pPr lvl="1"/>
            <a:r>
              <a:rPr lang="en-US" dirty="0"/>
              <a:t>Rarely </a:t>
            </a:r>
            <a:r>
              <a:rPr lang="en-US" dirty="0" smtClean="0"/>
              <a:t>tonsils</a:t>
            </a:r>
            <a:r>
              <a:rPr lang="en-US" dirty="0"/>
              <a:t>, </a:t>
            </a:r>
            <a:r>
              <a:rPr lang="en-US" dirty="0" err="1"/>
              <a:t>Waldeyer</a:t>
            </a:r>
            <a:r>
              <a:rPr lang="en-US" dirty="0"/>
              <a:t> ring or </a:t>
            </a:r>
            <a:r>
              <a:rPr lang="en-US" dirty="0" err="1"/>
              <a:t>extranodal</a:t>
            </a:r>
            <a:r>
              <a:rPr lang="en-US" dirty="0"/>
              <a:t> </a:t>
            </a:r>
            <a:r>
              <a:rPr lang="en-US" dirty="0" smtClean="0"/>
              <a:t>sites.</a:t>
            </a:r>
          </a:p>
          <a:p>
            <a:pPr marL="342900" indent="-342900"/>
            <a:r>
              <a:rPr lang="en-US" dirty="0" smtClean="0"/>
              <a:t>Manifests as painless lymphadenopathy,  patients in advanced disease (stages III &amp; IV) are more likely to exhibit B symptoms (fever, weight loss, night sweats) as well as pruritus &amp; anemia.</a:t>
            </a:r>
            <a:endParaRPr lang="en-US" dirty="0"/>
          </a:p>
        </p:txBody>
      </p:sp>
      <p:sp>
        <p:nvSpPr>
          <p:cNvPr id="206" name="Google Shape;206;p21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3" name="AutoShape 6" descr="Image result for reed sternberg cel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Image result for reed sternberg cell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7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1"/>
          <p:cNvSpPr txBox="1">
            <a:spLocks noGrp="1"/>
          </p:cNvSpPr>
          <p:nvPr>
            <p:ph type="title"/>
          </p:nvPr>
        </p:nvSpPr>
        <p:spPr>
          <a:xfrm>
            <a:off x="844424" y="5598"/>
            <a:ext cx="6388583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800" b="1" dirty="0"/>
              <a:t>Hodgkin </a:t>
            </a:r>
            <a:r>
              <a:rPr lang="en-US" sz="2800" b="1" dirty="0" smtClean="0"/>
              <a:t>Lymphoma – </a:t>
            </a:r>
            <a:r>
              <a:rPr lang="fr-FR" sz="2800" b="1" dirty="0" err="1"/>
              <a:t>Clinical</a:t>
            </a:r>
            <a:r>
              <a:rPr lang="fr-FR" sz="2800" b="1" dirty="0"/>
              <a:t> </a:t>
            </a:r>
            <a:r>
              <a:rPr lang="fr-FR" sz="2800" b="1" dirty="0" err="1"/>
              <a:t>features</a:t>
            </a:r>
            <a:endParaRPr sz="2800" b="1" dirty="0"/>
          </a:p>
        </p:txBody>
      </p:sp>
      <p:sp>
        <p:nvSpPr>
          <p:cNvPr id="205" name="Google Shape;205;p21"/>
          <p:cNvSpPr txBox="1">
            <a:spLocks noGrp="1"/>
          </p:cNvSpPr>
          <p:nvPr>
            <p:ph type="body" idx="1"/>
          </p:nvPr>
        </p:nvSpPr>
        <p:spPr>
          <a:xfrm>
            <a:off x="612775" y="1163106"/>
            <a:ext cx="8280972" cy="1199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Spreads in a </a:t>
            </a:r>
            <a:r>
              <a:rPr lang="en-US" dirty="0">
                <a:solidFill>
                  <a:srgbClr val="7030A0"/>
                </a:solidFill>
              </a:rPr>
              <a:t>contiguous</a:t>
            </a:r>
            <a:r>
              <a:rPr lang="en-US" dirty="0"/>
              <a:t> manner.</a:t>
            </a:r>
          </a:p>
          <a:p>
            <a:r>
              <a:rPr lang="en-US" dirty="0"/>
              <a:t>Treated with chemotherapy, sometimes together with involved field radiotherapy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/>
              <a:t>outlook, even </a:t>
            </a:r>
            <a:r>
              <a:rPr lang="en-US" dirty="0" smtClean="0"/>
              <a:t>in advanced </a:t>
            </a:r>
            <a:r>
              <a:rPr lang="en-US" dirty="0"/>
              <a:t>disease, </a:t>
            </a:r>
            <a:r>
              <a:rPr lang="en-US" dirty="0" smtClean="0">
                <a:solidFill>
                  <a:srgbClr val="7030A0"/>
                </a:solidFill>
              </a:rPr>
              <a:t>is very good</a:t>
            </a:r>
            <a:r>
              <a:rPr lang="en-US" dirty="0" smtClean="0"/>
              <a:t>, the 5-year </a:t>
            </a:r>
            <a:r>
              <a:rPr lang="en-US" dirty="0"/>
              <a:t>survival rate for patients with </a:t>
            </a:r>
            <a:r>
              <a:rPr lang="en-US" dirty="0" smtClean="0"/>
              <a:t>stage 1-2 disease </a:t>
            </a:r>
            <a:r>
              <a:rPr lang="en-US" dirty="0"/>
              <a:t>is more than 90%.</a:t>
            </a:r>
          </a:p>
        </p:txBody>
      </p:sp>
      <p:sp>
        <p:nvSpPr>
          <p:cNvPr id="206" name="Google Shape;206;p21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3" name="AutoShape 6" descr="Image result for reed sternberg cel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Image result for reed sternberg cell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8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1"/>
          <p:cNvSpPr txBox="1">
            <a:spLocks noGrp="1"/>
          </p:cNvSpPr>
          <p:nvPr>
            <p:ph type="title"/>
          </p:nvPr>
        </p:nvSpPr>
        <p:spPr>
          <a:xfrm>
            <a:off x="844424" y="5598"/>
            <a:ext cx="6388583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800" b="1" dirty="0"/>
              <a:t>Hodgkin </a:t>
            </a:r>
            <a:r>
              <a:rPr lang="en-US" sz="2800" b="1" dirty="0" smtClean="0"/>
              <a:t>Lymphoma – </a:t>
            </a:r>
            <a:r>
              <a:rPr lang="fr-FR" sz="2800" b="1" dirty="0" err="1"/>
              <a:t>Clinical</a:t>
            </a:r>
            <a:r>
              <a:rPr lang="fr-FR" sz="2800" b="1" dirty="0"/>
              <a:t> </a:t>
            </a:r>
            <a:r>
              <a:rPr lang="fr-FR" sz="2800" b="1" dirty="0" err="1"/>
              <a:t>features</a:t>
            </a:r>
            <a:endParaRPr sz="2800" b="1" dirty="0"/>
          </a:p>
        </p:txBody>
      </p:sp>
      <p:sp>
        <p:nvSpPr>
          <p:cNvPr id="206" name="Google Shape;206;p21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sp>
        <p:nvSpPr>
          <p:cNvPr id="3" name="AutoShape 6" descr="Image result for reed sternberg cel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Image result for reed sternberg cell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Content Placeholder 3" descr="Screen Shot 2017-10-14 at 8.07.30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0" t="37331" r="5247" b="15232"/>
          <a:stretch/>
        </p:blipFill>
        <p:spPr>
          <a:xfrm>
            <a:off x="1140431" y="1664413"/>
            <a:ext cx="7222733" cy="26112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717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239540"/>
            <a:ext cx="8291263" cy="921009"/>
          </a:xfrm>
        </p:spPr>
        <p:txBody>
          <a:bodyPr/>
          <a:lstStyle/>
          <a:p>
            <a:r>
              <a:rPr lang="en-US" sz="3600" b="1" dirty="0"/>
              <a:t>Mycosis </a:t>
            </a:r>
            <a:r>
              <a:rPr lang="en-US" sz="3600" b="1" dirty="0" err="1"/>
              <a:t>Fungoides</a:t>
            </a:r>
            <a:r>
              <a:rPr lang="en-US" sz="3600" b="1" dirty="0"/>
              <a:t> and </a:t>
            </a:r>
            <a:r>
              <a:rPr lang="en-US" sz="3600" b="1" dirty="0" err="1"/>
              <a:t>Sézary</a:t>
            </a:r>
            <a:r>
              <a:rPr lang="en-US" sz="3600" b="1" dirty="0"/>
              <a:t> Syndrome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65174" y="1242309"/>
            <a:ext cx="7700732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 MF,  a neoplastic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CD4+ T cells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home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 the skin.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 it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is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 form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of </a:t>
            </a:r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cutaneous T cell lymphoma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Usually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manifests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 three stages:</a:t>
            </a: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nonspecific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erythrodermic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rash (patches)</a:t>
            </a: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rogresses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 time to a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plaque phase.</a:t>
            </a: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A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tumor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phase. 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55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239540"/>
            <a:ext cx="8291263" cy="921009"/>
          </a:xfrm>
        </p:spPr>
        <p:txBody>
          <a:bodyPr/>
          <a:lstStyle/>
          <a:p>
            <a:r>
              <a:rPr lang="en-US" sz="2800" b="1" dirty="0"/>
              <a:t>Mycosis </a:t>
            </a:r>
            <a:r>
              <a:rPr lang="en-US" sz="2800" b="1" dirty="0" err="1"/>
              <a:t>Fungoides</a:t>
            </a:r>
            <a:r>
              <a:rPr lang="en-US" sz="2800" b="1" dirty="0"/>
              <a:t> and </a:t>
            </a:r>
            <a:r>
              <a:rPr lang="en-US" sz="2800" b="1" dirty="0" err="1"/>
              <a:t>Sézary</a:t>
            </a:r>
            <a:r>
              <a:rPr lang="en-US" sz="2800" b="1" dirty="0"/>
              <a:t> Syndrome -morphology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65174" y="1529985"/>
            <a:ext cx="770073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b="1" dirty="0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Histologically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infiltration of epidermis &amp; upper dermis by neoplastic T cells with marked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infolding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of the nuclear membranes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 </a:t>
            </a:r>
            <a:r>
              <a:rPr lang="en-US" sz="2400" b="1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cerebriform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appearance. </a:t>
            </a:r>
            <a:endParaRPr lang="en-US" sz="2400" dirty="0" smtClean="0">
              <a:solidFill>
                <a:srgbClr val="41566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b="1" dirty="0" err="1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Immunophenotype</a:t>
            </a:r>
            <a:r>
              <a:rPr lang="en-US" sz="2400" b="1" dirty="0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:</a:t>
            </a:r>
            <a:r>
              <a:rPr lang="en-US" sz="2400" b="1" dirty="0" smtClean="0"/>
              <a:t>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Tumor cells are </a:t>
            </a:r>
            <a:r>
              <a:rPr lang="en-US" sz="2400" dirty="0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CD4 +, CD8 -</a:t>
            </a:r>
            <a:endParaRPr lang="en-US" sz="2400" dirty="0">
              <a:solidFill>
                <a:srgbClr val="7030A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60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239540"/>
            <a:ext cx="8291263" cy="921009"/>
          </a:xfrm>
        </p:spPr>
        <p:txBody>
          <a:bodyPr/>
          <a:lstStyle/>
          <a:p>
            <a:r>
              <a:rPr lang="en-US" sz="2800" b="1" dirty="0"/>
              <a:t>Mycosis </a:t>
            </a:r>
            <a:r>
              <a:rPr lang="en-US" sz="2800" b="1" dirty="0" err="1"/>
              <a:t>Fungoides</a:t>
            </a:r>
            <a:r>
              <a:rPr lang="en-US" sz="2800" b="1" dirty="0"/>
              <a:t> and </a:t>
            </a:r>
            <a:r>
              <a:rPr lang="en-US" sz="2800" b="1" dirty="0" err="1"/>
              <a:t>Sézary</a:t>
            </a:r>
            <a:r>
              <a:rPr lang="en-US" sz="2800" b="1" dirty="0"/>
              <a:t> </a:t>
            </a:r>
            <a:r>
              <a:rPr lang="en-US" sz="2800" b="1" dirty="0" smtClean="0"/>
              <a:t>Syndrome -morphology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Content Placeholder 3" descr="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7" b="-1308"/>
          <a:stretch/>
        </p:blipFill>
        <p:spPr>
          <a:xfrm>
            <a:off x="460375" y="1140430"/>
            <a:ext cx="8229600" cy="39041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254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239540"/>
            <a:ext cx="8291263" cy="921009"/>
          </a:xfrm>
        </p:spPr>
        <p:txBody>
          <a:bodyPr/>
          <a:lstStyle/>
          <a:p>
            <a:r>
              <a:rPr lang="en-US" sz="2800" b="1" dirty="0"/>
              <a:t>Mycosis </a:t>
            </a:r>
            <a:r>
              <a:rPr lang="en-US" sz="2800" b="1" dirty="0" err="1"/>
              <a:t>Fungoides</a:t>
            </a:r>
            <a:r>
              <a:rPr lang="en-US" sz="2800" b="1" dirty="0"/>
              <a:t> and </a:t>
            </a:r>
            <a:r>
              <a:rPr lang="en-US" sz="2800" b="1" dirty="0" err="1"/>
              <a:t>Sézary</a:t>
            </a:r>
            <a:r>
              <a:rPr lang="en-US" sz="2800" b="1" dirty="0"/>
              <a:t> </a:t>
            </a:r>
            <a:r>
              <a:rPr lang="en-US" sz="2800" b="1" dirty="0" smtClean="0"/>
              <a:t>Syndrome -morphology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Image result for cerebriform mycosis fungoides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Mycosis Fungoides - 2.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5" y="1284268"/>
            <a:ext cx="4024295" cy="34110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470" y="1284268"/>
            <a:ext cx="4054687" cy="341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97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24" y="167621"/>
            <a:ext cx="8291263" cy="921009"/>
          </a:xfrm>
        </p:spPr>
        <p:txBody>
          <a:bodyPr/>
          <a:lstStyle/>
          <a:p>
            <a:r>
              <a:rPr lang="en-US" sz="2800" b="1" dirty="0" err="1"/>
              <a:t>Extranodal</a:t>
            </a:r>
            <a:r>
              <a:rPr lang="en-US" sz="2800" b="1" dirty="0"/>
              <a:t> Marginal Zone </a:t>
            </a:r>
            <a:r>
              <a:rPr lang="en-US" sz="2800" b="1" dirty="0" smtClean="0"/>
              <a:t>Lymphoma - morphology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65174" y="1242309"/>
            <a:ext cx="7397923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B-cells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characteristically infiltrate the epithelium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of involved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tissues (in small aggregates)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anose="05000000000000000000" pitchFamily="2" charset="2"/>
              </a:rPr>
              <a:t>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called </a:t>
            </a:r>
            <a:r>
              <a:rPr lang="en-US" sz="2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/>
                <a:ea typeface="Source Sans Pro"/>
                <a:cs typeface="Source Sans Pro"/>
              </a:rPr>
              <a:t>lymphoepithelial</a:t>
            </a:r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/>
                <a:ea typeface="Source Sans Pro"/>
                <a:cs typeface="Source Sans Pro"/>
              </a:rPr>
              <a:t>lesions. 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Characteristic features: tumor cells accumulate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abundant pale cytoplasm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or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exhibit plasma cell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differentiation.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/>
                <a:ea typeface="Source Sans Pro"/>
                <a:cs typeface="Source Sans Pro"/>
              </a:rPr>
              <a:t>Immunophenotype</a:t>
            </a:r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/>
                <a:ea typeface="Source Sans Pro"/>
                <a:cs typeface="Source Sans Pro"/>
              </a:rPr>
              <a:t>: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B-cell markers.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57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239540"/>
            <a:ext cx="8291263" cy="921009"/>
          </a:xfrm>
        </p:spPr>
        <p:txBody>
          <a:bodyPr/>
          <a:lstStyle/>
          <a:p>
            <a:r>
              <a:rPr lang="en-US" b="1" dirty="0"/>
              <a:t>Mycosis </a:t>
            </a:r>
            <a:r>
              <a:rPr lang="en-US" b="1" dirty="0" err="1"/>
              <a:t>Fungoides</a:t>
            </a:r>
            <a:r>
              <a:rPr lang="en-US" b="1" dirty="0"/>
              <a:t> and </a:t>
            </a:r>
            <a:r>
              <a:rPr lang="en-US" b="1" dirty="0" err="1"/>
              <a:t>Sézary</a:t>
            </a:r>
            <a:r>
              <a:rPr lang="en-US" b="1" dirty="0"/>
              <a:t> </a:t>
            </a:r>
            <a:r>
              <a:rPr lang="en-US" b="1" dirty="0" smtClean="0"/>
              <a:t>Syndrome – Clinical features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30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27936" y="1242308"/>
            <a:ext cx="784457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b="1" dirty="0" err="1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Sézary</a:t>
            </a:r>
            <a:r>
              <a:rPr lang="en-US" sz="2400" b="1" dirty="0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syndrome: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clinical variant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of MF characterized by: </a:t>
            </a: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Both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 generalized </a:t>
            </a:r>
            <a:r>
              <a:rPr lang="en-US" sz="2400" dirty="0" err="1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exfoliative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erythroderma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lang="en-US" sz="2400" dirty="0" smtClean="0">
              <a:solidFill>
                <a:srgbClr val="41566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Both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tumor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cells (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éza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ry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cells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 in the peripheral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blood.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Patients diagnosed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with early- stage MF survive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for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many years.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Patients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with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tumor-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disease,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visceral disease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or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Sézary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syndrome survive on average for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1-3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years.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1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534354" y="4075803"/>
            <a:ext cx="5910900" cy="934133"/>
          </a:xfrm>
        </p:spPr>
        <p:txBody>
          <a:bodyPr/>
          <a:lstStyle/>
          <a:p>
            <a:pPr marL="38100" indent="0">
              <a:buNone/>
            </a:pPr>
            <a:r>
              <a:rPr lang="en-US" sz="3200" b="1" i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Lymphoma staging </a:t>
            </a:r>
            <a:endParaRPr lang="en-US" sz="3200" b="1" i="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31</a:t>
            </a:fld>
            <a:endParaRPr lang="en"/>
          </a:p>
        </p:txBody>
      </p:sp>
      <p:sp>
        <p:nvSpPr>
          <p:cNvPr id="4" name="AutoShape 2" descr="Image result for lymphoma stag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lymphoma stag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Related ima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Image result for lymphoma stagi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492" y="7937"/>
            <a:ext cx="6524625" cy="384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3067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5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  <p:sp>
        <p:nvSpPr>
          <p:cNvPr id="363" name="Google Shape;363;p35"/>
          <p:cNvSpPr txBox="1">
            <a:spLocks noGrp="1"/>
          </p:cNvSpPr>
          <p:nvPr>
            <p:ph type="title"/>
          </p:nvPr>
        </p:nvSpPr>
        <p:spPr>
          <a:xfrm>
            <a:off x="5184000" y="876300"/>
            <a:ext cx="3195000" cy="11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THANKS!</a:t>
            </a:r>
            <a:endParaRPr sz="6000" dirty="0"/>
          </a:p>
        </p:txBody>
      </p:sp>
      <p:sp>
        <p:nvSpPr>
          <p:cNvPr id="364" name="Google Shape;364;p35"/>
          <p:cNvSpPr txBox="1">
            <a:spLocks noGrp="1"/>
          </p:cNvSpPr>
          <p:nvPr>
            <p:ph type="body" idx="1"/>
          </p:nvPr>
        </p:nvSpPr>
        <p:spPr>
          <a:xfrm>
            <a:off x="5184000" y="2090476"/>
            <a:ext cx="3378900" cy="25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 b="1" dirty="0"/>
              <a:t>Any questions</a:t>
            </a:r>
            <a:r>
              <a:rPr lang="en" sz="3000" b="1" dirty="0" smtClean="0"/>
              <a:t>?</a:t>
            </a:r>
            <a:endParaRPr sz="3000" b="1" dirty="0"/>
          </a:p>
        </p:txBody>
      </p:sp>
      <p:pic>
        <p:nvPicPr>
          <p:cNvPr id="1026" name="Picture 2" descr="Image result for lymphoma carto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4" t="19146" r="10002"/>
          <a:stretch/>
        </p:blipFill>
        <p:spPr bwMode="auto">
          <a:xfrm>
            <a:off x="832206" y="1006867"/>
            <a:ext cx="4150760" cy="358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24" y="167621"/>
            <a:ext cx="8291263" cy="921009"/>
          </a:xfrm>
        </p:spPr>
        <p:txBody>
          <a:bodyPr/>
          <a:lstStyle/>
          <a:p>
            <a:r>
              <a:rPr lang="en-US" sz="2800" b="1" dirty="0" err="1"/>
              <a:t>Extranodal</a:t>
            </a:r>
            <a:r>
              <a:rPr lang="en-US" sz="2800" b="1" dirty="0"/>
              <a:t> Marginal Zone </a:t>
            </a:r>
            <a:r>
              <a:rPr lang="en-US" sz="2800" b="1" dirty="0" smtClean="0"/>
              <a:t>Lymphoma - morphology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https://www.derm101.com/wp-content/uploads/dpc1603a16g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1233745"/>
            <a:ext cx="4180898" cy="355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228373" y="1503193"/>
            <a:ext cx="36825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Gastric MZL (MALT lymphoma) showing intraepithelial atypical lymphocytes (</a:t>
            </a:r>
            <a:r>
              <a:rPr lang="en-US" sz="2400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lymphoepithelial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 lesion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) and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plasma cell differentiation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in the lamina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propria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656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24" y="167621"/>
            <a:ext cx="8291263" cy="921009"/>
          </a:xfrm>
        </p:spPr>
        <p:txBody>
          <a:bodyPr/>
          <a:lstStyle/>
          <a:p>
            <a:r>
              <a:rPr lang="en-US" sz="2800" b="1" dirty="0" err="1"/>
              <a:t>Extranodal</a:t>
            </a:r>
            <a:r>
              <a:rPr lang="en-US" sz="2800" b="1" dirty="0"/>
              <a:t> Marginal Zone </a:t>
            </a:r>
            <a:r>
              <a:rPr lang="en-US" sz="2800" b="1" dirty="0" smtClean="0"/>
              <a:t>Lymphoma - morphology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65175" y="1141119"/>
            <a:ext cx="7397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200">
              <a:spcBef>
                <a:spcPts val="600"/>
              </a:spcBef>
              <a:buClr>
                <a:srgbClr val="0DB7C4"/>
              </a:buClr>
              <a:buSzPts val="2400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Another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MALT lymphoma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where tumor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cells accumulate abundant </a:t>
            </a:r>
            <a:r>
              <a:rPr lang="en-US" sz="2400" u="sng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pale </a:t>
            </a:r>
            <a:r>
              <a:rPr lang="en-US" sz="2400" u="sng" dirty="0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cytoplasm</a:t>
            </a:r>
            <a:r>
              <a:rPr lang="en-US" sz="2400" dirty="0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(</a:t>
            </a:r>
            <a:r>
              <a:rPr lang="en-US" sz="2400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lymphoepithelial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 lesion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) 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https://pbs.twimg.com/media/DRlpCwdX4AE0qd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477" y="1972116"/>
            <a:ext cx="5007657" cy="285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08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24" y="167621"/>
            <a:ext cx="8291263" cy="921009"/>
          </a:xfrm>
        </p:spPr>
        <p:txBody>
          <a:bodyPr/>
          <a:lstStyle/>
          <a:p>
            <a:r>
              <a:rPr lang="en-US" sz="2800" b="1" dirty="0" err="1"/>
              <a:t>Extranodal</a:t>
            </a:r>
            <a:r>
              <a:rPr lang="en-US" sz="2800" b="1" dirty="0"/>
              <a:t> Marginal Zone </a:t>
            </a:r>
            <a:r>
              <a:rPr lang="en-US" sz="2800" b="1" dirty="0" smtClean="0"/>
              <a:t>Lymphoma – Clinical features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7575" y="1503193"/>
            <a:ext cx="7336963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resent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as swelling of the salivary gland, thyroid or orbit or are discovered incidentally in the setting of H. pylori–induced gastritis.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When localized, they are often cured by simple excision followed by radiotherapy.</a:t>
            </a:r>
          </a:p>
        </p:txBody>
      </p:sp>
    </p:spTree>
    <p:extLst>
      <p:ext uri="{BB962C8B-B14F-4D97-AF65-F5344CB8AC3E}">
        <p14:creationId xmlns:p14="http://schemas.microsoft.com/office/powerpoint/2010/main" val="4969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160338"/>
            <a:ext cx="8291263" cy="921009"/>
          </a:xfrm>
        </p:spPr>
        <p:txBody>
          <a:bodyPr/>
          <a:lstStyle/>
          <a:p>
            <a:r>
              <a:rPr lang="fr-FR" sz="4000" b="1" dirty="0"/>
              <a:t>Diffuse Large B </a:t>
            </a:r>
            <a:r>
              <a:rPr lang="fr-FR" sz="4000" b="1" dirty="0" err="1"/>
              <a:t>Cell</a:t>
            </a:r>
            <a:r>
              <a:rPr lang="fr-FR" sz="4000" b="1" dirty="0"/>
              <a:t> </a:t>
            </a:r>
            <a:r>
              <a:rPr lang="fr-FR" sz="4000" b="1" dirty="0" err="1"/>
              <a:t>Lymphoma</a:t>
            </a:r>
            <a:endParaRPr lang="en-US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88368" y="1160115"/>
            <a:ext cx="7900828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Most common adult lymphoma 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Either de novo or transformation from other low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grade tumors (follicular lymphoma).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b="1" dirty="0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Pathogenesis</a:t>
            </a:r>
            <a:r>
              <a:rPr lang="en-US" sz="2400" dirty="0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: Most of them </a:t>
            </a:r>
            <a:r>
              <a:rPr lang="en-US" sz="2400" dirty="0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Mutations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&amp; rearrangements of the 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/>
                <a:ea typeface="Source Sans Pro"/>
                <a:cs typeface="Source Sans Pro"/>
              </a:rPr>
              <a:t>BCL6</a:t>
            </a:r>
            <a:r>
              <a:rPr lang="en-US" sz="2400" dirty="0">
                <a:solidFill>
                  <a:srgbClr val="4156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gene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increased levels of BCL6 protein, an important transcriptional regulator of gene expression in GC B-cells. </a:t>
            </a:r>
            <a:endParaRPr lang="en-US" sz="2400" dirty="0" smtClean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/>
                <a:ea typeface="Source Sans Pro"/>
                <a:cs typeface="Source Sans Pro"/>
              </a:rPr>
              <a:t>Immunophenotype</a:t>
            </a:r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/>
                <a:ea typeface="Source Sans Pro"/>
                <a:cs typeface="Source Sans Pro"/>
              </a:rPr>
              <a:t>: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B-cell markers, CD10 in some tumors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34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24" y="167621"/>
            <a:ext cx="8291263" cy="921009"/>
          </a:xfrm>
        </p:spPr>
        <p:txBody>
          <a:bodyPr/>
          <a:lstStyle/>
          <a:p>
            <a:r>
              <a:rPr lang="fr-FR" sz="2800" b="1" dirty="0"/>
              <a:t>Diffuse Large B </a:t>
            </a:r>
            <a:r>
              <a:rPr lang="fr-FR" sz="2800" b="1" dirty="0" err="1"/>
              <a:t>Cell</a:t>
            </a:r>
            <a:r>
              <a:rPr lang="fr-FR" sz="2800" b="1" dirty="0"/>
              <a:t> </a:t>
            </a:r>
            <a:r>
              <a:rPr lang="fr-FR" sz="2800" b="1" dirty="0" err="1" smtClean="0"/>
              <a:t>Lymphoma</a:t>
            </a:r>
            <a:r>
              <a:rPr lang="fr-FR" sz="2800" b="1" dirty="0" smtClean="0"/>
              <a:t> - </a:t>
            </a:r>
            <a:r>
              <a:rPr lang="fr-FR" sz="2800" b="1" dirty="0" err="1" smtClean="0"/>
              <a:t>Morphology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31611" y="1624635"/>
            <a:ext cx="286160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200">
              <a:spcBef>
                <a:spcPts val="600"/>
              </a:spcBef>
              <a:buClr>
                <a:srgbClr val="0DB7C4"/>
              </a:buClr>
              <a:buSzPts val="2400"/>
            </a:pPr>
            <a:r>
              <a:rPr lang="en-US" sz="22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Diffuse</a:t>
            </a: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infiltration by </a:t>
            </a:r>
            <a:r>
              <a:rPr lang="en-US" sz="22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large</a:t>
            </a: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neoplastic B cells </a:t>
            </a:r>
            <a:r>
              <a:rPr lang="en-US" sz="22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(three </a:t>
            </a: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to four times the size of resting lymphocytes) </a:t>
            </a:r>
            <a:r>
              <a:rPr lang="en-US" sz="22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&amp; vary </a:t>
            </a: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in </a:t>
            </a:r>
            <a:r>
              <a:rPr lang="en-US" sz="22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appearance</a:t>
            </a: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.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214" y="1304819"/>
            <a:ext cx="5199366" cy="3298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83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24" y="167621"/>
            <a:ext cx="8291263" cy="921009"/>
          </a:xfrm>
        </p:spPr>
        <p:txBody>
          <a:bodyPr/>
          <a:lstStyle/>
          <a:p>
            <a:r>
              <a:rPr lang="fr-FR" sz="2800" b="1" dirty="0"/>
              <a:t>Diffuse Large B </a:t>
            </a:r>
            <a:r>
              <a:rPr lang="fr-FR" sz="2800" b="1" dirty="0" err="1"/>
              <a:t>Cell</a:t>
            </a:r>
            <a:r>
              <a:rPr lang="fr-FR" sz="2800" b="1" dirty="0"/>
              <a:t> </a:t>
            </a:r>
            <a:r>
              <a:rPr lang="fr-FR" sz="2800" b="1" dirty="0" err="1" smtClean="0"/>
              <a:t>Lymphoma</a:t>
            </a:r>
            <a:r>
              <a:rPr lang="fr-FR" sz="2800" b="1" dirty="0" smtClean="0"/>
              <a:t> - </a:t>
            </a:r>
            <a:r>
              <a:rPr lang="fr-FR" sz="2800" b="1" dirty="0" err="1"/>
              <a:t>Clinical</a:t>
            </a:r>
            <a:r>
              <a:rPr lang="fr-FR" sz="2800" b="1" dirty="0"/>
              <a:t> </a:t>
            </a:r>
            <a:r>
              <a:rPr lang="fr-FR" sz="2800" b="1" dirty="0" err="1"/>
              <a:t>features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65175" y="1392807"/>
            <a:ext cx="753634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Median &gt; 60 years of age (but Can occur at any age)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Generalized lymphadenopathy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Can occur in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extranodal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sites (GIT)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An aggressive and rapidly fatal lymphoma if not treated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50% cure with treatment.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4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im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5E37AE78F7C16E478AD2C6155D76C10A" ma:contentTypeVersion="2" ma:contentTypeDescription="إنشاء مستند جديد." ma:contentTypeScope="" ma:versionID="bdbfb3ac4a4514ba8141cbba90c72bdf">
  <xsd:schema xmlns:xsd="http://www.w3.org/2001/XMLSchema" xmlns:xs="http://www.w3.org/2001/XMLSchema" xmlns:p="http://schemas.microsoft.com/office/2006/metadata/properties" xmlns:ns2="fea59dd6-f072-4555-9d80-4fd2553d3ca9" targetNamespace="http://schemas.microsoft.com/office/2006/metadata/properties" ma:root="true" ma:fieldsID="db338f8148733ff5e4a2dcf56a9a39ee" ns2:_="">
    <xsd:import namespace="fea59dd6-f072-4555-9d80-4fd2553d3c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a59dd6-f072-4555-9d80-4fd2553d3c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FA7E835-A9A7-411D-B19E-B82DDE286594}"/>
</file>

<file path=customXml/itemProps2.xml><?xml version="1.0" encoding="utf-8"?>
<ds:datastoreItem xmlns:ds="http://schemas.openxmlformats.org/officeDocument/2006/customXml" ds:itemID="{4F463C1A-0536-45F2-84E0-4F9266902FC6}"/>
</file>

<file path=customXml/itemProps3.xml><?xml version="1.0" encoding="utf-8"?>
<ds:datastoreItem xmlns:ds="http://schemas.openxmlformats.org/officeDocument/2006/customXml" ds:itemID="{4061C09C-13D1-4028-A211-4D3184A6056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1472</TotalTime>
  <Words>1160</Words>
  <Application>Microsoft Office PowerPoint</Application>
  <PresentationFormat>On-screen Show (16:9)</PresentationFormat>
  <Paragraphs>144</Paragraphs>
  <Slides>32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Dosis</vt:lpstr>
      <vt:lpstr>Source Sans Pro</vt:lpstr>
      <vt:lpstr>Wingdings</vt:lpstr>
      <vt:lpstr>Cerimon template</vt:lpstr>
      <vt:lpstr>2. Neoplastic Proliferations of White Cells</vt:lpstr>
      <vt:lpstr>Extranodal Marginal Zone Lymphoma </vt:lpstr>
      <vt:lpstr>Extranodal Marginal Zone Lymphoma - morphology</vt:lpstr>
      <vt:lpstr>Extranodal Marginal Zone Lymphoma - morphology</vt:lpstr>
      <vt:lpstr>Extranodal Marginal Zone Lymphoma - morphology</vt:lpstr>
      <vt:lpstr>Extranodal Marginal Zone Lymphoma – Clinical features</vt:lpstr>
      <vt:lpstr>Diffuse Large B Cell Lymphoma</vt:lpstr>
      <vt:lpstr>Diffuse Large B Cell Lymphoma - Morphology</vt:lpstr>
      <vt:lpstr>Diffuse Large B Cell Lymphoma - Clinical features</vt:lpstr>
      <vt:lpstr>Burkitt Lymphoma</vt:lpstr>
      <vt:lpstr>Burkitt Lymphoma - Morphology</vt:lpstr>
      <vt:lpstr>Burkitt Lymphoma - Morphology</vt:lpstr>
      <vt:lpstr>Burkitt Lymphoma - Morphology</vt:lpstr>
      <vt:lpstr>Burkitt Lymphoma - Clinical features</vt:lpstr>
      <vt:lpstr>Burkitt Lymphoma - Clinical features</vt:lpstr>
      <vt:lpstr>Hodgkin Lymphoma</vt:lpstr>
      <vt:lpstr>Hodgkin Lymphoma – major subtypes </vt:lpstr>
      <vt:lpstr>Hodgkin Lymphoma – morphology</vt:lpstr>
      <vt:lpstr>Hodgkin Lymphoma – morphology</vt:lpstr>
      <vt:lpstr>Hodgkin Lymphoma – morphology</vt:lpstr>
      <vt:lpstr>Hodgkin Lymphoma – morphology</vt:lpstr>
      <vt:lpstr>Hodgkin Lymphoma – Immunophenotype </vt:lpstr>
      <vt:lpstr>Hodgkin Lymphoma – Clinical features</vt:lpstr>
      <vt:lpstr>Hodgkin Lymphoma – Clinical features</vt:lpstr>
      <vt:lpstr>Hodgkin Lymphoma – Clinical features</vt:lpstr>
      <vt:lpstr>Mycosis Fungoides and Sézary Syndrome</vt:lpstr>
      <vt:lpstr>Mycosis Fungoides and Sézary Syndrome -morphology</vt:lpstr>
      <vt:lpstr>Mycosis Fungoides and Sézary Syndrome -morphology</vt:lpstr>
      <vt:lpstr>Mycosis Fungoides and Sézary Syndrome -morphology</vt:lpstr>
      <vt:lpstr>Mycosis Fungoides and Sézary Syndrome – Clinical features </vt:lpstr>
      <vt:lpstr>PowerPoint Presentation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Hematopoietic and Lymphoid System</dc:title>
  <dc:creator>mohammed hayel</dc:creator>
  <cp:lastModifiedBy>mohammed hayel</cp:lastModifiedBy>
  <cp:revision>134</cp:revision>
  <dcterms:modified xsi:type="dcterms:W3CDTF">2021-04-05T17:56:48Z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0x0101005E37AE78F7C16E478AD2C6155D76C10A</vt:lpwstr>
  </property>
</Properties>
</file>