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4" r:id="rId4"/>
    <p:sldMasterId id="2147483695" r:id="rId5"/>
    <p:sldMasterId id="2147483696" r:id="rId6"/>
    <p:sldMasterId id="2147483697" r:id="rId7"/>
    <p:sldMasterId id="2147483698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</p:sldIdLst>
  <p:sldSz cy="6858000" cx="12192000"/>
  <p:notesSz cx="6858000" cy="9144000"/>
  <p:embeddedFontLst>
    <p:embeddedFont>
      <p:font typeface="Garamond"/>
      <p:regular r:id="rId28"/>
      <p:bold r:id="rId29"/>
      <p:italic r:id="rId30"/>
      <p:boldItalic r:id="rId31"/>
    </p:embeddedFont>
    <p:embeddedFont>
      <p:font typeface="Palatino Linotype"/>
      <p:regular r:id="rId32"/>
      <p:bold r:id="rId33"/>
      <p:italic r:id="rId34"/>
      <p:boldItalic r:id="rId35"/>
    </p:embeddedFont>
    <p:embeddedFont>
      <p:font typeface="Libre Baskerville"/>
      <p:regular r:id="rId36"/>
      <p:bold r:id="rId37"/>
      <p:italic r:id="rId38"/>
    </p:embeddedFont>
    <p:embeddedFont>
      <p:font typeface="Century Gothic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Gothic-bold.fntdata"/><Relationship Id="rId20" Type="http://schemas.openxmlformats.org/officeDocument/2006/relationships/slide" Target="slides/slide11.xml"/><Relationship Id="rId42" Type="http://schemas.openxmlformats.org/officeDocument/2006/relationships/font" Target="fonts/CenturyGothic-boldItalic.fntdata"/><Relationship Id="rId41" Type="http://schemas.openxmlformats.org/officeDocument/2006/relationships/font" Target="fonts/CenturyGothic-italic.fntdata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font" Target="fonts/Garamond-regular.fntdata"/><Relationship Id="rId27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Garamond-bold.fntdata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font" Target="fonts/Garamond-boldItalic.fntdata"/><Relationship Id="rId30" Type="http://schemas.openxmlformats.org/officeDocument/2006/relationships/font" Target="fonts/Garamond-italic.fntdata"/><Relationship Id="rId11" Type="http://schemas.openxmlformats.org/officeDocument/2006/relationships/slide" Target="slides/slide2.xml"/><Relationship Id="rId33" Type="http://schemas.openxmlformats.org/officeDocument/2006/relationships/font" Target="fonts/PalatinoLinotype-bold.fntdata"/><Relationship Id="rId10" Type="http://schemas.openxmlformats.org/officeDocument/2006/relationships/slide" Target="slides/slide1.xml"/><Relationship Id="rId32" Type="http://schemas.openxmlformats.org/officeDocument/2006/relationships/font" Target="fonts/PalatinoLinotype-regular.fntdata"/><Relationship Id="rId13" Type="http://schemas.openxmlformats.org/officeDocument/2006/relationships/slide" Target="slides/slide4.xml"/><Relationship Id="rId35" Type="http://schemas.openxmlformats.org/officeDocument/2006/relationships/font" Target="fonts/PalatinoLinotype-boldItalic.fntdata"/><Relationship Id="rId12" Type="http://schemas.openxmlformats.org/officeDocument/2006/relationships/slide" Target="slides/slide3.xml"/><Relationship Id="rId34" Type="http://schemas.openxmlformats.org/officeDocument/2006/relationships/font" Target="fonts/PalatinoLinotype-italic.fntdata"/><Relationship Id="rId15" Type="http://schemas.openxmlformats.org/officeDocument/2006/relationships/slide" Target="slides/slide6.xml"/><Relationship Id="rId37" Type="http://schemas.openxmlformats.org/officeDocument/2006/relationships/font" Target="fonts/LibreBaskerville-bold.fntdata"/><Relationship Id="rId14" Type="http://schemas.openxmlformats.org/officeDocument/2006/relationships/slide" Target="slides/slide5.xml"/><Relationship Id="rId36" Type="http://schemas.openxmlformats.org/officeDocument/2006/relationships/font" Target="fonts/LibreBaskerville-regular.fntdata"/><Relationship Id="rId17" Type="http://schemas.openxmlformats.org/officeDocument/2006/relationships/slide" Target="slides/slide8.xml"/><Relationship Id="rId39" Type="http://schemas.openxmlformats.org/officeDocument/2006/relationships/font" Target="fonts/CenturyGothic-regular.fntdata"/><Relationship Id="rId16" Type="http://schemas.openxmlformats.org/officeDocument/2006/relationships/slide" Target="slides/slide7.xml"/><Relationship Id="rId38" Type="http://schemas.openxmlformats.org/officeDocument/2006/relationships/font" Target="fonts/LibreBaskerville-italic.fntdata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17" name="Google Shape;51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35" name="Google Shape;53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2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8DA9D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2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/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" type="body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96" name="Google Shape;96;p13"/>
          <p:cNvSpPr txBox="1"/>
          <p:nvPr>
            <p:ph idx="2" type="body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97" name="Google Shape;97;p13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3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3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0" name="Google Shape;100;p13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/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4"/>
          <p:cNvSpPr/>
          <p:nvPr>
            <p:ph idx="2" type="pic"/>
          </p:nvPr>
        </p:nvSpPr>
        <p:spPr>
          <a:xfrm>
            <a:off x="8094831" y="1041400"/>
            <a:ext cx="3063347" cy="4775200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4" name="Google Shape;104;p14"/>
          <p:cNvSpPr txBox="1"/>
          <p:nvPr>
            <p:ph idx="1" type="body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105" name="Google Shape;105;p14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4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4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 showMasterSp="0">
  <p:cSld name="Panoramic Picture with Caption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5"/>
          <p:cNvSpPr/>
          <p:nvPr>
            <p:ph idx="2" type="pic"/>
          </p:nvPr>
        </p:nvSpPr>
        <p:spPr>
          <a:xfrm>
            <a:off x="1041427" y="1041399"/>
            <a:ext cx="10105972" cy="3335869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1" name="Google Shape;111;p15"/>
          <p:cNvSpPr txBox="1"/>
          <p:nvPr>
            <p:ph idx="1" type="body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112" name="Google Shape;112;p15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 showMasterSp="0">
  <p:cSld name="Title and Caption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8" name="Google Shape;118;p16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6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6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1" name="Google Shape;121;p16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 showMasterSp="0">
  <p:cSld name="Quote with Caption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7"/>
          <p:cNvSpPr txBox="1"/>
          <p:nvPr>
            <p:ph idx="1" type="body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25" name="Google Shape;125;p17"/>
          <p:cNvSpPr txBox="1"/>
          <p:nvPr>
            <p:ph idx="2" type="body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6" name="Google Shape;126;p17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7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7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9" name="Google Shape;129;p17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30" name="Google Shape;130;p17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31" name="Google Shape;131;p17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 showMasterSp="0">
  <p:cSld name="Name Card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8"/>
          <p:cNvSpPr txBox="1"/>
          <p:nvPr>
            <p:ph idx="1" type="body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5" name="Google Shape;135;p18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8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8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 showMasterSp="0">
  <p:cSld name="Quote Name Card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9"/>
          <p:cNvSpPr txBox="1"/>
          <p:nvPr>
            <p:ph idx="1" type="body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1" name="Google Shape;141;p19"/>
          <p:cNvSpPr txBox="1"/>
          <p:nvPr>
            <p:ph idx="2" type="body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2" name="Google Shape;142;p19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9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9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5" name="Google Shape;145;p19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46" name="Google Shape;146;p19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47" name="Google Shape;147;p19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 showMasterSp="0">
  <p:cSld name="True or False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/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0"/>
          <p:cNvSpPr txBox="1"/>
          <p:nvPr>
            <p:ph idx="1" type="body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1" name="Google Shape;151;p20"/>
          <p:cNvSpPr txBox="1"/>
          <p:nvPr>
            <p:ph idx="2" type="body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2" name="Google Shape;152;p20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0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0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5" name="Google Shape;155;p20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showMasterSp="0" type="vertTx">
  <p:cSld name="VERTICAL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1"/>
          <p:cNvSpPr txBox="1"/>
          <p:nvPr>
            <p:ph idx="1" type="body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59" name="Google Shape;159;p21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1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1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62" name="Google Shape;162;p21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/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2"/>
          <p:cNvSpPr txBox="1"/>
          <p:nvPr>
            <p:ph idx="1" type="body"/>
          </p:nvPr>
        </p:nvSpPr>
        <p:spPr>
          <a:xfrm rot="5400000">
            <a:off x="2565043" y="-287513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66" name="Google Shape;166;p22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2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22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69" name="Google Shape;169;p22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0" type="dt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1" type="ftr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4"/>
          <p:cNvSpPr txBox="1"/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24"/>
          <p:cNvSpPr txBox="1"/>
          <p:nvPr>
            <p:ph idx="1" type="subTitle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6" name="Google Shape;206;p2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2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24"/>
          <p:cNvSpPr/>
          <p:nvPr/>
        </p:nvSpPr>
        <p:spPr>
          <a:xfrm>
            <a:off x="0" y="4323810"/>
            <a:ext cx="1744652" cy="778589"/>
          </a:xfrm>
          <a:custGeom>
            <a:rect b="b" l="l" r="r" t="t"/>
            <a:pathLst>
              <a:path extrusionOk="0" h="166" w="372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4"/>
          <p:cNvSpPr txBox="1"/>
          <p:nvPr>
            <p:ph idx="12" type="sldNum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25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213" name="Google Shape;213;p2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2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25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5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6"/>
          <p:cNvSpPr txBox="1"/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26"/>
          <p:cNvSpPr txBox="1"/>
          <p:nvPr>
            <p:ph idx="1" type="body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0" name="Google Shape;220;p2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2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26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6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 type="twoObj">
  <p:cSld name="TWO_OBJECTS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27"/>
          <p:cNvSpPr txBox="1"/>
          <p:nvPr>
            <p:ph idx="1" type="body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227" name="Google Shape;227;p27"/>
          <p:cNvSpPr txBox="1"/>
          <p:nvPr>
            <p:ph idx="2" type="body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228" name="Google Shape;228;p2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2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27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7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8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28"/>
          <p:cNvSpPr txBox="1"/>
          <p:nvPr>
            <p:ph idx="1" type="body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35" name="Google Shape;235;p28"/>
          <p:cNvSpPr txBox="1"/>
          <p:nvPr>
            <p:ph idx="2" type="body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236" name="Google Shape;236;p28"/>
          <p:cNvSpPr txBox="1"/>
          <p:nvPr>
            <p:ph idx="3" type="body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37" name="Google Shape;237;p28"/>
          <p:cNvSpPr txBox="1"/>
          <p:nvPr>
            <p:ph idx="4" type="body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238" name="Google Shape;238;p28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28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28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8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titleOnly">
  <p:cSld name="TITLE_ONLY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9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29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29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29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9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0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30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30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0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1"/>
          <p:cNvSpPr txBox="1"/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b="0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31"/>
          <p:cNvSpPr txBox="1"/>
          <p:nvPr>
            <p:ph idx="1" type="body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256" name="Google Shape;256;p31"/>
          <p:cNvSpPr txBox="1"/>
          <p:nvPr>
            <p:ph idx="2" type="body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57" name="Google Shape;257;p3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3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31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1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2"/>
          <p:cNvSpPr txBox="1"/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32"/>
          <p:cNvSpPr/>
          <p:nvPr>
            <p:ph idx="2" type="pic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4" name="Google Shape;264;p32"/>
          <p:cNvSpPr txBox="1"/>
          <p:nvPr>
            <p:ph idx="1" type="body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65" name="Google Shape;265;p3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3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32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2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 showMasterSp="0">
  <p:cSld name="Title and Caption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3"/>
          <p:cNvSpPr txBox="1"/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33"/>
          <p:cNvSpPr txBox="1"/>
          <p:nvPr>
            <p:ph idx="1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2" name="Google Shape;272;p3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3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33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3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6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6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 showMasterSp="0">
  <p:cSld name="Quote with Caption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4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34"/>
          <p:cNvSpPr txBox="1"/>
          <p:nvPr>
            <p:ph idx="1" type="body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279" name="Google Shape;279;p34"/>
          <p:cNvSpPr txBox="1"/>
          <p:nvPr>
            <p:ph idx="2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0" name="Google Shape;280;p3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3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34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4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4" name="Google Shape;284;p34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285" name="Google Shape;285;p3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 showMasterSp="0">
  <p:cSld name="Name Card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5"/>
          <p:cNvSpPr txBox="1"/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35"/>
          <p:cNvSpPr txBox="1"/>
          <p:nvPr>
            <p:ph idx="1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289" name="Google Shape;289;p3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3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35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5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 showMasterSp="0">
  <p:cSld name="Quote Name Card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6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36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296" name="Google Shape;296;p36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297" name="Google Shape;297;p3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3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9" name="Google Shape;299;p36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6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1" name="Google Shape;301;p3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302" name="Google Shape;302;p36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 showMasterSp="0">
  <p:cSld name="True or False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7"/>
          <p:cNvSpPr txBox="1"/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37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306" name="Google Shape;306;p37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307" name="Google Shape;307;p3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3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37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7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showMasterSp="0" type="vertTx">
  <p:cSld name="VERTICAL_TEXT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8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38"/>
          <p:cNvSpPr txBox="1"/>
          <p:nvPr>
            <p:ph idx="1" type="body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314" name="Google Shape;314;p38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38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38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8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9"/>
          <p:cNvSpPr txBox="1"/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0" name="Google Shape;320;p39"/>
          <p:cNvSpPr txBox="1"/>
          <p:nvPr>
            <p:ph idx="1" type="body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321" name="Google Shape;321;p39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2" name="Google Shape;322;p39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39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9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 amt="45000"/>
            </a:blip>
            <a:tile algn="tl" flip="none" tx="-44450" sx="85000" ty="38100" sy="85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41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ctr">
              <a:srgbClr val="000000">
                <a:alpha val="6588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41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41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7" name="Google Shape;337;p41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38" name="Google Shape;338;p41"/>
            <p:cNvCxnSpPr/>
            <p:nvPr/>
          </p:nvCxnSpPr>
          <p:spPr>
            <a:xfrm>
              <a:off x="5318306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9" name="Google Shape;339;p41"/>
            <p:cNvCxnSpPr/>
            <p:nvPr/>
          </p:nvCxnSpPr>
          <p:spPr>
            <a:xfrm>
              <a:off x="6885637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0" name="Google Shape;340;p41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41" name="Google Shape;341;p41"/>
          <p:cNvSpPr txBox="1"/>
          <p:nvPr>
            <p:ph type="ctrTitle"/>
          </p:nvPr>
        </p:nvSpPr>
        <p:spPr>
          <a:xfrm>
            <a:off x="1561708" y="2091263"/>
            <a:ext cx="9068586" cy="25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Century Gothic"/>
              <a:buNone/>
              <a:defRPr b="0" sz="7200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2" name="Google Shape;342;p41"/>
          <p:cNvSpPr txBox="1"/>
          <p:nvPr>
            <p:ph idx="1" type="subTitle"/>
          </p:nvPr>
        </p:nvSpPr>
        <p:spPr>
          <a:xfrm>
            <a:off x="1562100" y="4682062"/>
            <a:ext cx="9070848" cy="457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43" name="Google Shape;343;p41"/>
          <p:cNvSpPr txBox="1"/>
          <p:nvPr>
            <p:ph idx="10" type="dt"/>
          </p:nvPr>
        </p:nvSpPr>
        <p:spPr>
          <a:xfrm>
            <a:off x="5318760" y="1341255"/>
            <a:ext cx="1554480" cy="5272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41"/>
          <p:cNvSpPr txBox="1"/>
          <p:nvPr>
            <p:ph idx="11" type="ftr"/>
          </p:nvPr>
        </p:nvSpPr>
        <p:spPr>
          <a:xfrm>
            <a:off x="1453896" y="5211060"/>
            <a:ext cx="5905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5" name="Google Shape;345;p41"/>
          <p:cNvSpPr txBox="1"/>
          <p:nvPr>
            <p:ph idx="12" type="sldNum"/>
          </p:nvPr>
        </p:nvSpPr>
        <p:spPr>
          <a:xfrm>
            <a:off x="8606919" y="5212080"/>
            <a:ext cx="2111881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2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8" name="Google Shape;348;p42"/>
          <p:cNvSpPr txBox="1"/>
          <p:nvPr>
            <p:ph idx="1" type="body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49" name="Google Shape;349;p42"/>
          <p:cNvSpPr txBox="1"/>
          <p:nvPr>
            <p:ph idx="10" type="dt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0" name="Google Shape;350;p42"/>
          <p:cNvSpPr txBox="1"/>
          <p:nvPr>
            <p:ph idx="11" type="ftr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42"/>
          <p:cNvSpPr txBox="1"/>
          <p:nvPr>
            <p:ph idx="12" type="sldNum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 amt="45000"/>
            </a:blip>
            <a:tile algn="tl" flip="none" tx="-44450" sx="85000" ty="38100" sy="85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43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ctr">
              <a:srgbClr val="000000">
                <a:alpha val="6588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4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43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7" name="Google Shape;357;p4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58" name="Google Shape;358;p43"/>
            <p:cNvCxnSpPr/>
            <p:nvPr/>
          </p:nvCxnSpPr>
          <p:spPr>
            <a:xfrm>
              <a:off x="5318306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9" name="Google Shape;359;p43"/>
            <p:cNvCxnSpPr/>
            <p:nvPr/>
          </p:nvCxnSpPr>
          <p:spPr>
            <a:xfrm>
              <a:off x="6885637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60" name="Google Shape;360;p43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61" name="Google Shape;361;p43"/>
          <p:cNvSpPr txBox="1"/>
          <p:nvPr>
            <p:ph type="title"/>
          </p:nvPr>
        </p:nvSpPr>
        <p:spPr>
          <a:xfrm>
            <a:off x="1563623" y="2094309"/>
            <a:ext cx="9070848" cy="2587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Century Gothic"/>
              <a:buNone/>
              <a:defRPr sz="7200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43"/>
          <p:cNvSpPr txBox="1"/>
          <p:nvPr>
            <p:ph idx="1" type="body"/>
          </p:nvPr>
        </p:nvSpPr>
        <p:spPr>
          <a:xfrm>
            <a:off x="1563624" y="4682062"/>
            <a:ext cx="9070848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3" name="Google Shape;363;p43"/>
          <p:cNvSpPr txBox="1"/>
          <p:nvPr>
            <p:ph idx="10" type="dt"/>
          </p:nvPr>
        </p:nvSpPr>
        <p:spPr>
          <a:xfrm>
            <a:off x="5321808" y="1344502"/>
            <a:ext cx="1554480" cy="5303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4" name="Google Shape;364;p43"/>
          <p:cNvSpPr txBox="1"/>
          <p:nvPr>
            <p:ph idx="11" type="ftr"/>
          </p:nvPr>
        </p:nvSpPr>
        <p:spPr>
          <a:xfrm>
            <a:off x="1453553" y="5211060"/>
            <a:ext cx="5907024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5" name="Google Shape;365;p43"/>
          <p:cNvSpPr txBox="1"/>
          <p:nvPr>
            <p:ph idx="12" type="sldNum"/>
          </p:nvPr>
        </p:nvSpPr>
        <p:spPr>
          <a:xfrm>
            <a:off x="8604504" y="5211060"/>
            <a:ext cx="2112264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 type="twoObj">
  <p:cSld name="TWO_OBJECTS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4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8" name="Google Shape;368;p44"/>
          <p:cNvSpPr txBox="1"/>
          <p:nvPr>
            <p:ph idx="1" type="body"/>
          </p:nvPr>
        </p:nvSpPr>
        <p:spPr>
          <a:xfrm>
            <a:off x="1066800" y="2103120"/>
            <a:ext cx="4754880" cy="3749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369" name="Google Shape;369;p44"/>
          <p:cNvSpPr txBox="1"/>
          <p:nvPr>
            <p:ph idx="2" type="body"/>
          </p:nvPr>
        </p:nvSpPr>
        <p:spPr>
          <a:xfrm>
            <a:off x="6370320" y="2103120"/>
            <a:ext cx="4754880" cy="3749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370" name="Google Shape;370;p44"/>
          <p:cNvSpPr txBox="1"/>
          <p:nvPr>
            <p:ph idx="10" type="dt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44"/>
          <p:cNvSpPr txBox="1"/>
          <p:nvPr>
            <p:ph idx="11" type="ftr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2" name="Google Shape;372;p44"/>
          <p:cNvSpPr txBox="1"/>
          <p:nvPr>
            <p:ph idx="12" type="sldNum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PanelTitle-GrommetsCombined.png" id="51" name="Google Shape;5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7"/>
          <p:cNvSpPr txBox="1"/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" type="subTitle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4" name="Google Shape;54;p7"/>
          <p:cNvSpPr txBox="1"/>
          <p:nvPr>
            <p:ph idx="10" type="dt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1" type="ftr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7" name="Google Shape;57;p7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5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5" name="Google Shape;375;p45"/>
          <p:cNvSpPr txBox="1"/>
          <p:nvPr>
            <p:ph idx="1" type="body"/>
          </p:nvPr>
        </p:nvSpPr>
        <p:spPr>
          <a:xfrm>
            <a:off x="1069848" y="2074334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sz="19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b="1" sz="19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76" name="Google Shape;376;p45"/>
          <p:cNvSpPr txBox="1"/>
          <p:nvPr>
            <p:ph idx="2" type="body"/>
          </p:nvPr>
        </p:nvSpPr>
        <p:spPr>
          <a:xfrm>
            <a:off x="1069848" y="2755898"/>
            <a:ext cx="475488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377" name="Google Shape;377;p45"/>
          <p:cNvSpPr txBox="1"/>
          <p:nvPr>
            <p:ph idx="3" type="body"/>
          </p:nvPr>
        </p:nvSpPr>
        <p:spPr>
          <a:xfrm>
            <a:off x="6373368" y="2074334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sz="19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b="1" sz="19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78" name="Google Shape;378;p45"/>
          <p:cNvSpPr txBox="1"/>
          <p:nvPr>
            <p:ph idx="4" type="body"/>
          </p:nvPr>
        </p:nvSpPr>
        <p:spPr>
          <a:xfrm>
            <a:off x="6373368" y="2756581"/>
            <a:ext cx="475488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379" name="Google Shape;379;p45"/>
          <p:cNvSpPr txBox="1"/>
          <p:nvPr>
            <p:ph idx="10" type="dt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45"/>
          <p:cNvSpPr txBox="1"/>
          <p:nvPr>
            <p:ph idx="11" type="ftr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1" name="Google Shape;381;p45"/>
          <p:cNvSpPr txBox="1"/>
          <p:nvPr>
            <p:ph idx="12" type="sldNum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titleOnly">
  <p:cSld name="TITLE_ONLY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6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4" name="Google Shape;384;p46"/>
          <p:cNvSpPr txBox="1"/>
          <p:nvPr>
            <p:ph idx="10" type="dt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5" name="Google Shape;385;p46"/>
          <p:cNvSpPr txBox="1"/>
          <p:nvPr>
            <p:ph idx="11" type="ftr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6" name="Google Shape;386;p46"/>
          <p:cNvSpPr txBox="1"/>
          <p:nvPr>
            <p:ph idx="12" type="sldNum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7"/>
          <p:cNvSpPr txBox="1"/>
          <p:nvPr>
            <p:ph idx="10" type="dt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9" name="Google Shape;389;p47"/>
          <p:cNvSpPr txBox="1"/>
          <p:nvPr>
            <p:ph idx="11" type="ftr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47"/>
          <p:cNvSpPr txBox="1"/>
          <p:nvPr>
            <p:ph idx="12" type="sldNum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8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48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48"/>
          <p:cNvSpPr txBox="1"/>
          <p:nvPr>
            <p:ph type="title"/>
          </p:nvPr>
        </p:nvSpPr>
        <p:spPr>
          <a:xfrm>
            <a:off x="9296400" y="607392"/>
            <a:ext cx="2430780" cy="1645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b="0" sz="2800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5" name="Google Shape;395;p48"/>
          <p:cNvSpPr txBox="1"/>
          <p:nvPr>
            <p:ph idx="1" type="body"/>
          </p:nvPr>
        </p:nvSpPr>
        <p:spPr>
          <a:xfrm>
            <a:off x="685800" y="609600"/>
            <a:ext cx="77724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396" name="Google Shape;396;p48"/>
          <p:cNvSpPr txBox="1"/>
          <p:nvPr>
            <p:ph idx="2" type="body"/>
          </p:nvPr>
        </p:nvSpPr>
        <p:spPr>
          <a:xfrm>
            <a:off x="9296400" y="2286000"/>
            <a:ext cx="243078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397" name="Google Shape;397;p48"/>
          <p:cNvSpPr txBox="1"/>
          <p:nvPr>
            <p:ph idx="10" type="dt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8" name="Google Shape;398;p48"/>
          <p:cNvSpPr txBox="1"/>
          <p:nvPr>
            <p:ph idx="11" type="ftr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9" name="Google Shape;399;p48"/>
          <p:cNvSpPr txBox="1"/>
          <p:nvPr>
            <p:ph idx="12" type="sldNum"/>
          </p:nvPr>
        </p:nvSpPr>
        <p:spPr>
          <a:xfrm>
            <a:off x="10393677" y="622300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0" name="Google Shape;400;p4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cap="sq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49"/>
          <p:cNvSpPr txBox="1"/>
          <p:nvPr>
            <p:ph type="title"/>
          </p:nvPr>
        </p:nvSpPr>
        <p:spPr>
          <a:xfrm>
            <a:off x="9296400" y="603504"/>
            <a:ext cx="2432304" cy="1645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b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4" name="Google Shape;404;p49"/>
          <p:cNvSpPr/>
          <p:nvPr>
            <p:ph idx="2" type="pic"/>
          </p:nvPr>
        </p:nvSpPr>
        <p:spPr>
          <a:xfrm>
            <a:off x="228599" y="237744"/>
            <a:ext cx="8531352" cy="6382512"/>
          </a:xfrm>
          <a:prstGeom prst="rect">
            <a:avLst/>
          </a:prstGeom>
          <a:solidFill>
            <a:srgbClr val="76CEE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05" name="Google Shape;405;p49"/>
          <p:cNvSpPr txBox="1"/>
          <p:nvPr>
            <p:ph idx="1" type="body"/>
          </p:nvPr>
        </p:nvSpPr>
        <p:spPr>
          <a:xfrm>
            <a:off x="9296400" y="2286000"/>
            <a:ext cx="2432304" cy="3502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406" name="Google Shape;406;p49"/>
          <p:cNvSpPr txBox="1"/>
          <p:nvPr>
            <p:ph idx="10" type="dt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7" name="Google Shape;407;p49"/>
          <p:cNvSpPr txBox="1"/>
          <p:nvPr>
            <p:ph idx="11" type="ftr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8" name="Google Shape;408;p49"/>
          <p:cNvSpPr txBox="1"/>
          <p:nvPr>
            <p:ph idx="12" type="sldNum"/>
          </p:nvPr>
        </p:nvSpPr>
        <p:spPr>
          <a:xfrm>
            <a:off x="10396728" y="6227064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9" name="Google Shape;409;p4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cap="sq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showMasterSp="0" type="vertTx">
  <p:cSld name="VERTICAL_TEX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0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2" name="Google Shape;412;p50"/>
          <p:cNvSpPr txBox="1"/>
          <p:nvPr>
            <p:ph idx="1" type="body"/>
          </p:nvPr>
        </p:nvSpPr>
        <p:spPr>
          <a:xfrm rot="5400000">
            <a:off x="4130040" y="-960120"/>
            <a:ext cx="3931920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13" name="Google Shape;413;p50"/>
          <p:cNvSpPr txBox="1"/>
          <p:nvPr>
            <p:ph idx="10" type="dt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4" name="Google Shape;414;p50"/>
          <p:cNvSpPr txBox="1"/>
          <p:nvPr>
            <p:ph idx="11" type="ftr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5" name="Google Shape;415;p50"/>
          <p:cNvSpPr txBox="1"/>
          <p:nvPr>
            <p:ph idx="12" type="sldNum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1"/>
          <p:cNvSpPr txBox="1"/>
          <p:nvPr>
            <p:ph type="title"/>
          </p:nvPr>
        </p:nvSpPr>
        <p:spPr>
          <a:xfrm rot="5400000">
            <a:off x="7543800" y="2209800"/>
            <a:ext cx="52578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51"/>
          <p:cNvSpPr txBox="1"/>
          <p:nvPr>
            <p:ph idx="1" type="body"/>
          </p:nvPr>
        </p:nvSpPr>
        <p:spPr>
          <a:xfrm rot="5400000">
            <a:off x="2247900" y="-647700"/>
            <a:ext cx="5257800" cy="80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19" name="Google Shape;419;p51"/>
          <p:cNvSpPr txBox="1"/>
          <p:nvPr>
            <p:ph idx="10" type="dt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" name="Google Shape;420;p51"/>
          <p:cNvSpPr txBox="1"/>
          <p:nvPr>
            <p:ph idx="11" type="ftr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1" name="Google Shape;421;p51"/>
          <p:cNvSpPr txBox="1"/>
          <p:nvPr>
            <p:ph idx="12" type="sldNum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" type="body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1" name="Google Shape;61;p8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4" name="Google Shape;64;p8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 type="twoObj">
  <p:cSld name="TWO_OBJECT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Google Shape;66;p9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" name="Google Shape;67;p9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" type="body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2" type="body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idx="1" type="body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3220"/>
              <a:buNone/>
              <a:defRPr b="0" sz="2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76" name="Google Shape;76;p10"/>
          <p:cNvSpPr txBox="1"/>
          <p:nvPr>
            <p:ph idx="2" type="body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3" type="body"/>
          </p:nvPr>
        </p:nvSpPr>
        <p:spPr>
          <a:xfrm>
            <a:off x="6180671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3220"/>
              <a:buNone/>
              <a:defRPr b="0" sz="2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78" name="Google Shape;78;p10"/>
          <p:cNvSpPr txBox="1"/>
          <p:nvPr>
            <p:ph idx="4" type="body"/>
          </p:nvPr>
        </p:nvSpPr>
        <p:spPr>
          <a:xfrm>
            <a:off x="6180671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79" name="Google Shape;79;p10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0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0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2" name="Google Shape;82;p10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titleOnly">
  <p:cSld name="TITLE_ONL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1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8" name="Google Shape;88;p11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2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2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6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6.xml"/><Relationship Id="rId19" Type="http://schemas.openxmlformats.org/officeDocument/2006/relationships/theme" Target="../theme/theme3.xml"/><Relationship Id="rId6" Type="http://schemas.openxmlformats.org/officeDocument/2006/relationships/slideLayout" Target="../slideLayouts/slideLayout7.xml"/><Relationship Id="rId1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3.xml"/><Relationship Id="rId17" Type="http://schemas.openxmlformats.org/officeDocument/2006/relationships/theme" Target="../theme/theme4.xml"/><Relationship Id="rId1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PanelContent-GrommetsCombined.png"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3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i="0" sz="4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Google Shape;26;p3"/>
          <p:cNvSpPr txBox="1"/>
          <p:nvPr>
            <p:ph idx="1" type="body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Char char="◦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0" type="dt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1" type="ftr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2" type="sldNum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PanelContent-GrommetsCombined.png" id="37" name="Google Shape;37;p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23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172" name="Google Shape;172;p23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3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3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3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3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3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3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3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3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3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3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3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4" name="Google Shape;184;p23"/>
          <p:cNvGrpSpPr/>
          <p:nvPr/>
        </p:nvGrpSpPr>
        <p:grpSpPr>
          <a:xfrm>
            <a:off x="27222" y="-786"/>
            <a:ext cx="2356674" cy="6854039"/>
            <a:chOff x="6627813" y="194833"/>
            <a:chExt cx="1952625" cy="5678918"/>
          </a:xfrm>
        </p:grpSpPr>
        <p:sp>
          <p:nvSpPr>
            <p:cNvPr id="185" name="Google Shape;185;p23"/>
            <p:cNvSpPr/>
            <p:nvPr/>
          </p:nvSpPr>
          <p:spPr>
            <a:xfrm>
              <a:off x="6627813" y="194833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3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3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3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3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3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3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3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3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3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3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7" name="Google Shape;197;p23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3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9" name="Google Shape;199;p23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0" name="Google Shape;200;p2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1" name="Google Shape;201;p2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2" name="Google Shape;202;p23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0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40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i="0" sz="4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8" name="Google Shape;328;p40"/>
          <p:cNvSpPr txBox="1"/>
          <p:nvPr>
            <p:ph idx="1" type="body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Char char="◦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29" name="Google Shape;329;p40"/>
          <p:cNvSpPr txBox="1"/>
          <p:nvPr>
            <p:ph idx="10" type="dt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30" name="Google Shape;330;p40"/>
          <p:cNvSpPr txBox="1"/>
          <p:nvPr>
            <p:ph idx="11" type="ftr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31" name="Google Shape;331;p40"/>
          <p:cNvSpPr txBox="1"/>
          <p:nvPr>
            <p:ph idx="12" type="sldNum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000" u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000" u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000" u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000" u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000" u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000" u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000" u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000" u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000" u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2"/>
          <p:cNvSpPr/>
          <p:nvPr/>
        </p:nvSpPr>
        <p:spPr>
          <a:xfrm>
            <a:off x="9610343" y="886520"/>
            <a:ext cx="1238631" cy="896561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7FBF4"/>
              </a:gs>
              <a:gs pos="74000">
                <a:srgbClr val="BDDCA8"/>
              </a:gs>
              <a:gs pos="83000">
                <a:srgbClr val="BDDCA8"/>
              </a:gs>
              <a:gs pos="100000">
                <a:srgbClr val="D3E7C5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DBDBD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3</a:t>
            </a:r>
            <a:endParaRPr b="1" i="0" sz="5400" u="none" cap="none" strike="noStrike">
              <a:solidFill>
                <a:srgbClr val="DBDBDB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descr="Image result for golden background" id="427" name="Google Shape;42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775" y="2266863"/>
            <a:ext cx="11220449" cy="4114887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52"/>
          <p:cNvSpPr txBox="1"/>
          <p:nvPr>
            <p:ph type="title"/>
          </p:nvPr>
        </p:nvSpPr>
        <p:spPr>
          <a:xfrm>
            <a:off x="720579" y="962997"/>
            <a:ext cx="9601196" cy="8200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594713"/>
              </a:buClr>
              <a:buSzPts val="5400"/>
              <a:buFont typeface="Bookman Old Style"/>
              <a:buNone/>
            </a:pPr>
            <a:r>
              <a:rPr b="1" lang="en-US" sz="5400" cap="none">
                <a:solidFill>
                  <a:srgbClr val="594713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GENERAL VIROLOGY</a:t>
            </a:r>
            <a:endParaRPr b="1" sz="5400" cap="none">
              <a:solidFill>
                <a:srgbClr val="594713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429" name="Google Shape;429;p52"/>
          <p:cNvSpPr txBox="1"/>
          <p:nvPr>
            <p:ph idx="1" type="body"/>
          </p:nvPr>
        </p:nvSpPr>
        <p:spPr>
          <a:xfrm>
            <a:off x="1027730" y="2303851"/>
            <a:ext cx="10134599" cy="934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4140"/>
              <a:buNone/>
            </a:pPr>
            <a:r>
              <a:rPr b="1" lang="en-US" sz="3600">
                <a:solidFill>
                  <a:srgbClr val="002D86"/>
                </a:solidFill>
                <a:latin typeface="Arial"/>
                <a:ea typeface="Arial"/>
                <a:cs typeface="Arial"/>
                <a:sym typeface="Arial"/>
              </a:rPr>
              <a:t>Viral Pathogenesis - Host Defenses 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4140"/>
              <a:buNone/>
            </a:pPr>
            <a:r>
              <a:rPr b="1" lang="en-US" sz="3600">
                <a:solidFill>
                  <a:srgbClr val="002D86"/>
                </a:solidFill>
                <a:latin typeface="Arial"/>
                <a:ea typeface="Arial"/>
                <a:cs typeface="Arial"/>
                <a:sym typeface="Arial"/>
              </a:rPr>
              <a:t>&amp;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4140"/>
              <a:buNone/>
            </a:pPr>
            <a:r>
              <a:rPr b="1" lang="en-US" sz="3600">
                <a:solidFill>
                  <a:srgbClr val="002D86"/>
                </a:solidFill>
                <a:latin typeface="Arial"/>
                <a:ea typeface="Arial"/>
                <a:cs typeface="Arial"/>
                <a:sym typeface="Arial"/>
              </a:rPr>
              <a:t>Viral Genetics</a:t>
            </a:r>
            <a:endParaRPr b="1" sz="3600">
              <a:solidFill>
                <a:srgbClr val="002D8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52"/>
          <p:cNvSpPr/>
          <p:nvPr/>
        </p:nvSpPr>
        <p:spPr>
          <a:xfrm>
            <a:off x="2631118" y="4095706"/>
            <a:ext cx="7162800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D288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BY: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3300"/>
                </a:solidFill>
                <a:latin typeface="Arial Rounded"/>
                <a:ea typeface="Arial Rounded"/>
                <a:cs typeface="Arial Rounded"/>
                <a:sym typeface="Arial Rounded"/>
              </a:rPr>
              <a:t>Prof. Dr. Ghada Fahmy Helaly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5C1E3D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Microbiology  &amp; Immunology Department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5C1E3D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Faculty of Medicine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5C1E3D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Mu’tah University</a:t>
            </a:r>
            <a:endParaRPr/>
          </a:p>
        </p:txBody>
      </p:sp>
      <p:sp>
        <p:nvSpPr>
          <p:cNvPr id="431" name="Google Shape;431;p52"/>
          <p:cNvSpPr txBox="1"/>
          <p:nvPr>
            <p:ph idx="11" type="ftr"/>
          </p:nvPr>
        </p:nvSpPr>
        <p:spPr>
          <a:xfrm>
            <a:off x="5098474" y="144738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 b="1"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1"/>
          <p:cNvSpPr/>
          <p:nvPr/>
        </p:nvSpPr>
        <p:spPr>
          <a:xfrm>
            <a:off x="484632" y="1618488"/>
            <a:ext cx="11210544" cy="42153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02" name="Google Shape;502;p61"/>
          <p:cNvSpPr txBox="1"/>
          <p:nvPr>
            <p:ph type="title"/>
          </p:nvPr>
        </p:nvSpPr>
        <p:spPr>
          <a:xfrm>
            <a:off x="1094233" y="816103"/>
            <a:ext cx="4419599" cy="592074"/>
          </a:xfrm>
          <a:prstGeom prst="rect">
            <a:avLst/>
          </a:prstGeom>
          <a:gradFill>
            <a:gsLst>
              <a:gs pos="0">
                <a:srgbClr val="FFEDD2"/>
              </a:gs>
              <a:gs pos="100000">
                <a:srgbClr val="FFCD75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</a:pPr>
            <a:br>
              <a:rPr b="1" lang="en-US" sz="3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3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immune defenses:</a:t>
            </a:r>
            <a:br>
              <a:rPr b="1" lang="en-US" sz="3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36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61"/>
          <p:cNvSpPr txBox="1"/>
          <p:nvPr>
            <p:ph idx="1" type="body"/>
          </p:nvPr>
        </p:nvSpPr>
        <p:spPr>
          <a:xfrm>
            <a:off x="1295401" y="1618488"/>
            <a:ext cx="10290047" cy="41330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b="1" lang="en-US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Humoral immunity: </a:t>
            </a:r>
            <a:r>
              <a:rPr b="1" lang="en-US" sz="2200">
                <a:latin typeface="Arial"/>
                <a:ea typeface="Arial"/>
                <a:cs typeface="Arial"/>
                <a:sym typeface="Arial"/>
              </a:rPr>
              <a:t>neutralizing (</a:t>
            </a:r>
            <a:r>
              <a:rPr b="1" lang="en-US" sz="2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protective</a:t>
            </a:r>
            <a:r>
              <a:rPr b="1"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1" lang="en-US" sz="2200">
                <a:latin typeface="Arial"/>
                <a:ea typeface="Arial"/>
                <a:cs typeface="Arial"/>
                <a:sym typeface="Arial"/>
              </a:rPr>
              <a:t> and non-neutralizing antibodies (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enhance phagocytosis 🡪</a:t>
            </a:r>
            <a:r>
              <a:rPr b="1" lang="en-US" sz="2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opsonins</a:t>
            </a:r>
            <a:r>
              <a:rPr b="1" lang="en-US" sz="2200">
                <a:latin typeface="Arial"/>
                <a:ea typeface="Arial"/>
                <a:cs typeface="Arial"/>
                <a:sym typeface="Arial"/>
              </a:rPr>
              <a:t>) . </a:t>
            </a:r>
            <a:endParaRPr b="1" sz="2200"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rtl="0" algn="l">
              <a:lnSpc>
                <a:spcPct val="15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b="1" lang="en-US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Cell-mediated immunity: </a:t>
            </a:r>
            <a:r>
              <a:rPr b="1" lang="en-US" sz="2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Cytotoxic T lymphocytes</a:t>
            </a:r>
            <a:r>
              <a:rPr b="1" lang="en-US" sz="22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en-US" sz="2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NKcells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b="1" lang="en-US" sz="2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activated macrophages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🡪</a:t>
            </a:r>
            <a:r>
              <a:rPr b="1" lang="en-US" sz="2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lymphokines and monokines.</a:t>
            </a:r>
            <a:endParaRPr/>
          </a:p>
          <a:p>
            <a:pPr indent="-285750" lvl="0" marL="285750" rtl="0" algn="l">
              <a:lnSpc>
                <a:spcPct val="15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Viral-induced immunopathology: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antibody-antigen </a:t>
            </a: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complexes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, …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rtl="0" algn="l">
              <a:lnSpc>
                <a:spcPct val="15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b="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>
                <a:latin typeface="Arial"/>
                <a:ea typeface="Arial"/>
                <a:cs typeface="Arial"/>
                <a:sym typeface="Arial"/>
              </a:rPr>
              <a:t>Viral-induced immunosuppression: </a:t>
            </a:r>
            <a:r>
              <a:rPr b="1" lang="en-US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lymphocyte infection by the virus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040"/>
              </a:spcBef>
              <a:spcAft>
                <a:spcPts val="0"/>
              </a:spcAft>
              <a:buSzPts val="2530"/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61"/>
          <p:cNvSpPr/>
          <p:nvPr/>
        </p:nvSpPr>
        <p:spPr>
          <a:xfrm>
            <a:off x="1459229" y="5231041"/>
            <a:ext cx="99536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05" name="Google Shape;505;p61"/>
          <p:cNvSpPr txBox="1"/>
          <p:nvPr>
            <p:ph idx="11" type="ftr"/>
          </p:nvPr>
        </p:nvSpPr>
        <p:spPr>
          <a:xfrm>
            <a:off x="4994564" y="170872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6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99663" y="715963"/>
            <a:ext cx="1655937" cy="1905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11" name="Google Shape;511;p62"/>
          <p:cNvSpPr txBox="1"/>
          <p:nvPr>
            <p:ph idx="11" type="ftr"/>
          </p:nvPr>
        </p:nvSpPr>
        <p:spPr>
          <a:xfrm>
            <a:off x="3676752" y="457201"/>
            <a:ext cx="30131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  <p:sp>
        <p:nvSpPr>
          <p:cNvPr id="512" name="Google Shape;512;p62"/>
          <p:cNvSpPr/>
          <p:nvPr/>
        </p:nvSpPr>
        <p:spPr>
          <a:xfrm>
            <a:off x="1155193" y="2514601"/>
            <a:ext cx="47131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u="sng">
                <a:solidFill>
                  <a:srgbClr val="FF9356"/>
                </a:solidFill>
                <a:latin typeface="Arial"/>
                <a:ea typeface="Arial"/>
                <a:cs typeface="Arial"/>
                <a:sym typeface="Arial"/>
              </a:rPr>
              <a:t>Viral genetics includes:</a:t>
            </a:r>
            <a:endParaRPr/>
          </a:p>
        </p:txBody>
      </p:sp>
      <p:sp>
        <p:nvSpPr>
          <p:cNvPr id="513" name="Google Shape;513;p62"/>
          <p:cNvSpPr/>
          <p:nvPr/>
        </p:nvSpPr>
        <p:spPr>
          <a:xfrm>
            <a:off x="1344168" y="3099376"/>
            <a:ext cx="10222992" cy="2273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78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800"/>
              <a:buFont typeface="Noto Sans Symbols"/>
              <a:buChar char="•"/>
            </a:pPr>
            <a:r>
              <a:rPr b="1" lang="en-US" sz="28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800" u="sng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Mutations</a:t>
            </a:r>
            <a:r>
              <a:rPr b="1" lang="en-US" sz="28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 : effect on </a:t>
            </a:r>
            <a:r>
              <a:rPr b="1" lang="en-US" sz="2800">
                <a:solidFill>
                  <a:srgbClr val="996633"/>
                </a:solidFill>
                <a:latin typeface="Arial"/>
                <a:ea typeface="Arial"/>
                <a:cs typeface="Arial"/>
                <a:sym typeface="Arial"/>
              </a:rPr>
              <a:t>replication </a:t>
            </a:r>
            <a:r>
              <a:rPr b="1" lang="en-US" sz="28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1" lang="en-US" sz="2800">
                <a:solidFill>
                  <a:srgbClr val="996633"/>
                </a:solidFill>
                <a:latin typeface="Arial"/>
                <a:ea typeface="Arial"/>
                <a:cs typeface="Arial"/>
                <a:sym typeface="Arial"/>
              </a:rPr>
              <a:t>pathogenesis.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5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800"/>
              <a:buFont typeface="Noto Sans Symbols"/>
              <a:buChar char="•"/>
            </a:pPr>
            <a:r>
              <a:rPr b="1" lang="en-US" sz="28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800" u="sng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Interactions:</a:t>
            </a:r>
            <a:r>
              <a:rPr b="1" lang="en-US" sz="2800">
                <a:solidFill>
                  <a:srgbClr val="66FF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8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of </a:t>
            </a:r>
            <a:r>
              <a:rPr b="1" lang="en-US" sz="2800">
                <a:solidFill>
                  <a:srgbClr val="996633"/>
                </a:solidFill>
                <a:latin typeface="Arial"/>
                <a:ea typeface="Arial"/>
                <a:cs typeface="Arial"/>
                <a:sym typeface="Arial"/>
              </a:rPr>
              <a:t>two genetically distinct viruses </a:t>
            </a:r>
            <a:r>
              <a:rPr b="1" lang="en-US" sz="28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infect the </a:t>
            </a:r>
            <a:r>
              <a:rPr b="1" lang="en-US" sz="2800">
                <a:solidFill>
                  <a:srgbClr val="996633"/>
                </a:solidFill>
                <a:latin typeface="Arial"/>
                <a:ea typeface="Arial"/>
                <a:cs typeface="Arial"/>
                <a:sym typeface="Arial"/>
              </a:rPr>
              <a:t>same cell.</a:t>
            </a:r>
            <a:endParaRPr/>
          </a:p>
        </p:txBody>
      </p:sp>
      <p:sp>
        <p:nvSpPr>
          <p:cNvPr id="514" name="Google Shape;514;p62"/>
          <p:cNvSpPr/>
          <p:nvPr/>
        </p:nvSpPr>
        <p:spPr>
          <a:xfrm>
            <a:off x="1545335" y="996696"/>
            <a:ext cx="7616953" cy="1264481"/>
          </a:xfrm>
          <a:prstGeom prst="rect">
            <a:avLst/>
          </a:prstGeom>
          <a:blipFill rotWithShape="1">
            <a:blip r:embed="rId4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Viral Genetics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63"/>
          <p:cNvSpPr/>
          <p:nvPr/>
        </p:nvSpPr>
        <p:spPr>
          <a:xfrm>
            <a:off x="4297680" y="810805"/>
            <a:ext cx="352692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DFF74F"/>
                </a:solidFill>
                <a:latin typeface="Garamond"/>
                <a:ea typeface="Garamond"/>
                <a:cs typeface="Garamond"/>
                <a:sym typeface="Garamond"/>
              </a:rPr>
              <a:t>Mutations</a:t>
            </a:r>
            <a:endParaRPr/>
          </a:p>
        </p:txBody>
      </p:sp>
      <p:sp>
        <p:nvSpPr>
          <p:cNvPr id="521" name="Google Shape;521;p63"/>
          <p:cNvSpPr/>
          <p:nvPr/>
        </p:nvSpPr>
        <p:spPr>
          <a:xfrm>
            <a:off x="1283208" y="1946557"/>
            <a:ext cx="327365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u="sng">
                <a:solidFill>
                  <a:srgbClr val="FF935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Types of mutation:</a:t>
            </a:r>
            <a:endParaRPr/>
          </a:p>
        </p:txBody>
      </p:sp>
      <p:sp>
        <p:nvSpPr>
          <p:cNvPr id="522" name="Google Shape;522;p63"/>
          <p:cNvSpPr/>
          <p:nvPr/>
        </p:nvSpPr>
        <p:spPr>
          <a:xfrm>
            <a:off x="1283208" y="2724476"/>
            <a:ext cx="7924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mutation ----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Deletion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-----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Frame shift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mutation.</a:t>
            </a:r>
            <a:endParaRPr/>
          </a:p>
        </p:txBody>
      </p:sp>
      <p:sp>
        <p:nvSpPr>
          <p:cNvPr id="523" name="Google Shape;523;p63"/>
          <p:cNvSpPr/>
          <p:nvPr/>
        </p:nvSpPr>
        <p:spPr>
          <a:xfrm>
            <a:off x="1283208" y="3259847"/>
            <a:ext cx="867096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u="sng">
                <a:solidFill>
                  <a:srgbClr val="FF935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Examples phenotypic changes seen in virus mutants:</a:t>
            </a:r>
            <a:endParaRPr/>
          </a:p>
        </p:txBody>
      </p:sp>
      <p:sp>
        <p:nvSpPr>
          <p:cNvPr id="524" name="Google Shape;524;p63"/>
          <p:cNvSpPr/>
          <p:nvPr/>
        </p:nvSpPr>
        <p:spPr>
          <a:xfrm>
            <a:off x="1638763" y="3902506"/>
            <a:ext cx="655320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Attenuated mutants.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Antigenic variants.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Drug resistant mutants.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Conditional lethal mutants.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Defective interfering particles.</a:t>
            </a:r>
            <a:endParaRPr/>
          </a:p>
        </p:txBody>
      </p:sp>
      <p:sp>
        <p:nvSpPr>
          <p:cNvPr id="525" name="Google Shape;525;p63"/>
          <p:cNvSpPr txBox="1"/>
          <p:nvPr>
            <p:ph idx="11" type="ftr"/>
          </p:nvPr>
        </p:nvSpPr>
        <p:spPr>
          <a:xfrm>
            <a:off x="7467600" y="5476373"/>
            <a:ext cx="30131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64"/>
          <p:cNvSpPr txBox="1"/>
          <p:nvPr>
            <p:ph type="title"/>
          </p:nvPr>
        </p:nvSpPr>
        <p:spPr>
          <a:xfrm>
            <a:off x="1555006" y="1404696"/>
            <a:ext cx="93457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EAFA8A"/>
              </a:buClr>
              <a:buSzPts val="4000"/>
              <a:buFont typeface="Garamond"/>
              <a:buNone/>
            </a:pPr>
            <a:r>
              <a:rPr b="1" lang="en-US" sz="4000">
                <a:solidFill>
                  <a:srgbClr val="EAFA8A"/>
                </a:solidFill>
                <a:latin typeface="Garamond"/>
                <a:ea typeface="Garamond"/>
                <a:cs typeface="Garamond"/>
                <a:sym typeface="Garamond"/>
              </a:rPr>
              <a:t>INTERACTIONS BETWEEN VIRUSES</a:t>
            </a:r>
            <a:endParaRPr/>
          </a:p>
        </p:txBody>
      </p:sp>
      <p:sp>
        <p:nvSpPr>
          <p:cNvPr id="531" name="Google Shape;531;p64"/>
          <p:cNvSpPr txBox="1"/>
          <p:nvPr>
            <p:ph idx="11" type="ftr"/>
          </p:nvPr>
        </p:nvSpPr>
        <p:spPr>
          <a:xfrm>
            <a:off x="7086600" y="5558434"/>
            <a:ext cx="30131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  <p:sp>
        <p:nvSpPr>
          <p:cNvPr id="532" name="Google Shape;532;p64"/>
          <p:cNvSpPr/>
          <p:nvPr/>
        </p:nvSpPr>
        <p:spPr>
          <a:xfrm>
            <a:off x="1786999" y="2420112"/>
            <a:ext cx="7924800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D86"/>
              </a:buClr>
              <a:buSzPts val="3200"/>
              <a:buFont typeface="Arial"/>
              <a:buChar char="•"/>
            </a:pPr>
            <a:r>
              <a:rPr b="1" lang="en-US" sz="3200">
                <a:solidFill>
                  <a:srgbClr val="002D8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lang="en-US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Recombination/ Re-assortment.</a:t>
            </a:r>
            <a:endParaRPr/>
          </a:p>
          <a:p>
            <a:pPr indent="-20320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D86"/>
              </a:buClr>
              <a:buSzPts val="3200"/>
              <a:buFont typeface="Arial"/>
              <a:buChar char="•"/>
            </a:pPr>
            <a:r>
              <a:rPr b="1" lang="en-US" sz="3200">
                <a:solidFill>
                  <a:srgbClr val="002D86"/>
                </a:solidFill>
                <a:latin typeface="Arial"/>
                <a:ea typeface="Arial"/>
                <a:cs typeface="Arial"/>
                <a:sym typeface="Arial"/>
              </a:rPr>
              <a:t>   Complementation.</a:t>
            </a:r>
            <a:endParaRPr/>
          </a:p>
          <a:p>
            <a:pPr indent="-20320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D86"/>
              </a:buClr>
              <a:buSzPts val="3200"/>
              <a:buFont typeface="Arial"/>
              <a:buChar char="•"/>
            </a:pPr>
            <a:r>
              <a:rPr b="1" lang="en-US" sz="3200">
                <a:solidFill>
                  <a:srgbClr val="002D8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lang="en-US" sz="320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Phenotypic mixing.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65"/>
          <p:cNvSpPr/>
          <p:nvPr/>
        </p:nvSpPr>
        <p:spPr>
          <a:xfrm>
            <a:off x="1420368" y="2341007"/>
            <a:ext cx="9543288" cy="155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Exchange of genetic information between </a:t>
            </a:r>
            <a:r>
              <a:rPr b="1" lang="en-US" sz="220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two chromosomes </a:t>
            </a:r>
            <a:r>
              <a:rPr b="1"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is based on </a:t>
            </a:r>
            <a:r>
              <a:rPr b="1" lang="en-US" sz="220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crossing over </a:t>
            </a:r>
            <a:r>
              <a:rPr b="1"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within regions of </a:t>
            </a:r>
            <a:r>
              <a:rPr b="1" lang="en-US" sz="220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significant base sequence homology.</a:t>
            </a:r>
            <a:endParaRPr/>
          </a:p>
        </p:txBody>
      </p:sp>
      <p:sp>
        <p:nvSpPr>
          <p:cNvPr id="539" name="Google Shape;539;p65"/>
          <p:cNvSpPr/>
          <p:nvPr/>
        </p:nvSpPr>
        <p:spPr>
          <a:xfrm>
            <a:off x="1345474" y="1350264"/>
            <a:ext cx="7707086" cy="941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Garamond"/>
              <a:buChar char="•"/>
            </a:pPr>
            <a:r>
              <a:rPr b="1" lang="en-US" sz="320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1" lang="en-US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Recombination/ Re-assortment:</a:t>
            </a:r>
            <a:endParaRPr/>
          </a:p>
        </p:txBody>
      </p:sp>
      <p:sp>
        <p:nvSpPr>
          <p:cNvPr id="540" name="Google Shape;540;p65"/>
          <p:cNvSpPr/>
          <p:nvPr/>
        </p:nvSpPr>
        <p:spPr>
          <a:xfrm>
            <a:off x="1969008" y="3862675"/>
            <a:ext cx="8555736" cy="16158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397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200"/>
              <a:buFont typeface="Arial"/>
              <a:buChar char="•"/>
            </a:pPr>
            <a:r>
              <a:rPr b="1" lang="en-US" sz="2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200">
                <a:solidFill>
                  <a:srgbClr val="D8E2F3"/>
                </a:solidFill>
                <a:latin typeface="Arial"/>
                <a:ea typeface="Arial"/>
                <a:cs typeface="Arial"/>
                <a:sym typeface="Arial"/>
              </a:rPr>
              <a:t>"Classic" recombination:  </a:t>
            </a: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break/join recombination. </a:t>
            </a:r>
            <a:endParaRPr/>
          </a:p>
          <a:p>
            <a:pPr indent="-1397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lang="en-US" sz="2200">
                <a:solidFill>
                  <a:srgbClr val="D8E2F3"/>
                </a:solidFill>
                <a:latin typeface="Arial"/>
                <a:ea typeface="Arial"/>
                <a:cs typeface="Arial"/>
                <a:sym typeface="Arial"/>
              </a:rPr>
              <a:t>Reassortment: </a:t>
            </a: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viruses with segmented genomes, such as Influenza virus, exchange segments (</a:t>
            </a:r>
            <a:r>
              <a:rPr b="1"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major antigenic changes</a:t>
            </a: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  <a:endParaRPr/>
          </a:p>
        </p:txBody>
      </p:sp>
      <p:sp>
        <p:nvSpPr>
          <p:cNvPr id="541" name="Google Shape;541;p65"/>
          <p:cNvSpPr txBox="1"/>
          <p:nvPr>
            <p:ph idx="11" type="ftr"/>
          </p:nvPr>
        </p:nvSpPr>
        <p:spPr>
          <a:xfrm>
            <a:off x="8071104" y="5791201"/>
            <a:ext cx="30131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6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Prof. Dr. Ghada Fahmy Helaly</a:t>
            </a:r>
            <a:endParaRPr/>
          </a:p>
        </p:txBody>
      </p:sp>
      <p:pic>
        <p:nvPicPr>
          <p:cNvPr descr="Related image" id="547" name="Google Shape;547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2784" y="1435608"/>
            <a:ext cx="4679555" cy="4249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66"/>
          <p:cNvPicPr preferRelativeResize="0"/>
          <p:nvPr/>
        </p:nvPicPr>
        <p:blipFill rotWithShape="1">
          <a:blip r:embed="rId4">
            <a:alphaModFix/>
          </a:blip>
          <a:srcRect b="5307" l="45685" r="0" t="16731"/>
          <a:stretch/>
        </p:blipFill>
        <p:spPr>
          <a:xfrm>
            <a:off x="1408175" y="1435608"/>
            <a:ext cx="4864609" cy="4249928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66"/>
          <p:cNvSpPr/>
          <p:nvPr/>
        </p:nvSpPr>
        <p:spPr>
          <a:xfrm>
            <a:off x="1739533" y="832210"/>
            <a:ext cx="3527411" cy="461665"/>
          </a:xfrm>
          <a:prstGeom prst="rect">
            <a:avLst/>
          </a:prstGeom>
          <a:gradFill>
            <a:gsLst>
              <a:gs pos="0">
                <a:srgbClr val="E3DED5"/>
              </a:gs>
              <a:gs pos="100000">
                <a:srgbClr val="C0B49E"/>
              </a:gs>
            </a:gsLst>
            <a:lin ang="5400000" scaled="0"/>
          </a:gra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Classic recombination</a:t>
            </a:r>
            <a:endParaRPr sz="24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0" name="Google Shape;550;p66"/>
          <p:cNvSpPr/>
          <p:nvPr/>
        </p:nvSpPr>
        <p:spPr>
          <a:xfrm>
            <a:off x="6960234" y="832211"/>
            <a:ext cx="3116453" cy="461665"/>
          </a:xfrm>
          <a:prstGeom prst="rect">
            <a:avLst/>
          </a:prstGeom>
          <a:gradFill>
            <a:gsLst>
              <a:gs pos="0">
                <a:srgbClr val="E3DED5"/>
              </a:gs>
              <a:gs pos="100000">
                <a:srgbClr val="C0B49E"/>
              </a:gs>
            </a:gsLst>
            <a:lin ang="5400000" scaled="0"/>
          </a:gra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Reassortment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67"/>
          <p:cNvSpPr/>
          <p:nvPr/>
        </p:nvSpPr>
        <p:spPr>
          <a:xfrm>
            <a:off x="1295401" y="1414250"/>
            <a:ext cx="7707086" cy="941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Garamond"/>
              <a:buChar char="•"/>
            </a:pPr>
            <a:r>
              <a:rPr b="1" lang="en-US" sz="320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1"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Complementation:</a:t>
            </a:r>
            <a:endParaRPr/>
          </a:p>
        </p:txBody>
      </p:sp>
      <p:sp>
        <p:nvSpPr>
          <p:cNvPr id="556" name="Google Shape;556;p67"/>
          <p:cNvSpPr txBox="1"/>
          <p:nvPr>
            <p:ph idx="1" type="body"/>
          </p:nvPr>
        </p:nvSpPr>
        <p:spPr>
          <a:xfrm>
            <a:off x="1295401" y="2556932"/>
            <a:ext cx="9601196" cy="2609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Interaction at a functional level </a:t>
            </a:r>
            <a:r>
              <a:rPr b="1" lang="en-US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 the nucleic acid level. 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rtl="0" algn="l">
              <a:lnSpc>
                <a:spcPct val="15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can occur when either </a:t>
            </a:r>
            <a:r>
              <a:rPr b="1" lang="en-US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one or both of the two viruses </a:t>
            </a: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infect the cell have a </a:t>
            </a:r>
            <a:r>
              <a:rPr b="1" lang="en-US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mutation </a:t>
            </a: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results in a </a:t>
            </a:r>
            <a:r>
              <a:rPr b="1" lang="en-US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non-functional protein</a:t>
            </a: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110490" lvl="0" marL="285750" rtl="0" algn="l">
              <a:lnSpc>
                <a:spcPct val="150000"/>
              </a:lnSpc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67"/>
          <p:cNvSpPr txBox="1"/>
          <p:nvPr>
            <p:ph idx="11" type="ftr"/>
          </p:nvPr>
        </p:nvSpPr>
        <p:spPr>
          <a:xfrm>
            <a:off x="4395216" y="5782057"/>
            <a:ext cx="30131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8"/>
          <p:cNvSpPr txBox="1"/>
          <p:nvPr>
            <p:ph idx="1" type="body"/>
          </p:nvPr>
        </p:nvSpPr>
        <p:spPr>
          <a:xfrm>
            <a:off x="1295401" y="2556932"/>
            <a:ext cx="9461268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760"/>
              <a:buFont typeface="Noto Sans Symbols"/>
              <a:buChar char="⮚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two different viruses infect a cell, progeny viruses may contain </a:t>
            </a:r>
            <a:r>
              <a:rPr b="1" lang="en-US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coat components</a:t>
            </a: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derived from both parents and so they will have coat properties of both parents. 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Font typeface="Noto Sans Symbols"/>
              <a:buChar char="⮚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involves </a:t>
            </a:r>
            <a:r>
              <a:rPr b="1" lang="en-US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no alteration in genetic material</a:t>
            </a:r>
            <a:r>
              <a:rPr b="1"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63" name="Google Shape;563;p68"/>
          <p:cNvSpPr txBox="1"/>
          <p:nvPr>
            <p:ph idx="11" type="ftr"/>
          </p:nvPr>
        </p:nvSpPr>
        <p:spPr>
          <a:xfrm>
            <a:off x="7229856" y="5875868"/>
            <a:ext cx="30131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  <p:sp>
        <p:nvSpPr>
          <p:cNvPr id="564" name="Google Shape;564;p68"/>
          <p:cNvSpPr/>
          <p:nvPr/>
        </p:nvSpPr>
        <p:spPr>
          <a:xfrm>
            <a:off x="1295401" y="1411224"/>
            <a:ext cx="7707086" cy="941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Garamond"/>
              <a:buChar char="•"/>
            </a:pPr>
            <a:r>
              <a:rPr b="1" lang="en-US" sz="3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1"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Phenotypic mixing: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نتيجة بحث الصور عن بسم الله الرحمن الرحيم" id="569" name="Google Shape;569;p69"/>
          <p:cNvPicPr preferRelativeResize="0"/>
          <p:nvPr/>
        </p:nvPicPr>
        <p:blipFill rotWithShape="1">
          <a:blip r:embed="rId3">
            <a:alphaModFix/>
          </a:blip>
          <a:srcRect b="8904" l="0" r="0" t="0"/>
          <a:stretch/>
        </p:blipFill>
        <p:spPr>
          <a:xfrm>
            <a:off x="0" y="0"/>
            <a:ext cx="63209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69"/>
          <p:cNvSpPr/>
          <p:nvPr/>
        </p:nvSpPr>
        <p:spPr>
          <a:xfrm rot="-1149179">
            <a:off x="4545300" y="1711294"/>
            <a:ext cx="5659238" cy="18208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rgbClr val="315949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B6C882"/>
                </a:solidFill>
                <a:latin typeface="Bad Script"/>
              </a:rPr>
              <a:t>Thank You</a:t>
            </a:r>
          </a:p>
        </p:txBody>
      </p:sp>
      <p:sp>
        <p:nvSpPr>
          <p:cNvPr id="571" name="Google Shape;571;p69"/>
          <p:cNvSpPr txBox="1"/>
          <p:nvPr>
            <p:ph idx="11" type="ftr"/>
          </p:nvPr>
        </p:nvSpPr>
        <p:spPr>
          <a:xfrm>
            <a:off x="8460077" y="3429000"/>
            <a:ext cx="24063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3"/>
          <p:cNvSpPr txBox="1"/>
          <p:nvPr>
            <p:ph idx="1" type="body"/>
          </p:nvPr>
        </p:nvSpPr>
        <p:spPr>
          <a:xfrm>
            <a:off x="1381992" y="2367636"/>
            <a:ext cx="9439708" cy="10213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process of </a:t>
            </a:r>
            <a:r>
              <a:rPr b="1" lang="en-US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disease production </a:t>
            </a: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following </a:t>
            </a:r>
            <a:r>
              <a:rPr b="1" lang="en-US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infection</a:t>
            </a: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285750" lvl="0" marL="2857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may lead to </a:t>
            </a:r>
            <a:r>
              <a:rPr b="1" lang="en-US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clinical</a:t>
            </a: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or subclinical (</a:t>
            </a:r>
            <a:r>
              <a:rPr b="1" lang="en-US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asymptomatic</a:t>
            </a: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disease. </a:t>
            </a:r>
            <a:endParaRPr/>
          </a:p>
        </p:txBody>
      </p:sp>
      <p:sp>
        <p:nvSpPr>
          <p:cNvPr id="437" name="Google Shape;437;p53"/>
          <p:cNvSpPr/>
          <p:nvPr/>
        </p:nvSpPr>
        <p:spPr>
          <a:xfrm>
            <a:off x="1381992" y="810492"/>
            <a:ext cx="9439708" cy="1298864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Viral Pathogenesis </a:t>
            </a:r>
            <a:endParaRPr/>
          </a:p>
        </p:txBody>
      </p:sp>
      <p:sp>
        <p:nvSpPr>
          <p:cNvPr id="438" name="Google Shape;438;p53"/>
          <p:cNvSpPr txBox="1"/>
          <p:nvPr>
            <p:ph idx="11" type="ftr"/>
          </p:nvPr>
        </p:nvSpPr>
        <p:spPr>
          <a:xfrm>
            <a:off x="5004955" y="77353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 b="1"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53"/>
          <p:cNvSpPr txBox="1"/>
          <p:nvPr/>
        </p:nvSpPr>
        <p:spPr>
          <a:xfrm>
            <a:off x="1624586" y="3553581"/>
            <a:ext cx="9601196" cy="2435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Corbe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200" u="none" cap="none" strike="noStrike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Asymptomatic viral disease (subclinical infection): </a:t>
            </a:r>
            <a:endParaRPr/>
          </a:p>
          <a:p>
            <a:pPr indent="0" lvl="1" marL="27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Corbe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stimulate humoral and cellular immunity.</a:t>
            </a:r>
            <a:endParaRPr/>
          </a:p>
          <a:p>
            <a:pPr indent="-18288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Corbe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200" u="none" cap="none" strike="noStrike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Clinical viral disease:</a:t>
            </a:r>
            <a:endParaRPr/>
          </a:p>
          <a:p>
            <a:pPr indent="-18288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indirect viral effects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(e.g. cytolysis, immunologic attack) </a:t>
            </a:r>
            <a:endParaRPr/>
          </a:p>
          <a:p>
            <a:pPr indent="-18288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Size of the </a:t>
            </a: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viral inoculum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4"/>
          <p:cNvSpPr/>
          <p:nvPr/>
        </p:nvSpPr>
        <p:spPr>
          <a:xfrm>
            <a:off x="484632" y="1377826"/>
            <a:ext cx="11228832" cy="45109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5" name="Google Shape;445;p54"/>
          <p:cNvSpPr txBox="1"/>
          <p:nvPr>
            <p:ph idx="1" type="body"/>
          </p:nvPr>
        </p:nvSpPr>
        <p:spPr>
          <a:xfrm>
            <a:off x="960120" y="756299"/>
            <a:ext cx="9872871" cy="621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680"/>
              <a:buNone/>
            </a:pPr>
            <a:r>
              <a:rPr b="1" lang="en-US" sz="3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Viral aspects of pathogenesis: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 b="1" sz="24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0490" lvl="0" marL="285750" rtl="0" algn="l">
              <a:spcBef>
                <a:spcPts val="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 b="1">
              <a:solidFill>
                <a:schemeClr val="accent4"/>
              </a:solidFill>
            </a:endParaRPr>
          </a:p>
        </p:txBody>
      </p:sp>
      <p:sp>
        <p:nvSpPr>
          <p:cNvPr id="446" name="Google Shape;446;p54"/>
          <p:cNvSpPr txBox="1"/>
          <p:nvPr/>
        </p:nvSpPr>
        <p:spPr>
          <a:xfrm>
            <a:off x="1143000" y="1807294"/>
            <a:ext cx="10058400" cy="38221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Corbel"/>
              <a:buNone/>
            </a:pPr>
            <a:r>
              <a:rPr b="1" i="0" lang="en-US" sz="2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b="1" i="0" lang="en-US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Viral entry into a host (Transmission): </a:t>
            </a:r>
            <a:endParaRPr b="1" i="0" sz="2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60"/>
              <a:buFont typeface="Corbe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- </a:t>
            </a: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Touch, saliva, air.        </a:t>
            </a: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Blood           </a:t>
            </a: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sharing contaminated needles. 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60"/>
              <a:buFont typeface="Corbe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Contaminated food and water        </a:t>
            </a: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sexual contact       </a:t>
            </a: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Insect bite. 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Corbe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Corbel"/>
              <a:buNone/>
            </a:pPr>
            <a:r>
              <a:rPr b="1" i="0" lang="en-US" sz="2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2. Viral attachment proteins (VAPs): </a:t>
            </a:r>
            <a:endParaRPr/>
          </a:p>
          <a:p>
            <a:pPr indent="0" lvl="0" marL="4572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Corbe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- Interact with cellular receptor.</a:t>
            </a:r>
            <a:endParaRPr/>
          </a:p>
          <a:p>
            <a:pPr indent="0" lvl="0" marL="4572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Corbe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- Neutralizing antibodies.</a:t>
            </a:r>
            <a:endParaRPr/>
          </a:p>
          <a:p>
            <a:pPr indent="0" lvl="0" marL="4572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Corbe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Corbel"/>
              <a:buNone/>
            </a:pPr>
            <a:r>
              <a:rPr b="1" i="0" lang="en-US" sz="2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3. Viral virulence:  * </a:t>
            </a: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Genetically determined-   with attenuated strains of virus.</a:t>
            </a:r>
            <a:endParaRPr/>
          </a:p>
          <a:p>
            <a:pPr indent="0" lvl="1" marL="274320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Corbel"/>
              <a:buNone/>
            </a:pPr>
            <a:r>
              <a:rPr b="0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                          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7" name="Google Shape;447;p54"/>
          <p:cNvCxnSpPr/>
          <p:nvPr/>
        </p:nvCxnSpPr>
        <p:spPr>
          <a:xfrm>
            <a:off x="7045053" y="4705077"/>
            <a:ext cx="0" cy="337351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48" name="Google Shape;448;p54"/>
          <p:cNvSpPr txBox="1"/>
          <p:nvPr>
            <p:ph idx="11" type="ftr"/>
          </p:nvPr>
        </p:nvSpPr>
        <p:spPr>
          <a:xfrm>
            <a:off x="5046519" y="199993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  <p:cxnSp>
        <p:nvCxnSpPr>
          <p:cNvPr id="449" name="Google Shape;449;p54"/>
          <p:cNvCxnSpPr/>
          <p:nvPr/>
        </p:nvCxnSpPr>
        <p:spPr>
          <a:xfrm>
            <a:off x="960120" y="1377826"/>
            <a:ext cx="6254496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5"/>
          <p:cNvSpPr/>
          <p:nvPr/>
        </p:nvSpPr>
        <p:spPr>
          <a:xfrm>
            <a:off x="493776" y="1367163"/>
            <a:ext cx="11197873" cy="45542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5" name="Google Shape;455;p55"/>
          <p:cNvSpPr txBox="1"/>
          <p:nvPr>
            <p:ph type="title"/>
          </p:nvPr>
        </p:nvSpPr>
        <p:spPr>
          <a:xfrm>
            <a:off x="1159564" y="636413"/>
            <a:ext cx="9601196" cy="6519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80"/>
              <a:buFont typeface="Arial"/>
              <a:buNone/>
            </a:pPr>
            <a:r>
              <a:rPr b="1" lang="en-US" sz="3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Cellular aspects of pathogenesis:</a:t>
            </a:r>
            <a:endParaRPr b="1" sz="32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55"/>
          <p:cNvSpPr txBox="1"/>
          <p:nvPr>
            <p:ph idx="1" type="body"/>
          </p:nvPr>
        </p:nvSpPr>
        <p:spPr>
          <a:xfrm>
            <a:off x="1162523" y="1280160"/>
            <a:ext cx="7131085" cy="4125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530"/>
              <a:buFont typeface="Garamond"/>
              <a:buAutoNum type="arabicPeriod"/>
            </a:pPr>
            <a:r>
              <a:rPr b="1" lang="en-US" sz="2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Cellular receptor sites. </a:t>
            </a:r>
            <a:endParaRPr/>
          </a:p>
          <a:p>
            <a:pPr indent="-457200" lvl="0" marL="457200" rtl="0" algn="l">
              <a:spcBef>
                <a:spcPts val="1040"/>
              </a:spcBef>
              <a:spcAft>
                <a:spcPts val="0"/>
              </a:spcAft>
              <a:buClr>
                <a:srgbClr val="C00000"/>
              </a:buClr>
              <a:buSzPts val="2530"/>
              <a:buFont typeface="Garamond"/>
              <a:buAutoNum type="arabicPeriod"/>
            </a:pPr>
            <a:r>
              <a:rPr b="1" lang="en-US" sz="2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Target organ. </a:t>
            </a:r>
            <a:endParaRPr/>
          </a:p>
          <a:p>
            <a:pPr indent="-457200" lvl="0" marL="457200" rtl="0" algn="l">
              <a:spcBef>
                <a:spcPts val="1040"/>
              </a:spcBef>
              <a:spcAft>
                <a:spcPts val="0"/>
              </a:spcAft>
              <a:buClr>
                <a:srgbClr val="C00000"/>
              </a:buClr>
              <a:buSzPts val="2530"/>
              <a:buFont typeface="Garamond"/>
              <a:buAutoNum type="arabicPeriod"/>
            </a:pPr>
            <a:r>
              <a:rPr b="1" lang="en-US" sz="2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Cell tropism. </a:t>
            </a:r>
            <a:endParaRPr/>
          </a:p>
          <a:p>
            <a:pPr indent="-457200" lvl="0" marL="457200" rtl="0" algn="l">
              <a:spcBef>
                <a:spcPts val="1040"/>
              </a:spcBef>
              <a:spcAft>
                <a:spcPts val="0"/>
              </a:spcAft>
              <a:buClr>
                <a:srgbClr val="C00000"/>
              </a:buClr>
              <a:buSzPts val="2530"/>
              <a:buFont typeface="Garamond"/>
              <a:buAutoNum type="arabicPeriod"/>
            </a:pPr>
            <a:r>
              <a:rPr b="1" lang="en-US" sz="2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Cellular responses to viral infection</a:t>
            </a:r>
            <a:r>
              <a:rPr lang="en-US" sz="2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may be </a:t>
            </a:r>
            <a:r>
              <a:rPr b="1" lang="en-US" sz="2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inapparent</a:t>
            </a: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b="1" lang="en-US" sz="2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include:</a:t>
            </a:r>
            <a:endParaRPr/>
          </a:p>
          <a:p>
            <a:pPr indent="-285750" lvl="1" marL="742950" rtl="0" algn="l">
              <a:spcBef>
                <a:spcPts val="1040"/>
              </a:spcBef>
              <a:spcAft>
                <a:spcPts val="0"/>
              </a:spcAft>
              <a:buSzPts val="2530"/>
              <a:buChar char="•"/>
            </a:pPr>
            <a:r>
              <a:rPr b="1"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Cytopathic effects: </a:t>
            </a: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virus-induced damage to the cell e.g. multinucleated giant cells as in herpes simplex.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spcBef>
                <a:spcPts val="1040"/>
              </a:spcBef>
              <a:spcAft>
                <a:spcPts val="0"/>
              </a:spcAft>
              <a:buSzPts val="2530"/>
              <a:buChar char="•"/>
            </a:pPr>
            <a:r>
              <a:rPr b="1"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Cytolysis: </a:t>
            </a:r>
            <a:r>
              <a:rPr b="1" lang="en-US" sz="2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Non-enveloped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 viruses.</a:t>
            </a:r>
            <a:endParaRPr b="1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spcBef>
                <a:spcPts val="1040"/>
              </a:spcBef>
              <a:spcAft>
                <a:spcPts val="0"/>
              </a:spcAft>
              <a:buSzPts val="2530"/>
              <a:buNone/>
            </a:pPr>
            <a:br>
              <a:rPr b="1"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5095" lvl="0" marL="285750" rtl="0" algn="l">
              <a:spcBef>
                <a:spcPts val="1040"/>
              </a:spcBef>
              <a:spcAft>
                <a:spcPts val="0"/>
              </a:spcAft>
              <a:buSzPts val="2530"/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7" name="Google Shape;457;p55"/>
          <p:cNvCxnSpPr/>
          <p:nvPr/>
        </p:nvCxnSpPr>
        <p:spPr>
          <a:xfrm>
            <a:off x="1159564" y="1260629"/>
            <a:ext cx="6466532" cy="19531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8" name="Google Shape;458;p55"/>
          <p:cNvSpPr txBox="1"/>
          <p:nvPr>
            <p:ph idx="11" type="ftr"/>
          </p:nvPr>
        </p:nvSpPr>
        <p:spPr>
          <a:xfrm>
            <a:off x="5088083" y="10919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  <p:pic>
        <p:nvPicPr>
          <p:cNvPr descr="Image result for multinucleated giant cells tzanck smear" id="459" name="Google Shape;459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59368" y="2807208"/>
            <a:ext cx="2660904" cy="2709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6"/>
          <p:cNvSpPr/>
          <p:nvPr/>
        </p:nvSpPr>
        <p:spPr>
          <a:xfrm>
            <a:off x="915923" y="947252"/>
            <a:ext cx="10360152" cy="49286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65" name="Google Shape;465;p56"/>
          <p:cNvSpPr txBox="1"/>
          <p:nvPr>
            <p:ph idx="1" type="body"/>
          </p:nvPr>
        </p:nvSpPr>
        <p:spPr>
          <a:xfrm>
            <a:off x="915923" y="1097280"/>
            <a:ext cx="7962901" cy="477858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5F7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SzPts val="2530"/>
              <a:buChar char="•"/>
            </a:pPr>
            <a:r>
              <a:rPr b="1"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Inclusion body formation: </a:t>
            </a:r>
            <a:r>
              <a:rPr b="1" lang="en-US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Intracytoplasmic</a:t>
            </a: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eosinophilic</a:t>
            </a: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rabies Negri bodies. </a:t>
            </a:r>
            <a:r>
              <a:rPr b="1" lang="en-US">
                <a:solidFill>
                  <a:srgbClr val="460046"/>
                </a:solidFill>
                <a:latin typeface="Arial"/>
                <a:ea typeface="Arial"/>
                <a:cs typeface="Arial"/>
                <a:sym typeface="Arial"/>
              </a:rPr>
              <a:t>Intranuclear</a:t>
            </a: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basophilic:</a:t>
            </a: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owl eyes in cytomegalovirus.</a:t>
            </a:r>
            <a:endParaRPr/>
          </a:p>
          <a:p>
            <a:pPr indent="-285750" lvl="1" marL="742950" rtl="0" algn="l">
              <a:lnSpc>
                <a:spcPct val="150000"/>
              </a:lnSpc>
              <a:spcBef>
                <a:spcPts val="1040"/>
              </a:spcBef>
              <a:spcAft>
                <a:spcPts val="0"/>
              </a:spcAft>
              <a:buSzPts val="2530"/>
              <a:buChar char="•"/>
            </a:pPr>
            <a:r>
              <a:rPr b="1"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Transformation: </a:t>
            </a:r>
            <a:r>
              <a:rPr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From normal cells into abnormal ones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with properties of </a:t>
            </a:r>
            <a:r>
              <a:rPr b="1" lang="en-US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cancerous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cells, </a:t>
            </a:r>
            <a:r>
              <a:rPr b="1" lang="en-US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here the cell is not dead.</a:t>
            </a:r>
            <a:endParaRPr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b="1"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Immune complex diseases: </a:t>
            </a:r>
            <a:r>
              <a:rPr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Antigen-Antibody complex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is produced that </a:t>
            </a:r>
            <a:r>
              <a:rPr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deposit in different places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of body.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b="1"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Interferon (IFN) synthesis.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  <p:sp>
        <p:nvSpPr>
          <p:cNvPr id="466" name="Google Shape;466;p56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Prof. Dr. Ghada Fahmy Helaly</a:t>
            </a:r>
            <a:endParaRPr/>
          </a:p>
        </p:txBody>
      </p:sp>
      <p:pic>
        <p:nvPicPr>
          <p:cNvPr id="467" name="Google Shape;46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70264" y="947252"/>
            <a:ext cx="2295108" cy="17859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Intranuclear basophilic: owl eyes in cytomegalovirus" id="468" name="Google Shape;468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70264" y="3015872"/>
            <a:ext cx="2305811" cy="1938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7"/>
          <p:cNvSpPr txBox="1"/>
          <p:nvPr>
            <p:ph type="title"/>
          </p:nvPr>
        </p:nvSpPr>
        <p:spPr>
          <a:xfrm>
            <a:off x="1295401" y="1040130"/>
            <a:ext cx="9601196" cy="1111596"/>
          </a:xfrm>
          <a:prstGeom prst="rect">
            <a:avLst/>
          </a:prstGeom>
          <a:gradFill>
            <a:gsLst>
              <a:gs pos="0">
                <a:srgbClr val="FFEDD2"/>
              </a:gs>
              <a:gs pos="100000">
                <a:srgbClr val="FFCD75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400"/>
              <a:buFont typeface="Arial"/>
              <a:buNone/>
            </a:pPr>
            <a:br>
              <a:rPr b="1" lang="en-US" sz="5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5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Types of infections</a:t>
            </a:r>
            <a:br>
              <a:rPr b="1" lang="en-US" sz="5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54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57"/>
          <p:cNvSpPr txBox="1"/>
          <p:nvPr>
            <p:ph idx="1" type="body"/>
          </p:nvPr>
        </p:nvSpPr>
        <p:spPr>
          <a:xfrm>
            <a:off x="1295401" y="2556932"/>
            <a:ext cx="949984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37"/>
              <a:buNone/>
            </a:pPr>
            <a:r>
              <a:rPr b="1" lang="en-US" sz="238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1. Inapparent infections </a:t>
            </a:r>
            <a:r>
              <a:rPr lang="en-US" sz="238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lang="en-US" sz="238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subclinical disease</a:t>
            </a:r>
            <a:r>
              <a:rPr lang="en-US" sz="238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):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8"/>
              </a:spcBef>
              <a:spcAft>
                <a:spcPts val="0"/>
              </a:spcAft>
              <a:buSzPts val="2346"/>
              <a:buFont typeface="Noto Sans Symbols"/>
              <a:buChar char="⮚"/>
            </a:pPr>
            <a:r>
              <a:rPr lang="en-US" sz="204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cause immunity from further infections.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8"/>
              </a:spcBef>
              <a:spcAft>
                <a:spcPts val="0"/>
              </a:spcAft>
              <a:buSzPts val="2346"/>
              <a:buFont typeface="Noto Sans Symbols"/>
              <a:buChar char="⮚"/>
            </a:pPr>
            <a:r>
              <a:rPr lang="en-US" sz="204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virus inoculum is small.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76"/>
              </a:spcBef>
              <a:spcAft>
                <a:spcPts val="0"/>
              </a:spcAft>
              <a:buSzPts val="2737"/>
              <a:buNone/>
            </a:pPr>
            <a:r>
              <a:rPr b="1" lang="en-US" sz="238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2. Acute infections :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8"/>
              </a:spcBef>
              <a:spcAft>
                <a:spcPts val="0"/>
              </a:spcAft>
              <a:buSzPts val="2346"/>
              <a:buFont typeface="Noto Sans Symbols"/>
              <a:buChar char="⮚"/>
            </a:pPr>
            <a:r>
              <a:rPr b="1" lang="en-US" sz="2040">
                <a:latin typeface="Arial"/>
                <a:ea typeface="Arial"/>
                <a:cs typeface="Arial"/>
                <a:sym typeface="Arial"/>
              </a:rPr>
              <a:t>Short IP (</a:t>
            </a:r>
            <a:r>
              <a:rPr lang="en-US" sz="2040">
                <a:latin typeface="Arial"/>
                <a:ea typeface="Arial"/>
                <a:cs typeface="Arial"/>
                <a:sym typeface="Arial"/>
              </a:rPr>
              <a:t>Ds/Ws</a:t>
            </a:r>
            <a:r>
              <a:rPr b="1" lang="en-US" sz="2040">
                <a:latin typeface="Arial"/>
                <a:ea typeface="Arial"/>
                <a:cs typeface="Arial"/>
                <a:sym typeface="Arial"/>
              </a:rPr>
              <a:t>).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8"/>
              </a:spcBef>
              <a:spcAft>
                <a:spcPts val="0"/>
              </a:spcAft>
              <a:buSzPts val="2346"/>
              <a:buFont typeface="Noto Sans Symbols"/>
              <a:buChar char="⮚"/>
            </a:pPr>
            <a:r>
              <a:rPr b="1" lang="en-US" sz="2040">
                <a:latin typeface="Arial"/>
                <a:ea typeface="Arial"/>
                <a:cs typeface="Arial"/>
                <a:sym typeface="Arial"/>
              </a:rPr>
              <a:t>localized </a:t>
            </a:r>
            <a:r>
              <a:rPr lang="en-US" sz="2040"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b="1" lang="en-US" sz="2040">
                <a:latin typeface="Arial"/>
                <a:ea typeface="Arial"/>
                <a:cs typeface="Arial"/>
                <a:sym typeface="Arial"/>
              </a:rPr>
              <a:t>disseminated.</a:t>
            </a:r>
            <a:endParaRPr sz="2040"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1008"/>
              </a:spcBef>
              <a:spcAft>
                <a:spcPts val="0"/>
              </a:spcAft>
              <a:buSzPts val="2346"/>
              <a:buFont typeface="Noto Sans Symbols"/>
              <a:buChar char="⮚"/>
            </a:pPr>
            <a:r>
              <a:rPr b="1" lang="en-US" sz="2040">
                <a:latin typeface="Arial"/>
                <a:ea typeface="Arial"/>
                <a:cs typeface="Arial"/>
                <a:sym typeface="Arial"/>
              </a:rPr>
              <a:t>Recovery 🡪elimination </a:t>
            </a:r>
            <a:r>
              <a:rPr lang="en-US" sz="2040">
                <a:latin typeface="Arial"/>
                <a:ea typeface="Arial"/>
                <a:cs typeface="Arial"/>
                <a:sym typeface="Arial"/>
              </a:rPr>
              <a:t>of the virus.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8"/>
              </a:spcBef>
              <a:spcAft>
                <a:spcPts val="0"/>
              </a:spcAft>
              <a:buSzPts val="2346"/>
              <a:buFont typeface="Noto Sans Symbols"/>
              <a:buChar char="⮚"/>
            </a:pPr>
            <a:r>
              <a:rPr b="1" lang="en-US" sz="2040">
                <a:latin typeface="Arial"/>
                <a:ea typeface="Arial"/>
                <a:cs typeface="Arial"/>
                <a:sym typeface="Arial"/>
              </a:rPr>
              <a:t>Persistent </a:t>
            </a:r>
            <a:r>
              <a:rPr lang="en-US" sz="2040"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b="1" lang="en-US" sz="2040">
                <a:latin typeface="Arial"/>
                <a:ea typeface="Arial"/>
                <a:cs typeface="Arial"/>
                <a:sym typeface="Arial"/>
              </a:rPr>
              <a:t>latent </a:t>
            </a:r>
            <a:r>
              <a:rPr lang="en-US" sz="2040">
                <a:latin typeface="Arial"/>
                <a:ea typeface="Arial"/>
                <a:cs typeface="Arial"/>
                <a:sym typeface="Arial"/>
              </a:rPr>
              <a:t>infections may follow.</a:t>
            </a:r>
            <a:endParaRPr/>
          </a:p>
          <a:p>
            <a:pPr indent="-136779" lvl="0" marL="285750" rtl="0" algn="l">
              <a:lnSpc>
                <a:spcPct val="80000"/>
              </a:lnSpc>
              <a:spcBef>
                <a:spcPts val="1008"/>
              </a:spcBef>
              <a:spcAft>
                <a:spcPts val="0"/>
              </a:spcAft>
              <a:buSzPts val="2346"/>
              <a:buNone/>
            </a:pPr>
            <a:r>
              <a:t/>
            </a:r>
            <a:endParaRPr sz="204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57"/>
          <p:cNvSpPr txBox="1"/>
          <p:nvPr>
            <p:ph idx="11" type="ftr"/>
          </p:nvPr>
        </p:nvSpPr>
        <p:spPr>
          <a:xfrm>
            <a:off x="5160819" y="191654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58"/>
          <p:cNvSpPr/>
          <p:nvPr/>
        </p:nvSpPr>
        <p:spPr>
          <a:xfrm>
            <a:off x="893684" y="824474"/>
            <a:ext cx="10404629" cy="505139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81" name="Google Shape;481;p58"/>
          <p:cNvSpPr txBox="1"/>
          <p:nvPr>
            <p:ph idx="1" type="body"/>
          </p:nvPr>
        </p:nvSpPr>
        <p:spPr>
          <a:xfrm>
            <a:off x="1295400" y="982132"/>
            <a:ext cx="9601196" cy="5174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760"/>
              <a:buNone/>
            </a:pPr>
            <a:r>
              <a:rPr b="1" lang="en-US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3. Persistent infections :</a:t>
            </a:r>
            <a:endParaRPr/>
          </a:p>
          <a:p>
            <a:pPr indent="-285750" lvl="1" marL="742950" rtl="0" algn="l">
              <a:spcBef>
                <a:spcPts val="600"/>
              </a:spcBef>
              <a:spcAft>
                <a:spcPts val="0"/>
              </a:spcAft>
              <a:buSzPts val="2530"/>
              <a:buFont typeface="Noto Sans Symbols"/>
              <a:buChar char="⮚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Clinical symptoms ??.</a:t>
            </a:r>
            <a:endParaRPr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SzPts val="2530"/>
              <a:buFont typeface="Noto Sans Symbols"/>
              <a:buChar char="⮚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Carriers.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SzPts val="2530"/>
              <a:buFont typeface="Noto Sans Symbols"/>
              <a:buChar char="⮚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High antibody titers for some antigens.</a:t>
            </a:r>
            <a:endParaRPr/>
          </a:p>
          <a:p>
            <a:pPr indent="0" lvl="0" marL="0" rtl="0" algn="l">
              <a:spcBef>
                <a:spcPts val="440"/>
              </a:spcBef>
              <a:spcAft>
                <a:spcPts val="0"/>
              </a:spcAft>
              <a:buSzPts val="2530"/>
              <a:buNone/>
            </a:pPr>
            <a:r>
              <a:rPr b="1" lang="en-US" sz="2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4. Latent infections: </a:t>
            </a:r>
            <a:endParaRPr b="1" sz="22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spcBef>
                <a:spcPts val="1040"/>
              </a:spcBef>
              <a:spcAft>
                <a:spcPts val="0"/>
              </a:spcAft>
              <a:buSzPts val="2530"/>
              <a:buFont typeface="Noto Sans Symbols"/>
              <a:buChar char="⮚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 Periodically reactivate 🡪 </a:t>
            </a:r>
            <a:r>
              <a:rPr b="1" lang="en-US" sz="2200">
                <a:latin typeface="Arial"/>
                <a:ea typeface="Arial"/>
                <a:cs typeface="Arial"/>
                <a:sym typeface="Arial"/>
              </a:rPr>
              <a:t>recurrent disease.</a:t>
            </a:r>
            <a:endParaRPr/>
          </a:p>
          <a:p>
            <a:pPr indent="0" lvl="0" marL="0" rtl="0" algn="l">
              <a:spcBef>
                <a:spcPts val="1040"/>
              </a:spcBef>
              <a:spcAft>
                <a:spcPts val="0"/>
              </a:spcAft>
              <a:buSzPts val="2530"/>
              <a:buNone/>
            </a:pPr>
            <a:r>
              <a:rPr b="1" lang="en-US" sz="2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5. Slow infections:</a:t>
            </a:r>
            <a:endParaRPr b="1" sz="22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spcBef>
                <a:spcPts val="1040"/>
              </a:spcBef>
              <a:spcAft>
                <a:spcPts val="0"/>
              </a:spcAft>
              <a:buSzPts val="2530"/>
              <a:buFont typeface="Noto Sans Symbols"/>
              <a:buChar char="⮚"/>
            </a:pPr>
            <a:r>
              <a:rPr b="1" lang="en-US" sz="2200">
                <a:latin typeface="Arial"/>
                <a:ea typeface="Arial"/>
                <a:cs typeface="Arial"/>
                <a:sym typeface="Arial"/>
              </a:rPr>
              <a:t>Prolonged IP (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Ms/Ys).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spcBef>
                <a:spcPts val="1040"/>
              </a:spcBef>
              <a:spcAft>
                <a:spcPts val="0"/>
              </a:spcAft>
              <a:buSzPts val="2530"/>
              <a:buFont typeface="Noto Sans Symbols"/>
              <a:buChar char="⮚"/>
            </a:pPr>
            <a:r>
              <a:rPr b="1" lang="en-US" sz="2200">
                <a:latin typeface="Arial"/>
                <a:ea typeface="Arial"/>
                <a:cs typeface="Arial"/>
                <a:sym typeface="Arial"/>
              </a:rPr>
              <a:t>No clinical symptoms 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during </a:t>
            </a:r>
            <a:r>
              <a:rPr b="1" lang="en-US" sz="2200">
                <a:latin typeface="Arial"/>
                <a:ea typeface="Arial"/>
                <a:cs typeface="Arial"/>
                <a:sym typeface="Arial"/>
              </a:rPr>
              <a:t>incubation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 but can </a:t>
            </a:r>
            <a:r>
              <a:rPr b="1" lang="en-US" sz="2200">
                <a:latin typeface="Arial"/>
                <a:ea typeface="Arial"/>
                <a:cs typeface="Arial"/>
                <a:sym typeface="Arial"/>
              </a:rPr>
              <a:t>produce some infectious agents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285750" lvl="1" marL="742950" rtl="0" algn="l">
              <a:spcBef>
                <a:spcPts val="1040"/>
              </a:spcBef>
              <a:spcAft>
                <a:spcPts val="0"/>
              </a:spcAft>
              <a:buSzPts val="2530"/>
              <a:buFont typeface="Noto Sans Symbols"/>
              <a:buChar char="⮚"/>
            </a:pPr>
            <a:r>
              <a:rPr b="1" lang="en-US" sz="2200">
                <a:latin typeface="Arial"/>
                <a:ea typeface="Arial"/>
                <a:cs typeface="Arial"/>
                <a:sym typeface="Arial"/>
              </a:rPr>
              <a:t>Chronic, progressive, fatal viral diseases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125095" lvl="0" marL="285750" rtl="0" algn="l">
              <a:spcBef>
                <a:spcPts val="1040"/>
              </a:spcBef>
              <a:spcAft>
                <a:spcPts val="0"/>
              </a:spcAft>
              <a:buSzPts val="2530"/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58"/>
          <p:cNvSpPr txBox="1"/>
          <p:nvPr>
            <p:ph idx="11" type="ftr"/>
          </p:nvPr>
        </p:nvSpPr>
        <p:spPr>
          <a:xfrm>
            <a:off x="5108865" y="181264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p59"/>
          <p:cNvPicPr preferRelativeResize="0"/>
          <p:nvPr/>
        </p:nvPicPr>
        <p:blipFill rotWithShape="1">
          <a:blip r:embed="rId3">
            <a:alphaModFix/>
          </a:blip>
          <a:srcRect b="0" l="0" r="0" t="7774"/>
          <a:stretch/>
        </p:blipFill>
        <p:spPr>
          <a:xfrm>
            <a:off x="461807" y="893618"/>
            <a:ext cx="11372297" cy="5424055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59"/>
          <p:cNvSpPr txBox="1"/>
          <p:nvPr>
            <p:ph idx="11" type="ftr"/>
          </p:nvPr>
        </p:nvSpPr>
        <p:spPr>
          <a:xfrm>
            <a:off x="5162896" y="512875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0"/>
          <p:cNvSpPr txBox="1"/>
          <p:nvPr>
            <p:ph idx="1" type="body"/>
          </p:nvPr>
        </p:nvSpPr>
        <p:spPr>
          <a:xfrm>
            <a:off x="1508187" y="3623310"/>
            <a:ext cx="9035416" cy="32346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60"/>
              <a:buFont typeface="Garamond"/>
              <a:buAutoNum type="arabicPeriod"/>
            </a:pPr>
            <a:r>
              <a:rPr b="1" lang="en-US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Innate immunity: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>
                <a:latin typeface="Arial"/>
                <a:ea typeface="Arial"/>
                <a:cs typeface="Arial"/>
                <a:sym typeface="Arial"/>
              </a:rPr>
              <a:t>anatomic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1" lang="en-US">
                <a:latin typeface="Arial"/>
                <a:ea typeface="Arial"/>
                <a:cs typeface="Arial"/>
                <a:sym typeface="Arial"/>
              </a:rPr>
              <a:t>chemical barriers.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760"/>
              <a:buFont typeface="Garamond"/>
              <a:buAutoNum type="arabicPeriod"/>
            </a:pPr>
            <a:r>
              <a:rPr b="1" lang="en-US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Cellular resistance: </a:t>
            </a:r>
            <a:r>
              <a:rPr b="1" lang="en-US">
                <a:latin typeface="Arial"/>
                <a:ea typeface="Arial"/>
                <a:cs typeface="Arial"/>
                <a:sym typeface="Arial"/>
              </a:rPr>
              <a:t>non-permissive cells.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760"/>
              <a:buFont typeface="Garamond"/>
              <a:buAutoNum type="arabicPeriod"/>
            </a:pPr>
            <a:r>
              <a:rPr b="1" lang="en-US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Inflammation</a:t>
            </a:r>
            <a:r>
              <a:rPr b="1" lang="en-US"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Clr>
                <a:srgbClr val="002060"/>
              </a:buClr>
              <a:buSzPts val="2760"/>
              <a:buFont typeface="Garamond"/>
              <a:buAutoNum type="arabicPeriod"/>
            </a:pPr>
            <a:r>
              <a:rPr b="1" lang="en-US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IFN</a:t>
            </a:r>
            <a:r>
              <a:rPr b="1" lang="en-US">
                <a:latin typeface="Arial"/>
                <a:ea typeface="Arial"/>
                <a:cs typeface="Arial"/>
                <a:sym typeface="Arial"/>
              </a:rPr>
              <a:t>: inhibits viral replication.</a:t>
            </a:r>
            <a:endParaRPr/>
          </a:p>
        </p:txBody>
      </p:sp>
      <p:sp>
        <p:nvSpPr>
          <p:cNvPr id="494" name="Google Shape;494;p60"/>
          <p:cNvSpPr/>
          <p:nvPr/>
        </p:nvSpPr>
        <p:spPr>
          <a:xfrm>
            <a:off x="1295402" y="2724912"/>
            <a:ext cx="5480302" cy="633222"/>
          </a:xfrm>
          <a:prstGeom prst="rect">
            <a:avLst/>
          </a:prstGeom>
          <a:gradFill>
            <a:gsLst>
              <a:gs pos="0">
                <a:srgbClr val="FFEDD2"/>
              </a:gs>
              <a:gs pos="100000">
                <a:srgbClr val="FFCD75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Nonimmune defenses:</a:t>
            </a:r>
            <a:endParaRPr b="1" i="0" sz="36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60"/>
          <p:cNvSpPr txBox="1"/>
          <p:nvPr>
            <p:ph idx="11" type="ftr"/>
          </p:nvPr>
        </p:nvSpPr>
        <p:spPr>
          <a:xfrm>
            <a:off x="5275119" y="150091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  <p:sp>
        <p:nvSpPr>
          <p:cNvPr id="496" name="Google Shape;496;p60"/>
          <p:cNvSpPr txBox="1"/>
          <p:nvPr>
            <p:ph type="title"/>
          </p:nvPr>
        </p:nvSpPr>
        <p:spPr>
          <a:xfrm>
            <a:off x="1295402" y="982132"/>
            <a:ext cx="9601196" cy="1285579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400"/>
              <a:buFont typeface="Arial"/>
              <a:buNone/>
            </a:pPr>
            <a:r>
              <a:rPr b="1" lang="en-US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Host defense mechanisms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rganic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avon">
  <a:themeElements>
    <a:clrScheme name="Savon">
      <a:dk1>
        <a:srgbClr val="000000"/>
      </a:dk1>
      <a:lt1>
        <a:srgbClr val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Wisp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Savo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