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6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7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8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2" r:id="rId3"/>
    <p:sldMasterId id="2147483711" r:id="rId4"/>
    <p:sldMasterId id="2147483732" r:id="rId5"/>
    <p:sldMasterId id="2147483753" r:id="rId6"/>
    <p:sldMasterId id="2147483774" r:id="rId7"/>
    <p:sldMasterId id="2147483795" r:id="rId8"/>
    <p:sldMasterId id="2147483809" r:id="rId9"/>
  </p:sldMasterIdLst>
  <p:notesMasterIdLst>
    <p:notesMasterId r:id="rId51"/>
  </p:notesMasterIdLst>
  <p:sldIdLst>
    <p:sldId id="256" r:id="rId10"/>
    <p:sldId id="257" r:id="rId11"/>
    <p:sldId id="259" r:id="rId12"/>
    <p:sldId id="265" r:id="rId13"/>
    <p:sldId id="261" r:id="rId14"/>
    <p:sldId id="263" r:id="rId15"/>
    <p:sldId id="310" r:id="rId16"/>
    <p:sldId id="311" r:id="rId17"/>
    <p:sldId id="264" r:id="rId18"/>
    <p:sldId id="266" r:id="rId19"/>
    <p:sldId id="267" r:id="rId20"/>
    <p:sldId id="268" r:id="rId21"/>
    <p:sldId id="280" r:id="rId22"/>
    <p:sldId id="269" r:id="rId23"/>
    <p:sldId id="270" r:id="rId24"/>
    <p:sldId id="306" r:id="rId25"/>
    <p:sldId id="271" r:id="rId26"/>
    <p:sldId id="272" r:id="rId27"/>
    <p:sldId id="273" r:id="rId28"/>
    <p:sldId id="275" r:id="rId29"/>
    <p:sldId id="276" r:id="rId30"/>
    <p:sldId id="303" r:id="rId31"/>
    <p:sldId id="304" r:id="rId32"/>
    <p:sldId id="277" r:id="rId33"/>
    <p:sldId id="278" r:id="rId34"/>
    <p:sldId id="308" r:id="rId35"/>
    <p:sldId id="284" r:id="rId36"/>
    <p:sldId id="285" r:id="rId37"/>
    <p:sldId id="286" r:id="rId38"/>
    <p:sldId id="289" r:id="rId39"/>
    <p:sldId id="291" r:id="rId40"/>
    <p:sldId id="292" r:id="rId41"/>
    <p:sldId id="293" r:id="rId42"/>
    <p:sldId id="294" r:id="rId43"/>
    <p:sldId id="296" r:id="rId44"/>
    <p:sldId id="297" r:id="rId45"/>
    <p:sldId id="298" r:id="rId46"/>
    <p:sldId id="299" r:id="rId47"/>
    <p:sldId id="300" r:id="rId48"/>
    <p:sldId id="305" r:id="rId49"/>
    <p:sldId id="301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D1594-C448-4D1B-BAA1-EAF078BF8E97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1528A-6217-486E-9562-6D6DE0A5D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8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tigens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eaLnBrk="1" hangingPunct="1">
              <a:buFont typeface="Wingdings 2" pitchFamily="18" charset="2"/>
              <a:buChar char=""/>
              <a:defRPr/>
            </a:pPr>
            <a:r>
              <a:rPr lang="en-US" altLang="ar-JO" b="1" i="1" dirty="0">
                <a:latin typeface="Browallia New" pitchFamily="34" charset="-34"/>
                <a:cs typeface="Browallia New" pitchFamily="34" charset="-34"/>
              </a:rPr>
              <a:t>Pneumococcal conjugate vaccine </a:t>
            </a:r>
            <a:r>
              <a:rPr lang="en-US" altLang="ar-JO" i="1" dirty="0">
                <a:latin typeface="Browallia New" pitchFamily="34" charset="-34"/>
                <a:cs typeface="Browallia New" pitchFamily="34" charset="-34"/>
              </a:rPr>
              <a:t>is a vaccine used to protect </a:t>
            </a:r>
            <a:r>
              <a:rPr lang="en-US" altLang="ar-JO" i="1" dirty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infants and young children </a:t>
            </a:r>
            <a:r>
              <a:rPr lang="en-US" altLang="ar-JO" i="1" dirty="0">
                <a:latin typeface="Browallia New" pitchFamily="34" charset="-34"/>
                <a:cs typeface="Browallia New" pitchFamily="34" charset="-34"/>
              </a:rPr>
              <a:t>against disease caused by the bacterium Streptococcus </a:t>
            </a:r>
            <a:r>
              <a:rPr lang="en-US" altLang="ar-JO" i="1" dirty="0" err="1">
                <a:latin typeface="Browallia New" pitchFamily="34" charset="-34"/>
                <a:cs typeface="Browallia New" pitchFamily="34" charset="-34"/>
              </a:rPr>
              <a:t>pneumoniae</a:t>
            </a:r>
            <a:r>
              <a:rPr lang="en-US" altLang="ar-JO" i="1" dirty="0">
                <a:latin typeface="Browallia New" pitchFamily="34" charset="-34"/>
                <a:cs typeface="Browallia New" pitchFamily="34" charset="-34"/>
              </a:rPr>
              <a:t> (</a:t>
            </a:r>
            <a:r>
              <a:rPr lang="en-US" altLang="ar-JO" i="1" dirty="0" err="1">
                <a:latin typeface="Browallia New" pitchFamily="34" charset="-34"/>
                <a:cs typeface="Browallia New" pitchFamily="34" charset="-34"/>
              </a:rPr>
              <a:t>pneumococcus</a:t>
            </a:r>
            <a:r>
              <a:rPr lang="en-US" altLang="ar-JO" i="1" dirty="0">
                <a:latin typeface="Browallia New" pitchFamily="34" charset="-34"/>
                <a:cs typeface="Browallia New" pitchFamily="34" charset="-34"/>
              </a:rPr>
              <a:t>). </a:t>
            </a:r>
          </a:p>
          <a:p>
            <a:pPr algn="l" rtl="0" eaLnBrk="1" hangingPunct="1">
              <a:buFont typeface="Wingdings 2" pitchFamily="18" charset="2"/>
              <a:buChar char=""/>
              <a:defRPr/>
            </a:pPr>
            <a:r>
              <a:rPr lang="en-US" altLang="ar-JO" i="1" dirty="0">
                <a:latin typeface="Browallia New" pitchFamily="34" charset="-34"/>
                <a:cs typeface="Browallia New" pitchFamily="34" charset="-34"/>
              </a:rPr>
              <a:t>is a heptavalent vaccine, meaning that it contains the cell membrane sugars of </a:t>
            </a:r>
            <a:r>
              <a:rPr lang="en-US" altLang="ar-JO" i="1" dirty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seven serotypes </a:t>
            </a:r>
            <a:r>
              <a:rPr lang="en-US" altLang="ar-JO" i="1" dirty="0">
                <a:latin typeface="Browallia New" pitchFamily="34" charset="-34"/>
                <a:cs typeface="Browallia New" pitchFamily="34" charset="-34"/>
              </a:rPr>
              <a:t>of </a:t>
            </a:r>
            <a:r>
              <a:rPr lang="en-US" altLang="ar-JO" i="1" dirty="0" err="1">
                <a:latin typeface="Browallia New" pitchFamily="34" charset="-34"/>
                <a:cs typeface="Browallia New" pitchFamily="34" charset="-34"/>
              </a:rPr>
              <a:t>pneumococcus</a:t>
            </a:r>
            <a:r>
              <a:rPr lang="en-US" altLang="ar-JO" i="1" dirty="0">
                <a:latin typeface="Browallia New" pitchFamily="34" charset="-34"/>
                <a:cs typeface="Browallia New" pitchFamily="34" charset="-34"/>
              </a:rPr>
              <a:t>, conjugated with </a:t>
            </a:r>
            <a:r>
              <a:rPr lang="en-US" altLang="ar-JO" i="1" dirty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Diphtheria proteins</a:t>
            </a:r>
            <a:r>
              <a:rPr lang="en-US" altLang="ar-JO" i="1" dirty="0">
                <a:latin typeface="Browallia New" pitchFamily="34" charset="-34"/>
                <a:cs typeface="Browallia New" pitchFamily="34" charset="-34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Two outbreaks coinciding with pilgrimage seasons for Hajj/</a:t>
            </a:r>
            <a:r>
              <a:rPr lang="en-US" dirty="0" err="1"/>
              <a:t>Umra</a:t>
            </a:r>
            <a:r>
              <a:rPr lang="en-US" dirty="0"/>
              <a:t> in 2000 and 2001 have been associated with </a:t>
            </a:r>
            <a:r>
              <a:rPr lang="en-US" i="1" dirty="0" err="1"/>
              <a:t>N.meningitidis</a:t>
            </a:r>
            <a:r>
              <a:rPr lang="en-US" i="1" dirty="0"/>
              <a:t> </a:t>
            </a:r>
            <a:r>
              <a:rPr lang="en-US" dirty="0"/>
              <a:t>W135.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5838">
              <a:defRPr/>
            </a:pPr>
            <a:r>
              <a:rPr lang="en-US" dirty="0"/>
              <a:t>the capsular polysaccharide on the type B bacterium is too similar to human neural </a:t>
            </a:r>
            <a:r>
              <a:rPr lang="en-US" dirty="0">
                <a:hlinkClick r:id="rId3" tooltip="Antigens"/>
              </a:rPr>
              <a:t>antigens</a:t>
            </a:r>
            <a:r>
              <a:rPr lang="en-US" dirty="0"/>
              <a:t> to be a useful target.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Encapsulated bacteria need antibodies</a:t>
            </a:r>
            <a:r>
              <a:rPr lang="en-US" baseline="0" dirty="0" smtClean="0"/>
              <a:t> and complements and </a:t>
            </a:r>
            <a:r>
              <a:rPr lang="en-US" baseline="0" dirty="0" err="1" smtClean="0"/>
              <a:t>opsonins</a:t>
            </a:r>
            <a:r>
              <a:rPr lang="en-US" baseline="0" dirty="0" smtClean="0"/>
              <a:t> (produced by the spleen) to be </a:t>
            </a:r>
            <a:r>
              <a:rPr lang="en-US" baseline="0" dirty="0" err="1" smtClean="0"/>
              <a:t>phagocytosed</a:t>
            </a:r>
            <a:r>
              <a:rPr lang="en-US" baseline="0" dirty="0" smtClean="0"/>
              <a:t> by macrophages in the spleen and elsewhere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most common types of disease caused by </a:t>
            </a:r>
            <a:r>
              <a:rPr lang="en-US" i="1" dirty="0" err="1"/>
              <a:t>Haemophilus</a:t>
            </a:r>
            <a:r>
              <a:rPr lang="en-US" i="1" dirty="0"/>
              <a:t> </a:t>
            </a:r>
            <a:r>
              <a:rPr lang="en-US" i="1" dirty="0" err="1"/>
              <a:t>influenzae</a:t>
            </a:r>
            <a:r>
              <a:rPr lang="en-US" dirty="0"/>
              <a:t> type b (</a:t>
            </a:r>
            <a:r>
              <a:rPr lang="en-US" dirty="0" err="1"/>
              <a:t>Hib</a:t>
            </a:r>
            <a:r>
              <a:rPr lang="en-US" dirty="0"/>
              <a:t>) bacteria include pneumonia, </a:t>
            </a:r>
            <a:r>
              <a:rPr lang="en-US" dirty="0" err="1"/>
              <a:t>bacteremia</a:t>
            </a:r>
            <a:r>
              <a:rPr lang="en-US" dirty="0"/>
              <a:t>, meningitis, </a:t>
            </a:r>
            <a:r>
              <a:rPr lang="en-US" dirty="0" err="1"/>
              <a:t>epiglottitis</a:t>
            </a:r>
            <a:r>
              <a:rPr lang="en-US" dirty="0"/>
              <a:t>, septic arthritis, </a:t>
            </a:r>
            <a:r>
              <a:rPr lang="en-US" dirty="0" err="1"/>
              <a:t>cellulitis</a:t>
            </a:r>
            <a:r>
              <a:rPr lang="en-US" dirty="0"/>
              <a:t>, </a:t>
            </a:r>
            <a:r>
              <a:rPr lang="en-US" dirty="0" err="1"/>
              <a:t>otitis</a:t>
            </a:r>
            <a:r>
              <a:rPr lang="en-US" dirty="0"/>
              <a:t> media, purulent </a:t>
            </a:r>
            <a:r>
              <a:rPr lang="en-US" dirty="0" err="1"/>
              <a:t>pericarditis</a:t>
            </a:r>
            <a:r>
              <a:rPr lang="en-US" dirty="0"/>
              <a:t>, and other less common infections such as </a:t>
            </a:r>
            <a:r>
              <a:rPr lang="en-US" dirty="0" err="1"/>
              <a:t>endocarditis</a:t>
            </a:r>
            <a:r>
              <a:rPr lang="en-US" dirty="0"/>
              <a:t> and </a:t>
            </a:r>
            <a:r>
              <a:rPr lang="en-US" dirty="0" err="1"/>
              <a:t>osteomyelitis</a:t>
            </a:r>
            <a:r>
              <a:rPr lang="en-US" dirty="0"/>
              <a:t>. Non-b </a:t>
            </a:r>
            <a:r>
              <a:rPr lang="en-US" i="1" dirty="0" err="1"/>
              <a:t>Haemophilus</a:t>
            </a:r>
            <a:r>
              <a:rPr lang="en-US" i="1" dirty="0"/>
              <a:t> </a:t>
            </a:r>
            <a:r>
              <a:rPr lang="en-US" i="1" dirty="0" err="1"/>
              <a:t>influenzae</a:t>
            </a:r>
            <a:r>
              <a:rPr lang="en-US" dirty="0"/>
              <a:t> bacteria can cause disease similar to </a:t>
            </a:r>
            <a:r>
              <a:rPr lang="en-US" dirty="0" err="1"/>
              <a:t>Hib</a:t>
            </a:r>
            <a:r>
              <a:rPr lang="en-US" dirty="0"/>
              <a:t> infections. </a:t>
            </a:r>
            <a:r>
              <a:rPr lang="en-US" dirty="0" err="1"/>
              <a:t>Nontypeable</a:t>
            </a:r>
            <a:r>
              <a:rPr lang="en-US" dirty="0"/>
              <a:t> </a:t>
            </a:r>
            <a:r>
              <a:rPr lang="en-US" i="1" dirty="0" err="1"/>
              <a:t>Haemophilus</a:t>
            </a:r>
            <a:r>
              <a:rPr lang="en-US" i="1" dirty="0"/>
              <a:t> </a:t>
            </a:r>
            <a:r>
              <a:rPr lang="en-US" i="1" dirty="0" err="1"/>
              <a:t>influenzae</a:t>
            </a:r>
            <a:r>
              <a:rPr lang="en-US" dirty="0"/>
              <a:t> bacteria commonly causes ear infections in children and bronchitis in adults, but may also cause invasive disease, such as </a:t>
            </a:r>
            <a:r>
              <a:rPr lang="en-US" dirty="0" err="1"/>
              <a:t>bacteremia</a:t>
            </a:r>
            <a:r>
              <a:rPr lang="en-US" dirty="0"/>
              <a:t> and pneumonia.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2AF-3B66-476C-A9FD-7DF53FF4591F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BF1B-7CFA-4772-B942-F4AC6032B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5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2AF-3B66-476C-A9FD-7DF53FF4591F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BF1B-7CFA-4772-B942-F4AC6032B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738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498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55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519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23114" y="1447799"/>
            <a:ext cx="1057474" cy="4413251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5" y="1447799"/>
            <a:ext cx="5082473" cy="44132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916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ar-J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3C35F-E7E3-416E-B57A-6166C8CEC885}" type="slidenum">
              <a:rPr lang="ar-SA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369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0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137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171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181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2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6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4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2AF-3B66-476C-A9FD-7DF53FF4591F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BF1B-7CFA-4772-B942-F4AC6032B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049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498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936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153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2645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321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0400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3771174"/>
            <a:ext cx="55393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388C"/>
                </a:solidFill>
              </a:rPr>
              <a:t>“</a:t>
            </a:r>
            <a:endParaRPr lang="en-US" dirty="0">
              <a:solidFill>
                <a:srgbClr val="FF388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388C"/>
                </a:solidFill>
              </a:rPr>
              <a:t>”</a:t>
            </a:r>
            <a:endParaRPr lang="en-US" dirty="0">
              <a:solidFill>
                <a:srgbClr val="FF3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2296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4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678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1101" y="4953001"/>
            <a:ext cx="5999486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00525" y="331651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388C"/>
                </a:solidFill>
              </a:rPr>
              <a:t>”</a:t>
            </a:r>
            <a:endParaRPr lang="en-US" dirty="0">
              <a:solidFill>
                <a:srgbClr val="FF388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388C"/>
                </a:solidFill>
              </a:rPr>
              <a:t>“</a:t>
            </a:r>
            <a:endParaRPr lang="en-US" dirty="0">
              <a:solidFill>
                <a:srgbClr val="FF3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014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215" y="3848611"/>
            <a:ext cx="6619244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8147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F0D8-B369-4EB8-98B2-09631F6DC1AC}" type="datetime8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30 تموز، 23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419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258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063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2520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23114" y="1447799"/>
            <a:ext cx="1057474" cy="4413251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5" y="1447799"/>
            <a:ext cx="5082473" cy="44132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3128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ar-J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3C35F-E7E3-416E-B57A-6166C8CEC885}" type="slidenum">
              <a:rPr lang="ar-SA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097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A3835310-4601-45E1-9A26-4AF6A11A38B3}" type="datetime8">
              <a:rPr lang="ar-JO" smtClean="0">
                <a:solidFill>
                  <a:prstClr val="white"/>
                </a:solidFill>
              </a:rPr>
              <a:pPr>
                <a:defRPr/>
              </a:pPr>
              <a:t>30 تموز، 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1A27281-5BC4-49D0-90A2-535968CAA9C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415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C83C5-030D-4282-843F-47B376ABC8F4}" type="datetime8">
              <a:rPr lang="ar-JO" smtClean="0">
                <a:solidFill>
                  <a:prstClr val="white"/>
                </a:solidFill>
              </a:rPr>
              <a:pPr>
                <a:defRPr/>
              </a:pPr>
              <a:t>30 تموز، 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FDAA7-ED0E-4059-BD97-F6DC5919F089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02780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646D9-18D2-4DC8-9574-7E117EE5A3C0}" type="datetime8">
              <a:rPr lang="ar-JO" smtClean="0">
                <a:solidFill>
                  <a:prstClr val="white"/>
                </a:solidFill>
              </a:rPr>
              <a:pPr>
                <a:defRPr/>
              </a:pPr>
              <a:t>30 تموز، 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F40FB-A509-41B5-99DB-63BF338538AD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32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0EB65-CCB3-41DF-886C-B00E0F252A19}" type="datetime8">
              <a:rPr lang="ar-JO" smtClean="0">
                <a:solidFill>
                  <a:prstClr val="white"/>
                </a:solidFill>
              </a:rPr>
              <a:pPr>
                <a:defRPr/>
              </a:pPr>
              <a:t>30 تموز، 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0D483-B2A3-4E0D-AE89-82237335C21F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047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0B3E2-838E-4739-8388-CA7B2A7EFA15}" type="datetime8">
              <a:rPr lang="ar-JO" smtClean="0">
                <a:solidFill>
                  <a:prstClr val="white"/>
                </a:solidFill>
              </a:rPr>
              <a:pPr>
                <a:defRPr/>
              </a:pPr>
              <a:t>30 تموز، 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405154DF-663E-42FA-AE2B-B5D2D35C2A2D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74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B6D0-2047-4694-A74A-56AA32D8B666}" type="datetime8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30 تموز، 23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9806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E1418-6DFC-4DBF-9DA8-377567BD2406}" type="datetime8">
              <a:rPr lang="ar-JO" smtClean="0">
                <a:solidFill>
                  <a:prstClr val="white"/>
                </a:solidFill>
              </a:rPr>
              <a:pPr>
                <a:defRPr/>
              </a:pPr>
              <a:t>30 تموز، 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ED309-9E5E-40D8-B6E3-7B37B1309ED3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3559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BE369-3E24-4474-B020-25E05A933356}" type="datetime8">
              <a:rPr lang="ar-JO" smtClean="0">
                <a:solidFill>
                  <a:prstClr val="white"/>
                </a:solidFill>
              </a:rPr>
              <a:pPr>
                <a:defRPr/>
              </a:pPr>
              <a:t>30 تموز، 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545D0-B773-4A6C-B303-02364DDA9FFC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288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60B90B9-31E1-4E8E-822A-76F440A820D6}" type="datetime8">
              <a:rPr lang="ar-JO" smtClean="0">
                <a:solidFill>
                  <a:prstClr val="white"/>
                </a:solidFill>
              </a:rPr>
              <a:pPr>
                <a:defRPr/>
              </a:pPr>
              <a:t>30 تموز، 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AE723F59-6536-491A-8935-9C26F5FA8EFC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44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0A2B238-5631-4EEE-B369-2CCCF24B3E1B}" type="datetime8">
              <a:rPr lang="ar-JO" smtClean="0">
                <a:solidFill>
                  <a:prstClr val="white"/>
                </a:solidFill>
              </a:rPr>
              <a:pPr>
                <a:defRPr/>
              </a:pPr>
              <a:t>30 تموز، 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584B7DB2-CEB4-4CC4-82D8-F7D2729DA813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78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6809B-9354-413C-AE86-85FF828C837C}" type="datetime8">
              <a:rPr lang="ar-JO" smtClean="0">
                <a:solidFill>
                  <a:prstClr val="white"/>
                </a:solidFill>
              </a:rPr>
              <a:pPr>
                <a:defRPr/>
              </a:pPr>
              <a:t>30 تموز، 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875BA-8E16-4DD6-8B8E-81EAE5F66339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6141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E0BCF-404F-44F5-B00D-55E6A5D355D7}" type="datetime8">
              <a:rPr lang="ar-JO" smtClean="0">
                <a:solidFill>
                  <a:prstClr val="white"/>
                </a:solidFill>
              </a:rPr>
              <a:pPr>
                <a:defRPr/>
              </a:pPr>
              <a:t>30 تموز، 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585E-85FA-4A62-A665-DEAA74193757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2092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42644-3CC3-4A5D-91FD-4FF3328B9CEE}" type="datetime8">
              <a:rPr lang="ar-JO" smtClean="0">
                <a:solidFill>
                  <a:prstClr val="white"/>
                </a:solidFill>
              </a:rPr>
              <a:pPr>
                <a:defRPr/>
              </a:pPr>
              <a:t>30 تموز، 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5968A-8B16-4E48-B8C4-71A1CB05B4CD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5027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5F899-1EB2-4092-99CF-2EAA3A78F860}" type="datetime8">
              <a:rPr lang="ar-JO" smtClean="0">
                <a:solidFill>
                  <a:prstClr val="white"/>
                </a:solidFill>
              </a:rPr>
              <a:pPr>
                <a:defRPr/>
              </a:pPr>
              <a:t>30 تموز، 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117BF-D71C-4F3E-B6CF-54CE01106E71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5279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CFEA60AE-E0CE-44C5-93D8-FBA2923BB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A9D01CF-B38C-4563-8C65-33C59B8D2675}"/>
              </a:ext>
            </a:extLst>
          </p:cNvPr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571C03B-7CA6-4D8C-934A-9CF1F6FBA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C1A5722-047E-48F7-B8D7-0474178D1A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5A0E106-639D-452B-8244-9B81A5ABA1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E6FFB62-0AFF-49E8-B65F-94E377759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CAA45C6-BDA9-4D5B-86E7-A1E1D17DB9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F927BB-8DD3-4FBD-A048-296C9983ED64}"/>
                </a:ext>
              </a:extLst>
            </p:cNvPr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5CDBA13-322E-4EDE-9625-16FCAA02F23D}"/>
                </a:ext>
              </a:extLst>
            </p:cNvPr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1811AF7-6C9E-4A3B-BCA7-3CC82B49DA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1362FD3-26A5-41CE-B7E6-74E1DDA45EDF}"/>
                </a:ext>
              </a:extLst>
            </p:cNvPr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8725FF1-29C2-4828-8EF2-6BDFF10A54EE}"/>
                </a:ext>
              </a:extLst>
            </p:cNvPr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BECA198-45B8-4992-A298-62C32F2CBA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6E50016-779E-40F1-BE36-68983B7D3B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940E72C-BE16-40E2-9C05-179BB3CC594A}"/>
                </a:ext>
              </a:extLst>
            </p:cNvPr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9B6556D-73AA-470D-8CFF-E9DF021010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0DF3743-D5EB-4C8B-9242-189B723CE15D}"/>
                </a:ext>
              </a:extLst>
            </p:cNvPr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46D2321-62FA-48E1-B62C-78B15D267E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441ABCF-5DA2-4C2B-AA00-78CF1F6D46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852DAC6-7A22-4419-AF1F-8E19A56DFC53}"/>
                </a:ext>
              </a:extLst>
            </p:cNvPr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35D53A-AF56-40B6-8795-06484BEA37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A144CFE-5830-49D1-8506-2C0CDDA776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D98A4EC-AADD-4562-B991-28D388C1E355}"/>
                </a:ext>
              </a:extLst>
            </p:cNvPr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F2A9236-0E47-41DD-8DAD-5B1DDB1BCC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D6AB4A4-207C-4E3A-BFE1-55444A979755}"/>
                </a:ext>
              </a:extLst>
            </p:cNvPr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6B1929D-5240-4057-B397-F71DB3BD97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A0E2F8A-3135-4EEB-BBAF-64849547A08E}"/>
                </a:ext>
              </a:extLst>
            </p:cNvPr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2692844-91AD-44B1-B8B9-445A6CC84B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F70202C-D5AA-44A9-9253-477647E97264}"/>
                </a:ext>
              </a:extLst>
            </p:cNvPr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49EDA83-2C39-408C-A8AB-80032CC82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E6C721B-2765-45A3-8A97-2FCCFB8F1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2576762-741C-4669-A0E3-11B0530535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BAA3D5D-51C8-4230-A6F6-460FE15649C9}"/>
                </a:ext>
              </a:extLst>
            </p:cNvPr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97923889-06EC-42E2-A900-F1B8BF2524D2}"/>
                </a:ext>
              </a:extLst>
            </p:cNvPr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7AD1ACD-901C-4EF1-A19C-D4225A60B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69D7E3A-230F-4CB9-A3BC-05F37123AE1E}"/>
                </a:ext>
              </a:extLst>
            </p:cNvPr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69847548-EF34-43BD-B81A-CA3F76CAD2BB}"/>
                </a:ext>
              </a:extLst>
            </p:cNvPr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00EE3423-09C5-488B-AD5E-B8C05031E1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5AA081D-49DB-493A-97F6-B72043F2F701}"/>
                </a:ext>
              </a:extLst>
            </p:cNvPr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A6564C6-F2C4-4811-8A24-3C997F5C54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E92354AC-1E45-4417-9FD2-F0EB67CDB3A5}"/>
                </a:ext>
              </a:extLst>
            </p:cNvPr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CA0DB6B-645D-4F7B-9FC6-F3D1D7CD3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0C57829-12DC-4D71-99E0-F5AEFB63B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11179EA3-B1F7-41E0-9C0C-675C559C70D2}"/>
                </a:ext>
              </a:extLst>
            </p:cNvPr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31EA54D-433A-4676-B647-F5E257907C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DDEBDBAC-27FA-4EAE-80F6-0A109783705F}"/>
                </a:ext>
              </a:extLst>
            </p:cNvPr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9C5D5EF8-9183-4E15-9A87-819E2EC60C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20BF615-42B0-46C0-A005-2F6903DC8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F6BCDA92-5EEF-47A5-8FA8-7240DA4A0FEE}"/>
                </a:ext>
              </a:extLst>
            </p:cNvPr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FE2A960F-D020-4D15-809F-3714D6E36975}"/>
                </a:ext>
              </a:extLst>
            </p:cNvPr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2C01AA97-87DB-4DF7-A0E0-C938B3560E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8902EBF-5B15-40A0-8F1D-6C65EC615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572E1ECB-6CF0-404F-BE60-827348F64E4E}"/>
                </a:ext>
              </a:extLst>
            </p:cNvPr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CFD1CE2-D0E5-445E-B3E5-C2FE183E11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209A058E-0183-4D2D-A8EB-363AEBF8EFD2}"/>
                </a:ext>
              </a:extLst>
            </p:cNvPr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3B8ED9A-0502-456A-B6D7-580A20A81C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0" name="Date Placeholder 3">
            <a:extLst>
              <a:ext uri="{FF2B5EF4-FFF2-40B4-BE49-F238E27FC236}">
                <a16:creationId xmlns:a16="http://schemas.microsoft.com/office/drawing/2014/main" id="{50FA7EFA-9D26-47F4-8CE3-99E980CFA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00725" y="54102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BB7290AF-228C-489E-8B97-487AC6C6C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0238" y="5410200"/>
            <a:ext cx="3843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1B0D9A8C-06B0-4713-A36C-85806FCD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5275" y="5410200"/>
            <a:ext cx="579438" cy="365125"/>
          </a:xfrm>
        </p:spPr>
        <p:txBody>
          <a:bodyPr/>
          <a:lstStyle>
            <a:lvl1pPr>
              <a:defRPr/>
            </a:lvl1pPr>
          </a:lstStyle>
          <a:p>
            <a:fld id="{2C1577C9-4570-4347-8EAB-72FE954AD9E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14304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0BB0D-F0FA-4BCE-912F-4C37D4AEE74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05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8AAE-9C79-4CF6-8806-9FC5FA12691C}" type="datetime8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30 تموز، 23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4619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D1ABB-D248-4291-8571-D0DF62E748A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1797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A359C-F999-455E-9BD9-29829B623DD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79383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14D8E-8D4E-4265-8B12-A93BD821DA0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88501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F74F0-59F3-44E7-A214-CCF343BDDFE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81223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6B8D1-07CD-4EE4-8A37-433FCF80520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59378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C1223-6D55-47E7-91E8-8D88C2983D5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71146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lang="en-US"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63DD8-6488-4C40-BBE0-BCCE9543FB8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23621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67F45-6ACA-4DE6-BD46-FE614887BD7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4181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24FF3-A221-4E1C-AFB6-3C7C6499D45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6907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64DD94-8DAB-4F67-BF4C-F50533DD4500}"/>
              </a:ext>
            </a:extLst>
          </p:cNvPr>
          <p:cNvSpPr txBox="1"/>
          <p:nvPr/>
        </p:nvSpPr>
        <p:spPr>
          <a:xfrm>
            <a:off x="696913" y="7191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rtl="1" fontAlgn="base">
              <a:spcAft>
                <a:spcPct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42816-9B63-495F-9BB8-9B124BAECFE0}"/>
              </a:ext>
            </a:extLst>
          </p:cNvPr>
          <p:cNvSpPr txBox="1"/>
          <p:nvPr/>
        </p:nvSpPr>
        <p:spPr>
          <a:xfrm>
            <a:off x="7816850" y="27654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rtl="1" fontAlgn="base">
              <a:spcAft>
                <a:spcPct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FD2B1B7-254C-426B-9763-A15A24E0D92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86BC9DF-BAE2-4D78-81B6-026CF2E34CD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BCBBE3B-E688-4164-9547-55A65DF39B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78777E9-81A3-4F01-8B31-D8DBED96217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631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E15A-CD80-4D17-A6A1-66C2C5702E60}" type="datetime8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30 تموز، 23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9608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C2D15-BE10-4BA7-A88F-399C1F16F3B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929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0C7E9411-11BE-4E15-88D3-EA27D1ACBAC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4712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744DEA21-8D37-41D6-9F9D-5EFB72471A1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04698739-AD84-4700-9143-35FEAB7B3B6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C58B5C07-E60B-4BCB-8676-474B4122CC9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D3D44FDD-1734-464E-A41A-73AEF356311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26147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25CAB-40C3-43DA-BC62-E836B6AD7C5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48839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48A34-ABC6-4D5D-9C1B-AAE928EFB4D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15496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92341CF-AB55-4712-BABE-A24676B3B6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9AB6437-4337-46E9-B51D-A8C499F21E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4BF31CE-0788-4F82-84EC-A44C281634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FE950-EDBE-460D-97EE-B177C4FFA75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403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1222-2506-46C4-9796-84E0CE6FFCC7}" type="datetime8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30 تموز، 23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11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14F4-591F-44EC-987D-64383BBCFDA3}" type="datetime8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30 تموز، 23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70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1D91-198F-4888-A994-E60E2C7F3E39}" type="datetime8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30 تموز، 23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82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CEF4-20BE-41B7-8D38-3E1BAF9D4FFE}" type="datetime8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30 تموز، 23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3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2AF-3B66-476C-A9FD-7DF53FF4591F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BF1B-7CFA-4772-B942-F4AC6032B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04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F509-B212-4449-81A6-E94FC57C0CC1}" type="datetime8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30 تموز، 23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25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5FEE-9F05-4EFE-AA5D-D9FCEA10E4A9}" type="datetime8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30 تموز، 23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7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57BC-EA9D-48C9-A101-629DB92B7DD0}" type="datetime8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30 تموز، 23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11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CFD2A2-A8AA-4A42-9EB2-AE8C7FDDDF74}" type="datetime8">
              <a:rPr lang="ar-JO" altLang="ar-JO" smtClean="0">
                <a:solidFill>
                  <a:prstClr val="black">
                    <a:tint val="75000"/>
                  </a:prstClr>
                </a:solidFill>
              </a:rPr>
              <a:pPr/>
              <a:t>30 تموز، 23</a:t>
            </a:fld>
            <a:endParaRPr lang="en-US" alt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85183B-AC4F-47B1-B2EC-1F9C3E8F124D}" type="slidenum">
              <a:rPr lang="ar-SA" altLang="ar-JO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86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4CE256E-C6CB-44BC-AB89-6F75AA4F4D54}" type="datetime8">
              <a:rPr lang="ar-JO" altLang="ar-JO" smtClean="0">
                <a:solidFill>
                  <a:prstClr val="black">
                    <a:tint val="75000"/>
                  </a:prstClr>
                </a:solidFill>
              </a:rPr>
              <a:pPr/>
              <a:t>30 تموز، 23</a:t>
            </a:fld>
            <a:endParaRPr lang="en-US" alt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FE10EE-3FA4-4637-B670-A3BE954039D1}" type="slidenum">
              <a:rPr lang="ar-SA" altLang="ar-JO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23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089192-E49A-44A5-B82A-90E016D1C33E}" type="datetime8">
              <a:rPr lang="ar-JO" altLang="ar-JO" smtClean="0">
                <a:solidFill>
                  <a:prstClr val="black">
                    <a:tint val="75000"/>
                  </a:prstClr>
                </a:solidFill>
              </a:rPr>
              <a:pPr/>
              <a:t>30 تموز، 23</a:t>
            </a:fld>
            <a:endParaRPr lang="en-US" alt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81DFA6-D015-4920-8B95-43050D7033C5}" type="slidenum">
              <a:rPr lang="ar-SA" altLang="ar-JO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11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1ACFC5-36E3-4028-A23D-80D7AD944CC6}" type="datetime8">
              <a:rPr lang="ar-JO" altLang="ar-JO" smtClean="0">
                <a:solidFill>
                  <a:prstClr val="black">
                    <a:tint val="75000"/>
                  </a:prstClr>
                </a:solidFill>
              </a:rPr>
              <a:pPr/>
              <a:t>30 تموز، 23</a:t>
            </a:fld>
            <a:endParaRPr lang="en-US" alt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E305A7-1DDD-4EA0-9AA2-87E61C848FCA}" type="slidenum">
              <a:rPr lang="ar-SA" altLang="ar-JO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21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A77760CA-D6C5-4CF5-8D4F-B17B14734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B831B56-8586-4FE5-A24B-15719053A196}"/>
              </a:ext>
            </a:extLst>
          </p:cNvPr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F6AFA2-2E9C-4B6F-88FE-2D821FDF9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55D5E81-9C53-46DF-8B02-7C93BA2409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59C078F-F555-413F-901D-662C3FCB8B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FBB11DB-86D3-4B9B-BE51-05094BB3A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A274DBE-481F-42E0-ABA8-3C7A5A3C9F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6391DB2-B617-4C65-A8BF-E2E226C4659C}"/>
                </a:ext>
              </a:extLst>
            </p:cNvPr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5551828-AE36-4603-A9AE-1921CDF63191}"/>
                </a:ext>
              </a:extLst>
            </p:cNvPr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F52B925-20A7-41C1-97D2-D9E580F325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E8992FB-5AD1-4A1F-9A9C-A18CD2A5E4C2}"/>
                </a:ext>
              </a:extLst>
            </p:cNvPr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69DB0BD-6089-4247-93C3-BA4DEE729D6F}"/>
                </a:ext>
              </a:extLst>
            </p:cNvPr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482EE2E-C75E-4F71-94EA-1380174BDC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B07854B-36DC-4C56-A053-2A0619AD1B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F663CFC-7B1B-48BE-8299-BBAE7E2528FC}"/>
                </a:ext>
              </a:extLst>
            </p:cNvPr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CD32ED0-3A7F-4C75-8DF4-28A598A115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06EEEB1-B7B8-4B55-8C72-057D8668454A}"/>
                </a:ext>
              </a:extLst>
            </p:cNvPr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5F13AFC-4151-4888-AC2B-654DBD4B88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13EAECF-CB46-4A29-BFB7-F126A2964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A10C3F8-F869-4AA6-B101-8FFD8F1F10FA}"/>
                </a:ext>
              </a:extLst>
            </p:cNvPr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E370C23-7F6F-4260-86E9-839F30E07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C2A8C57-01C9-444A-A50D-6715E899F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CC7835B-7C96-4336-B258-22FE884B6B8F}"/>
                </a:ext>
              </a:extLst>
            </p:cNvPr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5BF9E6D-5C82-405B-912C-29CD436A37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A07F5F4-A32B-4664-9030-D7237111DA88}"/>
                </a:ext>
              </a:extLst>
            </p:cNvPr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03888EE-29EC-4F96-A10A-F85F5370E2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CAEE5FE-24D1-49BD-AA2D-F2BC8F562734}"/>
                </a:ext>
              </a:extLst>
            </p:cNvPr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B29D11F3-2879-4718-87CD-745B21E6E2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01A9B7A-12FF-4DE6-AB18-EBC2E620C086}"/>
                </a:ext>
              </a:extLst>
            </p:cNvPr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66918D0-C1E3-45C8-AF7D-C095924060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15B8C1C-6240-4EC6-8F6B-F9B7F0B41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1CA44E2C-27DA-4FD1-8FF2-1988078F0A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25D44984-B4E2-4101-BA35-AE69AE4AA834}"/>
                </a:ext>
              </a:extLst>
            </p:cNvPr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1A5F545-8DA0-4BD4-841B-EF4276F6375D}"/>
                </a:ext>
              </a:extLst>
            </p:cNvPr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C3008E54-3AA2-40D8-AE39-C93F1E935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46797AE1-AA9A-48B7-9E78-2D37152A4CB3}"/>
                </a:ext>
              </a:extLst>
            </p:cNvPr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A8EA2D17-FC1B-4814-9A8D-970F1493CF81}"/>
                </a:ext>
              </a:extLst>
            </p:cNvPr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DA298B2-6D89-4B2D-933B-08C7862231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185ECD0-B5E1-40EC-923F-B2697C42EB25}"/>
                </a:ext>
              </a:extLst>
            </p:cNvPr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DA40564-D141-417D-8DF4-D12EDCC8D1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1E600097-6EA4-4C0D-B67B-D143CC0F0C46}"/>
                </a:ext>
              </a:extLst>
            </p:cNvPr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27AF9501-4304-4C25-B5BE-9B4B3FA595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5FE1EA1-C295-4158-B230-B518CE6DF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D25B6481-7124-425A-9FBA-35FD005553B3}"/>
                </a:ext>
              </a:extLst>
            </p:cNvPr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766D41BE-3B25-4F76-AB83-3E0933C97D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AA923D7-AA03-4510-AE7A-6C47039D46D3}"/>
                </a:ext>
              </a:extLst>
            </p:cNvPr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2236A25-ED5A-4D9E-8CE8-4DFCF3D11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DE4B2AC-AA4C-4715-8AC8-176D4B68CF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4D734F2-45B5-4600-AD47-2B8118872ED4}"/>
                </a:ext>
              </a:extLst>
            </p:cNvPr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5F184477-3BE5-4801-A31D-CF127F5DC66B}"/>
                </a:ext>
              </a:extLst>
            </p:cNvPr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209D6F4E-2A67-436F-B992-1EB4E632F9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B5A2528D-86F0-4668-BD32-CBF16E8D3A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D0BA031F-7841-4273-B62F-336032271C95}"/>
                </a:ext>
              </a:extLst>
            </p:cNvPr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E9596A64-5B4C-4983-A06F-5495CE3B1E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C846C0B1-D6F5-48E9-9D8D-8EAB16E90E65}"/>
                </a:ext>
              </a:extLst>
            </p:cNvPr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353CDF2-2F8D-4539-A242-038FD7F40C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0" name="Date Placeholder 3">
            <a:extLst>
              <a:ext uri="{FF2B5EF4-FFF2-40B4-BE49-F238E27FC236}">
                <a16:creationId xmlns:a16="http://schemas.microsoft.com/office/drawing/2014/main" id="{8BCAA913-89C4-48D8-B42C-B9C2C36CDF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00725" y="54102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403EC68F-7961-4BE2-9DC8-87AFA8F96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0238" y="5410200"/>
            <a:ext cx="3843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43642815-536C-4112-B8FE-2D8CB80D8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5275" y="5410200"/>
            <a:ext cx="579438" cy="365125"/>
          </a:xfrm>
        </p:spPr>
        <p:txBody>
          <a:bodyPr/>
          <a:lstStyle>
            <a:lvl1pPr>
              <a:defRPr/>
            </a:lvl1pPr>
          </a:lstStyle>
          <a:p>
            <a:fld id="{99AE4D0F-8EA5-450B-85E6-2CDCF361814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903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BAD58-1B24-4E92-9843-C093F6D3511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828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2B3D9-645D-4B3D-8977-55D1B5599DE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26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2AF-3B66-476C-A9FD-7DF53FF4591F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BF1B-7CFA-4772-B942-F4AC6032B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65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C21F1-839D-4B42-A9A2-A352B671B63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702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581BF-F917-40F3-AF22-D6DBFA585EB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806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47228-1E4A-4FD0-BA7C-38F90464E60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27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3378F-A4B7-4E6F-8F2D-FFD14ECD50B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8150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DF080-6992-4F5C-B251-9518EE88DC3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468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lang="en-US"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C65BF-5752-4D9E-BCF8-F355E73E431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868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F874F-9BFB-4A23-A0AA-73429103A58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271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D87DF-7812-40E6-AFA3-1F461CCBC47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579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7B65BB-A2AD-4625-8670-EC1701812CE2}"/>
              </a:ext>
            </a:extLst>
          </p:cNvPr>
          <p:cNvSpPr txBox="1"/>
          <p:nvPr/>
        </p:nvSpPr>
        <p:spPr>
          <a:xfrm>
            <a:off x="696913" y="7191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rtl="1" fontAlgn="base">
              <a:spcAft>
                <a:spcPct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0E6BE0-F6C4-4C17-9DEB-E96D7ED6C1BA}"/>
              </a:ext>
            </a:extLst>
          </p:cNvPr>
          <p:cNvSpPr txBox="1"/>
          <p:nvPr/>
        </p:nvSpPr>
        <p:spPr>
          <a:xfrm>
            <a:off x="7816850" y="27654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rtl="1" fontAlgn="base">
              <a:spcAft>
                <a:spcPct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BE4DF90F-DE28-467A-B352-009E3F0C50D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0ED1F03-8967-49C1-8EE0-B8655B5603E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82148A00-7285-4B38-84D6-9BD4A47D19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2D56BE8-5287-4A32-9295-F505F6ACF39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188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3D400-ADF8-420E-A93F-6B4C391E883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08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2AF-3B66-476C-A9FD-7DF53FF4591F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BF1B-7CFA-4772-B942-F4AC6032B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058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B0889BB4-9BD5-42D9-B3CD-5CC83DF3AC7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283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23A6AF1D-FDA8-4772-9B57-B07E88FD735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4B9014DA-1000-4D7A-B928-1939D0A5CA9D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F317D477-8720-4B76-AA0D-9477FD12C1B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1224F165-2C96-4DF3-B86E-D6E8C55E864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9192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FBF8A-3F7F-458F-A7AE-D2A386D2AB9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6091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E2685-F833-4C1D-8DE1-668A4A3EC90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6510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7">
            <a:extLst>
              <a:ext uri="{FF2B5EF4-FFF2-40B4-BE49-F238E27FC236}">
                <a16:creationId xmlns:a16="http://schemas.microsoft.com/office/drawing/2014/main" id="{9A52BC3E-4AF2-44C3-B115-28CA56BEB9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8">
            <a:extLst>
              <a:ext uri="{FF2B5EF4-FFF2-40B4-BE49-F238E27FC236}">
                <a16:creationId xmlns:a16="http://schemas.microsoft.com/office/drawing/2014/main" id="{76BBA2CE-EF66-4CB6-B0D4-1D31B4915D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49">
            <a:extLst>
              <a:ext uri="{FF2B5EF4-FFF2-40B4-BE49-F238E27FC236}">
                <a16:creationId xmlns:a16="http://schemas.microsoft.com/office/drawing/2014/main" id="{720974D0-C775-4F75-95A2-A3BAF41336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8F611-15EA-40E2-BF30-B44D9A8207D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2316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0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45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980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101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2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5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2AF-3B66-476C-A9FD-7DF53FF4591F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BF1B-7CFA-4772-B942-F4AC6032B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213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241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354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598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488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772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18448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3771174"/>
            <a:ext cx="55393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388C"/>
                </a:solidFill>
              </a:rPr>
              <a:t>“</a:t>
            </a:r>
            <a:endParaRPr lang="en-US" dirty="0">
              <a:solidFill>
                <a:srgbClr val="FF388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388C"/>
                </a:solidFill>
              </a:rPr>
              <a:t>”</a:t>
            </a:r>
            <a:endParaRPr lang="en-US" dirty="0">
              <a:solidFill>
                <a:srgbClr val="FF3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552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4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642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1101" y="4953001"/>
            <a:ext cx="5999486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00525" y="331651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388C"/>
                </a:solidFill>
              </a:rPr>
              <a:t>”</a:t>
            </a:r>
            <a:endParaRPr lang="en-US" dirty="0">
              <a:solidFill>
                <a:srgbClr val="FF388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388C"/>
                </a:solidFill>
              </a:rPr>
              <a:t>“</a:t>
            </a:r>
            <a:endParaRPr lang="en-US" dirty="0">
              <a:solidFill>
                <a:srgbClr val="FF3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72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215" y="3848611"/>
            <a:ext cx="6619244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278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2AF-3B66-476C-A9FD-7DF53FF4591F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BF1B-7CFA-4772-B942-F4AC6032B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627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05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864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686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23114" y="1447799"/>
            <a:ext cx="1057474" cy="4413251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5" y="1447799"/>
            <a:ext cx="5082473" cy="44132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573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ar-J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3C35F-E7E3-416E-B57A-6166C8CEC885}" type="slidenum">
              <a:rPr lang="ar-SA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695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0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274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214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362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2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09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2AF-3B66-476C-A9FD-7DF53FF4591F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BF1B-7CFA-4772-B942-F4AC6032B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298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88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247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239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29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236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6222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3771174"/>
            <a:ext cx="55393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388C"/>
                </a:solidFill>
              </a:rPr>
              <a:t>“</a:t>
            </a:r>
            <a:endParaRPr lang="en-US" dirty="0">
              <a:solidFill>
                <a:srgbClr val="FF388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388C"/>
                </a:solidFill>
              </a:rPr>
              <a:t>”</a:t>
            </a:r>
            <a:endParaRPr lang="en-US" dirty="0">
              <a:solidFill>
                <a:srgbClr val="FF3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490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4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540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1101" y="4953001"/>
            <a:ext cx="5999486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00525" y="331651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388C"/>
                </a:solidFill>
              </a:rPr>
              <a:t>”</a:t>
            </a:r>
            <a:endParaRPr lang="en-US" dirty="0">
              <a:solidFill>
                <a:srgbClr val="FF388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388C"/>
                </a:solidFill>
              </a:rPr>
              <a:t>“</a:t>
            </a:r>
            <a:endParaRPr lang="en-US" dirty="0">
              <a:solidFill>
                <a:srgbClr val="FF3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265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215" y="3848611"/>
            <a:ext cx="6619244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34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2AF-3B66-476C-A9FD-7DF53FF4591F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BF1B-7CFA-4772-B942-F4AC6032B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36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948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217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841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23114" y="1447799"/>
            <a:ext cx="1057474" cy="4413251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5" y="1447799"/>
            <a:ext cx="5082473" cy="44132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856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ar-J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3C35F-E7E3-416E-B57A-6166C8CEC885}" type="slidenum">
              <a:rPr lang="ar-SA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097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0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142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154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114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2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32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5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2AF-3B66-476C-A9FD-7DF53FF4591F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BF1B-7CFA-4772-B942-F4AC6032B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831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553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466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701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222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440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0702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3771174"/>
            <a:ext cx="55393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388C"/>
                </a:solidFill>
              </a:rPr>
              <a:t>“</a:t>
            </a:r>
            <a:endParaRPr lang="en-US" dirty="0">
              <a:solidFill>
                <a:srgbClr val="FF388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388C"/>
                </a:solidFill>
              </a:rPr>
              <a:t>”</a:t>
            </a:r>
            <a:endParaRPr lang="en-US" dirty="0">
              <a:solidFill>
                <a:srgbClr val="FF3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704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4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157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1101" y="4953001"/>
            <a:ext cx="5999486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00525" y="331651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388C"/>
                </a:solidFill>
              </a:rPr>
              <a:t>”</a:t>
            </a:r>
            <a:endParaRPr lang="en-US" dirty="0">
              <a:solidFill>
                <a:srgbClr val="FF388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388C"/>
                </a:solidFill>
              </a:rPr>
              <a:t>“</a:t>
            </a:r>
            <a:endParaRPr lang="en-US" dirty="0">
              <a:solidFill>
                <a:srgbClr val="FF3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475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215" y="3848611"/>
            <a:ext cx="6619244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446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07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0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1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0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153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47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A52AF-3B66-476C-A9FD-7DF53FF4591F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ABF1B-7CFA-4772-B942-F4AC6032B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6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0A673C21-031A-4982-82EE-6D226F38EF56}" type="datetime8">
              <a:rPr lang="ar-JO" smtClean="0">
                <a:solidFill>
                  <a:prstClr val="black">
                    <a:tint val="75000"/>
                  </a:prstClr>
                </a:solidFill>
              </a:rPr>
              <a:pPr rtl="1"/>
              <a:t>30 تموز، 23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BAD7CF2A-79B5-4031-955A-ECA1338D2623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0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/>
        </p:spPr>
      </p:pic>
      <p:grpSp>
        <p:nvGrpSpPr>
          <p:cNvPr id="4099" name="Group 7"/>
          <p:cNvGrpSpPr>
            <a:grpSpLocks/>
          </p:cNvGrpSpPr>
          <p:nvPr/>
        </p:nvGrpSpPr>
        <p:grpSpPr bwMode="auto">
          <a:xfrm>
            <a:off x="-14288" y="0"/>
            <a:ext cx="9042401" cy="6858000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5663" y="619125"/>
            <a:ext cx="74295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410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5663" y="2249488"/>
            <a:ext cx="74295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763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5663" y="5883275"/>
            <a:ext cx="4679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313" y="5883275"/>
            <a:ext cx="577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06E302-42DD-4228-9F93-6D516B9D77E6}" type="slidenum">
              <a:rPr lang="ar-SA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4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-115491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-629841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999559" y="-457200"/>
            <a:ext cx="120015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456759" y="6096000"/>
            <a:ext cx="74295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9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-115491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-629841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999559" y="-457200"/>
            <a:ext cx="120015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456759" y="6096000"/>
            <a:ext cx="74295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00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-115491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-629841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999559" y="-457200"/>
            <a:ext cx="120015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456759" y="6096000"/>
            <a:ext cx="74295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6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-115491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-629841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999559" y="-457200"/>
            <a:ext cx="120015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456759" y="6096000"/>
            <a:ext cx="74295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FF0622-75E4-48B8-A617-5428CA5926CE}" type="datetimeFigureOut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7/30/2023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EA2E9312-B75B-4CA4-92D3-67C24468144E}" type="datetime8">
              <a:rPr lang="ar-JO" smtClean="0">
                <a:solidFill>
                  <a:prstClr val="white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30 تموز، 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E453E5C5-CBD3-4242-ACD1-0B8465606169}" type="slidenum">
              <a:rPr lang="ar-SA">
                <a:solidFill>
                  <a:prstClr val="white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7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</p:sldLayoutIdLst>
  <p:hf hdr="0" ftr="0" dt="0"/>
  <p:txStyles>
    <p:titleStyle>
      <a:lvl1pPr marL="484188" indent="-484188" algn="l" rtl="1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r" rtl="1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r" rtl="1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r" rtl="1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/>
        </p:spPr>
      </p:pic>
      <p:grpSp>
        <p:nvGrpSpPr>
          <p:cNvPr id="5123" name="Group 7"/>
          <p:cNvGrpSpPr>
            <a:grpSpLocks/>
          </p:cNvGrpSpPr>
          <p:nvPr/>
        </p:nvGrpSpPr>
        <p:grpSpPr bwMode="auto">
          <a:xfrm>
            <a:off x="-14288" y="0"/>
            <a:ext cx="9042401" cy="6858000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5663" y="619125"/>
            <a:ext cx="74295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512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5663" y="2249488"/>
            <a:ext cx="74295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763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5663" y="5883275"/>
            <a:ext cx="4679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313" y="5883275"/>
            <a:ext cx="577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30D332-F80F-4943-AA25-4574514FFEA9}" type="slidenum">
              <a:rPr lang="ar-SA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82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827" r:id="rId18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5.xml"/><Relationship Id="rId4" Type="http://schemas.openxmlformats.org/officeDocument/2006/relationships/image" Target="../media/image7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Clinical Training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645024"/>
            <a:ext cx="6400800" cy="1752600"/>
          </a:xfrm>
        </p:spPr>
        <p:txBody>
          <a:bodyPr/>
          <a:lstStyle/>
          <a:p>
            <a:r>
              <a:rPr lang="en-US" dirty="0" smtClean="0"/>
              <a:t>Omar </a:t>
            </a:r>
            <a:r>
              <a:rPr lang="en-US" dirty="0" err="1"/>
              <a:t>N</a:t>
            </a:r>
            <a:r>
              <a:rPr lang="en-US" dirty="0" err="1" smtClean="0"/>
              <a:t>afi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likely DX  </a:t>
            </a:r>
            <a:r>
              <a:rPr lang="en-US" dirty="0" smtClean="0">
                <a:solidFill>
                  <a:srgbClr val="FF0000"/>
                </a:solidFill>
              </a:rPr>
              <a:t>FEBRILE   SEIZURES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Most serious diff  dx    </a:t>
            </a:r>
            <a:r>
              <a:rPr lang="en-US" dirty="0" smtClean="0">
                <a:solidFill>
                  <a:srgbClr val="FF0000"/>
                </a:solidFill>
              </a:rPr>
              <a:t>MENINGITIS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9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step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57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Lumbar Puncture  done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indications for LP in this patient 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6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dirty="0">
                <a:solidFill>
                  <a:schemeClr val="bg1"/>
                </a:solidFill>
              </a:rPr>
              <a:t>We have to take </a:t>
            </a:r>
            <a:r>
              <a:rPr lang="en-US" altLang="ar-JO" sz="4800" dirty="0">
                <a:solidFill>
                  <a:srgbClr val="FF0000"/>
                </a:solidFill>
              </a:rPr>
              <a:t>5</a:t>
            </a:r>
            <a:r>
              <a:rPr lang="en-US" altLang="ar-JO" dirty="0">
                <a:solidFill>
                  <a:schemeClr val="bg1"/>
                </a:solidFill>
              </a:rPr>
              <a:t> tubes of CSF  FOR :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altLang="ar-JO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dirty="0">
                <a:solidFill>
                  <a:schemeClr val="bg1"/>
                </a:solidFill>
              </a:rPr>
              <a:t>  </a:t>
            </a:r>
            <a:r>
              <a:rPr lang="en-US" altLang="ar-JO" dirty="0" smtClean="0">
                <a:solidFill>
                  <a:schemeClr val="bg1"/>
                </a:solidFill>
              </a:rPr>
              <a:t>Cytology .</a:t>
            </a:r>
            <a:endParaRPr lang="en-US" altLang="ar-JO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dirty="0" smtClean="0">
                <a:solidFill>
                  <a:schemeClr val="bg1"/>
                </a:solidFill>
              </a:rPr>
              <a:t>Chemistry </a:t>
            </a:r>
            <a:endParaRPr lang="en-US" altLang="ar-JO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dirty="0" smtClean="0">
                <a:solidFill>
                  <a:schemeClr val="bg1"/>
                </a:solidFill>
              </a:rPr>
              <a:t> </a:t>
            </a:r>
            <a:r>
              <a:rPr lang="en-US" altLang="ar-JO" dirty="0">
                <a:solidFill>
                  <a:schemeClr val="bg1"/>
                </a:solidFill>
              </a:rPr>
              <a:t>Gram stain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dirty="0" smtClean="0">
                <a:solidFill>
                  <a:schemeClr val="bg1"/>
                </a:solidFill>
              </a:rPr>
              <a:t> </a:t>
            </a:r>
            <a:r>
              <a:rPr lang="en-US" altLang="ar-JO" dirty="0" err="1">
                <a:solidFill>
                  <a:schemeClr val="bg1"/>
                </a:solidFill>
              </a:rPr>
              <a:t>Antiginicity</a:t>
            </a:r>
            <a:r>
              <a:rPr lang="en-US" altLang="ar-JO" dirty="0">
                <a:solidFill>
                  <a:schemeClr val="bg1"/>
                </a:solidFill>
              </a:rPr>
              <a:t> </a:t>
            </a:r>
            <a:endParaRPr lang="ar-SA" altLang="ar-JO" dirty="0" smtClean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dirty="0" smtClean="0">
                <a:solidFill>
                  <a:schemeClr val="bg1"/>
                </a:solidFill>
              </a:rPr>
              <a:t> </a:t>
            </a:r>
            <a:r>
              <a:rPr lang="en-US" altLang="ar-JO" dirty="0">
                <a:solidFill>
                  <a:schemeClr val="bg1"/>
                </a:solidFill>
              </a:rPr>
              <a:t>Culture .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altLang="ar-JO" dirty="0">
              <a:solidFill>
                <a:schemeClr val="bg1"/>
              </a:solidFill>
            </a:endParaRPr>
          </a:p>
        </p:txBody>
      </p:sp>
      <p:pic>
        <p:nvPicPr>
          <p:cNvPr id="10244" name="Picture 4" descr="ÙØªÙØ¬Ø© Ø¨Ø­Ø« Ø§ÙØµÙØ± Ø¹Ù âªtubes  medical lab Ø±Ø³Ùâ¬â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85" y="-459432"/>
            <a:ext cx="266020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    2000   95% </a:t>
            </a:r>
            <a:r>
              <a:rPr lang="en-US" dirty="0" err="1" smtClean="0"/>
              <a:t>neutrophilles</a:t>
            </a:r>
            <a:endParaRPr lang="en-US" dirty="0" smtClean="0"/>
          </a:p>
          <a:p>
            <a:r>
              <a:rPr lang="en-US" dirty="0" smtClean="0"/>
              <a:t>Protein   55 mg/ml</a:t>
            </a:r>
          </a:p>
          <a:p>
            <a:r>
              <a:rPr lang="en-US" dirty="0" smtClean="0"/>
              <a:t>Sugar      45/110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2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CSF  differential  diagnosis</a:t>
            </a:r>
          </a:p>
          <a:p>
            <a:r>
              <a:rPr lang="en-US" dirty="0" smtClean="0"/>
              <a:t>Normal   CSF  finding</a:t>
            </a:r>
          </a:p>
          <a:p>
            <a:r>
              <a:rPr lang="en-US" dirty="0" smtClean="0"/>
              <a:t>Bacterial meningitis </a:t>
            </a:r>
          </a:p>
          <a:p>
            <a:r>
              <a:rPr lang="en-US" dirty="0" smtClean="0"/>
              <a:t>Viral   meningitis</a:t>
            </a:r>
          </a:p>
          <a:p>
            <a:r>
              <a:rPr lang="en-US" dirty="0" smtClean="0"/>
              <a:t>TB  meningitis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Guillian</a:t>
            </a:r>
            <a:r>
              <a:rPr lang="en-US" dirty="0" smtClean="0"/>
              <a:t> – </a:t>
            </a:r>
            <a:r>
              <a:rPr lang="en-US" dirty="0" err="1" smtClean="0"/>
              <a:t>Barre</a:t>
            </a:r>
            <a:endParaRPr lang="en-US" dirty="0" smtClean="0"/>
          </a:p>
          <a:p>
            <a:r>
              <a:rPr lang="en-US" dirty="0" smtClean="0"/>
              <a:t>BIH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0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CSF findings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Cells  0-5    all lymphocytes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Protein 20-40 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Sugar half to two thirds blood sugar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CSF  diagnosis in this patients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3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Bacterial  meningitis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1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RX   options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2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 months old male arrived to E.R with jerking abnormal movements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48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Etiology in neonate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Etiology post neonate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91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RX in neonate</a:t>
            </a:r>
          </a:p>
          <a:p>
            <a:endParaRPr lang="en-US" dirty="0"/>
          </a:p>
          <a:p>
            <a:r>
              <a:rPr lang="en-US" dirty="0" smtClean="0"/>
              <a:t>Duration of </a:t>
            </a:r>
            <a:r>
              <a:rPr lang="en-US" dirty="0" err="1" smtClean="0"/>
              <a:t>rx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RX </a:t>
            </a:r>
            <a:r>
              <a:rPr lang="en-US" dirty="0" err="1" smtClean="0"/>
              <a:t>postneonatal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Duration of </a:t>
            </a:r>
            <a:r>
              <a:rPr lang="en-US" dirty="0" err="1" smtClean="0"/>
              <a:t>rx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0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000" i="1">
                <a:solidFill>
                  <a:schemeClr val="accent1">
                    <a:tint val="83000"/>
                    <a:satMod val="150000"/>
                  </a:schemeClr>
                </a:solidFill>
              </a:rPr>
              <a:t>Post-Neonatal Meningitis (Treatment):</a:t>
            </a:r>
            <a:endParaRPr lang="en-GB" sz="4000" i="1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algn="l">
              <a:buFontTx/>
              <a:buNone/>
            </a:pPr>
            <a:r>
              <a:rPr lang="en-US" altLang="ar-JO" i="1" smtClean="0"/>
              <a:t>A- 3 generation cephalosporin</a:t>
            </a:r>
          </a:p>
          <a:p>
            <a:pPr algn="l">
              <a:buFontTx/>
              <a:buNone/>
            </a:pPr>
            <a:r>
              <a:rPr lang="en-US" altLang="ar-JO" i="1" smtClean="0"/>
              <a:t>   (</a:t>
            </a:r>
            <a:r>
              <a:rPr lang="en-US" altLang="ar-JO" i="1" smtClean="0">
                <a:solidFill>
                  <a:srgbClr val="FFC000"/>
                </a:solidFill>
              </a:rPr>
              <a:t>Cefotaxime</a:t>
            </a:r>
            <a:r>
              <a:rPr lang="en-US" altLang="ar-JO" i="1" smtClean="0"/>
              <a:t> or </a:t>
            </a:r>
            <a:r>
              <a:rPr lang="en-US" altLang="ar-JO" i="1" smtClean="0">
                <a:solidFill>
                  <a:srgbClr val="FFC000"/>
                </a:solidFill>
              </a:rPr>
              <a:t>ceftriaxone</a:t>
            </a:r>
            <a:r>
              <a:rPr lang="en-US" altLang="ar-JO" i="1" smtClean="0"/>
              <a:t>)</a:t>
            </a:r>
          </a:p>
          <a:p>
            <a:pPr algn="ctr">
              <a:buFontTx/>
              <a:buNone/>
            </a:pPr>
            <a:r>
              <a:rPr lang="en-US" altLang="ar-JO" i="1" smtClean="0"/>
              <a:t> </a:t>
            </a:r>
          </a:p>
          <a:p>
            <a:pPr algn="l">
              <a:buFontTx/>
              <a:buNone/>
            </a:pPr>
            <a:r>
              <a:rPr lang="en-US" altLang="ar-JO" i="1" smtClean="0"/>
              <a:t>B- </a:t>
            </a:r>
            <a:r>
              <a:rPr lang="en-US" altLang="ar-JO" i="1" smtClean="0">
                <a:solidFill>
                  <a:srgbClr val="FFC000"/>
                </a:solidFill>
              </a:rPr>
              <a:t>vancomycin </a:t>
            </a:r>
          </a:p>
          <a:p>
            <a:endParaRPr lang="en-GB" altLang="ar-JO" i="1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FDAA7-ED0E-4059-BD97-F6DC5919F089}" type="slidenum">
              <a:rPr lang="ar-SA" smtClean="0">
                <a:solidFill>
                  <a:prstClr val="white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8229600" cy="1139825"/>
          </a:xfrm>
        </p:spPr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000" b="1" i="1" u="sng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Post-Neonatal Meningitis (Treatment  Duration)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557338"/>
            <a:ext cx="8183563" cy="4525962"/>
          </a:xfrm>
        </p:spPr>
        <p:txBody>
          <a:bodyPr/>
          <a:lstStyle/>
          <a:p>
            <a:pPr algn="l">
              <a:buFontTx/>
              <a:buNone/>
            </a:pPr>
            <a:r>
              <a:rPr lang="en-US" altLang="ar-JO" sz="2400" i="1" smtClean="0"/>
              <a:t>Generally :</a:t>
            </a:r>
          </a:p>
          <a:p>
            <a:pPr algn="l">
              <a:buFontTx/>
              <a:buNone/>
            </a:pPr>
            <a:endParaRPr lang="en-US" altLang="ar-JO" sz="2400" i="1" smtClean="0"/>
          </a:p>
          <a:p>
            <a:pPr algn="l">
              <a:buFontTx/>
              <a:buNone/>
            </a:pPr>
            <a:r>
              <a:rPr lang="en-US" altLang="ar-JO" sz="2400" i="1" smtClean="0"/>
              <a:t>If  </a:t>
            </a:r>
            <a:r>
              <a:rPr lang="en-US" altLang="ar-JO" sz="2400" i="1" smtClean="0">
                <a:solidFill>
                  <a:srgbClr val="FFC000"/>
                </a:solidFill>
              </a:rPr>
              <a:t>N .MENINGITIDS  </a:t>
            </a:r>
            <a:r>
              <a:rPr lang="en-US" altLang="ar-JO" sz="2400" i="1" smtClean="0"/>
              <a:t>: 5 -7 DAYS .</a:t>
            </a:r>
          </a:p>
          <a:p>
            <a:pPr algn="l">
              <a:buFontTx/>
              <a:buNone/>
            </a:pPr>
            <a:r>
              <a:rPr lang="en-US" altLang="ar-JO" sz="2400" i="1" smtClean="0"/>
              <a:t>IF </a:t>
            </a:r>
            <a:r>
              <a:rPr lang="en-US" altLang="ar-JO" sz="2400" i="1" smtClean="0">
                <a:solidFill>
                  <a:srgbClr val="FFC000"/>
                </a:solidFill>
              </a:rPr>
              <a:t>H.INFLUENZA</a:t>
            </a:r>
            <a:r>
              <a:rPr lang="en-US" altLang="ar-JO" sz="2400" i="1" smtClean="0"/>
              <a:t> : 7- 10 DAYS .</a:t>
            </a:r>
          </a:p>
          <a:p>
            <a:pPr algn="l">
              <a:buFontTx/>
              <a:buNone/>
            </a:pPr>
            <a:r>
              <a:rPr lang="en-US" altLang="ar-JO" sz="2400" i="1" smtClean="0">
                <a:solidFill>
                  <a:srgbClr val="FFC000"/>
                </a:solidFill>
              </a:rPr>
              <a:t>PNEUMPCOCUS</a:t>
            </a:r>
            <a:r>
              <a:rPr lang="en-US" altLang="ar-JO" sz="2400" i="1" smtClean="0"/>
              <a:t> : 10 – 14 DAYS .</a:t>
            </a:r>
          </a:p>
          <a:p>
            <a:pPr algn="l">
              <a:buFontTx/>
              <a:buNone/>
            </a:pPr>
            <a:endParaRPr lang="en-US" altLang="ar-JO" sz="2400" i="1" smtClean="0"/>
          </a:p>
          <a:p>
            <a:pPr algn="l">
              <a:buFontTx/>
              <a:buNone/>
            </a:pPr>
            <a:r>
              <a:rPr lang="en-US" altLang="ar-JO" sz="2400" i="1" smtClean="0"/>
              <a:t>- Drug doses are not reduced when clinical improvement occurs because drug penetration commonly decreases as meningeal inflammation decreases .  </a:t>
            </a:r>
          </a:p>
        </p:txBody>
      </p:sp>
      <p:pic>
        <p:nvPicPr>
          <p:cNvPr id="22532" name="Picture 4" descr="chi8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1550" cy="1052513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5968A-8B16-4E48-B8C4-71A1CB05B4CD}" type="slidenum">
              <a:rPr lang="ar-SA" smtClean="0">
                <a:solidFill>
                  <a:prstClr val="white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Dexamethasone in meningitis</a:t>
            </a:r>
          </a:p>
          <a:p>
            <a:r>
              <a:rPr lang="en-US" dirty="0" smtClean="0"/>
              <a:t>Pathophysiology</a:t>
            </a:r>
          </a:p>
          <a:p>
            <a:r>
              <a:rPr lang="en-US" dirty="0" smtClean="0"/>
              <a:t>Indications and contraindication </a:t>
            </a:r>
          </a:p>
          <a:p>
            <a:r>
              <a:rPr lang="en-US" dirty="0" smtClean="0"/>
              <a:t>Dose and duration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6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Meningococcemia </a:t>
            </a:r>
          </a:p>
          <a:p>
            <a:r>
              <a:rPr lang="en-US" dirty="0" smtClean="0"/>
              <a:t>Presentation </a:t>
            </a:r>
          </a:p>
          <a:p>
            <a:r>
              <a:rPr lang="en-US" dirty="0" smtClean="0"/>
              <a:t>Skin rash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20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 sz="2800" i="1" smtClean="0"/>
          </a:p>
          <a:p>
            <a:pPr>
              <a:buFontTx/>
              <a:buNone/>
            </a:pPr>
            <a:endParaRPr lang="en-US" altLang="en-US" sz="2800" i="1" smtClean="0"/>
          </a:p>
          <a:p>
            <a:pPr>
              <a:buFontTx/>
              <a:buNone/>
            </a:pPr>
            <a:endParaRPr lang="en-US" altLang="en-US" sz="2800" i="1" smtClean="0"/>
          </a:p>
        </p:txBody>
      </p:sp>
      <p:pic>
        <p:nvPicPr>
          <p:cNvPr id="57347" name="Picture 5" descr="skin rash in meningitid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7788" y="3176588"/>
            <a:ext cx="4464050" cy="2949575"/>
          </a:xfrm>
          <a:noFill/>
          <a:ln>
            <a:solidFill>
              <a:srgbClr val="FF33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8" name="Picture 7" descr="meningitis_rash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7788" y="427038"/>
            <a:ext cx="4464050" cy="27495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9" name="Picture 9" descr="chi8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28C446-D681-4CE6-9FE6-7198906369FA}"/>
              </a:ext>
            </a:extLst>
          </p:cNvPr>
          <p:cNvSpPr/>
          <p:nvPr/>
        </p:nvSpPr>
        <p:spPr>
          <a:xfrm>
            <a:off x="457200" y="2446338"/>
            <a:ext cx="3214688" cy="1460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D35940">
                    <a:lumMod val="7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Meningococcal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D35940">
                    <a:lumMod val="7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Rash</a:t>
            </a:r>
            <a:endParaRPr lang="en-US" sz="2800" b="1" dirty="0">
              <a:solidFill>
                <a:srgbClr val="D35940">
                  <a:lumMod val="75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288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1963" y="1106488"/>
            <a:ext cx="8634412" cy="5003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en-US" sz="3200" i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 </a:t>
            </a:r>
            <a:r>
              <a:rPr lang="en-US" altLang="en-US" sz="2800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maculopapular</a:t>
            </a:r>
            <a:r>
              <a:rPr lang="en-US" altLang="en-US" sz="28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or hemorrhagic petechial rash often appears soon after disease onset .</a:t>
            </a:r>
          </a:p>
          <a:p>
            <a:pPr>
              <a:buFont typeface="Wingdings" pitchFamily="2" charset="2"/>
              <a:buChar char="v"/>
            </a:pPr>
            <a:endParaRPr lang="en-US" altLang="en-US" sz="2800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v"/>
            </a:pPr>
            <a:r>
              <a:rPr lang="en-US" altLang="en-US" sz="28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Fulminant meningococcemia syndromes include </a:t>
            </a:r>
            <a:r>
              <a:rPr lang="en-US" altLang="en-US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Waterhouse-</a:t>
            </a:r>
            <a:r>
              <a:rPr lang="en-US" altLang="en-US" sz="28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Friderichsen</a:t>
            </a:r>
            <a:r>
              <a:rPr lang="en-US" altLang="en-US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syndrome   (septicemia, profound shock, cutaneous </a:t>
            </a:r>
            <a:r>
              <a:rPr lang="en-US" altLang="en-US" sz="28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purpura</a:t>
            </a:r>
            <a:r>
              <a:rPr lang="en-US" altLang="en-US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and adrenal hemorrhage), </a:t>
            </a:r>
            <a:r>
              <a:rPr lang="en-US" altLang="en-US" sz="28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sepsis with multiple-organ failure , shock and DIC .    </a:t>
            </a:r>
          </a:p>
        </p:txBody>
      </p:sp>
      <p:pic>
        <p:nvPicPr>
          <p:cNvPr id="56323" name="Picture 4" descr="chi8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5038" cy="1089025"/>
          </a:xfrm>
          <a:noFill/>
        </p:spPr>
      </p:pic>
    </p:spTree>
    <p:extLst>
      <p:ext uri="{BB962C8B-B14F-4D97-AF65-F5344CB8AC3E}">
        <p14:creationId xmlns:p14="http://schemas.microsoft.com/office/powerpoint/2010/main" val="149731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Complications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89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8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key question you are going to ask?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5" y="225290"/>
            <a:ext cx="7301948" cy="640742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There are 2 types of pneumococcal vaccines:</a:t>
            </a:r>
            <a:endParaRPr lang="en-US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Pneumococcal conjugated vaccine(PCV7):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Given for children </a:t>
            </a:r>
            <a:r>
              <a:rPr lang="en-US" b="1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&lt;2 years old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Pneumococcal  polysaccharide vaccine (PPV)/ 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Pneumovax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Given to </a:t>
            </a:r>
            <a:r>
              <a:rPr lang="en-US" b="1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older children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b="1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adults</a:t>
            </a:r>
            <a:r>
              <a:rPr lang="en-US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 smtClean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b="1" dirty="0" smtClean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When to administer PCV13 in a child &lt;2 years old?</a:t>
            </a:r>
          </a:p>
          <a:p>
            <a:pPr marL="457200" indent="-45720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Cystic fibrosis</a:t>
            </a:r>
          </a:p>
          <a:p>
            <a:pPr marL="457200" indent="-45720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n-US" b="1" dirty="0" smtClean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Cochlear implants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 smtClean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When to administer PPV in older children/adults?</a:t>
            </a:r>
          </a:p>
          <a:p>
            <a:pPr marL="457200" indent="-45720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all persons over 65 years</a:t>
            </a:r>
          </a:p>
          <a:p>
            <a:pPr marL="457200" indent="-45720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n-US" b="1" dirty="0" smtClean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err="1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Immunocompromised</a:t>
            </a:r>
            <a:r>
              <a:rPr lang="en-US" b="1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 patients (increased risk of infection)</a:t>
            </a:r>
          </a:p>
          <a:p>
            <a:pPr marL="400050" lvl="1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Organ transplant / lymphoma / myeloma / HIV</a:t>
            </a:r>
          </a:p>
          <a:p>
            <a:pPr marL="457200" indent="-45720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n-US" b="1" dirty="0" smtClean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CSF leak (fractured skull) &amp; cochlear implants</a:t>
            </a:r>
          </a:p>
          <a:p>
            <a:pPr marL="457200" indent="-45720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n-US" b="1" dirty="0" smtClean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b="1" dirty="0" smtClean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 smtClean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 smtClean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 smtClean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 smtClean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 smtClean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05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5" y="543339"/>
            <a:ext cx="6835025" cy="5705061"/>
          </a:xfrm>
        </p:spPr>
        <p:txBody>
          <a:bodyPr/>
          <a:lstStyle/>
          <a:p>
            <a:pPr marL="857250" lvl="1" indent="-457200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90000"/>
              </a:lnSpc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b="1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Patients with chronic illnesses that increase risk of complicated pneumococcal infection</a:t>
            </a:r>
          </a:p>
          <a:p>
            <a:pPr marL="857250" lvl="1" indent="-45720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DM / Alcoholism / Chronic heart, lung or kidney disease</a:t>
            </a:r>
          </a:p>
          <a:p>
            <a:pPr marL="457200" indent="-457200">
              <a:lnSpc>
                <a:spcPct val="90000"/>
              </a:lnSpc>
              <a:spcAft>
                <a:spcPts val="0"/>
              </a:spcAft>
              <a:buFont typeface="+mj-lt"/>
              <a:buAutoNum type="arabicPeriod" startAt="4"/>
              <a:defRPr/>
            </a:pPr>
            <a:endParaRPr lang="en-US" b="1" dirty="0" smtClean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90000"/>
              </a:lnSpc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b="1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Patients with </a:t>
            </a:r>
            <a:r>
              <a:rPr lang="en-US" b="1" dirty="0" err="1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Splenectomy</a:t>
            </a:r>
            <a:r>
              <a:rPr lang="en-US" b="1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en-US" b="1" dirty="0" err="1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Asplenia</a:t>
            </a:r>
            <a:endParaRPr lang="en-US" b="1" dirty="0" smtClean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  <a:p>
            <a:pPr marL="857250" lvl="1" indent="-45720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Given 2 weeks prior to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splenectomy</a:t>
            </a:r>
            <a:endParaRPr lang="en-US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90000"/>
              </a:lnSpc>
              <a:spcAft>
                <a:spcPts val="0"/>
              </a:spcAft>
              <a:buFont typeface="+mj-lt"/>
              <a:buAutoNum type="arabicPeriod" startAt="4"/>
              <a:defRPr/>
            </a:pPr>
            <a:endParaRPr lang="en-US" b="1" dirty="0" smtClean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90000"/>
              </a:lnSpc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b="1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Individuals at occupational risk</a:t>
            </a:r>
          </a:p>
          <a:p>
            <a:pPr marL="857250" lvl="1" indent="-45720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There is a strong association between welding and the development of pneumococcal disease, particularly lobar pneumonia</a:t>
            </a:r>
          </a:p>
          <a:p>
            <a:pPr marL="457200" indent="-457200">
              <a:lnSpc>
                <a:spcPct val="90000"/>
              </a:lnSpc>
              <a:spcAft>
                <a:spcPts val="0"/>
              </a:spcAft>
              <a:buFont typeface="+mj-lt"/>
              <a:buAutoNum type="arabicPeriod" startAt="6"/>
              <a:defRPr/>
            </a:pPr>
            <a:endParaRPr lang="en-US" b="1" dirty="0" smtClean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  <a:p>
            <a:pPr marL="857250" lvl="1" indent="-457200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What is the route of administration?</a:t>
            </a:r>
          </a:p>
          <a:p>
            <a:pPr marL="457200" indent="-457200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Notes on </a:t>
            </a:r>
            <a:r>
              <a:rPr lang="en-US" sz="4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Nisseria</a:t>
            </a:r>
            <a:r>
              <a:rPr lang="en-US" sz="4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meningitidis</a:t>
            </a:r>
            <a:endParaRPr lang="en-US" sz="40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1258957"/>
            <a:ext cx="6709906" cy="498944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Gram -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diplococci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encapsulated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Aft>
                <a:spcPts val="0"/>
              </a:spcAft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It exists as </a:t>
            </a:r>
            <a:r>
              <a:rPr lang="en-US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normal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flora in the </a:t>
            </a:r>
            <a:r>
              <a:rPr lang="en-US" dirty="0" err="1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nasopharynx</a:t>
            </a:r>
            <a:r>
              <a:rPr lang="en-US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of up to 40% 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of adults.</a:t>
            </a:r>
          </a:p>
          <a:p>
            <a:pPr>
              <a:spcAft>
                <a:spcPts val="0"/>
              </a:spcAft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Spread through respiratory secretions </a:t>
            </a:r>
          </a:p>
          <a:p>
            <a:endParaRPr lang="en-US" altLang="ar-JO" b="1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altLang="ar-JO" sz="2400" b="1" u="sng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What are the most important strains</a:t>
            </a:r>
            <a:r>
              <a:rPr lang="en-US" altLang="ar-JO" sz="24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en-US" altLang="ar-JO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(Strains are based on </a:t>
            </a:r>
            <a:r>
              <a:rPr lang="en-US" altLang="ar-JO" dirty="0" smtClean="0">
                <a:latin typeface="Calibri" pitchFamily="34" charset="0"/>
                <a:cs typeface="Calibri" pitchFamily="34" charset="0"/>
              </a:rPr>
              <a:t>the chemical composition of their </a:t>
            </a:r>
            <a:r>
              <a:rPr lang="en-US" altLang="ar-JO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polysaccharide capsule) </a:t>
            </a:r>
          </a:p>
          <a:p>
            <a:pPr>
              <a:buFont typeface="Wingdings" pitchFamily="2" charset="2"/>
              <a:buChar char="§"/>
            </a:pPr>
            <a:r>
              <a:rPr lang="en-US" altLang="ar-JO" u="sng" dirty="0" smtClean="0">
                <a:latin typeface="Calibri" pitchFamily="34" charset="0"/>
                <a:cs typeface="Calibri" pitchFamily="34" charset="0"/>
              </a:rPr>
              <a:t>The most clinically important are:</a:t>
            </a:r>
          </a:p>
          <a:p>
            <a:pPr lvl="1">
              <a:buFont typeface="Courier New" pitchFamily="49" charset="0"/>
              <a:buChar char="o"/>
            </a:pPr>
            <a:r>
              <a:rPr lang="en-US" altLang="ar-JO" sz="1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ar-JO" sz="1900" b="1" u="sng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altLang="ar-JO" sz="19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ar-JO" sz="1900" b="1" u="sng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US" altLang="ar-JO" sz="1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ar-JO" sz="19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{</a:t>
            </a:r>
            <a:r>
              <a:rPr lang="en-US" altLang="ar-JO" sz="19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most lethal form</a:t>
            </a:r>
            <a:r>
              <a:rPr lang="en-US" altLang="ar-JO" sz="19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} </a:t>
            </a:r>
          </a:p>
          <a:p>
            <a:pPr lvl="1">
              <a:buFont typeface="Courier New" pitchFamily="49" charset="0"/>
              <a:buChar char="o"/>
            </a:pPr>
            <a:r>
              <a:rPr lang="en-US" altLang="ar-JO" sz="1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ar-JO" sz="1900" b="1" u="sng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en-US" altLang="ar-JO" sz="19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ar-JO" sz="1900" b="1" u="sng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altLang="ar-JO" sz="19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ar-JO" sz="1900" b="1" u="sng" dirty="0" smtClean="0">
                <a:latin typeface="Calibri" pitchFamily="34" charset="0"/>
                <a:cs typeface="Calibri" pitchFamily="34" charset="0"/>
              </a:rPr>
              <a:t>Y</a:t>
            </a:r>
            <a:endParaRPr lang="en-US" altLang="ar-JO" sz="19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altLang="ar-JO" sz="1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ar-JO" sz="1900" b="1" u="sng" dirty="0" smtClean="0">
                <a:latin typeface="Calibri" pitchFamily="34" charset="0"/>
                <a:cs typeface="Calibri" pitchFamily="34" charset="0"/>
              </a:rPr>
              <a:t>W135 </a:t>
            </a:r>
            <a:r>
              <a:rPr lang="en-US" altLang="ar-JO" sz="19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{</a:t>
            </a:r>
            <a:r>
              <a:rPr lang="en-US" altLang="ar-JO" sz="1900" b="1" u="sng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pilgrimage to Mecca</a:t>
            </a:r>
            <a:r>
              <a:rPr lang="en-US" altLang="ar-JO" sz="19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} </a:t>
            </a:r>
          </a:p>
          <a:p>
            <a:pPr>
              <a:spcAft>
                <a:spcPts val="0"/>
              </a:spcAft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ADMIN\Desktop\Neissercomb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725" y="4505384"/>
            <a:ext cx="4486275" cy="1584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124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Meningococcal vaccine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1413169"/>
            <a:ext cx="7335614" cy="5569527"/>
          </a:xfrm>
        </p:spPr>
        <p:txBody>
          <a:bodyPr>
            <a:noAutofit/>
          </a:bodyPr>
          <a:lstStyle/>
          <a:p>
            <a:r>
              <a:rPr lang="en-US" altLang="ar-JO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What are the two types of meningococcal vaccine available in the US?: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ar-JO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Tetravalent </a:t>
            </a:r>
            <a:r>
              <a:rPr lang="en-US" altLang="ar-JO" u="sng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polysaccharide</a:t>
            </a:r>
            <a:r>
              <a:rPr lang="en-US" altLang="ar-JO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 vaccine (MPSV4) : </a:t>
            </a:r>
          </a:p>
          <a:p>
            <a:pPr marL="857250" lvl="1" indent="-457200"/>
            <a:r>
              <a:rPr lang="en-US" altLang="ar-JO" dirty="0" smtClean="0">
                <a:latin typeface="Calibri" pitchFamily="34" charset="0"/>
                <a:cs typeface="Calibri" pitchFamily="34" charset="0"/>
              </a:rPr>
              <a:t>For ages </a:t>
            </a:r>
            <a:r>
              <a:rPr lang="en-US" altLang="ar-JO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 years and up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ar-JO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Tetravalent polysaccharide-protein </a:t>
            </a:r>
            <a:r>
              <a:rPr lang="en-US" altLang="ar-JO" u="sng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conjugate</a:t>
            </a:r>
            <a:r>
              <a:rPr lang="en-US" altLang="ar-JO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 vaccine (MCV4). </a:t>
            </a:r>
          </a:p>
          <a:p>
            <a:pPr marL="857250" lvl="1" indent="-457200"/>
            <a:r>
              <a:rPr lang="en-US" altLang="ar-JO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Less than 2 years</a:t>
            </a:r>
          </a:p>
          <a:p>
            <a:endParaRPr lang="en-US" altLang="ar-JO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ar-JO" dirty="0" smtClean="0">
                <a:latin typeface="Calibri" pitchFamily="34" charset="0"/>
                <a:cs typeface="Calibri" pitchFamily="34" charset="0"/>
              </a:rPr>
              <a:t>Both </a:t>
            </a:r>
            <a:r>
              <a:rPr lang="en-US" altLang="ar-JO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protect against </a:t>
            </a:r>
            <a:r>
              <a:rPr lang="en-US" altLang="ar-JO" dirty="0" err="1" smtClean="0">
                <a:latin typeface="Calibri" pitchFamily="34" charset="0"/>
                <a:cs typeface="Calibri" pitchFamily="34" charset="0"/>
              </a:rPr>
              <a:t>serogroups</a:t>
            </a:r>
            <a:r>
              <a:rPr lang="en-US" altLang="ar-J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ar-JO" b="1" u="sng" dirty="0" smtClean="0">
                <a:latin typeface="Calibri" pitchFamily="34" charset="0"/>
                <a:cs typeface="Calibri" pitchFamily="34" charset="0"/>
              </a:rPr>
              <a:t>A, C, Y, and W-135</a:t>
            </a:r>
            <a:r>
              <a:rPr lang="en-US" altLang="ar-JO" dirty="0" smtClean="0">
                <a:latin typeface="Calibri" pitchFamily="34" charset="0"/>
                <a:cs typeface="Calibri" pitchFamily="34" charset="0"/>
              </a:rPr>
              <a:t>, </a:t>
            </a:r>
          </a:p>
          <a:p>
            <a:endParaRPr lang="en-US" altLang="ar-JO" b="1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altLang="ar-JO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There is no vaccine currently available against </a:t>
            </a:r>
            <a:r>
              <a:rPr lang="en-US" altLang="ar-JO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serogroup</a:t>
            </a:r>
            <a:r>
              <a:rPr lang="en-US" altLang="ar-JO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b</a:t>
            </a:r>
            <a:r>
              <a:rPr lang="en-US" altLang="ar-JO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ar-JO" dirty="0" smtClean="0">
                <a:latin typeface="Calibri" pitchFamily="34" charset="0"/>
                <a:cs typeface="Calibri" pitchFamily="34" charset="0"/>
              </a:rPr>
              <a:t>which is actually the most prevalent. </a:t>
            </a:r>
            <a:r>
              <a:rPr lang="en-US" altLang="ar-JO" b="1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Why</a:t>
            </a:r>
            <a:r>
              <a:rPr lang="en-US" altLang="ar-JO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000" b="1" u="sng" dirty="0" smtClean="0">
                <a:latin typeface="Calibri" pitchFamily="34" charset="0"/>
                <a:cs typeface="Calibri" pitchFamily="34" charset="0"/>
              </a:rPr>
              <a:t>capsular polysaccharide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on the type B bacterium is too </a:t>
            </a:r>
            <a:r>
              <a:rPr lang="en-US" sz="2000" b="1" u="sng" dirty="0" smtClean="0">
                <a:latin typeface="Calibri" pitchFamily="34" charset="0"/>
                <a:cs typeface="Calibri" pitchFamily="34" charset="0"/>
              </a:rPr>
              <a:t>similar to human neural antigens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 to be a useful target.</a:t>
            </a:r>
            <a:r>
              <a:rPr lang="en-US" altLang="ar-JO" sz="16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83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515389"/>
            <a:ext cx="6709906" cy="5733011"/>
          </a:xfrm>
        </p:spPr>
        <p:txBody>
          <a:bodyPr>
            <a:normAutofit fontScale="92500"/>
          </a:bodyPr>
          <a:lstStyle/>
          <a:p>
            <a:pPr>
              <a:spcAft>
                <a:spcPts val="0"/>
              </a:spcAft>
              <a:defRPr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Why is it important to get vaccinated against N.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meningitidis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 infection can rapidly progress from fever, headache and neck stiffness to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coma and death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b="1" dirty="0" smtClean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Death occurs in approximately 10% of cases.</a:t>
            </a:r>
          </a:p>
          <a:p>
            <a:endParaRPr lang="en-US" altLang="ar-JO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altLang="ar-JO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Whom is the vaccine given to?</a:t>
            </a:r>
          </a:p>
          <a:p>
            <a:pPr>
              <a:buFont typeface="Wingdings" pitchFamily="2" charset="2"/>
              <a:buChar char="§"/>
            </a:pPr>
            <a:r>
              <a:rPr lang="en-US" altLang="ar-JO" dirty="0" smtClean="0">
                <a:latin typeface="Calibri" pitchFamily="34" charset="0"/>
                <a:cs typeface="Calibri" pitchFamily="34" charset="0"/>
              </a:rPr>
              <a:t>Impaired immunity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ar-JO" dirty="0" err="1" smtClean="0">
                <a:latin typeface="Calibri" pitchFamily="34" charset="0"/>
                <a:cs typeface="Calibri" pitchFamily="34" charset="0"/>
              </a:rPr>
              <a:t>Nephrotic</a:t>
            </a:r>
            <a:r>
              <a:rPr lang="en-US" altLang="ar-JO" dirty="0" smtClean="0">
                <a:latin typeface="Calibri" pitchFamily="34" charset="0"/>
                <a:cs typeface="Calibri" pitchFamily="34" charset="0"/>
              </a:rPr>
              <a:t> syndrome (immunoglobulin loss)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ar-JO" dirty="0" err="1" smtClean="0">
                <a:latin typeface="Calibri" pitchFamily="34" charset="0"/>
                <a:cs typeface="Calibri" pitchFamily="34" charset="0"/>
              </a:rPr>
              <a:t>Splenectomy</a:t>
            </a:r>
            <a:r>
              <a:rPr lang="en-US" altLang="ar-JO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ar-JO" dirty="0" smtClean="0">
                <a:latin typeface="Calibri" pitchFamily="34" charset="0"/>
                <a:cs typeface="Calibri" pitchFamily="34" charset="0"/>
              </a:rPr>
              <a:t>Complement deficiencies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ar-JO" dirty="0" smtClean="0">
                <a:latin typeface="Calibri" pitchFamily="34" charset="0"/>
                <a:cs typeface="Calibri" pitchFamily="34" charset="0"/>
              </a:rPr>
              <a:t>HIV</a:t>
            </a:r>
          </a:p>
          <a:p>
            <a:pPr>
              <a:buFont typeface="Wingdings" pitchFamily="2" charset="2"/>
              <a:buChar char="§"/>
            </a:pPr>
            <a:r>
              <a:rPr lang="en-US" altLang="ar-JO" dirty="0" smtClean="0">
                <a:latin typeface="Calibri" pitchFamily="34" charset="0"/>
                <a:cs typeface="Calibri" pitchFamily="34" charset="0"/>
              </a:rPr>
              <a:t>Laboratory personnel exposed to aerosolized </a:t>
            </a:r>
            <a:r>
              <a:rPr lang="en-US" altLang="ar-JO" dirty="0" err="1" smtClean="0">
                <a:latin typeface="Calibri" pitchFamily="34" charset="0"/>
                <a:cs typeface="Calibri" pitchFamily="34" charset="0"/>
              </a:rPr>
              <a:t>meningococci</a:t>
            </a:r>
            <a:r>
              <a:rPr lang="en-US" altLang="ar-JO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altLang="ar-JO" dirty="0" smtClean="0">
                <a:latin typeface="Calibri" pitchFamily="34" charset="0"/>
                <a:cs typeface="Calibri" pitchFamily="34" charset="0"/>
              </a:rPr>
              <a:t>Travelers to areas </a:t>
            </a:r>
            <a:r>
              <a:rPr lang="en-US" altLang="ar-JO" dirty="0" err="1" smtClean="0">
                <a:latin typeface="Calibri" pitchFamily="34" charset="0"/>
                <a:cs typeface="Calibri" pitchFamily="34" charset="0"/>
              </a:rPr>
              <a:t>hyperendemic</a:t>
            </a:r>
            <a:r>
              <a:rPr lang="en-US" altLang="ar-JO" dirty="0" smtClean="0">
                <a:latin typeface="Calibri" pitchFamily="34" charset="0"/>
                <a:cs typeface="Calibri" pitchFamily="34" charset="0"/>
              </a:rPr>
              <a:t> or epidemic with meningococcal infection.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Some notes on </a:t>
            </a:r>
            <a:r>
              <a:rPr lang="en-US" sz="32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Heamophilus</a:t>
            </a:r>
            <a:r>
              <a:rPr lang="en-US" sz="32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influenzae</a:t>
            </a:r>
            <a:endParaRPr lang="en-US" sz="32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468" y="1550501"/>
            <a:ext cx="6709906" cy="505570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Gram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–</a:t>
            </a:r>
            <a:r>
              <a:rPr lang="en-US" dirty="0" err="1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ve</a:t>
            </a:r>
            <a:r>
              <a:rPr lang="en-US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coccobacillus</a:t>
            </a:r>
            <a:endParaRPr lang="en-US" dirty="0" smtClean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Two types: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Enacpsulated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err="1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Typable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Unencapsulated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Non-</a:t>
            </a:r>
            <a:r>
              <a:rPr lang="en-US" dirty="0" err="1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typable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endParaRPr lang="en-US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Typable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H.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influenzae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include </a:t>
            </a:r>
            <a:r>
              <a:rPr lang="en-US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6 serotypes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from A to F including H.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influenzae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B.</a:t>
            </a:r>
          </a:p>
          <a:p>
            <a:endParaRPr lang="en-US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altLang="ar-JO" dirty="0" err="1" smtClean="0">
                <a:latin typeface="Calibri" pitchFamily="34" charset="0"/>
                <a:cs typeface="Calibri" pitchFamily="34" charset="0"/>
              </a:rPr>
              <a:t>Haemophilus</a:t>
            </a:r>
            <a:r>
              <a:rPr lang="en-US" altLang="ar-J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ar-JO" dirty="0" err="1" smtClean="0">
                <a:latin typeface="Calibri" pitchFamily="34" charset="0"/>
                <a:cs typeface="Calibri" pitchFamily="34" charset="0"/>
              </a:rPr>
              <a:t>influenzae</a:t>
            </a:r>
            <a:r>
              <a:rPr lang="en-US" altLang="ar-JO" dirty="0" smtClean="0">
                <a:latin typeface="Calibri" pitchFamily="34" charset="0"/>
                <a:cs typeface="Calibri" pitchFamily="34" charset="0"/>
              </a:rPr>
              <a:t> type B (</a:t>
            </a:r>
            <a:r>
              <a:rPr lang="en-US" altLang="ar-JO" dirty="0" err="1" smtClean="0">
                <a:latin typeface="Calibri" pitchFamily="34" charset="0"/>
                <a:cs typeface="Calibri" pitchFamily="34" charset="0"/>
              </a:rPr>
              <a:t>Hib</a:t>
            </a:r>
            <a:r>
              <a:rPr lang="en-US" altLang="ar-JO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altLang="ar-JO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was the most common cause of </a:t>
            </a:r>
            <a:r>
              <a:rPr lang="en-US" altLang="ar-JO" b="1" u="sng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childhood bacterial meningitis</a:t>
            </a:r>
            <a:r>
              <a:rPr lang="en-US" altLang="ar-JO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2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396" y="596349"/>
            <a:ext cx="6709906" cy="5559288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altLang="ar-JO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Type  b</a:t>
            </a:r>
            <a:r>
              <a:rPr lang="en-US" altLang="ar-JO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ar-JO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is the one responsible for: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ar-JO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Meningitis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ar-JO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Pneumonia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ar-JO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Bacteremia</a:t>
            </a:r>
            <a:r>
              <a:rPr lang="en-US" altLang="ar-JO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ar-JO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Arthritis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ar-JO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Osteomyelytis</a:t>
            </a:r>
            <a:r>
              <a:rPr lang="en-US" altLang="ar-JO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ar-JO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Cellulitis</a:t>
            </a:r>
            <a:r>
              <a:rPr lang="en-US" altLang="ar-JO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ar-JO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Epiglottitis</a:t>
            </a:r>
            <a:endParaRPr lang="en-US" altLang="ar-JO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/>
              </a:buClr>
            </a:pPr>
            <a:endParaRPr lang="en-US" altLang="ar-JO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/>
              </a:buClr>
            </a:pPr>
            <a:r>
              <a:rPr lang="en-US" altLang="ar-JO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altLang="ar-JO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unencapsulated</a:t>
            </a:r>
            <a:r>
              <a:rPr lang="en-US" altLang="ar-JO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ar-JO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causes: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ar-JO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Bronchitis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ar-JO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Otitis</a:t>
            </a:r>
            <a:r>
              <a:rPr lang="en-US" altLang="ar-JO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media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ar-JO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Sinusitis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8" descr="http://explorevaccines.files.wordpress.com/2008/08/hib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0940" y="609601"/>
            <a:ext cx="5115339" cy="581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075583" y="1981519"/>
            <a:ext cx="1544901" cy="31110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3525397"/>
            <a:ext cx="1544901" cy="31110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20209" y="2895918"/>
            <a:ext cx="1544901" cy="31110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1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Hib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Vaccine</a:t>
            </a:r>
            <a:endParaRPr lang="en-US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1497497"/>
            <a:ext cx="6709906" cy="4750904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Type of vaccine?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Inactivated/Fractional (conjugated)</a:t>
            </a:r>
          </a:p>
          <a:p>
            <a:pPr>
              <a:buFont typeface="Wingdings" pitchFamily="2" charset="2"/>
              <a:buChar char="§"/>
            </a:pPr>
            <a:endParaRPr lang="en-US" sz="1800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Why is it given?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Protection against childhood meningitis</a:t>
            </a:r>
          </a:p>
          <a:p>
            <a:pPr>
              <a:buFont typeface="Wingdings" pitchFamily="2" charset="2"/>
              <a:buChar char="§"/>
            </a:pPr>
            <a:endParaRPr lang="en-US" sz="1800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Route of administration?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IM</a:t>
            </a:r>
          </a:p>
          <a:p>
            <a:pPr>
              <a:buFont typeface="Wingdings" pitchFamily="2" charset="2"/>
              <a:buChar char="§"/>
            </a:pPr>
            <a:endParaRPr lang="en-US" sz="1800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Whom is it given to as well?</a:t>
            </a:r>
          </a:p>
          <a:p>
            <a:pPr>
              <a:buFont typeface="Wingdings" pitchFamily="2" charset="2"/>
              <a:buChar char="§"/>
            </a:pPr>
            <a:r>
              <a:rPr lang="en-US" altLang="ar-JO" sz="18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older people who have had </a:t>
            </a:r>
            <a:r>
              <a:rPr lang="en-US" altLang="ar-JO" sz="1800" dirty="0" err="1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splenectomy</a:t>
            </a:r>
            <a:r>
              <a:rPr lang="en-US" altLang="ar-JO" sz="18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, or illnesses that put them at risk for pneumonia, including sickle cell disease, leukemia, complement deficiency, and HIV infection.</a:t>
            </a:r>
            <a:endParaRPr lang="en-US" sz="1800" b="1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US" sz="1800" b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Chemoprophylaxis</a:t>
            </a:r>
          </a:p>
          <a:p>
            <a:endParaRPr lang="en-US" dirty="0"/>
          </a:p>
          <a:p>
            <a:r>
              <a:rPr lang="en-US" dirty="0" smtClean="0"/>
              <a:t>To whom is given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Rifampicin </a:t>
            </a:r>
          </a:p>
          <a:p>
            <a:r>
              <a:rPr lang="en-US" dirty="0" smtClean="0"/>
              <a:t>Ceftriaxone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2-3 weeks after discharge from hospital ;</a:t>
            </a:r>
          </a:p>
          <a:p>
            <a:pPr marL="0" indent="0">
              <a:buNone/>
            </a:pPr>
            <a:r>
              <a:rPr lang="en-US" dirty="0" smtClean="0"/>
              <a:t>the 270 days vaccination(10 months)  is due;</a:t>
            </a:r>
          </a:p>
          <a:p>
            <a:r>
              <a:rPr lang="en-US" dirty="0" smtClean="0"/>
              <a:t>What vaccine is given at this age in Jordan?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8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Description of abnormal movements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Jerking movement is generalized .up rolling eye.  LOC. and cyanosis</a:t>
            </a:r>
          </a:p>
          <a:p>
            <a:r>
              <a:rPr lang="en-US" dirty="0" smtClean="0"/>
              <a:t>Duration 3 minutes.</a:t>
            </a:r>
          </a:p>
          <a:p>
            <a:r>
              <a:rPr lang="en-US" dirty="0" smtClean="0"/>
              <a:t>It is the first time.</a:t>
            </a:r>
          </a:p>
          <a:p>
            <a:r>
              <a:rPr lang="en-US" dirty="0" smtClean="0"/>
              <a:t>Mother is not aware of temperature.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saad\Downloads\45075661_2217484051852888_700778447542157312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16632"/>
            <a:ext cx="9108503" cy="6741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10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mtClean="0"/>
              <a:t>Thank you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1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Was doing well up to today morning</a:t>
            </a:r>
          </a:p>
          <a:p>
            <a:r>
              <a:rPr lang="en-US" dirty="0" smtClean="0"/>
              <a:t>This is the first episode </a:t>
            </a:r>
          </a:p>
          <a:p>
            <a:r>
              <a:rPr lang="en-US" dirty="0" smtClean="0"/>
              <a:t>Past </a:t>
            </a:r>
            <a:r>
              <a:rPr lang="en-US" dirty="0" err="1" smtClean="0"/>
              <a:t>hx</a:t>
            </a:r>
            <a:endParaRPr lang="en-US" dirty="0" smtClean="0"/>
          </a:p>
          <a:p>
            <a:r>
              <a:rPr lang="en-US" dirty="0" smtClean="0"/>
              <a:t>Antenatal  perinatal</a:t>
            </a:r>
          </a:p>
          <a:p>
            <a:r>
              <a:rPr lang="en-US" dirty="0" smtClean="0"/>
              <a:t>Family </a:t>
            </a:r>
            <a:r>
              <a:rPr lang="en-US" dirty="0" err="1" smtClean="0"/>
              <a:t>hx</a:t>
            </a:r>
            <a:endParaRPr lang="en-US" dirty="0" smtClean="0"/>
          </a:p>
          <a:p>
            <a:r>
              <a:rPr lang="en-US" dirty="0" smtClean="0"/>
              <a:t>Developmental  </a:t>
            </a:r>
            <a:r>
              <a:rPr lang="en-US" dirty="0" err="1" smtClean="0"/>
              <a:t>hx</a:t>
            </a:r>
            <a:r>
              <a:rPr lang="en-US" dirty="0" smtClean="0"/>
              <a:t> </a:t>
            </a:r>
            <a:endParaRPr lang="ar-JO" dirty="0" smtClean="0"/>
          </a:p>
          <a:p>
            <a:r>
              <a:rPr lang="en-US" dirty="0" smtClean="0"/>
              <a:t>Recent immunization. </a:t>
            </a:r>
            <a:endParaRPr lang="en-US" dirty="0"/>
          </a:p>
          <a:p>
            <a:r>
              <a:rPr lang="en-US" dirty="0" smtClean="0"/>
              <a:t>Immunization up to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examination </a:t>
            </a:r>
          </a:p>
          <a:p>
            <a:endParaRPr lang="en-US" dirty="0"/>
          </a:p>
          <a:p>
            <a:r>
              <a:rPr lang="en-US" dirty="0" smtClean="0"/>
              <a:t>Temp     39.5  c</a:t>
            </a:r>
          </a:p>
          <a:p>
            <a:r>
              <a:rPr lang="en-US" dirty="0" smtClean="0"/>
              <a:t>No evident focus of infection</a:t>
            </a:r>
          </a:p>
          <a:p>
            <a:r>
              <a:rPr lang="en-US" dirty="0" smtClean="0"/>
              <a:t>Meningeal signs  equivocal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brudezinski sig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2613" y="620713"/>
            <a:ext cx="3743325" cy="54371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1" name="Picture 6" descr="chi83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5038" cy="1052513"/>
          </a:xfr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C32C73-EB11-47CF-BCEB-D5C778147BC7}"/>
              </a:ext>
            </a:extLst>
          </p:cNvPr>
          <p:cNvSpPr/>
          <p:nvPr/>
        </p:nvSpPr>
        <p:spPr bwMode="auto">
          <a:xfrm>
            <a:off x="0" y="0"/>
            <a:ext cx="4176713" cy="68580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800" b="1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800" b="1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Brudzinski’s Sign 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3200" b="1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3200" b="1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i="1" kern="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en-US" sz="32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Attempts at neck flexion induce </a:t>
            </a:r>
            <a:r>
              <a:rPr lang="en-US" altLang="en-US" sz="3200" kern="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flexion of the hip or knee .</a:t>
            </a:r>
          </a:p>
        </p:txBody>
      </p:sp>
    </p:spTree>
    <p:extLst>
      <p:ext uri="{BB962C8B-B14F-4D97-AF65-F5344CB8AC3E}">
        <p14:creationId xmlns:p14="http://schemas.microsoft.com/office/powerpoint/2010/main" val="15216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kernig sig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2613" y="620713"/>
            <a:ext cx="3924300" cy="53514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5" name="Picture 6" descr="chi83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08063" cy="1016000"/>
          </a:xfr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305CB7-8254-44C5-9A97-1440D0C90290}"/>
              </a:ext>
            </a:extLst>
          </p:cNvPr>
          <p:cNvSpPr/>
          <p:nvPr/>
        </p:nvSpPr>
        <p:spPr bwMode="auto">
          <a:xfrm>
            <a:off x="0" y="0"/>
            <a:ext cx="4248150" cy="68580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algn="r" rtl="1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sz="2800" i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 algn="r" rtl="1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sz="2800" i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b="1" kern="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Kernig’s Sign :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3200" b="1" kern="0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Resistance to passive extension of the knee while the hip is flexed.</a:t>
            </a:r>
            <a:endParaRPr lang="en-US" sz="3200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437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en-US" dirty="0" smtClean="0"/>
              <a:t>What is the most likely diagnosis?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is the most serious differential diagnosis 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7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4.xml><?xml version="1.0" encoding="utf-8"?>
<a:theme xmlns:a="http://schemas.openxmlformats.org/drawingml/2006/main" name="Theme2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5.xml><?xml version="1.0" encoding="utf-8"?>
<a:theme xmlns:a="http://schemas.openxmlformats.org/drawingml/2006/main" name="1_Theme2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6.xml><?xml version="1.0" encoding="utf-8"?>
<a:theme xmlns:a="http://schemas.openxmlformats.org/drawingml/2006/main" name="2_Theme2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7.xml><?xml version="1.0" encoding="utf-8"?>
<a:theme xmlns:a="http://schemas.openxmlformats.org/drawingml/2006/main" name="3_Theme2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8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1022</Words>
  <Application>Microsoft Office PowerPoint</Application>
  <PresentationFormat>On-screen Show (4:3)</PresentationFormat>
  <Paragraphs>255</Paragraphs>
  <Slides>41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41</vt:i4>
      </vt:variant>
    </vt:vector>
  </HeadingPairs>
  <TitlesOfParts>
    <vt:vector size="64" baseType="lpstr">
      <vt:lpstr>Aharoni</vt:lpstr>
      <vt:lpstr>Arial</vt:lpstr>
      <vt:lpstr>Browallia New</vt:lpstr>
      <vt:lpstr>Calibri</vt:lpstr>
      <vt:lpstr>Century Gothic</vt:lpstr>
      <vt:lpstr>Courier New</vt:lpstr>
      <vt:lpstr>Tahoma</vt:lpstr>
      <vt:lpstr>Times New Roman</vt:lpstr>
      <vt:lpstr>Trebuchet MS</vt:lpstr>
      <vt:lpstr>Tw Cen MT</vt:lpstr>
      <vt:lpstr>Verdana</vt:lpstr>
      <vt:lpstr>Wingdings</vt:lpstr>
      <vt:lpstr>Wingdings 2</vt:lpstr>
      <vt:lpstr>Wingdings 3</vt:lpstr>
      <vt:lpstr>Office Theme</vt:lpstr>
      <vt:lpstr>1_Office Theme</vt:lpstr>
      <vt:lpstr>1_Circuit</vt:lpstr>
      <vt:lpstr>Theme2</vt:lpstr>
      <vt:lpstr>1_Theme2</vt:lpstr>
      <vt:lpstr>2_Theme2</vt:lpstr>
      <vt:lpstr>3_Theme2</vt:lpstr>
      <vt:lpstr>Verve</vt:lpstr>
      <vt:lpstr>2_Circuit</vt:lpstr>
      <vt:lpstr>Clinical Training </vt:lpstr>
      <vt:lpstr>PowerPoint Presentation</vt:lpstr>
      <vt:lpstr>PowerPoint Presentation</vt:lpstr>
      <vt:lpstr>Description of abnormal movements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Post-Neonatal Meningitis (Treatment):</vt:lpstr>
      <vt:lpstr>Post-Neonatal Meningitis (Treatment  Duration)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Notes on Nisseria meningitidis</vt:lpstr>
      <vt:lpstr>Meningococcal vaccine</vt:lpstr>
      <vt:lpstr>PowerPoint Presentation</vt:lpstr>
      <vt:lpstr>Some notes on Heamophilus influenzae</vt:lpstr>
      <vt:lpstr>PowerPoint Presentation</vt:lpstr>
      <vt:lpstr>Hib Vaccine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Training</dc:title>
  <dc:creator>DELL - USER</dc:creator>
  <cp:lastModifiedBy>Admin</cp:lastModifiedBy>
  <cp:revision>13</cp:revision>
  <dcterms:created xsi:type="dcterms:W3CDTF">2021-03-07T12:17:39Z</dcterms:created>
  <dcterms:modified xsi:type="dcterms:W3CDTF">2023-07-30T08:08:20Z</dcterms:modified>
</cp:coreProperties>
</file>