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6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7837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02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02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5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7492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377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1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60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69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828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499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82DD-9C77-4A31-A104-0757DB06A6EF}" type="datetimeFigureOut">
              <a:rPr lang="ar-EG" smtClean="0"/>
              <a:t>24/09/1442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8615-1BCD-4B59-BE85-622EC8EABFD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56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hyperlink" Target="http://www.namrata.co/wp-content/uploads/2012/10/ff33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mrata.co/wp-content/uploads/2012/10/ff55.png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://www.namrata.co/wp-content/uploads/2012/10/ff44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95600"/>
            <a:ext cx="56149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66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Fate of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Esterification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esterifieid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with glycerol to from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acylglycerols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with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cholesterol to form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cholesteryl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ester.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Chain elongation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be elongated to form a longer fatty acid.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Desaturation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i.e. synthesis of unsaturated fatty acid: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 undergo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desaturation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palmitoleic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pPr algn="l" rtl="0"/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Sphingosine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formation: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formed by condensation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and the amino acid serine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9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MICROSOMAL PATHWA Y FOR FA TTY ACID SYNTHESIS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This is probably the main site for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elongation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existing long chain fatty acid molecules i.e. production of fatty acids longer than 16 carbon atoms.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 elongated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derived from :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by cytoplasmic pathway .</a:t>
            </a:r>
          </a:p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fatty acids of diet.</a:t>
            </a:r>
          </a:p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 microsomal pathway needs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CoA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acetyl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donor and NADPH+H+ as coenzyme .</a:t>
            </a:r>
          </a:p>
          <a:p>
            <a:pPr algn="just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Function : This system becomes active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myelination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nerves in order to provide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C22 and C24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fatty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acids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 are present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sphingolipids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0" y="76674"/>
            <a:ext cx="900279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i="0" dirty="0" smtClean="0">
                <a:solidFill>
                  <a:srgbClr val="3A3A3A"/>
                </a:solidFill>
                <a:effectLst/>
              </a:rPr>
              <a:t>Synthesis Of Unsaturat</a:t>
            </a:r>
            <a:r>
              <a:rPr lang="en-US" sz="2400" b="1" i="0" dirty="0" smtClean="0">
                <a:solidFill>
                  <a:srgbClr val="626262"/>
                </a:solidFill>
                <a:effectLst/>
              </a:rPr>
              <a:t>ed </a:t>
            </a:r>
            <a:r>
              <a:rPr lang="en-US" sz="2400" b="1" i="0" dirty="0" smtClean="0">
                <a:solidFill>
                  <a:srgbClr val="3A3A3A"/>
                </a:solidFill>
                <a:effectLst/>
              </a:rPr>
              <a:t>Fatty </a:t>
            </a:r>
            <a:r>
              <a:rPr lang="en-US" sz="2400" b="1" i="0" dirty="0" smtClean="0">
                <a:solidFill>
                  <a:srgbClr val="4C4C4C"/>
                </a:solidFill>
                <a:effectLst/>
              </a:rPr>
              <a:t>Acids:</a:t>
            </a:r>
            <a:r>
              <a:rPr lang="en-US" sz="2400" i="0" dirty="0" smtClean="0">
                <a:solidFill>
                  <a:srgbClr val="4C4C4C"/>
                </a:solidFill>
                <a:effectLst/>
              </a:rPr>
              <a:t/>
            </a:r>
            <a:br>
              <a:rPr lang="en-US" sz="2400" i="0" dirty="0" smtClean="0">
                <a:solidFill>
                  <a:srgbClr val="4C4C4C"/>
                </a:solidFill>
                <a:effectLst/>
              </a:rPr>
            </a:br>
            <a:r>
              <a:rPr lang="en-US" sz="2000" i="0" dirty="0" smtClean="0">
                <a:solidFill>
                  <a:srgbClr val="FF0000"/>
                </a:solidFill>
                <a:effectLst/>
              </a:rPr>
              <a:t>A. Nonessential </a:t>
            </a:r>
            <a:r>
              <a:rPr lang="en-US" sz="2000" i="0" dirty="0" err="1" smtClean="0">
                <a:solidFill>
                  <a:srgbClr val="FF0000"/>
                </a:solidFill>
                <a:effectLst/>
              </a:rPr>
              <a:t>unsaturat</a:t>
            </a:r>
            <a:r>
              <a:rPr lang="en-US" sz="2000" i="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000" i="0" dirty="0" err="1" smtClean="0">
                <a:solidFill>
                  <a:srgbClr val="FF0000"/>
                </a:solidFill>
                <a:effectLst/>
              </a:rPr>
              <a:t>ed</a:t>
            </a:r>
            <a:r>
              <a:rPr lang="en-US" sz="2000" i="0" dirty="0" smtClean="0">
                <a:solidFill>
                  <a:srgbClr val="FF0000"/>
                </a:solidFill>
                <a:effectLst/>
              </a:rPr>
              <a:t> fatty acids:</a:t>
            </a:r>
            <a:br>
              <a:rPr lang="en-US" sz="2000" i="0" dirty="0" smtClean="0">
                <a:solidFill>
                  <a:srgbClr val="FF0000"/>
                </a:solidFill>
                <a:effectLst/>
              </a:rPr>
            </a:br>
            <a:r>
              <a:rPr lang="en-US" sz="2000" i="0" dirty="0" smtClean="0">
                <a:solidFill>
                  <a:srgbClr val="4C4C4C"/>
                </a:solidFill>
                <a:effectLst/>
              </a:rPr>
              <a:t>1.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These are </a:t>
            </a:r>
            <a:r>
              <a:rPr lang="en-US" sz="2000" b="1" i="0" dirty="0" smtClean="0">
                <a:solidFill>
                  <a:srgbClr val="4C4C4C"/>
                </a:solidFill>
                <a:effectLst/>
                <a:cs typeface="+mj-cs"/>
              </a:rPr>
              <a:t>f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atty acids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which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contain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one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double bond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e.g. </a:t>
            </a:r>
            <a:r>
              <a:rPr lang="en-US" sz="2000" b="1" i="0" dirty="0" err="1" smtClean="0">
                <a:solidFill>
                  <a:srgbClr val="737373"/>
                </a:solidFill>
                <a:effectLst/>
                <a:cs typeface="+mj-cs"/>
              </a:rPr>
              <a:t>palmitoleic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acid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(16: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1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) and oleic acid </a:t>
            </a:r>
            <a:r>
              <a:rPr lang="en-US" sz="2000" b="1" dirty="0" smtClean="0">
                <a:solidFill>
                  <a:srgbClr val="858585"/>
                </a:solidFill>
                <a:cs typeface="+mj-cs"/>
              </a:rPr>
              <a:t>(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18:1)</a:t>
            </a:r>
            <a:r>
              <a:rPr lang="en-US" sz="2000" b="1" i="0" dirty="0" smtClean="0">
                <a:solidFill>
                  <a:srgbClr val="B2B2B2"/>
                </a:solidFill>
                <a:effectLst/>
                <a:cs typeface="+mj-cs"/>
              </a:rPr>
              <a:t>.</a:t>
            </a:r>
            <a:br>
              <a:rPr lang="en-US" sz="2000" b="1" i="0" dirty="0" smtClean="0">
                <a:solidFill>
                  <a:srgbClr val="B2B2B2"/>
                </a:solidFill>
                <a:effectLst/>
                <a:cs typeface="+mj-cs"/>
              </a:rPr>
            </a:b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2. </a:t>
            </a:r>
            <a:r>
              <a:rPr lang="en-US" sz="2000" b="1" i="0" dirty="0" smtClean="0">
                <a:solidFill>
                  <a:srgbClr val="4C4C4C"/>
                </a:solidFill>
                <a:effectLst/>
                <a:cs typeface="+mj-cs"/>
              </a:rPr>
              <a:t>Synthesi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s 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of oleic acid (</a:t>
            </a:r>
            <a:r>
              <a:rPr lang="en-US" sz="2000" b="1" i="0" dirty="0" err="1" smtClean="0">
                <a:solidFill>
                  <a:srgbClr val="626262"/>
                </a:solidFill>
                <a:effectLst/>
                <a:cs typeface="+mj-cs"/>
              </a:rPr>
              <a:t>oleyl</a:t>
            </a:r>
            <a:r>
              <a:rPr lang="en-US" sz="2000" b="1" i="0" dirty="0" smtClean="0">
                <a:solidFill>
                  <a:srgbClr val="626262"/>
                </a:solidFill>
                <a:effectLst/>
                <a:cs typeface="+mj-cs"/>
              </a:rPr>
              <a:t> CoA)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: </a:t>
            </a:r>
            <a:r>
              <a:rPr lang="en-US" b="1" i="0" dirty="0" smtClean="0">
                <a:solidFill>
                  <a:srgbClr val="626262"/>
                </a:solidFill>
                <a:effectLst/>
                <a:cs typeface="+mj-cs"/>
              </a:rPr>
              <a:t>It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is synthesized - in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the </a:t>
            </a:r>
            <a:r>
              <a:rPr lang="en-US" sz="2000" b="1" i="0" dirty="0" err="1" smtClean="0">
                <a:solidFill>
                  <a:srgbClr val="858585"/>
                </a:solidFill>
                <a:effectLst/>
                <a:cs typeface="+mj-cs"/>
              </a:rPr>
              <a:t>microsomes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 -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from </a:t>
            </a:r>
            <a:r>
              <a:rPr lang="en-US" sz="2000" b="1" i="0" dirty="0" err="1" smtClean="0">
                <a:solidFill>
                  <a:srgbClr val="858585"/>
                </a:solidFill>
                <a:effectLst/>
                <a:cs typeface="+mj-cs"/>
              </a:rPr>
              <a:t>stearyl</a:t>
            </a:r>
            <a:r>
              <a:rPr lang="en-US" sz="2000" b="1" dirty="0">
                <a:solidFill>
                  <a:srgbClr val="858585"/>
                </a:solidFill>
                <a:cs typeface="+mj-cs"/>
              </a:rPr>
              <a:t>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CoA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(active </a:t>
            </a:r>
            <a:r>
              <a:rPr lang="en-US" sz="2000" b="1" i="0" dirty="0" smtClean="0">
                <a:solidFill>
                  <a:srgbClr val="737373"/>
                </a:solidFill>
                <a:effectLst/>
                <a:cs typeface="+mj-cs"/>
              </a:rPr>
              <a:t>stearic </a:t>
            </a:r>
            <a:r>
              <a:rPr lang="en-US" sz="2000" b="1" i="0" dirty="0" smtClean="0">
                <a:solidFill>
                  <a:srgbClr val="858585"/>
                </a:solidFill>
                <a:effectLst/>
                <a:cs typeface="+mj-cs"/>
              </a:rPr>
              <a:t>acid</a:t>
            </a:r>
            <a:r>
              <a:rPr lang="en-US" sz="2000" b="1" i="0" dirty="0" smtClean="0">
                <a:solidFill>
                  <a:srgbClr val="858585"/>
                </a:solidFill>
                <a:effectLst/>
              </a:rPr>
              <a:t>)</a:t>
            </a:r>
            <a:r>
              <a:rPr lang="en-US" sz="2000" b="1" i="0" dirty="0" smtClean="0">
                <a:solidFill>
                  <a:srgbClr val="737373"/>
                </a:solidFill>
                <a:effectLst/>
              </a:rPr>
              <a:t/>
            </a:r>
            <a:br>
              <a:rPr lang="en-US" sz="2000" b="1" i="0" dirty="0" smtClean="0">
                <a:solidFill>
                  <a:srgbClr val="737373"/>
                </a:solidFill>
                <a:effectLst/>
              </a:rPr>
            </a:br>
            <a:endParaRPr lang="ar-EG" b="1" dirty="0"/>
          </a:p>
        </p:txBody>
      </p:sp>
      <p:sp>
        <p:nvSpPr>
          <p:cNvPr id="3" name="Rectangle 2"/>
          <p:cNvSpPr/>
          <p:nvPr/>
        </p:nvSpPr>
        <p:spPr>
          <a:xfrm>
            <a:off x="107505" y="2060848"/>
            <a:ext cx="89289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B. Essential fatty acid: </a:t>
            </a:r>
          </a:p>
          <a:p>
            <a:pPr algn="just" rtl="0"/>
            <a:r>
              <a:rPr lang="en-US" sz="2000" b="1" dirty="0" smtClean="0"/>
              <a:t>These are unsaturated fatty acids which contain more than one double bond.</a:t>
            </a:r>
          </a:p>
          <a:p>
            <a:pPr algn="just" rtl="0"/>
            <a:r>
              <a:rPr lang="en-US" sz="2000" b="1" dirty="0" smtClean="0"/>
              <a:t>1. They are essential because they cannot be formed in the body and should be taken in the diet</a:t>
            </a:r>
          </a:p>
          <a:p>
            <a:pPr algn="l" rtl="0"/>
            <a:r>
              <a:rPr lang="en-US" sz="2000" b="1" dirty="0" smtClean="0"/>
              <a:t>2. Examples: linoleic acid (18:2) </a:t>
            </a:r>
            <a:r>
              <a:rPr lang="en-US" sz="2000" b="1" dirty="0" err="1" smtClean="0"/>
              <a:t>linolenic</a:t>
            </a:r>
            <a:r>
              <a:rPr lang="en-US" sz="2000" b="1" dirty="0"/>
              <a:t> </a:t>
            </a:r>
            <a:r>
              <a:rPr lang="en-US" sz="2000" b="1" dirty="0" smtClean="0"/>
              <a:t>(18:3) and </a:t>
            </a:r>
            <a:r>
              <a:rPr lang="en-US" sz="2000" b="1" dirty="0" err="1" smtClean="0"/>
              <a:t>arachidonic</a:t>
            </a:r>
            <a:r>
              <a:rPr lang="en-US" sz="2000" b="1" dirty="0" smtClean="0"/>
              <a:t> acid (20:4).</a:t>
            </a:r>
          </a:p>
          <a:p>
            <a:pPr algn="l" rtl="0"/>
            <a:r>
              <a:rPr lang="en-US" sz="2000" b="1" dirty="0" smtClean="0"/>
              <a:t>3. Sources: Vegetable oils as corn oil and cotton seed oil.</a:t>
            </a:r>
          </a:p>
          <a:p>
            <a:pPr algn="l" rtl="0"/>
            <a:r>
              <a:rPr lang="en-US" sz="2000" b="1" dirty="0" smtClean="0"/>
              <a:t>4. </a:t>
            </a:r>
            <a:r>
              <a:rPr lang="en-US" sz="2000" b="1" u="sng" dirty="0" smtClean="0"/>
              <a:t>Functions:</a:t>
            </a:r>
          </a:p>
          <a:p>
            <a:pPr algn="l" rtl="0"/>
            <a:r>
              <a:rPr lang="en-US" sz="2000" b="1" dirty="0" smtClean="0"/>
              <a:t>a- They are Important for normal growth.</a:t>
            </a:r>
          </a:p>
          <a:p>
            <a:pPr algn="l" rtl="0"/>
            <a:r>
              <a:rPr lang="en-US" sz="2000" b="1" dirty="0" smtClean="0"/>
              <a:t>b- Synthesis of phospholipids:</a:t>
            </a:r>
          </a:p>
          <a:p>
            <a:pPr algn="just" rtl="0"/>
            <a:r>
              <a:rPr lang="en-US" sz="2000" b="1" dirty="0" smtClean="0"/>
              <a:t>c- Prevention of atherosclerosis: Essential fatty acids combine with cholesterol forming esters which are rapidly metabolized by the liver. This prevents precipitation of free cholesterol along the endothelium of blood vessels ~ prevents atherosclerosis.</a:t>
            </a:r>
          </a:p>
          <a:p>
            <a:pPr algn="just" rtl="0"/>
            <a:r>
              <a:rPr lang="en-US" sz="2000" b="1" dirty="0" smtClean="0"/>
              <a:t>d· Synthesis of eicosanoid.</a:t>
            </a:r>
            <a:endParaRPr lang="ar-EG" sz="2000" b="1" dirty="0"/>
          </a:p>
        </p:txBody>
      </p:sp>
    </p:spTree>
    <p:extLst>
      <p:ext uri="{BB962C8B-B14F-4D97-AF65-F5344CB8AC3E}">
        <p14:creationId xmlns:p14="http://schemas.microsoft.com/office/powerpoint/2010/main" val="354144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94" y="-106363"/>
            <a:ext cx="9297988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ly-dh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62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0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" y="0"/>
            <a:ext cx="92525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untitled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4456"/>
            <a:ext cx="7920880" cy="267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9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90" y="0"/>
            <a:ext cx="918686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771800" y="227687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508104" y="2276872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9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cs typeface="+mj-cs"/>
              </a:rPr>
              <a:t>Regulation of lipolysis</a:t>
            </a:r>
          </a:p>
          <a:p>
            <a:pPr algn="just" rtl="0"/>
            <a:r>
              <a:rPr lang="en-US" sz="2400" dirty="0">
                <a:cs typeface="+mj-cs"/>
              </a:rPr>
              <a:t>The key enzyme controlling lipolysis is </a:t>
            </a:r>
            <a:r>
              <a:rPr lang="en-US" sz="2400" b="1" u="sng" dirty="0">
                <a:cs typeface="+mj-cs"/>
              </a:rPr>
              <a:t>Hormone sensitive triacylglycerol lipase (HSL):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cs typeface="+mj-cs"/>
              </a:rPr>
              <a:t>This enzyme is </a:t>
            </a:r>
            <a:r>
              <a:rPr lang="en-US" sz="2400" b="1" dirty="0">
                <a:solidFill>
                  <a:srgbClr val="FF0000"/>
                </a:solidFill>
                <a:cs typeface="+mj-cs"/>
              </a:rPr>
              <a:t>activated when phosphorylated </a:t>
            </a:r>
            <a:r>
              <a:rPr lang="en-US" sz="2400" dirty="0">
                <a:cs typeface="+mj-cs"/>
              </a:rPr>
              <a:t>by 3′ 5′-cyclic AMP- dependent protein kinase. </a:t>
            </a:r>
            <a:r>
              <a:rPr lang="en-US" sz="2400" dirty="0" smtClean="0">
                <a:cs typeface="+mj-cs"/>
              </a:rPr>
              <a:t> 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>
                <a:cs typeface="+mj-cs"/>
              </a:rPr>
              <a:t>3</a:t>
            </a:r>
            <a:r>
              <a:rPr lang="en-US" sz="2400" dirty="0">
                <a:cs typeface="+mj-cs"/>
              </a:rPr>
              <a:t>′ 5′-cyclic AMP is produced  in adipocyte when one of several   hormones (mainly epinephrine) binds to receptors on cell membrane  and activates </a:t>
            </a:r>
            <a:r>
              <a:rPr lang="en-US" sz="2400" dirty="0" err="1">
                <a:cs typeface="+mj-cs"/>
              </a:rPr>
              <a:t>adenylate</a:t>
            </a:r>
            <a:r>
              <a:rPr lang="en-US" sz="2400" dirty="0">
                <a:cs typeface="+mj-cs"/>
              </a:rPr>
              <a:t> </a:t>
            </a:r>
            <a:r>
              <a:rPr lang="en-US" sz="2400" dirty="0" err="1" smtClean="0">
                <a:cs typeface="+mj-cs"/>
              </a:rPr>
              <a:t>cyclase</a:t>
            </a:r>
            <a:r>
              <a:rPr lang="en-US" sz="2400" dirty="0" smtClean="0">
                <a:cs typeface="+mj-cs"/>
              </a:rPr>
              <a:t>. </a:t>
            </a:r>
            <a:r>
              <a:rPr lang="en-US" sz="2400" dirty="0">
                <a:cs typeface="+mj-cs"/>
              </a:rPr>
              <a:t>In the presence of high plasma level </a:t>
            </a:r>
            <a:r>
              <a:rPr lang="en-US" sz="2400" dirty="0" smtClean="0">
                <a:cs typeface="+mj-cs"/>
              </a:rPr>
              <a:t>of </a:t>
            </a:r>
            <a:r>
              <a:rPr lang="en-US" sz="2400" dirty="0">
                <a:cs typeface="+mj-cs"/>
              </a:rPr>
              <a:t>insulin and glucose, HSL is  dephosphorylated, and become inactive. So during fasting → stimulation of lipolysis. </a:t>
            </a:r>
            <a:endParaRPr lang="en-US" sz="2400" dirty="0" smtClean="0">
              <a:cs typeface="+mj-cs"/>
            </a:endParaRP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smtClean="0">
                <a:cs typeface="+mj-cs"/>
              </a:rPr>
              <a:t>Coffee </a:t>
            </a:r>
            <a:r>
              <a:rPr lang="en-US" sz="2400" dirty="0">
                <a:cs typeface="+mj-cs"/>
              </a:rPr>
              <a:t>contains caffeine and tea contains theophylline.  Both inhibit </a:t>
            </a:r>
            <a:r>
              <a:rPr lang="en-US" sz="2400" dirty="0" err="1">
                <a:cs typeface="+mj-cs"/>
              </a:rPr>
              <a:t>phosphodiesterase</a:t>
            </a:r>
            <a:r>
              <a:rPr lang="en-US" sz="2400" dirty="0">
                <a:cs typeface="+mj-cs"/>
              </a:rPr>
              <a:t> enzyme → stimulation of lipolysis.</a:t>
            </a:r>
          </a:p>
          <a:p>
            <a:pPr algn="l" rtl="0"/>
            <a:r>
              <a:rPr lang="en-US" sz="2400" b="1" u="sng" dirty="0">
                <a:cs typeface="+mj-cs"/>
              </a:rPr>
              <a:t>Causes of excessive lipolysis</a:t>
            </a:r>
            <a:r>
              <a:rPr lang="en-US" sz="2400" b="1" dirty="0">
                <a:cs typeface="+mj-cs"/>
              </a:rPr>
              <a:t>: where there is a need for energy;</a:t>
            </a:r>
          </a:p>
          <a:p>
            <a:pPr algn="l" rtl="0"/>
            <a:r>
              <a:rPr lang="en-US" sz="2400" dirty="0">
                <a:cs typeface="+mj-cs"/>
              </a:rPr>
              <a:t>starvation, diabetes mellitus, low carbohydrate diet, and in certain infectious disease as in tuberculosis ( due to high catabolic state).</a:t>
            </a:r>
          </a:p>
        </p:txBody>
      </p:sp>
    </p:spTree>
    <p:extLst>
      <p:ext uri="{BB962C8B-B14F-4D97-AF65-F5344CB8AC3E}">
        <p14:creationId xmlns:p14="http://schemas.microsoft.com/office/powerpoint/2010/main" val="145993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548681"/>
            <a:ext cx="925252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11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"/>
            <a:ext cx="38465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209" y="3824630"/>
            <a:ext cx="89644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Fatty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acids results from TAG hydrolysis in adipose tissue   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are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taken up by most tissues and must be activated in the        cytoplasm before being oxidized in the mitochondria.</a:t>
            </a:r>
          </a:p>
          <a:p>
            <a:pPr lvl="1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Activation is catalyzed by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fatty acyl-CoA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synthetase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or    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hiokinase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).                         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3232376"/>
            <a:ext cx="84867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4"/>
          <p:cNvCxnSpPr>
            <a:cxnSpLocks noChangeShapeType="1"/>
          </p:cNvCxnSpPr>
          <p:nvPr/>
        </p:nvCxnSpPr>
        <p:spPr bwMode="auto">
          <a:xfrm>
            <a:off x="3832353" y="3590453"/>
            <a:ext cx="1600200" cy="1588"/>
          </a:xfrm>
          <a:prstGeom prst="straightConnector1">
            <a:avLst/>
          </a:prstGeom>
          <a:noFill/>
          <a:ln w="3810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917013" y="3184964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thiokinase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4" name="Rectangle 3"/>
          <p:cNvSpPr/>
          <p:nvPr/>
        </p:nvSpPr>
        <p:spPr>
          <a:xfrm>
            <a:off x="-20051" y="599641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Oxidation of fatty acids occurs in 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the mitochondria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. </a:t>
            </a:r>
          </a:p>
          <a:p>
            <a:pPr marL="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-The CoA derivatives of long chain F.A. can not penetrate        the inner mitochondrial membrane (short chain F.A.s &amp;          their  acyl CoA can penetrate).    </a:t>
            </a:r>
          </a:p>
          <a:p>
            <a:pPr marL="0" marR="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- The transport of fatty acyl-CoA into the mitochondria is         accomplished via an acyl –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carnitine</a:t>
            </a:r>
            <a:r>
              <a:rPr lang="en-US" sz="2700" kern="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intermediate</a:t>
            </a:r>
            <a:endParaRPr kumimoji="0" lang="ar-EG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268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0465" y="0"/>
            <a:ext cx="3723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Long chain F.A.s transport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116632"/>
            <a:ext cx="6681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836712"/>
            <a:ext cx="9070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https://josephinewidya.files.wordpress.com/2012/05/carnit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208124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can cross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inner mitochondrial membrane in exchange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Acyl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transported to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the inner mitochondrial membrane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is accomplished by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acyl-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translocase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mitochondria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regenerated by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palmitoyl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enzyme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and the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active acyl CoA is now ready for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oxidation and energy production.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68144" y="1379847"/>
            <a:ext cx="246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Carnitine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Shuttle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123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90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Times New Roman" pitchFamily="18" charset="0"/>
              </a:rPr>
              <a:t>Biosynthesis of F.A.s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F.A.s biosynthesis starts with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acetyl CoA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  <a:cs typeface="+mj-cs"/>
              </a:rPr>
              <a:t>The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enzyme systems are involved in this process.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1-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Extra-mitochondrial (cytosolic) system.   2- Microsomal system.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Requirements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; acetyl CoA, NADPH+H+ and group of enzymes called collectively fatty acid synthase complex.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j-cs"/>
              </a:rPr>
              <a:t>Acetyl CoA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formed from pyruvate within the mitochondria doesn’t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diffuse readily to the cytosol, the principal site of F.A. synthesis.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-Translocation to cytosol involves condensation with oxaloacetate to  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form citrate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. (CITRATE SHUTTLE)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When citrate is formed in excess of TCA cycle requirement, it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diffuses into cytosol.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By the aid of ATP citrate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lyase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, citrate is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splitted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down into acetyl CoA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and oxaloacetate.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Acetyl CoA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may also pass through mitochondrial membrane into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 cytosol in the form of acetyl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carnitine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by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carnitine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 acetyl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j-cs"/>
              </a:rPr>
              <a:t>transferase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888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110601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β –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Oxidation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99" y="907276"/>
            <a:ext cx="9321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9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admin\Desktop\box-14AE1187BEE258F73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85725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8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822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7667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Through energy production: ↑ATP → inhibit ETC → inhibit β-oxidation.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Importance of β-oxidation: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Energy production.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Production of acetyl CoA which enters in many pathways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Ketone body formation 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Acetoacetyl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is the last 4 carbon atoms in the course of β-oxidation, it may be converted into acetoacetate; one of ketone bodies.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009866"/>
            <a:ext cx="75533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50100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deficiency: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leads to accumulation of toxic amounts of  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free fatty acids and branched-chain acyl groups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occurs in patients with: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liver disease.                                                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malnutrition.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In those with increased requirement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as sever infection and   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burns.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 During hemodialysis which removes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from blood.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6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398" y="0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Symptoms include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muscle cramps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during exercise, severe weakness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Muscle weakness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related to importance of fatty acids as long term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energy source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Hypoglycemia and hypo ketosis are common findings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Diet containing medium chain fatty acids is recommended since they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do not require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carnitine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shuttle to enter mitochondria.</a:t>
            </a:r>
          </a:p>
        </p:txBody>
      </p:sp>
    </p:spTree>
    <p:extLst>
      <p:ext uri="{BB962C8B-B14F-4D97-AF65-F5344CB8AC3E}">
        <p14:creationId xmlns:p14="http://schemas.microsoft.com/office/powerpoint/2010/main" val="2153152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" y="-99392"/>
            <a:ext cx="67183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66678"/>
            <a:ext cx="8941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Fatty acids with an odd number of carbon atoms are oxidized by the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pathway of β-oxidation, producing acetyl-CoA, until a three-carbon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propionyl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- CoA) residue remains.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This compound is converted to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Succinyl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-CoA, a constituent of the citric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cycle</a:t>
            </a:r>
          </a:p>
        </p:txBody>
      </p:sp>
      <p:pic>
        <p:nvPicPr>
          <p:cNvPr id="4" name="Picture 7" descr="C:\Documents and Settings\admin\Desktop\Fate-of-propionyl-co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2296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6395" y="50851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propionyl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residue from an odd-chain fatty acid is the only part of a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fatty acid that is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glucogenic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96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7490" y="0"/>
            <a:ext cx="2509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Oxidation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476672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Takes place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 the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microsomes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of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brain and liver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Involves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decarboxylation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process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for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removal of single carbon atom at one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time with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resultant production of an odd chain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fatty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 that can be subsequently oxidized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beta oxidation for energy production.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It is strictly an aerobic process.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No prior activation of the fatty acid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required.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process involves hydroxylation of the 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-carbon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with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 specific α-hydroxylase that requires Fe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++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and vitamin C/FH4 as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cofactors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29" y="3439021"/>
            <a:ext cx="6980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5313" y="414908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α- Oxidation is most suited for the oxidation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acid, produced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from dietary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a constituent of chlorophyll of plants.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a significant constituent of milk lipids and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animal fats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Normally it is metabolized by an initial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α- hydroxylation followed by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dehydrogenation and decarboxylation. </a:t>
            </a:r>
          </a:p>
        </p:txBody>
      </p:sp>
    </p:spTree>
    <p:extLst>
      <p:ext uri="{BB962C8B-B14F-4D97-AF65-F5344CB8AC3E}">
        <p14:creationId xmlns:p14="http://schemas.microsoft.com/office/powerpoint/2010/main" val="312132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0"/>
            <a:ext cx="7560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0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α-oxidation can not occur initially because of the presence of 3- methyl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groups, but it can proceed after decarboxylation.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whole reaction produces three molecules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propionyl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CoA, three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molecules of Acetyl co A, and one molecule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butyryl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Co 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45" y="1628507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is oxidized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α oxidase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α- hydroxylase enzyme) to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yield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CO2 and odd chain fatty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acid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12" y="2459504"/>
            <a:ext cx="66262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211" y="31209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Refsum's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disease (RD)-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neurocutaneous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syndrome that is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characterized biochemically by the accumulation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in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plasma and tissues.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Patients with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Refsum's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disease are unable to degrade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because of a deficient activity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oxidase enzyme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catalyzing the first step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phytanic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-oxidation.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Peripheral polyneuropathy, cerebellar ataxia, retinitis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pigmentosa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and 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Ichthyosis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(rough, dry and scaly skin) are the major clinical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components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102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7897" y="3552"/>
            <a:ext cx="9252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Zellweger's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cerebrohepatorenal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syndrome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Due to rare inherited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absence of peroxisomes in all tissues.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They accumulate C26-C38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polynoic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acids in brain tissue owing to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inability to oxidize long-chain fatty acids in peroxisomes.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55327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ω  -Oxidation</a:t>
            </a:r>
            <a:endParaRPr lang="en-US" sz="3200" b="1" u="sng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Involves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hydroxylation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and occurs in 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the endoplasmic reticulum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of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many tissues.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Hydroxylation takes place on </a:t>
            </a:r>
            <a:r>
              <a:rPr lang="en-US" sz="2400" b="1" u="sng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methyl carbon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at the other end of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the molecule from the carboxyl group or on the carbon next to the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methyl end.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It uses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“mixed function oxidase” type of reaction requiring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Cytochrome P450, O2 and NADPH,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as well as the necessary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enzymes.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Hydroxy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fatty acids can be further oxidized to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dicarboxylic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 via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sequential reactions of Alcohol dehydrogenase and aldehyde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dehydrogenases. </a:t>
            </a:r>
          </a:p>
          <a:p>
            <a:pPr lvl="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The process occurs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primarily with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medium chain fatty acids.</a:t>
            </a:r>
          </a:p>
        </p:txBody>
      </p:sp>
    </p:spTree>
    <p:extLst>
      <p:ext uri="{BB962C8B-B14F-4D97-AF65-F5344CB8AC3E}">
        <p14:creationId xmlns:p14="http://schemas.microsoft.com/office/powerpoint/2010/main" val="3497611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98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Dicarboxylic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acids so formed can undergo </a:t>
            </a:r>
            <a:r>
              <a:rPr lang="el-GR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β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oxidation to produce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shorter chain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dicarboxylic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acids such as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adipic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acids (C6) and succinic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acid (C4).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The microsomal (endoplasmic reticulum, ER) pathway of fatty acid ω-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oxidation represents a minor pathway of overall fatty acid oxidation.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However, in certain pathophysiological states, such as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diabetes, 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chronic alcohol consumption, and starvation,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ω-oxidation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pathway may provide an effective means for the elimination of toxic 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levels of free fatty acids. </a:t>
            </a:r>
          </a:p>
        </p:txBody>
      </p:sp>
      <p:pic>
        <p:nvPicPr>
          <p:cNvPr id="3" name="Picture 2" descr="http://www.namrata.co/wp-content/uploads/2012/10/ff3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579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namrata.co/wp-content/uploads/2012/10/ff44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76725"/>
            <a:ext cx="5562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namrata.co/wp-content/uploads/2012/10/ff55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43525"/>
            <a:ext cx="5638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4" y="1138049"/>
            <a:ext cx="74263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" y="0"/>
            <a:ext cx="79200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507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" y="0"/>
            <a:ext cx="8645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086"/>
            <a:ext cx="7042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" y="1027805"/>
            <a:ext cx="9009796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83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1663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Note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: Acetyl CoA used for fatty acid synthesis always derived from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glucose and never from fatty acids. This is because insulin hormone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secreted after meal stimulates both glucose oxidation (+acetyl CoA)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lipogenesis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(=Fatty acid synthesis) and Inhibits lipolysis (+Fatty acid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oxidation+Acetyl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 CoA).</a:t>
            </a:r>
            <a:endParaRPr kumimoji="0" lang="ar-EG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055624"/>
            <a:ext cx="8724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NADPH+H+: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It is provided by 3 sources: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a) Pentose phosphate pathway.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b) Action of cytoplasmic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isocitrate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dehydrogenase on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isocitrate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It is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similar to mitochondrial one but it uses NADP+ as hydrogen carrier.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c) Action of malic enzyme on malate to produce pyruvate: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127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658" y="4794199"/>
            <a:ext cx="8722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This enzyme is a dimer i.e. formed of 2 subunits.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Each unit, which is called monomer, contains 7 enzymes and a terminal protein called acyl carrier protein (ACP).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5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64" y="116632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ACP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 protein contains the vitamin pantothenic acid in the form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phosphopantotheine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ACP is the part that carries the acyl group.</a:t>
            </a:r>
          </a:p>
          <a:p>
            <a:pPr marL="285750" indent="-28575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Each monomer contains 2 –SH groups, one provided 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phosphopantotheine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and attached to ACP. The other is provided by cysteine attached to the enzyme 3-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ketoacyl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synthase.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609" y="2055624"/>
            <a:ext cx="8743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The 2 monomers are arranged head to tail, so the -SH group of ACP of one monomer is very close to the -SH group provided by 3-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ketoacyl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synthase of the other monomer.</a:t>
            </a:r>
            <a:endParaRPr lang="ar-EG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5953"/>
            <a:ext cx="8964488" cy="360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036496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Extra-mitochondrial system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is the only system responsible for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novo synthesis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F.A.s from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acetyl CoA, free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the main product.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Site: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Intracellular location: 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molecules of acetyl CoA (C2) are used in the formation of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palmitate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(C16)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acetyl CoA are converted into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by the enzyme acetyl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CoA carboxylase.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process occurs in 7 repeated cycles, each requires 2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NADPH+H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and liberates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CO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1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H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O. 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Acetyl CoA + 7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CoA + 14 NADPH+H</a:t>
            </a:r>
            <a:r>
              <a:rPr lang="en-US" sz="24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Palmitic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acid+ 8 COA+ 14 NADP+ 7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H</a:t>
            </a:r>
            <a:r>
              <a:rPr lang="en-US" sz="2400" baseline="-25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??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5229200"/>
            <a:ext cx="1397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1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8311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5" y="3933056"/>
            <a:ext cx="8151813" cy="17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0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i2.wp.com/www.namrata.co/wp-content/uploads/2013/12/steps-of-fatty-acid-synthesis.png?resize=567%2C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19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6642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" y="1425575"/>
            <a:ext cx="90836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5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B1B357AF2F8B24E9C0BEF8592B8D98A" ma:contentTypeVersion="5" ma:contentTypeDescription="إنشاء مستند جديد." ma:contentTypeScope="" ma:versionID="7175cf3c25d511a0f9d5f3a21af78b84">
  <xsd:schema xmlns:xsd="http://www.w3.org/2001/XMLSchema" xmlns:xs="http://www.w3.org/2001/XMLSchema" xmlns:p="http://schemas.microsoft.com/office/2006/metadata/properties" xmlns:ns2="fcf2dd5e-dcfb-40ea-a641-1b831d83aa51" xmlns:ns3="08ea5220-58ab-4158-920f-d3b8f747703b" targetNamespace="http://schemas.microsoft.com/office/2006/metadata/properties" ma:root="true" ma:fieldsID="f718bcaec3eb3260c8e4fb64591b8712" ns2:_="" ns3:_="">
    <xsd:import namespace="fcf2dd5e-dcfb-40ea-a641-1b831d83aa51"/>
    <xsd:import namespace="08ea5220-58ab-4158-920f-d3b8f747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a5220-58ab-4158-920f-d3b8f7477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FD3C2F-0A4B-4505-997C-4F9791C62970}"/>
</file>

<file path=customXml/itemProps2.xml><?xml version="1.0" encoding="utf-8"?>
<ds:datastoreItem xmlns:ds="http://schemas.openxmlformats.org/officeDocument/2006/customXml" ds:itemID="{0BE3E546-8E46-48AC-8FB7-B80C9FD4FF2F}"/>
</file>

<file path=customXml/itemProps3.xml><?xml version="1.0" encoding="utf-8"?>
<ds:datastoreItem xmlns:ds="http://schemas.openxmlformats.org/officeDocument/2006/customXml" ds:itemID="{7AC5C6F0-CB4E-41D9-956F-E27387491D19}"/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1809</Words>
  <Application>Microsoft Office PowerPoint</Application>
  <PresentationFormat>عرض على الشاشة (3:4)‏</PresentationFormat>
  <Paragraphs>177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hp_i5</cp:lastModifiedBy>
  <cp:revision>43</cp:revision>
  <dcterms:created xsi:type="dcterms:W3CDTF">2019-03-19T17:54:53Z</dcterms:created>
  <dcterms:modified xsi:type="dcterms:W3CDTF">2021-05-05T11:52:01Z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