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30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274" r:id="rId25"/>
    <p:sldId id="306" r:id="rId26"/>
    <p:sldId id="307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71" r:id="rId43"/>
    <p:sldId id="273" r:id="rId44"/>
  </p:sldIdLst>
  <p:sldSz cx="9144000" cy="6858000" type="screen4x3"/>
  <p:notesSz cx="6858000" cy="9144000"/>
  <p:defaultTextStyle>
    <a:defPPr>
      <a:defRPr lang="ar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2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557D414-C29F-4FF7-8CE8-2E683B84E21D}" type="datetimeFigureOut">
              <a:rPr lang="ar-JO" smtClean="0"/>
              <a:t>21/01/1445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DC3659C-4436-4268-AB9C-A38F662DA79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3422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3659C-4436-4268-AB9C-A38F662DA794}" type="slidenum">
              <a:rPr lang="ar-JO" smtClean="0"/>
              <a:t>40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3854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A1D-97AD-49EF-9D83-CCCE435015A4}" type="datetimeFigureOut">
              <a:rPr lang="ar-JO" smtClean="0"/>
              <a:t>21/01/1445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DBBA-F407-41DE-901E-57596383A0E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6860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A1D-97AD-49EF-9D83-CCCE435015A4}" type="datetimeFigureOut">
              <a:rPr lang="ar-JO" smtClean="0"/>
              <a:t>21/01/1445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DBBA-F407-41DE-901E-57596383A0E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2257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A1D-97AD-49EF-9D83-CCCE435015A4}" type="datetimeFigureOut">
              <a:rPr lang="ar-JO" smtClean="0"/>
              <a:t>21/01/1445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DBBA-F407-41DE-901E-57596383A0E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5115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A1D-97AD-49EF-9D83-CCCE435015A4}" type="datetimeFigureOut">
              <a:rPr lang="ar-JO" smtClean="0"/>
              <a:t>21/01/1445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DBBA-F407-41DE-901E-57596383A0E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5114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A1D-97AD-49EF-9D83-CCCE435015A4}" type="datetimeFigureOut">
              <a:rPr lang="ar-JO" smtClean="0"/>
              <a:t>21/01/1445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DBBA-F407-41DE-901E-57596383A0E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3578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A1D-97AD-49EF-9D83-CCCE435015A4}" type="datetimeFigureOut">
              <a:rPr lang="ar-JO" smtClean="0"/>
              <a:t>21/01/1445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DBBA-F407-41DE-901E-57596383A0E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6588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A1D-97AD-49EF-9D83-CCCE435015A4}" type="datetimeFigureOut">
              <a:rPr lang="ar-JO" smtClean="0"/>
              <a:t>21/01/1445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DBBA-F407-41DE-901E-57596383A0E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3389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A1D-97AD-49EF-9D83-CCCE435015A4}" type="datetimeFigureOut">
              <a:rPr lang="ar-JO" smtClean="0"/>
              <a:t>21/01/1445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DBBA-F407-41DE-901E-57596383A0E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5274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A1D-97AD-49EF-9D83-CCCE435015A4}" type="datetimeFigureOut">
              <a:rPr lang="ar-JO" smtClean="0"/>
              <a:t>21/01/1445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DBBA-F407-41DE-901E-57596383A0E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2706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A1D-97AD-49EF-9D83-CCCE435015A4}" type="datetimeFigureOut">
              <a:rPr lang="ar-JO" smtClean="0"/>
              <a:t>21/01/1445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DBBA-F407-41DE-901E-57596383A0E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9004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A1D-97AD-49EF-9D83-CCCE435015A4}" type="datetimeFigureOut">
              <a:rPr lang="ar-JO" smtClean="0"/>
              <a:t>21/01/1445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DBBA-F407-41DE-901E-57596383A0E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455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D7A1D-97AD-49EF-9D83-CCCE435015A4}" type="datetimeFigureOut">
              <a:rPr lang="ar-JO" smtClean="0"/>
              <a:t>21/01/1445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EDBBA-F407-41DE-901E-57596383A0E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0856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0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7162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64" name="WordArt 3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79248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AE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بسم الله الرحمن الرحيم</a:t>
            </a:r>
            <a:endParaRPr lang="en-MY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565" name="Rectangle 4"/>
          <p:cNvSpPr>
            <a:spLocks noChangeArrowheads="1"/>
          </p:cNvSpPr>
          <p:nvPr/>
        </p:nvSpPr>
        <p:spPr bwMode="auto">
          <a:xfrm>
            <a:off x="838200" y="5641975"/>
            <a:ext cx="5519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nl-NL" sz="3600" b="1" i="1" dirty="0">
                <a:solidFill>
                  <a:srgbClr val="FFFFFF"/>
                </a:solidFill>
              </a:rPr>
              <a:t>DR. Waqar Al – Kubaisy</a:t>
            </a:r>
            <a:r>
              <a:rPr lang="nl-NL" sz="3600" dirty="0">
                <a:solidFill>
                  <a:srgbClr val="E8E818"/>
                </a:solidFill>
              </a:rPr>
              <a:t> </a:t>
            </a:r>
          </a:p>
          <a:p>
            <a:endParaRPr lang="nl-NL" sz="1800" dirty="0">
              <a:solidFill>
                <a:srgbClr val="E8E818"/>
              </a:solidFill>
            </a:endParaRPr>
          </a:p>
        </p:txBody>
      </p:sp>
      <p:pic>
        <p:nvPicPr>
          <p:cNvPr id="194566" name="Picture 5" descr="http://i47.servimg.com/u/f47/11/37/34/39/1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69" y="3429000"/>
            <a:ext cx="478393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26CCC58-0400-406E-B098-45320232D105}" type="slidenum">
              <a:rPr lang="ar-SA" sz="1400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14A2-4807-44AA-AED9-5773FF550EDD}" type="datetime1">
              <a:rPr lang="en-MY" smtClean="0"/>
              <a:t>7/8/2023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969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835572" y="2376122"/>
          <a:ext cx="6281420" cy="1219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Equation" r:id="rId3" imgW="2603500" imgH="482600" progId="Equation.3">
                  <p:embed/>
                </p:oleObj>
              </mc:Choice>
              <mc:Fallback>
                <p:oleObj name="Equation" r:id="rId3" imgW="2603500" imgH="4826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572" y="2376122"/>
                        <a:ext cx="6281420" cy="12195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179512" y="3975294"/>
            <a:ext cx="88225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2800" b="1" dirty="0" smtClean="0">
                <a:solidFill>
                  <a:srgbClr val="002060"/>
                </a:solidFill>
              </a:rPr>
              <a:t>And the </a:t>
            </a:r>
            <a:r>
              <a:rPr lang="en-MY" sz="2800" dirty="0" smtClean="0"/>
              <a:t>observed difference between μ and  X̅ is due to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MY" sz="2800" b="1" dirty="0" smtClean="0">
                <a:solidFill>
                  <a:schemeClr val="accent1">
                    <a:lumMod val="50000"/>
                  </a:schemeClr>
                </a:solidFill>
              </a:rPr>
              <a:t>Sampling error 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MY" sz="2800" b="1" dirty="0" smtClean="0">
                <a:solidFill>
                  <a:schemeClr val="accent1">
                    <a:lumMod val="50000"/>
                  </a:schemeClr>
                </a:solidFill>
              </a:rPr>
              <a:t>Sampling variability 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MY" sz="2800" b="1" dirty="0" smtClean="0">
                <a:solidFill>
                  <a:schemeClr val="accent1">
                    <a:lumMod val="50000"/>
                  </a:schemeClr>
                </a:solidFill>
              </a:rPr>
              <a:t>Or Chance factor 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2800" b="1" dirty="0" smtClean="0"/>
              <a:t>There is </a:t>
            </a:r>
            <a:r>
              <a:rPr lang="en-MY" sz="2800" b="1" dirty="0" smtClean="0">
                <a:solidFill>
                  <a:srgbClr val="FF0000"/>
                </a:solidFill>
              </a:rPr>
              <a:t>no effect of diet on</a:t>
            </a:r>
            <a:r>
              <a:rPr lang="en-MY" sz="2800" b="1" dirty="0" smtClean="0"/>
              <a:t> the </a:t>
            </a:r>
            <a:r>
              <a:rPr lang="en-MY" sz="2800" b="1" dirty="0" smtClean="0">
                <a:solidFill>
                  <a:srgbClr val="FF0000"/>
                </a:solidFill>
              </a:rPr>
              <a:t>cholesterol level </a:t>
            </a:r>
            <a:r>
              <a:rPr lang="en-MY" sz="2800" dirty="0" smtClean="0"/>
              <a:t>.</a:t>
            </a:r>
            <a:endParaRPr lang="en-MY" sz="2800" dirty="0"/>
          </a:p>
        </p:txBody>
      </p:sp>
      <p:sp>
        <p:nvSpPr>
          <p:cNvPr id="6" name="Rectangle 5"/>
          <p:cNvSpPr/>
          <p:nvPr/>
        </p:nvSpPr>
        <p:spPr>
          <a:xfrm>
            <a:off x="331075" y="303669"/>
            <a:ext cx="852914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>
                <a:solidFill>
                  <a:srgbClr val="C00000"/>
                </a:solidFill>
              </a:rPr>
              <a:t>Ho</a:t>
            </a:r>
          </a:p>
          <a:p>
            <a:r>
              <a:rPr lang="en-MY" sz="2800" dirty="0"/>
              <a:t>        There </a:t>
            </a:r>
            <a:r>
              <a:rPr lang="en-MY" sz="2800" b="1" dirty="0"/>
              <a:t>is </a:t>
            </a:r>
            <a:r>
              <a:rPr lang="en-MY" sz="2800" b="1" dirty="0">
                <a:solidFill>
                  <a:srgbClr val="FF0000"/>
                </a:solidFill>
              </a:rPr>
              <a:t>no significance </a:t>
            </a:r>
            <a:r>
              <a:rPr lang="en-MY" sz="2800" b="1" dirty="0">
                <a:solidFill>
                  <a:srgbClr val="0070C0"/>
                </a:solidFill>
              </a:rPr>
              <a:t>difference</a:t>
            </a:r>
            <a:r>
              <a:rPr lang="en-MY" sz="2800" b="1" dirty="0"/>
              <a:t> </a:t>
            </a:r>
            <a:r>
              <a:rPr lang="en-MY" sz="2800" dirty="0"/>
              <a:t>in the </a:t>
            </a:r>
            <a:r>
              <a:rPr lang="en-MY" sz="2800" dirty="0">
                <a:solidFill>
                  <a:srgbClr val="FF0000"/>
                </a:solidFill>
              </a:rPr>
              <a:t>mean</a:t>
            </a:r>
            <a:r>
              <a:rPr lang="en-MY" sz="2800" dirty="0"/>
              <a:t> cholesterol level between population mean μ (242) and </a:t>
            </a:r>
            <a:r>
              <a:rPr lang="en-MY" sz="2800" dirty="0">
                <a:solidFill>
                  <a:srgbClr val="FF0000"/>
                </a:solidFill>
              </a:rPr>
              <a:t>population mean of the studied </a:t>
            </a:r>
            <a:r>
              <a:rPr lang="en-MY" sz="2800" dirty="0"/>
              <a:t>(81) </a:t>
            </a:r>
            <a:r>
              <a:rPr lang="en-MY" sz="2800" dirty="0">
                <a:solidFill>
                  <a:srgbClr val="FF0000"/>
                </a:solidFill>
              </a:rPr>
              <a:t>group</a:t>
            </a:r>
            <a:r>
              <a:rPr lang="en-MY" sz="2800" dirty="0"/>
              <a:t> (sample</a:t>
            </a:r>
            <a:r>
              <a:rPr lang="en-MY" sz="2800" dirty="0" smtClean="0"/>
              <a:t>) (200) 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252334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89" y="1761315"/>
            <a:ext cx="5486400" cy="147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88640"/>
            <a:ext cx="88966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 smtClean="0">
                <a:solidFill>
                  <a:srgbClr val="C00000"/>
                </a:solidFill>
              </a:rPr>
              <a:t>        </a:t>
            </a:r>
            <a:r>
              <a:rPr lang="en-MY" sz="3200" dirty="0" smtClean="0">
                <a:solidFill>
                  <a:srgbClr val="C00000"/>
                </a:solidFill>
              </a:rPr>
              <a:t>HA </a:t>
            </a:r>
          </a:p>
          <a:p>
            <a:r>
              <a:rPr lang="en-MY" sz="2800" dirty="0" smtClean="0"/>
              <a:t>* </a:t>
            </a:r>
            <a:r>
              <a:rPr lang="en-MY" sz="2800" b="1" dirty="0" smtClean="0"/>
              <a:t>There is  a </a:t>
            </a:r>
            <a:r>
              <a:rPr lang="en-MY" sz="2800" b="1" dirty="0" smtClean="0">
                <a:solidFill>
                  <a:srgbClr val="FF0000"/>
                </a:solidFill>
              </a:rPr>
              <a:t>significance difference </a:t>
            </a:r>
            <a:r>
              <a:rPr lang="en-MY" sz="2800" b="1" dirty="0" smtClean="0"/>
              <a:t>in the </a:t>
            </a:r>
            <a:r>
              <a:rPr lang="en-MY" sz="2800" b="1" dirty="0" smtClean="0">
                <a:solidFill>
                  <a:srgbClr val="FF0000"/>
                </a:solidFill>
              </a:rPr>
              <a:t>mean</a:t>
            </a:r>
            <a:r>
              <a:rPr lang="en-MY" sz="2800" b="1" dirty="0" smtClean="0"/>
              <a:t> </a:t>
            </a:r>
            <a:r>
              <a:rPr lang="en-MY" sz="2800" dirty="0" smtClean="0"/>
              <a:t>cholesterol level between </a:t>
            </a:r>
            <a:r>
              <a:rPr lang="en-MY" sz="2800" b="1" dirty="0" smtClean="0">
                <a:solidFill>
                  <a:schemeClr val="accent1">
                    <a:lumMod val="50000"/>
                  </a:schemeClr>
                </a:solidFill>
              </a:rPr>
              <a:t>population mean</a:t>
            </a:r>
            <a:r>
              <a:rPr lang="en-MY" sz="2800" b="1" dirty="0" smtClean="0">
                <a:solidFill>
                  <a:srgbClr val="FF0000"/>
                </a:solidFill>
              </a:rPr>
              <a:t> </a:t>
            </a:r>
            <a:r>
              <a:rPr lang="en-MY" sz="2800" dirty="0" smtClean="0">
                <a:solidFill>
                  <a:srgbClr val="FF0000"/>
                </a:solidFill>
              </a:rPr>
              <a:t>μ </a:t>
            </a:r>
            <a:r>
              <a:rPr lang="en-MY" sz="2800" dirty="0" smtClean="0"/>
              <a:t>and studied group </a:t>
            </a:r>
            <a:r>
              <a:rPr lang="en-MY" sz="2800" dirty="0" smtClean="0">
                <a:solidFill>
                  <a:srgbClr val="FF0000"/>
                </a:solidFill>
              </a:rPr>
              <a:t>X̅   </a:t>
            </a:r>
            <a:r>
              <a:rPr lang="en-MY" sz="2800" dirty="0" smtClean="0"/>
              <a:t>.</a:t>
            </a:r>
            <a:endParaRPr lang="en-MY" sz="2800" dirty="0"/>
          </a:p>
        </p:txBody>
      </p:sp>
      <p:sp>
        <p:nvSpPr>
          <p:cNvPr id="2" name="Rectangle 1"/>
          <p:cNvSpPr/>
          <p:nvPr/>
        </p:nvSpPr>
        <p:spPr>
          <a:xfrm>
            <a:off x="255681" y="3503575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 smtClean="0"/>
              <a:t>** </a:t>
            </a:r>
            <a:r>
              <a:rPr lang="en-MY" sz="2800" b="1" dirty="0" smtClean="0">
                <a:solidFill>
                  <a:srgbClr val="7030A0"/>
                </a:solidFill>
              </a:rPr>
              <a:t>This difference is</a:t>
            </a:r>
            <a:r>
              <a:rPr lang="en-MY" sz="2800" b="1" dirty="0" smtClean="0">
                <a:solidFill>
                  <a:srgbClr val="FF0000"/>
                </a:solidFill>
              </a:rPr>
              <a:t> due </a:t>
            </a:r>
            <a:r>
              <a:rPr lang="en-MY" sz="2800" b="1" dirty="0" smtClean="0">
                <a:solidFill>
                  <a:srgbClr val="7030A0"/>
                </a:solidFill>
              </a:rPr>
              <a:t>to </a:t>
            </a:r>
          </a:p>
          <a:p>
            <a:r>
              <a:rPr lang="en-MY" sz="2800" dirty="0" smtClean="0"/>
              <a:t>		</a:t>
            </a:r>
            <a:r>
              <a:rPr lang="en-MY" sz="2800" b="1" dirty="0" smtClean="0">
                <a:solidFill>
                  <a:srgbClr val="0070C0"/>
                </a:solidFill>
              </a:rPr>
              <a:t>the </a:t>
            </a:r>
            <a:r>
              <a:rPr lang="en-MY" sz="2800" b="1" dirty="0" smtClean="0">
                <a:solidFill>
                  <a:srgbClr val="FF0000"/>
                </a:solidFill>
              </a:rPr>
              <a:t>effect</a:t>
            </a:r>
            <a:r>
              <a:rPr lang="en-MY" sz="2800" b="1" dirty="0" smtClean="0">
                <a:solidFill>
                  <a:srgbClr val="0070C0"/>
                </a:solidFill>
              </a:rPr>
              <a:t> of influencing </a:t>
            </a:r>
            <a:r>
              <a:rPr lang="en-MY" sz="2800" b="1" dirty="0" smtClean="0">
                <a:solidFill>
                  <a:srgbClr val="FF0000"/>
                </a:solidFill>
              </a:rPr>
              <a:t>factor</a:t>
            </a:r>
            <a:r>
              <a:rPr lang="en-MY" sz="2800" b="1" dirty="0" smtClean="0">
                <a:solidFill>
                  <a:srgbClr val="0070C0"/>
                </a:solidFill>
              </a:rPr>
              <a:t> .</a:t>
            </a:r>
          </a:p>
          <a:p>
            <a:r>
              <a:rPr lang="en-MY" sz="2800" b="1" dirty="0" smtClean="0">
                <a:solidFill>
                  <a:srgbClr val="0070C0"/>
                </a:solidFill>
              </a:rPr>
              <a:t>		the effect of</a:t>
            </a:r>
            <a:r>
              <a:rPr lang="en-MY" sz="2800" b="1" dirty="0" smtClean="0">
                <a:solidFill>
                  <a:srgbClr val="FF0000"/>
                </a:solidFill>
              </a:rPr>
              <a:t> diet </a:t>
            </a:r>
            <a:r>
              <a:rPr lang="en-MY" sz="2800" b="1" dirty="0" smtClean="0">
                <a:solidFill>
                  <a:srgbClr val="0070C0"/>
                </a:solidFill>
              </a:rPr>
              <a:t>on cholesterol .</a:t>
            </a:r>
          </a:p>
          <a:p>
            <a:r>
              <a:rPr lang="en-MY" sz="2800" b="1" dirty="0" smtClean="0">
                <a:solidFill>
                  <a:srgbClr val="0070C0"/>
                </a:solidFill>
              </a:rPr>
              <a:t>*** This difference is </a:t>
            </a:r>
            <a:r>
              <a:rPr lang="en-MY" sz="2800" b="1" dirty="0" smtClean="0">
                <a:solidFill>
                  <a:srgbClr val="FF0000"/>
                </a:solidFill>
              </a:rPr>
              <a:t>not due to chance </a:t>
            </a:r>
            <a:r>
              <a:rPr lang="en-MY" sz="2800" b="1" dirty="0" smtClean="0">
                <a:solidFill>
                  <a:srgbClr val="0070C0"/>
                </a:solidFill>
              </a:rPr>
              <a:t>factor </a:t>
            </a:r>
            <a:endParaRPr lang="en-MY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6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43634"/>
            <a:ext cx="5004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</a:rPr>
              <a:t>level of significance </a:t>
            </a:r>
          </a:p>
          <a:p>
            <a:r>
              <a:rPr lang="en-MY" sz="2800" b="1" dirty="0" smtClean="0">
                <a:solidFill>
                  <a:srgbClr val="FF0000"/>
                </a:solidFill>
              </a:rPr>
              <a:t>	 </a:t>
            </a:r>
            <a:endParaRPr lang="en-MY" sz="28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908719"/>
            <a:ext cx="4305155" cy="12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54687" y="1097741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0070C0"/>
                </a:solidFill>
              </a:rPr>
              <a:t>Two tails t test .</a:t>
            </a:r>
          </a:p>
          <a:p>
            <a:r>
              <a:rPr lang="en-MY" sz="2800" b="1" dirty="0" smtClean="0">
                <a:solidFill>
                  <a:srgbClr val="0070C0"/>
                </a:solidFill>
              </a:rPr>
              <a:t>Two sided t test </a:t>
            </a:r>
            <a:r>
              <a:rPr lang="en-MY" sz="2800" dirty="0" smtClean="0"/>
              <a:t>.</a:t>
            </a:r>
            <a:endParaRPr lang="en-MY" sz="2800" dirty="0"/>
          </a:p>
        </p:txBody>
      </p:sp>
      <p:sp>
        <p:nvSpPr>
          <p:cNvPr id="4" name="Rectangle 3"/>
          <p:cNvSpPr/>
          <p:nvPr/>
        </p:nvSpPr>
        <p:spPr>
          <a:xfrm>
            <a:off x="632077" y="2988336"/>
            <a:ext cx="79749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 smtClean="0"/>
              <a:t>Proper test </a:t>
            </a:r>
          </a:p>
          <a:p>
            <a:r>
              <a:rPr lang="en-MY" sz="2800" dirty="0" smtClean="0"/>
              <a:t>	Because  This is quantitative data .</a:t>
            </a:r>
          </a:p>
          <a:p>
            <a:r>
              <a:rPr lang="en-MY" sz="2800" dirty="0" smtClean="0"/>
              <a:t>                           This is difference between two means . We use</a:t>
            </a:r>
          </a:p>
          <a:p>
            <a:r>
              <a:rPr lang="en-MY" sz="2800" dirty="0" smtClean="0">
                <a:solidFill>
                  <a:srgbClr val="FF0000"/>
                </a:solidFill>
              </a:rPr>
              <a:t> t test                </a:t>
            </a:r>
            <a:r>
              <a:rPr lang="en-MY" sz="2800" dirty="0" smtClean="0"/>
              <a:t>First application</a:t>
            </a:r>
          </a:p>
        </p:txBody>
      </p:sp>
    </p:spTree>
    <p:extLst>
      <p:ext uri="{BB962C8B-B14F-4D97-AF65-F5344CB8AC3E}">
        <p14:creationId xmlns:p14="http://schemas.microsoft.com/office/powerpoint/2010/main" val="967638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693" y="1997240"/>
            <a:ext cx="78669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 smtClean="0"/>
              <a:t>t=</a:t>
            </a:r>
            <a:r>
              <a:rPr lang="en-MY" sz="2800" u="sng" dirty="0" smtClean="0"/>
              <a:t>242-200   </a:t>
            </a:r>
            <a:r>
              <a:rPr lang="en-MY" sz="2800" dirty="0" smtClean="0"/>
              <a:t>    </a:t>
            </a:r>
            <a:r>
              <a:rPr lang="en-MY" sz="2800" dirty="0"/>
              <a:t>= </a:t>
            </a:r>
            <a:r>
              <a:rPr lang="en-MY" sz="2800" u="sng" dirty="0"/>
              <a:t>42       .</a:t>
            </a:r>
            <a:r>
              <a:rPr lang="en-MY" sz="2800" dirty="0"/>
              <a:t>      = </a:t>
            </a:r>
            <a:r>
              <a:rPr lang="en-MY" sz="2800" u="sng" dirty="0"/>
              <a:t>42     .</a:t>
            </a:r>
          </a:p>
          <a:p>
            <a:r>
              <a:rPr lang="en-MY" sz="2800" dirty="0"/>
              <a:t>      45/√</a:t>
            </a:r>
            <a:r>
              <a:rPr lang="en-MY" sz="2800" dirty="0" smtClean="0"/>
              <a:t>81       45/9                 5</a:t>
            </a:r>
            <a:endParaRPr lang="en-MY" sz="2800" dirty="0"/>
          </a:p>
          <a:p>
            <a:r>
              <a:rPr lang="en-MY" sz="2800" dirty="0" smtClean="0"/>
              <a:t> </a:t>
            </a:r>
          </a:p>
          <a:p>
            <a:r>
              <a:rPr lang="en-MY" sz="2800" dirty="0" smtClean="0">
                <a:solidFill>
                  <a:srgbClr val="FF0000"/>
                </a:solidFill>
              </a:rPr>
              <a:t>Calculated t= 8.4</a:t>
            </a:r>
          </a:p>
          <a:p>
            <a:endParaRPr lang="en-MY" sz="2800" dirty="0" smtClean="0"/>
          </a:p>
          <a:p>
            <a:r>
              <a:rPr lang="en-MY" sz="2800" dirty="0" smtClean="0"/>
              <a:t>Tabulated   t  at   </a:t>
            </a:r>
            <a:r>
              <a:rPr lang="el-GR" sz="2800" dirty="0" smtClean="0"/>
              <a:t>α</a:t>
            </a:r>
            <a:r>
              <a:rPr lang="en-MY" sz="2800" dirty="0" smtClean="0"/>
              <a:t>     0.025</a:t>
            </a:r>
          </a:p>
          <a:p>
            <a:r>
              <a:rPr lang="en-MY" sz="2800" dirty="0"/>
              <a:t> </a:t>
            </a:r>
            <a:r>
              <a:rPr lang="en-MY" sz="2800" dirty="0" smtClean="0"/>
              <a:t>                             </a:t>
            </a:r>
            <a:r>
              <a:rPr lang="en-MY" sz="2800" dirty="0" err="1" smtClean="0"/>
              <a:t>d.F</a:t>
            </a:r>
            <a:r>
              <a:rPr lang="en-MY" sz="2800" dirty="0" smtClean="0"/>
              <a:t>=  80</a:t>
            </a:r>
          </a:p>
          <a:p>
            <a:r>
              <a:rPr lang="en-MY" sz="2800" dirty="0"/>
              <a:t> </a:t>
            </a:r>
            <a:r>
              <a:rPr lang="en-MY" sz="2800" dirty="0" smtClean="0"/>
              <a:t>                      </a:t>
            </a:r>
            <a:r>
              <a:rPr lang="en-MY" sz="2800" dirty="0" err="1" smtClean="0"/>
              <a:t>df</a:t>
            </a:r>
            <a:r>
              <a:rPr lang="en-MY" sz="2800" dirty="0" smtClean="0"/>
              <a:t>= sample size -1=   (N-1)</a:t>
            </a:r>
          </a:p>
          <a:p>
            <a:r>
              <a:rPr lang="en-MY" sz="2800" dirty="0"/>
              <a:t> </a:t>
            </a:r>
            <a:r>
              <a:rPr lang="en-MY" sz="2800" dirty="0" smtClean="0"/>
              <a:t>  </a:t>
            </a:r>
            <a:r>
              <a:rPr lang="en-MY" sz="2800" b="1" dirty="0" smtClean="0">
                <a:solidFill>
                  <a:srgbClr val="FF0000"/>
                </a:solidFill>
              </a:rPr>
              <a:t>t </a:t>
            </a:r>
            <a:r>
              <a:rPr lang="en-MY" sz="1100" b="1" dirty="0" smtClean="0">
                <a:solidFill>
                  <a:srgbClr val="FF0000"/>
                </a:solidFill>
              </a:rPr>
              <a:t>80</a:t>
            </a:r>
            <a:r>
              <a:rPr lang="en-MY" sz="2800" b="1" dirty="0" smtClean="0">
                <a:solidFill>
                  <a:srgbClr val="FF0000"/>
                </a:solidFill>
              </a:rPr>
              <a:t>= 1.993</a:t>
            </a:r>
            <a:endParaRPr lang="en-MY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937" y="275758"/>
            <a:ext cx="3799692" cy="12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24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459" y="368439"/>
            <a:ext cx="871576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/>
              <a:t>We accept that there is </a:t>
            </a:r>
            <a:r>
              <a:rPr lang="en-MY" sz="2800" b="1" dirty="0" smtClean="0">
                <a:solidFill>
                  <a:srgbClr val="FF0000"/>
                </a:solidFill>
              </a:rPr>
              <a:t>a significance difference  </a:t>
            </a:r>
            <a:r>
              <a:rPr lang="en-MY" sz="2800" dirty="0" smtClean="0"/>
              <a:t>,</a:t>
            </a:r>
          </a:p>
          <a:p>
            <a:r>
              <a:rPr lang="en-MY" sz="2800" dirty="0" smtClean="0"/>
              <a:t> and the difference   is due </a:t>
            </a:r>
            <a:r>
              <a:rPr lang="en-MY" sz="2800" dirty="0" smtClean="0">
                <a:solidFill>
                  <a:srgbClr val="002060"/>
                </a:solidFill>
              </a:rPr>
              <a:t>to </a:t>
            </a:r>
            <a:r>
              <a:rPr lang="en-MY" sz="2800" b="1" dirty="0" smtClean="0">
                <a:solidFill>
                  <a:schemeClr val="tx2"/>
                </a:solidFill>
              </a:rPr>
              <a:t>effect</a:t>
            </a:r>
            <a:r>
              <a:rPr lang="en-MY" sz="2800" dirty="0" smtClean="0">
                <a:solidFill>
                  <a:srgbClr val="002060"/>
                </a:solidFill>
              </a:rPr>
              <a:t> of the </a:t>
            </a:r>
            <a:r>
              <a:rPr lang="en-MY" sz="2800" dirty="0" smtClean="0">
                <a:solidFill>
                  <a:srgbClr val="FF0000"/>
                </a:solidFill>
              </a:rPr>
              <a:t>diet</a:t>
            </a:r>
          </a:p>
          <a:p>
            <a:r>
              <a:rPr lang="en-MY" sz="2800" dirty="0" smtClean="0">
                <a:solidFill>
                  <a:srgbClr val="002060"/>
                </a:solidFill>
              </a:rPr>
              <a:t>                                not   due to sampling error </a:t>
            </a:r>
            <a:r>
              <a:rPr lang="en-MY" sz="2800" dirty="0" smtClean="0">
                <a:solidFill>
                  <a:srgbClr val="002060"/>
                </a:solidFill>
              </a:rPr>
              <a:t>.</a:t>
            </a:r>
          </a:p>
          <a:p>
            <a:endParaRPr lang="en-MY" sz="2800" dirty="0" smtClean="0">
              <a:solidFill>
                <a:srgbClr val="002060"/>
              </a:solidFill>
            </a:endParaRPr>
          </a:p>
          <a:p>
            <a:r>
              <a:rPr lang="en-MY" sz="2800" dirty="0" smtClean="0"/>
              <a:t>       This mean that </a:t>
            </a:r>
            <a:r>
              <a:rPr lang="en-MY" sz="2800" dirty="0" smtClean="0">
                <a:solidFill>
                  <a:srgbClr val="FF0000"/>
                </a:solidFill>
              </a:rPr>
              <a:t>calculated  t  fall in Rejection region </a:t>
            </a:r>
            <a:r>
              <a:rPr lang="en-MY" sz="2800" dirty="0" smtClean="0"/>
              <a:t>.</a:t>
            </a:r>
          </a:p>
          <a:p>
            <a:r>
              <a:rPr lang="en-MY" sz="2800" dirty="0" smtClean="0"/>
              <a:t> </a:t>
            </a:r>
            <a:r>
              <a:rPr lang="en-MY" sz="2800" b="1" dirty="0" smtClean="0"/>
              <a:t>This </a:t>
            </a:r>
            <a:r>
              <a:rPr lang="en-MY" sz="2800" b="1" dirty="0" smtClean="0"/>
              <a:t>mean that the </a:t>
            </a:r>
            <a:r>
              <a:rPr lang="en-MY" sz="2800" b="1" dirty="0" smtClean="0">
                <a:solidFill>
                  <a:srgbClr val="FF0000"/>
                </a:solidFill>
              </a:rPr>
              <a:t>influencing factor </a:t>
            </a:r>
            <a:r>
              <a:rPr lang="en-MY" sz="2800" b="1" dirty="0" smtClean="0"/>
              <a:t>is </a:t>
            </a:r>
            <a:r>
              <a:rPr lang="en-MY" sz="2800" b="1" dirty="0" smtClean="0">
                <a:solidFill>
                  <a:srgbClr val="FF0000"/>
                </a:solidFill>
              </a:rPr>
              <a:t>higher  than 95% </a:t>
            </a:r>
            <a:r>
              <a:rPr lang="en-MY" sz="2800" dirty="0" smtClean="0"/>
              <a:t>This </a:t>
            </a:r>
            <a:r>
              <a:rPr lang="en-MY" sz="2800" dirty="0" smtClean="0"/>
              <a:t>mean that the</a:t>
            </a:r>
            <a:r>
              <a:rPr lang="en-MY" sz="2800" b="1" dirty="0" smtClean="0">
                <a:solidFill>
                  <a:schemeClr val="tx2"/>
                </a:solidFill>
              </a:rPr>
              <a:t> chance </a:t>
            </a:r>
            <a:r>
              <a:rPr lang="en-MY" sz="2800" dirty="0" smtClean="0"/>
              <a:t>factor is </a:t>
            </a:r>
            <a:r>
              <a:rPr lang="en-MY" sz="2800" b="1" dirty="0" smtClean="0">
                <a:solidFill>
                  <a:srgbClr val="FF0000"/>
                </a:solidFill>
              </a:rPr>
              <a:t>lesser  than 5% </a:t>
            </a:r>
            <a:r>
              <a:rPr lang="en-MY" sz="2800" dirty="0" smtClean="0"/>
              <a:t>.</a:t>
            </a:r>
          </a:p>
          <a:p>
            <a:endParaRPr lang="en-MY" sz="2800" dirty="0" smtClean="0"/>
          </a:p>
          <a:p>
            <a:r>
              <a:rPr lang="en-MY" sz="2800" dirty="0" smtClean="0"/>
              <a:t>So, The </a:t>
            </a:r>
            <a:r>
              <a:rPr lang="en-MY" sz="2800" b="1" dirty="0" smtClean="0"/>
              <a:t>difference between   is </a:t>
            </a:r>
            <a:r>
              <a:rPr lang="en-MY" sz="2800" b="1" dirty="0" smtClean="0">
                <a:solidFill>
                  <a:srgbClr val="FF0000"/>
                </a:solidFill>
              </a:rPr>
              <a:t>due to influencing  factor </a:t>
            </a:r>
            <a:r>
              <a:rPr lang="en-MY" sz="2800" b="1" dirty="0" smtClean="0"/>
              <a:t>.</a:t>
            </a:r>
          </a:p>
          <a:p>
            <a:endParaRPr lang="en-MY" sz="2800" b="1" dirty="0" smtClean="0"/>
          </a:p>
          <a:p>
            <a:r>
              <a:rPr lang="en-MY" sz="2800" b="1" dirty="0" smtClean="0"/>
              <a:t>There is significance </a:t>
            </a:r>
            <a:r>
              <a:rPr lang="en-MY" sz="2800" b="1" dirty="0" smtClean="0">
                <a:solidFill>
                  <a:srgbClr val="FF0000"/>
                </a:solidFill>
              </a:rPr>
              <a:t>effect of diet </a:t>
            </a:r>
            <a:r>
              <a:rPr lang="en-MY" sz="2800" b="1" dirty="0" smtClean="0"/>
              <a:t>on cholesterol </a:t>
            </a:r>
            <a:r>
              <a:rPr lang="en-MY" sz="2800" b="1" dirty="0" smtClean="0"/>
              <a:t>level</a:t>
            </a:r>
            <a:endParaRPr lang="en-MY" sz="2800" b="1" dirty="0" smtClean="0"/>
          </a:p>
          <a:p>
            <a:r>
              <a:rPr lang="en-MY" sz="2800" b="1" dirty="0" smtClean="0"/>
              <a:t>    This observed difference is not  due to chance factor </a:t>
            </a:r>
            <a:r>
              <a:rPr lang="en-MY" sz="2800" b="1" dirty="0" smtClean="0"/>
              <a:t> </a:t>
            </a:r>
            <a:endParaRPr lang="en-MY" sz="2800" b="1" dirty="0" smtClean="0"/>
          </a:p>
          <a:p>
            <a:r>
              <a:rPr lang="en-MY" sz="2800" b="1" dirty="0">
                <a:solidFill>
                  <a:srgbClr val="FF0000"/>
                </a:solidFill>
              </a:rPr>
              <a:t> </a:t>
            </a:r>
            <a:r>
              <a:rPr lang="en-MY" sz="2800" b="1" dirty="0" smtClean="0">
                <a:solidFill>
                  <a:srgbClr val="FF0000"/>
                </a:solidFill>
              </a:rPr>
              <a:t>           P </a:t>
            </a:r>
            <a:r>
              <a:rPr lang="en-MY" sz="2800" b="1" dirty="0">
                <a:solidFill>
                  <a:srgbClr val="FF0000"/>
                </a:solidFill>
              </a:rPr>
              <a:t>&lt;</a:t>
            </a:r>
            <a:r>
              <a:rPr lang="en-MY" sz="2800" b="1" dirty="0" smtClean="0">
                <a:solidFill>
                  <a:srgbClr val="FF0000"/>
                </a:solidFill>
              </a:rPr>
              <a:t> 0.05 </a:t>
            </a:r>
            <a:r>
              <a:rPr lang="en-MY" sz="2800" dirty="0" smtClean="0"/>
              <a:t>.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733298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23528" y="476672"/>
          <a:ext cx="3528392" cy="1256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tion" r:id="rId3" imgW="1397000" imgH="457200" progId="Equation.3">
                  <p:embed/>
                </p:oleObj>
              </mc:Choice>
              <mc:Fallback>
                <p:oleObj name="Equation" r:id="rId3" imgW="1397000" imgH="4572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76672"/>
                        <a:ext cx="3528392" cy="12565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323528" y="3693872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chemeClr val="tx2"/>
                </a:solidFill>
              </a:rPr>
              <a:t>Calculated </a:t>
            </a:r>
            <a:r>
              <a:rPr lang="en-MY" sz="2800" dirty="0" smtClean="0"/>
              <a:t>  t  </a:t>
            </a:r>
            <a:r>
              <a:rPr lang="en-MY" sz="2800" b="1" dirty="0" smtClean="0">
                <a:solidFill>
                  <a:srgbClr val="FF0000"/>
                </a:solidFill>
              </a:rPr>
              <a:t>&gt;</a:t>
            </a:r>
            <a:r>
              <a:rPr lang="en-MY" sz="2800" dirty="0" smtClean="0"/>
              <a:t>  </a:t>
            </a:r>
            <a:r>
              <a:rPr lang="en-MY" sz="2800" b="1" dirty="0" smtClean="0"/>
              <a:t>tabulated </a:t>
            </a:r>
            <a:r>
              <a:rPr lang="en-MY" sz="2800" dirty="0" smtClean="0"/>
              <a:t>.</a:t>
            </a:r>
          </a:p>
          <a:p>
            <a:r>
              <a:rPr lang="en-MY" sz="2800" dirty="0" smtClean="0"/>
              <a:t>So calculated  t value  </a:t>
            </a:r>
            <a:r>
              <a:rPr lang="en-MY" sz="2800" b="1" dirty="0" smtClean="0">
                <a:solidFill>
                  <a:schemeClr val="accent1">
                    <a:lumMod val="50000"/>
                  </a:schemeClr>
                </a:solidFill>
              </a:rPr>
              <a:t>fall</a:t>
            </a:r>
            <a:r>
              <a:rPr lang="en-MY" sz="2800" dirty="0" smtClean="0"/>
              <a:t> in region of</a:t>
            </a:r>
            <a:r>
              <a:rPr lang="en-MY" sz="2800" b="1" dirty="0" smtClean="0">
                <a:solidFill>
                  <a:srgbClr val="FF0000"/>
                </a:solidFill>
              </a:rPr>
              <a:t> Rejection</a:t>
            </a:r>
            <a:r>
              <a:rPr lang="en-MY" sz="2800" dirty="0" smtClean="0"/>
              <a:t>, so we </a:t>
            </a:r>
            <a:r>
              <a:rPr lang="en-MY" sz="2800" b="1" dirty="0" smtClean="0">
                <a:solidFill>
                  <a:srgbClr val="FF0000"/>
                </a:solidFill>
              </a:rPr>
              <a:t>Reject H0  </a:t>
            </a:r>
            <a:r>
              <a:rPr lang="en-MY" sz="2800" dirty="0" smtClean="0"/>
              <a:t>and </a:t>
            </a:r>
            <a:r>
              <a:rPr lang="en-MY" sz="2800" b="1" dirty="0" smtClean="0">
                <a:solidFill>
                  <a:srgbClr val="00B050"/>
                </a:solidFill>
              </a:rPr>
              <a:t>accept HA </a:t>
            </a:r>
            <a:r>
              <a:rPr lang="en-MY" sz="2800" dirty="0" smtClean="0"/>
              <a:t>.</a:t>
            </a:r>
            <a:endParaRPr lang="en-MY" sz="2800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26" y="865055"/>
            <a:ext cx="504056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3528" y="5319690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/>
              <a:t>Conclusion</a:t>
            </a:r>
            <a:r>
              <a:rPr lang="en-MY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MY" sz="2800" b="1" dirty="0" smtClean="0">
                <a:solidFill>
                  <a:srgbClr val="0070C0"/>
                </a:solidFill>
              </a:rPr>
              <a:t>There is a </a:t>
            </a:r>
            <a:r>
              <a:rPr lang="en-MY" sz="2800" b="1" dirty="0" smtClean="0">
                <a:solidFill>
                  <a:srgbClr val="FF0000"/>
                </a:solidFill>
              </a:rPr>
              <a:t>significance effect of diet </a:t>
            </a:r>
            <a:r>
              <a:rPr lang="en-MY" sz="2800" b="1" dirty="0" smtClean="0">
                <a:solidFill>
                  <a:srgbClr val="0070C0"/>
                </a:solidFill>
              </a:rPr>
              <a:t>on cholesterol level </a:t>
            </a:r>
            <a:endParaRPr lang="en-MY" sz="28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5320" y="2215740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>
                <a:solidFill>
                  <a:srgbClr val="FF0000"/>
                </a:solidFill>
              </a:rPr>
              <a:t>8.4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80125" y="2293063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>
                <a:solidFill>
                  <a:srgbClr val="FF0000"/>
                </a:solidFill>
              </a:rPr>
              <a:t>8.4</a:t>
            </a:r>
          </a:p>
        </p:txBody>
      </p:sp>
      <p:sp>
        <p:nvSpPr>
          <p:cNvPr id="11" name="Flowchart: Connector 10"/>
          <p:cNvSpPr/>
          <p:nvPr/>
        </p:nvSpPr>
        <p:spPr>
          <a:xfrm>
            <a:off x="7043538" y="1955776"/>
            <a:ext cx="457200" cy="46827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4" name="Flowchart: Connector 13"/>
          <p:cNvSpPr/>
          <p:nvPr/>
        </p:nvSpPr>
        <p:spPr>
          <a:xfrm>
            <a:off x="4512519" y="1969696"/>
            <a:ext cx="457200" cy="46827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7281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229" y="419759"/>
            <a:ext cx="83909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endParaRPr lang="en-US" sz="2800" dirty="0" smtClean="0">
              <a:ea typeface="Times New Roman" panose="02020603050405020304" pitchFamily="18" charset="0"/>
            </a:endParaRPr>
          </a:p>
          <a:p>
            <a:pPr rtl="1"/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ea typeface="Times New Roman" panose="02020603050405020304" pitchFamily="18" charset="0"/>
              </a:rPr>
              <a:t>Example </a:t>
            </a:r>
          </a:p>
          <a:p>
            <a:pPr rtl="1"/>
            <a:r>
              <a:rPr lang="en-US" sz="2800" dirty="0" smtClean="0">
                <a:ea typeface="Times New Roman" panose="02020603050405020304" pitchFamily="18" charset="0"/>
              </a:rPr>
              <a:t>A </a:t>
            </a:r>
            <a:r>
              <a:rPr lang="en-US" sz="2800" dirty="0">
                <a:ea typeface="Times New Roman" panose="02020603050405020304" pitchFamily="18" charset="0"/>
              </a:rPr>
              <a:t>hemoglobin level in g /dl were recorded for a sample of </a:t>
            </a:r>
            <a:r>
              <a:rPr lang="en-US" sz="2800" b="1" dirty="0">
                <a:ea typeface="Times New Roman" panose="02020603050405020304" pitchFamily="18" charset="0"/>
              </a:rPr>
              <a:t>20</a:t>
            </a:r>
            <a:r>
              <a:rPr lang="en-US" sz="2800" dirty="0">
                <a:ea typeface="Times New Roman" panose="02020603050405020304" pitchFamily="18" charset="0"/>
              </a:rPr>
              <a:t> children, who were part of a study </a:t>
            </a:r>
            <a:r>
              <a:rPr lang="en-US" sz="2800" dirty="0" smtClean="0">
                <a:ea typeface="Times New Roman" panose="02020603050405020304" pitchFamily="18" charset="0"/>
              </a:rPr>
              <a:t>of </a:t>
            </a:r>
            <a:r>
              <a:rPr lang="en-US" sz="2800" dirty="0">
                <a:ea typeface="Times New Roman" panose="02020603050405020304" pitchFamily="18" charset="0"/>
              </a:rPr>
              <a:t>acute leukemia . </a:t>
            </a:r>
            <a:r>
              <a:rPr lang="en-US" sz="2800" dirty="0" smtClean="0">
                <a:ea typeface="Times New Roman" panose="02020603050405020304" pitchFamily="18" charset="0"/>
              </a:rPr>
              <a:t>Their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mean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Hb </a:t>
            </a:r>
            <a:r>
              <a:rPr lang="en-US" sz="2800" dirty="0" smtClean="0">
                <a:ea typeface="Times New Roman" panose="02020603050405020304" pitchFamily="18" charset="0"/>
              </a:rPr>
              <a:t>level </a:t>
            </a:r>
            <a:r>
              <a:rPr lang="en-US" sz="2800" dirty="0">
                <a:ea typeface="Times New Roman" panose="02020603050405020304" pitchFamily="18" charset="0"/>
              </a:rPr>
              <a:t>was  </a:t>
            </a:r>
            <a:r>
              <a:rPr lang="en-US" sz="2800" b="1" dirty="0">
                <a:ea typeface="Times New Roman" panose="02020603050405020304" pitchFamily="18" charset="0"/>
              </a:rPr>
              <a:t>8 .5 ± 5</a:t>
            </a:r>
            <a:r>
              <a:rPr lang="en-US" sz="2800" dirty="0">
                <a:ea typeface="Times New Roman" panose="02020603050405020304" pitchFamily="18" charset="0"/>
              </a:rPr>
              <a:t>    g/dl. </a:t>
            </a:r>
            <a:r>
              <a:rPr lang="en-US" sz="2800" dirty="0" smtClean="0">
                <a:ea typeface="Times New Roman" panose="02020603050405020304" pitchFamily="18" charset="0"/>
              </a:rPr>
              <a:t>Can </a:t>
            </a:r>
            <a:r>
              <a:rPr lang="en-US" sz="2800" dirty="0">
                <a:ea typeface="Times New Roman" panose="02020603050405020304" pitchFamily="18" charset="0"/>
              </a:rPr>
              <a:t>we </a:t>
            </a:r>
            <a:r>
              <a:rPr lang="en-US" sz="2800" dirty="0" smtClean="0">
                <a:ea typeface="Times New Roman" panose="02020603050405020304" pitchFamily="18" charset="0"/>
              </a:rPr>
              <a:t>conclude </a:t>
            </a:r>
            <a:r>
              <a:rPr lang="en-US" sz="2800" dirty="0">
                <a:ea typeface="Times New Roman" panose="02020603050405020304" pitchFamily="18" charset="0"/>
              </a:rPr>
              <a:t>that hemoglobin </a:t>
            </a:r>
            <a:r>
              <a:rPr lang="en-US" sz="2800" dirty="0" smtClean="0">
                <a:ea typeface="Times New Roman" panose="02020603050405020304" pitchFamily="18" charset="0"/>
              </a:rPr>
              <a:t>level of </a:t>
            </a:r>
            <a:r>
              <a:rPr lang="en-US" sz="2800" dirty="0">
                <a:ea typeface="Times New Roman" panose="02020603050405020304" pitchFamily="18" charset="0"/>
              </a:rPr>
              <a:t>children </a:t>
            </a:r>
            <a:r>
              <a:rPr lang="en-US" sz="2800" dirty="0" smtClean="0">
                <a:ea typeface="Times New Roman" panose="02020603050405020304" pitchFamily="18" charset="0"/>
              </a:rPr>
              <a:t>with an acute </a:t>
            </a:r>
            <a:r>
              <a:rPr lang="en-US" sz="2800" dirty="0">
                <a:ea typeface="Times New Roman" panose="02020603050405020304" pitchFamily="18" charset="0"/>
              </a:rPr>
              <a:t>leukemia</a:t>
            </a:r>
            <a:r>
              <a:rPr lang="en-US" sz="2800" dirty="0" smtClean="0">
                <a:ea typeface="Times New Roman" panose="02020603050405020304" pitchFamily="18" charset="0"/>
              </a:rPr>
              <a:t> differ  </a:t>
            </a:r>
            <a:r>
              <a:rPr lang="en-US" sz="2800" dirty="0">
                <a:ea typeface="Times New Roman" panose="02020603050405020304" pitchFamily="18" charset="0"/>
              </a:rPr>
              <a:t>from normal population which is </a:t>
            </a:r>
            <a:r>
              <a:rPr lang="en-US" sz="2800" b="1" dirty="0">
                <a:ea typeface="Times New Roman" panose="02020603050405020304" pitchFamily="18" charset="0"/>
              </a:rPr>
              <a:t>13.5</a:t>
            </a:r>
            <a:r>
              <a:rPr lang="en-US" sz="2800" dirty="0">
                <a:ea typeface="Times New Roman" panose="02020603050405020304" pitchFamily="18" charset="0"/>
              </a:rPr>
              <a:t>   g/dl.    Let alpha =0 .05</a:t>
            </a:r>
          </a:p>
        </p:txBody>
      </p:sp>
    </p:spTree>
    <p:extLst>
      <p:ext uri="{BB962C8B-B14F-4D97-AF65-F5344CB8AC3E}">
        <p14:creationId xmlns:p14="http://schemas.microsoft.com/office/powerpoint/2010/main" val="50828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796" y="332656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 smtClean="0"/>
              <a:t> Is </a:t>
            </a:r>
            <a:r>
              <a:rPr lang="en-MY" sz="2800" dirty="0" smtClean="0"/>
              <a:t>there any effect of 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</a:rPr>
              <a:t>acute leukemia</a:t>
            </a:r>
            <a:r>
              <a:rPr lang="en-MY" sz="2800" dirty="0" smtClean="0"/>
              <a:t> </a:t>
            </a:r>
            <a:r>
              <a:rPr lang="en-MY" sz="2800" dirty="0" smtClean="0"/>
              <a:t>on </a:t>
            </a:r>
            <a:r>
              <a:rPr lang="en-US" sz="2800" dirty="0">
                <a:ea typeface="Times New Roman" panose="02020603050405020304" pitchFamily="18" charset="0"/>
              </a:rPr>
              <a:t>Hb </a:t>
            </a:r>
            <a:r>
              <a:rPr lang="en-MY" sz="2800" dirty="0" smtClean="0"/>
              <a:t>level </a:t>
            </a:r>
            <a:r>
              <a:rPr lang="en-MY" sz="2800" dirty="0" smtClean="0"/>
              <a:t>?</a:t>
            </a:r>
          </a:p>
          <a:p>
            <a:r>
              <a:rPr lang="en-MY" sz="2800" dirty="0" smtClean="0"/>
              <a:t>  Note</a:t>
            </a:r>
            <a:r>
              <a:rPr lang="en-MY" sz="2800" dirty="0" smtClean="0"/>
              <a:t>, that there is </a:t>
            </a:r>
            <a:r>
              <a:rPr lang="en-MY" sz="2800" b="1" dirty="0" smtClean="0"/>
              <a:t>a quite difference between  </a:t>
            </a:r>
            <a:r>
              <a:rPr lang="en-MY" sz="2800" dirty="0" smtClean="0"/>
              <a:t>.</a:t>
            </a:r>
          </a:p>
          <a:p>
            <a:r>
              <a:rPr lang="en-MY" sz="2800" dirty="0" smtClean="0"/>
              <a:t>                                                           </a:t>
            </a:r>
            <a:r>
              <a:rPr lang="en-MY" sz="2800" dirty="0" smtClean="0">
                <a:solidFill>
                  <a:srgbClr val="FF0000"/>
                </a:solidFill>
              </a:rPr>
              <a:t>Sampling Error </a:t>
            </a:r>
            <a:r>
              <a:rPr lang="en-MY" sz="2800" dirty="0" smtClean="0"/>
              <a:t>.</a:t>
            </a:r>
          </a:p>
          <a:p>
            <a:r>
              <a:rPr lang="en-MY" sz="2800" b="1" dirty="0" smtClean="0">
                <a:solidFill>
                  <a:schemeClr val="tx2">
                    <a:lumMod val="75000"/>
                  </a:schemeClr>
                </a:solidFill>
              </a:rPr>
              <a:t>This difference could be either</a:t>
            </a:r>
            <a:r>
              <a:rPr lang="en-MY" sz="28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MY" sz="2800" dirty="0" smtClean="0"/>
              <a:t>                                                      </a:t>
            </a:r>
            <a:r>
              <a:rPr lang="en-MY" sz="2800" b="1" dirty="0" smtClean="0">
                <a:solidFill>
                  <a:srgbClr val="FF0000"/>
                </a:solidFill>
              </a:rPr>
              <a:t>Influencing </a:t>
            </a:r>
            <a:r>
              <a:rPr lang="en-MY" sz="2800" b="1" dirty="0" smtClean="0">
                <a:solidFill>
                  <a:srgbClr val="FF0000"/>
                </a:solidFill>
              </a:rPr>
              <a:t>Factor </a:t>
            </a:r>
            <a:r>
              <a:rPr lang="en-MY" sz="2800" b="1" dirty="0" smtClean="0">
                <a:solidFill>
                  <a:srgbClr val="002060"/>
                </a:solidFill>
              </a:rPr>
              <a:t>(</a:t>
            </a:r>
            <a:r>
              <a:rPr lang="en-US" sz="28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leukemia</a:t>
            </a:r>
            <a:r>
              <a:rPr lang="en-US" sz="28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)</a:t>
            </a:r>
            <a:endParaRPr lang="en-MY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796" y="2579425"/>
            <a:ext cx="9036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MY" sz="2800" dirty="0" smtClean="0"/>
              <a:t>The group   </a:t>
            </a:r>
            <a:r>
              <a:rPr lang="en-MY" sz="2800" b="1" dirty="0" smtClean="0"/>
              <a:t>is equal to population mean </a:t>
            </a:r>
            <a:r>
              <a:rPr lang="en-MY" sz="2800" dirty="0" smtClean="0">
                <a:solidFill>
                  <a:srgbClr val="FF0000"/>
                </a:solidFill>
              </a:rPr>
              <a:t>μ </a:t>
            </a:r>
            <a:r>
              <a:rPr lang="en-MY" sz="2800" dirty="0" smtClean="0">
                <a:solidFill>
                  <a:srgbClr val="FF0000"/>
                </a:solidFill>
              </a:rPr>
              <a:t>(</a:t>
            </a:r>
            <a:r>
              <a:rPr lang="en-MY" sz="2800" b="1" dirty="0" smtClean="0">
                <a:solidFill>
                  <a:srgbClr val="002060"/>
                </a:solidFill>
              </a:rPr>
              <a:t>13.5</a:t>
            </a:r>
            <a:r>
              <a:rPr lang="en-MY" sz="2800" dirty="0" smtClean="0">
                <a:solidFill>
                  <a:srgbClr val="002060"/>
                </a:solidFill>
              </a:rPr>
              <a:t> </a:t>
            </a:r>
            <a:r>
              <a:rPr lang="en-MY" sz="2800" dirty="0" smtClean="0">
                <a:solidFill>
                  <a:srgbClr val="002060"/>
                </a:solidFill>
              </a:rPr>
              <a:t>= </a:t>
            </a:r>
            <a:r>
              <a:rPr lang="en-US" sz="2800" b="1" dirty="0">
                <a:ea typeface="Times New Roman" panose="02020603050405020304" pitchFamily="18" charset="0"/>
              </a:rPr>
              <a:t>8 .5 </a:t>
            </a:r>
            <a:r>
              <a:rPr lang="en-MY" sz="2800" dirty="0" smtClean="0">
                <a:solidFill>
                  <a:srgbClr val="FF0000"/>
                </a:solidFill>
              </a:rPr>
              <a:t>),</a:t>
            </a:r>
            <a:endParaRPr lang="en-MY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 smtClean="0">
                <a:solidFill>
                  <a:srgbClr val="FF0000"/>
                </a:solidFill>
              </a:rPr>
              <a:t> </a:t>
            </a:r>
            <a:r>
              <a:rPr lang="en-MY" sz="2800" dirty="0" smtClean="0"/>
              <a:t>but the difference is </a:t>
            </a:r>
            <a:r>
              <a:rPr lang="en-MY" sz="2800" b="1" dirty="0" smtClean="0">
                <a:solidFill>
                  <a:srgbClr val="0070C0"/>
                </a:solidFill>
              </a:rPr>
              <a:t>due to unusual samples that </a:t>
            </a:r>
            <a:r>
              <a:rPr lang="en-MY" sz="2800" dirty="0" smtClean="0"/>
              <a:t>has been drown </a:t>
            </a:r>
            <a:r>
              <a:rPr lang="en-MY" sz="2800" b="1" dirty="0" smtClean="0"/>
              <a:t>(sapling error) </a:t>
            </a:r>
            <a:r>
              <a:rPr lang="en-MY" sz="2800" dirty="0" smtClean="0"/>
              <a:t>.</a:t>
            </a:r>
          </a:p>
          <a:p>
            <a:pPr marL="457200" indent="-457200">
              <a:buFont typeface="Wingdings" pitchFamily="2" charset="2"/>
              <a:buChar char="Ø"/>
            </a:pPr>
            <a:endParaRPr lang="en-MY" sz="2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 smtClean="0">
                <a:solidFill>
                  <a:srgbClr val="FF0000"/>
                </a:solidFill>
              </a:rPr>
              <a:t>Or</a:t>
            </a:r>
            <a:r>
              <a:rPr lang="en-MY" sz="2800" b="1" dirty="0" smtClean="0"/>
              <a:t> the true mean of the </a:t>
            </a:r>
            <a:r>
              <a:rPr lang="en-MY" sz="2800" b="1" dirty="0" smtClean="0">
                <a:solidFill>
                  <a:srgbClr val="0070C0"/>
                </a:solidFill>
              </a:rPr>
              <a:t>population of the sample </a:t>
            </a:r>
            <a:r>
              <a:rPr lang="en-MY" sz="2800" b="1" dirty="0" smtClean="0">
                <a:solidFill>
                  <a:srgbClr val="FF0000"/>
                </a:solidFill>
              </a:rPr>
              <a:t>is not </a:t>
            </a:r>
            <a:r>
              <a:rPr lang="en-MY" sz="2800" dirty="0" smtClean="0">
                <a:solidFill>
                  <a:srgbClr val="FF0000"/>
                </a:solidFill>
              </a:rPr>
              <a:t>equal to </a:t>
            </a:r>
            <a:r>
              <a:rPr lang="en-MY" sz="2800" dirty="0" smtClean="0">
                <a:solidFill>
                  <a:srgbClr val="FF0000"/>
                </a:solidFill>
              </a:rPr>
              <a:t>13.5 </a:t>
            </a:r>
            <a:r>
              <a:rPr lang="en-MY" sz="2800" dirty="0" smtClean="0">
                <a:solidFill>
                  <a:srgbClr val="0070C0"/>
                </a:solidFill>
              </a:rPr>
              <a:t>. </a:t>
            </a:r>
            <a:r>
              <a:rPr lang="en-MY" sz="2800" dirty="0" smtClean="0">
                <a:solidFill>
                  <a:srgbClr val="0070C0"/>
                </a:solidFill>
              </a:rPr>
              <a:t>It </a:t>
            </a:r>
            <a:r>
              <a:rPr lang="en-MY" sz="2800" dirty="0" smtClean="0"/>
              <a:t>is </a:t>
            </a:r>
            <a:r>
              <a:rPr lang="en-MY" sz="2800" b="1" dirty="0" smtClean="0"/>
              <a:t>due to effect of influencing factor </a:t>
            </a:r>
            <a:r>
              <a:rPr lang="en-MY" sz="2800" dirty="0" smtClean="0"/>
              <a:t>(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</a:rPr>
              <a:t>leukemia</a:t>
            </a:r>
            <a:r>
              <a:rPr lang="en-US" sz="28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)</a:t>
            </a:r>
            <a:endParaRPr lang="en-MY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2800" dirty="0" smtClean="0"/>
              <a:t> So we are </a:t>
            </a:r>
            <a:r>
              <a:rPr lang="en-MY" sz="2800" b="1" dirty="0" smtClean="0"/>
              <a:t>going to decide</a:t>
            </a:r>
            <a:r>
              <a:rPr lang="en-MY" sz="2800" dirty="0" smtClean="0"/>
              <a:t>, which </a:t>
            </a:r>
            <a:r>
              <a:rPr lang="en-MY" sz="2800" b="1" dirty="0" smtClean="0"/>
              <a:t>of these two </a:t>
            </a:r>
            <a:r>
              <a:rPr lang="en-MY" sz="2800" dirty="0" smtClean="0"/>
              <a:t>possibilities is probable or more likely . </a:t>
            </a:r>
            <a:r>
              <a:rPr lang="en-MY" sz="2800" b="1" dirty="0" smtClean="0">
                <a:solidFill>
                  <a:srgbClr val="FF0000"/>
                </a:solidFill>
              </a:rPr>
              <a:t>We use t test</a:t>
            </a:r>
            <a:endParaRPr lang="en-MY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26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254" y="47181"/>
            <a:ext cx="904774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MY" sz="2800" b="1" dirty="0" smtClean="0">
              <a:solidFill>
                <a:srgbClr val="C00000"/>
              </a:solidFill>
            </a:endParaRPr>
          </a:p>
          <a:p>
            <a:r>
              <a:rPr lang="en-MY" sz="2800" b="1" dirty="0" smtClean="0">
                <a:solidFill>
                  <a:srgbClr val="C00000"/>
                </a:solidFill>
              </a:rPr>
              <a:t>Data</a:t>
            </a:r>
            <a:endParaRPr lang="en-MY" sz="2800" b="1" dirty="0" smtClean="0">
              <a:solidFill>
                <a:srgbClr val="C00000"/>
              </a:solidFill>
            </a:endParaRPr>
          </a:p>
          <a:p>
            <a:r>
              <a:rPr lang="en-MY" sz="2800" dirty="0" smtClean="0"/>
              <a:t>       Data represent </a:t>
            </a:r>
            <a:r>
              <a:rPr lang="en-MY" sz="2800" b="1" dirty="0" smtClean="0"/>
              <a:t>Hb </a:t>
            </a:r>
            <a:r>
              <a:rPr lang="en-MY" sz="2800" b="1" dirty="0" smtClean="0"/>
              <a:t>level </a:t>
            </a:r>
            <a:r>
              <a:rPr lang="en-MY" sz="2800" dirty="0" smtClean="0"/>
              <a:t>(</a:t>
            </a:r>
            <a:r>
              <a:rPr lang="en-MY" sz="2800" dirty="0" smtClean="0">
                <a:solidFill>
                  <a:srgbClr val="0070C0"/>
                </a:solidFill>
              </a:rPr>
              <a:t>quantitative</a:t>
            </a:r>
            <a:r>
              <a:rPr lang="en-MY" sz="2800" dirty="0" smtClean="0"/>
              <a:t>) of </a:t>
            </a:r>
            <a:r>
              <a:rPr lang="en-MY" sz="2800" b="1" dirty="0" smtClean="0">
                <a:solidFill>
                  <a:schemeClr val="accent1">
                    <a:lumMod val="50000"/>
                  </a:schemeClr>
                </a:solidFill>
              </a:rPr>
              <a:t>20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ea typeface="Times New Roman" panose="02020603050405020304" pitchFamily="18" charset="0"/>
              </a:rPr>
              <a:t>children with  acute leukemia</a:t>
            </a:r>
            <a:r>
              <a:rPr lang="en-MY" sz="2800" dirty="0" smtClean="0"/>
              <a:t>.</a:t>
            </a:r>
          </a:p>
          <a:p>
            <a:endParaRPr lang="en-MY" sz="2800" dirty="0" smtClean="0"/>
          </a:p>
          <a:p>
            <a:r>
              <a:rPr lang="en-MY" sz="2800" b="1" dirty="0" smtClean="0">
                <a:solidFill>
                  <a:srgbClr val="C00000"/>
                </a:solidFill>
              </a:rPr>
              <a:t>Assumption </a:t>
            </a:r>
          </a:p>
          <a:p>
            <a:r>
              <a:rPr lang="en-MY" sz="2800" dirty="0" smtClean="0"/>
              <a:t>We assume </a:t>
            </a:r>
            <a:r>
              <a:rPr lang="en-MY" sz="2800" dirty="0" smtClean="0">
                <a:solidFill>
                  <a:srgbClr val="0070C0"/>
                </a:solidFill>
              </a:rPr>
              <a:t>that random sample </a:t>
            </a:r>
            <a:r>
              <a:rPr lang="en-MY" sz="2800" dirty="0" smtClean="0"/>
              <a:t>of </a:t>
            </a:r>
            <a:r>
              <a:rPr lang="en-MY" sz="2800" dirty="0"/>
              <a:t>20</a:t>
            </a:r>
            <a:r>
              <a:rPr lang="en-US" sz="2800" dirty="0">
                <a:ea typeface="Times New Roman" panose="02020603050405020304" pitchFamily="18" charset="0"/>
              </a:rPr>
              <a:t> children with  acute </a:t>
            </a:r>
            <a:r>
              <a:rPr lang="en-US" sz="2800" dirty="0" smtClean="0">
                <a:ea typeface="Times New Roman" panose="02020603050405020304" pitchFamily="18" charset="0"/>
              </a:rPr>
              <a:t>leukemia</a:t>
            </a:r>
            <a:r>
              <a:rPr lang="en-MY" sz="2800" dirty="0" smtClean="0"/>
              <a:t>, </a:t>
            </a:r>
            <a:r>
              <a:rPr lang="en-MY" sz="2800" dirty="0" smtClean="0"/>
              <a:t>was </a:t>
            </a:r>
            <a:r>
              <a:rPr lang="en-MY" sz="2800" dirty="0" smtClean="0"/>
              <a:t>chosen randomly from </a:t>
            </a:r>
            <a:r>
              <a:rPr lang="en-MY" sz="2800" b="1" dirty="0" smtClean="0">
                <a:solidFill>
                  <a:srgbClr val="002060"/>
                </a:solidFill>
              </a:rPr>
              <a:t>normal distribution </a:t>
            </a:r>
            <a:r>
              <a:rPr lang="en-MY" sz="2800" b="1" dirty="0" smtClean="0">
                <a:solidFill>
                  <a:schemeClr val="accent1">
                    <a:lumMod val="50000"/>
                  </a:schemeClr>
                </a:solidFill>
              </a:rPr>
              <a:t>population</a:t>
            </a:r>
            <a:r>
              <a:rPr lang="en-MY" sz="2800" dirty="0" smtClean="0"/>
              <a:t> with </a:t>
            </a:r>
            <a:r>
              <a:rPr lang="en-MY" sz="2800" dirty="0" smtClean="0">
                <a:solidFill>
                  <a:schemeClr val="accent5">
                    <a:lumMod val="75000"/>
                  </a:schemeClr>
                </a:solidFill>
              </a:rPr>
              <a:t>equal </a:t>
            </a:r>
            <a:r>
              <a:rPr lang="en-MY" sz="2800" dirty="0" smtClean="0">
                <a:solidFill>
                  <a:schemeClr val="accent5">
                    <a:lumMod val="75000"/>
                  </a:schemeClr>
                </a:solidFill>
              </a:rPr>
              <a:t>variance </a:t>
            </a:r>
            <a:r>
              <a:rPr lang="en-MY" sz="2800" dirty="0" smtClean="0"/>
              <a:t>. </a:t>
            </a:r>
            <a:r>
              <a:rPr lang="en-MY" sz="2800" dirty="0" smtClean="0"/>
              <a:t>Hb measures was done to </a:t>
            </a:r>
            <a:r>
              <a:rPr lang="en-MY" sz="2800" b="1" dirty="0" smtClean="0">
                <a:solidFill>
                  <a:srgbClr val="0070C0"/>
                </a:solidFill>
              </a:rPr>
              <a:t>see the </a:t>
            </a:r>
            <a:r>
              <a:rPr lang="en-MY" sz="2800" b="1" dirty="0" smtClean="0">
                <a:solidFill>
                  <a:srgbClr val="0070C0"/>
                </a:solidFill>
              </a:rPr>
              <a:t>effect of </a:t>
            </a:r>
            <a:r>
              <a:rPr lang="en-US" sz="2800" dirty="0">
                <a:ea typeface="Times New Roman" panose="02020603050405020304" pitchFamily="18" charset="0"/>
              </a:rPr>
              <a:t>leukemia</a:t>
            </a:r>
            <a:r>
              <a:rPr lang="en-MY" sz="2800" b="1" dirty="0" smtClean="0">
                <a:solidFill>
                  <a:srgbClr val="0070C0"/>
                </a:solidFill>
              </a:rPr>
              <a:t> on  </a:t>
            </a:r>
            <a:r>
              <a:rPr lang="en-MY" sz="2800" dirty="0" smtClean="0"/>
              <a:t>the Hb </a:t>
            </a:r>
            <a:r>
              <a:rPr lang="en-MY" sz="2800" dirty="0"/>
              <a:t>level. </a:t>
            </a:r>
            <a:endParaRPr lang="en-MY" sz="2800" dirty="0" smtClean="0"/>
          </a:p>
          <a:p>
            <a:r>
              <a:rPr lang="en-MY" sz="2800" b="1" dirty="0" smtClean="0"/>
              <a:t>Mean </a:t>
            </a:r>
            <a:r>
              <a:rPr lang="en-MY" sz="2800" dirty="0"/>
              <a:t>Hb level </a:t>
            </a:r>
            <a:r>
              <a:rPr lang="en-MY" sz="2800" b="1" dirty="0" smtClean="0"/>
              <a:t>of </a:t>
            </a:r>
            <a:r>
              <a:rPr lang="en-MY" sz="2800" b="1" dirty="0" smtClean="0"/>
              <a:t>this random sample was found as </a:t>
            </a:r>
            <a:r>
              <a:rPr lang="en-MY" sz="2800" b="1" dirty="0" smtClean="0"/>
              <a:t>8.5 g/dl.</a:t>
            </a:r>
            <a:endParaRPr lang="en-MY" sz="2800" b="1" dirty="0" smtClean="0"/>
          </a:p>
          <a:p>
            <a:endParaRPr lang="en-MY" sz="2800" b="1" dirty="0" smtClean="0">
              <a:solidFill>
                <a:srgbClr val="C00000"/>
              </a:solidFill>
            </a:endParaRPr>
          </a:p>
          <a:p>
            <a:r>
              <a:rPr lang="en-MY" sz="2800" b="1" dirty="0" smtClean="0">
                <a:solidFill>
                  <a:srgbClr val="C00000"/>
                </a:solidFill>
              </a:rPr>
              <a:t>Formulation of Hypothesis  </a:t>
            </a:r>
          </a:p>
          <a:p>
            <a:r>
              <a:rPr lang="en-MY" sz="2800" b="1" dirty="0" smtClean="0">
                <a:solidFill>
                  <a:srgbClr val="C00000"/>
                </a:solidFill>
              </a:rPr>
              <a:t>Ho</a:t>
            </a:r>
          </a:p>
          <a:p>
            <a:r>
              <a:rPr lang="en-MY" sz="2800" dirty="0" smtClean="0"/>
              <a:t> HA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4068792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184348" y="4065532"/>
            <a:ext cx="88225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2800" b="1" dirty="0" smtClean="0">
                <a:solidFill>
                  <a:srgbClr val="002060"/>
                </a:solidFill>
              </a:rPr>
              <a:t>And </a:t>
            </a:r>
            <a:r>
              <a:rPr lang="en-MY" sz="2800" b="1" dirty="0" smtClean="0">
                <a:solidFill>
                  <a:srgbClr val="002060"/>
                </a:solidFill>
              </a:rPr>
              <a:t> the </a:t>
            </a:r>
            <a:r>
              <a:rPr lang="en-MY" sz="2800" dirty="0" smtClean="0"/>
              <a:t>observed </a:t>
            </a:r>
            <a:r>
              <a:rPr lang="en-MY" sz="2800" dirty="0" smtClean="0"/>
              <a:t>difference between μ and  X̅ is due 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800" b="1" dirty="0" smtClean="0">
                <a:solidFill>
                  <a:srgbClr val="0070C0"/>
                </a:solidFill>
              </a:rPr>
              <a:t>Sampling error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800" b="1" dirty="0" smtClean="0">
                <a:solidFill>
                  <a:srgbClr val="0070C0"/>
                </a:solidFill>
              </a:rPr>
              <a:t>Sampling variability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800" b="1" dirty="0" smtClean="0">
                <a:solidFill>
                  <a:srgbClr val="0070C0"/>
                </a:solidFill>
              </a:rPr>
              <a:t>Or Chance factor </a:t>
            </a:r>
            <a:r>
              <a:rPr lang="en-MY" sz="28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2800" b="1" dirty="0" smtClean="0">
                <a:solidFill>
                  <a:srgbClr val="FF0000"/>
                </a:solidFill>
              </a:rPr>
              <a:t>There is no effect of </a:t>
            </a:r>
            <a:r>
              <a:rPr lang="en-US" sz="2800" dirty="0">
                <a:ea typeface="Times New Roman" panose="02020603050405020304" pitchFamily="18" charset="0"/>
              </a:rPr>
              <a:t>leukemia </a:t>
            </a:r>
            <a:r>
              <a:rPr lang="en-MY" sz="2800" b="1" dirty="0" smtClean="0">
                <a:solidFill>
                  <a:srgbClr val="FF0000"/>
                </a:solidFill>
              </a:rPr>
              <a:t>on </a:t>
            </a:r>
            <a:r>
              <a:rPr lang="en-MY" sz="2800" b="1" dirty="0" smtClean="0">
                <a:solidFill>
                  <a:srgbClr val="FF0000"/>
                </a:solidFill>
              </a:rPr>
              <a:t>the </a:t>
            </a:r>
            <a:r>
              <a:rPr lang="en-MY" sz="2800" b="1" dirty="0" smtClean="0">
                <a:solidFill>
                  <a:srgbClr val="FF0000"/>
                </a:solidFill>
              </a:rPr>
              <a:t>Hb </a:t>
            </a:r>
            <a:r>
              <a:rPr lang="en-MY" sz="2800" b="1" dirty="0" smtClean="0">
                <a:solidFill>
                  <a:srgbClr val="FF0000"/>
                </a:solidFill>
              </a:rPr>
              <a:t>level </a:t>
            </a:r>
            <a:r>
              <a:rPr lang="en-MY" sz="2800" dirty="0" smtClean="0"/>
              <a:t>.</a:t>
            </a:r>
            <a:endParaRPr lang="en-MY" sz="2800" dirty="0"/>
          </a:p>
        </p:txBody>
      </p:sp>
      <p:sp>
        <p:nvSpPr>
          <p:cNvPr id="6" name="Rectangle 5"/>
          <p:cNvSpPr/>
          <p:nvPr/>
        </p:nvSpPr>
        <p:spPr>
          <a:xfrm>
            <a:off x="331075" y="303669"/>
            <a:ext cx="852914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>
                <a:solidFill>
                  <a:srgbClr val="C00000"/>
                </a:solidFill>
              </a:rPr>
              <a:t>Ho</a:t>
            </a:r>
          </a:p>
          <a:p>
            <a:r>
              <a:rPr lang="en-MY" sz="2800" dirty="0"/>
              <a:t>        There </a:t>
            </a:r>
            <a:r>
              <a:rPr lang="en-MY" sz="2800" b="1" dirty="0"/>
              <a:t>is </a:t>
            </a:r>
            <a:r>
              <a:rPr lang="en-MY" sz="2800" b="1" dirty="0">
                <a:solidFill>
                  <a:srgbClr val="FF0000"/>
                </a:solidFill>
              </a:rPr>
              <a:t>no significance </a:t>
            </a:r>
            <a:r>
              <a:rPr lang="en-MY" sz="2800" b="1" dirty="0">
                <a:solidFill>
                  <a:srgbClr val="0070C0"/>
                </a:solidFill>
              </a:rPr>
              <a:t>difference</a:t>
            </a:r>
            <a:r>
              <a:rPr lang="en-MY" sz="2800" b="1" dirty="0"/>
              <a:t> </a:t>
            </a:r>
            <a:r>
              <a:rPr lang="en-MY" sz="2800" dirty="0"/>
              <a:t>in the </a:t>
            </a:r>
            <a:r>
              <a:rPr lang="en-MY" sz="2800" dirty="0" smtClean="0">
                <a:solidFill>
                  <a:srgbClr val="FF0000"/>
                </a:solidFill>
              </a:rPr>
              <a:t>Hb </a:t>
            </a:r>
            <a:r>
              <a:rPr lang="en-MY" sz="2800" dirty="0" smtClean="0"/>
              <a:t>level </a:t>
            </a:r>
            <a:r>
              <a:rPr lang="en-MY" sz="2800" dirty="0"/>
              <a:t>between population mean μ </a:t>
            </a:r>
            <a:r>
              <a:rPr lang="en-MY" sz="2800" dirty="0" smtClean="0"/>
              <a:t>(13.5) </a:t>
            </a:r>
            <a:r>
              <a:rPr lang="en-MY" sz="2800" dirty="0"/>
              <a:t>and </a:t>
            </a:r>
            <a:r>
              <a:rPr lang="en-MY" sz="2800" dirty="0">
                <a:solidFill>
                  <a:srgbClr val="FF0000"/>
                </a:solidFill>
              </a:rPr>
              <a:t>population mean of the studied </a:t>
            </a:r>
            <a:r>
              <a:rPr lang="en-MY" sz="2800" dirty="0" smtClean="0"/>
              <a:t>(20) </a:t>
            </a:r>
            <a:r>
              <a:rPr lang="en-MY" sz="2800" dirty="0"/>
              <a:t>group (sample) </a:t>
            </a:r>
            <a:r>
              <a:rPr lang="en-MY" sz="2800" dirty="0" smtClean="0"/>
              <a:t>(8.5) </a:t>
            </a:r>
            <a:endParaRPr lang="en-MY" sz="2800" dirty="0"/>
          </a:p>
        </p:txBody>
      </p:sp>
      <p:sp>
        <p:nvSpPr>
          <p:cNvPr id="7" name="Rectangle 6"/>
          <p:cNvSpPr/>
          <p:nvPr/>
        </p:nvSpPr>
        <p:spPr>
          <a:xfrm>
            <a:off x="866274" y="2154934"/>
            <a:ext cx="2909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dirty="0" smtClean="0"/>
              <a:t>μ =</a:t>
            </a:r>
            <a:r>
              <a:rPr lang="en-MY" sz="3200" dirty="0"/>
              <a:t> </a:t>
            </a:r>
            <a:r>
              <a:rPr lang="en-MY" sz="3200" dirty="0" smtClean="0"/>
              <a:t>X̅ </a:t>
            </a:r>
            <a:endParaRPr lang="ar-JO" sz="3200" dirty="0"/>
          </a:p>
        </p:txBody>
      </p:sp>
      <p:sp>
        <p:nvSpPr>
          <p:cNvPr id="8" name="Rectangle 7"/>
          <p:cNvSpPr/>
          <p:nvPr/>
        </p:nvSpPr>
        <p:spPr>
          <a:xfrm>
            <a:off x="5350042" y="2258256"/>
            <a:ext cx="2049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dirty="0" smtClean="0"/>
              <a:t>μ =</a:t>
            </a:r>
            <a:r>
              <a:rPr lang="en-MY" sz="3200" dirty="0"/>
              <a:t> </a:t>
            </a:r>
            <a:r>
              <a:rPr lang="en-MY" sz="3200" dirty="0" smtClean="0"/>
              <a:t>X=zero</a:t>
            </a:r>
            <a:endParaRPr lang="ar-JO" sz="3200" dirty="0"/>
          </a:p>
        </p:txBody>
      </p:sp>
      <p:sp>
        <p:nvSpPr>
          <p:cNvPr id="9" name="Rectangle 8"/>
          <p:cNvSpPr/>
          <p:nvPr/>
        </p:nvSpPr>
        <p:spPr>
          <a:xfrm>
            <a:off x="702013" y="3032927"/>
            <a:ext cx="1619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002060"/>
                </a:solidFill>
              </a:rPr>
              <a:t>13.5=8.5</a:t>
            </a:r>
            <a:endParaRPr lang="ar-JO" sz="2800" dirty="0"/>
          </a:p>
        </p:txBody>
      </p:sp>
      <p:sp>
        <p:nvSpPr>
          <p:cNvPr id="10" name="Rectangle 9"/>
          <p:cNvSpPr/>
          <p:nvPr/>
        </p:nvSpPr>
        <p:spPr>
          <a:xfrm>
            <a:off x="5177690" y="3080569"/>
            <a:ext cx="2426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002060"/>
                </a:solidFill>
              </a:rPr>
              <a:t>13.5-8.5=zero</a:t>
            </a:r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418162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8983" y="2714673"/>
            <a:ext cx="39857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t-Tests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4246" y="3976245"/>
            <a:ext cx="15189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Part   2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37987" y="1198966"/>
            <a:ext cx="2794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 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XV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0735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8640"/>
            <a:ext cx="88966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 smtClean="0">
                <a:solidFill>
                  <a:srgbClr val="C00000"/>
                </a:solidFill>
              </a:rPr>
              <a:t>        </a:t>
            </a:r>
            <a:r>
              <a:rPr lang="en-MY" sz="3200" dirty="0" smtClean="0">
                <a:solidFill>
                  <a:srgbClr val="C00000"/>
                </a:solidFill>
              </a:rPr>
              <a:t>HA </a:t>
            </a:r>
          </a:p>
          <a:p>
            <a:r>
              <a:rPr lang="en-MY" sz="2800" dirty="0" smtClean="0"/>
              <a:t>* </a:t>
            </a:r>
            <a:r>
              <a:rPr lang="en-MY" sz="2800" b="1" dirty="0" smtClean="0"/>
              <a:t>There is  a </a:t>
            </a:r>
            <a:r>
              <a:rPr lang="en-MY" sz="2800" b="1" dirty="0" smtClean="0">
                <a:solidFill>
                  <a:srgbClr val="FF0000"/>
                </a:solidFill>
              </a:rPr>
              <a:t>significance difference </a:t>
            </a:r>
            <a:r>
              <a:rPr lang="en-MY" sz="2800" b="1" dirty="0" smtClean="0"/>
              <a:t>in the </a:t>
            </a:r>
            <a:r>
              <a:rPr lang="en-MY" sz="2800" b="1" dirty="0" smtClean="0">
                <a:solidFill>
                  <a:srgbClr val="FF0000"/>
                </a:solidFill>
              </a:rPr>
              <a:t>mean</a:t>
            </a:r>
            <a:r>
              <a:rPr lang="en-MY" sz="2800" b="1" dirty="0" smtClean="0"/>
              <a:t> </a:t>
            </a:r>
            <a:r>
              <a:rPr lang="en-MY" sz="2800" dirty="0" smtClean="0"/>
              <a:t>Hb level </a:t>
            </a:r>
            <a:r>
              <a:rPr lang="en-MY" sz="2800" dirty="0" smtClean="0"/>
              <a:t>between population mean μ and studied group X̅ </a:t>
            </a:r>
            <a:r>
              <a:rPr lang="en-MY" sz="2800" dirty="0" smtClean="0"/>
              <a:t>  </a:t>
            </a:r>
            <a:r>
              <a:rPr lang="en-MY" sz="2800" dirty="0" smtClean="0"/>
              <a:t>.</a:t>
            </a:r>
            <a:endParaRPr lang="en-MY" sz="2800" dirty="0"/>
          </a:p>
        </p:txBody>
      </p:sp>
      <p:sp>
        <p:nvSpPr>
          <p:cNvPr id="2" name="Rectangle 1"/>
          <p:cNvSpPr/>
          <p:nvPr/>
        </p:nvSpPr>
        <p:spPr>
          <a:xfrm>
            <a:off x="127840" y="3619531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 smtClean="0"/>
              <a:t>** </a:t>
            </a:r>
            <a:r>
              <a:rPr lang="en-MY" sz="2800" b="1" dirty="0" smtClean="0">
                <a:solidFill>
                  <a:srgbClr val="7030A0"/>
                </a:solidFill>
              </a:rPr>
              <a:t>This difference is</a:t>
            </a:r>
            <a:r>
              <a:rPr lang="en-MY" sz="2800" b="1" dirty="0" smtClean="0">
                <a:solidFill>
                  <a:srgbClr val="FF0000"/>
                </a:solidFill>
              </a:rPr>
              <a:t> due </a:t>
            </a:r>
            <a:r>
              <a:rPr lang="en-MY" sz="2800" b="1" dirty="0" smtClean="0">
                <a:solidFill>
                  <a:srgbClr val="7030A0"/>
                </a:solidFill>
              </a:rPr>
              <a:t>to</a:t>
            </a:r>
            <a:endParaRPr lang="en-MY" sz="2800" b="1" dirty="0" smtClean="0">
              <a:solidFill>
                <a:srgbClr val="7030A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MY" sz="2800" dirty="0" smtClean="0"/>
              <a:t>		</a:t>
            </a:r>
            <a:r>
              <a:rPr lang="en-MY" sz="2800" b="1" dirty="0" smtClean="0">
                <a:solidFill>
                  <a:srgbClr val="0070C0"/>
                </a:solidFill>
              </a:rPr>
              <a:t>the </a:t>
            </a:r>
            <a:r>
              <a:rPr lang="en-MY" sz="2800" b="1" dirty="0" smtClean="0">
                <a:solidFill>
                  <a:srgbClr val="FF0000"/>
                </a:solidFill>
              </a:rPr>
              <a:t>effect</a:t>
            </a:r>
            <a:r>
              <a:rPr lang="en-MY" sz="2800" b="1" dirty="0" smtClean="0">
                <a:solidFill>
                  <a:srgbClr val="0070C0"/>
                </a:solidFill>
              </a:rPr>
              <a:t> of influencing </a:t>
            </a:r>
            <a:r>
              <a:rPr lang="en-MY" sz="2800" b="1" dirty="0" smtClean="0">
                <a:solidFill>
                  <a:srgbClr val="FF0000"/>
                </a:solidFill>
              </a:rPr>
              <a:t>factor</a:t>
            </a:r>
            <a:r>
              <a:rPr lang="en-MY" sz="2800" b="1" dirty="0" smtClean="0">
                <a:solidFill>
                  <a:srgbClr val="0070C0"/>
                </a:solidFill>
              </a:rPr>
              <a:t> 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MY" sz="2800" b="1" dirty="0" smtClean="0">
                <a:solidFill>
                  <a:srgbClr val="0070C0"/>
                </a:solidFill>
              </a:rPr>
              <a:t>		the effect of</a:t>
            </a:r>
            <a:r>
              <a:rPr lang="en-MY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ea typeface="Times New Roman" panose="02020603050405020304" pitchFamily="18" charset="0"/>
              </a:rPr>
              <a:t>leukemia</a:t>
            </a:r>
            <a:r>
              <a:rPr lang="en-MY" sz="2800" b="1" dirty="0" smtClean="0">
                <a:solidFill>
                  <a:srgbClr val="FF0000"/>
                </a:solidFill>
              </a:rPr>
              <a:t> </a:t>
            </a:r>
            <a:r>
              <a:rPr lang="en-MY" sz="2800" b="1" dirty="0" smtClean="0">
                <a:solidFill>
                  <a:srgbClr val="0070C0"/>
                </a:solidFill>
              </a:rPr>
              <a:t>on </a:t>
            </a:r>
            <a:r>
              <a:rPr lang="en-MY" sz="2800" b="1" dirty="0" smtClean="0">
                <a:solidFill>
                  <a:srgbClr val="0070C0"/>
                </a:solidFill>
              </a:rPr>
              <a:t>Hb level .</a:t>
            </a:r>
            <a:endParaRPr lang="en-MY" sz="2800" b="1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MY" sz="2800" b="1" dirty="0" smtClean="0">
                <a:solidFill>
                  <a:srgbClr val="0070C0"/>
                </a:solidFill>
              </a:rPr>
              <a:t>*** This difference is </a:t>
            </a:r>
            <a:r>
              <a:rPr lang="en-MY" sz="2800" b="1" dirty="0" smtClean="0">
                <a:solidFill>
                  <a:srgbClr val="FF0000"/>
                </a:solidFill>
              </a:rPr>
              <a:t>not due to chance </a:t>
            </a:r>
            <a:r>
              <a:rPr lang="en-MY" sz="2800" b="1" dirty="0" smtClean="0">
                <a:solidFill>
                  <a:srgbClr val="0070C0"/>
                </a:solidFill>
              </a:rPr>
              <a:t>factor </a:t>
            </a:r>
            <a:endParaRPr lang="en-MY" sz="28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1895" y="2042585"/>
            <a:ext cx="1684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dirty="0" smtClean="0"/>
              <a:t>μ not= </a:t>
            </a:r>
            <a:r>
              <a:rPr lang="en-MY" sz="3200" dirty="0"/>
              <a:t>X̅ </a:t>
            </a:r>
            <a:endParaRPr lang="ar-JO" sz="3200" dirty="0"/>
          </a:p>
        </p:txBody>
      </p:sp>
      <p:sp>
        <p:nvSpPr>
          <p:cNvPr id="6" name="Rectangle 5"/>
          <p:cNvSpPr/>
          <p:nvPr/>
        </p:nvSpPr>
        <p:spPr>
          <a:xfrm>
            <a:off x="5903495" y="2065813"/>
            <a:ext cx="1952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dirty="0" smtClean="0"/>
              <a:t>μ not = </a:t>
            </a:r>
            <a:r>
              <a:rPr lang="en-MY" sz="3200" dirty="0"/>
              <a:t>X̅ </a:t>
            </a:r>
            <a:endParaRPr lang="ar-JO" sz="3200" dirty="0"/>
          </a:p>
        </p:txBody>
      </p:sp>
      <p:sp>
        <p:nvSpPr>
          <p:cNvPr id="5" name="Rectangle 4"/>
          <p:cNvSpPr/>
          <p:nvPr/>
        </p:nvSpPr>
        <p:spPr>
          <a:xfrm>
            <a:off x="406123" y="2861835"/>
            <a:ext cx="2818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7030A0"/>
                </a:solidFill>
              </a:rPr>
              <a:t>13.5 not= </a:t>
            </a:r>
            <a:r>
              <a:rPr lang="en-MY" sz="2800" b="1" dirty="0">
                <a:solidFill>
                  <a:srgbClr val="7030A0"/>
                </a:solidFill>
              </a:rPr>
              <a:t>8.5 </a:t>
            </a:r>
            <a:endParaRPr lang="ar-JO" sz="2800" dirty="0"/>
          </a:p>
        </p:txBody>
      </p:sp>
      <p:sp>
        <p:nvSpPr>
          <p:cNvPr id="7" name="Rectangle 6"/>
          <p:cNvSpPr/>
          <p:nvPr/>
        </p:nvSpPr>
        <p:spPr>
          <a:xfrm>
            <a:off x="5329990" y="2896545"/>
            <a:ext cx="3438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7030A0"/>
                </a:solidFill>
              </a:rPr>
              <a:t>13.5 -8.5 </a:t>
            </a:r>
            <a:r>
              <a:rPr lang="en-MY" sz="2800" b="1" dirty="0" smtClean="0">
                <a:solidFill>
                  <a:srgbClr val="7030A0"/>
                </a:solidFill>
              </a:rPr>
              <a:t>not = </a:t>
            </a:r>
            <a:r>
              <a:rPr lang="en-MY" sz="2800" b="1" dirty="0">
                <a:solidFill>
                  <a:srgbClr val="7030A0"/>
                </a:solidFill>
              </a:rPr>
              <a:t>zero </a:t>
            </a:r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3533008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43634"/>
            <a:ext cx="5004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</a:rPr>
              <a:t>level of significance </a:t>
            </a:r>
          </a:p>
          <a:p>
            <a:r>
              <a:rPr lang="en-MY" sz="2800" b="1" dirty="0" smtClean="0">
                <a:solidFill>
                  <a:srgbClr val="FF0000"/>
                </a:solidFill>
              </a:rPr>
              <a:t>	 </a:t>
            </a:r>
            <a:endParaRPr lang="en-MY" sz="28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908719"/>
            <a:ext cx="4305155" cy="12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54687" y="1097741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chemeClr val="accent1">
                    <a:lumMod val="50000"/>
                  </a:schemeClr>
                </a:solidFill>
              </a:rPr>
              <a:t>Two tails t test .</a:t>
            </a:r>
          </a:p>
          <a:p>
            <a:r>
              <a:rPr lang="en-MY" sz="2800" b="1" dirty="0" smtClean="0">
                <a:solidFill>
                  <a:schemeClr val="accent1">
                    <a:lumMod val="50000"/>
                  </a:schemeClr>
                </a:solidFill>
              </a:rPr>
              <a:t>Two sided t test </a:t>
            </a:r>
            <a:r>
              <a:rPr lang="en-MY" sz="2800" dirty="0" smtClean="0"/>
              <a:t>.</a:t>
            </a:r>
            <a:endParaRPr lang="en-MY" sz="2800" dirty="0"/>
          </a:p>
        </p:txBody>
      </p:sp>
      <p:sp>
        <p:nvSpPr>
          <p:cNvPr id="4" name="Rectangle 3"/>
          <p:cNvSpPr/>
          <p:nvPr/>
        </p:nvSpPr>
        <p:spPr>
          <a:xfrm>
            <a:off x="632077" y="2988336"/>
            <a:ext cx="79749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 smtClean="0"/>
              <a:t>Proper test </a:t>
            </a:r>
          </a:p>
          <a:p>
            <a:r>
              <a:rPr lang="en-MY" sz="2800" dirty="0" smtClean="0"/>
              <a:t>	Because  This is quantitative data .</a:t>
            </a:r>
          </a:p>
          <a:p>
            <a:r>
              <a:rPr lang="en-MY" sz="2800" dirty="0" smtClean="0"/>
              <a:t>                           This is difference between two means . We use</a:t>
            </a:r>
          </a:p>
          <a:p>
            <a:r>
              <a:rPr lang="en-MY" sz="2800" b="1" dirty="0" smtClean="0">
                <a:solidFill>
                  <a:srgbClr val="FF0000"/>
                </a:solidFill>
              </a:rPr>
              <a:t> t test                First application</a:t>
            </a:r>
          </a:p>
        </p:txBody>
      </p:sp>
    </p:spTree>
    <p:extLst>
      <p:ext uri="{BB962C8B-B14F-4D97-AF65-F5344CB8AC3E}">
        <p14:creationId xmlns:p14="http://schemas.microsoft.com/office/powerpoint/2010/main" val="1507223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693" y="1997240"/>
            <a:ext cx="78669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 smtClean="0"/>
              <a:t>t=</a:t>
            </a:r>
            <a:r>
              <a:rPr lang="en-MY" sz="2800" u="sng" dirty="0" smtClean="0"/>
              <a:t>13.5-8.5   </a:t>
            </a:r>
            <a:r>
              <a:rPr lang="en-MY" sz="2800" dirty="0" smtClean="0"/>
              <a:t>    </a:t>
            </a:r>
            <a:r>
              <a:rPr lang="en-MY" sz="2800" u="sng" dirty="0" smtClean="0"/>
              <a:t>= 5       .</a:t>
            </a:r>
            <a:r>
              <a:rPr lang="en-MY" sz="2800" dirty="0" smtClean="0"/>
              <a:t>      </a:t>
            </a:r>
            <a:r>
              <a:rPr lang="en-MY" sz="2800" dirty="0"/>
              <a:t>= </a:t>
            </a:r>
            <a:r>
              <a:rPr lang="en-MY" sz="2800" u="sng" dirty="0" smtClean="0"/>
              <a:t>5     </a:t>
            </a:r>
            <a:r>
              <a:rPr lang="en-MY" sz="2800" u="sng" dirty="0"/>
              <a:t>.</a:t>
            </a:r>
          </a:p>
          <a:p>
            <a:r>
              <a:rPr lang="en-MY" sz="2800" dirty="0"/>
              <a:t>      </a:t>
            </a:r>
            <a:r>
              <a:rPr lang="en-MY" sz="2800" dirty="0" smtClean="0"/>
              <a:t>5/√20       5/4.47             1.12</a:t>
            </a:r>
            <a:endParaRPr lang="en-MY" sz="2800" dirty="0"/>
          </a:p>
          <a:p>
            <a:r>
              <a:rPr lang="en-MY" sz="2800" dirty="0" smtClean="0"/>
              <a:t> </a:t>
            </a:r>
          </a:p>
          <a:p>
            <a:r>
              <a:rPr lang="en-MY" sz="2800" dirty="0" smtClean="0">
                <a:solidFill>
                  <a:srgbClr val="FF0000"/>
                </a:solidFill>
              </a:rPr>
              <a:t>Calculated t= </a:t>
            </a:r>
            <a:r>
              <a:rPr lang="en-MY" sz="2800" dirty="0" smtClean="0">
                <a:solidFill>
                  <a:srgbClr val="FF0000"/>
                </a:solidFill>
              </a:rPr>
              <a:t>4.46</a:t>
            </a:r>
            <a:endParaRPr lang="en-MY" sz="2800" dirty="0" smtClean="0">
              <a:solidFill>
                <a:srgbClr val="FF0000"/>
              </a:solidFill>
            </a:endParaRPr>
          </a:p>
          <a:p>
            <a:endParaRPr lang="en-MY" sz="2800" dirty="0" smtClean="0"/>
          </a:p>
          <a:p>
            <a:r>
              <a:rPr lang="en-MY" sz="2800" dirty="0" smtClean="0"/>
              <a:t>Tabulated   t  at   </a:t>
            </a:r>
            <a:r>
              <a:rPr lang="el-GR" sz="2800" dirty="0" smtClean="0"/>
              <a:t>α</a:t>
            </a:r>
            <a:r>
              <a:rPr lang="en-MY" sz="2800" dirty="0" smtClean="0"/>
              <a:t>     0.025</a:t>
            </a:r>
          </a:p>
          <a:p>
            <a:r>
              <a:rPr lang="en-MY" sz="2800" dirty="0"/>
              <a:t> </a:t>
            </a:r>
            <a:r>
              <a:rPr lang="en-MY" sz="2800" dirty="0" smtClean="0"/>
              <a:t>                             </a:t>
            </a:r>
            <a:r>
              <a:rPr lang="en-MY" sz="2800" dirty="0" err="1" smtClean="0"/>
              <a:t>d.F</a:t>
            </a:r>
            <a:r>
              <a:rPr lang="en-MY" sz="2800" dirty="0" smtClean="0"/>
              <a:t>=  </a:t>
            </a:r>
            <a:r>
              <a:rPr lang="en-MY" sz="2800" dirty="0" smtClean="0"/>
              <a:t>19</a:t>
            </a:r>
            <a:endParaRPr lang="en-MY" sz="2800" dirty="0" smtClean="0"/>
          </a:p>
          <a:p>
            <a:r>
              <a:rPr lang="en-MY" sz="2800" dirty="0"/>
              <a:t> </a:t>
            </a:r>
            <a:r>
              <a:rPr lang="en-MY" sz="2800" dirty="0" smtClean="0"/>
              <a:t>                      </a:t>
            </a:r>
            <a:r>
              <a:rPr lang="en-MY" sz="2800" dirty="0" err="1" smtClean="0"/>
              <a:t>df</a:t>
            </a:r>
            <a:r>
              <a:rPr lang="en-MY" sz="2800" dirty="0" smtClean="0"/>
              <a:t>= sample size -1=   (N-1)</a:t>
            </a:r>
          </a:p>
          <a:p>
            <a:r>
              <a:rPr lang="en-MY" sz="2800" dirty="0"/>
              <a:t> </a:t>
            </a:r>
            <a:r>
              <a:rPr lang="en-MY" sz="2800" dirty="0" smtClean="0"/>
              <a:t>  </a:t>
            </a:r>
            <a:r>
              <a:rPr lang="en-MY" sz="2800" b="1" dirty="0" smtClean="0">
                <a:solidFill>
                  <a:srgbClr val="FF0000"/>
                </a:solidFill>
              </a:rPr>
              <a:t>t </a:t>
            </a:r>
            <a:r>
              <a:rPr lang="en-MY" sz="1100" b="1" dirty="0" smtClean="0">
                <a:solidFill>
                  <a:srgbClr val="FF0000"/>
                </a:solidFill>
              </a:rPr>
              <a:t>80</a:t>
            </a:r>
            <a:r>
              <a:rPr lang="en-MY" sz="2800" b="1" dirty="0" smtClean="0">
                <a:solidFill>
                  <a:srgbClr val="FF0000"/>
                </a:solidFill>
              </a:rPr>
              <a:t>= </a:t>
            </a:r>
            <a:r>
              <a:rPr lang="en-MY" sz="2800" b="1" dirty="0" smtClean="0">
                <a:solidFill>
                  <a:srgbClr val="FF0000"/>
                </a:solidFill>
              </a:rPr>
              <a:t>2.89</a:t>
            </a:r>
            <a:endParaRPr lang="en-MY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937" y="275758"/>
            <a:ext cx="3799692" cy="12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32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6565"/>
            <a:ext cx="903279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600" b="1" dirty="0" smtClean="0"/>
              <a:t>We accept that there is </a:t>
            </a:r>
            <a:r>
              <a:rPr lang="en-MY" sz="2600" b="1" dirty="0" smtClean="0">
                <a:solidFill>
                  <a:srgbClr val="FF0000"/>
                </a:solidFill>
              </a:rPr>
              <a:t>a significance difference </a:t>
            </a:r>
            <a:r>
              <a:rPr lang="en-MY" sz="2600" b="1" dirty="0" smtClean="0">
                <a:solidFill>
                  <a:srgbClr val="FF0000"/>
                </a:solidFill>
              </a:rPr>
              <a:t> in Hb levels</a:t>
            </a:r>
          </a:p>
          <a:p>
            <a:pPr algn="ctr"/>
            <a:r>
              <a:rPr lang="en-MY" sz="2600" b="1" dirty="0" smtClean="0">
                <a:solidFill>
                  <a:srgbClr val="FF0000"/>
                </a:solidFill>
              </a:rPr>
              <a:t>  </a:t>
            </a:r>
            <a:r>
              <a:rPr lang="en-MY" sz="2800" dirty="0" smtClean="0"/>
              <a:t>and </a:t>
            </a:r>
            <a:r>
              <a:rPr lang="en-MY" sz="2800" dirty="0" smtClean="0"/>
              <a:t>the difference   is </a:t>
            </a:r>
            <a:r>
              <a:rPr lang="en-MY" sz="2800" b="1" dirty="0" smtClean="0">
                <a:solidFill>
                  <a:srgbClr val="0070C0"/>
                </a:solidFill>
              </a:rPr>
              <a:t>due to effect </a:t>
            </a:r>
            <a:r>
              <a:rPr lang="en-MY" sz="2800" dirty="0" smtClean="0">
                <a:solidFill>
                  <a:srgbClr val="002060"/>
                </a:solidFill>
              </a:rPr>
              <a:t>of the </a:t>
            </a:r>
            <a:r>
              <a:rPr lang="en-US" sz="2800" dirty="0">
                <a:ea typeface="Times New Roman" panose="02020603050405020304" pitchFamily="18" charset="0"/>
              </a:rPr>
              <a:t>leukemia</a:t>
            </a:r>
            <a:r>
              <a:rPr lang="en-MY" sz="2800" dirty="0" smtClean="0">
                <a:solidFill>
                  <a:srgbClr val="002060"/>
                </a:solidFill>
              </a:rPr>
              <a:t>                                </a:t>
            </a:r>
            <a:r>
              <a:rPr lang="en-MY" sz="2800" b="1" dirty="0" smtClean="0">
                <a:solidFill>
                  <a:srgbClr val="0070C0"/>
                </a:solidFill>
              </a:rPr>
              <a:t>not  </a:t>
            </a:r>
            <a:r>
              <a:rPr lang="en-MY" sz="2800" b="1" dirty="0" smtClean="0">
                <a:solidFill>
                  <a:srgbClr val="0070C0"/>
                </a:solidFill>
              </a:rPr>
              <a:t>due </a:t>
            </a:r>
            <a:r>
              <a:rPr lang="en-MY" sz="2800" dirty="0" smtClean="0">
                <a:solidFill>
                  <a:srgbClr val="002060"/>
                </a:solidFill>
              </a:rPr>
              <a:t>to </a:t>
            </a:r>
            <a:r>
              <a:rPr lang="en-MY" sz="2800" b="1" dirty="0" smtClean="0">
                <a:solidFill>
                  <a:srgbClr val="002060"/>
                </a:solidFill>
              </a:rPr>
              <a:t>sampling error </a:t>
            </a:r>
            <a:r>
              <a:rPr lang="en-MY" sz="28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MY" sz="2800" dirty="0" smtClean="0"/>
              <a:t>       This mean that </a:t>
            </a:r>
            <a:r>
              <a:rPr lang="en-MY" sz="2800" dirty="0" smtClean="0">
                <a:solidFill>
                  <a:srgbClr val="FF0000"/>
                </a:solidFill>
              </a:rPr>
              <a:t>calculated  t  fall in Rejection region </a:t>
            </a:r>
            <a:r>
              <a:rPr lang="en-MY" sz="2800" dirty="0" smtClean="0"/>
              <a:t>.</a:t>
            </a:r>
          </a:p>
          <a:p>
            <a:r>
              <a:rPr lang="en-MY" sz="2800" dirty="0" smtClean="0"/>
              <a:t> </a:t>
            </a:r>
            <a:r>
              <a:rPr lang="en-MY" sz="2800" b="1" dirty="0" smtClean="0"/>
              <a:t>This </a:t>
            </a:r>
            <a:r>
              <a:rPr lang="en-MY" sz="2800" b="1" dirty="0" smtClean="0"/>
              <a:t>mean that the </a:t>
            </a:r>
            <a:r>
              <a:rPr lang="en-MY" sz="2800" b="1" dirty="0" smtClean="0">
                <a:solidFill>
                  <a:srgbClr val="FF0000"/>
                </a:solidFill>
              </a:rPr>
              <a:t>influencing factor </a:t>
            </a:r>
            <a:r>
              <a:rPr lang="en-MY" sz="2800" b="1" dirty="0" smtClean="0"/>
              <a:t>is </a:t>
            </a:r>
            <a:r>
              <a:rPr lang="en-MY" sz="2800" b="1" dirty="0" smtClean="0">
                <a:solidFill>
                  <a:srgbClr val="FF0000"/>
                </a:solidFill>
              </a:rPr>
              <a:t>higher  than 95% </a:t>
            </a:r>
            <a:r>
              <a:rPr lang="en-MY" sz="2800" b="1" dirty="0" smtClean="0"/>
              <a:t>.</a:t>
            </a:r>
          </a:p>
          <a:p>
            <a:r>
              <a:rPr lang="en-MY" sz="2800" dirty="0" smtClean="0"/>
              <a:t>         This mean that the chance factor is </a:t>
            </a:r>
            <a:r>
              <a:rPr lang="en-MY" sz="2800" b="1" dirty="0" smtClean="0">
                <a:solidFill>
                  <a:srgbClr val="FF0000"/>
                </a:solidFill>
              </a:rPr>
              <a:t>lesser  than 5% </a:t>
            </a:r>
            <a:r>
              <a:rPr lang="en-MY" sz="2800" dirty="0" smtClean="0"/>
              <a:t>.</a:t>
            </a:r>
          </a:p>
          <a:p>
            <a:r>
              <a:rPr lang="en-MY" sz="2800" dirty="0" smtClean="0"/>
              <a:t>                                                  So</a:t>
            </a:r>
            <a:r>
              <a:rPr lang="en-MY" sz="2800" dirty="0" smtClean="0"/>
              <a:t>, </a:t>
            </a:r>
            <a:endParaRPr lang="en-MY" sz="2800" dirty="0" smtClean="0"/>
          </a:p>
          <a:p>
            <a:r>
              <a:rPr lang="en-MY" sz="2800" dirty="0" smtClean="0"/>
              <a:t>  The </a:t>
            </a:r>
            <a:r>
              <a:rPr lang="en-MY" sz="2800" b="1" dirty="0" smtClean="0"/>
              <a:t>difference </a:t>
            </a:r>
            <a:r>
              <a:rPr lang="en-MY" sz="2800" b="1" dirty="0" smtClean="0"/>
              <a:t>in </a:t>
            </a:r>
            <a:r>
              <a:rPr lang="en-MY" sz="2800" b="1" dirty="0">
                <a:solidFill>
                  <a:srgbClr val="FF0000"/>
                </a:solidFill>
              </a:rPr>
              <a:t>Hb levels</a:t>
            </a:r>
            <a:r>
              <a:rPr lang="en-MY" sz="2800" b="1" dirty="0" smtClean="0"/>
              <a:t>  </a:t>
            </a:r>
            <a:r>
              <a:rPr lang="en-MY" sz="2800" b="1" dirty="0" smtClean="0"/>
              <a:t>is due to influencing  factor .</a:t>
            </a:r>
          </a:p>
          <a:p>
            <a:endParaRPr lang="en-MY" sz="2800" b="1" dirty="0" smtClean="0"/>
          </a:p>
          <a:p>
            <a:r>
              <a:rPr lang="en-MY" sz="2800" b="1" dirty="0" smtClean="0"/>
              <a:t>   There </a:t>
            </a:r>
            <a:r>
              <a:rPr lang="en-MY" sz="2800" b="1" dirty="0" smtClean="0"/>
              <a:t>is significance </a:t>
            </a:r>
            <a:r>
              <a:rPr lang="en-MY" sz="2800" b="1" dirty="0" smtClean="0">
                <a:solidFill>
                  <a:srgbClr val="FF0000"/>
                </a:solidFill>
              </a:rPr>
              <a:t>effect of </a:t>
            </a:r>
            <a:r>
              <a:rPr lang="en-US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leukemia</a:t>
            </a:r>
            <a:r>
              <a:rPr lang="en-MY" sz="2800" b="1" dirty="0" smtClean="0">
                <a:solidFill>
                  <a:srgbClr val="FF0000"/>
                </a:solidFill>
              </a:rPr>
              <a:t> </a:t>
            </a:r>
            <a:r>
              <a:rPr lang="en-MY" sz="2800" b="1" dirty="0" smtClean="0"/>
              <a:t>on </a:t>
            </a:r>
            <a:r>
              <a:rPr lang="en-MY" sz="2800" b="1" dirty="0" smtClean="0">
                <a:solidFill>
                  <a:schemeClr val="accent1">
                    <a:lumMod val="50000"/>
                  </a:schemeClr>
                </a:solidFill>
              </a:rPr>
              <a:t>Hb level </a:t>
            </a:r>
            <a:r>
              <a:rPr lang="en-MY" sz="2800" b="1" dirty="0" smtClean="0"/>
              <a:t>. </a:t>
            </a:r>
          </a:p>
          <a:p>
            <a:r>
              <a:rPr lang="en-MY" sz="2800" b="1" dirty="0" smtClean="0"/>
              <a:t>    This observed difference is not  due to chance factor .</a:t>
            </a:r>
          </a:p>
          <a:p>
            <a:r>
              <a:rPr lang="en-MY" sz="2800" b="1" dirty="0"/>
              <a:t> </a:t>
            </a:r>
            <a:r>
              <a:rPr lang="en-MY" sz="2800" b="1" dirty="0" smtClean="0"/>
              <a:t>      </a:t>
            </a:r>
          </a:p>
          <a:p>
            <a:r>
              <a:rPr lang="en-MY" sz="2800" b="1" dirty="0">
                <a:solidFill>
                  <a:srgbClr val="FF0000"/>
                </a:solidFill>
              </a:rPr>
              <a:t> </a:t>
            </a:r>
            <a:r>
              <a:rPr lang="en-MY" sz="2800" b="1" dirty="0" smtClean="0">
                <a:solidFill>
                  <a:srgbClr val="FF0000"/>
                </a:solidFill>
              </a:rPr>
              <a:t>           P </a:t>
            </a:r>
            <a:r>
              <a:rPr lang="en-MY" sz="2800" b="1" dirty="0">
                <a:solidFill>
                  <a:srgbClr val="FF0000"/>
                </a:solidFill>
              </a:rPr>
              <a:t>&lt;</a:t>
            </a:r>
            <a:r>
              <a:rPr lang="en-MY" sz="2800" b="1" dirty="0" smtClean="0">
                <a:solidFill>
                  <a:srgbClr val="FF0000"/>
                </a:solidFill>
              </a:rPr>
              <a:t> 0.05 </a:t>
            </a:r>
            <a:r>
              <a:rPr lang="en-MY" sz="2800" dirty="0" smtClean="0"/>
              <a:t>.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3160890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62608" y="476672"/>
          <a:ext cx="8673888" cy="6264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Acrobat Document" r:id="rId3" imgW="7543800" imgH="5829300" progId="AcroExch.Document.7">
                  <p:embed/>
                </p:oleObj>
              </mc:Choice>
              <mc:Fallback>
                <p:oleObj name="Acrobat Document" r:id="rId3" imgW="7543800" imgH="5829300" progId="AcroExch.Document.7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608" y="476672"/>
                        <a:ext cx="8673888" cy="6264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38" y="35639"/>
            <a:ext cx="8975558" cy="714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773" y="573649"/>
            <a:ext cx="8888587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ea typeface="Calibri" panose="020F0502020204030204" pitchFamily="34" charset="0"/>
                <a:cs typeface="Arial" panose="020B0604020202020204" pitchFamily="34" charset="0"/>
              </a:rPr>
              <a:t>Example</a:t>
            </a:r>
          </a:p>
          <a:p>
            <a:r>
              <a:rPr lang="en-US" sz="2800" b="1" dirty="0" smtClean="0"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>
                <a:ea typeface="Calibri" panose="020F0502020204030204" pitchFamily="34" charset="0"/>
                <a:cs typeface="Arial" panose="020B0604020202020204" pitchFamily="34" charset="0"/>
              </a:rPr>
              <a:t>following are the </a:t>
            </a:r>
            <a:r>
              <a:rPr lang="en-US" sz="2800" b="1" dirty="0" smtClean="0">
                <a:ea typeface="Calibri" panose="020F0502020204030204" pitchFamily="34" charset="0"/>
                <a:cs typeface="Arial" panose="020B0604020202020204" pitchFamily="34" charset="0"/>
              </a:rPr>
              <a:t>heights </a:t>
            </a:r>
            <a:r>
              <a:rPr lang="en-US" sz="2800" b="1" dirty="0"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sz="2800" b="1" dirty="0" smtClean="0">
                <a:ea typeface="Calibri" panose="020F0502020204030204" pitchFamily="34" charset="0"/>
                <a:cs typeface="Arial" panose="020B0604020202020204" pitchFamily="34" charset="0"/>
              </a:rPr>
              <a:t> Cm of 24 two-year-old </a:t>
            </a:r>
          </a:p>
          <a:p>
            <a:r>
              <a:rPr lang="en-US" sz="2800" b="1" dirty="0" smtClean="0">
                <a:ea typeface="Calibri" panose="020F0502020204030204" pitchFamily="34" charset="0"/>
                <a:cs typeface="Arial" panose="020B0604020202020204" pitchFamily="34" charset="0"/>
              </a:rPr>
              <a:t>Jamaican boys with homozygous sickle cell disease (SS)</a:t>
            </a:r>
          </a:p>
          <a:p>
            <a:r>
              <a:rPr lang="en-US" sz="2800" b="1" dirty="0" smtClean="0">
                <a:ea typeface="Calibri" panose="020F0502020204030204" pitchFamily="34" charset="0"/>
                <a:cs typeface="Arial" panose="020B0604020202020204" pitchFamily="34" charset="0"/>
              </a:rPr>
              <a:t>84.4  89.9 89.0   81.9   87.0    78.5   84.1  86.3</a:t>
            </a:r>
          </a:p>
          <a:p>
            <a:r>
              <a:rPr lang="en-US" sz="2800" b="1" dirty="0" smtClean="0">
                <a:ea typeface="Calibri" panose="020F0502020204030204" pitchFamily="34" charset="0"/>
                <a:cs typeface="Arial" panose="020B0604020202020204" pitchFamily="34" charset="0"/>
              </a:rPr>
              <a:t>80.6   80.0  81.3   86.8   83.4   89.9  85.4   80.6</a:t>
            </a:r>
          </a:p>
          <a:p>
            <a:r>
              <a:rPr lang="en-US" sz="2800" b="1" dirty="0" smtClean="0">
                <a:ea typeface="Calibri" panose="020F0502020204030204" pitchFamily="34" charset="0"/>
                <a:cs typeface="Arial" panose="020B0604020202020204" pitchFamily="34" charset="0"/>
              </a:rPr>
              <a:t>85.0   82.5   80.7  84.3   85.4   85.0  85.5  81.9</a:t>
            </a:r>
          </a:p>
          <a:p>
            <a:endParaRPr lang="en-US" sz="2800" b="1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cs typeface="Arial" panose="020B0604020202020204" pitchFamily="34" charset="0"/>
              </a:rPr>
              <a:t>Height and weight standards </a:t>
            </a:r>
            <a:r>
              <a:rPr lang="en-US" sz="2800" b="1" dirty="0">
                <a:ea typeface="Calibri" panose="020F0502020204030204" pitchFamily="34" charset="0"/>
                <a:cs typeface="Arial" panose="020B0604020202020204" pitchFamily="34" charset="0"/>
              </a:rPr>
              <a:t>for the UK give a </a:t>
            </a:r>
            <a:r>
              <a:rPr lang="en-US" sz="2800" b="1" dirty="0" smtClean="0">
                <a:ea typeface="Calibri" panose="020F0502020204030204" pitchFamily="34" charset="0"/>
                <a:cs typeface="Arial" panose="020B0604020202020204" pitchFamily="34" charset="0"/>
              </a:rPr>
              <a:t>reference</a:t>
            </a:r>
          </a:p>
          <a:p>
            <a:r>
              <a:rPr lang="en-US" sz="2800" b="1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ea typeface="Calibri" panose="020F0502020204030204" pitchFamily="34" charset="0"/>
                <a:cs typeface="Arial" panose="020B0604020202020204" pitchFamily="34" charset="0"/>
              </a:rPr>
              <a:t>height  for two-year-old  males of 86.5 cm . </a:t>
            </a:r>
            <a:endParaRPr lang="en-US" sz="2800" b="1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ea typeface="Calibri" panose="020F0502020204030204" pitchFamily="34" charset="0"/>
                <a:cs typeface="Arial" panose="020B0604020202020204" pitchFamily="34" charset="0"/>
              </a:rPr>
              <a:t>Does </a:t>
            </a:r>
            <a:r>
              <a:rPr lang="en-US" sz="2800" b="1" dirty="0">
                <a:ea typeface="Calibri" panose="020F0502020204030204" pitchFamily="34" charset="0"/>
                <a:cs typeface="Arial" panose="020B0604020202020204" pitchFamily="34" charset="0"/>
              </a:rPr>
              <a:t>the above sample suggest that two-year-old male SS </a:t>
            </a:r>
            <a:endParaRPr lang="en-US" sz="2800" b="1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ea typeface="Calibri" panose="020F0502020204030204" pitchFamily="34" charset="0"/>
                <a:cs typeface="Arial" panose="020B0604020202020204" pitchFamily="34" charset="0"/>
              </a:rPr>
              <a:t>children </a:t>
            </a:r>
            <a:r>
              <a:rPr lang="en-US" sz="2800" b="1" dirty="0">
                <a:ea typeface="Calibri" panose="020F0502020204030204" pitchFamily="34" charset="0"/>
                <a:cs typeface="Arial" panose="020B0604020202020204" pitchFamily="34" charset="0"/>
              </a:rPr>
              <a:t>differ in height from the standards</a:t>
            </a:r>
            <a:r>
              <a:rPr lang="en-US" sz="2800" b="1" dirty="0" smtClean="0"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3169540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9671" y="430469"/>
            <a:ext cx="2081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/>
              <a:t>X̅ </a:t>
            </a:r>
            <a:r>
              <a:rPr lang="en-US" sz="2400" b="1" dirty="0">
                <a:cs typeface="Arial" panose="020B0604020202020204" pitchFamily="34" charset="0"/>
              </a:rPr>
              <a:t>=   84.1  cm</a:t>
            </a:r>
            <a:r>
              <a:rPr lang="en-MY" sz="2400" dirty="0"/>
              <a:t>  .</a:t>
            </a:r>
            <a:endParaRPr lang="en-MY" sz="2400" dirty="0"/>
          </a:p>
        </p:txBody>
      </p:sp>
      <p:sp>
        <p:nvSpPr>
          <p:cNvPr id="11" name="Rectangle 10"/>
          <p:cNvSpPr/>
          <p:nvPr/>
        </p:nvSpPr>
        <p:spPr>
          <a:xfrm>
            <a:off x="300790" y="925194"/>
            <a:ext cx="298992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SD  =  3.11cm    </a:t>
            </a:r>
            <a:endParaRPr lang="en-US" sz="2800" b="1" dirty="0" smtClean="0">
              <a:cs typeface="Arial" panose="020B0604020202020204" pitchFamily="34" charset="0"/>
            </a:endParaRPr>
          </a:p>
          <a:p>
            <a:r>
              <a:rPr lang="en-US" sz="2800" b="1" dirty="0" smtClean="0">
                <a:cs typeface="Arial" panose="020B0604020202020204" pitchFamily="34" charset="0"/>
              </a:rPr>
              <a:t>N=24   </a:t>
            </a:r>
          </a:p>
          <a:p>
            <a:r>
              <a:rPr lang="en-US" sz="2800" b="1" dirty="0" smtClean="0">
                <a:cs typeface="Arial" panose="020B0604020202020204" pitchFamily="34" charset="0"/>
              </a:rPr>
              <a:t> SD/</a:t>
            </a:r>
            <a:r>
              <a:rPr lang="en-MY" sz="2800" dirty="0"/>
              <a:t> √ </a:t>
            </a:r>
            <a:r>
              <a:rPr lang="en-US" sz="2800" b="1" dirty="0" smtClean="0">
                <a:cs typeface="Arial" panose="020B0604020202020204" pitchFamily="34" charset="0"/>
              </a:rPr>
              <a:t>N =  0.63cm </a:t>
            </a:r>
            <a:endParaRPr lang="ar-JO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937" y="275758"/>
            <a:ext cx="3799692" cy="12327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5567" y="2695072"/>
            <a:ext cx="87960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/>
              <a:t>t</a:t>
            </a:r>
            <a:r>
              <a:rPr lang="en-MY" sz="2800" u="sng" dirty="0"/>
              <a:t>= X̅ </a:t>
            </a:r>
            <a:r>
              <a:rPr lang="en-MY" sz="2800" u="sng" dirty="0" smtClean="0"/>
              <a:t>-86.5   </a:t>
            </a:r>
            <a:r>
              <a:rPr lang="en-MY" sz="2800" dirty="0" smtClean="0"/>
              <a:t>      </a:t>
            </a:r>
            <a:r>
              <a:rPr lang="en-MY" sz="2800" dirty="0"/>
              <a:t>= </a:t>
            </a:r>
            <a:r>
              <a:rPr lang="en-US" sz="2800" b="1" u="sng" dirty="0" smtClean="0">
                <a:cs typeface="Arial" panose="020B0604020202020204" pitchFamily="34" charset="0"/>
              </a:rPr>
              <a:t>84.1-86.5</a:t>
            </a:r>
            <a:r>
              <a:rPr lang="en-MY" sz="2800" u="sng" dirty="0" smtClean="0"/>
              <a:t>   . </a:t>
            </a:r>
            <a:r>
              <a:rPr lang="en-MY" sz="2800" dirty="0" smtClean="0"/>
              <a:t>=       </a:t>
            </a:r>
            <a:r>
              <a:rPr lang="en-MY" sz="2800" u="sng" dirty="0" smtClean="0"/>
              <a:t>-2.4    . </a:t>
            </a:r>
            <a:r>
              <a:rPr lang="en-MY" sz="2800" dirty="0" smtClean="0"/>
              <a:t> = -3.81  </a:t>
            </a:r>
            <a:r>
              <a:rPr lang="en-MY" sz="2800" dirty="0" err="1" smtClean="0"/>
              <a:t>df</a:t>
            </a:r>
            <a:r>
              <a:rPr lang="en-MY" sz="2800" dirty="0" smtClean="0"/>
              <a:t> 23</a:t>
            </a:r>
            <a:endParaRPr lang="en-MY" sz="2800" dirty="0"/>
          </a:p>
          <a:p>
            <a:r>
              <a:rPr lang="en-MY" sz="2800" dirty="0"/>
              <a:t> </a:t>
            </a:r>
            <a:r>
              <a:rPr lang="en-MY" sz="2800" dirty="0" smtClean="0"/>
              <a:t>        </a:t>
            </a:r>
            <a:r>
              <a:rPr lang="en-US" sz="2800" b="1" dirty="0" smtClean="0">
                <a:cs typeface="Arial" panose="020B0604020202020204" pitchFamily="34" charset="0"/>
              </a:rPr>
              <a:t>SD</a:t>
            </a:r>
            <a:r>
              <a:rPr lang="en-US" sz="2800" b="1" dirty="0">
                <a:cs typeface="Arial" panose="020B0604020202020204" pitchFamily="34" charset="0"/>
              </a:rPr>
              <a:t>/</a:t>
            </a:r>
            <a:r>
              <a:rPr lang="en-MY" sz="2800" dirty="0"/>
              <a:t> √ </a:t>
            </a:r>
            <a:r>
              <a:rPr lang="en-US" sz="2800" b="1" dirty="0">
                <a:cs typeface="Arial" panose="020B0604020202020204" pitchFamily="34" charset="0"/>
              </a:rPr>
              <a:t>N </a:t>
            </a:r>
            <a:r>
              <a:rPr lang="en-US" sz="2800" b="1" dirty="0" smtClean="0">
                <a:cs typeface="Arial" panose="020B0604020202020204" pitchFamily="34" charset="0"/>
              </a:rPr>
              <a:t>             </a:t>
            </a:r>
            <a:r>
              <a:rPr lang="en-MY" sz="2800" dirty="0" smtClean="0"/>
              <a:t>0.63                 0.63</a:t>
            </a:r>
            <a:endParaRPr lang="en-MY" sz="2800" dirty="0"/>
          </a:p>
          <a:p>
            <a:r>
              <a:rPr lang="en-MY" sz="2800" dirty="0" smtClean="0"/>
              <a:t> </a:t>
            </a:r>
          </a:p>
          <a:p>
            <a:r>
              <a:rPr lang="en-MY" sz="2800" dirty="0" smtClean="0">
                <a:solidFill>
                  <a:srgbClr val="FF0000"/>
                </a:solidFill>
              </a:rPr>
              <a:t>Calculated t= </a:t>
            </a:r>
            <a:r>
              <a:rPr lang="en-MY" sz="2800" dirty="0" smtClean="0">
                <a:solidFill>
                  <a:srgbClr val="FF0000"/>
                </a:solidFill>
              </a:rPr>
              <a:t>-3.81</a:t>
            </a:r>
            <a:endParaRPr lang="en-MY" sz="2800" dirty="0" smtClean="0">
              <a:solidFill>
                <a:srgbClr val="FF0000"/>
              </a:solidFill>
            </a:endParaRPr>
          </a:p>
          <a:p>
            <a:endParaRPr lang="en-MY" sz="2800" dirty="0" smtClean="0"/>
          </a:p>
          <a:p>
            <a:r>
              <a:rPr lang="en-MY" sz="2800" dirty="0" smtClean="0"/>
              <a:t>Tabulated   t  at   </a:t>
            </a:r>
            <a:r>
              <a:rPr lang="el-GR" sz="2800" dirty="0" smtClean="0"/>
              <a:t>α</a:t>
            </a:r>
            <a:r>
              <a:rPr lang="en-MY" sz="2800" dirty="0" smtClean="0"/>
              <a:t>     0.025</a:t>
            </a:r>
          </a:p>
          <a:p>
            <a:r>
              <a:rPr lang="en-MY" sz="2800" dirty="0"/>
              <a:t> </a:t>
            </a:r>
            <a:r>
              <a:rPr lang="en-MY" sz="2800" dirty="0" smtClean="0"/>
              <a:t>                             </a:t>
            </a:r>
            <a:r>
              <a:rPr lang="en-MY" sz="2800" dirty="0" err="1" smtClean="0"/>
              <a:t>d.F</a:t>
            </a:r>
            <a:r>
              <a:rPr lang="en-MY" sz="2800" dirty="0" smtClean="0"/>
              <a:t>=  </a:t>
            </a:r>
            <a:r>
              <a:rPr lang="en-MY" sz="2800" dirty="0" smtClean="0"/>
              <a:t>23</a:t>
            </a:r>
            <a:endParaRPr lang="en-MY" sz="2800" dirty="0" smtClean="0"/>
          </a:p>
          <a:p>
            <a:r>
              <a:rPr lang="en-MY" sz="2800" dirty="0"/>
              <a:t> </a:t>
            </a:r>
            <a:r>
              <a:rPr lang="en-MY" sz="2800" dirty="0" smtClean="0"/>
              <a:t>                      </a:t>
            </a:r>
            <a:r>
              <a:rPr lang="en-MY" sz="2800" dirty="0" err="1" smtClean="0"/>
              <a:t>df</a:t>
            </a:r>
            <a:r>
              <a:rPr lang="en-MY" sz="2800" dirty="0" smtClean="0"/>
              <a:t>= sample size -1=   (N-1)</a:t>
            </a:r>
          </a:p>
          <a:p>
            <a:r>
              <a:rPr lang="en-MY" sz="2800" dirty="0"/>
              <a:t> </a:t>
            </a:r>
            <a:r>
              <a:rPr lang="en-MY" sz="2800" dirty="0" smtClean="0"/>
              <a:t>  </a:t>
            </a:r>
            <a:r>
              <a:rPr lang="en-MY" sz="2800" b="1" dirty="0" smtClean="0">
                <a:solidFill>
                  <a:srgbClr val="FF0000"/>
                </a:solidFill>
              </a:rPr>
              <a:t>t </a:t>
            </a:r>
            <a:r>
              <a:rPr lang="en-MY" sz="1100" b="1" dirty="0" smtClean="0">
                <a:solidFill>
                  <a:srgbClr val="FF0000"/>
                </a:solidFill>
              </a:rPr>
              <a:t>80</a:t>
            </a:r>
            <a:r>
              <a:rPr lang="en-MY" sz="2800" b="1" dirty="0" smtClean="0">
                <a:solidFill>
                  <a:srgbClr val="FF0000"/>
                </a:solidFill>
              </a:rPr>
              <a:t>= </a:t>
            </a:r>
            <a:r>
              <a:rPr lang="en-MY" sz="2800" b="1" dirty="0" smtClean="0">
                <a:solidFill>
                  <a:srgbClr val="FF0000"/>
                </a:solidFill>
              </a:rPr>
              <a:t>2.06</a:t>
            </a:r>
            <a:endParaRPr lang="en-MY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3337" y="1357725"/>
            <a:ext cx="3098532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Part   3</a:t>
            </a:r>
            <a:endParaRPr lang="en-US" sz="3600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1778" y="2257710"/>
            <a:ext cx="52313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two-sample t test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pooled</a:t>
            </a:r>
          </a:p>
        </p:txBody>
      </p:sp>
    </p:spTree>
    <p:extLst>
      <p:ext uri="{BB962C8B-B14F-4D97-AF65-F5344CB8AC3E}">
        <p14:creationId xmlns:p14="http://schemas.microsoft.com/office/powerpoint/2010/main" val="419355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649" y="312171"/>
            <a:ext cx="9010351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/>
              <a:t>If </a:t>
            </a:r>
            <a:r>
              <a:rPr lang="en-US" sz="2500" dirty="0" smtClean="0"/>
              <a:t>the two research samples come from two different groups </a:t>
            </a:r>
            <a:endParaRPr lang="en-US" sz="2500" dirty="0" smtClean="0"/>
          </a:p>
          <a:p>
            <a:r>
              <a:rPr lang="en-US" sz="2500" dirty="0" smtClean="0"/>
              <a:t>(</a:t>
            </a:r>
            <a:r>
              <a:rPr lang="en-US" sz="2500" dirty="0" smtClean="0"/>
              <a:t>e.g., a group of men and a group of women), Student’s t-testis used. </a:t>
            </a:r>
            <a:endParaRPr lang="en-US" sz="2500" dirty="0" smtClean="0"/>
          </a:p>
          <a:p>
            <a:endParaRPr lang="en-US" sz="2500" dirty="0" smtClean="0"/>
          </a:p>
          <a:p>
            <a:r>
              <a:rPr lang="en-US" sz="2500" dirty="0" smtClean="0"/>
              <a:t>If </a:t>
            </a:r>
            <a:r>
              <a:rPr lang="en-US" sz="2500" dirty="0" smtClean="0"/>
              <a:t>the two samples come from the same group (e.g</a:t>
            </a:r>
            <a:r>
              <a:rPr lang="en-US" sz="2500" dirty="0" smtClean="0"/>
              <a:t>. pre treatment</a:t>
            </a:r>
          </a:p>
          <a:p>
            <a:r>
              <a:rPr lang="en-US" sz="2500" dirty="0" smtClean="0"/>
              <a:t> </a:t>
            </a:r>
            <a:r>
              <a:rPr lang="en-US" sz="2500" dirty="0" smtClean="0"/>
              <a:t>and </a:t>
            </a:r>
            <a:r>
              <a:rPr lang="en-US" sz="2500" dirty="0" smtClean="0"/>
              <a:t>post treatment </a:t>
            </a:r>
            <a:r>
              <a:rPr lang="en-US" sz="2500" dirty="0" smtClean="0"/>
              <a:t>values for the same study participants), </a:t>
            </a:r>
            <a:endParaRPr lang="en-US" sz="2500" dirty="0" smtClean="0"/>
          </a:p>
          <a:p>
            <a:r>
              <a:rPr lang="en-US" sz="2500" dirty="0" smtClean="0"/>
              <a:t>the </a:t>
            </a:r>
            <a:r>
              <a:rPr lang="en-US" sz="2500" dirty="0" smtClean="0"/>
              <a:t>paired t-test is used.</a:t>
            </a:r>
          </a:p>
          <a:p>
            <a:r>
              <a:rPr lang="en-US" sz="2500" dirty="0" smtClean="0"/>
              <a:t>In </a:t>
            </a:r>
            <a:r>
              <a:rPr lang="en-US" sz="2500" dirty="0" smtClean="0"/>
              <a:t>both types of Student’s t-test, t is calculated by taking the </a:t>
            </a:r>
            <a:endParaRPr lang="en-US" sz="2500" dirty="0" smtClean="0"/>
          </a:p>
          <a:p>
            <a:r>
              <a:rPr lang="en-US" sz="2500" dirty="0" smtClean="0"/>
              <a:t>observed </a:t>
            </a:r>
            <a:r>
              <a:rPr lang="en-US" sz="2500" dirty="0" smtClean="0"/>
              <a:t>difference between the means of the two groups (the numerator) and dividing this difference by the standard error of </a:t>
            </a:r>
            <a:endParaRPr lang="en-US" sz="2500" dirty="0" smtClean="0"/>
          </a:p>
          <a:p>
            <a:r>
              <a:rPr lang="en-US" sz="2500" dirty="0" smtClean="0"/>
              <a:t>the </a:t>
            </a:r>
            <a:r>
              <a:rPr lang="en-US" sz="2500" dirty="0" smtClean="0"/>
              <a:t>difference between the means of the two </a:t>
            </a:r>
            <a:r>
              <a:rPr lang="en-US" sz="2500" dirty="0" smtClean="0"/>
              <a:t>groups  (denominator</a:t>
            </a:r>
            <a:r>
              <a:rPr lang="en-US" sz="2500" dirty="0" smtClean="0"/>
              <a:t>). </a:t>
            </a:r>
            <a:endParaRPr lang="en-US" sz="2500" dirty="0" smtClean="0"/>
          </a:p>
          <a:p>
            <a:endParaRPr lang="en-US" sz="2500" dirty="0" smtClean="0"/>
          </a:p>
          <a:p>
            <a:r>
              <a:rPr lang="en-US" sz="2500" dirty="0" smtClean="0"/>
              <a:t>Before </a:t>
            </a:r>
            <a:r>
              <a:rPr lang="en-US" sz="2500" dirty="0" smtClean="0"/>
              <a:t>t can be calculated, the standard error of the difference between the means </a:t>
            </a:r>
            <a:r>
              <a:rPr lang="en-US" sz="2500" b="1" dirty="0" smtClean="0">
                <a:solidFill>
                  <a:srgbClr val="FF0000"/>
                </a:solidFill>
              </a:rPr>
              <a:t>(SED) </a:t>
            </a:r>
            <a:r>
              <a:rPr lang="en-US" sz="2500" dirty="0" smtClean="0"/>
              <a:t>must be determined. </a:t>
            </a:r>
            <a:r>
              <a:rPr lang="en-US" sz="2500" dirty="0" smtClean="0"/>
              <a:t>The </a:t>
            </a:r>
            <a:r>
              <a:rPr lang="en-US" sz="2500" dirty="0" smtClean="0"/>
              <a:t>basic formula for this is the square root of the sum of the respective population variances, each divided by its own sample size</a:t>
            </a:r>
            <a:r>
              <a:rPr lang="en-US" sz="2500" dirty="0" smtClean="0"/>
              <a:t>.</a:t>
            </a:r>
            <a:endParaRPr lang="en-US" sz="2500" dirty="0" smtClean="0"/>
          </a:p>
        </p:txBody>
      </p:sp>
      <p:pic>
        <p:nvPicPr>
          <p:cNvPr id="4" name="Picture 3" descr="t test formul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721" y="4269013"/>
            <a:ext cx="2622133" cy="1007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678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314" y="83540"/>
            <a:ext cx="881362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3200" dirty="0" smtClean="0">
                <a:solidFill>
                  <a:srgbClr val="C00000"/>
                </a:solidFill>
              </a:rPr>
              <a:t>What </a:t>
            </a:r>
            <a:r>
              <a:rPr lang="en-US" sz="3200" dirty="0" smtClean="0">
                <a:solidFill>
                  <a:srgbClr val="C00000"/>
                </a:solidFill>
              </a:rPr>
              <a:t>is a t test? in </a:t>
            </a:r>
            <a:r>
              <a:rPr lang="en-US" sz="3200" dirty="0" smtClean="0"/>
              <a:t>two-sample t test </a:t>
            </a:r>
          </a:p>
          <a:p>
            <a:r>
              <a:rPr lang="en-US" sz="2800" dirty="0" smtClean="0"/>
              <a:t>A</a:t>
            </a:r>
            <a:r>
              <a:rPr lang="en-US" sz="2800" dirty="0" smtClean="0">
                <a:solidFill>
                  <a:srgbClr val="7030A0"/>
                </a:solidFill>
              </a:rPr>
              <a:t> </a:t>
            </a:r>
            <a:r>
              <a:rPr lang="en-US" sz="2800" dirty="0" smtClean="0">
                <a:solidFill>
                  <a:srgbClr val="FF0000"/>
                </a:solidFill>
              </a:rPr>
              <a:t>t test </a:t>
            </a:r>
            <a:r>
              <a:rPr lang="en-US" sz="2800" dirty="0" smtClean="0"/>
              <a:t>is used to measure the difference between </a:t>
            </a:r>
            <a:r>
              <a:rPr lang="en-US" sz="2800" dirty="0" smtClean="0"/>
              <a:t>exactly</a:t>
            </a:r>
          </a:p>
          <a:p>
            <a:r>
              <a:rPr lang="en-US" sz="2800" dirty="0" smtClean="0"/>
              <a:t> </a:t>
            </a:r>
            <a:r>
              <a:rPr lang="en-US" sz="2800" dirty="0" smtClean="0"/>
              <a:t>two means. </a:t>
            </a:r>
          </a:p>
          <a:p>
            <a:r>
              <a:rPr lang="en-US" sz="2800" dirty="0" smtClean="0"/>
              <a:t>Its focus is on the same numeric data variable rather than counts or correlations between multiple variables</a:t>
            </a:r>
            <a:r>
              <a:rPr lang="en-US" sz="2800" dirty="0" smtClean="0">
                <a:solidFill>
                  <a:srgbClr val="7030A0"/>
                </a:solidFill>
              </a:rPr>
              <a:t>. </a:t>
            </a:r>
          </a:p>
          <a:p>
            <a:r>
              <a:rPr lang="en-US" sz="2800" dirty="0" smtClean="0"/>
              <a:t>If you are taking the average of a sample </a:t>
            </a:r>
            <a:r>
              <a:rPr lang="en-US" sz="2800" dirty="0" smtClean="0"/>
              <a:t>of measurements t</a:t>
            </a:r>
            <a:r>
              <a:rPr lang="en-US" sz="2800" dirty="0" smtClean="0"/>
              <a:t> tests are the most commonly used method to evaluate </a:t>
            </a:r>
            <a:endParaRPr lang="en-US" sz="2800" dirty="0" smtClean="0"/>
          </a:p>
          <a:p>
            <a:r>
              <a:rPr lang="en-US" sz="2800" dirty="0" smtClean="0"/>
              <a:t>that </a:t>
            </a:r>
            <a:r>
              <a:rPr lang="en-US" sz="2800" dirty="0" smtClean="0"/>
              <a:t>data. </a:t>
            </a:r>
          </a:p>
          <a:p>
            <a:endParaRPr lang="en-US" sz="2800" dirty="0" smtClean="0"/>
          </a:p>
          <a:p>
            <a:r>
              <a:rPr lang="en-US" sz="2800" dirty="0" smtClean="0"/>
              <a:t>For </a:t>
            </a:r>
            <a:r>
              <a:rPr lang="en-US" sz="2800" dirty="0" smtClean="0"/>
              <a:t>example, you might compare whether systolic blood pressure differs between a control and treated group, </a:t>
            </a:r>
            <a:endParaRPr lang="en-US" sz="2800" dirty="0" smtClean="0"/>
          </a:p>
          <a:p>
            <a:r>
              <a:rPr lang="en-US" sz="2800" dirty="0" smtClean="0"/>
              <a:t>between </a:t>
            </a:r>
            <a:r>
              <a:rPr lang="en-US" sz="2800" dirty="0" smtClean="0"/>
              <a:t>men and women, or any other two groups.</a:t>
            </a:r>
          </a:p>
          <a:p>
            <a:endParaRPr lang="en-US" sz="1200" dirty="0" smtClean="0"/>
          </a:p>
          <a:p>
            <a:r>
              <a:rPr lang="en-US" sz="1200" dirty="0" smtClean="0"/>
              <a:t>This </a:t>
            </a:r>
            <a:r>
              <a:rPr lang="en-US" sz="1200" dirty="0" smtClean="0"/>
              <a:t>calculator uses </a:t>
            </a:r>
            <a:r>
              <a:rPr lang="en-US" sz="1200" dirty="0" smtClean="0">
                <a:solidFill>
                  <a:srgbClr val="FF0000"/>
                </a:solidFill>
              </a:rPr>
              <a:t>a two-sample t test</a:t>
            </a:r>
            <a:r>
              <a:rPr lang="en-US" sz="1200" dirty="0" smtClean="0">
                <a:solidFill>
                  <a:srgbClr val="00B050"/>
                </a:solidFill>
              </a:rPr>
              <a:t>, </a:t>
            </a:r>
            <a:r>
              <a:rPr lang="en-US" sz="1200" dirty="0" smtClean="0"/>
              <a:t>which compares two datasets to see if their means are statistically different.</a:t>
            </a:r>
            <a:r>
              <a:rPr lang="en-US" sz="1200" dirty="0" smtClean="0">
                <a:solidFill>
                  <a:srgbClr val="7030A0"/>
                </a:solidFill>
              </a:rPr>
              <a:t> </a:t>
            </a:r>
            <a:endParaRPr lang="en-US" sz="1200" dirty="0" smtClean="0">
              <a:solidFill>
                <a:srgbClr val="7030A0"/>
              </a:solidFill>
            </a:endParaRPr>
          </a:p>
        </p:txBody>
      </p:sp>
      <p:pic>
        <p:nvPicPr>
          <p:cNvPr id="4" name="Picture 3" descr="t test formul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79" y="220215"/>
            <a:ext cx="2298032" cy="6701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ight Arrow 1"/>
          <p:cNvSpPr/>
          <p:nvPr/>
        </p:nvSpPr>
        <p:spPr>
          <a:xfrm>
            <a:off x="7636476" y="6363730"/>
            <a:ext cx="146032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8965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22A1-0EB4-4E09-9A7F-558B66605C08}" type="slidenum">
              <a:rPr lang="ar-SA"/>
              <a:pPr/>
              <a:t>3</a:t>
            </a:fld>
            <a:endParaRPr lang="en-US"/>
          </a:p>
        </p:txBody>
      </p:sp>
      <p:sp>
        <p:nvSpPr>
          <p:cNvPr id="437250" name="Text Box 2"/>
          <p:cNvSpPr txBox="1">
            <a:spLocks noChangeArrowheads="1"/>
          </p:cNvSpPr>
          <p:nvPr/>
        </p:nvSpPr>
        <p:spPr bwMode="auto">
          <a:xfrm>
            <a:off x="2843213" y="0"/>
            <a:ext cx="20891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dirty="0">
                <a:latin typeface="Times New Roman" pitchFamily="18" charset="0"/>
              </a:rPr>
              <a:t>             Data</a:t>
            </a:r>
            <a:endParaRPr lang="en-US" sz="2800" dirty="0"/>
          </a:p>
        </p:txBody>
      </p:sp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4859338" y="735734"/>
            <a:ext cx="2808361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>
                <a:solidFill>
                  <a:srgbClr val="CC3300"/>
                </a:solidFill>
              </a:rPr>
              <a:t>Continuous Variable</a:t>
            </a:r>
          </a:p>
        </p:txBody>
      </p:sp>
      <p:sp>
        <p:nvSpPr>
          <p:cNvPr id="437252" name="Text Box 4"/>
          <p:cNvSpPr txBox="1">
            <a:spLocks noChangeArrowheads="1"/>
          </p:cNvSpPr>
          <p:nvPr/>
        </p:nvSpPr>
        <p:spPr bwMode="auto">
          <a:xfrm>
            <a:off x="179388" y="620713"/>
            <a:ext cx="29527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>
                <a:solidFill>
                  <a:srgbClr val="008000"/>
                </a:solidFill>
              </a:rPr>
              <a:t>Discrete Variable</a:t>
            </a:r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6877050" y="1916113"/>
            <a:ext cx="22669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/>
              <a:t>Two </a:t>
            </a:r>
            <a:r>
              <a:rPr lang="en-US" sz="2400" b="1" dirty="0">
                <a:solidFill>
                  <a:srgbClr val="CC3300"/>
                </a:solidFill>
              </a:rPr>
              <a:t>cont. var</a:t>
            </a:r>
            <a:r>
              <a:rPr lang="en-US" sz="2400" b="1" dirty="0"/>
              <a:t>. </a:t>
            </a:r>
          </a:p>
          <a:p>
            <a:pPr algn="ctr"/>
            <a:r>
              <a:rPr lang="en-US" sz="2400" b="1" dirty="0"/>
              <a:t>at same time</a:t>
            </a: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3276600" y="1484313"/>
            <a:ext cx="23050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 dirty="0">
                <a:solidFill>
                  <a:srgbClr val="9900CC"/>
                </a:solidFill>
              </a:rPr>
              <a:t>one</a:t>
            </a:r>
            <a:r>
              <a:rPr lang="en-US" sz="2400" b="1" dirty="0"/>
              <a:t> </a:t>
            </a:r>
            <a:r>
              <a:rPr lang="en-US" sz="2800" b="1" dirty="0">
                <a:solidFill>
                  <a:srgbClr val="CC3300"/>
                </a:solidFill>
              </a:rPr>
              <a:t>cont. var</a:t>
            </a:r>
            <a:r>
              <a:rPr lang="en-US" sz="2400" b="1" dirty="0"/>
              <a:t>. </a:t>
            </a:r>
          </a:p>
          <a:p>
            <a:pPr algn="ctr"/>
            <a:r>
              <a:rPr lang="en-US" sz="2400" b="1" dirty="0"/>
              <a:t>at the time</a:t>
            </a:r>
          </a:p>
        </p:txBody>
      </p:sp>
      <p:sp>
        <p:nvSpPr>
          <p:cNvPr id="437255" name="Text Box 7"/>
          <p:cNvSpPr txBox="1">
            <a:spLocks noChangeArrowheads="1"/>
          </p:cNvSpPr>
          <p:nvPr/>
        </p:nvSpPr>
        <p:spPr bwMode="auto">
          <a:xfrm>
            <a:off x="7380381" y="3289850"/>
            <a:ext cx="1800225" cy="1008062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>
                <a:latin typeface="Times New Roman" pitchFamily="18" charset="0"/>
              </a:rPr>
              <a:t>Correlation</a:t>
            </a:r>
          </a:p>
          <a:p>
            <a:r>
              <a:rPr lang="en-US" sz="2400" b="1" dirty="0">
                <a:latin typeface="Times New Roman" pitchFamily="18" charset="0"/>
              </a:rPr>
              <a:t>Regression </a:t>
            </a:r>
            <a:endParaRPr lang="en-US" sz="2400" b="1" dirty="0"/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5196622" y="2781301"/>
            <a:ext cx="2039203" cy="1188244"/>
          </a:xfrm>
          <a:prstGeom prst="rect">
            <a:avLst/>
          </a:prstGeom>
          <a:noFill/>
          <a:ln w="28575">
            <a:solidFill>
              <a:srgbClr val="66CC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More than Two</a:t>
            </a:r>
            <a:r>
              <a:rPr lang="en-US" sz="2400" b="1" dirty="0">
                <a:solidFill>
                  <a:schemeClr val="hlink"/>
                </a:solidFill>
              </a:rPr>
              <a:t> Groups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9900CC"/>
                </a:solidFill>
              </a:rPr>
              <a:t>with</a:t>
            </a:r>
            <a:r>
              <a:rPr lang="en-US" sz="2400" b="1" dirty="0"/>
              <a:t> </a:t>
            </a:r>
            <a:r>
              <a:rPr lang="en-US" sz="2400" b="1" dirty="0" smtClean="0">
                <a:solidFill>
                  <a:srgbClr val="9900CC"/>
                </a:solidFill>
              </a:rPr>
              <a:t>one C.V</a:t>
            </a:r>
            <a:r>
              <a:rPr lang="en-US" sz="2800" b="1" dirty="0"/>
              <a:t>.</a:t>
            </a:r>
          </a:p>
        </p:txBody>
      </p:sp>
      <p:sp>
        <p:nvSpPr>
          <p:cNvPr id="437257" name="Text Box 9"/>
          <p:cNvSpPr txBox="1">
            <a:spLocks noChangeArrowheads="1"/>
          </p:cNvSpPr>
          <p:nvPr/>
        </p:nvSpPr>
        <p:spPr bwMode="auto">
          <a:xfrm>
            <a:off x="2627313" y="2708275"/>
            <a:ext cx="2232025" cy="863600"/>
          </a:xfrm>
          <a:prstGeom prst="rect">
            <a:avLst/>
          </a:prstGeom>
          <a:noFill/>
          <a:ln w="28575">
            <a:solidFill>
              <a:srgbClr val="CCCC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Two  Groups </a:t>
            </a:r>
            <a:r>
              <a:rPr lang="en-US" sz="2400" b="1" dirty="0">
                <a:solidFill>
                  <a:srgbClr val="9900CC"/>
                </a:solidFill>
              </a:rPr>
              <a:t>with one C.V</a:t>
            </a:r>
            <a:r>
              <a:rPr lang="en-US" sz="2400" b="1" dirty="0"/>
              <a:t>.</a:t>
            </a:r>
          </a:p>
        </p:txBody>
      </p:sp>
      <p:sp>
        <p:nvSpPr>
          <p:cNvPr id="437258" name="Text Box 10"/>
          <p:cNvSpPr txBox="1">
            <a:spLocks noChangeArrowheads="1"/>
          </p:cNvSpPr>
          <p:nvPr/>
        </p:nvSpPr>
        <p:spPr bwMode="auto">
          <a:xfrm>
            <a:off x="5866345" y="4518025"/>
            <a:ext cx="1655762" cy="792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>
                <a:solidFill>
                  <a:srgbClr val="663300"/>
                </a:solidFill>
              </a:rPr>
              <a:t>F   test </a:t>
            </a:r>
          </a:p>
          <a:p>
            <a:pPr algn="ctr"/>
            <a:r>
              <a:rPr lang="en-US" sz="2400" b="1" dirty="0">
                <a:solidFill>
                  <a:srgbClr val="663300"/>
                </a:solidFill>
              </a:rPr>
              <a:t>ANOVA</a:t>
            </a:r>
          </a:p>
        </p:txBody>
      </p:sp>
      <p:sp>
        <p:nvSpPr>
          <p:cNvPr id="437259" name="Text Box 11"/>
          <p:cNvSpPr txBox="1">
            <a:spLocks noChangeArrowheads="1"/>
          </p:cNvSpPr>
          <p:nvPr/>
        </p:nvSpPr>
        <p:spPr bwMode="auto">
          <a:xfrm>
            <a:off x="2700338" y="3933825"/>
            <a:ext cx="1450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37260" name="Text Box 12"/>
          <p:cNvSpPr txBox="1">
            <a:spLocks noChangeArrowheads="1"/>
          </p:cNvSpPr>
          <p:nvPr/>
        </p:nvSpPr>
        <p:spPr bwMode="auto">
          <a:xfrm>
            <a:off x="179388" y="1628775"/>
            <a:ext cx="1581149" cy="865188"/>
          </a:xfrm>
          <a:prstGeom prst="rect">
            <a:avLst/>
          </a:prstGeom>
          <a:solidFill>
            <a:srgbClr val="CC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>
                <a:cs typeface="Times New Roman" pitchFamily="18" charset="0"/>
              </a:rPr>
              <a:t>Chi Square </a:t>
            </a:r>
          </a:p>
          <a:p>
            <a:r>
              <a:rPr lang="en-US" sz="2400" b="1" dirty="0">
                <a:cs typeface="Times New Roman" pitchFamily="18" charset="0"/>
              </a:rPr>
              <a:t> (χ</a:t>
            </a:r>
            <a:r>
              <a:rPr lang="en-US" sz="2400" b="1" baseline="30000" dirty="0"/>
              <a:t>2</a:t>
            </a:r>
            <a:r>
              <a:rPr lang="en-US" sz="2400" b="1" dirty="0"/>
              <a:t> test</a:t>
            </a:r>
          </a:p>
        </p:txBody>
      </p:sp>
      <p:sp>
        <p:nvSpPr>
          <p:cNvPr id="437261" name="Text Box 13"/>
          <p:cNvSpPr txBox="1">
            <a:spLocks noChangeArrowheads="1"/>
          </p:cNvSpPr>
          <p:nvPr/>
        </p:nvSpPr>
        <p:spPr bwMode="auto">
          <a:xfrm>
            <a:off x="1485900" y="3022600"/>
            <a:ext cx="5492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263" name="Text Box 15"/>
          <p:cNvSpPr txBox="1">
            <a:spLocks noChangeArrowheads="1"/>
          </p:cNvSpPr>
          <p:nvPr/>
        </p:nvSpPr>
        <p:spPr bwMode="auto">
          <a:xfrm>
            <a:off x="1701800" y="2833687"/>
            <a:ext cx="8540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264" name="Text Box 16"/>
          <p:cNvSpPr txBox="1">
            <a:spLocks noChangeArrowheads="1"/>
          </p:cNvSpPr>
          <p:nvPr/>
        </p:nvSpPr>
        <p:spPr bwMode="auto">
          <a:xfrm>
            <a:off x="2742406" y="4123575"/>
            <a:ext cx="1366837" cy="48736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/>
              <a:t>t   test </a:t>
            </a:r>
          </a:p>
        </p:txBody>
      </p:sp>
      <p:sp>
        <p:nvSpPr>
          <p:cNvPr id="437265" name="Text Box 17"/>
          <p:cNvSpPr txBox="1">
            <a:spLocks noChangeArrowheads="1"/>
          </p:cNvSpPr>
          <p:nvPr/>
        </p:nvSpPr>
        <p:spPr bwMode="auto">
          <a:xfrm>
            <a:off x="4151313" y="5402999"/>
            <a:ext cx="167719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 smtClean="0">
                <a:solidFill>
                  <a:srgbClr val="CC0000"/>
                </a:solidFill>
              </a:rPr>
              <a:t>Dependent</a:t>
            </a:r>
            <a:endParaRPr lang="en-US" sz="2400" b="1" dirty="0">
              <a:solidFill>
                <a:srgbClr val="CC0000"/>
              </a:solidFill>
            </a:endParaRPr>
          </a:p>
          <a:p>
            <a:r>
              <a:rPr lang="en-US" sz="2400" b="1" dirty="0">
                <a:solidFill>
                  <a:srgbClr val="CC0000"/>
                </a:solidFill>
              </a:rPr>
              <a:t>sample</a:t>
            </a:r>
          </a:p>
        </p:txBody>
      </p:sp>
      <p:sp>
        <p:nvSpPr>
          <p:cNvPr id="437266" name="Text Box 18"/>
          <p:cNvSpPr txBox="1">
            <a:spLocks noChangeArrowheads="1"/>
          </p:cNvSpPr>
          <p:nvPr/>
        </p:nvSpPr>
        <p:spPr bwMode="auto">
          <a:xfrm>
            <a:off x="2499122" y="5182254"/>
            <a:ext cx="17287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>
                <a:solidFill>
                  <a:srgbClr val="CC0000"/>
                </a:solidFill>
              </a:rPr>
              <a:t>Sample and</a:t>
            </a:r>
          </a:p>
          <a:p>
            <a:r>
              <a:rPr lang="en-US" sz="2400" b="1" dirty="0">
                <a:solidFill>
                  <a:srgbClr val="CC0000"/>
                </a:solidFill>
              </a:rPr>
              <a:t>population</a:t>
            </a:r>
          </a:p>
        </p:txBody>
      </p:sp>
      <p:sp>
        <p:nvSpPr>
          <p:cNvPr id="437267" name="Text Box 19"/>
          <p:cNvSpPr txBox="1">
            <a:spLocks noChangeArrowheads="1"/>
          </p:cNvSpPr>
          <p:nvPr/>
        </p:nvSpPr>
        <p:spPr bwMode="auto">
          <a:xfrm>
            <a:off x="28380" y="5419682"/>
            <a:ext cx="24844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>
                <a:solidFill>
                  <a:srgbClr val="CC0000"/>
                </a:solidFill>
              </a:rPr>
              <a:t>Two independent</a:t>
            </a:r>
          </a:p>
          <a:p>
            <a:r>
              <a:rPr lang="en-US" sz="2400" b="1" dirty="0">
                <a:solidFill>
                  <a:srgbClr val="CC0000"/>
                </a:solidFill>
              </a:rPr>
              <a:t>samples</a:t>
            </a:r>
          </a:p>
        </p:txBody>
      </p:sp>
      <p:sp>
        <p:nvSpPr>
          <p:cNvPr id="437268" name="Text Box 20"/>
          <p:cNvSpPr txBox="1">
            <a:spLocks noChangeArrowheads="1"/>
          </p:cNvSpPr>
          <p:nvPr/>
        </p:nvSpPr>
        <p:spPr bwMode="auto">
          <a:xfrm>
            <a:off x="468313" y="4797425"/>
            <a:ext cx="1498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37272" name="AutoShape 24"/>
          <p:cNvSpPr>
            <a:spLocks noChangeArrowheads="1"/>
          </p:cNvSpPr>
          <p:nvPr/>
        </p:nvSpPr>
        <p:spPr bwMode="auto">
          <a:xfrm>
            <a:off x="808831" y="1035050"/>
            <a:ext cx="288925" cy="629444"/>
          </a:xfrm>
          <a:prstGeom prst="downArrow">
            <a:avLst>
              <a:gd name="adj1" fmla="val 50000"/>
              <a:gd name="adj2" fmla="val 68544"/>
            </a:avLst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7273" name="AutoShape 25"/>
          <p:cNvSpPr>
            <a:spLocks noChangeArrowheads="1"/>
          </p:cNvSpPr>
          <p:nvPr/>
        </p:nvSpPr>
        <p:spPr bwMode="auto">
          <a:xfrm>
            <a:off x="7885113" y="2654300"/>
            <a:ext cx="288925" cy="819150"/>
          </a:xfrm>
          <a:prstGeom prst="downArrow">
            <a:avLst>
              <a:gd name="adj1" fmla="val 50000"/>
              <a:gd name="adj2" fmla="val 93407"/>
            </a:avLst>
          </a:prstGeom>
          <a:solidFill>
            <a:srgbClr val="FF00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7275" name="AutoShape 27"/>
          <p:cNvSpPr>
            <a:spLocks noChangeArrowheads="1"/>
          </p:cNvSpPr>
          <p:nvPr/>
        </p:nvSpPr>
        <p:spPr bwMode="auto">
          <a:xfrm>
            <a:off x="6299994" y="3933826"/>
            <a:ext cx="215900" cy="647699"/>
          </a:xfrm>
          <a:prstGeom prst="downArrow">
            <a:avLst>
              <a:gd name="adj1" fmla="val 50000"/>
              <a:gd name="adj2" fmla="val 116728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7276" name="AutoShape 28"/>
          <p:cNvSpPr>
            <a:spLocks noChangeArrowheads="1"/>
          </p:cNvSpPr>
          <p:nvPr/>
        </p:nvSpPr>
        <p:spPr bwMode="auto">
          <a:xfrm>
            <a:off x="2987675" y="4631195"/>
            <a:ext cx="288925" cy="756298"/>
          </a:xfrm>
          <a:prstGeom prst="downArrow">
            <a:avLst>
              <a:gd name="adj1" fmla="val 50000"/>
              <a:gd name="adj2" fmla="val 87225"/>
            </a:avLst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7277" name="Text Box 29"/>
          <p:cNvSpPr txBox="1">
            <a:spLocks noChangeArrowheads="1"/>
          </p:cNvSpPr>
          <p:nvPr/>
        </p:nvSpPr>
        <p:spPr bwMode="auto">
          <a:xfrm>
            <a:off x="1360293" y="3311814"/>
            <a:ext cx="1152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</a:rPr>
              <a:t>2 x 2</a:t>
            </a:r>
          </a:p>
          <a:p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437279" name="AutoShape 31"/>
          <p:cNvSpPr>
            <a:spLocks noChangeArrowheads="1"/>
          </p:cNvSpPr>
          <p:nvPr/>
        </p:nvSpPr>
        <p:spPr bwMode="auto">
          <a:xfrm>
            <a:off x="3348038" y="3438037"/>
            <a:ext cx="287337" cy="711688"/>
          </a:xfrm>
          <a:prstGeom prst="downArrow">
            <a:avLst>
              <a:gd name="adj1" fmla="val 50000"/>
              <a:gd name="adj2" fmla="val 87845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7280" name="AutoShape 32"/>
          <p:cNvSpPr>
            <a:spLocks noChangeArrowheads="1"/>
          </p:cNvSpPr>
          <p:nvPr/>
        </p:nvSpPr>
        <p:spPr bwMode="auto">
          <a:xfrm>
            <a:off x="4744521" y="4774919"/>
            <a:ext cx="114817" cy="814670"/>
          </a:xfrm>
          <a:prstGeom prst="downArrow">
            <a:avLst>
              <a:gd name="adj1" fmla="val 50000"/>
              <a:gd name="adj2" fmla="val 81044"/>
            </a:avLst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7281" name="AutoShape 33"/>
          <p:cNvSpPr>
            <a:spLocks noChangeArrowheads="1"/>
          </p:cNvSpPr>
          <p:nvPr/>
        </p:nvSpPr>
        <p:spPr bwMode="auto">
          <a:xfrm>
            <a:off x="1243981" y="4731856"/>
            <a:ext cx="241920" cy="907402"/>
          </a:xfrm>
          <a:prstGeom prst="downArrow">
            <a:avLst>
              <a:gd name="adj1" fmla="val 50000"/>
              <a:gd name="adj2" fmla="val 99588"/>
            </a:avLst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7285" name="AutoShape 37"/>
          <p:cNvSpPr>
            <a:spLocks noChangeArrowheads="1"/>
          </p:cNvSpPr>
          <p:nvPr/>
        </p:nvSpPr>
        <p:spPr bwMode="auto">
          <a:xfrm>
            <a:off x="1966912" y="2626519"/>
            <a:ext cx="288925" cy="792162"/>
          </a:xfrm>
          <a:prstGeom prst="downArrow">
            <a:avLst>
              <a:gd name="adj1" fmla="val 50000"/>
              <a:gd name="adj2" fmla="val 68544"/>
            </a:avLst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7286" name="AutoShape 38"/>
          <p:cNvSpPr>
            <a:spLocks noChangeArrowheads="1"/>
          </p:cNvSpPr>
          <p:nvPr/>
        </p:nvSpPr>
        <p:spPr bwMode="auto">
          <a:xfrm>
            <a:off x="287338" y="2631993"/>
            <a:ext cx="215900" cy="792162"/>
          </a:xfrm>
          <a:prstGeom prst="downArrow">
            <a:avLst>
              <a:gd name="adj1" fmla="val 50000"/>
              <a:gd name="adj2" fmla="val 91728"/>
            </a:avLst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7287" name="Text Box 39"/>
          <p:cNvSpPr txBox="1">
            <a:spLocks noChangeArrowheads="1"/>
          </p:cNvSpPr>
          <p:nvPr/>
        </p:nvSpPr>
        <p:spPr bwMode="auto">
          <a:xfrm>
            <a:off x="0" y="3289850"/>
            <a:ext cx="1116013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>
                <a:solidFill>
                  <a:srgbClr val="009900"/>
                </a:solidFill>
              </a:rPr>
              <a:t>a x b</a:t>
            </a:r>
          </a:p>
        </p:txBody>
      </p:sp>
      <p:sp>
        <p:nvSpPr>
          <p:cNvPr id="437288" name="AutoShape 40"/>
          <p:cNvSpPr>
            <a:spLocks noChangeArrowheads="1"/>
          </p:cNvSpPr>
          <p:nvPr/>
        </p:nvSpPr>
        <p:spPr bwMode="auto">
          <a:xfrm>
            <a:off x="7622044" y="1200151"/>
            <a:ext cx="263069" cy="715962"/>
          </a:xfrm>
          <a:prstGeom prst="downArrow">
            <a:avLst>
              <a:gd name="adj1" fmla="val 50000"/>
              <a:gd name="adj2" fmla="val 68544"/>
            </a:avLst>
          </a:prstGeom>
          <a:solidFill>
            <a:srgbClr val="FF00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7289" name="AutoShape 41"/>
          <p:cNvSpPr>
            <a:spLocks noChangeArrowheads="1"/>
          </p:cNvSpPr>
          <p:nvPr/>
        </p:nvSpPr>
        <p:spPr bwMode="auto">
          <a:xfrm>
            <a:off x="3891231" y="1211624"/>
            <a:ext cx="287338" cy="504825"/>
          </a:xfrm>
          <a:prstGeom prst="downArrow">
            <a:avLst>
              <a:gd name="adj1" fmla="val 50000"/>
              <a:gd name="adj2" fmla="val 87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7290" name="AutoShape 42"/>
          <p:cNvSpPr>
            <a:spLocks noChangeArrowheads="1"/>
          </p:cNvSpPr>
          <p:nvPr/>
        </p:nvSpPr>
        <p:spPr bwMode="auto">
          <a:xfrm>
            <a:off x="2987676" y="2349500"/>
            <a:ext cx="144462" cy="484187"/>
          </a:xfrm>
          <a:prstGeom prst="downArrow">
            <a:avLst>
              <a:gd name="adj1" fmla="val 50000"/>
              <a:gd name="adj2" fmla="val 87362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7291" name="AutoShape 43"/>
          <p:cNvSpPr>
            <a:spLocks noChangeArrowheads="1"/>
          </p:cNvSpPr>
          <p:nvPr/>
        </p:nvSpPr>
        <p:spPr bwMode="auto">
          <a:xfrm>
            <a:off x="6084888" y="2420938"/>
            <a:ext cx="144462" cy="504825"/>
          </a:xfrm>
          <a:prstGeom prst="downArrow">
            <a:avLst>
              <a:gd name="adj1" fmla="val 50000"/>
              <a:gd name="adj2" fmla="val 87363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6176-2154-4667-8FFA-C57C8D7DB424}" type="datetime1">
              <a:rPr lang="en-MY" smtClean="0"/>
              <a:t>7/8/2023</a:t>
            </a:fld>
            <a:endParaRPr lang="en-MY"/>
          </a:p>
        </p:txBody>
      </p:sp>
      <p:sp>
        <p:nvSpPr>
          <p:cNvPr id="44" name="Rectangle 43"/>
          <p:cNvSpPr/>
          <p:nvPr/>
        </p:nvSpPr>
        <p:spPr>
          <a:xfrm>
            <a:off x="621608" y="6139507"/>
            <a:ext cx="7632848" cy="461665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An important thing is the type of the variable concerned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" name="Left-Right-Up Arrow 3"/>
          <p:cNvSpPr/>
          <p:nvPr/>
        </p:nvSpPr>
        <p:spPr>
          <a:xfrm>
            <a:off x="2512818" y="346583"/>
            <a:ext cx="4003076" cy="44558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6" name="Left-Right-Up Arrow 45"/>
          <p:cNvSpPr/>
          <p:nvPr/>
        </p:nvSpPr>
        <p:spPr>
          <a:xfrm>
            <a:off x="3927620" y="1045623"/>
            <a:ext cx="4003076" cy="44558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7" name="Left-Right-Up Arrow 46"/>
          <p:cNvSpPr/>
          <p:nvPr/>
        </p:nvSpPr>
        <p:spPr>
          <a:xfrm>
            <a:off x="2930825" y="2234993"/>
            <a:ext cx="3332693" cy="360343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8" name="Left-Right-Up Arrow 47"/>
          <p:cNvSpPr/>
          <p:nvPr/>
        </p:nvSpPr>
        <p:spPr>
          <a:xfrm>
            <a:off x="1275159" y="4579529"/>
            <a:ext cx="3714750" cy="445580"/>
          </a:xfrm>
          <a:prstGeom prst="leftRigh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9" name="Left-Right-Up Arrow 48"/>
          <p:cNvSpPr/>
          <p:nvPr/>
        </p:nvSpPr>
        <p:spPr>
          <a:xfrm>
            <a:off x="287338" y="2361840"/>
            <a:ext cx="1968500" cy="445580"/>
          </a:xfrm>
          <a:prstGeom prst="leftRight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7580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442" y="133218"/>
            <a:ext cx="86988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This calculator uses </a:t>
            </a:r>
            <a:r>
              <a:rPr lang="en-US" sz="2800" dirty="0">
                <a:solidFill>
                  <a:srgbClr val="FF0000"/>
                </a:solidFill>
              </a:rPr>
              <a:t>a two-sample t test</a:t>
            </a:r>
            <a:r>
              <a:rPr lang="en-US" sz="2800" dirty="0">
                <a:solidFill>
                  <a:srgbClr val="00B050"/>
                </a:solidFill>
              </a:rPr>
              <a:t>, </a:t>
            </a:r>
            <a:r>
              <a:rPr lang="en-US" sz="2800" dirty="0"/>
              <a:t>which compares two datasets to see if their means are statistically different.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That is different from a one sample t test</a:t>
            </a:r>
            <a:r>
              <a:rPr lang="en-US" sz="2800" dirty="0">
                <a:solidFill>
                  <a:srgbClr val="7030A0"/>
                </a:solidFill>
              </a:rPr>
              <a:t>, </a:t>
            </a:r>
            <a:r>
              <a:rPr lang="en-US" sz="2800" b="1" dirty="0"/>
              <a:t>which compares the mean of your sample to some proposed theoretical value.</a:t>
            </a:r>
          </a:p>
          <a:p>
            <a:r>
              <a:rPr lang="en-US" sz="2800" dirty="0"/>
              <a:t>The most general formula for a t test is composed of two means (M1 and M2) and the overall standard error (SE) of the two samples</a:t>
            </a:r>
            <a:r>
              <a:rPr lang="en-US" sz="2800" dirty="0">
                <a:solidFill>
                  <a:srgbClr val="7030A0"/>
                </a:solidFill>
              </a:rPr>
              <a:t>:</a:t>
            </a:r>
          </a:p>
          <a:p>
            <a:endParaRPr lang="en-US" sz="2800" dirty="0" smtClean="0"/>
          </a:p>
          <a:p>
            <a:r>
              <a:rPr lang="en-US" sz="2800" dirty="0" smtClean="0"/>
              <a:t>Because </a:t>
            </a:r>
            <a:r>
              <a:rPr lang="en-US" sz="2800" dirty="0" smtClean="0"/>
              <a:t>the t-test typically is used to test a null hypothesis of no difference between two means, the assumption generally is made that there is also no difference between the variances,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/>
              <a:t>so a </a:t>
            </a:r>
            <a:r>
              <a:rPr lang="en-US" sz="2800" b="1" dirty="0" smtClean="0">
                <a:solidFill>
                  <a:srgbClr val="FF0000"/>
                </a:solidFill>
              </a:rPr>
              <a:t>pooled</a:t>
            </a:r>
            <a:r>
              <a:rPr lang="en-US" sz="2800" b="1" dirty="0" smtClean="0"/>
              <a:t> estimate </a:t>
            </a:r>
            <a:r>
              <a:rPr lang="en-US" sz="2800" b="1" dirty="0" smtClean="0">
                <a:solidFill>
                  <a:srgbClr val="FF0000"/>
                </a:solidFill>
              </a:rPr>
              <a:t>of</a:t>
            </a:r>
            <a:r>
              <a:rPr lang="en-US" sz="2800" b="1" dirty="0" smtClean="0"/>
              <a:t> the </a:t>
            </a:r>
            <a:r>
              <a:rPr lang="en-US" sz="2800" b="1" dirty="0" smtClean="0">
                <a:solidFill>
                  <a:srgbClr val="FF0000"/>
                </a:solidFill>
              </a:rPr>
              <a:t>SED</a:t>
            </a:r>
            <a:r>
              <a:rPr lang="en-US" sz="2800" b="1" dirty="0" smtClean="0"/>
              <a:t> (SEDP) </a:t>
            </a:r>
            <a:r>
              <a:rPr lang="en-US" sz="2800" dirty="0" smtClean="0"/>
              <a:t>may be used </a:t>
            </a:r>
            <a:r>
              <a:rPr lang="en-US" sz="2800" dirty="0" smtClean="0"/>
              <a:t>instead</a:t>
            </a:r>
          </a:p>
        </p:txBody>
      </p:sp>
    </p:spTree>
    <p:extLst>
      <p:ext uri="{BB962C8B-B14F-4D97-AF65-F5344CB8AC3E}">
        <p14:creationId xmlns:p14="http://schemas.microsoft.com/office/powerpoint/2010/main" val="3843010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5" y="1449847"/>
            <a:ext cx="90364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/>
              <a:t>Here we have </a:t>
            </a:r>
            <a:r>
              <a:rPr lang="en-MY" sz="2800" b="1" dirty="0" smtClean="0">
                <a:solidFill>
                  <a:srgbClr val="002060"/>
                </a:solidFill>
              </a:rPr>
              <a:t>two independent </a:t>
            </a:r>
            <a:r>
              <a:rPr lang="en-MY" sz="2800" b="1" dirty="0" smtClean="0"/>
              <a:t>samples,</a:t>
            </a:r>
          </a:p>
          <a:p>
            <a:r>
              <a:rPr lang="en-MY" sz="2800" dirty="0" smtClean="0"/>
              <a:t>                     </a:t>
            </a:r>
            <a:r>
              <a:rPr lang="en-MY" sz="2800" b="1" dirty="0" smtClean="0">
                <a:solidFill>
                  <a:schemeClr val="accent1">
                    <a:lumMod val="50000"/>
                  </a:schemeClr>
                </a:solidFill>
              </a:rPr>
              <a:t>two different </a:t>
            </a:r>
            <a:r>
              <a:rPr lang="en-MY" sz="2800" b="1" dirty="0" smtClean="0"/>
              <a:t>samples</a:t>
            </a:r>
            <a:r>
              <a:rPr lang="en-MY" sz="2800" dirty="0" smtClean="0"/>
              <a:t>, </a:t>
            </a:r>
          </a:p>
          <a:p>
            <a:r>
              <a:rPr lang="en-MY" sz="2800" dirty="0" smtClean="0"/>
              <a:t>         </a:t>
            </a:r>
            <a:endParaRPr lang="en-MY" sz="2800" dirty="0" smtClean="0"/>
          </a:p>
          <a:p>
            <a:r>
              <a:rPr lang="en-MY" sz="2800" dirty="0" smtClean="0"/>
              <a:t>  </a:t>
            </a:r>
            <a:r>
              <a:rPr lang="en-MY" sz="2800" b="1" dirty="0" smtClean="0"/>
              <a:t>and </a:t>
            </a:r>
            <a:r>
              <a:rPr lang="en-MY" sz="2800" b="1" dirty="0" smtClean="0">
                <a:solidFill>
                  <a:srgbClr val="0070C0"/>
                </a:solidFill>
              </a:rPr>
              <a:t>two samples </a:t>
            </a:r>
            <a:r>
              <a:rPr lang="en-MY" sz="2800" b="1" dirty="0" smtClean="0"/>
              <a:t>from</a:t>
            </a:r>
            <a:r>
              <a:rPr lang="en-MY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MY" sz="2800" b="1" dirty="0" smtClean="0">
                <a:solidFill>
                  <a:srgbClr val="0070C0"/>
                </a:solidFill>
              </a:rPr>
              <a:t>two different populations</a:t>
            </a:r>
            <a:r>
              <a:rPr lang="en-MY" sz="2800" dirty="0" smtClean="0"/>
              <a:t>, </a:t>
            </a:r>
          </a:p>
          <a:p>
            <a:r>
              <a:rPr lang="en-MY" sz="2800" b="1" dirty="0" smtClean="0">
                <a:solidFill>
                  <a:srgbClr val="C00000"/>
                </a:solidFill>
              </a:rPr>
              <a:t>                               we use Pooled t test .</a:t>
            </a:r>
          </a:p>
          <a:p>
            <a:r>
              <a:rPr lang="en-MY" sz="2800" dirty="0" smtClean="0"/>
              <a:t>   </a:t>
            </a:r>
            <a:endParaRPr lang="en-MY" sz="2800" dirty="0" smtClean="0"/>
          </a:p>
          <a:p>
            <a:r>
              <a:rPr lang="en-MY" sz="2800" b="1" dirty="0" smtClean="0">
                <a:solidFill>
                  <a:schemeClr val="accent5">
                    <a:lumMod val="50000"/>
                  </a:schemeClr>
                </a:solidFill>
              </a:rPr>
              <a:t>Two </a:t>
            </a:r>
            <a:r>
              <a:rPr lang="en-MY" sz="2800" b="1" dirty="0" smtClean="0">
                <a:solidFill>
                  <a:schemeClr val="accent5">
                    <a:lumMod val="50000"/>
                  </a:schemeClr>
                </a:solidFill>
              </a:rPr>
              <a:t>independent random </a:t>
            </a:r>
            <a:r>
              <a:rPr lang="en-MY" sz="2800" b="1" dirty="0" smtClean="0"/>
              <a:t>samples from </a:t>
            </a:r>
            <a:r>
              <a:rPr lang="en-MY" sz="2800" b="1" dirty="0" smtClean="0">
                <a:solidFill>
                  <a:schemeClr val="accent5">
                    <a:lumMod val="50000"/>
                  </a:schemeClr>
                </a:solidFill>
              </a:rPr>
              <a:t>their respective, different populations .</a:t>
            </a:r>
          </a:p>
          <a:p>
            <a:r>
              <a:rPr lang="en-MY" sz="2800" dirty="0" smtClean="0"/>
              <a:t>.</a:t>
            </a:r>
            <a:endParaRPr lang="en-MY" sz="2800" dirty="0"/>
          </a:p>
        </p:txBody>
      </p:sp>
      <p:sp>
        <p:nvSpPr>
          <p:cNvPr id="3" name="Rectangle 2"/>
          <p:cNvSpPr/>
          <p:nvPr/>
        </p:nvSpPr>
        <p:spPr>
          <a:xfrm>
            <a:off x="395536" y="260648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</a:rPr>
              <a:t>II-  Difference between two sample Means (pooled t test)</a:t>
            </a:r>
          </a:p>
        </p:txBody>
      </p:sp>
    </p:spTree>
    <p:extLst>
      <p:ext uri="{BB962C8B-B14F-4D97-AF65-F5344CB8AC3E}">
        <p14:creationId xmlns:p14="http://schemas.microsoft.com/office/powerpoint/2010/main" val="2385820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" y="620688"/>
            <a:ext cx="90361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0070C0"/>
                </a:solidFill>
              </a:rPr>
              <a:t>Two groups (population)</a:t>
            </a:r>
          </a:p>
          <a:p>
            <a:r>
              <a:rPr lang="en-MY" sz="2800" b="1" dirty="0" smtClean="0"/>
              <a:t>                                                   Untreated group .</a:t>
            </a:r>
          </a:p>
          <a:p>
            <a:r>
              <a:rPr lang="en-MY" sz="2800" dirty="0" smtClean="0"/>
              <a:t>                                  </a:t>
            </a:r>
            <a:r>
              <a:rPr lang="en-MY" sz="2800" dirty="0" smtClean="0">
                <a:solidFill>
                  <a:srgbClr val="FF0000"/>
                </a:solidFill>
              </a:rPr>
              <a:t>by A	</a:t>
            </a:r>
            <a:r>
              <a:rPr lang="en-MY" sz="2800" dirty="0" smtClean="0"/>
              <a:t>			</a:t>
            </a:r>
            <a:r>
              <a:rPr lang="en-MY" sz="2800" b="1" dirty="0" smtClean="0">
                <a:solidFill>
                  <a:srgbClr val="002060"/>
                </a:solidFill>
              </a:rPr>
              <a:t>         ♂</a:t>
            </a:r>
          </a:p>
          <a:p>
            <a:r>
              <a:rPr lang="en-MY" sz="2800" dirty="0" smtClean="0">
                <a:solidFill>
                  <a:srgbClr val="0070C0"/>
                </a:solidFill>
              </a:rPr>
              <a:t>Two groups  	</a:t>
            </a:r>
            <a:r>
              <a:rPr lang="en-MY" sz="2800" dirty="0" smtClean="0"/>
              <a:t>		   </a:t>
            </a:r>
            <a:r>
              <a:rPr lang="en-MY" sz="2800" b="1" dirty="0" smtClean="0"/>
              <a:t>Two groups     </a:t>
            </a:r>
          </a:p>
          <a:p>
            <a:r>
              <a:rPr lang="en-MY" sz="2800" b="1" dirty="0" smtClean="0">
                <a:solidFill>
                  <a:srgbClr val="FF0000"/>
                </a:solidFill>
              </a:rPr>
              <a:t>                                   by B	</a:t>
            </a:r>
            <a:r>
              <a:rPr lang="en-MY" sz="2800" dirty="0" smtClean="0"/>
              <a:t>			           </a:t>
            </a:r>
            <a:r>
              <a:rPr lang="en-MY" sz="2800" b="1" dirty="0" smtClean="0">
                <a:solidFill>
                  <a:srgbClr val="FF0000"/>
                </a:solidFill>
              </a:rPr>
              <a:t>♀</a:t>
            </a:r>
          </a:p>
          <a:p>
            <a:r>
              <a:rPr lang="en-MY" sz="2800" dirty="0" smtClean="0"/>
              <a:t>  </a:t>
            </a:r>
            <a:endParaRPr lang="en-MY" sz="2800" dirty="0" smtClean="0"/>
          </a:p>
          <a:p>
            <a:r>
              <a:rPr lang="en-MY" sz="2800" b="1" dirty="0" smtClean="0"/>
              <a:t>No</a:t>
            </a:r>
            <a:r>
              <a:rPr lang="en-MY" sz="2800" b="1" dirty="0" smtClean="0"/>
              <a:t>. of individual in each sample is not necessary be equals</a:t>
            </a:r>
            <a:endParaRPr lang="en-MY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572177" y="436022"/>
            <a:ext cx="2664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b="1" dirty="0" smtClean="0">
                <a:solidFill>
                  <a:srgbClr val="C00000"/>
                </a:solidFill>
              </a:rPr>
              <a:t> </a:t>
            </a:r>
            <a:r>
              <a:rPr lang="en-MY" sz="2800" b="1" dirty="0" smtClean="0">
                <a:solidFill>
                  <a:srgbClr val="C00000"/>
                </a:solidFill>
              </a:rPr>
              <a:t>Treated group </a:t>
            </a:r>
            <a:endParaRPr lang="en-MY" sz="2800" dirty="0"/>
          </a:p>
        </p:txBody>
      </p:sp>
      <p:sp>
        <p:nvSpPr>
          <p:cNvPr id="4" name="Rectangle 3"/>
          <p:cNvSpPr/>
          <p:nvPr/>
        </p:nvSpPr>
        <p:spPr>
          <a:xfrm>
            <a:off x="3096471" y="4859850"/>
            <a:ext cx="3876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we use Pooled t test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.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4094465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030993"/>
              </p:ext>
            </p:extLst>
          </p:nvPr>
        </p:nvGraphicFramePr>
        <p:xfrm>
          <a:off x="251520" y="548679"/>
          <a:ext cx="5040560" cy="4109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Equation" r:id="rId3" imgW="2539800" imgH="1879560" progId="Equation.3">
                  <p:embed/>
                </p:oleObj>
              </mc:Choice>
              <mc:Fallback>
                <p:oleObj name="Equation" r:id="rId3" imgW="2539800" imgH="187956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48679"/>
                        <a:ext cx="5040560" cy="4109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156155" y="1150334"/>
            <a:ext cx="3851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 smtClean="0"/>
              <a:t>S.P = pooled S.D .</a:t>
            </a:r>
          </a:p>
          <a:p>
            <a:r>
              <a:rPr lang="en-MY" sz="2800" dirty="0" smtClean="0"/>
              <a:t>n1 = No. in first group .</a:t>
            </a:r>
          </a:p>
          <a:p>
            <a:r>
              <a:rPr lang="en-MY" sz="2800" dirty="0" smtClean="0"/>
              <a:t>n2 = No. in second group </a:t>
            </a:r>
          </a:p>
          <a:p>
            <a:r>
              <a:rPr lang="en-MY" sz="2800" dirty="0" smtClean="0"/>
              <a:t>S1 = S.D in first group .                                                                  S2 = S.D in second </a:t>
            </a:r>
            <a:r>
              <a:rPr lang="en-MY" sz="2800" dirty="0" smtClean="0"/>
              <a:t>group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914403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0070C0"/>
                </a:solidFill>
              </a:rPr>
              <a:t>Example</a:t>
            </a:r>
          </a:p>
          <a:p>
            <a:r>
              <a:rPr lang="en-MY" sz="2800" dirty="0" smtClean="0"/>
              <a:t>	In order to evaluate the difference in Serum Na level between </a:t>
            </a:r>
            <a:r>
              <a:rPr lang="en-MY" sz="2800" b="1" dirty="0" smtClean="0">
                <a:solidFill>
                  <a:srgbClr val="FF0000"/>
                </a:solidFill>
              </a:rPr>
              <a:t>15 </a:t>
            </a:r>
            <a:r>
              <a:rPr lang="en-MY" sz="2800" b="1" dirty="0" smtClean="0">
                <a:solidFill>
                  <a:srgbClr val="0070C0"/>
                </a:solidFill>
              </a:rPr>
              <a:t>normotensive </a:t>
            </a:r>
            <a:r>
              <a:rPr lang="en-MY" sz="2800" dirty="0" smtClean="0"/>
              <a:t>and </a:t>
            </a:r>
            <a:r>
              <a:rPr lang="en-MY" sz="2800" b="1" dirty="0" smtClean="0">
                <a:solidFill>
                  <a:srgbClr val="FF0000"/>
                </a:solidFill>
              </a:rPr>
              <a:t>12</a:t>
            </a:r>
            <a:r>
              <a:rPr lang="en-MY" sz="2800" b="1" dirty="0" smtClean="0">
                <a:solidFill>
                  <a:srgbClr val="002060"/>
                </a:solidFill>
              </a:rPr>
              <a:t> newly diagnosed hypertensive</a:t>
            </a:r>
            <a:r>
              <a:rPr lang="en-MY" sz="2800" dirty="0" smtClean="0"/>
              <a:t> patients not yet on Na controlled diet .</a:t>
            </a:r>
          </a:p>
          <a:p>
            <a:r>
              <a:rPr lang="en-MY" sz="2800" b="1" dirty="0" smtClean="0"/>
              <a:t>The mean Na level </a:t>
            </a:r>
            <a:r>
              <a:rPr lang="en-MY" sz="2800" dirty="0" smtClean="0"/>
              <a:t>was </a:t>
            </a:r>
            <a:r>
              <a:rPr lang="en-MY" sz="2800" b="1" dirty="0" smtClean="0">
                <a:solidFill>
                  <a:srgbClr val="002060"/>
                </a:solidFill>
              </a:rPr>
              <a:t>144±6.2 </a:t>
            </a:r>
            <a:r>
              <a:rPr lang="en-MY" sz="2800" b="1" dirty="0" err="1" smtClean="0">
                <a:solidFill>
                  <a:srgbClr val="002060"/>
                </a:solidFill>
              </a:rPr>
              <a:t>meq</a:t>
            </a:r>
            <a:r>
              <a:rPr lang="en-MY" sz="2800" b="1" dirty="0" smtClean="0">
                <a:solidFill>
                  <a:srgbClr val="002060"/>
                </a:solidFill>
              </a:rPr>
              <a:t>/L </a:t>
            </a:r>
            <a:r>
              <a:rPr lang="en-MY" sz="2800" b="1" dirty="0" smtClean="0"/>
              <a:t>in </a:t>
            </a:r>
            <a:r>
              <a:rPr lang="en-MY" sz="2800" b="1" dirty="0" smtClean="0">
                <a:solidFill>
                  <a:schemeClr val="accent6">
                    <a:lumMod val="75000"/>
                  </a:schemeClr>
                </a:solidFill>
              </a:rPr>
              <a:t>normotensive</a:t>
            </a:r>
            <a:r>
              <a:rPr lang="en-MY" sz="2800" b="1" dirty="0" smtClean="0"/>
              <a:t> </a:t>
            </a:r>
            <a:r>
              <a:rPr lang="en-MY" sz="2800" dirty="0" smtClean="0"/>
              <a:t>.</a:t>
            </a:r>
          </a:p>
          <a:p>
            <a:r>
              <a:rPr lang="en-MY" sz="2800" dirty="0" smtClean="0"/>
              <a:t>                                        </a:t>
            </a:r>
            <a:r>
              <a:rPr lang="en-MY" sz="2800" b="1" dirty="0" smtClean="0">
                <a:solidFill>
                  <a:srgbClr val="002060"/>
                </a:solidFill>
              </a:rPr>
              <a:t>160 ± 3.9 </a:t>
            </a:r>
            <a:r>
              <a:rPr lang="en-MY" sz="2800" b="1" dirty="0" err="1" smtClean="0">
                <a:solidFill>
                  <a:srgbClr val="002060"/>
                </a:solidFill>
              </a:rPr>
              <a:t>meq</a:t>
            </a:r>
            <a:r>
              <a:rPr lang="en-MY" sz="2800" b="1" dirty="0" smtClean="0">
                <a:solidFill>
                  <a:srgbClr val="002060"/>
                </a:solidFill>
              </a:rPr>
              <a:t>/L </a:t>
            </a:r>
            <a:r>
              <a:rPr lang="en-MY" sz="2800" dirty="0" smtClean="0"/>
              <a:t>in </a:t>
            </a:r>
            <a:r>
              <a:rPr lang="en-MY" sz="2800" b="1" dirty="0" smtClean="0">
                <a:solidFill>
                  <a:srgbClr val="FF0000"/>
                </a:solidFill>
              </a:rPr>
              <a:t>hypertensive</a:t>
            </a:r>
            <a:r>
              <a:rPr lang="en-MY" sz="2800" b="1" dirty="0" smtClean="0"/>
              <a:t> .</a:t>
            </a:r>
          </a:p>
          <a:p>
            <a:r>
              <a:rPr lang="en-MY" sz="2800" b="1" dirty="0" smtClean="0"/>
              <a:t>Using </a:t>
            </a:r>
            <a:r>
              <a:rPr lang="en-MY" sz="2800" b="1" dirty="0" smtClean="0">
                <a:solidFill>
                  <a:srgbClr val="0070C0"/>
                </a:solidFill>
              </a:rPr>
              <a:t>α 0.05 </a:t>
            </a:r>
            <a:r>
              <a:rPr lang="en-MY" sz="2800" b="1" dirty="0" smtClean="0"/>
              <a:t>level of significance </a:t>
            </a:r>
            <a:r>
              <a:rPr lang="en-MY" sz="2800" b="1" dirty="0" smtClean="0">
                <a:solidFill>
                  <a:schemeClr val="tx2"/>
                </a:solidFill>
              </a:rPr>
              <a:t>can it be concluded that </a:t>
            </a:r>
            <a:r>
              <a:rPr lang="en-MY" sz="2800" b="1" dirty="0" smtClean="0">
                <a:solidFill>
                  <a:srgbClr val="0070C0"/>
                </a:solidFill>
              </a:rPr>
              <a:t>there is a significance </a:t>
            </a:r>
            <a:r>
              <a:rPr lang="en-MY" sz="2800" b="1" dirty="0" smtClean="0">
                <a:solidFill>
                  <a:schemeClr val="accent1">
                    <a:lumMod val="50000"/>
                  </a:schemeClr>
                </a:solidFill>
              </a:rPr>
              <a:t>difference</a:t>
            </a:r>
            <a:r>
              <a:rPr lang="en-MY" sz="2800" b="1" dirty="0" smtClean="0">
                <a:solidFill>
                  <a:srgbClr val="0070C0"/>
                </a:solidFill>
              </a:rPr>
              <a:t> </a:t>
            </a:r>
            <a:r>
              <a:rPr lang="en-MY" sz="2800" b="1" dirty="0" smtClean="0">
                <a:solidFill>
                  <a:srgbClr val="FF0000"/>
                </a:solidFill>
              </a:rPr>
              <a:t>in Na level </a:t>
            </a:r>
            <a:r>
              <a:rPr lang="en-MY" sz="2800" b="1" dirty="0" smtClean="0"/>
              <a:t>between the two group of population </a:t>
            </a:r>
            <a:r>
              <a:rPr lang="en-MY" sz="2800" dirty="0" smtClean="0"/>
              <a:t>?</a:t>
            </a:r>
            <a:endParaRPr lang="en-MY" sz="2800" dirty="0"/>
          </a:p>
        </p:txBody>
      </p:sp>
      <p:sp>
        <p:nvSpPr>
          <p:cNvPr id="3" name="Rectangle 2"/>
          <p:cNvSpPr/>
          <p:nvPr/>
        </p:nvSpPr>
        <p:spPr>
          <a:xfrm>
            <a:off x="179512" y="4267237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 smtClean="0">
                <a:solidFill>
                  <a:srgbClr val="FF0000"/>
                </a:solidFill>
              </a:rPr>
              <a:t>Data </a:t>
            </a:r>
          </a:p>
          <a:p>
            <a:r>
              <a:rPr lang="en-MY" sz="2800" dirty="0" smtClean="0"/>
              <a:t>            </a:t>
            </a:r>
            <a:r>
              <a:rPr lang="en-MY" sz="2800" b="1" dirty="0" smtClean="0">
                <a:solidFill>
                  <a:srgbClr val="0070C0"/>
                </a:solidFill>
              </a:rPr>
              <a:t>Quantitative data of Two samples</a:t>
            </a:r>
            <a:r>
              <a:rPr lang="en-MY" sz="2800" dirty="0" smtClean="0"/>
              <a:t>.</a:t>
            </a:r>
          </a:p>
          <a:p>
            <a:r>
              <a:rPr lang="en-MY" sz="2800" dirty="0" smtClean="0"/>
              <a:t>	            </a:t>
            </a:r>
            <a:r>
              <a:rPr lang="en-MY" sz="2800" b="1" dirty="0" smtClean="0"/>
              <a:t>Sodium (Na) level in blood of two groups .</a:t>
            </a:r>
          </a:p>
          <a:p>
            <a:r>
              <a:rPr lang="en-MY" sz="2800" b="1" dirty="0" smtClean="0"/>
              <a:t>	                  15 Normotensive with  </a:t>
            </a:r>
          </a:p>
          <a:p>
            <a:r>
              <a:rPr lang="en-MY" sz="2800" b="1" dirty="0" smtClean="0"/>
              <a:t>	                                   12 Hypertensive with </a:t>
            </a:r>
            <a:endParaRPr lang="en-MY" sz="2800" b="1" dirty="0"/>
          </a:p>
        </p:txBody>
      </p:sp>
    </p:spTree>
    <p:extLst>
      <p:ext uri="{BB962C8B-B14F-4D97-AF65-F5344CB8AC3E}">
        <p14:creationId xmlns:p14="http://schemas.microsoft.com/office/powerpoint/2010/main" val="3637420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5649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 smtClean="0"/>
              <a:t>Data </a:t>
            </a:r>
          </a:p>
          <a:p>
            <a:r>
              <a:rPr lang="en-MY" sz="2400" dirty="0" smtClean="0"/>
              <a:t>            Quantitative data of Two samples.</a:t>
            </a:r>
          </a:p>
          <a:p>
            <a:r>
              <a:rPr lang="en-MY" sz="2400" dirty="0" smtClean="0"/>
              <a:t>	            Sodium (Na) level in blood of two groups .</a:t>
            </a:r>
          </a:p>
          <a:p>
            <a:r>
              <a:rPr lang="en-MY" sz="2400" dirty="0" smtClean="0"/>
              <a:t>	                  15 Normotensive with  </a:t>
            </a:r>
          </a:p>
          <a:p>
            <a:r>
              <a:rPr lang="en-MY" sz="2400" dirty="0" smtClean="0"/>
              <a:t>	                                   12 Hypertensive with </a:t>
            </a:r>
            <a:endParaRPr lang="en-MY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095054"/>
              </p:ext>
            </p:extLst>
          </p:nvPr>
        </p:nvGraphicFramePr>
        <p:xfrm>
          <a:off x="2363452" y="2215045"/>
          <a:ext cx="5616624" cy="17792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04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17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No.</a:t>
                      </a:r>
                      <a:endParaRPr lang="en-MY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X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S.D</a:t>
                      </a:r>
                      <a:endParaRPr lang="en-MY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MY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144</a:t>
                      </a:r>
                      <a:endParaRPr lang="en-MY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6.2</a:t>
                      </a:r>
                      <a:endParaRPr lang="en-MY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81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MY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160</a:t>
                      </a:r>
                      <a:endParaRPr lang="en-MY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3.9</a:t>
                      </a:r>
                      <a:endParaRPr lang="en-MY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327400" y="3422650"/>
          <a:ext cx="18097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Equation" r:id="rId3" imgW="177569" imgH="202936" progId="Equation.3">
                  <p:embed/>
                </p:oleObj>
              </mc:Choice>
              <mc:Fallback>
                <p:oleObj name="Equation" r:id="rId3" imgW="177569" imgH="202936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3422650"/>
                        <a:ext cx="18097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79512" y="3863079"/>
            <a:ext cx="8976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</a:rPr>
              <a:t>Assumption</a:t>
            </a:r>
          </a:p>
          <a:p>
            <a:r>
              <a:rPr lang="en-MY" sz="2800" dirty="0" smtClean="0"/>
              <a:t>	</a:t>
            </a:r>
            <a:r>
              <a:rPr lang="en-MY" sz="2800" b="1" dirty="0" smtClean="0"/>
              <a:t>We assume that </a:t>
            </a:r>
            <a:r>
              <a:rPr lang="en-MY" sz="2800" b="1" dirty="0" smtClean="0">
                <a:solidFill>
                  <a:schemeClr val="accent1">
                    <a:lumMod val="50000"/>
                  </a:schemeClr>
                </a:solidFill>
              </a:rPr>
              <a:t>both groups were independent </a:t>
            </a:r>
            <a:r>
              <a:rPr lang="en-MY" sz="2800" b="1" dirty="0" smtClean="0"/>
              <a:t>have been chosen </a:t>
            </a:r>
            <a:r>
              <a:rPr lang="en-MY" sz="2800" b="1" dirty="0" smtClean="0">
                <a:solidFill>
                  <a:schemeClr val="accent1">
                    <a:lumMod val="50000"/>
                  </a:schemeClr>
                </a:solidFill>
              </a:rPr>
              <a:t>randomly</a:t>
            </a:r>
            <a:r>
              <a:rPr lang="en-MY" sz="2800" b="1" dirty="0" smtClean="0"/>
              <a:t> from </a:t>
            </a:r>
            <a:r>
              <a:rPr lang="en-MY" sz="2800" b="1" dirty="0" smtClean="0">
                <a:solidFill>
                  <a:schemeClr val="accent1">
                    <a:lumMod val="50000"/>
                  </a:schemeClr>
                </a:solidFill>
              </a:rPr>
              <a:t>normal distribution </a:t>
            </a:r>
            <a:r>
              <a:rPr lang="en-MY" sz="2800" b="1" dirty="0" smtClean="0"/>
              <a:t>population with </a:t>
            </a:r>
            <a:r>
              <a:rPr lang="en-MY" sz="2800" b="1" dirty="0" smtClean="0">
                <a:solidFill>
                  <a:schemeClr val="accent1">
                    <a:lumMod val="50000"/>
                  </a:schemeClr>
                </a:solidFill>
              </a:rPr>
              <a:t>equal variance .</a:t>
            </a:r>
          </a:p>
          <a:p>
            <a:r>
              <a:rPr lang="en-MY" sz="2800" b="1" dirty="0" smtClean="0"/>
              <a:t>To see if there is a </a:t>
            </a:r>
            <a:r>
              <a:rPr lang="en-MY" sz="2800" b="1" dirty="0" smtClean="0">
                <a:solidFill>
                  <a:srgbClr val="FF0000"/>
                </a:solidFill>
              </a:rPr>
              <a:t>significance difference in the mean Sodium (Na) </a:t>
            </a:r>
            <a:r>
              <a:rPr lang="en-MY" sz="2800" b="1" dirty="0" smtClean="0">
                <a:solidFill>
                  <a:srgbClr val="0070C0"/>
                </a:solidFill>
              </a:rPr>
              <a:t>levels between two groups </a:t>
            </a:r>
            <a:r>
              <a:rPr lang="en-MY" sz="2800" b="1" dirty="0" smtClean="0"/>
              <a:t>.</a:t>
            </a:r>
            <a:endParaRPr lang="en-MY" sz="2800" b="1" dirty="0"/>
          </a:p>
        </p:txBody>
      </p:sp>
    </p:spTree>
    <p:extLst>
      <p:ext uri="{BB962C8B-B14F-4D97-AF65-F5344CB8AC3E}">
        <p14:creationId xmlns:p14="http://schemas.microsoft.com/office/powerpoint/2010/main" val="3356083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196" y="44624"/>
            <a:ext cx="90598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</a:rPr>
              <a:t>Formulation of Hypothesis </a:t>
            </a:r>
          </a:p>
          <a:p>
            <a:r>
              <a:rPr lang="en-MY" sz="2800" dirty="0" smtClean="0">
                <a:solidFill>
                  <a:srgbClr val="FF0000"/>
                </a:solidFill>
              </a:rPr>
              <a:t>              </a:t>
            </a:r>
            <a:r>
              <a:rPr lang="en-MY" sz="2800" b="1" dirty="0" smtClean="0">
                <a:solidFill>
                  <a:srgbClr val="FF0000"/>
                </a:solidFill>
              </a:rPr>
              <a:t>Ho</a:t>
            </a:r>
            <a:endParaRPr lang="en-MY" sz="2800" b="1" dirty="0" smtClean="0">
              <a:solidFill>
                <a:srgbClr val="FF0000"/>
              </a:solidFill>
            </a:endParaRPr>
          </a:p>
          <a:p>
            <a:r>
              <a:rPr lang="en-MY" sz="2800" dirty="0" smtClean="0"/>
              <a:t>        </a:t>
            </a:r>
            <a:r>
              <a:rPr lang="en-MY" sz="2800" b="1" dirty="0" smtClean="0"/>
              <a:t>There is no significance difference in the mean Na level between two groups (Normotensive and Hypertensive</a:t>
            </a:r>
            <a:r>
              <a:rPr lang="en-MY" sz="2800" dirty="0" smtClean="0"/>
              <a:t>)                             </a:t>
            </a:r>
            <a:r>
              <a:rPr lang="en-MY" sz="2800" b="1" dirty="0" smtClean="0">
                <a:solidFill>
                  <a:srgbClr val="002060"/>
                </a:solidFill>
              </a:rPr>
              <a:t>m1 = m2 </a:t>
            </a:r>
            <a:r>
              <a:rPr lang="en-MY" sz="2800" b="1" dirty="0" smtClean="0">
                <a:solidFill>
                  <a:srgbClr val="002060"/>
                </a:solidFill>
              </a:rPr>
              <a:t>,                  </a:t>
            </a:r>
            <a:r>
              <a:rPr lang="en-MY" sz="2800" b="1" dirty="0" smtClean="0">
                <a:solidFill>
                  <a:srgbClr val="002060"/>
                </a:solidFill>
              </a:rPr>
              <a:t>m1 - m2 = zero .</a:t>
            </a:r>
          </a:p>
          <a:p>
            <a:r>
              <a:rPr lang="en-MY" sz="2800" dirty="0" smtClean="0"/>
              <a:t>            </a:t>
            </a:r>
            <a:r>
              <a:rPr lang="en-MY" sz="2800" b="1" dirty="0" smtClean="0"/>
              <a:t>The observed difference is due to Chance Factor </a:t>
            </a:r>
            <a:r>
              <a:rPr lang="en-MY" sz="2800" dirty="0" smtClean="0"/>
              <a:t>. </a:t>
            </a:r>
          </a:p>
          <a:p>
            <a:r>
              <a:rPr lang="en-MY" sz="2800" dirty="0" smtClean="0"/>
              <a:t>					                </a:t>
            </a:r>
            <a:r>
              <a:rPr lang="en-MY" sz="2800" b="1" dirty="0" smtClean="0">
                <a:solidFill>
                  <a:srgbClr val="0070C0"/>
                </a:solidFill>
              </a:rPr>
              <a:t>Sampling Error .</a:t>
            </a:r>
          </a:p>
          <a:p>
            <a:r>
              <a:rPr lang="en-MY" sz="2800" b="1" dirty="0" smtClean="0">
                <a:solidFill>
                  <a:srgbClr val="0070C0"/>
                </a:solidFill>
              </a:rPr>
              <a:t>                                                             Sampling Variability </a:t>
            </a:r>
            <a:r>
              <a:rPr lang="en-MY" sz="2800" dirty="0" smtClean="0"/>
              <a:t>.</a:t>
            </a:r>
            <a:endParaRPr lang="en-MY" sz="2800" dirty="0"/>
          </a:p>
        </p:txBody>
      </p:sp>
      <p:sp>
        <p:nvSpPr>
          <p:cNvPr id="3" name="Rectangle 2"/>
          <p:cNvSpPr/>
          <p:nvPr/>
        </p:nvSpPr>
        <p:spPr>
          <a:xfrm>
            <a:off x="84196" y="3436380"/>
            <a:ext cx="85284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</a:rPr>
              <a:t>            HA</a:t>
            </a:r>
            <a:endParaRPr lang="en-MY" sz="2800" b="1" dirty="0" smtClean="0">
              <a:solidFill>
                <a:srgbClr val="FF0000"/>
              </a:solidFill>
            </a:endParaRPr>
          </a:p>
          <a:p>
            <a:r>
              <a:rPr lang="en-MY" sz="2400" dirty="0" smtClean="0"/>
              <a:t>   </a:t>
            </a:r>
            <a:r>
              <a:rPr lang="en-MY" sz="2800" b="1" dirty="0" smtClean="0"/>
              <a:t>There is a </a:t>
            </a:r>
            <a:r>
              <a:rPr lang="en-MY" sz="2800" b="1" dirty="0" smtClean="0">
                <a:solidFill>
                  <a:srgbClr val="FF0000"/>
                </a:solidFill>
              </a:rPr>
              <a:t>significance difference </a:t>
            </a:r>
            <a:r>
              <a:rPr lang="en-MY" sz="2800" b="1" dirty="0" smtClean="0"/>
              <a:t>in the </a:t>
            </a:r>
            <a:r>
              <a:rPr lang="en-MY" sz="2800" b="1" dirty="0" smtClean="0">
                <a:solidFill>
                  <a:srgbClr val="002060"/>
                </a:solidFill>
              </a:rPr>
              <a:t>mean Na </a:t>
            </a:r>
            <a:r>
              <a:rPr lang="en-MY" sz="2800" b="1" dirty="0" smtClean="0"/>
              <a:t>level between </a:t>
            </a:r>
            <a:r>
              <a:rPr lang="en-MY" sz="2800" b="1" dirty="0" smtClean="0">
                <a:solidFill>
                  <a:schemeClr val="tx2"/>
                </a:solidFill>
              </a:rPr>
              <a:t>two groups </a:t>
            </a:r>
            <a:r>
              <a:rPr lang="en-MY" sz="2800" b="1" dirty="0" smtClean="0"/>
              <a:t>(Normotensive  and Hypertensive) </a:t>
            </a:r>
            <a:endParaRPr lang="en-MY" sz="2800" b="1" dirty="0" smtClean="0"/>
          </a:p>
          <a:p>
            <a:r>
              <a:rPr lang="en-MY" sz="2800" b="1" dirty="0" smtClean="0"/>
              <a:t>  </a:t>
            </a:r>
            <a:r>
              <a:rPr lang="en-MY" sz="2800" b="1" dirty="0" smtClean="0">
                <a:solidFill>
                  <a:srgbClr val="002060"/>
                </a:solidFill>
              </a:rPr>
              <a:t>m1 ≠ m2 , m1 - m2 ≠ zero </a:t>
            </a:r>
            <a:endParaRPr lang="en-MY" sz="28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2800" b="1" dirty="0" smtClean="0"/>
              <a:t>This </a:t>
            </a:r>
            <a:r>
              <a:rPr lang="en-MY" sz="2800" b="1" dirty="0" smtClean="0"/>
              <a:t>difference is </a:t>
            </a:r>
            <a:r>
              <a:rPr lang="en-MY" sz="2800" b="1" dirty="0" smtClean="0">
                <a:solidFill>
                  <a:srgbClr val="FF0000"/>
                </a:solidFill>
              </a:rPr>
              <a:t>due to Influencing Factor </a:t>
            </a:r>
            <a:r>
              <a:rPr lang="en-MY" sz="2800" b="1" dirty="0" smtClean="0"/>
              <a:t>(Increases in Blood Pressure).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2800" b="1" dirty="0" smtClean="0"/>
              <a:t>                      The effect of Chance Factor is minimum </a:t>
            </a:r>
            <a:r>
              <a:rPr lang="en-MY" sz="2800" b="1" dirty="0" smtClean="0"/>
              <a:t>.</a:t>
            </a:r>
            <a:endParaRPr lang="en-MY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2334240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41" y="1662147"/>
            <a:ext cx="3672408" cy="190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6358" y="4148544"/>
            <a:ext cx="5111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 smtClean="0"/>
              <a:t>Level of significance                    </a:t>
            </a:r>
          </a:p>
          <a:p>
            <a:r>
              <a:rPr lang="en-MY" sz="2800" dirty="0" smtClean="0"/>
              <a:t>two tail  t  test </a:t>
            </a:r>
            <a:endParaRPr lang="en-MY" sz="28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258168"/>
              </p:ext>
            </p:extLst>
          </p:nvPr>
        </p:nvGraphicFramePr>
        <p:xfrm>
          <a:off x="3384321" y="4148544"/>
          <a:ext cx="4048125" cy="725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Equation" r:id="rId4" imgW="1866090" imgH="393529" progId="Equation.3">
                  <p:embed/>
                </p:oleObj>
              </mc:Choice>
              <mc:Fallback>
                <p:oleObj name="Equation" r:id="rId4" imgW="1866090" imgH="393529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321" y="4148544"/>
                        <a:ext cx="4048125" cy="7250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81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588041" y="166500"/>
            <a:ext cx="65226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MY" sz="2400" b="1" dirty="0">
                <a:solidFill>
                  <a:srgbClr val="FF0000"/>
                </a:solidFill>
              </a:rPr>
              <a:t>Using Proper test of significance </a:t>
            </a:r>
          </a:p>
          <a:p>
            <a:pPr lvl="0"/>
            <a:r>
              <a:rPr lang="en-MY" sz="2400" b="1" dirty="0">
                <a:solidFill>
                  <a:prstClr val="black"/>
                </a:solidFill>
              </a:rPr>
              <a:t>	                       </a:t>
            </a:r>
            <a:r>
              <a:rPr lang="en-MY" sz="2400" b="1" dirty="0">
                <a:solidFill>
                  <a:srgbClr val="FF0000"/>
                </a:solidFill>
              </a:rPr>
              <a:t>t  test .</a:t>
            </a:r>
          </a:p>
          <a:p>
            <a:pPr lvl="0"/>
            <a:r>
              <a:rPr lang="en-MY" sz="2400" b="1" dirty="0">
                <a:solidFill>
                  <a:srgbClr val="FF0000"/>
                </a:solidFill>
              </a:rPr>
              <a:t>	                                 Pooled  t  test </a:t>
            </a:r>
            <a:r>
              <a:rPr lang="en-MY" sz="2400" dirty="0">
                <a:solidFill>
                  <a:prstClr val="black"/>
                </a:solidFill>
              </a:rPr>
              <a:t>.</a:t>
            </a:r>
            <a:endParaRPr lang="en-MY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112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221713"/>
              </p:ext>
            </p:extLst>
          </p:nvPr>
        </p:nvGraphicFramePr>
        <p:xfrm>
          <a:off x="251520" y="231303"/>
          <a:ext cx="8784975" cy="5122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" name="Equation" r:id="rId3" imgW="4228277" imgH="3076388" progId="Equation.3">
                  <p:embed/>
                </p:oleObj>
              </mc:Choice>
              <mc:Fallback>
                <p:oleObj name="Equation" r:id="rId3" imgW="4228277" imgH="3076388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31303"/>
                        <a:ext cx="8784975" cy="5122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933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71602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23528" y="5261"/>
          <a:ext cx="6120680" cy="263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6" name="Equation" r:id="rId3" imgW="2832100" imgH="1333500" progId="Equation.3">
                  <p:embed/>
                </p:oleObj>
              </mc:Choice>
              <mc:Fallback>
                <p:oleObj name="Equation" r:id="rId3" imgW="2832100" imgH="13335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261"/>
                        <a:ext cx="6120680" cy="2636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51520" y="3212976"/>
          <a:ext cx="3541390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" name="Equation" r:id="rId5" imgW="1447800" imgH="685800" progId="Equation.3">
                  <p:embed/>
                </p:oleObj>
              </mc:Choice>
              <mc:Fallback>
                <p:oleObj name="Equation" r:id="rId5" imgW="1447800" imgH="6858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212976"/>
                        <a:ext cx="3541390" cy="1368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204864"/>
            <a:ext cx="514806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10626" y="5153024"/>
            <a:ext cx="471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chemeClr val="tx2"/>
                </a:solidFill>
              </a:rPr>
              <a:t>Calculated   t </a:t>
            </a:r>
            <a:r>
              <a:rPr lang="en-MY" sz="2800" dirty="0" smtClean="0"/>
              <a:t> </a:t>
            </a:r>
            <a:r>
              <a:rPr lang="en-MY" sz="2800" b="1" dirty="0" smtClean="0">
                <a:solidFill>
                  <a:srgbClr val="FF0000"/>
                </a:solidFill>
              </a:rPr>
              <a:t>&gt; </a:t>
            </a:r>
            <a:r>
              <a:rPr lang="en-MY" sz="2800" dirty="0" smtClean="0"/>
              <a:t>  </a:t>
            </a:r>
            <a:r>
              <a:rPr lang="en-MY" sz="2800" b="1" dirty="0" smtClean="0"/>
              <a:t>tabulated </a:t>
            </a:r>
            <a:endParaRPr lang="en-MY" sz="2800" b="1" dirty="0"/>
          </a:p>
        </p:txBody>
      </p:sp>
    </p:spTree>
    <p:extLst>
      <p:ext uri="{BB962C8B-B14F-4D97-AF65-F5344CB8AC3E}">
        <p14:creationId xmlns:p14="http://schemas.microsoft.com/office/powerpoint/2010/main" val="315815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725" y="1085850"/>
            <a:ext cx="90364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It is one of the commonly test for testing Hypothesis </a:t>
            </a:r>
            <a:r>
              <a:rPr lang="en-US" sz="2800" b="1" dirty="0"/>
              <a:t>. </a:t>
            </a:r>
            <a:endParaRPr lang="en-US" sz="2800" b="1" dirty="0" smtClean="0"/>
          </a:p>
          <a:p>
            <a:r>
              <a:rPr lang="en-US" sz="2800" b="1" dirty="0" smtClean="0"/>
              <a:t>It </a:t>
            </a:r>
            <a:r>
              <a:rPr lang="en-US" sz="2800" b="1" dirty="0"/>
              <a:t>is used when we have </a:t>
            </a:r>
            <a:r>
              <a:rPr lang="en-US" sz="2800" b="1" dirty="0">
                <a:solidFill>
                  <a:srgbClr val="FF0000"/>
                </a:solidFill>
              </a:rPr>
              <a:t>quantitative data 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en-MY" sz="2800" dirty="0">
              <a:solidFill>
                <a:srgbClr val="FF0000"/>
              </a:solidFill>
            </a:endParaRPr>
          </a:p>
          <a:p>
            <a:r>
              <a:rPr lang="en-US" sz="2800" b="1" dirty="0"/>
              <a:t>It is used in testing hypothesis about the </a:t>
            </a:r>
            <a:r>
              <a:rPr lang="en-US" sz="2800" b="1" dirty="0">
                <a:solidFill>
                  <a:srgbClr val="FF0000"/>
                </a:solidFill>
              </a:rPr>
              <a:t>difference between Means </a:t>
            </a:r>
            <a:r>
              <a:rPr lang="en-US" sz="2800" b="1" dirty="0"/>
              <a:t>of </a:t>
            </a:r>
            <a:r>
              <a:rPr lang="en-US" sz="2800" b="1" dirty="0">
                <a:solidFill>
                  <a:srgbClr val="FF0000"/>
                </a:solidFill>
              </a:rPr>
              <a:t>two populations </a:t>
            </a:r>
            <a:r>
              <a:rPr lang="en-US" sz="2800" b="1" dirty="0"/>
              <a:t>in comparing to the </a:t>
            </a:r>
            <a:r>
              <a:rPr lang="en-US" sz="2800" b="1" dirty="0">
                <a:solidFill>
                  <a:srgbClr val="FF0000"/>
                </a:solidFill>
              </a:rPr>
              <a:t>standard error of the difference </a:t>
            </a:r>
            <a:r>
              <a:rPr lang="en-US" sz="2800" b="1" dirty="0"/>
              <a:t>.</a:t>
            </a:r>
            <a:endParaRPr lang="en-MY" sz="2800" dirty="0"/>
          </a:p>
          <a:p>
            <a:r>
              <a:rPr lang="en-US" sz="2800" dirty="0"/>
              <a:t>to </a:t>
            </a:r>
            <a:r>
              <a:rPr lang="en-US" sz="2800" b="1" i="1" dirty="0">
                <a:solidFill>
                  <a:srgbClr val="0070C0"/>
                </a:solidFill>
              </a:rPr>
              <a:t>determine in term of probability how large the observed difference is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:</a:t>
            </a:r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339752" y="4653136"/>
          <a:ext cx="4248472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3" imgW="1371600" imgH="431800" progId="Equation.3">
                  <p:embed/>
                </p:oleObj>
              </mc:Choice>
              <mc:Fallback>
                <p:oleObj name="Equation" r:id="rId3" imgW="1371600" imgH="4318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653136"/>
                        <a:ext cx="4248472" cy="1368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478557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0215"/>
            <a:ext cx="911593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smtClean="0"/>
              <a:t> </a:t>
            </a:r>
            <a:r>
              <a:rPr lang="en-MY" sz="2800" b="1" dirty="0" smtClean="0"/>
              <a:t>Calculated  t  fall in area of </a:t>
            </a:r>
            <a:r>
              <a:rPr lang="en-MY" sz="2800" b="1" dirty="0" smtClean="0">
                <a:solidFill>
                  <a:srgbClr val="FF0000"/>
                </a:solidFill>
              </a:rPr>
              <a:t>Rejection</a:t>
            </a:r>
            <a:r>
              <a:rPr lang="en-MY" sz="2800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n-MY" sz="2800" b="1" dirty="0" smtClean="0">
                <a:solidFill>
                  <a:srgbClr val="FF0000"/>
                </a:solidFill>
              </a:rPr>
              <a:t>           so </a:t>
            </a:r>
            <a:r>
              <a:rPr lang="en-MY" sz="2800" b="1" dirty="0" smtClean="0">
                <a:solidFill>
                  <a:srgbClr val="FF0000"/>
                </a:solidFill>
              </a:rPr>
              <a:t>we reject Ho .</a:t>
            </a:r>
          </a:p>
          <a:p>
            <a:r>
              <a:rPr lang="en-MY" sz="2800" dirty="0" smtClean="0"/>
              <a:t>This mean that we reject that </a:t>
            </a:r>
            <a:r>
              <a:rPr lang="en-MY" sz="2800" b="1" dirty="0" smtClean="0"/>
              <a:t>there is no significance difference in Na level between Normotensive and   Hypertensive :</a:t>
            </a:r>
            <a:r>
              <a:rPr lang="en-MY" sz="2800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2800" b="1" dirty="0" smtClean="0">
                <a:solidFill>
                  <a:srgbClr val="FF0000"/>
                </a:solidFill>
              </a:rPr>
              <a:t>there is a significance difference .</a:t>
            </a:r>
          </a:p>
          <a:p>
            <a:r>
              <a:rPr lang="en-MY" sz="2800" dirty="0" smtClean="0"/>
              <a:t>                  </a:t>
            </a:r>
            <a:r>
              <a:rPr lang="en-MY" sz="2800" dirty="0" smtClean="0"/>
              <a:t>This difference is due to </a:t>
            </a:r>
            <a:r>
              <a:rPr lang="en-MY" sz="2800" b="1" dirty="0" smtClean="0">
                <a:solidFill>
                  <a:srgbClr val="FF0000"/>
                </a:solidFill>
              </a:rPr>
              <a:t>influencing factor .</a:t>
            </a:r>
          </a:p>
          <a:p>
            <a:r>
              <a:rPr lang="en-MY" sz="2800" dirty="0" smtClean="0"/>
              <a:t>                                  This difference is </a:t>
            </a:r>
            <a:r>
              <a:rPr lang="en-MY" sz="2800" b="1" dirty="0" smtClean="0">
                <a:solidFill>
                  <a:schemeClr val="accent1">
                    <a:lumMod val="75000"/>
                  </a:schemeClr>
                </a:solidFill>
              </a:rPr>
              <a:t>due to increase in B.P.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2800" dirty="0" smtClean="0">
                <a:solidFill>
                  <a:srgbClr val="FF0000"/>
                </a:solidFill>
              </a:rPr>
              <a:t>There</a:t>
            </a:r>
            <a:r>
              <a:rPr lang="en-MY" sz="2800" dirty="0" smtClean="0"/>
              <a:t> is a significance effect of Na on B.P.</a:t>
            </a:r>
          </a:p>
          <a:p>
            <a:r>
              <a:rPr lang="en-MY" sz="2800" b="1" dirty="0" smtClean="0"/>
              <a:t>Calculated  t  fall in area of Rejection 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2800" b="1" dirty="0" smtClean="0"/>
              <a:t>Calculated  t  fall behind the critical region, so there is </a:t>
            </a:r>
            <a:r>
              <a:rPr lang="en-MY" sz="2800" b="1" dirty="0" smtClean="0"/>
              <a:t>an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2800" b="1" dirty="0" smtClean="0"/>
              <a:t> </a:t>
            </a:r>
            <a:r>
              <a:rPr lang="en-MY" sz="2800" dirty="0" smtClean="0">
                <a:solidFill>
                  <a:srgbClr val="FF0000"/>
                </a:solidFill>
              </a:rPr>
              <a:t>increase of the influencing factor</a:t>
            </a:r>
            <a:r>
              <a:rPr lang="en-MY" sz="2800" dirty="0" smtClean="0"/>
              <a:t>, and there </a:t>
            </a:r>
            <a:r>
              <a:rPr lang="en-MY" sz="2800" dirty="0" smtClean="0"/>
              <a:t>is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2800" dirty="0" smtClean="0"/>
              <a:t> </a:t>
            </a:r>
            <a:r>
              <a:rPr lang="en-MY" sz="2800" b="1" dirty="0" smtClean="0">
                <a:solidFill>
                  <a:srgbClr val="0070C0"/>
                </a:solidFill>
              </a:rPr>
              <a:t>a decrease in chance factor, </a:t>
            </a:r>
          </a:p>
          <a:p>
            <a:r>
              <a:rPr lang="en-MY" sz="2800" b="1" dirty="0" smtClean="0">
                <a:solidFill>
                  <a:srgbClr val="FF0000"/>
                </a:solidFill>
              </a:rPr>
              <a:t>Therefore                                      P &lt; 0.05 </a:t>
            </a:r>
            <a:r>
              <a:rPr lang="en-MY" sz="2800" dirty="0" smtClean="0"/>
              <a:t>.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905420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62608" y="476672"/>
          <a:ext cx="8673888" cy="6264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Acrobat Document" r:id="rId3" imgW="7543800" imgH="5829300" progId="AcroExch.Document.7">
                  <p:embed/>
                </p:oleObj>
              </mc:Choice>
              <mc:Fallback>
                <p:oleObj name="Acrobat Document" r:id="rId3" imgW="7543800" imgH="5829300" progId="AcroExch.Document.7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608" y="476672"/>
                        <a:ext cx="8673888" cy="6264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38" y="35639"/>
            <a:ext cx="8975558" cy="714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827584" y="0"/>
          <a:ext cx="8208911" cy="6741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Acrobat Document" r:id="rId3" imgW="7543800" imgH="5829300" progId="AcroExch.Document.7">
                  <p:embed/>
                </p:oleObj>
              </mc:Choice>
              <mc:Fallback>
                <p:oleObj name="Acrobat Document" r:id="rId3" imgW="7543800" imgH="5829300" progId="AcroExch.Document.7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0"/>
                        <a:ext cx="8208911" cy="6741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94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1" eaLnBrk="1" hangingPunct="1"/>
            <a:fld id="{B54C88F8-3B42-455B-871A-F5FE0858579D}" type="slidenum">
              <a:rPr lang="ar-SA" sz="1400"/>
              <a:pPr rtl="1" eaLnBrk="1" hangingPunct="1"/>
              <a:t>43</a:t>
            </a:fld>
            <a:endParaRPr lang="en-US" sz="1400"/>
          </a:p>
        </p:txBody>
      </p:sp>
      <p:sp>
        <p:nvSpPr>
          <p:cNvPr id="58371" name="WordArt 6"/>
          <p:cNvSpPr>
            <a:spLocks noChangeArrowheads="1" noChangeShapeType="1" noTextEdit="1"/>
          </p:cNvSpPr>
          <p:nvPr/>
        </p:nvSpPr>
        <p:spPr bwMode="auto">
          <a:xfrm>
            <a:off x="1143000" y="1981200"/>
            <a:ext cx="6248400" cy="1333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MY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Thank You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C4A3-D031-45C9-BA85-9519608DB56A}" type="datetime1">
              <a:rPr lang="en-MY" smtClean="0"/>
              <a:t>7/8/2023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A063-9869-4741-BB35-31C5F150D29A}" type="slidenum">
              <a:rPr lang="en-MY" smtClean="0"/>
              <a:t>43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663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1684" y="1283187"/>
            <a:ext cx="4500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600" b="1" dirty="0">
                <a:solidFill>
                  <a:srgbClr val="002060"/>
                </a:solidFill>
              </a:rPr>
              <a:t>Application of t test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296733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</a:t>
            </a:r>
            <a:r>
              <a:rPr lang="en-US" sz="2800" b="1" dirty="0"/>
              <a:t>1) one-sample t-test;</a:t>
            </a:r>
          </a:p>
          <a:p>
            <a:r>
              <a:rPr lang="en-US" sz="2800" b="1" dirty="0"/>
              <a:t>(2) two-sample t-test; and </a:t>
            </a:r>
          </a:p>
          <a:p>
            <a:r>
              <a:rPr lang="en-US" sz="2800" b="1" dirty="0"/>
              <a:t>(3) two-sample paired t-test </a:t>
            </a:r>
          </a:p>
        </p:txBody>
      </p:sp>
    </p:spTree>
    <p:extLst>
      <p:ext uri="{BB962C8B-B14F-4D97-AF65-F5344CB8AC3E}">
        <p14:creationId xmlns:p14="http://schemas.microsoft.com/office/powerpoint/2010/main" val="3208832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3185" y="1848398"/>
            <a:ext cx="619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(1) one-sample t-test</a:t>
            </a:r>
          </a:p>
        </p:txBody>
      </p:sp>
    </p:spTree>
    <p:extLst>
      <p:ext uri="{BB962C8B-B14F-4D97-AF65-F5344CB8AC3E}">
        <p14:creationId xmlns:p14="http://schemas.microsoft.com/office/powerpoint/2010/main" val="134638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79512" y="476672"/>
            <a:ext cx="89644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002060"/>
                </a:solidFill>
              </a:rPr>
              <a:t>Application of t test</a:t>
            </a:r>
          </a:p>
          <a:p>
            <a:r>
              <a:rPr lang="en-MY" sz="2800" dirty="0" smtClean="0"/>
              <a:t>I- </a:t>
            </a:r>
            <a:r>
              <a:rPr lang="en-MY" sz="2800" b="1" dirty="0" smtClean="0"/>
              <a:t>Difference</a:t>
            </a:r>
            <a:r>
              <a:rPr lang="en-MY" sz="2800" b="1" dirty="0" smtClean="0">
                <a:solidFill>
                  <a:schemeClr val="tx2"/>
                </a:solidFill>
              </a:rPr>
              <a:t> between </a:t>
            </a:r>
            <a:r>
              <a:rPr lang="en-MY" sz="2800" b="1" dirty="0" smtClean="0">
                <a:solidFill>
                  <a:srgbClr val="FF0000"/>
                </a:solidFill>
              </a:rPr>
              <a:t>sample </a:t>
            </a:r>
            <a:r>
              <a:rPr lang="en-MY" sz="2800" b="1" dirty="0" smtClean="0"/>
              <a:t>and</a:t>
            </a:r>
            <a:r>
              <a:rPr lang="en-MY" sz="2800" b="1" dirty="0" smtClean="0">
                <a:solidFill>
                  <a:srgbClr val="FF0000"/>
                </a:solidFill>
              </a:rPr>
              <a:t> population Means</a:t>
            </a:r>
          </a:p>
          <a:p>
            <a:r>
              <a:rPr lang="en-MY" sz="2800" dirty="0" smtClean="0"/>
              <a:t>	</a:t>
            </a:r>
            <a:r>
              <a:rPr lang="en-MY" sz="2800" b="1" dirty="0" smtClean="0"/>
              <a:t>t test is used to test significance of the difference between </a:t>
            </a:r>
            <a:r>
              <a:rPr lang="en-MY" sz="2800" b="1" dirty="0" smtClean="0">
                <a:solidFill>
                  <a:srgbClr val="FF0000"/>
                </a:solidFill>
              </a:rPr>
              <a:t>sample Mean   </a:t>
            </a:r>
            <a:r>
              <a:rPr lang="en-MY" sz="2800" b="1" dirty="0" smtClean="0"/>
              <a:t>and </a:t>
            </a:r>
            <a:r>
              <a:rPr lang="en-MY" sz="2800" b="1" dirty="0" smtClean="0">
                <a:solidFill>
                  <a:srgbClr val="FF0000"/>
                </a:solidFill>
              </a:rPr>
              <a:t>population mean μ </a:t>
            </a:r>
            <a:r>
              <a:rPr lang="en-MY" sz="2800" b="1" dirty="0" smtClean="0"/>
              <a:t>, as standard mean or standard value .</a:t>
            </a:r>
          </a:p>
          <a:p>
            <a:r>
              <a:rPr lang="en-MY" sz="2800" b="1" dirty="0" smtClean="0"/>
              <a:t>Measure the distance between  , μ  in relation to S.E .</a:t>
            </a:r>
          </a:p>
          <a:p>
            <a:r>
              <a:rPr lang="en-MY" sz="2800" b="1" dirty="0" smtClean="0">
                <a:solidFill>
                  <a:srgbClr val="0070C0"/>
                </a:solidFill>
              </a:rPr>
              <a:t>Example</a:t>
            </a:r>
          </a:p>
          <a:p>
            <a:r>
              <a:rPr lang="en-MY" sz="2800" dirty="0" smtClean="0"/>
              <a:t>Blood cholesterol level was </a:t>
            </a:r>
            <a:r>
              <a:rPr lang="en-MY" sz="2800" b="1" dirty="0" smtClean="0"/>
              <a:t>242 mg/100 ml </a:t>
            </a:r>
            <a:r>
              <a:rPr lang="en-MY" sz="2800" dirty="0" smtClean="0"/>
              <a:t>, sample of 81 individuals put on certain diet, their mean blood cholesterol was </a:t>
            </a:r>
            <a:r>
              <a:rPr lang="en-MY" sz="2800" b="1" dirty="0" smtClean="0"/>
              <a:t>200 ±45 mg/ml  </a:t>
            </a:r>
            <a:r>
              <a:rPr lang="en-MY" sz="2800" b="1" dirty="0" smtClean="0">
                <a:solidFill>
                  <a:srgbClr val="FF0000"/>
                </a:solidFill>
              </a:rPr>
              <a:t>Is there </a:t>
            </a:r>
            <a:r>
              <a:rPr lang="en-MY" sz="2800" b="1" dirty="0" smtClean="0">
                <a:solidFill>
                  <a:srgbClr val="0070C0"/>
                </a:solidFill>
              </a:rPr>
              <a:t>a significance difference in the cholesterol level between two </a:t>
            </a:r>
            <a:r>
              <a:rPr lang="en-MY" sz="2800" b="1" dirty="0" smtClean="0">
                <a:solidFill>
                  <a:srgbClr val="0070C0"/>
                </a:solidFill>
              </a:rPr>
              <a:t>population? </a:t>
            </a:r>
            <a:r>
              <a:rPr lang="en-MY" sz="2800" dirty="0" smtClean="0"/>
              <a:t>, at level of  .</a:t>
            </a:r>
            <a:r>
              <a:rPr lang="el-GR" sz="2800" dirty="0" smtClean="0"/>
              <a:t>α</a:t>
            </a:r>
            <a:r>
              <a:rPr lang="en-US" sz="2800" dirty="0" smtClean="0"/>
              <a:t> 0.05 </a:t>
            </a:r>
          </a:p>
          <a:p>
            <a:r>
              <a:rPr lang="en-MY" sz="2800" dirty="0" smtClean="0"/>
              <a:t>Is there any </a:t>
            </a:r>
            <a:r>
              <a:rPr lang="en-MY" sz="2800" b="1" dirty="0" smtClean="0">
                <a:solidFill>
                  <a:srgbClr val="0070C0"/>
                </a:solidFill>
              </a:rPr>
              <a:t>effect of diet on cholesterol level </a:t>
            </a:r>
            <a:r>
              <a:rPr lang="en-MY" sz="2800" dirty="0" smtClean="0"/>
              <a:t>?</a:t>
            </a:r>
          </a:p>
          <a:p>
            <a:r>
              <a:rPr lang="en-MY" sz="2800" dirty="0" smtClean="0"/>
              <a:t>Note, that there is a quite difference between  .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321146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796" y="332656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 smtClean="0"/>
              <a:t>Is there any effect of diet on cholesterol level ?</a:t>
            </a:r>
          </a:p>
          <a:p>
            <a:r>
              <a:rPr lang="en-MY" sz="2800" dirty="0" smtClean="0"/>
              <a:t>Note, that there is </a:t>
            </a:r>
            <a:r>
              <a:rPr lang="en-MY" sz="2800" b="1" dirty="0" smtClean="0"/>
              <a:t>a quite difference between  </a:t>
            </a:r>
            <a:r>
              <a:rPr lang="en-MY" sz="2800" dirty="0" smtClean="0"/>
              <a:t>.</a:t>
            </a:r>
          </a:p>
          <a:p>
            <a:r>
              <a:rPr lang="en-MY" sz="2800" dirty="0" smtClean="0"/>
              <a:t>                                                           </a:t>
            </a:r>
            <a:r>
              <a:rPr lang="en-MY" sz="2800" dirty="0" smtClean="0">
                <a:solidFill>
                  <a:srgbClr val="FF0000"/>
                </a:solidFill>
              </a:rPr>
              <a:t>Sampling Error </a:t>
            </a:r>
            <a:r>
              <a:rPr lang="en-MY" sz="2800" dirty="0" smtClean="0"/>
              <a:t>.</a:t>
            </a:r>
          </a:p>
          <a:p>
            <a:r>
              <a:rPr lang="en-MY" sz="2800" b="1" dirty="0" smtClean="0">
                <a:solidFill>
                  <a:schemeClr val="tx2">
                    <a:lumMod val="75000"/>
                  </a:schemeClr>
                </a:solidFill>
              </a:rPr>
              <a:t>This difference could be either </a:t>
            </a:r>
          </a:p>
          <a:p>
            <a:r>
              <a:rPr lang="en-MY" sz="2800" dirty="0" smtClean="0"/>
              <a:t>                                                            </a:t>
            </a:r>
            <a:r>
              <a:rPr lang="en-MY" sz="2800" b="1" dirty="0" smtClean="0">
                <a:solidFill>
                  <a:srgbClr val="FF0000"/>
                </a:solidFill>
              </a:rPr>
              <a:t>Influencing Factor (diet) .</a:t>
            </a:r>
            <a:endParaRPr lang="en-MY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8712" y="2560029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2800" dirty="0" smtClean="0"/>
              <a:t>The group   </a:t>
            </a:r>
            <a:r>
              <a:rPr lang="en-MY" sz="2800" b="1" dirty="0" smtClean="0"/>
              <a:t>is equal to population mean </a:t>
            </a:r>
            <a:r>
              <a:rPr lang="en-MY" sz="2800" dirty="0" smtClean="0">
                <a:solidFill>
                  <a:srgbClr val="FF0000"/>
                </a:solidFill>
              </a:rPr>
              <a:t>μ </a:t>
            </a:r>
            <a:r>
              <a:rPr lang="en-MY" sz="2800" b="1" dirty="0" smtClean="0">
                <a:solidFill>
                  <a:srgbClr val="FF0000"/>
                </a:solidFill>
              </a:rPr>
              <a:t>(242 = 200),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 smtClean="0">
                <a:solidFill>
                  <a:srgbClr val="FF0000"/>
                </a:solidFill>
              </a:rPr>
              <a:t> </a:t>
            </a:r>
            <a:r>
              <a:rPr lang="en-MY" sz="2800" dirty="0" smtClean="0"/>
              <a:t>but the difference is </a:t>
            </a:r>
            <a:r>
              <a:rPr lang="en-MY" sz="2800" b="1" dirty="0" smtClean="0">
                <a:solidFill>
                  <a:srgbClr val="0070C0"/>
                </a:solidFill>
              </a:rPr>
              <a:t>due to unusual samples that </a:t>
            </a:r>
            <a:r>
              <a:rPr lang="en-MY" sz="2800" dirty="0" smtClean="0"/>
              <a:t>has been drown </a:t>
            </a:r>
            <a:r>
              <a:rPr lang="en-MY" sz="2800" b="1" dirty="0" smtClean="0"/>
              <a:t>(sapling error) </a:t>
            </a:r>
            <a:r>
              <a:rPr lang="en-MY" sz="2800" dirty="0" smtClean="0"/>
              <a:t>.</a:t>
            </a:r>
          </a:p>
          <a:p>
            <a:pPr marL="457200" indent="-457200">
              <a:buFont typeface="Wingdings" pitchFamily="2" charset="2"/>
              <a:buChar char="Ø"/>
            </a:pPr>
            <a:endParaRPr lang="en-MY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2800" b="1" dirty="0" smtClean="0">
                <a:solidFill>
                  <a:srgbClr val="FF0000"/>
                </a:solidFill>
              </a:rPr>
              <a:t>Or</a:t>
            </a:r>
            <a:r>
              <a:rPr lang="en-MY" sz="2800" b="1" dirty="0" smtClean="0"/>
              <a:t> the true mean of the </a:t>
            </a:r>
            <a:r>
              <a:rPr lang="en-MY" sz="2800" b="1" dirty="0" smtClean="0">
                <a:solidFill>
                  <a:srgbClr val="0070C0"/>
                </a:solidFill>
              </a:rPr>
              <a:t>population of the sample </a:t>
            </a:r>
            <a:r>
              <a:rPr lang="en-MY" sz="2800" b="1" dirty="0" smtClean="0">
                <a:solidFill>
                  <a:srgbClr val="FF0000"/>
                </a:solidFill>
              </a:rPr>
              <a:t>is not equal to 242</a:t>
            </a:r>
            <a:r>
              <a:rPr lang="en-MY" sz="2800" dirty="0" smtClean="0">
                <a:solidFill>
                  <a:srgbClr val="FF0000"/>
                </a:solidFill>
              </a:rPr>
              <a:t> </a:t>
            </a:r>
            <a:r>
              <a:rPr lang="en-MY" sz="2800" dirty="0" smtClean="0">
                <a:solidFill>
                  <a:srgbClr val="0070C0"/>
                </a:solidFill>
              </a:rPr>
              <a:t>. It </a:t>
            </a:r>
            <a:r>
              <a:rPr lang="en-MY" sz="2800" dirty="0" smtClean="0"/>
              <a:t>is due to </a:t>
            </a:r>
            <a:r>
              <a:rPr lang="en-MY" sz="2800" dirty="0" smtClean="0">
                <a:solidFill>
                  <a:srgbClr val="FF0000"/>
                </a:solidFill>
              </a:rPr>
              <a:t>effect</a:t>
            </a:r>
            <a:r>
              <a:rPr lang="en-MY" sz="2800" dirty="0" smtClean="0"/>
              <a:t> of </a:t>
            </a:r>
            <a:r>
              <a:rPr lang="en-MY" sz="2800" b="1" dirty="0" smtClean="0">
                <a:solidFill>
                  <a:schemeClr val="tx2"/>
                </a:solidFill>
              </a:rPr>
              <a:t>influencing factor </a:t>
            </a:r>
            <a:r>
              <a:rPr lang="en-MY" sz="2800" dirty="0" smtClean="0"/>
              <a:t>(diet)</a:t>
            </a:r>
          </a:p>
          <a:p>
            <a:pPr marL="457200" indent="-457200">
              <a:buFont typeface="Wingdings" pitchFamily="2" charset="2"/>
              <a:buChar char="Ø"/>
            </a:pPr>
            <a:endParaRPr lang="en-MY" sz="2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 smtClean="0"/>
              <a:t> So we are </a:t>
            </a:r>
            <a:r>
              <a:rPr lang="en-MY" sz="2800" b="1" dirty="0" smtClean="0"/>
              <a:t>going to decide</a:t>
            </a:r>
            <a:r>
              <a:rPr lang="en-MY" sz="2800" dirty="0" smtClean="0"/>
              <a:t>, which </a:t>
            </a:r>
            <a:r>
              <a:rPr lang="en-MY" sz="2800" b="1" dirty="0" smtClean="0"/>
              <a:t>of these two </a:t>
            </a:r>
            <a:r>
              <a:rPr lang="en-MY" sz="2800" dirty="0" smtClean="0"/>
              <a:t>possibilities is probable or more likely . </a:t>
            </a:r>
            <a:r>
              <a:rPr lang="en-MY" sz="2800" b="1" dirty="0" smtClean="0">
                <a:solidFill>
                  <a:srgbClr val="FF0000"/>
                </a:solidFill>
              </a:rPr>
              <a:t>We use t test</a:t>
            </a:r>
            <a:endParaRPr lang="en-MY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99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7181"/>
            <a:ext cx="875995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</a:rPr>
              <a:t>Data</a:t>
            </a:r>
          </a:p>
          <a:p>
            <a:r>
              <a:rPr lang="en-MY" sz="2800" dirty="0" smtClean="0"/>
              <a:t>       Data represent cholesterol level (</a:t>
            </a:r>
            <a:r>
              <a:rPr lang="en-MY" sz="2800" dirty="0" smtClean="0">
                <a:solidFill>
                  <a:srgbClr val="0070C0"/>
                </a:solidFill>
              </a:rPr>
              <a:t>quantitative</a:t>
            </a:r>
            <a:r>
              <a:rPr lang="en-MY" sz="2800" dirty="0" smtClean="0"/>
              <a:t>) of 81 individuals under certain diet .</a:t>
            </a:r>
          </a:p>
          <a:p>
            <a:endParaRPr lang="en-MY" sz="2800" b="1" dirty="0" smtClean="0">
              <a:solidFill>
                <a:srgbClr val="C00000"/>
              </a:solidFill>
            </a:endParaRPr>
          </a:p>
          <a:p>
            <a:r>
              <a:rPr lang="en-MY" sz="2800" b="1" dirty="0" smtClean="0">
                <a:solidFill>
                  <a:srgbClr val="C00000"/>
                </a:solidFill>
              </a:rPr>
              <a:t>Assumption </a:t>
            </a:r>
            <a:endParaRPr lang="en-MY" sz="2800" b="1" dirty="0" smtClean="0">
              <a:solidFill>
                <a:srgbClr val="C00000"/>
              </a:solidFill>
            </a:endParaRPr>
          </a:p>
          <a:p>
            <a:r>
              <a:rPr lang="en-MY" sz="2800" dirty="0" smtClean="0"/>
              <a:t>We assume </a:t>
            </a:r>
            <a:r>
              <a:rPr lang="en-MY" sz="2800" b="1" dirty="0" smtClean="0">
                <a:solidFill>
                  <a:srgbClr val="0070C0"/>
                </a:solidFill>
              </a:rPr>
              <a:t>that random sample </a:t>
            </a:r>
            <a:r>
              <a:rPr lang="en-MY" sz="2800" dirty="0" smtClean="0"/>
              <a:t>of 81 individuals was chosen randomly from </a:t>
            </a:r>
            <a:r>
              <a:rPr lang="en-MY" sz="2800" b="1" dirty="0" smtClean="0">
                <a:solidFill>
                  <a:srgbClr val="002060"/>
                </a:solidFill>
              </a:rPr>
              <a:t>normal distribution </a:t>
            </a:r>
            <a:r>
              <a:rPr lang="en-MY" sz="2800" dirty="0" smtClean="0"/>
              <a:t>population with </a:t>
            </a:r>
            <a:r>
              <a:rPr lang="en-MY" sz="2800" b="1" dirty="0" smtClean="0">
                <a:solidFill>
                  <a:schemeClr val="accent5">
                    <a:lumMod val="75000"/>
                  </a:schemeClr>
                </a:solidFill>
              </a:rPr>
              <a:t>equal variance </a:t>
            </a:r>
            <a:r>
              <a:rPr lang="en-MY" sz="2800" dirty="0" smtClean="0"/>
              <a:t>. Certain diet was given to this sample (81 individuals) to </a:t>
            </a:r>
            <a:r>
              <a:rPr lang="en-MY" sz="2800" b="1" dirty="0" smtClean="0">
                <a:solidFill>
                  <a:srgbClr val="0070C0"/>
                </a:solidFill>
              </a:rPr>
              <a:t>see the effect of this diet on serum </a:t>
            </a:r>
            <a:r>
              <a:rPr lang="en-MY" sz="2800" dirty="0" smtClean="0"/>
              <a:t>cholesterol . </a:t>
            </a:r>
          </a:p>
          <a:p>
            <a:r>
              <a:rPr lang="en-MY" sz="2800" b="1" dirty="0" smtClean="0"/>
              <a:t>Mean blood cholesterol level of this random sample was found as 200 mg/100 ml </a:t>
            </a:r>
            <a:r>
              <a:rPr lang="en-MY" sz="2800" b="1" dirty="0" smtClean="0"/>
              <a:t>.</a:t>
            </a:r>
            <a:endParaRPr lang="en-MY" sz="2800" b="1" dirty="0" smtClean="0">
              <a:solidFill>
                <a:srgbClr val="C00000"/>
              </a:solidFill>
            </a:endParaRPr>
          </a:p>
          <a:p>
            <a:r>
              <a:rPr lang="en-MY" sz="2800" b="1" dirty="0" smtClean="0">
                <a:solidFill>
                  <a:srgbClr val="C00000"/>
                </a:solidFill>
              </a:rPr>
              <a:t>Formulation of Hypothesis  </a:t>
            </a:r>
          </a:p>
          <a:p>
            <a:r>
              <a:rPr lang="en-MY" sz="2800" b="1" dirty="0" smtClean="0">
                <a:solidFill>
                  <a:srgbClr val="C00000"/>
                </a:solidFill>
              </a:rPr>
              <a:t>Ho</a:t>
            </a:r>
          </a:p>
          <a:p>
            <a:r>
              <a:rPr lang="en-MY" sz="2800" dirty="0" smtClean="0"/>
              <a:t> HA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291382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1912</Words>
  <Application>Microsoft Office PowerPoint</Application>
  <PresentationFormat>On-screen Show (4:3)</PresentationFormat>
  <Paragraphs>333</Paragraphs>
  <Slides>43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Equation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70</cp:revision>
  <dcterms:created xsi:type="dcterms:W3CDTF">2023-08-06T13:00:34Z</dcterms:created>
  <dcterms:modified xsi:type="dcterms:W3CDTF">2023-08-07T19:16:05Z</dcterms:modified>
</cp:coreProperties>
</file>