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599" autoAdjust="0"/>
  </p:normalViewPr>
  <p:slideViewPr>
    <p:cSldViewPr snapToGrid="0">
      <p:cViewPr varScale="1">
        <p:scale>
          <a:sx n="57" d="100"/>
          <a:sy n="57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54F1E8-8143-40C0-BF0E-FAB4264E02F4}" type="datetimeFigureOut">
              <a:rPr lang="ar-JO" smtClean="0"/>
              <a:pPr/>
              <a:t>26/05/1444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5A76B5-E9E0-4271-97AD-614EEC8FA9E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405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7034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 tests are not usually tolerated in pediatric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13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 was productive</a:t>
            </a:r>
            <a:r>
              <a:rPr lang="en-US" baseline="0" dirty="0" smtClean="0"/>
              <a:t> it would be grey or whitish in color, chronic lasting more than 4 weeks, more in night time, increased with triggering factor, relieved by bronchodilators </a:t>
            </a:r>
          </a:p>
          <a:p>
            <a:r>
              <a:rPr lang="en-US" baseline="0" dirty="0" smtClean="0"/>
              <a:t>Increasing number of attacks of wheezing, increased suspicion of asthma </a:t>
            </a:r>
          </a:p>
          <a:p>
            <a:r>
              <a:rPr lang="en-US" baseline="0" dirty="0" smtClean="0"/>
              <a:t>Symptoms between attack and no complete resolution increases the suspicion of asthma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Confirmatory tests; to prove element of airway limitation/obstruction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give </a:t>
            </a:r>
            <a:r>
              <a:rPr lang="en-US" dirty="0" err="1" smtClean="0"/>
              <a:t>theraputic</a:t>
            </a:r>
            <a:r>
              <a:rPr lang="en-US" dirty="0" smtClean="0"/>
              <a:t> agent and assess if he</a:t>
            </a:r>
            <a:r>
              <a:rPr lang="en-US" baseline="0" dirty="0" smtClean="0"/>
              <a:t> improves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Spirometry</a:t>
            </a:r>
            <a:r>
              <a:rPr lang="en-US" dirty="0" smtClean="0"/>
              <a:t> not beneficial</a:t>
            </a:r>
            <a:r>
              <a:rPr lang="en-US" baseline="0" dirty="0" smtClean="0"/>
              <a:t>, PFT, variable in morning night. Could be normal so we do challenge test, provocative, by exercise </a:t>
            </a:r>
          </a:p>
          <a:p>
            <a:r>
              <a:rPr lang="en-US" baseline="0" dirty="0" smtClean="0"/>
              <a:t>Patients come with acute exacerbation we start with treatment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make us think of other DDX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see </a:t>
            </a:r>
            <a:r>
              <a:rPr lang="en-US" baseline="0" dirty="0" err="1" smtClean="0"/>
              <a:t>cushonid</a:t>
            </a:r>
            <a:r>
              <a:rPr lang="en-US" baseline="0" dirty="0" smtClean="0"/>
              <a:t> faces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Awal</a:t>
            </a:r>
            <a:r>
              <a:rPr lang="en-US" dirty="0" smtClean="0"/>
              <a:t> 4 as2eleh </a:t>
            </a:r>
            <a:r>
              <a:rPr lang="en-US" dirty="0" err="1" smtClean="0"/>
              <a:t>kter</a:t>
            </a:r>
            <a:r>
              <a:rPr lang="en-US" dirty="0" smtClean="0"/>
              <a:t> </a:t>
            </a:r>
            <a:r>
              <a:rPr lang="en-US" dirty="0" err="1" smtClean="0"/>
              <a:t>mohemen</a:t>
            </a:r>
            <a:r>
              <a:rPr lang="en-US" dirty="0" smtClean="0"/>
              <a:t>, bns2lhom la </a:t>
            </a:r>
            <a:r>
              <a:rPr lang="en-US" dirty="0" err="1" smtClean="0"/>
              <a:t>hta</a:t>
            </a:r>
            <a:r>
              <a:rPr lang="en-US" dirty="0" smtClean="0"/>
              <a:t> nt2akad </a:t>
            </a:r>
            <a:r>
              <a:rPr lang="en-US" dirty="0" err="1" smtClean="0"/>
              <a:t>mn</a:t>
            </a:r>
            <a:r>
              <a:rPr lang="en-US" dirty="0" smtClean="0"/>
              <a:t> fa3eleyt el drugs,</a:t>
            </a:r>
            <a:r>
              <a:rPr lang="en-US" baseline="0" dirty="0" smtClean="0"/>
              <a:t> step up or step up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( as needed, before exercise )Control medication</a:t>
            </a:r>
            <a:r>
              <a:rPr lang="en-US" baseline="0" dirty="0" smtClean="0"/>
              <a:t> during </a:t>
            </a:r>
            <a:r>
              <a:rPr lang="en-US" baseline="0" dirty="0" err="1" smtClean="0"/>
              <a:t>exacerbbation</a:t>
            </a:r>
            <a:endParaRPr lang="en-US" baseline="0" dirty="0" smtClean="0"/>
          </a:p>
          <a:p>
            <a:r>
              <a:rPr lang="en-US" baseline="0" dirty="0" err="1" smtClean="0"/>
              <a:t>Maintanence</a:t>
            </a:r>
            <a:r>
              <a:rPr lang="en-US" baseline="0" dirty="0" smtClean="0"/>
              <a:t> 3la </a:t>
            </a:r>
            <a:r>
              <a:rPr lang="en-US" baseline="0" dirty="0" err="1" smtClean="0"/>
              <a:t>ftra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tweleh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Reversible airway obstruction but later on can progress to irreversible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GENA guidelines</a:t>
            </a:r>
            <a:r>
              <a:rPr lang="en-US" baseline="0" dirty="0" smtClean="0"/>
              <a:t> for allergic asthma </a:t>
            </a:r>
          </a:p>
          <a:p>
            <a:r>
              <a:rPr lang="en-US" baseline="0" dirty="0" smtClean="0"/>
              <a:t>TX to prevent remodeling and irreversible airway obstruction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ask in HX </a:t>
            </a:r>
          </a:p>
          <a:p>
            <a:r>
              <a:rPr lang="en-US" dirty="0" smtClean="0"/>
              <a:t>Rarely</a:t>
            </a:r>
            <a:r>
              <a:rPr lang="en-US" baseline="0" dirty="0" smtClean="0"/>
              <a:t> food allergy can trigger asthma but most commonly inhalational agents </a:t>
            </a:r>
          </a:p>
          <a:p>
            <a:r>
              <a:rPr lang="en-US" baseline="0" dirty="0" smtClean="0"/>
              <a:t>Important in MG for avoidance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Hetergenous</a:t>
            </a:r>
            <a:r>
              <a:rPr lang="en-US" dirty="0" smtClean="0"/>
              <a:t> disease,</a:t>
            </a:r>
            <a:r>
              <a:rPr lang="en-US" baseline="0" dirty="0" smtClean="0"/>
              <a:t> involvement in lung and clinical presentation is variable, changes are not equal in the lung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Appropriate diagnosis of asthma happens after 5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and late onset have</a:t>
            </a:r>
            <a:r>
              <a:rPr lang="en-US" baseline="0" dirty="0" smtClean="0"/>
              <a:t> higher risk to progress to asthma ( important to adjust treatment for prevention) </a:t>
            </a:r>
          </a:p>
          <a:p>
            <a:r>
              <a:rPr lang="en-US" baseline="0" dirty="0" smtClean="0"/>
              <a:t>Transient wheeze seen in post viral infection, low birth weight, premature, maternal smoking 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history is as important of family history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76B5-E9E0-4271-97AD-614EEC8FA9E4}" type="slidenum">
              <a:rPr lang="ar-JO" smtClean="0"/>
              <a:pPr/>
              <a:t>12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E777-8F3D-41CE-B106-5F403A2EF178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325-CB7E-453C-8F92-C44E61DE57F0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FED0-35D5-459C-A056-6012F6C7EC11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68CF-BF02-4157-ABB1-91965700669E}" type="datetime1">
              <a:rPr lang="en-US" smtClean="0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D68D-4AAB-4ED6-9582-1E8959259303}" type="slidenum">
              <a:rPr lang="ar-JO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50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269-AB00-405E-97A7-E45ADFD6D032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0767-9EE8-4132-BB4F-D082BD7DD45A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4B7-A66B-48B5-81E8-1421A779AF48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8E8-99B2-435B-8B2A-75D4059C3B25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14CB-F3E2-4174-ADAC-76304DA54AA8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14F4-7EC1-499C-89BE-A64A618DA73A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8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04E-DB81-476E-8810-98DE44EC31CD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1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850-5427-49DD-8300-951672B1EFE2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13F7-EEF2-4C02-A2B8-E05C487DF519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2763"/>
            <a:ext cx="6858000" cy="23876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/>
            </a:r>
            <a:br>
              <a:rPr lang="en-US" sz="4500" b="1" dirty="0" smtClean="0"/>
            </a:br>
            <a:r>
              <a:rPr lang="en-US" sz="4500" b="1" dirty="0" smtClean="0"/>
              <a:t>Asthma</a:t>
            </a:r>
            <a:endParaRPr lang="ar-JO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00363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Rami </a:t>
            </a:r>
            <a:r>
              <a:rPr lang="en-US" dirty="0" err="1" smtClean="0"/>
              <a:t>Almajali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Dr</a:t>
            </a:r>
            <a:r>
              <a:rPr lang="en-US" dirty="0" smtClean="0"/>
              <a:t> Lina Slides)</a:t>
            </a:r>
          </a:p>
          <a:p>
            <a:r>
              <a:rPr lang="en-US" dirty="0" smtClean="0"/>
              <a:t>19/12/2022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750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Wheezing phenotypes </a:t>
            </a:r>
            <a:r>
              <a:rPr lang="en-US" b="1" dirty="0" smtClean="0"/>
              <a:t>in preschool children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635204" cy="365150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Time </a:t>
            </a:r>
            <a:r>
              <a:rPr lang="en-US" b="1" i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trend-based </a:t>
            </a:r>
            <a:r>
              <a:rPr lang="en-US" b="1" i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classification :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tx2"/>
                </a:solidFill>
              </a:rPr>
              <a:t>Transient </a:t>
            </a:r>
            <a:r>
              <a:rPr lang="en-US" b="1" i="1" dirty="0">
                <a:solidFill>
                  <a:schemeClr val="tx2"/>
                </a:solidFill>
              </a:rPr>
              <a:t>wheeze </a:t>
            </a:r>
            <a:r>
              <a:rPr lang="en-US" dirty="0"/>
              <a:t>(symptoms began and ended </a:t>
            </a:r>
            <a:r>
              <a:rPr lang="en-US" dirty="0">
                <a:solidFill>
                  <a:srgbClr val="FF0000"/>
                </a:solidFill>
              </a:rPr>
              <a:t>before the age of 3 years</a:t>
            </a:r>
            <a:r>
              <a:rPr lang="en-US" dirty="0"/>
              <a:t>); </a:t>
            </a:r>
            <a:endParaRPr lang="en-US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tx2"/>
                </a:solidFill>
              </a:rPr>
              <a:t>Persistent </a:t>
            </a:r>
            <a:r>
              <a:rPr lang="en-US" b="1" i="1" dirty="0">
                <a:solidFill>
                  <a:schemeClr val="tx2"/>
                </a:solidFill>
              </a:rPr>
              <a:t>wheeze </a:t>
            </a:r>
            <a:r>
              <a:rPr lang="en-US" dirty="0"/>
              <a:t>(symptoms began before the age of 3 years </a:t>
            </a:r>
            <a:r>
              <a:rPr lang="en-US" dirty="0">
                <a:solidFill>
                  <a:srgbClr val="FF0000"/>
                </a:solidFill>
              </a:rPr>
              <a:t>and continued beyond the age of 6 years), </a:t>
            </a:r>
            <a:endParaRPr lang="en-US" dirty="0" smtClean="0">
              <a:solidFill>
                <a:srgbClr val="FF0000"/>
              </a:solidFill>
            </a:endParaRPr>
          </a:p>
          <a:p>
            <a:pPr marL="731520" lvl="1" indent="-457200" algn="l" rtl="0">
              <a:buFont typeface="+mj-lt"/>
              <a:buAutoNum type="arabicPeriod"/>
            </a:pPr>
            <a:r>
              <a:rPr lang="en-US" b="1" i="1" dirty="0" smtClean="0">
                <a:solidFill>
                  <a:schemeClr val="tx2"/>
                </a:solidFill>
              </a:rPr>
              <a:t>Late-onset </a:t>
            </a:r>
            <a:r>
              <a:rPr lang="en-US" b="1" i="1" dirty="0">
                <a:solidFill>
                  <a:schemeClr val="tx2"/>
                </a:solidFill>
              </a:rPr>
              <a:t>wheeze </a:t>
            </a:r>
            <a:r>
              <a:rPr lang="en-US" dirty="0">
                <a:solidFill>
                  <a:srgbClr val="FF0000"/>
                </a:solidFill>
              </a:rPr>
              <a:t>(symptoms began after the age of 3 years). </a:t>
            </a:r>
            <a:endParaRPr lang="en-US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Symptom-based classification:</a:t>
            </a:r>
          </a:p>
          <a:p>
            <a:pPr marL="274320" lvl="1" indent="0">
              <a:buNone/>
            </a:pPr>
            <a:r>
              <a:rPr lang="en-US" b="1" dirty="0" smtClean="0"/>
              <a:t>1- episodic wheeze(viral induced wheeze ) </a:t>
            </a:r>
            <a:r>
              <a:rPr lang="en-US" dirty="0"/>
              <a:t>(wheezing </a:t>
            </a:r>
            <a:r>
              <a:rPr lang="en-US" dirty="0" err="1" smtClean="0"/>
              <a:t>durin</a:t>
            </a:r>
            <a:r>
              <a:rPr lang="en-US" dirty="0" smtClean="0"/>
              <a:t> discrete </a:t>
            </a:r>
            <a:r>
              <a:rPr lang="en-US" dirty="0"/>
              <a:t>time periods, often in association with URTI, with symptoms absent between episodes)  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r>
              <a:rPr lang="en-US" b="1" dirty="0" smtClean="0"/>
              <a:t>2- multiple-trigger wheeze </a:t>
            </a:r>
            <a:r>
              <a:rPr lang="en-US" dirty="0"/>
              <a:t>(episodic wheezing with symptoms also occurring between these episodes, e.g. during sleep or </a:t>
            </a:r>
            <a:r>
              <a:rPr lang="en-US" dirty="0" smtClean="0"/>
              <a:t>with triggers </a:t>
            </a:r>
            <a:r>
              <a:rPr lang="en-US" dirty="0"/>
              <a:t>such as activity, laughing, or crying).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657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673174" cy="1560716"/>
          </a:xfrm>
        </p:spPr>
        <p:txBody>
          <a:bodyPr>
            <a:normAutofit/>
          </a:bodyPr>
          <a:lstStyle/>
          <a:p>
            <a:r>
              <a:rPr lang="en-US" b="1" dirty="0"/>
              <a:t>CLINICAL DIAGNOSIS OF ASTHMA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4" b="-46459"/>
          <a:stretch/>
        </p:blipFill>
        <p:spPr bwMode="auto">
          <a:xfrm>
            <a:off x="381000" y="1416900"/>
            <a:ext cx="8229600" cy="84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46" y="6067067"/>
            <a:ext cx="86582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3" y="16002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DIAGNOSIS OF ASTHMA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559004" cy="365150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It </a:t>
            </a:r>
            <a:r>
              <a:rPr lang="en-US" dirty="0"/>
              <a:t>may be difficult to make a confident diagnosis of asthma in children 5 years and </a:t>
            </a:r>
            <a:r>
              <a:rPr lang="en-US" dirty="0" smtClean="0"/>
              <a:t>younger. </a:t>
            </a:r>
            <a:endParaRPr lang="en-US" dirty="0"/>
          </a:p>
          <a:p>
            <a:pPr lvl="1" algn="l" rtl="0"/>
            <a:r>
              <a:rPr lang="en-US" dirty="0" smtClean="0"/>
              <a:t>It </a:t>
            </a:r>
            <a:r>
              <a:rPr lang="en-US" dirty="0"/>
              <a:t>is not possible to routinely assess airflow limitation in this age group.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 </a:t>
            </a:r>
            <a:r>
              <a:rPr lang="en-US" b="1" dirty="0"/>
              <a:t>probability-based approach</a:t>
            </a:r>
            <a:r>
              <a:rPr lang="en-US" dirty="0"/>
              <a:t>, based on the pattern of symptoms during and between viral respiratory </a:t>
            </a:r>
            <a:r>
              <a:rPr lang="en-US" dirty="0" smtClean="0"/>
              <a:t>infections </a:t>
            </a:r>
            <a:r>
              <a:rPr lang="en-US" dirty="0"/>
              <a:t>may be helpful for discussion with </a:t>
            </a:r>
            <a:r>
              <a:rPr lang="en-US" dirty="0" smtClean="0"/>
              <a:t>parents/carers. 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important to make decisions for each child individually, to avoid either over- or under-treatment.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808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484"/>
            <a:ext cx="7543800" cy="1560716"/>
          </a:xfrm>
        </p:spPr>
        <p:txBody>
          <a:bodyPr>
            <a:normAutofit/>
          </a:bodyPr>
          <a:lstStyle/>
          <a:p>
            <a:r>
              <a:rPr lang="en-US" b="1" dirty="0"/>
              <a:t>Symptoms suggestive of asthma in children 5 years and younger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TESTS TO ASSIST IN DIAGNOSIS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While </a:t>
            </a:r>
            <a:r>
              <a:rPr lang="en-US" dirty="0"/>
              <a:t>no tests diagnose asthma with certainty in children 5 years and younger, the following are useful adjuncts.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Therapeutic </a:t>
            </a:r>
            <a:r>
              <a:rPr lang="en-US" b="1" dirty="0"/>
              <a:t>trial </a:t>
            </a:r>
            <a:endParaRPr lang="en-US" dirty="0"/>
          </a:p>
          <a:p>
            <a:pPr lvl="1" algn="l" rtl="0"/>
            <a:r>
              <a:rPr lang="en-US" dirty="0"/>
              <a:t>A trial of treatment for </a:t>
            </a:r>
            <a:r>
              <a:rPr lang="en-US" b="1" dirty="0">
                <a:solidFill>
                  <a:schemeClr val="tx2"/>
                </a:solidFill>
              </a:rPr>
              <a:t>at least 2–3 months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b="1" dirty="0">
                <a:solidFill>
                  <a:schemeClr val="tx2"/>
                </a:solidFill>
              </a:rPr>
              <a:t>as-needed short-acting beta2-agonist (SABA) and regular low dose inhaled corticosteroids (ICS)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may provide some guidance about the diagnosis of </a:t>
            </a:r>
            <a:r>
              <a:rPr lang="en-US" dirty="0" smtClean="0"/>
              <a:t>asthma. </a:t>
            </a:r>
          </a:p>
          <a:p>
            <a:pPr lvl="1" algn="l" rtl="0"/>
            <a:r>
              <a:rPr lang="en-US" b="1" dirty="0" smtClean="0"/>
              <a:t>Marked </a:t>
            </a:r>
            <a:r>
              <a:rPr lang="en-US" b="1" dirty="0"/>
              <a:t>clinical improvement during treatment, and deterioration when treatment is stopped</a:t>
            </a:r>
            <a:r>
              <a:rPr lang="en-US" dirty="0"/>
              <a:t>, support a diagnosis of asthma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8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TESTS TO ASSIST IN DIAGNOSIS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92404" cy="4114800"/>
          </a:xfrm>
        </p:spPr>
        <p:txBody>
          <a:bodyPr>
            <a:noAutofit/>
          </a:bodyPr>
          <a:lstStyle/>
          <a:p>
            <a:pPr algn="l" rtl="0"/>
            <a:r>
              <a:rPr lang="en-US" sz="1500" b="1" dirty="0" smtClean="0"/>
              <a:t>Tests for atopy </a:t>
            </a:r>
            <a:endParaRPr lang="en-US" sz="1500" dirty="0" smtClean="0"/>
          </a:p>
          <a:p>
            <a:pPr lvl="2" algn="l" rtl="0"/>
            <a:r>
              <a:rPr lang="en-US" sz="1500" dirty="0" smtClean="0"/>
              <a:t>Skin prick testing; less reliable for confirming atopy in infants ( less than 2 years )</a:t>
            </a:r>
          </a:p>
          <a:p>
            <a:pPr lvl="2" algn="l" rtl="0"/>
            <a:r>
              <a:rPr lang="en-US" sz="1500" dirty="0" smtClean="0"/>
              <a:t>allergen-specific immunoglobulin E. </a:t>
            </a:r>
          </a:p>
          <a:p>
            <a:pPr lvl="2" algn="l" rtl="0"/>
            <a:r>
              <a:rPr lang="en-US" sz="1500" dirty="0" smtClean="0"/>
              <a:t>Atopy is present in the majority of children with asthma once they are over 3 years of age; however, </a:t>
            </a:r>
            <a:r>
              <a:rPr lang="en-US" sz="1500" b="1" dirty="0" smtClean="0">
                <a:solidFill>
                  <a:schemeClr val="tx2"/>
                </a:solidFill>
              </a:rPr>
              <a:t>absence of atopy does not rule out a diagnosis of asthma</a:t>
            </a:r>
            <a:r>
              <a:rPr lang="en-US" sz="1500" dirty="0" smtClean="0"/>
              <a:t>. </a:t>
            </a:r>
            <a:endParaRPr lang="en-US" sz="1500" b="1" dirty="0" smtClean="0"/>
          </a:p>
          <a:p>
            <a:pPr algn="l" rtl="0"/>
            <a:r>
              <a:rPr lang="en-US" sz="1500" b="1" dirty="0" smtClean="0"/>
              <a:t>Chest X-ray </a:t>
            </a:r>
            <a:endParaRPr lang="en-US" sz="1500" dirty="0" smtClean="0"/>
          </a:p>
          <a:p>
            <a:pPr lvl="1" algn="l" rtl="0"/>
            <a:r>
              <a:rPr lang="en-US" sz="1500" b="1" dirty="0" smtClean="0"/>
              <a:t>To exclude structural abnormalities </a:t>
            </a:r>
            <a:r>
              <a:rPr lang="en-US" sz="1500" dirty="0" smtClean="0"/>
              <a:t>(e.g. congenital lobar emphysema, vascular ring) chronic infections such as tuberculosis, an inhaled foreign body, or other diagnoses. </a:t>
            </a:r>
          </a:p>
          <a:p>
            <a:pPr lvl="1" algn="l" rtl="0"/>
            <a:r>
              <a:rPr lang="en-US" sz="1500" dirty="0" smtClean="0"/>
              <a:t>Other imaging investigations may be appropriate, depending on the condition being considered. </a:t>
            </a:r>
            <a:endParaRPr lang="en-US" sz="1500" b="1" dirty="0" smtClean="0"/>
          </a:p>
          <a:p>
            <a:pPr algn="l" rtl="0"/>
            <a:r>
              <a:rPr lang="en-US" sz="1500" b="1" dirty="0" smtClean="0"/>
              <a:t>Exhaled nitric oxide </a:t>
            </a:r>
            <a:endParaRPr lang="en-US" sz="1500" dirty="0" smtClean="0"/>
          </a:p>
          <a:p>
            <a:pPr lvl="1" algn="l" rtl="0"/>
            <a:r>
              <a:rPr lang="en-US" sz="1500" dirty="0" smtClean="0"/>
              <a:t>Fractional concentration of exhaled nitric oxide (FENO) can be measured in young children with tidal breathing, and normal reference values have been published for children aged 1–5 years. </a:t>
            </a:r>
          </a:p>
          <a:p>
            <a:pPr lvl="1" algn="l" rtl="0"/>
            <a:endParaRPr lang="ar-JO" sz="1500" dirty="0"/>
          </a:p>
        </p:txBody>
      </p:sp>
    </p:spTree>
    <p:extLst>
      <p:ext uri="{BB962C8B-B14F-4D97-AF65-F5344CB8AC3E}">
        <p14:creationId xmlns:p14="http://schemas.microsoft.com/office/powerpoint/2010/main" val="11397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TESTS TO ASSIST IN DIAGNOSIS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Lung function testing </a:t>
            </a:r>
            <a:endParaRPr lang="en-US" dirty="0"/>
          </a:p>
          <a:p>
            <a:pPr lvl="1" algn="l" rtl="0"/>
            <a:r>
              <a:rPr lang="en-US" dirty="0"/>
              <a:t>Due to the </a:t>
            </a:r>
            <a:r>
              <a:rPr lang="en-US" b="1" dirty="0">
                <a:solidFill>
                  <a:schemeClr val="tx2"/>
                </a:solidFill>
              </a:rPr>
              <a:t>inability of most children 5 years and younger to perform reproducible expiratory maneuvers</a:t>
            </a:r>
            <a:r>
              <a:rPr lang="en-US" dirty="0"/>
              <a:t>, lung function testing, bronchial provocation testing, and other physiological tests do not have a major role in the diagnosis of asthma at this age. 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However, by 4–5 years of age, children are often capable of performing reproducible </a:t>
            </a:r>
            <a:r>
              <a:rPr lang="en-US" dirty="0" err="1" smtClean="0"/>
              <a:t>spirometry</a:t>
            </a:r>
            <a:r>
              <a:rPr lang="en-US" dirty="0" smtClean="0"/>
              <a:t> if coached by an experienced technician and with visual incentives. </a:t>
            </a:r>
          </a:p>
          <a:p>
            <a:pPr algn="l" rtl="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961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Key indications for referral of a child 5 years or younger for further diagnostic investigations: </a:t>
            </a:r>
            <a:endParaRPr lang="ar-J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Failure </a:t>
            </a:r>
            <a:r>
              <a:rPr lang="en-US" dirty="0"/>
              <a:t>to thrive </a:t>
            </a:r>
            <a:r>
              <a:rPr lang="en-US" dirty="0" smtClean="0"/>
              <a:t> ( CF, ID)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Neonatal </a:t>
            </a:r>
            <a:r>
              <a:rPr lang="en-US" dirty="0"/>
              <a:t>or very early onset of symptoms </a:t>
            </a: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Vomiting </a:t>
            </a:r>
            <a:r>
              <a:rPr lang="en-US" dirty="0"/>
              <a:t>associated with respiratory symptoms </a:t>
            </a:r>
            <a:r>
              <a:rPr lang="en-US" dirty="0" smtClean="0"/>
              <a:t> (GER)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Continuous </a:t>
            </a:r>
            <a:r>
              <a:rPr lang="en-US" dirty="0"/>
              <a:t>wheezing </a:t>
            </a:r>
            <a:r>
              <a:rPr lang="en-US" dirty="0" smtClean="0"/>
              <a:t> ( FIXED OBSTRUCTION)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Failure </a:t>
            </a:r>
            <a:r>
              <a:rPr lang="en-US" dirty="0"/>
              <a:t>to respond to asthma controller medications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association of symptoms with typical triggers, such as viral URTI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Focal </a:t>
            </a:r>
            <a:r>
              <a:rPr lang="en-US" dirty="0"/>
              <a:t>lung or cardiovascular signs, or finger clubbing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364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ASTHMA 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131889"/>
            <a:ext cx="8432800" cy="5353578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/>
              <a:t>Asthma is a heterogeneous disease, usually characterized </a:t>
            </a:r>
            <a:r>
              <a:rPr lang="en-US" sz="2200" dirty="0">
                <a:solidFill>
                  <a:srgbClr val="FF0000"/>
                </a:solidFill>
              </a:rPr>
              <a:t>by </a:t>
            </a:r>
            <a:r>
              <a:rPr lang="en-US" sz="2200" b="1" dirty="0">
                <a:solidFill>
                  <a:srgbClr val="FF0000"/>
                </a:solidFill>
              </a:rPr>
              <a:t>chronic airway inflammation</a:t>
            </a:r>
            <a:r>
              <a:rPr lang="en-US" sz="2200" dirty="0"/>
              <a:t>. </a:t>
            </a:r>
            <a:endParaRPr lang="en-US" sz="2200" dirty="0" smtClean="0"/>
          </a:p>
          <a:p>
            <a:pPr algn="l" rtl="0"/>
            <a:r>
              <a:rPr lang="en-US" sz="2200" dirty="0" smtClean="0"/>
              <a:t>It </a:t>
            </a:r>
            <a:r>
              <a:rPr lang="en-US" sz="2200" dirty="0"/>
              <a:t>is defined by the history of </a:t>
            </a:r>
            <a:r>
              <a:rPr lang="en-US" sz="2200" dirty="0">
                <a:solidFill>
                  <a:srgbClr val="FF0000"/>
                </a:solidFill>
              </a:rPr>
              <a:t>respiratory symptoms </a:t>
            </a:r>
            <a:r>
              <a:rPr lang="en-US" sz="2200" dirty="0"/>
              <a:t>such as wheeze, shortness of breath, chest tightness and cough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that vary over time and in intensity, together with variable expiratory airflow </a:t>
            </a:r>
            <a:r>
              <a:rPr lang="en-US" sz="2200" b="1" dirty="0" smtClean="0">
                <a:solidFill>
                  <a:srgbClr val="FF0000"/>
                </a:solidFill>
              </a:rPr>
              <a:t>limitation</a:t>
            </a:r>
            <a:r>
              <a:rPr lang="en-US" sz="2200" dirty="0" smtClean="0">
                <a:solidFill>
                  <a:srgbClr val="FF0000"/>
                </a:solidFill>
              </a:rPr>
              <a:t>. </a:t>
            </a:r>
            <a:r>
              <a:rPr lang="en-US" sz="2200" dirty="0" smtClean="0"/>
              <a:t>(obstruction)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b="1" dirty="0" smtClean="0"/>
              <a:t>Asthma </a:t>
            </a:r>
            <a:r>
              <a:rPr lang="en-US" sz="2200" b="1" dirty="0"/>
              <a:t>is the most common chronic disease of </a:t>
            </a:r>
            <a:r>
              <a:rPr lang="en-US" sz="2200" b="1" dirty="0" smtClean="0"/>
              <a:t>childhood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Asthma is a </a:t>
            </a:r>
            <a:r>
              <a:rPr lang="en-US" sz="2200" dirty="0" smtClean="0"/>
              <a:t>common affecting </a:t>
            </a:r>
            <a:r>
              <a:rPr lang="en-US" sz="2200" b="1" dirty="0"/>
              <a:t>1–18% </a:t>
            </a:r>
            <a:r>
              <a:rPr lang="en-US" sz="2200" dirty="0"/>
              <a:t>of the population in different </a:t>
            </a:r>
            <a:r>
              <a:rPr lang="en-US" sz="2200" dirty="0" smtClean="0"/>
              <a:t>countries .</a:t>
            </a:r>
          </a:p>
          <a:p>
            <a:pPr algn="l" rtl="0"/>
            <a:endParaRPr lang="en-US" sz="2200" dirty="0"/>
          </a:p>
          <a:p>
            <a:pPr algn="l" rtl="0"/>
            <a:r>
              <a:rPr lang="en-US" sz="2200" b="1" dirty="0" smtClean="0">
                <a:solidFill>
                  <a:srgbClr val="C00000"/>
                </a:solidFill>
              </a:rPr>
              <a:t>Atopy</a:t>
            </a:r>
            <a:r>
              <a:rPr lang="en-US" sz="2200" dirty="0" smtClean="0"/>
              <a:t> </a:t>
            </a:r>
            <a:r>
              <a:rPr lang="en-US" sz="2200" dirty="0"/>
              <a:t>is present in the majority of children with asthma who are over 3 </a:t>
            </a:r>
            <a:r>
              <a:rPr lang="en-US" sz="2200" dirty="0" smtClean="0"/>
              <a:t>years </a:t>
            </a:r>
            <a:r>
              <a:rPr lang="en-US" sz="2200" dirty="0"/>
              <a:t>old, and </a:t>
            </a:r>
            <a:r>
              <a:rPr lang="en-US" sz="2200" b="1" dirty="0">
                <a:solidFill>
                  <a:srgbClr val="C00000"/>
                </a:solidFill>
              </a:rPr>
              <a:t>allergen-specific sensitization </a:t>
            </a:r>
            <a:r>
              <a:rPr lang="en-US" sz="2200" dirty="0"/>
              <a:t>is one of the most important risk factors for the development of asthma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2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GOALS OF ASTHMA MANAGEMENT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168604" cy="36515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As </a:t>
            </a:r>
            <a:r>
              <a:rPr lang="en-US" b="1" dirty="0"/>
              <a:t>with other age groups, the goals of asthma management in young children are: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achieve </a:t>
            </a:r>
            <a:r>
              <a:rPr lang="en-US" dirty="0">
                <a:solidFill>
                  <a:srgbClr val="FF0000"/>
                </a:solidFill>
              </a:rPr>
              <a:t>good control of symptoms </a:t>
            </a:r>
            <a:r>
              <a:rPr lang="en-US" dirty="0"/>
              <a:t>and maintain normal activity levels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minimize future risk; that is to reduce the risk of flare-ups, maintain lung function and lung development as close to normal as possible, </a:t>
            </a:r>
            <a:endParaRPr lang="en-US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dirty="0"/>
              <a:t>medication side-effects. </a:t>
            </a:r>
          </a:p>
          <a:p>
            <a:pPr algn="l" rtl="0"/>
            <a:endParaRPr lang="ar-JO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goals of asthma management are achieved through a partnership between the </a:t>
            </a:r>
            <a:r>
              <a:rPr lang="en-US" dirty="0" smtClean="0"/>
              <a:t>parent and </a:t>
            </a:r>
            <a:r>
              <a:rPr lang="en-US" dirty="0"/>
              <a:t>the health professional team, with a cycle of: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i="1" dirty="0" smtClean="0"/>
              <a:t>Assess </a:t>
            </a:r>
            <a:r>
              <a:rPr lang="en-US" dirty="0"/>
              <a:t>(diagnosis, symptom control, risk factors, inhaler technique, adherence, parent preference)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i="1" dirty="0" smtClean="0"/>
              <a:t>Adjust </a:t>
            </a:r>
            <a:r>
              <a:rPr lang="en-US" i="1" dirty="0"/>
              <a:t>treatment </a:t>
            </a:r>
            <a:r>
              <a:rPr lang="en-US" dirty="0"/>
              <a:t>(medications, non-pharmacological strategies, and treatment of modifiable risk factors)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i="1" dirty="0" smtClean="0"/>
              <a:t>Review </a:t>
            </a:r>
            <a:r>
              <a:rPr lang="en-US" i="1" dirty="0"/>
              <a:t>response </a:t>
            </a:r>
            <a:r>
              <a:rPr lang="en-US" dirty="0"/>
              <a:t>including medication effectiveness and side-effects.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99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33400"/>
          </a:xfrm>
        </p:spPr>
        <p:txBody>
          <a:bodyPr>
            <a:noAutofit/>
          </a:bodyPr>
          <a:lstStyle/>
          <a:p>
            <a:r>
              <a:rPr lang="en-US" sz="2400" b="1" dirty="0"/>
              <a:t>ASSESSMENT OF </a:t>
            </a:r>
            <a:r>
              <a:rPr lang="en-US" sz="2400" b="1" dirty="0" smtClean="0"/>
              <a:t>ASTHMA YOUNGER THAN 5 YEARS </a:t>
            </a:r>
            <a:endParaRPr lang="ar-J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en-US" sz="1800" b="1" dirty="0"/>
              <a:t>A</a:t>
            </a:r>
            <a:r>
              <a:rPr lang="en-US" sz="1800" b="1" dirty="0" smtClean="0"/>
              <a:t>ssessment </a:t>
            </a:r>
            <a:r>
              <a:rPr lang="en-US" sz="1800" b="1" dirty="0"/>
              <a:t>of asthma control in adults, adolescents and children 6–11 years </a:t>
            </a:r>
            <a:endParaRPr lang="ar-J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INHALER DEVICES</a:t>
            </a:r>
            <a:endParaRPr lang="ar-J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4004"/>
            <a:ext cx="6019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sult for spa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00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pacer with mouthpi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2" y="4114800"/>
            <a:ext cx="256123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Long-Term Controller </a:t>
            </a:r>
            <a:r>
              <a:rPr lang="en-US" b="1" dirty="0" smtClean="0"/>
              <a:t>Medications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635204" cy="365150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/>
              <a:t>Inhaled </a:t>
            </a:r>
            <a:r>
              <a:rPr lang="en-US" sz="2000" b="1" dirty="0" smtClean="0"/>
              <a:t>Corticosteroids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 guidelines </a:t>
            </a:r>
            <a:r>
              <a:rPr lang="en-US" sz="1800" dirty="0"/>
              <a:t>recommend daily ICS therapy as </a:t>
            </a:r>
            <a:r>
              <a:rPr lang="en-US" sz="1800" dirty="0">
                <a:solidFill>
                  <a:schemeClr val="tx2"/>
                </a:solidFill>
              </a:rPr>
              <a:t>the </a:t>
            </a:r>
            <a:r>
              <a:rPr lang="en-US" sz="1800" b="1" dirty="0">
                <a:solidFill>
                  <a:schemeClr val="tx2"/>
                </a:solidFill>
              </a:rPr>
              <a:t>treatment </a:t>
            </a:r>
            <a:r>
              <a:rPr lang="en-US" sz="1800" b="1" dirty="0" smtClean="0">
                <a:solidFill>
                  <a:schemeClr val="tx2"/>
                </a:solidFill>
              </a:rPr>
              <a:t>of choice </a:t>
            </a:r>
            <a:r>
              <a:rPr lang="en-US" sz="1800" b="1" dirty="0">
                <a:solidFill>
                  <a:schemeClr val="tx2"/>
                </a:solidFill>
              </a:rPr>
              <a:t>for all patients with persistent </a:t>
            </a:r>
            <a:r>
              <a:rPr lang="en-US" sz="1800" b="1" dirty="0" smtClean="0">
                <a:solidFill>
                  <a:schemeClr val="tx2"/>
                </a:solidFill>
              </a:rPr>
              <a:t>asthma</a:t>
            </a:r>
            <a:r>
              <a:rPr lang="en-US" sz="1800" dirty="0" smtClean="0"/>
              <a:t>. </a:t>
            </a:r>
          </a:p>
          <a:p>
            <a:pPr algn="l" rtl="0"/>
            <a:r>
              <a:rPr lang="en-US" sz="1800" b="1" dirty="0" smtClean="0"/>
              <a:t>ICS therapy </a:t>
            </a:r>
            <a:r>
              <a:rPr lang="en-US" sz="1800" b="1" dirty="0"/>
              <a:t>improves lung function as well as reduces asthma </a:t>
            </a:r>
            <a:r>
              <a:rPr lang="en-US" sz="1800" b="1" dirty="0" smtClean="0"/>
              <a:t>symptoms</a:t>
            </a:r>
            <a:r>
              <a:rPr lang="en-US" sz="1800" dirty="0" smtClean="0"/>
              <a:t>, AHR</a:t>
            </a:r>
            <a:r>
              <a:rPr lang="en-US" sz="1800" dirty="0"/>
              <a:t>, and use of “rescue” medications; most importantly, it </a:t>
            </a:r>
            <a:r>
              <a:rPr lang="en-US" sz="1800" dirty="0" smtClean="0"/>
              <a:t>reduces urgent </a:t>
            </a:r>
            <a:r>
              <a:rPr lang="en-US" sz="1800" dirty="0"/>
              <a:t>care visits, hospitalizations, and prednisone use for </a:t>
            </a:r>
            <a:r>
              <a:rPr lang="en-US" sz="1800" dirty="0" smtClean="0"/>
              <a:t>asthma exacerbations </a:t>
            </a:r>
            <a:r>
              <a:rPr lang="en-US" sz="1800" dirty="0"/>
              <a:t>by approximately 50%. </a:t>
            </a:r>
            <a:endParaRPr lang="en-US" sz="1800" dirty="0" smtClean="0"/>
          </a:p>
          <a:p>
            <a:pPr algn="l" rtl="0"/>
            <a:r>
              <a:rPr lang="en-US" sz="1800" dirty="0" smtClean="0"/>
              <a:t>Fluticasone, </a:t>
            </a:r>
            <a:r>
              <a:rPr lang="en-US" sz="1800" dirty="0" err="1" smtClean="0"/>
              <a:t>mometasone</a:t>
            </a:r>
            <a:r>
              <a:rPr lang="en-US" sz="1800" dirty="0" smtClean="0"/>
              <a:t>, </a:t>
            </a:r>
            <a:r>
              <a:rPr lang="en-US" sz="1800" dirty="0" err="1"/>
              <a:t>ciclesonide</a:t>
            </a:r>
            <a:r>
              <a:rPr lang="en-US" sz="1800" dirty="0"/>
              <a:t>, and, </a:t>
            </a:r>
            <a:r>
              <a:rPr lang="en-US" sz="1800" dirty="0" smtClean="0"/>
              <a:t>less, </a:t>
            </a:r>
            <a:r>
              <a:rPr lang="en-US" sz="1800" dirty="0"/>
              <a:t>budesonide </a:t>
            </a:r>
            <a:r>
              <a:rPr lang="en-US" sz="1800" dirty="0" smtClean="0"/>
              <a:t>have </a:t>
            </a:r>
            <a:r>
              <a:rPr lang="en-US" sz="1800" dirty="0"/>
              <a:t>greater </a:t>
            </a:r>
            <a:r>
              <a:rPr lang="en-US" sz="1800" dirty="0" smtClean="0"/>
              <a:t>anti-inflammatory </a:t>
            </a:r>
            <a:r>
              <a:rPr lang="en-US" sz="1800" dirty="0"/>
              <a:t>potency and diminished </a:t>
            </a:r>
            <a:r>
              <a:rPr lang="en-US" sz="1800" dirty="0" smtClean="0"/>
              <a:t>systemic bioavailability </a:t>
            </a:r>
            <a:r>
              <a:rPr lang="en-US" sz="1800" dirty="0"/>
              <a:t>for potential adverse effects, owing to extensive </a:t>
            </a:r>
            <a:r>
              <a:rPr lang="en-US" sz="1800" dirty="0" smtClean="0"/>
              <a:t>first pass</a:t>
            </a:r>
            <a:r>
              <a:rPr lang="en-US" sz="1800" dirty="0"/>
              <a:t> </a:t>
            </a:r>
            <a:r>
              <a:rPr lang="en-US" sz="1800" dirty="0" smtClean="0"/>
              <a:t>hepatic </a:t>
            </a:r>
            <a:r>
              <a:rPr lang="en-US" sz="1800" dirty="0"/>
              <a:t>metabolism. </a:t>
            </a:r>
            <a:endParaRPr lang="en-US" sz="1800" dirty="0" smtClean="0"/>
          </a:p>
          <a:p>
            <a:pPr algn="l" rtl="0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951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0"/>
            <a:r>
              <a:rPr lang="en-US" b="1" dirty="0"/>
              <a:t>Inhaled Corticosteroids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5943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ulmicort inhaler small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61" y="3806687"/>
            <a:ext cx="1981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Long-Term Controller Medications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559004" cy="3651504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/>
              <a:t>Inhaled Corticosteroids</a:t>
            </a:r>
          </a:p>
          <a:p>
            <a:pPr algn="l" rtl="0"/>
            <a:r>
              <a:rPr lang="en-US" sz="1800" dirty="0"/>
              <a:t>Generally, clinically significant adverse effects that occur with long-term systemic corticosteroid therapy have not been seen or have only very rarely been reported in children receiving ICSs in recommended doses. </a:t>
            </a:r>
          </a:p>
          <a:p>
            <a:pPr lvl="1" algn="l" rtl="0"/>
            <a:r>
              <a:rPr lang="en-US" sz="1600" b="1" dirty="0">
                <a:solidFill>
                  <a:schemeClr val="tx2"/>
                </a:solidFill>
              </a:rPr>
              <a:t>The risk of adverse effects from ICS therapy is related to the dose and frequency with which ICSs are given. </a:t>
            </a:r>
            <a:endParaRPr lang="en-US" sz="3200" b="1" dirty="0">
              <a:solidFill>
                <a:schemeClr val="tx2"/>
              </a:solidFill>
            </a:endParaRPr>
          </a:p>
          <a:p>
            <a:pPr lvl="1" algn="l" rtl="0"/>
            <a:endParaRPr lang="en-US" sz="1600" dirty="0" smtClean="0"/>
          </a:p>
          <a:p>
            <a:pPr lvl="1" algn="l" rtl="0"/>
            <a:r>
              <a:rPr lang="en-US" sz="1600" dirty="0" smtClean="0"/>
              <a:t>The </a:t>
            </a:r>
            <a:r>
              <a:rPr lang="en-US" sz="1600" dirty="0"/>
              <a:t>most commonly encountered </a:t>
            </a:r>
            <a:r>
              <a:rPr lang="en-US" sz="1600" b="1" dirty="0"/>
              <a:t>adverse effects </a:t>
            </a:r>
            <a:r>
              <a:rPr lang="en-US" sz="1600" dirty="0"/>
              <a:t>of ICSs are local: </a:t>
            </a:r>
            <a:r>
              <a:rPr lang="en-US" sz="1600" b="1" dirty="0">
                <a:solidFill>
                  <a:schemeClr val="tx2"/>
                </a:solidFill>
              </a:rPr>
              <a:t>oral candidiasis (thrush) and dysphonia (hoarse voice</a:t>
            </a:r>
            <a:r>
              <a:rPr lang="en-US" sz="1600" dirty="0">
                <a:solidFill>
                  <a:schemeClr val="tx2"/>
                </a:solidFill>
              </a:rPr>
              <a:t>).</a:t>
            </a:r>
            <a:r>
              <a:rPr lang="en-US" sz="1600" dirty="0"/>
              <a:t> The incidence of these local effects can be greatly </a:t>
            </a:r>
            <a:r>
              <a:rPr lang="en-US" sz="1600" b="1" dirty="0"/>
              <a:t>minimized by using a spacer with an MDI ICS,</a:t>
            </a:r>
            <a:r>
              <a:rPr lang="en-US" sz="1600" dirty="0"/>
              <a:t> because spacers reduce </a:t>
            </a:r>
            <a:r>
              <a:rPr lang="en-US" sz="1600" dirty="0" err="1"/>
              <a:t>oropharyngeal</a:t>
            </a:r>
            <a:r>
              <a:rPr lang="en-US" sz="1600" dirty="0"/>
              <a:t> deposition of the drug and propellant. </a:t>
            </a:r>
            <a:r>
              <a:rPr lang="en-US" sz="1600" b="1" dirty="0"/>
              <a:t>Mouth </a:t>
            </a:r>
            <a:r>
              <a:rPr lang="en-US" sz="1600" b="1" dirty="0" smtClean="0"/>
              <a:t>rinsing</a:t>
            </a:r>
            <a:r>
              <a:rPr lang="en-US" sz="1600" dirty="0" smtClean="0"/>
              <a:t>. </a:t>
            </a:r>
            <a:r>
              <a:rPr lang="en-US" sz="1600" dirty="0" err="1" smtClean="0"/>
              <a:t>Hoarsness</a:t>
            </a:r>
            <a:r>
              <a:rPr lang="en-US" sz="1600" dirty="0" smtClean="0"/>
              <a:t> of voice </a:t>
            </a:r>
            <a:endParaRPr lang="en-US" sz="3200" dirty="0"/>
          </a:p>
          <a:p>
            <a:pPr lvl="1" algn="l" rtl="0"/>
            <a:endParaRPr lang="en-US" sz="1600" dirty="0" smtClean="0"/>
          </a:p>
          <a:p>
            <a:pPr lvl="1" algn="l" rtl="0"/>
            <a:r>
              <a:rPr lang="en-US" sz="1600" dirty="0" smtClean="0"/>
              <a:t>The </a:t>
            </a:r>
            <a:r>
              <a:rPr lang="en-US" sz="1600" dirty="0"/>
              <a:t>potential for </a:t>
            </a:r>
            <a:r>
              <a:rPr lang="en-US" sz="1600" b="1" dirty="0">
                <a:solidFill>
                  <a:schemeClr val="tx2"/>
                </a:solidFill>
              </a:rPr>
              <a:t>growth suppression and osteoporosis </a:t>
            </a:r>
            <a:r>
              <a:rPr lang="en-US" sz="1600" dirty="0"/>
              <a:t>with </a:t>
            </a:r>
            <a:r>
              <a:rPr lang="en-US" sz="1600" dirty="0" smtClean="0"/>
              <a:t>long term </a:t>
            </a:r>
            <a:r>
              <a:rPr lang="en-US" sz="1600" dirty="0"/>
              <a:t>ICS use has been a concern. </a:t>
            </a:r>
            <a:r>
              <a:rPr lang="en-US" sz="1600" dirty="0" smtClean="0"/>
              <a:t>( 1 cm bi </a:t>
            </a:r>
            <a:r>
              <a:rPr lang="en-US" sz="1600" dirty="0" err="1" smtClean="0"/>
              <a:t>saneh</a:t>
            </a:r>
            <a:r>
              <a:rPr lang="en-US" sz="1600" dirty="0" smtClean="0"/>
              <a:t> if daily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Long-Term Controller Medications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6" y="1930400"/>
            <a:ext cx="7787604" cy="3651504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US" sz="7400" b="1" dirty="0"/>
              <a:t>Long-Acting Inhaled </a:t>
            </a:r>
            <a:r>
              <a:rPr lang="el-GR" sz="7400" b="1" dirty="0"/>
              <a:t>β-</a:t>
            </a:r>
            <a:r>
              <a:rPr lang="en-US" sz="7400" b="1" dirty="0" smtClean="0"/>
              <a:t>Agonists</a:t>
            </a:r>
            <a:endParaRPr lang="en-US" sz="8000" dirty="0" smtClean="0"/>
          </a:p>
          <a:p>
            <a:pPr algn="l" rtl="0"/>
            <a:r>
              <a:rPr lang="en-US" sz="8000" dirty="0" smtClean="0"/>
              <a:t>LABAs </a:t>
            </a:r>
            <a:r>
              <a:rPr lang="en-US" sz="8000" dirty="0"/>
              <a:t>(</a:t>
            </a:r>
            <a:r>
              <a:rPr lang="en-US" sz="8000" dirty="0" err="1"/>
              <a:t>salmeterol</a:t>
            </a:r>
            <a:r>
              <a:rPr lang="en-US" sz="8000" dirty="0"/>
              <a:t>, </a:t>
            </a:r>
            <a:r>
              <a:rPr lang="en-US" sz="8000" dirty="0" err="1"/>
              <a:t>formoterol</a:t>
            </a:r>
            <a:r>
              <a:rPr lang="en-US" sz="8000" dirty="0"/>
              <a:t>) are considered to be daily </a:t>
            </a:r>
            <a:r>
              <a:rPr lang="en-US" sz="8000" b="1" dirty="0" smtClean="0">
                <a:solidFill>
                  <a:schemeClr val="tx2"/>
                </a:solidFill>
              </a:rPr>
              <a:t>controller medications</a:t>
            </a:r>
            <a:r>
              <a:rPr lang="en-US" sz="8000" dirty="0">
                <a:solidFill>
                  <a:schemeClr val="tx2"/>
                </a:solidFill>
              </a:rPr>
              <a:t>, </a:t>
            </a:r>
            <a:r>
              <a:rPr lang="en-US" sz="8000" b="1" i="1" dirty="0">
                <a:solidFill>
                  <a:schemeClr val="tx2"/>
                </a:solidFill>
              </a:rPr>
              <a:t>not intended </a:t>
            </a:r>
            <a:r>
              <a:rPr lang="en-US" sz="8000" b="1" dirty="0">
                <a:solidFill>
                  <a:schemeClr val="tx2"/>
                </a:solidFill>
              </a:rPr>
              <a:t>for use as rescue medication for </a:t>
            </a:r>
            <a:r>
              <a:rPr lang="en-US" sz="8000" b="1" dirty="0" smtClean="0">
                <a:solidFill>
                  <a:schemeClr val="tx2"/>
                </a:solidFill>
              </a:rPr>
              <a:t>acute asthma </a:t>
            </a:r>
            <a:r>
              <a:rPr lang="en-US" sz="8000" b="1" dirty="0">
                <a:solidFill>
                  <a:schemeClr val="tx2"/>
                </a:solidFill>
              </a:rPr>
              <a:t>symptoms or exacerbations, nor as </a:t>
            </a:r>
            <a:r>
              <a:rPr lang="en-US" sz="8000" b="1" dirty="0" smtClean="0">
                <a:solidFill>
                  <a:schemeClr val="tx2"/>
                </a:solidFill>
              </a:rPr>
              <a:t>mono therapy </a:t>
            </a:r>
            <a:r>
              <a:rPr lang="en-US" sz="8000" b="1" dirty="0">
                <a:solidFill>
                  <a:schemeClr val="tx2"/>
                </a:solidFill>
              </a:rPr>
              <a:t>for </a:t>
            </a:r>
            <a:r>
              <a:rPr lang="en-US" sz="8000" b="1" dirty="0" smtClean="0">
                <a:solidFill>
                  <a:schemeClr val="tx2"/>
                </a:solidFill>
              </a:rPr>
              <a:t>persistent asthma</a:t>
            </a:r>
            <a:r>
              <a:rPr lang="en-US" sz="8000" dirty="0"/>
              <a:t>. </a:t>
            </a:r>
            <a:endParaRPr lang="en-US" sz="8000" dirty="0" smtClean="0"/>
          </a:p>
          <a:p>
            <a:pPr algn="l" rtl="0"/>
            <a:r>
              <a:rPr lang="en-US" sz="8000" dirty="0" smtClean="0"/>
              <a:t>Controller </a:t>
            </a:r>
            <a:r>
              <a:rPr lang="en-US" sz="8000" dirty="0"/>
              <a:t>formulations </a:t>
            </a:r>
            <a:r>
              <a:rPr lang="en-US" sz="8000" b="1" dirty="0" smtClean="0">
                <a:solidFill>
                  <a:schemeClr val="tx2"/>
                </a:solidFill>
              </a:rPr>
              <a:t>combines </a:t>
            </a:r>
            <a:r>
              <a:rPr lang="en-US" sz="8000" b="1" dirty="0">
                <a:solidFill>
                  <a:schemeClr val="tx2"/>
                </a:solidFill>
              </a:rPr>
              <a:t>an </a:t>
            </a:r>
            <a:r>
              <a:rPr lang="en-US" sz="8000" b="1" dirty="0" smtClean="0">
                <a:solidFill>
                  <a:schemeClr val="tx2"/>
                </a:solidFill>
              </a:rPr>
              <a:t>ICS</a:t>
            </a:r>
            <a:r>
              <a:rPr lang="en-US" sz="8000" dirty="0" smtClean="0"/>
              <a:t>.</a:t>
            </a:r>
          </a:p>
          <a:p>
            <a:pPr algn="l" rtl="0"/>
            <a:r>
              <a:rPr lang="en-US" sz="8000" dirty="0" smtClean="0"/>
              <a:t>Both have </a:t>
            </a:r>
            <a:r>
              <a:rPr lang="en-US" sz="8000" dirty="0"/>
              <a:t>a </a:t>
            </a:r>
            <a:r>
              <a:rPr lang="en-US" sz="8000" b="1" dirty="0"/>
              <a:t>prolonged duration of effect, at least 12 hr</a:t>
            </a:r>
            <a:r>
              <a:rPr lang="en-US" sz="8000" dirty="0"/>
              <a:t>. </a:t>
            </a:r>
            <a:endParaRPr lang="en-US" sz="8000" dirty="0" smtClean="0"/>
          </a:p>
          <a:p>
            <a:pPr algn="l" rtl="0"/>
            <a:r>
              <a:rPr lang="en-US" sz="8000" dirty="0" smtClean="0"/>
              <a:t>So they suited </a:t>
            </a:r>
            <a:r>
              <a:rPr lang="en-US" sz="8000" b="1" dirty="0">
                <a:solidFill>
                  <a:schemeClr val="tx2"/>
                </a:solidFill>
              </a:rPr>
              <a:t>for patients with </a:t>
            </a:r>
            <a:r>
              <a:rPr lang="en-US" sz="8000" b="1" dirty="0" smtClean="0">
                <a:solidFill>
                  <a:schemeClr val="tx2"/>
                </a:solidFill>
              </a:rPr>
              <a:t>nocturnal asthma </a:t>
            </a:r>
            <a:r>
              <a:rPr lang="en-US" sz="8000" b="1" dirty="0">
                <a:solidFill>
                  <a:schemeClr val="tx2"/>
                </a:solidFill>
              </a:rPr>
              <a:t>and for individuals who require frequent SABA use during </a:t>
            </a:r>
            <a:r>
              <a:rPr lang="en-US" sz="8000" b="1" dirty="0" smtClean="0">
                <a:solidFill>
                  <a:schemeClr val="tx2"/>
                </a:solidFill>
              </a:rPr>
              <a:t>the day </a:t>
            </a:r>
            <a:r>
              <a:rPr lang="en-US" sz="8000" b="1" dirty="0">
                <a:solidFill>
                  <a:schemeClr val="tx2"/>
                </a:solidFill>
              </a:rPr>
              <a:t>to </a:t>
            </a:r>
            <a:r>
              <a:rPr lang="en-US" sz="8000" b="1" dirty="0">
                <a:solidFill>
                  <a:srgbClr val="FF0000"/>
                </a:solidFill>
              </a:rPr>
              <a:t>prevent exercise-induced </a:t>
            </a:r>
            <a:r>
              <a:rPr lang="en-US" sz="8000" b="1" dirty="0" err="1" smtClean="0">
                <a:solidFill>
                  <a:srgbClr val="FF0000"/>
                </a:solidFill>
              </a:rPr>
              <a:t>bronchospasm</a:t>
            </a:r>
            <a:r>
              <a:rPr lang="en-US" sz="8000" dirty="0" smtClean="0"/>
              <a:t>.</a:t>
            </a:r>
          </a:p>
          <a:p>
            <a:pPr algn="l" rtl="0"/>
            <a:r>
              <a:rPr lang="en-US" sz="8000" dirty="0" smtClean="0"/>
              <a:t>Some </a:t>
            </a:r>
            <a:r>
              <a:rPr lang="en-US" sz="8000" dirty="0"/>
              <a:t>studies </a:t>
            </a:r>
            <a:r>
              <a:rPr lang="en-US" sz="8000" dirty="0" smtClean="0"/>
              <a:t>have reported </a:t>
            </a:r>
            <a:r>
              <a:rPr lang="en-US" sz="8000" b="1" dirty="0">
                <a:solidFill>
                  <a:schemeClr val="tx2"/>
                </a:solidFill>
              </a:rPr>
              <a:t>a higher number of asthma-related deaths </a:t>
            </a:r>
            <a:r>
              <a:rPr lang="en-US" sz="8000" dirty="0"/>
              <a:t>among </a:t>
            </a:r>
            <a:r>
              <a:rPr lang="en-US" sz="8000" dirty="0" smtClean="0"/>
              <a:t>patients receiving </a:t>
            </a:r>
            <a:r>
              <a:rPr lang="en-US" sz="8000" dirty="0"/>
              <a:t>LABA </a:t>
            </a:r>
            <a:r>
              <a:rPr lang="en-US" sz="8000" dirty="0" smtClean="0"/>
              <a:t>therapy.</a:t>
            </a:r>
          </a:p>
          <a:p>
            <a:pPr algn="l" rtl="0"/>
            <a:r>
              <a:rPr lang="en-US" sz="8000" b="1" dirty="0" smtClean="0">
                <a:solidFill>
                  <a:schemeClr val="tx2"/>
                </a:solidFill>
              </a:rPr>
              <a:t>LABAs </a:t>
            </a:r>
            <a:r>
              <a:rPr lang="en-US" sz="8000" b="1" dirty="0">
                <a:solidFill>
                  <a:schemeClr val="tx2"/>
                </a:solidFill>
              </a:rPr>
              <a:t>should be stopped once </a:t>
            </a:r>
            <a:r>
              <a:rPr lang="en-US" sz="8000" b="1" dirty="0" smtClean="0">
                <a:solidFill>
                  <a:schemeClr val="tx2"/>
                </a:solidFill>
              </a:rPr>
              <a:t>asthma control </a:t>
            </a:r>
            <a:r>
              <a:rPr lang="en-US" sz="8000" b="1" dirty="0">
                <a:solidFill>
                  <a:schemeClr val="tx2"/>
                </a:solidFill>
              </a:rPr>
              <a:t>is achieved</a:t>
            </a:r>
            <a:r>
              <a:rPr lang="en-US" sz="8000" dirty="0"/>
              <a:t>, and the asthma should be maintained with the </a:t>
            </a:r>
            <a:r>
              <a:rPr lang="en-US" sz="8000" dirty="0" smtClean="0"/>
              <a:t>use of </a:t>
            </a:r>
            <a:r>
              <a:rPr lang="en-US" sz="8000" dirty="0"/>
              <a:t>an asthma controller agent (ICS). </a:t>
            </a:r>
            <a:endParaRPr lang="ar-JO" sz="8000" dirty="0"/>
          </a:p>
        </p:txBody>
      </p:sp>
    </p:spTree>
    <p:extLst>
      <p:ext uri="{BB962C8B-B14F-4D97-AF65-F5344CB8AC3E}">
        <p14:creationId xmlns:p14="http://schemas.microsoft.com/office/powerpoint/2010/main" val="28991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Long-Term Controller Medications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l" rtl="0">
              <a:buNone/>
            </a:pPr>
            <a:r>
              <a:rPr lang="en-US" sz="5500" b="1" dirty="0"/>
              <a:t>Leukotriene-Modifying Agents</a:t>
            </a:r>
            <a:endParaRPr lang="ar-JO" sz="5500" b="1" dirty="0"/>
          </a:p>
          <a:p>
            <a:pPr algn="l" rtl="0"/>
            <a:endParaRPr lang="en-US" b="1" dirty="0" smtClean="0"/>
          </a:p>
          <a:p>
            <a:pPr algn="l" rtl="0"/>
            <a:r>
              <a:rPr lang="en-US" sz="5900" b="1" dirty="0" smtClean="0"/>
              <a:t>LTRAs</a:t>
            </a:r>
            <a:r>
              <a:rPr lang="en-US" sz="5900" dirty="0" smtClean="0"/>
              <a:t> </a:t>
            </a:r>
            <a:r>
              <a:rPr lang="en-US" sz="5900" dirty="0"/>
              <a:t>have bronchodilator and </a:t>
            </a:r>
            <a:r>
              <a:rPr lang="en-US" sz="5900" b="1" dirty="0">
                <a:solidFill>
                  <a:schemeClr val="tx2"/>
                </a:solidFill>
              </a:rPr>
              <a:t>targeted </a:t>
            </a:r>
            <a:r>
              <a:rPr lang="en-US" sz="5900" b="1" dirty="0" err="1">
                <a:solidFill>
                  <a:schemeClr val="tx2"/>
                </a:solidFill>
              </a:rPr>
              <a:t>antiinflammatory</a:t>
            </a:r>
            <a:r>
              <a:rPr lang="en-US" sz="5900" b="1" dirty="0">
                <a:solidFill>
                  <a:schemeClr val="tx2"/>
                </a:solidFill>
              </a:rPr>
              <a:t> </a:t>
            </a:r>
            <a:r>
              <a:rPr lang="en-US" sz="5900" b="1" dirty="0" smtClean="0">
                <a:solidFill>
                  <a:schemeClr val="tx2"/>
                </a:solidFill>
              </a:rPr>
              <a:t>properties and </a:t>
            </a:r>
            <a:r>
              <a:rPr lang="en-US" sz="5900" b="1" dirty="0">
                <a:solidFill>
                  <a:schemeClr val="tx2"/>
                </a:solidFill>
              </a:rPr>
              <a:t>reduce exercise-, aspirin-, and allergen-induced </a:t>
            </a:r>
            <a:r>
              <a:rPr lang="en-US" sz="5900" b="1" dirty="0" smtClean="0">
                <a:solidFill>
                  <a:schemeClr val="tx2"/>
                </a:solidFill>
              </a:rPr>
              <a:t>bronchoconstriction</a:t>
            </a:r>
            <a:r>
              <a:rPr lang="en-US" sz="5900" dirty="0" smtClean="0"/>
              <a:t>. </a:t>
            </a:r>
            <a:r>
              <a:rPr lang="en-US" sz="5900" i="1" dirty="0" smtClean="0"/>
              <a:t>LTRAs </a:t>
            </a:r>
            <a:r>
              <a:rPr lang="en-US" sz="5900" i="1" dirty="0"/>
              <a:t>are recommended as </a:t>
            </a:r>
            <a:r>
              <a:rPr lang="en-US" sz="5900" b="1" i="1" dirty="0"/>
              <a:t>alternative treatment for </a:t>
            </a:r>
            <a:r>
              <a:rPr lang="en-US" sz="5900" b="1" i="1" dirty="0" smtClean="0"/>
              <a:t>mild persistent </a:t>
            </a:r>
            <a:r>
              <a:rPr lang="en-US" sz="5900" b="1" i="1" dirty="0"/>
              <a:t>asthma and as add-on medication with ICS for </a:t>
            </a:r>
            <a:r>
              <a:rPr lang="en-US" sz="5900" b="1" i="1" dirty="0" smtClean="0"/>
              <a:t>moderate persistent </a:t>
            </a:r>
            <a:r>
              <a:rPr lang="en-US" sz="5900" b="1" i="1" dirty="0"/>
              <a:t>asthma</a:t>
            </a:r>
            <a:r>
              <a:rPr lang="en-US" sz="5900" i="1" dirty="0"/>
              <a:t>. </a:t>
            </a:r>
            <a:endParaRPr lang="en-US" sz="5900" i="1" dirty="0" smtClean="0"/>
          </a:p>
          <a:p>
            <a:pPr lvl="1" algn="l" rtl="0"/>
            <a:r>
              <a:rPr lang="en-US" sz="5900" b="1" dirty="0" err="1" smtClean="0"/>
              <a:t>Montelukast</a:t>
            </a:r>
            <a:r>
              <a:rPr lang="en-US" sz="5900" dirty="0" smtClean="0"/>
              <a:t> </a:t>
            </a:r>
            <a:r>
              <a:rPr lang="en-US" sz="5900" dirty="0"/>
              <a:t>is </a:t>
            </a:r>
            <a:r>
              <a:rPr lang="en-US" sz="5900" dirty="0" smtClean="0"/>
              <a:t>approved </a:t>
            </a:r>
            <a:r>
              <a:rPr lang="en-US" sz="5900" dirty="0"/>
              <a:t>for </a:t>
            </a:r>
            <a:r>
              <a:rPr lang="en-US" sz="5900" dirty="0" smtClean="0"/>
              <a:t>children (</a:t>
            </a:r>
            <a:r>
              <a:rPr lang="en-US" sz="5900" b="1" dirty="0" smtClean="0"/>
              <a:t>6 months - </a:t>
            </a:r>
            <a:r>
              <a:rPr lang="en-US" sz="5900" b="1" dirty="0"/>
              <a:t>≥1 </a:t>
            </a:r>
            <a:r>
              <a:rPr lang="en-US" sz="5900" b="1" dirty="0" err="1" smtClean="0"/>
              <a:t>yr</a:t>
            </a:r>
            <a:r>
              <a:rPr lang="en-US" sz="5900" b="1" dirty="0" smtClean="0"/>
              <a:t>) </a:t>
            </a:r>
            <a:r>
              <a:rPr lang="en-US" sz="5900" dirty="0" smtClean="0"/>
              <a:t>of age </a:t>
            </a:r>
            <a:r>
              <a:rPr lang="en-US" sz="5900" dirty="0"/>
              <a:t>and is administered once daily. </a:t>
            </a:r>
            <a:endParaRPr lang="en-US" sz="5900" dirty="0" smtClean="0"/>
          </a:p>
          <a:p>
            <a:pPr lvl="1" algn="l" rtl="0"/>
            <a:r>
              <a:rPr lang="en-US" sz="5900" b="1" dirty="0" err="1" smtClean="0"/>
              <a:t>Zafirlukast</a:t>
            </a:r>
            <a:r>
              <a:rPr lang="en-US" sz="5900" dirty="0" smtClean="0"/>
              <a:t> </a:t>
            </a:r>
            <a:r>
              <a:rPr lang="en-US" sz="5900" dirty="0"/>
              <a:t>is </a:t>
            </a:r>
            <a:r>
              <a:rPr lang="en-US" sz="5900" dirty="0" smtClean="0"/>
              <a:t>approved for children </a:t>
            </a:r>
            <a:r>
              <a:rPr lang="en-US" sz="5900" b="1" dirty="0"/>
              <a:t>≥5 </a:t>
            </a:r>
            <a:r>
              <a:rPr lang="en-US" sz="5900" b="1" dirty="0" err="1"/>
              <a:t>yr</a:t>
            </a:r>
            <a:r>
              <a:rPr lang="en-US" sz="5900" b="1" dirty="0"/>
              <a:t> </a:t>
            </a:r>
            <a:r>
              <a:rPr lang="en-US" sz="5900" dirty="0"/>
              <a:t>of age and is administered twice daily. </a:t>
            </a:r>
            <a:endParaRPr lang="en-US" sz="5900" dirty="0" smtClean="0"/>
          </a:p>
          <a:p>
            <a:pPr algn="l" rtl="0"/>
            <a:endParaRPr lang="en-US" sz="5900" dirty="0" smtClean="0"/>
          </a:p>
          <a:p>
            <a:pPr lvl="1" algn="l" rtl="0"/>
            <a:r>
              <a:rPr lang="en-US" sz="5900" dirty="0" smtClean="0"/>
              <a:t>LTRAs not have </a:t>
            </a:r>
            <a:r>
              <a:rPr lang="en-US" sz="5900" dirty="0"/>
              <a:t>significant </a:t>
            </a:r>
            <a:r>
              <a:rPr lang="en-US" sz="5900" dirty="0" smtClean="0"/>
              <a:t>adverse effects</a:t>
            </a:r>
            <a:r>
              <a:rPr lang="en-US" sz="5900" dirty="0"/>
              <a:t>, </a:t>
            </a:r>
            <a:r>
              <a:rPr lang="en-US" sz="5900" dirty="0" smtClean="0"/>
              <a:t>but </a:t>
            </a:r>
            <a:r>
              <a:rPr lang="en-US" sz="5900" dirty="0"/>
              <a:t>case reports </a:t>
            </a:r>
            <a:r>
              <a:rPr lang="en-US" sz="5900" dirty="0" smtClean="0"/>
              <a:t>described: </a:t>
            </a:r>
          </a:p>
          <a:p>
            <a:pPr lvl="2" algn="l" rtl="0"/>
            <a:r>
              <a:rPr lang="en-US" sz="5900" dirty="0" err="1" smtClean="0"/>
              <a:t>Churg</a:t>
            </a:r>
            <a:r>
              <a:rPr lang="en-US" sz="5900" dirty="0" smtClean="0"/>
              <a:t>-Strauss–like </a:t>
            </a:r>
            <a:r>
              <a:rPr lang="en-US" sz="5900" dirty="0" err="1" smtClean="0"/>
              <a:t>vasculitis</a:t>
            </a:r>
            <a:r>
              <a:rPr lang="en-US" sz="5900" dirty="0" smtClean="0"/>
              <a:t>. </a:t>
            </a:r>
          </a:p>
          <a:p>
            <a:pPr lvl="2" algn="l" rtl="0"/>
            <a:r>
              <a:rPr lang="en-US" sz="5900" dirty="0" err="1" smtClean="0"/>
              <a:t>Montelukast</a:t>
            </a:r>
            <a:r>
              <a:rPr lang="en-US" sz="5900" dirty="0" smtClean="0"/>
              <a:t> </a:t>
            </a:r>
            <a:r>
              <a:rPr lang="en-US" sz="5900" dirty="0"/>
              <a:t>has rarely been associated </a:t>
            </a:r>
            <a:r>
              <a:rPr lang="en-US" sz="5900" dirty="0" smtClean="0"/>
              <a:t>with mood </a:t>
            </a:r>
            <a:r>
              <a:rPr lang="en-US" sz="5900" dirty="0"/>
              <a:t>changes and </a:t>
            </a:r>
            <a:r>
              <a:rPr lang="en-US" sz="5900" dirty="0" err="1"/>
              <a:t>suicidality</a:t>
            </a:r>
            <a:r>
              <a:rPr lang="en-US" sz="5900" dirty="0"/>
              <a:t>.</a:t>
            </a:r>
            <a:endParaRPr lang="ar-JO" sz="5900" dirty="0"/>
          </a:p>
        </p:txBody>
      </p:sp>
    </p:spTree>
    <p:extLst>
      <p:ext uri="{BB962C8B-B14F-4D97-AF65-F5344CB8AC3E}">
        <p14:creationId xmlns:p14="http://schemas.microsoft.com/office/powerpoint/2010/main" val="24314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61927"/>
            <a:ext cx="7886700" cy="803274"/>
          </a:xfrm>
        </p:spPr>
        <p:txBody>
          <a:bodyPr/>
          <a:lstStyle/>
          <a:p>
            <a:r>
              <a:rPr lang="en-US" dirty="0" smtClean="0"/>
              <a:t>Asthma phenotypes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965201"/>
            <a:ext cx="8449733" cy="530013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Allergic asthma</a:t>
            </a:r>
            <a:r>
              <a:rPr lang="en-US" sz="2200" dirty="0"/>
              <a:t>: this is the most easily recognized asthma phenotype, which often commences in childhood and </a:t>
            </a:r>
            <a:r>
              <a:rPr lang="en-US" sz="2200" dirty="0" smtClean="0"/>
              <a:t>is associated </a:t>
            </a:r>
            <a:r>
              <a:rPr lang="en-US" sz="2200" u="sng" dirty="0"/>
              <a:t>with a past and/or family history of allergic disease such as eczema, allergic rhinitis, or food or </a:t>
            </a:r>
            <a:r>
              <a:rPr lang="en-US" sz="2200" u="sng" dirty="0" smtClean="0"/>
              <a:t>drug allergy</a:t>
            </a:r>
            <a:r>
              <a:rPr lang="en-US" sz="2200" u="sng" dirty="0"/>
              <a:t>. </a:t>
            </a:r>
            <a:r>
              <a:rPr lang="en-US" sz="2200" dirty="0"/>
              <a:t>Examination of the induced </a:t>
            </a:r>
            <a:r>
              <a:rPr lang="en-US" sz="2200" dirty="0" smtClean="0"/>
              <a:t>sputum (BAL) </a:t>
            </a:r>
            <a:r>
              <a:rPr lang="en-US" sz="2200" dirty="0"/>
              <a:t>of these patients before treatment often reveals </a:t>
            </a:r>
            <a:r>
              <a:rPr lang="en-US" sz="2200" dirty="0">
                <a:solidFill>
                  <a:srgbClr val="FF0000"/>
                </a:solidFill>
              </a:rPr>
              <a:t>eosinophilic</a:t>
            </a:r>
            <a:r>
              <a:rPr lang="en-US" sz="2200" dirty="0"/>
              <a:t> </a:t>
            </a:r>
            <a:r>
              <a:rPr lang="en-US" sz="2200" dirty="0" smtClean="0"/>
              <a:t>airway inflammation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FF0000"/>
                </a:solidFill>
              </a:rPr>
              <a:t>Patients with this asthma phenotype usually respond well to inhaled corticosteroid (ICS) treatment.</a:t>
            </a:r>
          </a:p>
          <a:p>
            <a:r>
              <a:rPr lang="en-US" sz="2200" dirty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Non-allergic </a:t>
            </a:r>
            <a:r>
              <a:rPr lang="en-US" sz="2200" b="1" dirty="0">
                <a:solidFill>
                  <a:srgbClr val="C00000"/>
                </a:solidFill>
              </a:rPr>
              <a:t>asthma</a:t>
            </a:r>
            <a:r>
              <a:rPr lang="en-US" sz="2200" dirty="0"/>
              <a:t>: some patients have asthma that is not associated with allergy. The cellular profile of the </a:t>
            </a:r>
            <a:r>
              <a:rPr lang="en-US" sz="2200" dirty="0" smtClean="0"/>
              <a:t>sputum of </a:t>
            </a:r>
            <a:r>
              <a:rPr lang="en-US" sz="2200" dirty="0"/>
              <a:t>these patients may be neutrophilic, eosinophilic or contain only a few inflammatory cells (</a:t>
            </a:r>
            <a:r>
              <a:rPr lang="en-US" sz="2200" dirty="0" err="1"/>
              <a:t>paucigranulocytic</a:t>
            </a:r>
            <a:r>
              <a:rPr lang="en-US" sz="2200" dirty="0" smtClean="0"/>
              <a:t>). </a:t>
            </a:r>
            <a:r>
              <a:rPr lang="en-US" sz="2200" dirty="0" smtClean="0">
                <a:solidFill>
                  <a:srgbClr val="FF0000"/>
                </a:solidFill>
              </a:rPr>
              <a:t>Patients </a:t>
            </a:r>
            <a:r>
              <a:rPr lang="en-US" sz="2200" dirty="0">
                <a:solidFill>
                  <a:srgbClr val="FF0000"/>
                </a:solidFill>
              </a:rPr>
              <a:t>with non-allergic asthma often demonstrate less short-term response to ICS</a:t>
            </a:r>
            <a:r>
              <a:rPr lang="en-US" sz="2200" dirty="0" smtClean="0">
                <a:solidFill>
                  <a:srgbClr val="FF0000"/>
                </a:solidFill>
              </a:rPr>
              <a:t>. 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Adult-onset (late-onset) </a:t>
            </a:r>
            <a:r>
              <a:rPr lang="en-US" sz="2200" b="1" dirty="0" smtClean="0">
                <a:solidFill>
                  <a:srgbClr val="C00000"/>
                </a:solidFill>
              </a:rPr>
              <a:t>asthma 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Asthma </a:t>
            </a:r>
            <a:r>
              <a:rPr lang="en-US" sz="2200" b="1" dirty="0">
                <a:solidFill>
                  <a:srgbClr val="C00000"/>
                </a:solidFill>
              </a:rPr>
              <a:t>with persistent airflow limitation</a:t>
            </a:r>
            <a:r>
              <a:rPr lang="en-US" sz="2200" b="1" dirty="0"/>
              <a:t>: </a:t>
            </a:r>
            <a:r>
              <a:rPr lang="en-US" sz="2200" dirty="0"/>
              <a:t>some patients with long-standing asthma develop airflow limitation that </a:t>
            </a:r>
            <a:r>
              <a:rPr lang="en-US" sz="2200" dirty="0" smtClean="0"/>
              <a:t>is persistent </a:t>
            </a:r>
            <a:r>
              <a:rPr lang="en-US" sz="2200" dirty="0"/>
              <a:t>or incompletely reversible. This is thought to be due to airway wall remodeling.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Asthma </a:t>
            </a:r>
            <a:r>
              <a:rPr lang="en-US" sz="2200" b="1" dirty="0">
                <a:solidFill>
                  <a:srgbClr val="C00000"/>
                </a:solidFill>
              </a:rPr>
              <a:t>with </a:t>
            </a:r>
            <a:r>
              <a:rPr lang="en-US" sz="2200" b="1" dirty="0" smtClean="0">
                <a:solidFill>
                  <a:srgbClr val="C00000"/>
                </a:solidFill>
              </a:rPr>
              <a:t>obesity</a:t>
            </a:r>
            <a:r>
              <a:rPr lang="en-US" sz="2200" b="1" dirty="0">
                <a:solidFill>
                  <a:srgbClr val="C00000"/>
                </a:solidFill>
              </a:rPr>
              <a:t> .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Long-Term Controller Medications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635204" cy="365150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/>
              <a:t>Anti–Immunoglobulin E (</a:t>
            </a:r>
            <a:r>
              <a:rPr lang="en-US" sz="3200" b="1" dirty="0" err="1"/>
              <a:t>Omalizumab</a:t>
            </a:r>
            <a:r>
              <a:rPr lang="en-US" sz="3200" b="1" dirty="0"/>
              <a:t>)</a:t>
            </a:r>
            <a:endParaRPr lang="ar-JO" sz="3200" b="1" dirty="0"/>
          </a:p>
          <a:p>
            <a:pPr algn="l" rtl="0"/>
            <a:endParaRPr lang="en-US" dirty="0" smtClean="0"/>
          </a:p>
          <a:p>
            <a:pPr algn="l" rtl="0"/>
            <a:r>
              <a:rPr lang="en-US" sz="2000" dirty="0" err="1" smtClean="0"/>
              <a:t>Omalizumab</a:t>
            </a:r>
            <a:r>
              <a:rPr lang="en-US" sz="2000" dirty="0" smtClean="0"/>
              <a:t> </a:t>
            </a:r>
            <a:r>
              <a:rPr lang="en-US" sz="2000" dirty="0"/>
              <a:t>is a humanized monoclonal antibody that binds </a:t>
            </a:r>
            <a:r>
              <a:rPr lang="en-US" sz="2000" dirty="0" err="1" smtClean="0"/>
              <a:t>IgE</a:t>
            </a:r>
            <a:r>
              <a:rPr lang="en-US" sz="2000" dirty="0" smtClean="0"/>
              <a:t>, thereby </a:t>
            </a:r>
            <a:r>
              <a:rPr lang="en-US" sz="2000" dirty="0"/>
              <a:t>preventing its binding to the high-affinity </a:t>
            </a:r>
            <a:r>
              <a:rPr lang="en-US" sz="2000" dirty="0" err="1"/>
              <a:t>IgE</a:t>
            </a:r>
            <a:r>
              <a:rPr lang="en-US" sz="2000" dirty="0"/>
              <a:t> receptor </a:t>
            </a:r>
            <a:r>
              <a:rPr lang="en-US" sz="2000" dirty="0" smtClean="0"/>
              <a:t>and blocking </a:t>
            </a:r>
            <a:r>
              <a:rPr lang="en-US" sz="2000" dirty="0" err="1"/>
              <a:t>IgE</a:t>
            </a:r>
            <a:r>
              <a:rPr lang="en-US" sz="2000" dirty="0"/>
              <a:t>-mediated allergic responses and inflammation. </a:t>
            </a:r>
            <a:endParaRPr lang="en-US" sz="2000" dirty="0" smtClean="0"/>
          </a:p>
          <a:p>
            <a:pPr lvl="1" algn="l" rtl="0"/>
            <a:r>
              <a:rPr lang="en-US" sz="1800" dirty="0" smtClean="0"/>
              <a:t>It </a:t>
            </a:r>
            <a:r>
              <a:rPr lang="en-US" sz="1800" dirty="0"/>
              <a:t>is FDA-approved for patients &gt;</a:t>
            </a:r>
            <a:r>
              <a:rPr lang="en-US" sz="1800" b="1" dirty="0"/>
              <a:t>12 </a:t>
            </a:r>
            <a:r>
              <a:rPr lang="en-US" sz="1800" b="1" dirty="0" err="1"/>
              <a:t>yr</a:t>
            </a:r>
            <a:r>
              <a:rPr lang="en-US" sz="1800" b="1" dirty="0"/>
              <a:t> old </a:t>
            </a:r>
            <a:r>
              <a:rPr lang="en-US" sz="1800" b="1" dirty="0" smtClean="0"/>
              <a:t>with moderate </a:t>
            </a:r>
            <a:r>
              <a:rPr lang="en-US" sz="1800" b="1" dirty="0"/>
              <a:t>to severe asthma, documented hypersensitivity to a </a:t>
            </a:r>
            <a:r>
              <a:rPr lang="en-US" sz="1800" b="1" dirty="0" smtClean="0"/>
              <a:t>perennial aeroallergen</a:t>
            </a:r>
            <a:r>
              <a:rPr lang="en-US" sz="1800" b="1" dirty="0"/>
              <a:t>, and inadequate disease control with inhaled </a:t>
            </a:r>
            <a:r>
              <a:rPr lang="en-US" sz="1800" b="1" dirty="0" smtClean="0"/>
              <a:t>and/or oral </a:t>
            </a:r>
            <a:r>
              <a:rPr lang="en-US" sz="1800" b="1" dirty="0"/>
              <a:t>corticosteroids. </a:t>
            </a:r>
            <a:endParaRPr lang="en-US" sz="1800" b="1" dirty="0" smtClean="0"/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3200" b="1" dirty="0" smtClean="0"/>
              <a:t>Anti </a:t>
            </a:r>
            <a:r>
              <a:rPr lang="en-US" sz="3200" b="1" dirty="0" smtClean="0"/>
              <a:t>IL-5 (</a:t>
            </a:r>
            <a:r>
              <a:rPr lang="en-US" sz="3200" b="1" dirty="0" err="1" smtClean="0"/>
              <a:t>mepolizumab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2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Quick-Reliever Medications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b="1" dirty="0"/>
              <a:t>Short-Acting Inhaled </a:t>
            </a:r>
            <a:r>
              <a:rPr lang="el-GR" sz="3300" b="1" dirty="0"/>
              <a:t>β-</a:t>
            </a:r>
            <a:r>
              <a:rPr lang="en-US" sz="3300" b="1" dirty="0"/>
              <a:t>Agonists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Given </a:t>
            </a:r>
            <a:r>
              <a:rPr lang="en-US" dirty="0"/>
              <a:t>their rapid onset of action, effectiveness, and </a:t>
            </a:r>
            <a:r>
              <a:rPr lang="en-US" b="1" dirty="0"/>
              <a:t>4-6 </a:t>
            </a:r>
            <a:r>
              <a:rPr lang="en-US" b="1" dirty="0" err="1"/>
              <a:t>hr</a:t>
            </a:r>
            <a:r>
              <a:rPr lang="en-US" b="1" dirty="0"/>
              <a:t> </a:t>
            </a:r>
            <a:r>
              <a:rPr lang="en-US" dirty="0"/>
              <a:t>duration </a:t>
            </a:r>
            <a:r>
              <a:rPr lang="en-US" dirty="0" smtClean="0"/>
              <a:t>of action</a:t>
            </a:r>
            <a:r>
              <a:rPr lang="en-US" dirty="0"/>
              <a:t>, SABAs </a:t>
            </a:r>
            <a:r>
              <a:rPr lang="en-US" dirty="0" smtClean="0"/>
              <a:t>(Salbutamol, albuterol</a:t>
            </a:r>
            <a:r>
              <a:rPr lang="en-US" dirty="0"/>
              <a:t>, </a:t>
            </a:r>
            <a:r>
              <a:rPr lang="en-US" dirty="0" err="1"/>
              <a:t>levalbuterol</a:t>
            </a:r>
            <a:r>
              <a:rPr lang="en-US" dirty="0"/>
              <a:t>, </a:t>
            </a:r>
            <a:r>
              <a:rPr lang="en-US" dirty="0" err="1"/>
              <a:t>terbutaline</a:t>
            </a:r>
            <a:r>
              <a:rPr lang="en-US" dirty="0"/>
              <a:t>, </a:t>
            </a:r>
            <a:r>
              <a:rPr lang="en-US" dirty="0" err="1"/>
              <a:t>pirbuterol</a:t>
            </a:r>
            <a:r>
              <a:rPr lang="en-US" dirty="0"/>
              <a:t>) </a:t>
            </a:r>
            <a:r>
              <a:rPr lang="en-US" dirty="0">
                <a:solidFill>
                  <a:schemeClr val="tx2"/>
                </a:solidFill>
              </a:rPr>
              <a:t>are </a:t>
            </a:r>
            <a:r>
              <a:rPr lang="en-US" dirty="0" smtClean="0">
                <a:solidFill>
                  <a:schemeClr val="tx2"/>
                </a:solidFill>
              </a:rPr>
              <a:t>the drugs </a:t>
            </a:r>
            <a:r>
              <a:rPr lang="en-US" dirty="0">
                <a:solidFill>
                  <a:schemeClr val="tx2"/>
                </a:solidFill>
              </a:rPr>
              <a:t>of choice for acute asthma symptoms (“</a:t>
            </a:r>
            <a:r>
              <a:rPr lang="en-US" b="1" dirty="0">
                <a:solidFill>
                  <a:schemeClr val="tx2"/>
                </a:solidFill>
              </a:rPr>
              <a:t>rescue” medication</a:t>
            </a:r>
            <a:r>
              <a:rPr lang="en-US" dirty="0">
                <a:solidFill>
                  <a:schemeClr val="tx2"/>
                </a:solidFill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and for </a:t>
            </a:r>
            <a:r>
              <a:rPr lang="en-US" b="1" dirty="0">
                <a:solidFill>
                  <a:schemeClr val="tx2"/>
                </a:solidFill>
              </a:rPr>
              <a:t>preventing exercise-induced </a:t>
            </a:r>
            <a:r>
              <a:rPr lang="en-US" b="1" dirty="0" smtClean="0">
                <a:solidFill>
                  <a:schemeClr val="tx2"/>
                </a:solidFill>
              </a:rPr>
              <a:t>bronchospasm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Overuse</a:t>
            </a:r>
            <a:r>
              <a:rPr lang="en-US" dirty="0" smtClean="0"/>
              <a:t> </a:t>
            </a:r>
            <a:r>
              <a:rPr lang="en-US" dirty="0"/>
              <a:t>of β-agonists is associated with </a:t>
            </a:r>
            <a:r>
              <a:rPr lang="en-US" b="1" dirty="0" smtClean="0"/>
              <a:t>an increased </a:t>
            </a:r>
            <a:r>
              <a:rPr lang="en-US" b="1" dirty="0"/>
              <a:t>risk of death or near-death episodes</a:t>
            </a:r>
            <a:r>
              <a:rPr lang="en-US" dirty="0"/>
              <a:t> from asthma. 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95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Quick-Reliever Medications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800" b="1" dirty="0"/>
              <a:t>Anticholinergic Agents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 </a:t>
            </a:r>
            <a:r>
              <a:rPr lang="en-US" dirty="0"/>
              <a:t>bronchodilators, the anticholinergic agents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ipratropium </a:t>
            </a:r>
            <a:r>
              <a:rPr lang="en-US" b="1" dirty="0" smtClean="0">
                <a:solidFill>
                  <a:schemeClr val="tx2"/>
                </a:solidFill>
              </a:rPr>
              <a:t>bromide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en-US" dirty="0" smtClean="0"/>
              <a:t>are </a:t>
            </a:r>
            <a:r>
              <a:rPr lang="en-US" dirty="0"/>
              <a:t>less potent than the β-agonists.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Inhaled </a:t>
            </a:r>
            <a:r>
              <a:rPr lang="en-US" dirty="0"/>
              <a:t>ipratropium is used </a:t>
            </a:r>
            <a:r>
              <a:rPr lang="en-US" b="1" dirty="0" smtClean="0">
                <a:solidFill>
                  <a:schemeClr val="tx2"/>
                </a:solidFill>
              </a:rPr>
              <a:t>primarily in </a:t>
            </a:r>
            <a:r>
              <a:rPr lang="en-US" b="1" dirty="0">
                <a:solidFill>
                  <a:schemeClr val="tx2"/>
                </a:solidFill>
              </a:rPr>
              <a:t>the treatment of acute </a:t>
            </a:r>
            <a:r>
              <a:rPr lang="en-US" b="1" dirty="0" smtClean="0">
                <a:solidFill>
                  <a:schemeClr val="tx2"/>
                </a:solidFill>
              </a:rPr>
              <a:t>moderate to severe </a:t>
            </a:r>
            <a:r>
              <a:rPr lang="en-US" b="1" dirty="0">
                <a:solidFill>
                  <a:schemeClr val="tx2"/>
                </a:solidFill>
              </a:rPr>
              <a:t>asthma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used </a:t>
            </a:r>
            <a:r>
              <a:rPr lang="en-US" b="1" dirty="0"/>
              <a:t>in </a:t>
            </a:r>
            <a:r>
              <a:rPr lang="en-US" b="1" dirty="0" smtClean="0"/>
              <a:t>combination with </a:t>
            </a:r>
            <a:r>
              <a:rPr lang="en-US" b="1" dirty="0"/>
              <a:t>albuterol</a:t>
            </a:r>
            <a:r>
              <a:rPr lang="en-US" dirty="0"/>
              <a:t>, ipratropium can improve lung function </a:t>
            </a:r>
            <a:r>
              <a:rPr lang="en-US" dirty="0" smtClean="0"/>
              <a:t>and reduce </a:t>
            </a:r>
            <a:r>
              <a:rPr lang="en-US" dirty="0"/>
              <a:t>the rate of hospitalization in children who present to the </a:t>
            </a:r>
            <a:r>
              <a:rPr lang="en-US" dirty="0" smtClean="0"/>
              <a:t>emergency department </a:t>
            </a:r>
            <a:r>
              <a:rPr lang="en-US" dirty="0"/>
              <a:t>with acute asthma.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Although </a:t>
            </a:r>
            <a:r>
              <a:rPr lang="en-US" dirty="0">
                <a:solidFill>
                  <a:schemeClr val="tx2"/>
                </a:solidFill>
              </a:rPr>
              <a:t>widely used in children with </a:t>
            </a:r>
            <a:r>
              <a:rPr lang="en-US" dirty="0" smtClean="0">
                <a:solidFill>
                  <a:schemeClr val="tx2"/>
                </a:solidFill>
              </a:rPr>
              <a:t>asthma exacerbations </a:t>
            </a:r>
            <a:r>
              <a:rPr lang="en-US" dirty="0">
                <a:solidFill>
                  <a:schemeClr val="tx2"/>
                </a:solidFill>
              </a:rPr>
              <a:t>of all ages</a:t>
            </a:r>
            <a:r>
              <a:rPr lang="en-US" dirty="0"/>
              <a:t>, it is approved by the FDA for use in </a:t>
            </a:r>
            <a:r>
              <a:rPr lang="en-US" dirty="0" smtClean="0"/>
              <a:t>children &gt;12 </a:t>
            </a:r>
            <a:r>
              <a:rPr lang="en-US" dirty="0" err="1"/>
              <a:t>yr</a:t>
            </a:r>
            <a:r>
              <a:rPr lang="en-US" dirty="0"/>
              <a:t> of age.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54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Quick-Reliever Medications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Injectable sympathomimetic </a:t>
            </a:r>
            <a:r>
              <a:rPr lang="en-US" b="1" dirty="0" smtClean="0"/>
              <a:t>epinephrine </a:t>
            </a:r>
          </a:p>
          <a:p>
            <a:pPr algn="l" rtl="0"/>
            <a:r>
              <a:rPr lang="en-US" dirty="0" smtClean="0"/>
              <a:t>Bronchodilator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Adrenalin 1 mg/mL (1 : 1000); SC or IM: 0.01 mg/kg (max dose 0.5 mg); may repeat after 15-30 min.</a:t>
            </a:r>
            <a:endParaRPr lang="ar-JO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extreme circumstances (e.g., </a:t>
            </a:r>
            <a:r>
              <a:rPr lang="en-US" dirty="0" smtClean="0">
                <a:solidFill>
                  <a:schemeClr val="tx2"/>
                </a:solidFill>
              </a:rPr>
              <a:t>impending respiratory </a:t>
            </a:r>
            <a:r>
              <a:rPr lang="en-US" dirty="0">
                <a:solidFill>
                  <a:schemeClr val="tx2"/>
                </a:solidFill>
              </a:rPr>
              <a:t>failure despite high-dose </a:t>
            </a:r>
            <a:r>
              <a:rPr lang="en-US" dirty="0" smtClean="0">
                <a:solidFill>
                  <a:schemeClr val="tx2"/>
                </a:solidFill>
              </a:rPr>
              <a:t>inhaled SABA</a:t>
            </a:r>
            <a:r>
              <a:rPr lang="en-US" dirty="0">
                <a:solidFill>
                  <a:schemeClr val="tx2"/>
                </a:solidFill>
              </a:rPr>
              <a:t>, respiratory failure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2971800"/>
          </a:xfrm>
        </p:spPr>
        <p:txBody>
          <a:bodyPr>
            <a:normAutofit/>
          </a:bodyPr>
          <a:lstStyle/>
          <a:p>
            <a:r>
              <a:rPr lang="en-US" b="1" dirty="0"/>
              <a:t>MANAGEMENT OF WORSENING ASTHMA AND </a:t>
            </a:r>
            <a:r>
              <a:rPr lang="en-US" b="1" dirty="0" smtClean="0"/>
              <a:t>EXACERBATIONS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229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DIAGNOSIS OF EXACERBATIONS </a:t>
            </a:r>
            <a:endParaRPr lang="ar-J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800" dirty="0" smtClean="0"/>
              <a:t>A </a:t>
            </a:r>
            <a:r>
              <a:rPr lang="en-US" sz="1800" dirty="0"/>
              <a:t>flare-up or exacerbation of asthma in children 5 years and younger is defined as an acute or sub-acute deterioration in symptom control that is sufficient to cause distress or risk to health, and necessitates a visit to a health care provider or requires treatment with systemic corticosteroids</a:t>
            </a:r>
            <a:r>
              <a:rPr lang="en-US" sz="1800" dirty="0" smtClean="0"/>
              <a:t>. </a:t>
            </a:r>
            <a:endParaRPr lang="en-US" sz="1800" dirty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Early </a:t>
            </a:r>
            <a:r>
              <a:rPr lang="en-US" sz="1800" dirty="0"/>
              <a:t>symptoms of an exacerbation may include any of the following: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1800" dirty="0" smtClean="0"/>
              <a:t>An </a:t>
            </a:r>
            <a:r>
              <a:rPr lang="en-US" sz="1800" dirty="0"/>
              <a:t>acute or sub-acute increase in wheeze and shortness of breath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1800" dirty="0" smtClean="0"/>
              <a:t>An </a:t>
            </a:r>
            <a:r>
              <a:rPr lang="en-US" sz="1800" dirty="0"/>
              <a:t>increase in coughing, especially while the child is asleep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1800" dirty="0" smtClean="0"/>
              <a:t>Lethargy </a:t>
            </a:r>
            <a:r>
              <a:rPr lang="en-US" sz="1800" dirty="0"/>
              <a:t>or reduced exercise tolerance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1800" dirty="0" smtClean="0"/>
              <a:t>Impairment </a:t>
            </a:r>
            <a:r>
              <a:rPr lang="en-US" sz="1800" dirty="0"/>
              <a:t>of daily activities, including feeding 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/>
              <a:t>poor response to reliever medication. </a:t>
            </a:r>
          </a:p>
          <a:p>
            <a:pPr marL="457200" indent="-457200" algn="l" rtl="0">
              <a:buFont typeface="+mj-lt"/>
              <a:buAutoNum type="arabicPeriod"/>
            </a:pPr>
            <a:endParaRPr lang="ar-JO" sz="1800" dirty="0"/>
          </a:p>
          <a:p>
            <a:pPr algn="l" rtl="0"/>
            <a:r>
              <a:rPr lang="en-US" sz="1800" b="1" dirty="0" smtClean="0">
                <a:solidFill>
                  <a:schemeClr val="tx2"/>
                </a:solidFill>
              </a:rPr>
              <a:t>Upper </a:t>
            </a:r>
            <a:r>
              <a:rPr lang="en-US" sz="1800" b="1" dirty="0">
                <a:solidFill>
                  <a:schemeClr val="tx2"/>
                </a:solidFill>
              </a:rPr>
              <a:t>respiratory symptoms </a:t>
            </a:r>
            <a:r>
              <a:rPr lang="en-US" sz="1800" dirty="0">
                <a:solidFill>
                  <a:schemeClr val="tx2"/>
                </a:solidFill>
              </a:rPr>
              <a:t>frequently precede the onset of an asthma </a:t>
            </a:r>
            <a:r>
              <a:rPr lang="en-US" sz="1800" dirty="0" smtClean="0">
                <a:solidFill>
                  <a:schemeClr val="tx2"/>
                </a:solidFill>
              </a:rPr>
              <a:t>exacerbation.</a:t>
            </a:r>
          </a:p>
        </p:txBody>
      </p:sp>
    </p:spTree>
    <p:extLst>
      <p:ext uri="{BB962C8B-B14F-4D97-AF65-F5344CB8AC3E}">
        <p14:creationId xmlns:p14="http://schemas.microsoft.com/office/powerpoint/2010/main" val="39450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</a:t>
            </a:r>
            <a:r>
              <a:rPr lang="en-US" b="1" dirty="0" smtClean="0"/>
              <a:t>treatment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3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248400"/>
            <a:ext cx="807719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Blood gas is important test to assess the severity of asthma exacerbation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45"/>
            <a:ext cx="8229600" cy="59135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Box 4-4. Management of asthma exacerbations in acute care facility, e.g. emergency </a:t>
            </a:r>
            <a:r>
              <a:rPr lang="en-US" sz="1400" b="1" dirty="0" smtClean="0">
                <a:solidFill>
                  <a:srgbClr val="FF0000"/>
                </a:solidFill>
              </a:rPr>
              <a:t>department for 6years and above 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br>
              <a:rPr lang="en-US" sz="1400" dirty="0">
                <a:solidFill>
                  <a:srgbClr val="FF0000"/>
                </a:solidFill>
              </a:rPr>
            </a:br>
            <a:endParaRPr lang="ar-JO" sz="1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" y="838200"/>
            <a:ext cx="914614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Rectangle 3"/>
          <p:cNvSpPr/>
          <p:nvPr/>
        </p:nvSpPr>
        <p:spPr>
          <a:xfrm>
            <a:off x="831139" y="2667000"/>
            <a:ext cx="74817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5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2192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 smtClean="0"/>
              <a:t>Pathophysiology</a:t>
            </a:r>
            <a:endParaRPr lang="en-AU" b="1" dirty="0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100667"/>
            <a:ext cx="8229600" cy="489743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dirty="0" smtClean="0"/>
              <a:t>Interactions between </a:t>
            </a:r>
            <a:r>
              <a:rPr lang="en-US" sz="2200" b="1" dirty="0" smtClean="0">
                <a:solidFill>
                  <a:schemeClr val="tx2"/>
                </a:solidFill>
              </a:rPr>
              <a:t>environmental and genetic factors </a:t>
            </a:r>
            <a:r>
              <a:rPr lang="en-US" sz="2200" dirty="0" smtClean="0"/>
              <a:t>result in airway inflammation, limits airflow and leads to functional and structural changes in the airways in the form of </a:t>
            </a:r>
            <a:r>
              <a:rPr lang="en-US" sz="2200" b="1" dirty="0" smtClean="0">
                <a:solidFill>
                  <a:srgbClr val="C00000"/>
                </a:solidFill>
              </a:rPr>
              <a:t>Bronchospasm</a:t>
            </a:r>
            <a:r>
              <a:rPr lang="en-US" sz="2200" dirty="0" smtClean="0">
                <a:solidFill>
                  <a:srgbClr val="C00000"/>
                </a:solidFill>
              </a:rPr>
              <a:t> (EARLY PHASE 15-30m), mucosal edema, and mucus plugs(LATE PHASE 4-12hr)</a:t>
            </a:r>
            <a:r>
              <a:rPr lang="en-US" sz="2200" dirty="0" smtClean="0"/>
              <a:t> 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marL="182880" lvl="1" algn="l" rtl="0">
              <a:lnSpc>
                <a:spcPct val="90000"/>
              </a:lnSpc>
              <a:defRPr/>
            </a:pPr>
            <a:r>
              <a:rPr lang="en-US" sz="2200" dirty="0">
                <a:solidFill>
                  <a:schemeClr val="tx2"/>
                </a:solidFill>
              </a:rPr>
              <a:t>Hypersensitivity or susceptibility to a variety of provocative </a:t>
            </a:r>
            <a:r>
              <a:rPr lang="en-US" sz="2200" b="1" dirty="0">
                <a:solidFill>
                  <a:schemeClr val="tx2"/>
                </a:solidFill>
              </a:rPr>
              <a:t>exposures or triggers </a:t>
            </a:r>
            <a:r>
              <a:rPr lang="en-US" sz="2200" dirty="0"/>
              <a:t>can lead to airways inflammation, AHR, edema, basement membrane thickening, </a:t>
            </a:r>
            <a:r>
              <a:rPr lang="en-US" sz="2200" dirty="0" err="1"/>
              <a:t>subepithelial</a:t>
            </a:r>
            <a:r>
              <a:rPr lang="en-US" sz="2200" dirty="0"/>
              <a:t> collagen deposition, smooth muscle and mucous gland hypertrophy, bronchiolar muscular bands </a:t>
            </a:r>
            <a:r>
              <a:rPr lang="en-US" sz="2200" dirty="0" smtClean="0"/>
              <a:t>restriction and </a:t>
            </a:r>
            <a:r>
              <a:rPr lang="en-US" sz="2200" dirty="0"/>
              <a:t>mucus </a:t>
            </a:r>
            <a:r>
              <a:rPr lang="en-US" sz="2200" dirty="0" err="1"/>
              <a:t>hypersecretion</a:t>
            </a:r>
            <a:r>
              <a:rPr lang="en-US" sz="2200" dirty="0" smtClean="0"/>
              <a:t>.</a:t>
            </a:r>
          </a:p>
          <a:p>
            <a:pPr marL="182880" lvl="1" algn="l" rtl="0">
              <a:lnSpc>
                <a:spcPct val="90000"/>
              </a:lnSpc>
              <a:defRPr/>
            </a:pPr>
            <a:endParaRPr lang="en-US" sz="2200" dirty="0"/>
          </a:p>
          <a:p>
            <a:pPr marL="182880" lvl="1" algn="l" rtl="0">
              <a:lnSpc>
                <a:spcPct val="90000"/>
              </a:lnSpc>
              <a:defRPr/>
            </a:pPr>
            <a:r>
              <a:rPr lang="en-US" sz="2200" dirty="0"/>
              <a:t>A cellular inflammatory infiltrate and exudates distinguished by </a:t>
            </a:r>
            <a:r>
              <a:rPr lang="en-US" sz="2200" b="1" dirty="0" smtClean="0">
                <a:solidFill>
                  <a:schemeClr val="tx2"/>
                </a:solidFill>
              </a:rPr>
              <a:t>eosinophil</a:t>
            </a:r>
            <a:r>
              <a:rPr lang="en-US" sz="2200" dirty="0" smtClean="0"/>
              <a:t>, </a:t>
            </a:r>
            <a:r>
              <a:rPr lang="en-US" sz="2200" dirty="0"/>
              <a:t>but also including other inflammatory cell </a:t>
            </a:r>
            <a:r>
              <a:rPr lang="en-US" sz="2200" dirty="0" smtClean="0"/>
              <a:t>types.</a:t>
            </a:r>
            <a:endParaRPr lang="ar-JO" sz="2200" dirty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355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172200" cy="65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2438400"/>
            <a:ext cx="7559004" cy="3651504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chemeClr val="tx2"/>
                </a:solidFill>
              </a:rPr>
              <a:t>Airway obstruction </a:t>
            </a:r>
            <a:r>
              <a:rPr lang="en-US" dirty="0"/>
              <a:t>causes </a:t>
            </a:r>
            <a:r>
              <a:rPr lang="en-US" b="1" dirty="0">
                <a:solidFill>
                  <a:schemeClr val="tx2"/>
                </a:solidFill>
              </a:rPr>
              <a:t>increased resistance to airflow and decreased expiratory flow rates</a:t>
            </a:r>
            <a:r>
              <a:rPr lang="en-US" dirty="0"/>
              <a:t>. These changes lead to a decreased ability to expel air and may result in </a:t>
            </a:r>
            <a:r>
              <a:rPr lang="en-US" b="1" dirty="0">
                <a:solidFill>
                  <a:schemeClr val="tx2"/>
                </a:solidFill>
              </a:rPr>
              <a:t>hyperinflation</a:t>
            </a:r>
            <a:r>
              <a:rPr lang="en-US" dirty="0"/>
              <a:t>. 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/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The resulting </a:t>
            </a:r>
            <a:r>
              <a:rPr lang="en-US" dirty="0" err="1"/>
              <a:t>overdistention</a:t>
            </a:r>
            <a:r>
              <a:rPr lang="en-US" dirty="0"/>
              <a:t> helps maintain airway patency, improving expiratory flow; but </a:t>
            </a:r>
            <a:r>
              <a:rPr lang="en-US" b="1" dirty="0">
                <a:solidFill>
                  <a:schemeClr val="tx2"/>
                </a:solidFill>
              </a:rPr>
              <a:t>also alters pulmonary mechanics and increases  work of breathing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endParaRPr lang="en-US" dirty="0"/>
          </a:p>
          <a:p>
            <a:pPr algn="l" rtl="0">
              <a:lnSpc>
                <a:spcPct val="90000"/>
              </a:lnSpc>
              <a:defRPr/>
            </a:pPr>
            <a:r>
              <a:rPr lang="en-US" b="1" dirty="0"/>
              <a:t>Hyperinflation</a:t>
            </a:r>
            <a:r>
              <a:rPr lang="en-US" dirty="0"/>
              <a:t> compensates for the airflow obstruction, but this later on </a:t>
            </a:r>
            <a:r>
              <a:rPr lang="en-US" dirty="0" smtClean="0"/>
              <a:t>causes </a:t>
            </a:r>
            <a:r>
              <a:rPr lang="en-US" b="1" dirty="0">
                <a:solidFill>
                  <a:schemeClr val="tx2"/>
                </a:solidFill>
              </a:rPr>
              <a:t>alveolar hypoventilation</a:t>
            </a:r>
            <a:r>
              <a:rPr lang="en-US" dirty="0"/>
              <a:t>. 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454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1" dirty="0" smtClean="0"/>
              <a:t>Pathophysiology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2438400"/>
            <a:ext cx="8016204" cy="4038600"/>
          </a:xfrm>
          <a:ln>
            <a:noFill/>
          </a:ln>
        </p:spPr>
        <p:txBody>
          <a:bodyPr>
            <a:normAutofit fontScale="925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/>
              <a:t>Uneven changes in airflow resistance</a:t>
            </a:r>
            <a:r>
              <a:rPr lang="en-US" sz="2200" dirty="0" smtClean="0"/>
              <a:t>, the resulting </a:t>
            </a:r>
            <a:r>
              <a:rPr lang="en-US" sz="2200" b="1" dirty="0" smtClean="0"/>
              <a:t>uneven distribution of air</a:t>
            </a:r>
            <a:r>
              <a:rPr lang="en-US" sz="2200" dirty="0" smtClean="0"/>
              <a:t>, and </a:t>
            </a:r>
            <a:r>
              <a:rPr lang="en-US" sz="2200" b="1" dirty="0" smtClean="0"/>
              <a:t>alterations in circulation </a:t>
            </a:r>
            <a:r>
              <a:rPr lang="en-US" sz="2200" dirty="0" smtClean="0"/>
              <a:t>from increased </a:t>
            </a:r>
            <a:r>
              <a:rPr lang="en-US" sz="2200" dirty="0" err="1" smtClean="0"/>
              <a:t>intraalveolar</a:t>
            </a:r>
            <a:r>
              <a:rPr lang="en-US" sz="2200" dirty="0" smtClean="0"/>
              <a:t> pressure due to hyperinflation all lead to </a:t>
            </a:r>
            <a:r>
              <a:rPr lang="en-US" sz="2200" b="1" dirty="0" smtClean="0">
                <a:solidFill>
                  <a:schemeClr val="tx2"/>
                </a:solidFill>
              </a:rPr>
              <a:t>ventilation-perfusion mismatch</a:t>
            </a:r>
            <a:r>
              <a:rPr lang="en-US" sz="2200" dirty="0" smtClean="0"/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dirty="0" smtClean="0"/>
              <a:t>In the early stages, when ventilation-perfusion mismatch results in </a:t>
            </a:r>
            <a:r>
              <a:rPr lang="en-US" sz="2200" b="1" dirty="0" smtClean="0">
                <a:solidFill>
                  <a:schemeClr val="tx2"/>
                </a:solidFill>
              </a:rPr>
              <a:t>hypoxia, </a:t>
            </a:r>
            <a:r>
              <a:rPr lang="en-US" sz="2200" b="1" dirty="0" err="1" smtClean="0">
                <a:solidFill>
                  <a:schemeClr val="tx2"/>
                </a:solidFill>
              </a:rPr>
              <a:t>hypercarbia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/>
              <a:t>is prevented by the ready diffusion of carbon dioxide across alveolar capillary membranes.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dirty="0" smtClean="0"/>
              <a:t>Hyperventilation triggered by the hypoxic drive also causes a decrease in PaCO2.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Thus, asthmatic patients who are </a:t>
            </a:r>
            <a:r>
              <a:rPr lang="en-US" sz="2200" b="1" dirty="0" smtClean="0">
                <a:solidFill>
                  <a:srgbClr val="FF0000"/>
                </a:solidFill>
              </a:rPr>
              <a:t>in the early stages of an acute episode have hypoxemia in the absence of carbon dioxide retention</a:t>
            </a:r>
            <a:r>
              <a:rPr lang="en-US" sz="2200" dirty="0" smtClean="0">
                <a:solidFill>
                  <a:srgbClr val="FF0000"/>
                </a:solidFill>
              </a:rPr>
              <a:t>.  (good sign)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Pathophysiology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362200"/>
            <a:ext cx="8594725" cy="4114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With worsening obstruction and increasing ventilation-perfusion mismatch, carbon dioxide retention occurs.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the early stages </a:t>
            </a:r>
            <a:r>
              <a:rPr lang="en-US" sz="2000" dirty="0" smtClean="0">
                <a:solidFill>
                  <a:schemeClr val="tx2"/>
                </a:solidFill>
              </a:rPr>
              <a:t>of an acute episode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respiratory alkalosis </a:t>
            </a:r>
            <a:r>
              <a:rPr lang="en-US" sz="2000" dirty="0" smtClean="0"/>
              <a:t>results from hyperventilation.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Later, the increased work of breathing, increased oxygen consumption, and increased cardiac output result in </a:t>
            </a:r>
            <a:r>
              <a:rPr lang="en-US" sz="2000" b="1" dirty="0" smtClean="0">
                <a:solidFill>
                  <a:schemeClr val="tx2"/>
                </a:solidFill>
              </a:rPr>
              <a:t>metabolic acidosis</a:t>
            </a:r>
            <a:r>
              <a:rPr lang="en-US" sz="2000" dirty="0" smtClean="0"/>
              <a:t>. Respiratory failure leads to </a:t>
            </a:r>
            <a:r>
              <a:rPr lang="en-US" sz="2000" b="1" dirty="0" smtClean="0">
                <a:solidFill>
                  <a:schemeClr val="tx2"/>
                </a:solidFill>
              </a:rPr>
              <a:t>respiratory acidosis</a:t>
            </a:r>
            <a:r>
              <a:rPr lang="en-US" sz="2000" b="1" dirty="0" smtClean="0"/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In some patients with </a:t>
            </a:r>
            <a:r>
              <a:rPr lang="en-US" sz="2000" b="1" dirty="0" smtClean="0">
                <a:solidFill>
                  <a:schemeClr val="tx2"/>
                </a:solidFill>
              </a:rPr>
              <a:t>chronic asthma</a:t>
            </a:r>
            <a:r>
              <a:rPr lang="en-US" sz="2000" dirty="0" smtClean="0"/>
              <a:t>, airflow limitation may be only </a:t>
            </a:r>
            <a:r>
              <a:rPr lang="en-US" sz="2000" b="1" dirty="0" smtClean="0">
                <a:solidFill>
                  <a:schemeClr val="tx2"/>
                </a:solidFill>
              </a:rPr>
              <a:t>partially reversible </a:t>
            </a:r>
            <a:r>
              <a:rPr lang="en-US" sz="2000" dirty="0" smtClean="0"/>
              <a:t>because of airway remodeling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hypertrophy and hyperplasia of smooth muscle, </a:t>
            </a:r>
            <a:r>
              <a:rPr lang="en-US" sz="2000" b="1" dirty="0" err="1" smtClean="0">
                <a:solidFill>
                  <a:schemeClr val="tx2"/>
                </a:solidFill>
              </a:rPr>
              <a:t>subepithelial</a:t>
            </a:r>
            <a:r>
              <a:rPr lang="en-US" sz="2000" b="1" dirty="0" smtClean="0">
                <a:solidFill>
                  <a:schemeClr val="tx2"/>
                </a:solidFill>
              </a:rPr>
              <a:t> fibrosis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r>
              <a:rPr lang="en-US" sz="2000" dirty="0" smtClean="0"/>
              <a:t>that occurs with chronic untreated disease.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5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Wheezing in children younger </a:t>
            </a:r>
            <a:r>
              <a:rPr lang="en-US" dirty="0"/>
              <a:t>t</a:t>
            </a:r>
            <a:r>
              <a:rPr lang="en-US" dirty="0" smtClean="0"/>
              <a:t>han 5 years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7025604" cy="3651504"/>
          </a:xfrm>
        </p:spPr>
        <p:txBody>
          <a:bodyPr/>
          <a:lstStyle/>
          <a:p>
            <a:r>
              <a:rPr lang="en-US" dirty="0"/>
              <a:t>Recurrent wheezing occurs in a large proportion of children 5 years and younger, typically with viral </a:t>
            </a:r>
            <a:r>
              <a:rPr lang="en-US" dirty="0" smtClean="0"/>
              <a:t>upper respiratory </a:t>
            </a:r>
            <a:r>
              <a:rPr lang="en-US" dirty="0"/>
              <a:t>tract infections.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approximately 40% of children wheeze in their first year of </a:t>
            </a:r>
            <a:r>
              <a:rPr lang="en-US" dirty="0" smtClean="0">
                <a:solidFill>
                  <a:srgbClr val="FF0000"/>
                </a:solidFill>
              </a:rPr>
              <a:t>life . ( not necessarily will progress to asthma )</a:t>
            </a:r>
          </a:p>
          <a:p>
            <a:r>
              <a:rPr lang="en-US" dirty="0" smtClean="0"/>
              <a:t>Deciding </a:t>
            </a:r>
            <a:r>
              <a:rPr lang="en-US" dirty="0"/>
              <a:t>when this is the initial presentation of asthma is </a:t>
            </a:r>
            <a:r>
              <a:rPr lang="en-US" dirty="0" smtClean="0"/>
              <a:t>difficult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2669</Words>
  <Application>Microsoft Office PowerPoint</Application>
  <PresentationFormat>On-screen Show (4:3)</PresentationFormat>
  <Paragraphs>230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 Asthma</vt:lpstr>
      <vt:lpstr>ASTHMA </vt:lpstr>
      <vt:lpstr>Asthma phenotypes </vt:lpstr>
      <vt:lpstr>Pathophysiology</vt:lpstr>
      <vt:lpstr>PowerPoint Presentation</vt:lpstr>
      <vt:lpstr>Pathophysiology</vt:lpstr>
      <vt:lpstr>Pathophysiology</vt:lpstr>
      <vt:lpstr>Pathophysiology</vt:lpstr>
      <vt:lpstr>Wheezing in children younger than 5 years </vt:lpstr>
      <vt:lpstr>Wheezing phenotypes in preschool children </vt:lpstr>
      <vt:lpstr>CLINICAL DIAGNOSIS OF ASTHMA </vt:lpstr>
      <vt:lpstr>RISK FACTORS </vt:lpstr>
      <vt:lpstr>CLINICAL DIAGNOSIS OF ASTHMA </vt:lpstr>
      <vt:lpstr>Symptoms suggestive of asthma in children 5 years and younger </vt:lpstr>
      <vt:lpstr>TESTS TO ASSIST IN DIAGNOSIS </vt:lpstr>
      <vt:lpstr>TESTS TO ASSIST IN DIAGNOSIS </vt:lpstr>
      <vt:lpstr>TESTS TO ASSIST IN DIAGNOSIS </vt:lpstr>
      <vt:lpstr>PowerPoint Presentation</vt:lpstr>
      <vt:lpstr>Key indications for referral of a child 5 years or younger for further diagnostic investigations: </vt:lpstr>
      <vt:lpstr>GOALS OF ASTHMA MANAGEMENT </vt:lpstr>
      <vt:lpstr>ASSESSMENT OF ASTHMA YOUNGER THAN 5 YEARS </vt:lpstr>
      <vt:lpstr>Assessment of asthma control in adults, adolescents and children 6–11 years </vt:lpstr>
      <vt:lpstr>PowerPoint Presentation</vt:lpstr>
      <vt:lpstr>INHALER DEVICES</vt:lpstr>
      <vt:lpstr>Long-Term Controller Medications</vt:lpstr>
      <vt:lpstr>Inhaled Corticosteroids</vt:lpstr>
      <vt:lpstr>Long-Term Controller Medications</vt:lpstr>
      <vt:lpstr>Long-Term Controller Medications</vt:lpstr>
      <vt:lpstr>Long-Term Controller Medications</vt:lpstr>
      <vt:lpstr>Long-Term Controller Medications</vt:lpstr>
      <vt:lpstr>Quick-Reliever Medications</vt:lpstr>
      <vt:lpstr>Quick-Reliever Medications</vt:lpstr>
      <vt:lpstr>Quick-Reliever Medications</vt:lpstr>
      <vt:lpstr>MANAGEMENT OF WORSENING ASTHMA AND EXACERBATIONS</vt:lpstr>
      <vt:lpstr>DIAGNOSIS OF EXACERBATIONS </vt:lpstr>
      <vt:lpstr>Initial treatment</vt:lpstr>
      <vt:lpstr>PowerPoint Presentation</vt:lpstr>
      <vt:lpstr>Box 4-4. Management of asthma exacerbations in acute care facility, e.g. emergency department for 6years and above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</dc:title>
  <dc:creator>Rami Almajali</dc:creator>
  <cp:lastModifiedBy>pc</cp:lastModifiedBy>
  <cp:revision>7</cp:revision>
  <dcterms:modified xsi:type="dcterms:W3CDTF">2022-12-19T08:07:41Z</dcterms:modified>
</cp:coreProperties>
</file>