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4" r:id="rId2"/>
    <p:sldMasterId id="2147483678" r:id="rId3"/>
    <p:sldMasterId id="2147483694" r:id="rId4"/>
    <p:sldMasterId id="2147483713" r:id="rId5"/>
    <p:sldMasterId id="2147483732" r:id="rId6"/>
  </p:sldMasterIdLst>
  <p:notesMasterIdLst>
    <p:notesMasterId r:id="rId75"/>
  </p:notesMasterIdLst>
  <p:handoutMasterIdLst>
    <p:handoutMasterId r:id="rId76"/>
  </p:handoutMasterIdLst>
  <p:sldIdLst>
    <p:sldId id="257" r:id="rId7"/>
    <p:sldId id="258" r:id="rId8"/>
    <p:sldId id="259" r:id="rId9"/>
    <p:sldId id="260" r:id="rId10"/>
    <p:sldId id="262" r:id="rId11"/>
    <p:sldId id="263" r:id="rId12"/>
    <p:sldId id="264" r:id="rId13"/>
    <p:sldId id="283" r:id="rId14"/>
    <p:sldId id="266" r:id="rId15"/>
    <p:sldId id="284" r:id="rId16"/>
    <p:sldId id="268" r:id="rId17"/>
    <p:sldId id="286" r:id="rId18"/>
    <p:sldId id="285" r:id="rId19"/>
    <p:sldId id="269" r:id="rId20"/>
    <p:sldId id="271" r:id="rId21"/>
    <p:sldId id="289" r:id="rId22"/>
    <p:sldId id="290" r:id="rId23"/>
    <p:sldId id="272" r:id="rId24"/>
    <p:sldId id="275" r:id="rId25"/>
    <p:sldId id="288" r:id="rId26"/>
    <p:sldId id="278" r:id="rId27"/>
    <p:sldId id="279" r:id="rId28"/>
    <p:sldId id="280" r:id="rId29"/>
    <p:sldId id="281" r:id="rId30"/>
    <p:sldId id="282" r:id="rId31"/>
    <p:sldId id="256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291" r:id="rId60"/>
    <p:sldId id="292" r:id="rId61"/>
    <p:sldId id="293" r:id="rId62"/>
    <p:sldId id="294" r:id="rId63"/>
    <p:sldId id="295" r:id="rId64"/>
    <p:sldId id="296" r:id="rId65"/>
    <p:sldId id="297" r:id="rId66"/>
    <p:sldId id="298" r:id="rId67"/>
    <p:sldId id="299" r:id="rId68"/>
    <p:sldId id="300" r:id="rId69"/>
    <p:sldId id="301" r:id="rId70"/>
    <p:sldId id="302" r:id="rId71"/>
    <p:sldId id="303" r:id="rId72"/>
    <p:sldId id="304" r:id="rId73"/>
    <p:sldId id="305" r:id="rId74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 /><Relationship Id="rId18" Type="http://schemas.openxmlformats.org/officeDocument/2006/relationships/slide" Target="slides/slide12.xml" /><Relationship Id="rId26" Type="http://schemas.openxmlformats.org/officeDocument/2006/relationships/slide" Target="slides/slide20.xml" /><Relationship Id="rId39" Type="http://schemas.openxmlformats.org/officeDocument/2006/relationships/slide" Target="slides/slide33.xml" /><Relationship Id="rId21" Type="http://schemas.openxmlformats.org/officeDocument/2006/relationships/slide" Target="slides/slide15.xml" /><Relationship Id="rId34" Type="http://schemas.openxmlformats.org/officeDocument/2006/relationships/slide" Target="slides/slide28.xml" /><Relationship Id="rId42" Type="http://schemas.openxmlformats.org/officeDocument/2006/relationships/slide" Target="slides/slide36.xml" /><Relationship Id="rId47" Type="http://schemas.openxmlformats.org/officeDocument/2006/relationships/slide" Target="slides/slide41.xml" /><Relationship Id="rId50" Type="http://schemas.openxmlformats.org/officeDocument/2006/relationships/slide" Target="slides/slide44.xml" /><Relationship Id="rId55" Type="http://schemas.openxmlformats.org/officeDocument/2006/relationships/slide" Target="slides/slide49.xml" /><Relationship Id="rId63" Type="http://schemas.openxmlformats.org/officeDocument/2006/relationships/slide" Target="slides/slide57.xml" /><Relationship Id="rId68" Type="http://schemas.openxmlformats.org/officeDocument/2006/relationships/slide" Target="slides/slide62.xml" /><Relationship Id="rId76" Type="http://schemas.openxmlformats.org/officeDocument/2006/relationships/handoutMaster" Target="handoutMasters/handoutMaster1.xml" /><Relationship Id="rId7" Type="http://schemas.openxmlformats.org/officeDocument/2006/relationships/slide" Target="slides/slide1.xml" /><Relationship Id="rId71" Type="http://schemas.openxmlformats.org/officeDocument/2006/relationships/slide" Target="slides/slide65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0.xml" /><Relationship Id="rId29" Type="http://schemas.openxmlformats.org/officeDocument/2006/relationships/slide" Target="slides/slide23.xml" /><Relationship Id="rId11" Type="http://schemas.openxmlformats.org/officeDocument/2006/relationships/slide" Target="slides/slide5.xml" /><Relationship Id="rId24" Type="http://schemas.openxmlformats.org/officeDocument/2006/relationships/slide" Target="slides/slide18.xml" /><Relationship Id="rId32" Type="http://schemas.openxmlformats.org/officeDocument/2006/relationships/slide" Target="slides/slide26.xml" /><Relationship Id="rId37" Type="http://schemas.openxmlformats.org/officeDocument/2006/relationships/slide" Target="slides/slide31.xml" /><Relationship Id="rId40" Type="http://schemas.openxmlformats.org/officeDocument/2006/relationships/slide" Target="slides/slide34.xml" /><Relationship Id="rId45" Type="http://schemas.openxmlformats.org/officeDocument/2006/relationships/slide" Target="slides/slide39.xml" /><Relationship Id="rId53" Type="http://schemas.openxmlformats.org/officeDocument/2006/relationships/slide" Target="slides/slide47.xml" /><Relationship Id="rId58" Type="http://schemas.openxmlformats.org/officeDocument/2006/relationships/slide" Target="slides/slide52.xml" /><Relationship Id="rId66" Type="http://schemas.openxmlformats.org/officeDocument/2006/relationships/slide" Target="slides/slide60.xml" /><Relationship Id="rId74" Type="http://schemas.openxmlformats.org/officeDocument/2006/relationships/slide" Target="slides/slide68.xml" /><Relationship Id="rId79" Type="http://schemas.openxmlformats.org/officeDocument/2006/relationships/theme" Target="theme/theme1.xml" /><Relationship Id="rId5" Type="http://schemas.openxmlformats.org/officeDocument/2006/relationships/slideMaster" Target="slideMasters/slideMaster5.xml" /><Relationship Id="rId61" Type="http://schemas.openxmlformats.org/officeDocument/2006/relationships/slide" Target="slides/slide55.xml" /><Relationship Id="rId10" Type="http://schemas.openxmlformats.org/officeDocument/2006/relationships/slide" Target="slides/slide4.xml" /><Relationship Id="rId19" Type="http://schemas.openxmlformats.org/officeDocument/2006/relationships/slide" Target="slides/slide13.xml" /><Relationship Id="rId31" Type="http://schemas.openxmlformats.org/officeDocument/2006/relationships/slide" Target="slides/slide25.xml" /><Relationship Id="rId44" Type="http://schemas.openxmlformats.org/officeDocument/2006/relationships/slide" Target="slides/slide38.xml" /><Relationship Id="rId52" Type="http://schemas.openxmlformats.org/officeDocument/2006/relationships/slide" Target="slides/slide46.xml" /><Relationship Id="rId60" Type="http://schemas.openxmlformats.org/officeDocument/2006/relationships/slide" Target="slides/slide54.xml" /><Relationship Id="rId65" Type="http://schemas.openxmlformats.org/officeDocument/2006/relationships/slide" Target="slides/slide59.xml" /><Relationship Id="rId73" Type="http://schemas.openxmlformats.org/officeDocument/2006/relationships/slide" Target="slides/slide67.xml" /><Relationship Id="rId78" Type="http://schemas.openxmlformats.org/officeDocument/2006/relationships/viewProps" Target="viewProps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3.xml" /><Relationship Id="rId14" Type="http://schemas.openxmlformats.org/officeDocument/2006/relationships/slide" Target="slides/slide8.xml" /><Relationship Id="rId22" Type="http://schemas.openxmlformats.org/officeDocument/2006/relationships/slide" Target="slides/slide16.xml" /><Relationship Id="rId27" Type="http://schemas.openxmlformats.org/officeDocument/2006/relationships/slide" Target="slides/slide21.xml" /><Relationship Id="rId30" Type="http://schemas.openxmlformats.org/officeDocument/2006/relationships/slide" Target="slides/slide24.xml" /><Relationship Id="rId35" Type="http://schemas.openxmlformats.org/officeDocument/2006/relationships/slide" Target="slides/slide29.xml" /><Relationship Id="rId43" Type="http://schemas.openxmlformats.org/officeDocument/2006/relationships/slide" Target="slides/slide37.xml" /><Relationship Id="rId48" Type="http://schemas.openxmlformats.org/officeDocument/2006/relationships/slide" Target="slides/slide42.xml" /><Relationship Id="rId56" Type="http://schemas.openxmlformats.org/officeDocument/2006/relationships/slide" Target="slides/slide50.xml" /><Relationship Id="rId64" Type="http://schemas.openxmlformats.org/officeDocument/2006/relationships/slide" Target="slides/slide58.xml" /><Relationship Id="rId69" Type="http://schemas.openxmlformats.org/officeDocument/2006/relationships/slide" Target="slides/slide63.xml" /><Relationship Id="rId77" Type="http://schemas.openxmlformats.org/officeDocument/2006/relationships/presProps" Target="presProps.xml" /><Relationship Id="rId8" Type="http://schemas.openxmlformats.org/officeDocument/2006/relationships/slide" Target="slides/slide2.xml" /><Relationship Id="rId51" Type="http://schemas.openxmlformats.org/officeDocument/2006/relationships/slide" Target="slides/slide45.xml" /><Relationship Id="rId72" Type="http://schemas.openxmlformats.org/officeDocument/2006/relationships/slide" Target="slides/slide66.xml" /><Relationship Id="rId80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12" Type="http://schemas.openxmlformats.org/officeDocument/2006/relationships/slide" Target="slides/slide6.xml" /><Relationship Id="rId17" Type="http://schemas.openxmlformats.org/officeDocument/2006/relationships/slide" Target="slides/slide11.xml" /><Relationship Id="rId25" Type="http://schemas.openxmlformats.org/officeDocument/2006/relationships/slide" Target="slides/slide19.xml" /><Relationship Id="rId33" Type="http://schemas.openxmlformats.org/officeDocument/2006/relationships/slide" Target="slides/slide27.xml" /><Relationship Id="rId38" Type="http://schemas.openxmlformats.org/officeDocument/2006/relationships/slide" Target="slides/slide32.xml" /><Relationship Id="rId46" Type="http://schemas.openxmlformats.org/officeDocument/2006/relationships/slide" Target="slides/slide40.xml" /><Relationship Id="rId59" Type="http://schemas.openxmlformats.org/officeDocument/2006/relationships/slide" Target="slides/slide53.xml" /><Relationship Id="rId67" Type="http://schemas.openxmlformats.org/officeDocument/2006/relationships/slide" Target="slides/slide61.xml" /><Relationship Id="rId20" Type="http://schemas.openxmlformats.org/officeDocument/2006/relationships/slide" Target="slides/slide14.xml" /><Relationship Id="rId41" Type="http://schemas.openxmlformats.org/officeDocument/2006/relationships/slide" Target="slides/slide35.xml" /><Relationship Id="rId54" Type="http://schemas.openxmlformats.org/officeDocument/2006/relationships/slide" Target="slides/slide48.xml" /><Relationship Id="rId62" Type="http://schemas.openxmlformats.org/officeDocument/2006/relationships/slide" Target="slides/slide56.xml" /><Relationship Id="rId70" Type="http://schemas.openxmlformats.org/officeDocument/2006/relationships/slide" Target="slides/slide64.xml" /><Relationship Id="rId75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5" Type="http://schemas.openxmlformats.org/officeDocument/2006/relationships/slide" Target="slides/slide9.xml" /><Relationship Id="rId23" Type="http://schemas.openxmlformats.org/officeDocument/2006/relationships/slide" Target="slides/slide17.xml" /><Relationship Id="rId28" Type="http://schemas.openxmlformats.org/officeDocument/2006/relationships/slide" Target="slides/slide22.xml" /><Relationship Id="rId36" Type="http://schemas.openxmlformats.org/officeDocument/2006/relationships/slide" Target="slides/slide30.xml" /><Relationship Id="rId49" Type="http://schemas.openxmlformats.org/officeDocument/2006/relationships/slide" Target="slides/slide43.xml" /><Relationship Id="rId57" Type="http://schemas.openxmlformats.org/officeDocument/2006/relationships/slide" Target="slides/slide5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9E4D745-CA7C-4A38-B3A0-EF88C3DAF909}" type="datetimeFigureOut">
              <a:rPr lang="ar-JO" smtClean="0"/>
              <a:t>18/04/1444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en-US"/>
              <a:t>Eman Al-Riyati </a:t>
            </a:r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4A5937C-E343-431F-87F1-CD06770A5BA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396073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900C031-4B85-4A97-8673-6E775FF54638}" type="datetimeFigureOut">
              <a:rPr lang="ar-JO" smtClean="0"/>
              <a:t>18/04/1444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en-US"/>
              <a:t>Eman Al-Riyati </a:t>
            </a:r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AE36607-0AD1-449A-A27F-68016199A2A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6073490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36607-0AD1-449A-A27F-68016199A2A5}" type="slidenum">
              <a:rPr lang="ar-JO" smtClean="0"/>
              <a:t>1</a:t>
            </a:fld>
            <a:endParaRPr lang="ar-J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Eman Al-Riyati </a:t>
            </a:r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29525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36607-0AD1-449A-A27F-68016199A2A5}" type="slidenum">
              <a:rPr lang="ar-JO" smtClean="0"/>
              <a:t>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Eman Al-Riyati </a:t>
            </a:r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6742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5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6.xml" 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F0D8-B369-4EB8-98B2-09631F6DC1AC}" type="datetime8">
              <a:rPr lang="ar-JO" smtClean="0"/>
              <a:t>12 تشرين الثاني، 22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9747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5FEE-9F05-4EFE-AA5D-D9FCEA10E4A9}" type="datetime8">
              <a:rPr lang="ar-JO" smtClean="0"/>
              <a:t>12 تشرين الثاني، 22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7914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B57BC-EA9D-48C9-A101-629DB92B7DD0}" type="datetime8">
              <a:rPr lang="ar-JO" smtClean="0"/>
              <a:t>12 تشرين الثاني، 22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1179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CFD2A2-A8AA-4A42-9EB2-AE8C7FDDDF74}" type="datetime8">
              <a:rPr lang="ar-JO" altLang="ar-JO" smtClean="0"/>
              <a:t>12 تشرين الثاني، 22</a:t>
            </a:fld>
            <a:endParaRPr lang="en-US" altLang="ar-J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ar-J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85183B-AC4F-47B1-B2EC-1F9C3E8F124D}" type="slidenum">
              <a:rPr lang="ar-SA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735569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4CE256E-C6CB-44BC-AB89-6F75AA4F4D54}" type="datetime8">
              <a:rPr lang="ar-JO" altLang="ar-JO" smtClean="0"/>
              <a:t>12 تشرين الثاني، 22</a:t>
            </a:fld>
            <a:endParaRPr lang="en-US" alt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FE10EE-3FA4-4637-B670-A3BE954039D1}" type="slidenum">
              <a:rPr lang="ar-SA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139139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089192-E49A-44A5-B82A-90E016D1C33E}" type="datetime8">
              <a:rPr lang="ar-JO" altLang="ar-JO" smtClean="0"/>
              <a:t>12 تشرين الثاني، 22</a:t>
            </a:fld>
            <a:endParaRPr lang="en-US" alt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81DFA6-D015-4920-8B95-43050D7033C5}" type="slidenum">
              <a:rPr lang="ar-SA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847040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1ACFC5-36E3-4028-A23D-80D7AD944CC6}" type="datetime8">
              <a:rPr lang="ar-JO" altLang="ar-JO" smtClean="0"/>
              <a:t>12 تشرين الثاني، 22</a:t>
            </a:fld>
            <a:endParaRPr lang="en-US" alt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E305A7-1DDD-4EA0-9AA2-87E61C848FCA}" type="slidenum">
              <a:rPr lang="ar-SA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281325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A3835310-4601-45E1-9A26-4AF6A11A38B3}" type="datetime8">
              <a:rPr lang="ar-JO" smtClean="0">
                <a:solidFill>
                  <a:prstClr val="white"/>
                </a:solidFill>
              </a:rPr>
              <a:t>12 تشرين الثاني، 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1A27281-5BC4-49D0-90A2-535968CAA9C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80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C83C5-030D-4282-843F-47B376ABC8F4}" type="datetime8">
              <a:rPr lang="ar-JO" smtClean="0">
                <a:solidFill>
                  <a:prstClr val="white"/>
                </a:solidFill>
              </a:rPr>
              <a:t>12 تشرين الثاني، 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FDAA7-ED0E-4059-BD97-F6DC5919F089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7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646D9-18D2-4DC8-9574-7E117EE5A3C0}" type="datetime8">
              <a:rPr lang="ar-JO" smtClean="0">
                <a:solidFill>
                  <a:prstClr val="white"/>
                </a:solidFill>
              </a:rPr>
              <a:t>12 تشرين الثاني، 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F40FB-A509-41B5-99DB-63BF338538AD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25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0EB65-CCB3-41DF-886C-B00E0F252A19}" type="datetime8">
              <a:rPr lang="ar-JO" smtClean="0">
                <a:solidFill>
                  <a:prstClr val="white"/>
                </a:solidFill>
              </a:rPr>
              <a:t>12 تشرين الثاني، 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0D483-B2A3-4E0D-AE89-82237335C21F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4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8B6D0-2047-4694-A74A-56AA32D8B666}" type="datetime8">
              <a:rPr lang="ar-JO" smtClean="0"/>
              <a:t>12 تشرين الثاني، 22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57292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0B3E2-838E-4739-8388-CA7B2A7EFA15}" type="datetime8">
              <a:rPr lang="ar-JO" smtClean="0">
                <a:solidFill>
                  <a:prstClr val="white"/>
                </a:solidFill>
              </a:rPr>
              <a:t>12 تشرين الثاني، 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405154DF-663E-42FA-AE2B-B5D2D35C2A2D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557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E1418-6DFC-4DBF-9DA8-377567BD2406}" type="datetime8">
              <a:rPr lang="ar-JO" smtClean="0">
                <a:solidFill>
                  <a:prstClr val="white"/>
                </a:solidFill>
              </a:rPr>
              <a:t>12 تشرين الثاني، 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ED309-9E5E-40D8-B6E3-7B37B1309ED3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62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BE369-3E24-4474-B020-25E05A933356}" type="datetime8">
              <a:rPr lang="ar-JO" smtClean="0">
                <a:solidFill>
                  <a:prstClr val="white"/>
                </a:solidFill>
              </a:rPr>
              <a:t>12 تشرين الثاني، 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545D0-B773-4A6C-B303-02364DDA9FFC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1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60B90B9-31E1-4E8E-822A-76F440A820D6}" type="datetime8">
              <a:rPr lang="ar-JO" smtClean="0">
                <a:solidFill>
                  <a:prstClr val="white"/>
                </a:solidFill>
              </a:rPr>
              <a:t>12 تشرين الثاني، 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AE723F59-6536-491A-8935-9C26F5FA8EFC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01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0A2B238-5631-4EEE-B369-2CCCF24B3E1B}" type="datetime8">
              <a:rPr lang="ar-JO" smtClean="0">
                <a:solidFill>
                  <a:prstClr val="white"/>
                </a:solidFill>
              </a:rPr>
              <a:t>12 تشرين الثاني، 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584B7DB2-CEB4-4CC4-82D8-F7D2729DA813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05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6809B-9354-413C-AE86-85FF828C837C}" type="datetime8">
              <a:rPr lang="ar-JO" smtClean="0">
                <a:solidFill>
                  <a:prstClr val="white"/>
                </a:solidFill>
              </a:rPr>
              <a:t>12 تشرين الثاني، 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875BA-8E16-4DD6-8B8E-81EAE5F66339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12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E0BCF-404F-44F5-B00D-55E6A5D355D7}" type="datetime8">
              <a:rPr lang="ar-JO" smtClean="0">
                <a:solidFill>
                  <a:prstClr val="white"/>
                </a:solidFill>
              </a:rPr>
              <a:t>12 تشرين الثاني، 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585E-85FA-4A62-A665-DEAA74193757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83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42644-3CC3-4A5D-91FD-4FF3328B9CEE}" type="datetime8">
              <a:rPr lang="ar-JO" smtClean="0">
                <a:solidFill>
                  <a:prstClr val="white"/>
                </a:solidFill>
              </a:rPr>
              <a:t>12 تشرين الثاني، 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5968A-8B16-4E48-B8C4-71A1CB05B4CD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09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5F899-1EB2-4092-99CF-2EAA3A78F860}" type="datetime8">
              <a:rPr lang="ar-JO" smtClean="0">
                <a:solidFill>
                  <a:prstClr val="white"/>
                </a:solidFill>
              </a:rPr>
              <a:t>12 تشرين الثاني، 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117BF-D71C-4F3E-B6CF-54CE01106E71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9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8ADFBA-6E18-414A-A857-C6E5688A00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A3F48E-90E6-45AF-8D44-DD26F442E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F3F638-F3D9-478D-B60F-865E600677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7D14E-D796-48AD-BE85-251AAF0ABEAA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6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8AAE-9C79-4CF6-8806-9FC5FA12691C}" type="datetime8">
              <a:rPr lang="ar-JO" smtClean="0"/>
              <a:t>12 تشرين الثاني، 22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98028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8ADFBA-6E18-414A-A857-C6E5688A00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A3F48E-90E6-45AF-8D44-DD26F442E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F3F638-F3D9-478D-B60F-865E600677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8846A-D214-486A-801C-232AFF1C37B4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56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8ADFBA-6E18-414A-A857-C6E5688A00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A3F48E-90E6-45AF-8D44-DD26F442E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F3F638-F3D9-478D-B60F-865E600677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E17CC1-4213-4173-B4CA-4C899FDE4B72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1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8ADFBA-6E18-414A-A857-C6E5688A00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A3F48E-90E6-45AF-8D44-DD26F442E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F3F638-F3D9-478D-B60F-865E600677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980E5C-9D7F-4839-A94B-55ABAC3A07CA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75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08ADFBA-6E18-414A-A857-C6E5688A00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DA3F48E-90E6-45AF-8D44-DD26F442E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EF3F638-F3D9-478D-B60F-865E600677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D7F2F-D01B-442A-8606-E8F09FCEBF33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753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8ADFBA-6E18-414A-A857-C6E5688A00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A3F48E-90E6-45AF-8D44-DD26F442E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EF3F638-F3D9-478D-B60F-865E600677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F32C6A-5C76-47E6-9177-2E3E36B4CC84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223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08ADFBA-6E18-414A-A857-C6E5688A00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DA3F48E-90E6-45AF-8D44-DD26F442E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F3F638-F3D9-478D-B60F-865E600677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2963F-A8FF-48C4-84D0-4F2C97EDB94F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452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8ADFBA-6E18-414A-A857-C6E5688A00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A3F48E-90E6-45AF-8D44-DD26F442E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F3F638-F3D9-478D-B60F-865E600677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6C54A-2986-4A20-AEBC-E0DC6C0E24CC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50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8ADFBA-6E18-414A-A857-C6E5688A00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A3F48E-90E6-45AF-8D44-DD26F442E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F3F638-F3D9-478D-B60F-865E600677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F4EB6-3338-496C-9140-9EC68EE95E2B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37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8ADFBA-6E18-414A-A857-C6E5688A00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A3F48E-90E6-45AF-8D44-DD26F442E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F3F638-F3D9-478D-B60F-865E600677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660E1-6CEA-4DC3-9ABC-9B298102DBA8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28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8ADFBA-6E18-414A-A857-C6E5688A00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A3F48E-90E6-45AF-8D44-DD26F442E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F3F638-F3D9-478D-B60F-865E600677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9A6E7-4232-4B2C-B239-7FB1D6021828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5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E15A-CD80-4D17-A6A1-66C2C5702E60}" type="datetime8">
              <a:rPr lang="ar-JO" smtClean="0"/>
              <a:t>12 تشرين الثاني، 22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02490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08ADFBA-6E18-414A-A857-C6E5688A00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DA3F48E-90E6-45AF-8D44-DD26F442E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EF3F638-F3D9-478D-B60F-865E600677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EE83F-BEA9-4DA8-ADF8-2A3D004C7E58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89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8ADFBA-6E18-414A-A857-C6E5688A00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A3F48E-90E6-45AF-8D44-DD26F442E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F3F638-F3D9-478D-B60F-865E600677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CDBBB-D4E1-455C-BBD0-199310372388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748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8ADFBA-6E18-414A-A857-C6E5688A00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A3F48E-90E6-45AF-8D44-DD26F442E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EF3F638-F3D9-478D-B60F-865E600677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2A263-6C9B-4272-AB0C-C09E5698A705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759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8ADFBA-6E18-414A-A857-C6E5688A00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A3F48E-90E6-45AF-8D44-DD26F442E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F3F638-F3D9-478D-B60F-865E600677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7A962-CDA5-40DF-A0CF-4D44709577D5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500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CFEA60AE-E0CE-44C5-93D8-FBA2923BB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A9D01CF-B38C-4563-8C65-33C59B8D2675}"/>
              </a:ext>
            </a:extLst>
          </p:cNvPr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571C03B-7CA6-4D8C-934A-9CF1F6FBA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C1A5722-047E-48F7-B8D7-0474178D1A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5A0E106-639D-452B-8244-9B81A5ABA1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E6FFB62-0AFF-49E8-B65F-94E377759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CAA45C6-BDA9-4D5B-86E7-A1E1D17DB9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F927BB-8DD3-4FBD-A048-296C9983ED64}"/>
                </a:ext>
              </a:extLst>
            </p:cNvPr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5CDBA13-322E-4EDE-9625-16FCAA02F23D}"/>
                </a:ext>
              </a:extLst>
            </p:cNvPr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1811AF7-6C9E-4A3B-BCA7-3CC82B49DA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1362FD3-26A5-41CE-B7E6-74E1DDA45EDF}"/>
                </a:ext>
              </a:extLst>
            </p:cNvPr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8725FF1-29C2-4828-8EF2-6BDFF10A54EE}"/>
                </a:ext>
              </a:extLst>
            </p:cNvPr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BECA198-45B8-4992-A298-62C32F2CBA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6E50016-779E-40F1-BE36-68983B7D3B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940E72C-BE16-40E2-9C05-179BB3CC594A}"/>
                </a:ext>
              </a:extLst>
            </p:cNvPr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9B6556D-73AA-470D-8CFF-E9DF021010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0DF3743-D5EB-4C8B-9242-189B723CE15D}"/>
                </a:ext>
              </a:extLst>
            </p:cNvPr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46D2321-62FA-48E1-B62C-78B15D267E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441ABCF-5DA2-4C2B-AA00-78CF1F6D46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852DAC6-7A22-4419-AF1F-8E19A56DFC53}"/>
                </a:ext>
              </a:extLst>
            </p:cNvPr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35D53A-AF56-40B6-8795-06484BEA37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A144CFE-5830-49D1-8506-2C0CDDA776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D98A4EC-AADD-4562-B991-28D388C1E355}"/>
                </a:ext>
              </a:extLst>
            </p:cNvPr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F2A9236-0E47-41DD-8DAD-5B1DDB1BCC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D6AB4A4-207C-4E3A-BFE1-55444A979755}"/>
                </a:ext>
              </a:extLst>
            </p:cNvPr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86B1929D-5240-4057-B397-F71DB3BD97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A0E2F8A-3135-4EEB-BBAF-64849547A08E}"/>
                </a:ext>
              </a:extLst>
            </p:cNvPr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2692844-91AD-44B1-B8B9-445A6CC84B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F70202C-D5AA-44A9-9253-477647E97264}"/>
                </a:ext>
              </a:extLst>
            </p:cNvPr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49EDA83-2C39-408C-A8AB-80032CC82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E6C721B-2765-45A3-8A97-2FCCFB8F1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2576762-741C-4669-A0E3-11B0530535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6BAA3D5D-51C8-4230-A6F6-460FE15649C9}"/>
                </a:ext>
              </a:extLst>
            </p:cNvPr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97923889-06EC-42E2-A900-F1B8BF2524D2}"/>
                </a:ext>
              </a:extLst>
            </p:cNvPr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7AD1ACD-901C-4EF1-A19C-D4225A60B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69D7E3A-230F-4CB9-A3BC-05F37123AE1E}"/>
                </a:ext>
              </a:extLst>
            </p:cNvPr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69847548-EF34-43BD-B81A-CA3F76CAD2BB}"/>
                </a:ext>
              </a:extLst>
            </p:cNvPr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00EE3423-09C5-488B-AD5E-B8C05031E1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5AA081D-49DB-493A-97F6-B72043F2F701}"/>
                </a:ext>
              </a:extLst>
            </p:cNvPr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A6564C6-F2C4-4811-8A24-3C997F5C54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E92354AC-1E45-4417-9FD2-F0EB67CDB3A5}"/>
                </a:ext>
              </a:extLst>
            </p:cNvPr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CA0DB6B-645D-4F7B-9FC6-F3D1D7CD3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0C57829-12DC-4D71-99E0-F5AEFB63B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11179EA3-B1F7-41E0-9C0C-675C559C70D2}"/>
                </a:ext>
              </a:extLst>
            </p:cNvPr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31EA54D-433A-4676-B647-F5E257907C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DDEBDBAC-27FA-4EAE-80F6-0A109783705F}"/>
                </a:ext>
              </a:extLst>
            </p:cNvPr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9C5D5EF8-9183-4E15-9A87-819E2EC60C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20BF615-42B0-46C0-A005-2F6903DC8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F6BCDA92-5EEF-47A5-8FA8-7240DA4A0FEE}"/>
                </a:ext>
              </a:extLst>
            </p:cNvPr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FE2A960F-D020-4D15-809F-3714D6E36975}"/>
                </a:ext>
              </a:extLst>
            </p:cNvPr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2C01AA97-87DB-4DF7-A0E0-C938B3560E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8902EBF-5B15-40A0-8F1D-6C65EC615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572E1ECB-6CF0-404F-BE60-827348F64E4E}"/>
                </a:ext>
              </a:extLst>
            </p:cNvPr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CFD1CE2-D0E5-445E-B3E5-C2FE183E11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209A058E-0183-4D2D-A8EB-363AEBF8EFD2}"/>
                </a:ext>
              </a:extLst>
            </p:cNvPr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3B8ED9A-0502-456A-B6D7-580A20A81C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0" name="Date Placeholder 3">
            <a:extLst>
              <a:ext uri="{FF2B5EF4-FFF2-40B4-BE49-F238E27FC236}">
                <a16:creationId xmlns:a16="http://schemas.microsoft.com/office/drawing/2014/main" id="{50FA7EFA-9D26-47F4-8CE3-99E980CFA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00725" y="54102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BB7290AF-228C-489E-8B97-487AC6C6C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0238" y="5410200"/>
            <a:ext cx="3843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1B0D9A8C-06B0-4713-A36C-85806FCD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5275" y="5410200"/>
            <a:ext cx="579438" cy="365125"/>
          </a:xfrm>
        </p:spPr>
        <p:txBody>
          <a:bodyPr/>
          <a:lstStyle>
            <a:lvl1pPr>
              <a:defRPr/>
            </a:lvl1pPr>
          </a:lstStyle>
          <a:p>
            <a:fld id="{2C1577C9-4570-4347-8EAB-72FE954AD9E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3128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0BB0D-F0FA-4BCE-912F-4C37D4AEE74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5806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D1ABB-D248-4291-8571-D0DF62E748A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5208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A359C-F999-455E-9BD9-29829B623DD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555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14D8E-8D4E-4265-8B12-A93BD821DA0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6299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F74F0-59F3-44E7-A214-CCF343BDDFE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47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1222-2506-46C4-9796-84E0CE6FFCC7}" type="datetime8">
              <a:rPr lang="ar-JO" smtClean="0"/>
              <a:t>12 تشرين الثاني، 22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39279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6B8D1-07CD-4EE4-8A37-433FCF80520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1071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C1223-6D55-47E7-91E8-8D88C2983D5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9363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lang="en-US"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63DD8-6488-4C40-BBE0-BCCE9543FB8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2720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67F45-6ACA-4DE6-BD46-FE614887BD7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2194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24FF3-A221-4E1C-AFB6-3C7C6499D45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547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64DD94-8DAB-4F67-BF4C-F50533DD4500}"/>
              </a:ext>
            </a:extLst>
          </p:cNvPr>
          <p:cNvSpPr txBox="1"/>
          <p:nvPr/>
        </p:nvSpPr>
        <p:spPr>
          <a:xfrm>
            <a:off x="696913" y="7191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42816-9B63-495F-9BB8-9B124BAECFE0}"/>
              </a:ext>
            </a:extLst>
          </p:cNvPr>
          <p:cNvSpPr txBox="1"/>
          <p:nvPr/>
        </p:nvSpPr>
        <p:spPr>
          <a:xfrm>
            <a:off x="7816850" y="27654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FD2B1B7-254C-426B-9763-A15A24E0D92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86BC9DF-BAE2-4D78-81B6-026CF2E34CD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BCBBE3B-E688-4164-9547-55A65DF39B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78777E9-81A3-4F01-8B31-D8DBED96217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2072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C2D15-BE10-4BA7-A88F-399C1F16F3B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5989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0C7E9411-11BE-4E15-88D3-EA27D1ACBAC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3314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744DEA21-8D37-41D6-9F9D-5EFB72471A1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04698739-AD84-4700-9143-35FEAB7B3B6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C58B5C07-E60B-4BCB-8676-474B4122CC9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D3D44FDD-1734-464E-A41A-73AEF356311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1250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25CAB-40C3-43DA-BC62-E836B6AD7C5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98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714F4-591F-44EC-987D-64383BBCFDA3}" type="datetime8">
              <a:rPr lang="ar-JO" smtClean="0"/>
              <a:t>12 تشرين الثاني، 22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890463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48A34-ABC6-4D5D-9C1B-AAE928EFB4D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2677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92341CF-AB55-4712-BABE-A24676B3B6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9AB6437-4337-46E9-B51D-A8C499F21E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4BF31CE-0788-4F82-84EC-A44C281634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FE950-EDBE-460D-97EE-B177C4FFA75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6495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A29F346C-722D-4897-B53C-17B92FB87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458552F-AE31-4FDB-835A-8CF494BED4E6}"/>
              </a:ext>
            </a:extLst>
          </p:cNvPr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FD0FFE-8CBC-4E4B-897D-0F760D1D3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1353D20-D856-4801-BD70-14209ADA49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2E1EECA-8E60-4884-9F9B-C5C546BFB9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193F0C-0726-40BB-9DFD-88F48EB51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0EA6638-D591-417F-B3CB-538DEDED74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DC58A5E-212E-40E9-828F-7490FD909E8F}"/>
                </a:ext>
              </a:extLst>
            </p:cNvPr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3459528-1E96-4E75-BC60-2FEA4AFD27A9}"/>
                </a:ext>
              </a:extLst>
            </p:cNvPr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392341D-72CE-4B25-92B8-DAFF4EBBF2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B148514-AA12-437F-BCCE-899A652FCD62}"/>
                </a:ext>
              </a:extLst>
            </p:cNvPr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96B0237-E4D8-4211-9A0F-1B036BEC8148}"/>
                </a:ext>
              </a:extLst>
            </p:cNvPr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CBF2143-0FEF-410E-BCD7-6868A3C68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9B02625-4A28-45F8-AA80-C95E8E8AA2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C04DF77-901C-4CB3-9922-96AAF56A2576}"/>
                </a:ext>
              </a:extLst>
            </p:cNvPr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6598716-69B1-44EF-B9FD-FAB22FEFAF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EADB62E-A165-475D-9EDD-B8C059D48A04}"/>
                </a:ext>
              </a:extLst>
            </p:cNvPr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69E36F8-5BF7-4103-9526-5BF5142968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3CF3E05-4EAE-4497-92A8-D8D8CD83D2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CBAC774-1C48-4F88-9CEF-8ECAFF8AF12A}"/>
                </a:ext>
              </a:extLst>
            </p:cNvPr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A1982DE-A945-44B9-8AAC-0632933EE6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5CAF3AE-F531-46CE-A503-719F889007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AC957C8-36E7-457F-A901-A9B5BE53072E}"/>
                </a:ext>
              </a:extLst>
            </p:cNvPr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F4B2354-86E0-469E-91AC-0E6A04649D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6F67A4-2C02-4EE6-A49A-976E397876C1}"/>
                </a:ext>
              </a:extLst>
            </p:cNvPr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AF11964-DB63-4DC3-BB19-723FD6D739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03FEEAD8-3995-4012-BC0E-4403A208AFCA}"/>
                </a:ext>
              </a:extLst>
            </p:cNvPr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B7AD5046-2859-4E61-8382-174807D2B0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7A006F4-E47B-4AFB-95CF-FD889A485531}"/>
                </a:ext>
              </a:extLst>
            </p:cNvPr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50D8504-2C20-4CAA-AB2F-774A2E0298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13A49F0-C20C-4F95-9BBD-63782A4D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6028C9A-9B3A-41E6-ABFD-66ECE310EE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C8621174-A5FC-4470-848E-5906B09D2CFF}"/>
                </a:ext>
              </a:extLst>
            </p:cNvPr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7E60C56-68F3-4272-92AB-9F2EBBE85C70}"/>
                </a:ext>
              </a:extLst>
            </p:cNvPr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3BAEF93-B143-44CD-BB17-00D82A088A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9907779-49BC-4EE6-8F18-91CDB5EEFFE2}"/>
                </a:ext>
              </a:extLst>
            </p:cNvPr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FD073815-36C0-42B8-B04A-07CA8EEABC1D}"/>
                </a:ext>
              </a:extLst>
            </p:cNvPr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FBB51BD-D1F6-4BD5-8F6E-27917031F3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67497D8A-B210-4BC8-A6D0-31B40CCD935C}"/>
                </a:ext>
              </a:extLst>
            </p:cNvPr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D31243C-CEC1-414D-B341-51E7E2DD6E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EEF5F039-583D-47E0-9B96-D12A9ED558E7}"/>
                </a:ext>
              </a:extLst>
            </p:cNvPr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83BFDEC-CC6E-4922-BB8B-6D3AA70851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99AB42E-3C66-43C9-B1E8-364C0AA08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A390CB8B-47F5-46E2-83AB-8B08C8C73471}"/>
                </a:ext>
              </a:extLst>
            </p:cNvPr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D65CDF54-42E7-4054-9B36-275F21CFEB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C8D8101-6E76-4D74-8A5F-797DE67AFE34}"/>
                </a:ext>
              </a:extLst>
            </p:cNvPr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6CD611C3-F904-4E7E-8258-1D64A7D6E5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3FF5CFBB-7F7C-49C5-9FC8-82B53047D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A54B832B-A7D0-40B2-9101-F91B06A74709}"/>
                </a:ext>
              </a:extLst>
            </p:cNvPr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05DD582-86E4-48A8-AF03-EB138368A640}"/>
                </a:ext>
              </a:extLst>
            </p:cNvPr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63BC51A2-F742-419D-A056-9F4077D8E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A31D78B-92E7-4F7E-9F4A-50CB49E33E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503C0A9-57A4-4E43-808B-D60A75E7F091}"/>
                </a:ext>
              </a:extLst>
            </p:cNvPr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3043A2B-0B43-43CE-8BF6-87D2625364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C1CCEB45-F4E1-4D91-B367-1530AE035478}"/>
                </a:ext>
              </a:extLst>
            </p:cNvPr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C95FFF25-1CA8-4A00-81E3-0FB8114C20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0" name="Date Placeholder 3">
            <a:extLst>
              <a:ext uri="{FF2B5EF4-FFF2-40B4-BE49-F238E27FC236}">
                <a16:creationId xmlns:a16="http://schemas.microsoft.com/office/drawing/2014/main" id="{44D85DE1-9F48-468F-B6D4-0AEDB4BD6D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00725" y="54102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4171A49-393C-4B2D-965F-1A7E17067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0238" y="5410200"/>
            <a:ext cx="3843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60720009-CF26-4687-8267-0DA9BEAA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5275" y="5410200"/>
            <a:ext cx="579438" cy="365125"/>
          </a:xfrm>
        </p:spPr>
        <p:txBody>
          <a:bodyPr/>
          <a:lstStyle>
            <a:lvl1pPr>
              <a:defRPr/>
            </a:lvl1pPr>
          </a:lstStyle>
          <a:p>
            <a:fld id="{A5EDF7D8-34CA-4405-B36C-51093BCA0F5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8771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F2CF6-455F-4D7B-9F2B-2A2462BF0FB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2584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1635F-213B-46C5-870B-AE602A3B237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2682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1E8C5-8DD8-4A31-B511-022FD750204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1332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81C6D-4210-41ED-ADE7-7CBC42D71AF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7778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47FC0-88AA-484F-ADF6-9F77E9853B1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0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21510-5752-492B-8030-D1D449E5F7C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5824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446B8-15CB-4AEE-9F16-362A1629376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93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1D91-198F-4888-A994-E60E2C7F3E39}" type="datetime8">
              <a:rPr lang="ar-JO" smtClean="0"/>
              <a:t>12 تشرين الثاني، 22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835208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lang="en-US"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783BC-363E-44D2-B135-8EF98657D77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0384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5269C-45B6-40C9-BFB0-8D1EB3BF8BA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8858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98E93-7E1F-4CAE-82ED-6513804A0EE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8171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4A6295-0D84-47D3-BFC7-D8987EF59C9B}"/>
              </a:ext>
            </a:extLst>
          </p:cNvPr>
          <p:cNvSpPr txBox="1"/>
          <p:nvPr/>
        </p:nvSpPr>
        <p:spPr>
          <a:xfrm>
            <a:off x="696913" y="7191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F0E2A4-F36A-4421-ABEB-1E602CE48202}"/>
              </a:ext>
            </a:extLst>
          </p:cNvPr>
          <p:cNvSpPr txBox="1"/>
          <p:nvPr/>
        </p:nvSpPr>
        <p:spPr>
          <a:xfrm>
            <a:off x="7816850" y="27654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DB711D1-C899-4F57-9D70-919E8E54FF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D270F96-D038-4F29-B741-0F0DBCAA30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D6D7B32-58C5-47C9-8C4B-2FE1360108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A682E26-030A-4E3D-93C5-AC95DA8C8A0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3676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C953C-3072-4C14-8D2E-A15FB084C60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8883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359717FE-CAB6-4429-846C-5AFCB5D0E0A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2978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F9CA4786-45EB-4E23-9607-F15993D857E0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7CC5DC37-95FB-4D9D-8BBE-0197F954A1C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D72540B4-8DE7-4358-A14C-04261198C34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BE7D1D6B-B7FA-47ED-9E29-F6F0ACAE0AE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3005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27A21-7C11-47C5-A336-24948F85424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3665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2C96B-7EED-40B7-9614-66492B5E546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5868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7">
            <a:extLst>
              <a:ext uri="{FF2B5EF4-FFF2-40B4-BE49-F238E27FC236}">
                <a16:creationId xmlns:a16="http://schemas.microsoft.com/office/drawing/2014/main" id="{7F9727D1-3C6D-4A1E-9690-D0650E678E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8">
            <a:extLst>
              <a:ext uri="{FF2B5EF4-FFF2-40B4-BE49-F238E27FC236}">
                <a16:creationId xmlns:a16="http://schemas.microsoft.com/office/drawing/2014/main" id="{926A7DE8-7087-4634-A37F-E02B4D079A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49">
            <a:extLst>
              <a:ext uri="{FF2B5EF4-FFF2-40B4-BE49-F238E27FC236}">
                <a16:creationId xmlns:a16="http://schemas.microsoft.com/office/drawing/2014/main" id="{A16FB02C-8501-4168-86D2-8ABC32B8F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F4728-73CC-4081-8ABA-3B98F958A99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0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CEF4-20BE-41B7-8D38-3E1BAF9D4FFE}" type="datetime8">
              <a:rPr lang="ar-JO" smtClean="0"/>
              <a:t>12 تشرين الثاني، 22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149356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A77760CA-D6C5-4CF5-8D4F-B17B14734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B831B56-8586-4FE5-A24B-15719053A196}"/>
              </a:ext>
            </a:extLst>
          </p:cNvPr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F6AFA2-2E9C-4B6F-88FE-2D821FDF9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55D5E81-9C53-46DF-8B02-7C93BA2409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59C078F-F555-413F-901D-662C3FCB8B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FBB11DB-86D3-4B9B-BE51-05094BB3A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A274DBE-481F-42E0-ABA8-3C7A5A3C9F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6391DB2-B617-4C65-A8BF-E2E226C4659C}"/>
                </a:ext>
              </a:extLst>
            </p:cNvPr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5551828-AE36-4603-A9AE-1921CDF63191}"/>
                </a:ext>
              </a:extLst>
            </p:cNvPr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F52B925-20A7-41C1-97D2-D9E580F325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E8992FB-5AD1-4A1F-9A9C-A18CD2A5E4C2}"/>
                </a:ext>
              </a:extLst>
            </p:cNvPr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69DB0BD-6089-4247-93C3-BA4DEE729D6F}"/>
                </a:ext>
              </a:extLst>
            </p:cNvPr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482EE2E-C75E-4F71-94EA-1380174BDC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B07854B-36DC-4C56-A053-2A0619AD1B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F663CFC-7B1B-48BE-8299-BBAE7E2528FC}"/>
                </a:ext>
              </a:extLst>
            </p:cNvPr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CD32ED0-3A7F-4C75-8DF4-28A598A115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06EEEB1-B7B8-4B55-8C72-057D8668454A}"/>
                </a:ext>
              </a:extLst>
            </p:cNvPr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5F13AFC-4151-4888-AC2B-654DBD4B88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13EAECF-CB46-4A29-BFB7-F126A2964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A10C3F8-F869-4AA6-B101-8FFD8F1F10FA}"/>
                </a:ext>
              </a:extLst>
            </p:cNvPr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E370C23-7F6F-4260-86E9-839F30E07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C2A8C57-01C9-444A-A50D-6715E899F0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CC7835B-7C96-4336-B258-22FE884B6B8F}"/>
                </a:ext>
              </a:extLst>
            </p:cNvPr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5BF9E6D-5C82-405B-912C-29CD436A37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A07F5F4-A32B-4664-9030-D7237111DA88}"/>
                </a:ext>
              </a:extLst>
            </p:cNvPr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03888EE-29EC-4F96-A10A-F85F5370E2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CAEE5FE-24D1-49BD-AA2D-F2BC8F562734}"/>
                </a:ext>
              </a:extLst>
            </p:cNvPr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B29D11F3-2879-4718-87CD-745B21E6E2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01A9B7A-12FF-4DE6-AB18-EBC2E620C086}"/>
                </a:ext>
              </a:extLst>
            </p:cNvPr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66918D0-C1E3-45C8-AF7D-C095924060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15B8C1C-6240-4EC6-8F6B-F9B7F0B41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1CA44E2C-27DA-4FD1-8FF2-1988078F0A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25D44984-B4E2-4101-BA35-AE69AE4AA834}"/>
                </a:ext>
              </a:extLst>
            </p:cNvPr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1A5F545-8DA0-4BD4-841B-EF4276F6375D}"/>
                </a:ext>
              </a:extLst>
            </p:cNvPr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C3008E54-3AA2-40D8-AE39-C93F1E935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46797AE1-AA9A-48B7-9E78-2D37152A4CB3}"/>
                </a:ext>
              </a:extLst>
            </p:cNvPr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A8EA2D17-FC1B-4814-9A8D-970F1493CF81}"/>
                </a:ext>
              </a:extLst>
            </p:cNvPr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DA298B2-6D89-4B2D-933B-08C7862231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185ECD0-B5E1-40EC-923F-B2697C42EB25}"/>
                </a:ext>
              </a:extLst>
            </p:cNvPr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DA40564-D141-417D-8DF4-D12EDCC8D1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1E600097-6EA4-4C0D-B67B-D143CC0F0C46}"/>
                </a:ext>
              </a:extLst>
            </p:cNvPr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27AF9501-4304-4C25-B5BE-9B4B3FA595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5FE1EA1-C295-4158-B230-B518CE6DF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D25B6481-7124-425A-9FBA-35FD005553B3}"/>
                </a:ext>
              </a:extLst>
            </p:cNvPr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766D41BE-3B25-4F76-AB83-3E0933C97D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AA923D7-AA03-4510-AE7A-6C47039D46D3}"/>
                </a:ext>
              </a:extLst>
            </p:cNvPr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2236A25-ED5A-4D9E-8CE8-4DFCF3D11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DE4B2AC-AA4C-4715-8AC8-176D4B68CF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4D734F2-45B5-4600-AD47-2B8118872ED4}"/>
                </a:ext>
              </a:extLst>
            </p:cNvPr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5F184477-3BE5-4801-A31D-CF127F5DC66B}"/>
                </a:ext>
              </a:extLst>
            </p:cNvPr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209D6F4E-2A67-436F-B992-1EB4E632F9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B5A2528D-86F0-4668-BD32-CBF16E8D3A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D0BA031F-7841-4273-B62F-336032271C95}"/>
                </a:ext>
              </a:extLst>
            </p:cNvPr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E9596A64-5B4C-4983-A06F-5495CE3B1E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C846C0B1-D6F5-48E9-9D8D-8EAB16E90E65}"/>
                </a:ext>
              </a:extLst>
            </p:cNvPr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353CDF2-2F8D-4539-A242-038FD7F40C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0" name="Date Placeholder 3">
            <a:extLst>
              <a:ext uri="{FF2B5EF4-FFF2-40B4-BE49-F238E27FC236}">
                <a16:creationId xmlns:a16="http://schemas.microsoft.com/office/drawing/2014/main" id="{8BCAA913-89C4-48D8-B42C-B9C2C36CDF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00725" y="54102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403EC68F-7961-4BE2-9DC8-87AFA8F96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0238" y="5410200"/>
            <a:ext cx="3843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43642815-536C-4112-B8FE-2D8CB80D8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5275" y="5410200"/>
            <a:ext cx="579438" cy="365125"/>
          </a:xfrm>
        </p:spPr>
        <p:txBody>
          <a:bodyPr/>
          <a:lstStyle>
            <a:lvl1pPr>
              <a:defRPr/>
            </a:lvl1pPr>
          </a:lstStyle>
          <a:p>
            <a:fld id="{99AE4D0F-8EA5-450B-85E6-2CDCF361814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7930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BAD58-1B24-4E92-9843-C093F6D3511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779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2B3D9-645D-4B3D-8977-55D1B5599DE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262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C21F1-839D-4B42-A9A2-A352B671B63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7078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581BF-F917-40F3-AF22-D6DBFA585EB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2516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47228-1E4A-4FD0-BA7C-38F90464E60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4888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3378F-A4B7-4E6F-8F2D-FFD14ECD50B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3984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DF080-6992-4F5C-B251-9518EE88DC3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6566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lang="en-US"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C65BF-5752-4D9E-BCF8-F355E73E431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8035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F874F-9BFB-4A23-A0AA-73429103A58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633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F509-B212-4449-81A6-E94FC57C0CC1}" type="datetime8">
              <a:rPr lang="ar-JO" smtClean="0"/>
              <a:t>12 تشرين الثاني، 22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104336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D87DF-7812-40E6-AFA3-1F461CCBC47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3229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7B65BB-A2AD-4625-8670-EC1701812CE2}"/>
              </a:ext>
            </a:extLst>
          </p:cNvPr>
          <p:cNvSpPr txBox="1"/>
          <p:nvPr/>
        </p:nvSpPr>
        <p:spPr>
          <a:xfrm>
            <a:off x="696913" y="7191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0E6BE0-F6C4-4C17-9DEB-E96D7ED6C1BA}"/>
              </a:ext>
            </a:extLst>
          </p:cNvPr>
          <p:cNvSpPr txBox="1"/>
          <p:nvPr/>
        </p:nvSpPr>
        <p:spPr>
          <a:xfrm>
            <a:off x="7816850" y="27654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BE4DF90F-DE28-467A-B352-009E3F0C50D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0ED1F03-8967-49C1-8EE0-B8655B5603E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82148A00-7285-4B38-84D6-9BD4A47D19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2D56BE8-5287-4A32-9295-F505F6ACF39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5449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3D400-ADF8-420E-A93F-6B4C391E883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5090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B0889BB4-9BD5-42D9-B3CD-5CC83DF3AC7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6817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23A6AF1D-FDA8-4772-9B57-B07E88FD735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4B9014DA-1000-4D7A-B928-1939D0A5CA9D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F317D477-8720-4B76-AA0D-9477FD12C1B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1224F165-2C96-4DF3-B86E-D6E8C55E864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8785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FBF8A-3F7F-458F-A7AE-D2A386D2AB9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2561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E2685-F833-4C1D-8DE1-668A4A3EC90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182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7">
            <a:extLst>
              <a:ext uri="{FF2B5EF4-FFF2-40B4-BE49-F238E27FC236}">
                <a16:creationId xmlns:a16="http://schemas.microsoft.com/office/drawing/2014/main" id="{9A52BC3E-4AF2-44C3-B115-28CA56BEB9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8">
            <a:extLst>
              <a:ext uri="{FF2B5EF4-FFF2-40B4-BE49-F238E27FC236}">
                <a16:creationId xmlns:a16="http://schemas.microsoft.com/office/drawing/2014/main" id="{76BBA2CE-EF66-4CB6-B0D4-1D31B4915D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49">
            <a:extLst>
              <a:ext uri="{FF2B5EF4-FFF2-40B4-BE49-F238E27FC236}">
                <a16:creationId xmlns:a16="http://schemas.microsoft.com/office/drawing/2014/main" id="{720974D0-C775-4F75-95A2-A3BAF41336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8F611-15EA-40E2-BF30-B44D9A8207D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18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6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 /><Relationship Id="rId13" Type="http://schemas.openxmlformats.org/officeDocument/2006/relationships/slideLayout" Target="../slideLayouts/slideLayout28.xml" /><Relationship Id="rId3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22.xml" /><Relationship Id="rId12" Type="http://schemas.openxmlformats.org/officeDocument/2006/relationships/slideLayout" Target="../slideLayouts/slideLayout27.xml" /><Relationship Id="rId2" Type="http://schemas.openxmlformats.org/officeDocument/2006/relationships/slideLayout" Target="../slideLayouts/slideLayout17.xml" /><Relationship Id="rId1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6.xml" /><Relationship Id="rId5" Type="http://schemas.openxmlformats.org/officeDocument/2006/relationships/slideLayout" Target="../slideLayouts/slideLayout20.xml" /><Relationship Id="rId10" Type="http://schemas.openxmlformats.org/officeDocument/2006/relationships/slideLayout" Target="../slideLayouts/slideLayout25.xml" /><Relationship Id="rId4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4.xml" /><Relationship Id="rId14" Type="http://schemas.openxmlformats.org/officeDocument/2006/relationships/theme" Target="../theme/theme2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 /><Relationship Id="rId13" Type="http://schemas.openxmlformats.org/officeDocument/2006/relationships/slideLayout" Target="../slideLayouts/slideLayout41.xml" /><Relationship Id="rId3" Type="http://schemas.openxmlformats.org/officeDocument/2006/relationships/slideLayout" Target="../slideLayouts/slideLayout31.xml" /><Relationship Id="rId7" Type="http://schemas.openxmlformats.org/officeDocument/2006/relationships/slideLayout" Target="../slideLayouts/slideLayout35.xml" /><Relationship Id="rId12" Type="http://schemas.openxmlformats.org/officeDocument/2006/relationships/slideLayout" Target="../slideLayouts/slideLayout40.xml" /><Relationship Id="rId2" Type="http://schemas.openxmlformats.org/officeDocument/2006/relationships/slideLayout" Target="../slideLayouts/slideLayout30.xml" /><Relationship Id="rId16" Type="http://schemas.openxmlformats.org/officeDocument/2006/relationships/theme" Target="../theme/theme3.xml" /><Relationship Id="rId1" Type="http://schemas.openxmlformats.org/officeDocument/2006/relationships/slideLayout" Target="../slideLayouts/slideLayout29.xml" /><Relationship Id="rId6" Type="http://schemas.openxmlformats.org/officeDocument/2006/relationships/slideLayout" Target="../slideLayouts/slideLayout34.xml" /><Relationship Id="rId11" Type="http://schemas.openxmlformats.org/officeDocument/2006/relationships/slideLayout" Target="../slideLayouts/slideLayout39.xml" /><Relationship Id="rId5" Type="http://schemas.openxmlformats.org/officeDocument/2006/relationships/slideLayout" Target="../slideLayouts/slideLayout33.xml" /><Relationship Id="rId15" Type="http://schemas.openxmlformats.org/officeDocument/2006/relationships/slideLayout" Target="../slideLayouts/slideLayout43.xml" /><Relationship Id="rId10" Type="http://schemas.openxmlformats.org/officeDocument/2006/relationships/slideLayout" Target="../slideLayouts/slideLayout38.xml" /><Relationship Id="rId4" Type="http://schemas.openxmlformats.org/officeDocument/2006/relationships/slideLayout" Target="../slideLayouts/slideLayout32.xml" /><Relationship Id="rId9" Type="http://schemas.openxmlformats.org/officeDocument/2006/relationships/slideLayout" Target="../slideLayouts/slideLayout37.xml" /><Relationship Id="rId14" Type="http://schemas.openxmlformats.org/officeDocument/2006/relationships/slideLayout" Target="../slideLayouts/slideLayout42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 /><Relationship Id="rId13" Type="http://schemas.openxmlformats.org/officeDocument/2006/relationships/slideLayout" Target="../slideLayouts/slideLayout56.xml" /><Relationship Id="rId18" Type="http://schemas.openxmlformats.org/officeDocument/2006/relationships/slideLayout" Target="../slideLayouts/slideLayout61.xml" /><Relationship Id="rId3" Type="http://schemas.openxmlformats.org/officeDocument/2006/relationships/slideLayout" Target="../slideLayouts/slideLayout46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50.xml" /><Relationship Id="rId12" Type="http://schemas.openxmlformats.org/officeDocument/2006/relationships/slideLayout" Target="../slideLayouts/slideLayout55.xml" /><Relationship Id="rId17" Type="http://schemas.openxmlformats.org/officeDocument/2006/relationships/slideLayout" Target="../slideLayouts/slideLayout60.xml" /><Relationship Id="rId2" Type="http://schemas.openxmlformats.org/officeDocument/2006/relationships/slideLayout" Target="../slideLayouts/slideLayout45.xml" /><Relationship Id="rId16" Type="http://schemas.openxmlformats.org/officeDocument/2006/relationships/slideLayout" Target="../slideLayouts/slideLayout59.xml" /><Relationship Id="rId20" Type="http://schemas.openxmlformats.org/officeDocument/2006/relationships/image" Target="../media/image3.jpeg" /><Relationship Id="rId1" Type="http://schemas.openxmlformats.org/officeDocument/2006/relationships/slideLayout" Target="../slideLayouts/slideLayout44.xml" /><Relationship Id="rId6" Type="http://schemas.openxmlformats.org/officeDocument/2006/relationships/slideLayout" Target="../slideLayouts/slideLayout49.xml" /><Relationship Id="rId11" Type="http://schemas.openxmlformats.org/officeDocument/2006/relationships/slideLayout" Target="../slideLayouts/slideLayout54.xml" /><Relationship Id="rId5" Type="http://schemas.openxmlformats.org/officeDocument/2006/relationships/slideLayout" Target="../slideLayouts/slideLayout48.xml" /><Relationship Id="rId15" Type="http://schemas.openxmlformats.org/officeDocument/2006/relationships/slideLayout" Target="../slideLayouts/slideLayout58.xml" /><Relationship Id="rId10" Type="http://schemas.openxmlformats.org/officeDocument/2006/relationships/slideLayout" Target="../slideLayouts/slideLayout53.xml" /><Relationship Id="rId19" Type="http://schemas.openxmlformats.org/officeDocument/2006/relationships/theme" Target="../theme/theme4.xml" /><Relationship Id="rId4" Type="http://schemas.openxmlformats.org/officeDocument/2006/relationships/slideLayout" Target="../slideLayouts/slideLayout47.xml" /><Relationship Id="rId9" Type="http://schemas.openxmlformats.org/officeDocument/2006/relationships/slideLayout" Target="../slideLayouts/slideLayout52.xml" /><Relationship Id="rId14" Type="http://schemas.openxmlformats.org/officeDocument/2006/relationships/slideLayout" Target="../slideLayouts/slideLayout57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 /><Relationship Id="rId13" Type="http://schemas.openxmlformats.org/officeDocument/2006/relationships/slideLayout" Target="../slideLayouts/slideLayout74.xml" /><Relationship Id="rId18" Type="http://schemas.openxmlformats.org/officeDocument/2006/relationships/slideLayout" Target="../slideLayouts/slideLayout79.xml" /><Relationship Id="rId3" Type="http://schemas.openxmlformats.org/officeDocument/2006/relationships/slideLayout" Target="../slideLayouts/slideLayout64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68.xml" /><Relationship Id="rId12" Type="http://schemas.openxmlformats.org/officeDocument/2006/relationships/slideLayout" Target="../slideLayouts/slideLayout73.xml" /><Relationship Id="rId17" Type="http://schemas.openxmlformats.org/officeDocument/2006/relationships/slideLayout" Target="../slideLayouts/slideLayout78.xml" /><Relationship Id="rId2" Type="http://schemas.openxmlformats.org/officeDocument/2006/relationships/slideLayout" Target="../slideLayouts/slideLayout63.xml" /><Relationship Id="rId16" Type="http://schemas.openxmlformats.org/officeDocument/2006/relationships/slideLayout" Target="../slideLayouts/slideLayout77.xml" /><Relationship Id="rId20" Type="http://schemas.openxmlformats.org/officeDocument/2006/relationships/image" Target="../media/image3.jpeg" /><Relationship Id="rId1" Type="http://schemas.openxmlformats.org/officeDocument/2006/relationships/slideLayout" Target="../slideLayouts/slideLayout62.xml" /><Relationship Id="rId6" Type="http://schemas.openxmlformats.org/officeDocument/2006/relationships/slideLayout" Target="../slideLayouts/slideLayout67.xml" /><Relationship Id="rId11" Type="http://schemas.openxmlformats.org/officeDocument/2006/relationships/slideLayout" Target="../slideLayouts/slideLayout72.xml" /><Relationship Id="rId5" Type="http://schemas.openxmlformats.org/officeDocument/2006/relationships/slideLayout" Target="../slideLayouts/slideLayout66.xml" /><Relationship Id="rId15" Type="http://schemas.openxmlformats.org/officeDocument/2006/relationships/slideLayout" Target="../slideLayouts/slideLayout76.xml" /><Relationship Id="rId10" Type="http://schemas.openxmlformats.org/officeDocument/2006/relationships/slideLayout" Target="../slideLayouts/slideLayout71.xml" /><Relationship Id="rId19" Type="http://schemas.openxmlformats.org/officeDocument/2006/relationships/theme" Target="../theme/theme5.xml" /><Relationship Id="rId4" Type="http://schemas.openxmlformats.org/officeDocument/2006/relationships/slideLayout" Target="../slideLayouts/slideLayout65.xml" /><Relationship Id="rId9" Type="http://schemas.openxmlformats.org/officeDocument/2006/relationships/slideLayout" Target="../slideLayouts/slideLayout70.xml" /><Relationship Id="rId14" Type="http://schemas.openxmlformats.org/officeDocument/2006/relationships/slideLayout" Target="../slideLayouts/slideLayout75.xm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 /><Relationship Id="rId13" Type="http://schemas.openxmlformats.org/officeDocument/2006/relationships/slideLayout" Target="../slideLayouts/slideLayout92.xml" /><Relationship Id="rId18" Type="http://schemas.openxmlformats.org/officeDocument/2006/relationships/slideLayout" Target="../slideLayouts/slideLayout97.xml" /><Relationship Id="rId3" Type="http://schemas.openxmlformats.org/officeDocument/2006/relationships/slideLayout" Target="../slideLayouts/slideLayout82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86.xml" /><Relationship Id="rId12" Type="http://schemas.openxmlformats.org/officeDocument/2006/relationships/slideLayout" Target="../slideLayouts/slideLayout91.xml" /><Relationship Id="rId17" Type="http://schemas.openxmlformats.org/officeDocument/2006/relationships/slideLayout" Target="../slideLayouts/slideLayout96.xml" /><Relationship Id="rId2" Type="http://schemas.openxmlformats.org/officeDocument/2006/relationships/slideLayout" Target="../slideLayouts/slideLayout81.xml" /><Relationship Id="rId16" Type="http://schemas.openxmlformats.org/officeDocument/2006/relationships/slideLayout" Target="../slideLayouts/slideLayout95.xml" /><Relationship Id="rId20" Type="http://schemas.openxmlformats.org/officeDocument/2006/relationships/image" Target="../media/image3.jpeg" /><Relationship Id="rId1" Type="http://schemas.openxmlformats.org/officeDocument/2006/relationships/slideLayout" Target="../slideLayouts/slideLayout80.xml" /><Relationship Id="rId6" Type="http://schemas.openxmlformats.org/officeDocument/2006/relationships/slideLayout" Target="../slideLayouts/slideLayout85.xml" /><Relationship Id="rId11" Type="http://schemas.openxmlformats.org/officeDocument/2006/relationships/slideLayout" Target="../slideLayouts/slideLayout90.xml" /><Relationship Id="rId5" Type="http://schemas.openxmlformats.org/officeDocument/2006/relationships/slideLayout" Target="../slideLayouts/slideLayout84.xml" /><Relationship Id="rId15" Type="http://schemas.openxmlformats.org/officeDocument/2006/relationships/slideLayout" Target="../slideLayouts/slideLayout94.xml" /><Relationship Id="rId10" Type="http://schemas.openxmlformats.org/officeDocument/2006/relationships/slideLayout" Target="../slideLayouts/slideLayout89.xml" /><Relationship Id="rId19" Type="http://schemas.openxmlformats.org/officeDocument/2006/relationships/theme" Target="../theme/theme6.xml" /><Relationship Id="rId4" Type="http://schemas.openxmlformats.org/officeDocument/2006/relationships/slideLayout" Target="../slideLayouts/slideLayout83.xml" /><Relationship Id="rId9" Type="http://schemas.openxmlformats.org/officeDocument/2006/relationships/slideLayout" Target="../slideLayouts/slideLayout88.xml" /><Relationship Id="rId14" Type="http://schemas.openxmlformats.org/officeDocument/2006/relationships/slideLayout" Target="../slideLayouts/slideLayout9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73C21-031A-4982-82EE-6D226F38EF56}" type="datetime8">
              <a:rPr lang="ar-JO" smtClean="0"/>
              <a:t>12 تشرين الثاني، 22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7CF2A-79B5-4031-955A-ECA1338D262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2409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/>
              <a:t>Click to edit Master text styles</a:t>
            </a:r>
          </a:p>
          <a:p>
            <a:pPr lvl="1"/>
            <a:r>
              <a:rPr lang="en-US" altLang="ar-JO"/>
              <a:t>Second level</a:t>
            </a:r>
          </a:p>
          <a:p>
            <a:pPr lvl="2"/>
            <a:r>
              <a:rPr lang="en-US" altLang="ar-JO"/>
              <a:t>Third level</a:t>
            </a:r>
          </a:p>
          <a:p>
            <a:pPr lvl="3"/>
            <a:r>
              <a:rPr lang="en-US" altLang="ar-JO"/>
              <a:t>Fourth level</a:t>
            </a:r>
          </a:p>
          <a:p>
            <a:pPr lvl="4"/>
            <a:r>
              <a:rPr lang="en-US" altLang="ar-JO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2E9312-B75B-4CA4-92D3-67C24468144E}" type="datetime8">
              <a:rPr lang="ar-JO" smtClean="0">
                <a:solidFill>
                  <a:prstClr val="white"/>
                </a:solidFill>
              </a:rPr>
              <a:t>12 تشرين الثاني، 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53E5C5-CBD3-4242-ACD1-0B8465606169}" type="slidenum">
              <a:rPr lang="ar-SA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67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hdr="0" ftr="0" dt="0"/>
  <p:txStyles>
    <p:titleStyle>
      <a:lvl1pPr marL="484188" indent="-484188" algn="l" rtl="1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r" rtl="1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r" rtl="1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r" rtl="1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38948" name="Rectangle 4">
            <a:extLst>
              <a:ext uri="{FF2B5EF4-FFF2-40B4-BE49-F238E27FC236}">
                <a16:creationId xmlns:a16="http://schemas.microsoft.com/office/drawing/2014/main" id="{508ADFBA-6E18-414A-A857-C6E5688A007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949" name="Rectangle 5">
            <a:extLst>
              <a:ext uri="{FF2B5EF4-FFF2-40B4-BE49-F238E27FC236}">
                <a16:creationId xmlns:a16="http://schemas.microsoft.com/office/drawing/2014/main" id="{9DA3F48E-90E6-45AF-8D44-DD26F442E50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950" name="Rectangle 6">
            <a:extLst>
              <a:ext uri="{FF2B5EF4-FFF2-40B4-BE49-F238E27FC236}">
                <a16:creationId xmlns:a16="http://schemas.microsoft.com/office/drawing/2014/main" id="{BEF3F638-F3D9-478D-B60F-865E600677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/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01395C00-2E79-495C-878B-43CDC6448134}" type="slidenum">
              <a:rPr lang="ar-SA" altLang="en-US">
                <a:solidFill>
                  <a:srgbClr val="000000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0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</p:spPr>
      </p:pic>
      <p:grpSp>
        <p:nvGrpSpPr>
          <p:cNvPr id="5123" name="Group 7"/>
          <p:cNvGrpSpPr>
            <a:grpSpLocks/>
          </p:cNvGrpSpPr>
          <p:nvPr/>
        </p:nvGrpSpPr>
        <p:grpSpPr bwMode="auto">
          <a:xfrm>
            <a:off x="-14288" y="0"/>
            <a:ext cx="9042401" cy="6858000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5663" y="619125"/>
            <a:ext cx="74295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512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5663" y="2249488"/>
            <a:ext cx="74295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/>
              <a:t>Click to edit Master text styles</a:t>
            </a:r>
          </a:p>
          <a:p>
            <a:pPr lvl="1"/>
            <a:r>
              <a:rPr lang="en-US" altLang="ar-JO"/>
              <a:t>Second level</a:t>
            </a:r>
          </a:p>
          <a:p>
            <a:pPr lvl="2"/>
            <a:r>
              <a:rPr lang="en-US" altLang="ar-JO"/>
              <a:t>Third level</a:t>
            </a:r>
          </a:p>
          <a:p>
            <a:pPr lvl="3"/>
            <a:r>
              <a:rPr lang="en-US" altLang="ar-JO"/>
              <a:t>Fourth level</a:t>
            </a:r>
          </a:p>
          <a:p>
            <a:pPr lvl="4"/>
            <a:r>
              <a:rPr lang="en-US" altLang="ar-J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763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5663" y="5883275"/>
            <a:ext cx="4679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313" y="5883275"/>
            <a:ext cx="577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30D332-F80F-4943-AA25-4574514FFEA9}" type="slidenum">
              <a:rPr lang="ar-SA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04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</p:spPr>
      </p:pic>
      <p:grpSp>
        <p:nvGrpSpPr>
          <p:cNvPr id="3075" name="Group 7"/>
          <p:cNvGrpSpPr>
            <a:grpSpLocks/>
          </p:cNvGrpSpPr>
          <p:nvPr/>
        </p:nvGrpSpPr>
        <p:grpSpPr bwMode="auto">
          <a:xfrm>
            <a:off x="-14288" y="0"/>
            <a:ext cx="9042401" cy="6858000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5663" y="619125"/>
            <a:ext cx="74295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07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5663" y="2249488"/>
            <a:ext cx="74295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/>
              <a:t>Click to edit Master text styles</a:t>
            </a:r>
          </a:p>
          <a:p>
            <a:pPr lvl="1"/>
            <a:r>
              <a:rPr lang="en-US" altLang="ar-JO"/>
              <a:t>Second level</a:t>
            </a:r>
          </a:p>
          <a:p>
            <a:pPr lvl="2"/>
            <a:r>
              <a:rPr lang="en-US" altLang="ar-JO"/>
              <a:t>Third level</a:t>
            </a:r>
          </a:p>
          <a:p>
            <a:pPr lvl="3"/>
            <a:r>
              <a:rPr lang="en-US" altLang="ar-JO"/>
              <a:t>Fourth level</a:t>
            </a:r>
          </a:p>
          <a:p>
            <a:pPr lvl="4"/>
            <a:r>
              <a:rPr lang="en-US" altLang="ar-J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763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5663" y="5883275"/>
            <a:ext cx="4679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313" y="5883275"/>
            <a:ext cx="577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0BA9AC-D861-4E4D-9033-48C570D8E37E}" type="slidenum">
              <a:rPr lang="ar-SA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3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</p:spPr>
      </p:pic>
      <p:grpSp>
        <p:nvGrpSpPr>
          <p:cNvPr id="4099" name="Group 7"/>
          <p:cNvGrpSpPr>
            <a:grpSpLocks/>
          </p:cNvGrpSpPr>
          <p:nvPr/>
        </p:nvGrpSpPr>
        <p:grpSpPr bwMode="auto">
          <a:xfrm>
            <a:off x="-14288" y="0"/>
            <a:ext cx="9042401" cy="6858000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5663" y="619125"/>
            <a:ext cx="74295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410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5663" y="2249488"/>
            <a:ext cx="74295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/>
              <a:t>Click to edit Master text styles</a:t>
            </a:r>
          </a:p>
          <a:p>
            <a:pPr lvl="1"/>
            <a:r>
              <a:rPr lang="en-US" altLang="ar-JO"/>
              <a:t>Second level</a:t>
            </a:r>
          </a:p>
          <a:p>
            <a:pPr lvl="2"/>
            <a:r>
              <a:rPr lang="en-US" altLang="ar-JO"/>
              <a:t>Third level</a:t>
            </a:r>
          </a:p>
          <a:p>
            <a:pPr lvl="3"/>
            <a:r>
              <a:rPr lang="en-US" altLang="ar-JO"/>
              <a:t>Fourth level</a:t>
            </a:r>
          </a:p>
          <a:p>
            <a:pPr lvl="4"/>
            <a:r>
              <a:rPr lang="en-US" altLang="ar-J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763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5663" y="5883275"/>
            <a:ext cx="4679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313" y="5883275"/>
            <a:ext cx="577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06E302-42DD-4228-9F93-6D516B9D77E6}" type="slidenum">
              <a:rPr lang="ar-SA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068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 /><Relationship Id="rId1" Type="http://schemas.openxmlformats.org/officeDocument/2006/relationships/slideLayout" Target="../slideLayouts/slideLayout13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Relationship Id="rId4" Type="http://schemas.microsoft.com/office/2007/relationships/hdphoto" Target="../media/hdphoto5.wdp" 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13.xml" 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15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13.xml" 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13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1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13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1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13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13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34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image" Target="../media/image18.gif" /><Relationship Id="rId1" Type="http://schemas.openxmlformats.org/officeDocument/2006/relationships/slideLayout" Target="../slideLayouts/slideLayout41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18.gif" /><Relationship Id="rId1" Type="http://schemas.openxmlformats.org/officeDocument/2006/relationships/slideLayout" Target="../slideLayouts/slideLayout41.xml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5" Type="http://schemas.microsoft.com/office/2007/relationships/hdphoto" Target="../media/hdphoto2.wdp" /><Relationship Id="rId4" Type="http://schemas.openxmlformats.org/officeDocument/2006/relationships/image" Target="../media/image8.png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 /><Relationship Id="rId2" Type="http://schemas.openxmlformats.org/officeDocument/2006/relationships/image" Target="../media/image18.gif" /><Relationship Id="rId1" Type="http://schemas.openxmlformats.org/officeDocument/2006/relationships/slideLayout" Target="../slideLayouts/slideLayout41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18.gif" /><Relationship Id="rId1" Type="http://schemas.openxmlformats.org/officeDocument/2006/relationships/slideLayout" Target="../slideLayouts/slideLayout41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30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image" Target="../media/image18.gif" /><Relationship Id="rId1" Type="http://schemas.openxmlformats.org/officeDocument/2006/relationships/slideLayout" Target="../slideLayouts/slideLayout41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 /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61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 /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61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 /><Relationship Id="rId1" Type="http://schemas.openxmlformats.org/officeDocument/2006/relationships/slideLayout" Target="../slideLayouts/slideLayout79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 /><Relationship Id="rId1" Type="http://schemas.openxmlformats.org/officeDocument/2006/relationships/slideLayout" Target="../slideLayouts/slideLayout97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61.xml" /><Relationship Id="rId4" Type="http://schemas.openxmlformats.org/officeDocument/2006/relationships/image" Target="../media/image18.gif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 /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6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2.xml" /><Relationship Id="rId5" Type="http://schemas.microsoft.com/office/2007/relationships/hdphoto" Target="../media/hdphoto3.wdp" /><Relationship Id="rId4" Type="http://schemas.openxmlformats.org/officeDocument/2006/relationships/image" Target="../media/image11.png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 /><Relationship Id="rId1" Type="http://schemas.openxmlformats.org/officeDocument/2006/relationships/slideLayout" Target="../slideLayouts/slideLayout27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17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17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 /><Relationship Id="rId1" Type="http://schemas.openxmlformats.org/officeDocument/2006/relationships/slideLayout" Target="../slideLayouts/slideLayout27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 /><Relationship Id="rId1" Type="http://schemas.openxmlformats.org/officeDocument/2006/relationships/slideLayout" Target="../slideLayouts/slideLayout27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 /><Relationship Id="rId1" Type="http://schemas.openxmlformats.org/officeDocument/2006/relationships/slideLayout" Target="../slideLayouts/slideLayout27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 /><Relationship Id="rId1" Type="http://schemas.openxmlformats.org/officeDocument/2006/relationships/slideLayout" Target="../slideLayouts/slideLayout27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 /><Relationship Id="rId1" Type="http://schemas.openxmlformats.org/officeDocument/2006/relationships/slideLayout" Target="../slideLayouts/slideLayout27.xml" 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 /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28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 /><Relationship Id="rId1" Type="http://schemas.openxmlformats.org/officeDocument/2006/relationships/slideLayout" Target="../slideLayouts/slideLayout2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2.xml" /><Relationship Id="rId4" Type="http://schemas.microsoft.com/office/2007/relationships/hdphoto" Target="../media/hdphoto3.wdp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 /><Relationship Id="rId1" Type="http://schemas.openxmlformats.org/officeDocument/2006/relationships/slideLayout" Target="../slideLayouts/slideLayout27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 /><Relationship Id="rId1" Type="http://schemas.openxmlformats.org/officeDocument/2006/relationships/slideLayout" Target="../slideLayouts/slideLayout28.xml" 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 /><Relationship Id="rId2" Type="http://schemas.openxmlformats.org/officeDocument/2006/relationships/image" Target="../media/image18.gif" /><Relationship Id="rId1" Type="http://schemas.openxmlformats.org/officeDocument/2006/relationships/slideLayout" Target="../slideLayouts/slideLayout28.xml" 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1.xml" 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 /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 /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 /><Relationship Id="rId1" Type="http://schemas.openxmlformats.org/officeDocument/2006/relationships/slideLayout" Target="../slideLayouts/slideLayout2.xml" 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15.jpeg" 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 /><Relationship Id="rId1" Type="http://schemas.openxmlformats.org/officeDocument/2006/relationships/slideLayout" Target="../slideLayouts/slideLayout2.xml" 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2.xml" 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 /><Relationship Id="rId2" Type="http://schemas.openxmlformats.org/officeDocument/2006/relationships/image" Target="../media/image50.jpeg" /><Relationship Id="rId1" Type="http://schemas.openxmlformats.org/officeDocument/2006/relationships/slideLayout" Target="../slideLayouts/slideLayout2.xml" 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 /><Relationship Id="rId1" Type="http://schemas.openxmlformats.org/officeDocument/2006/relationships/slideLayout" Target="../slideLayouts/slideLayout2.xml" 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 /><Relationship Id="rId2" Type="http://schemas.openxmlformats.org/officeDocument/2006/relationships/image" Target="../media/image53.png" /><Relationship Id="rId1" Type="http://schemas.openxmlformats.org/officeDocument/2006/relationships/slideLayout" Target="../slideLayouts/slideLayout2.xml" 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 /><Relationship Id="rId1" Type="http://schemas.openxmlformats.org/officeDocument/2006/relationships/slideLayout" Target="../slideLayouts/slideLayout2.xml" 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496944" cy="1470025"/>
          </a:xfrm>
        </p:spPr>
        <p:txBody>
          <a:bodyPr>
            <a:noAutofit/>
          </a:bodyPr>
          <a:lstStyle/>
          <a:p>
            <a:r>
              <a:rPr lang="en-US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Meningitis </a:t>
            </a:r>
            <a:endParaRPr lang="ar-JO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1</a:t>
            </a:fld>
            <a:endParaRPr lang="ar-JO"/>
          </a:p>
        </p:txBody>
      </p:sp>
      <p:sp>
        <p:nvSpPr>
          <p:cNvPr id="6" name="Rectangle 5"/>
          <p:cNvSpPr/>
          <p:nvPr/>
        </p:nvSpPr>
        <p:spPr>
          <a:xfrm>
            <a:off x="2088232" y="2852936"/>
            <a:ext cx="4572000" cy="28130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altLang="ar-JO" sz="4400" dirty="0">
                <a:solidFill>
                  <a:schemeClr val="bg1"/>
                </a:solidFill>
              </a:rPr>
              <a:t>DR.OMAR ALI NAFI</a:t>
            </a:r>
            <a:br>
              <a:rPr lang="en-US" altLang="ar-JO" sz="4400" dirty="0">
                <a:solidFill>
                  <a:schemeClr val="bg1"/>
                </a:solidFill>
              </a:rPr>
            </a:br>
            <a:r>
              <a:rPr lang="en-US" altLang="ar-JO" sz="4400" dirty="0">
                <a:solidFill>
                  <a:schemeClr val="bg1"/>
                </a:solidFill>
              </a:rPr>
              <a:t>MBBS,CJBP,MRCP</a:t>
            </a:r>
          </a:p>
          <a:p>
            <a:pPr algn="ctr">
              <a:spcBef>
                <a:spcPct val="20000"/>
              </a:spcBef>
            </a:pPr>
            <a:endParaRPr lang="en-US" altLang="ar-JO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ar-JO" i="1" dirty="0">
              <a:solidFill>
                <a:schemeClr val="bg1"/>
              </a:solidFill>
            </a:endParaRPr>
          </a:p>
          <a:p>
            <a:endParaRPr lang="en-US" altLang="ar-JO" i="1" dirty="0">
              <a:solidFill>
                <a:schemeClr val="bg1"/>
              </a:solidFill>
            </a:endParaRPr>
          </a:p>
        </p:txBody>
      </p:sp>
      <p:pic>
        <p:nvPicPr>
          <p:cNvPr id="19460" name="Picture 4" descr="ÙØªÙØ¬Ø© Ø¨Ø­Ø« Ø§ÙØµÙØ± Ø¹Ù âªMENINGITIS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693" y="3717032"/>
            <a:ext cx="23812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684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74638"/>
            <a:ext cx="8229600" cy="1143000"/>
          </a:xfrm>
        </p:spPr>
        <p:txBody>
          <a:bodyPr/>
          <a:lstStyle/>
          <a:p>
            <a:pPr algn="l"/>
            <a:r>
              <a:rPr lang="en-US" altLang="ar-JO" b="1" dirty="0">
                <a:solidFill>
                  <a:srgbClr val="FF0000"/>
                </a:solidFill>
              </a:rPr>
              <a:t>    Neonatal Meningitis (S &amp; S) :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99463" cy="4530725"/>
          </a:xfrm>
        </p:spPr>
        <p:txBody>
          <a:bodyPr/>
          <a:lstStyle/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Usually , manifestations are those associated with neonatal sepsis : temperature instability, respiratory distress, jaundice, apnea 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CNS signs : lethargy , seizures (particularly focal) , vomiting  and irritability more specifically suggest meningitis 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A bulging or full fontanelle occurs in about 25% and nuchal rigidity in only 15% 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Cranial nerve abnormalities ( especially the 3</a:t>
            </a:r>
            <a:r>
              <a:rPr lang="en-US" altLang="ar-JO" sz="2800" i="1" baseline="30000" dirty="0">
                <a:solidFill>
                  <a:schemeClr val="bg1"/>
                </a:solidFill>
              </a:rPr>
              <a:t>rd</a:t>
            </a:r>
            <a:r>
              <a:rPr lang="en-US" altLang="ar-JO" sz="2800" i="1" dirty="0">
                <a:solidFill>
                  <a:schemeClr val="bg1"/>
                </a:solidFill>
              </a:rPr>
              <a:t> , 6</a:t>
            </a:r>
            <a:r>
              <a:rPr lang="en-US" altLang="ar-JO" sz="2800" i="1" baseline="30000" dirty="0">
                <a:solidFill>
                  <a:schemeClr val="bg1"/>
                </a:solidFill>
              </a:rPr>
              <a:t>th</a:t>
            </a:r>
            <a:r>
              <a:rPr lang="en-US" altLang="ar-JO" sz="2800" i="1" dirty="0">
                <a:solidFill>
                  <a:schemeClr val="bg1"/>
                </a:solidFill>
              </a:rPr>
              <a:t> and 7</a:t>
            </a:r>
            <a:r>
              <a:rPr lang="en-US" altLang="ar-JO" sz="2800" i="1" baseline="30000" dirty="0">
                <a:solidFill>
                  <a:schemeClr val="bg1"/>
                </a:solidFill>
              </a:rPr>
              <a:t>th</a:t>
            </a:r>
            <a:r>
              <a:rPr lang="en-US" altLang="ar-JO" sz="2800" i="1" dirty="0">
                <a:solidFill>
                  <a:schemeClr val="bg1"/>
                </a:solidFill>
              </a:rPr>
              <a:t> ) may also be present .</a:t>
            </a:r>
          </a:p>
        </p:txBody>
      </p:sp>
      <p:pic>
        <p:nvPicPr>
          <p:cNvPr id="6" name="Picture 4" descr="chi8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61" y="251743"/>
            <a:ext cx="1008063" cy="1089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0EE-3FA4-4637-B670-A3BE954039D1}" type="slidenum">
              <a:rPr lang="ar-SA" altLang="ar-JO" smtClean="0"/>
              <a:pPr/>
              <a:t>10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567390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ÙØªÙØ¬Ø© Ø¨Ø­Ø« Ø§ÙØµÙØ± Ø¹Ù âªlumper puncher IN NEONATE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89" y="1916832"/>
            <a:ext cx="6076950" cy="4562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548680"/>
            <a:ext cx="568863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6000" b="1" dirty="0">
                <a:solidFill>
                  <a:srgbClr val="FF0000"/>
                </a:solidFill>
              </a:rPr>
              <a:t>Diagnosis ! </a:t>
            </a:r>
            <a:endParaRPr lang="ar-JO" sz="6000" b="1" dirty="0">
              <a:solidFill>
                <a:srgbClr val="FF0000"/>
              </a:solidFill>
            </a:endParaRPr>
          </a:p>
        </p:txBody>
      </p:sp>
      <p:sp>
        <p:nvSpPr>
          <p:cNvPr id="3" name="AutoShape 5" descr="ÙØªÙØ¬Ø© Ø¨Ø­Ø« Ø§ÙØµÙØ± Ø¹Ù âªquestion markâ¬â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8201" name="Picture 9" descr="ÙØªÙØ¬Ø© Ø¨Ø­Ø« Ø§ÙØµÙØ± Ø¹Ù âªquestion emojiâ¬â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60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20" y="216958"/>
            <a:ext cx="1536437" cy="167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11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43430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3608" y="1988840"/>
            <a:ext cx="74888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4000" i="1" dirty="0">
                <a:solidFill>
                  <a:schemeClr val="bg1"/>
                </a:solidFill>
              </a:rPr>
              <a:t>Definitive Diagnosis is made by CSF examination via LP , which should be performed in </a:t>
            </a:r>
            <a:r>
              <a:rPr lang="en-US" altLang="ar-JO" sz="4000" i="1" dirty="0">
                <a:solidFill>
                  <a:srgbClr val="FF0000"/>
                </a:solidFill>
              </a:rPr>
              <a:t>any neonate suspected of having sepsis or meningitis .</a:t>
            </a:r>
          </a:p>
        </p:txBody>
      </p:sp>
      <p:pic>
        <p:nvPicPr>
          <p:cNvPr id="6" name="Picture 2" descr="ÙØªÙØ¬Ø© Ø¨Ø­Ø« Ø§ÙØµÙØ± Ø¹Ù syringe Ø±Ø³Ù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36" b="7862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642"/>
          <a:stretch/>
        </p:blipFill>
        <p:spPr bwMode="auto">
          <a:xfrm>
            <a:off x="0" y="-35185"/>
            <a:ext cx="1763688" cy="16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12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94954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 b="1" dirty="0">
                <a:solidFill>
                  <a:srgbClr val="FF0000"/>
                </a:solidFill>
              </a:rPr>
              <a:t>Lumbar puncture 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ar-JO" dirty="0">
                <a:solidFill>
                  <a:schemeClr val="bg1"/>
                </a:solidFill>
              </a:rPr>
              <a:t>Put the patient in left lateral position with neck flexion and knee in full extension ( fetal position ) 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ar-JO" dirty="0">
                <a:solidFill>
                  <a:schemeClr val="bg1"/>
                </a:solidFill>
              </a:rPr>
              <a:t>Determine L3 –L4 OR L4 –L5 depend on post. iliac crest  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ar-JO" dirty="0">
                <a:solidFill>
                  <a:schemeClr val="bg1"/>
                </a:solidFill>
              </a:rPr>
              <a:t>Sterile the area in circular manner  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ar-JO" dirty="0">
                <a:solidFill>
                  <a:schemeClr val="bg1"/>
                </a:solidFill>
              </a:rPr>
              <a:t>Inject local anesthesia under the skin 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ar-JO" dirty="0">
                <a:solidFill>
                  <a:schemeClr val="bg1"/>
                </a:solidFill>
              </a:rPr>
              <a:t>By spinal needle enter to subarachnoid space 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altLang="ar-JO" dirty="0">
              <a:solidFill>
                <a:schemeClr val="bg1"/>
              </a:solidFill>
            </a:endParaRPr>
          </a:p>
        </p:txBody>
      </p:sp>
      <p:pic>
        <p:nvPicPr>
          <p:cNvPr id="4" name="Picture 2" descr="ÙØªÙØ¬Ø© Ø¨Ø­Ø« Ø§ÙØµÙØ± Ø¹Ù syringe Ø±Ø³Ù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36" b="7862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642"/>
          <a:stretch/>
        </p:blipFill>
        <p:spPr bwMode="auto">
          <a:xfrm>
            <a:off x="0" y="-35185"/>
            <a:ext cx="1763688" cy="16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13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78737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62880" y="274638"/>
            <a:ext cx="8229600" cy="1143000"/>
          </a:xfrm>
        </p:spPr>
        <p:txBody>
          <a:bodyPr/>
          <a:lstStyle/>
          <a:p>
            <a:r>
              <a:rPr lang="en-US" altLang="ar-JO" sz="4000" b="1" dirty="0">
                <a:solidFill>
                  <a:srgbClr val="FF0000"/>
                </a:solidFill>
              </a:rPr>
              <a:t>    Neonatal Meningitis (Diagnosis) :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4530725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However, LP can be difficult to perform in a neonate , and there is some risk for hypoxia.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altLang="ar-JO" sz="2800" i="1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Poor clinical condition (</a:t>
            </a:r>
            <a:r>
              <a:rPr lang="en-US" altLang="ar-JO" sz="2800" i="1" dirty="0" err="1">
                <a:solidFill>
                  <a:schemeClr val="bg1"/>
                </a:solidFill>
              </a:rPr>
              <a:t>resoiratory</a:t>
            </a:r>
            <a:r>
              <a:rPr lang="en-US" altLang="ar-JO" sz="2800" i="1" dirty="0">
                <a:solidFill>
                  <a:schemeClr val="bg1"/>
                </a:solidFill>
              </a:rPr>
              <a:t> distress, shock , thrombocytopenia) makes LP risky .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altLang="ar-JO" sz="2800" i="1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If LP is delayed , the neonate should be treated as though meningitis is present .</a:t>
            </a:r>
          </a:p>
        </p:txBody>
      </p:sp>
      <p:pic>
        <p:nvPicPr>
          <p:cNvPr id="9218" name="Picture 2" descr="ÙØªÙØ¬Ø© Ø¨Ø­Ø« Ø§ÙØµÙØ± Ø¹Ù syringe Ø±Ø³Ù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36" b="7862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642"/>
          <a:stretch/>
        </p:blipFill>
        <p:spPr bwMode="auto">
          <a:xfrm>
            <a:off x="0" y="-35185"/>
            <a:ext cx="1763688" cy="16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0EE-3FA4-4637-B670-A3BE954039D1}" type="slidenum">
              <a:rPr lang="ar-SA" altLang="ar-JO" smtClean="0"/>
              <a:pPr/>
              <a:t>14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471863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dirty="0">
                <a:solidFill>
                  <a:schemeClr val="bg1"/>
                </a:solidFill>
              </a:rPr>
              <a:t>We have to take </a:t>
            </a:r>
            <a:r>
              <a:rPr lang="en-US" altLang="ar-JO" sz="4800" dirty="0">
                <a:solidFill>
                  <a:srgbClr val="FF0000"/>
                </a:solidFill>
              </a:rPr>
              <a:t>5</a:t>
            </a:r>
            <a:r>
              <a:rPr lang="en-US" altLang="ar-JO" dirty="0">
                <a:solidFill>
                  <a:schemeClr val="bg1"/>
                </a:solidFill>
              </a:rPr>
              <a:t> tubes of CSF  FOR :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altLang="ar-JO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dirty="0">
                <a:solidFill>
                  <a:schemeClr val="bg1"/>
                </a:solidFill>
              </a:rPr>
              <a:t>  Cytology 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dirty="0">
                <a:solidFill>
                  <a:schemeClr val="bg1"/>
                </a:solidFill>
              </a:rPr>
              <a:t>Chemistry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dirty="0">
                <a:solidFill>
                  <a:schemeClr val="bg1"/>
                </a:solidFill>
              </a:rPr>
              <a:t> Gram stain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dirty="0">
                <a:solidFill>
                  <a:schemeClr val="bg1"/>
                </a:solidFill>
              </a:rPr>
              <a:t> </a:t>
            </a:r>
            <a:r>
              <a:rPr lang="en-US" altLang="ar-JO" dirty="0" err="1">
                <a:solidFill>
                  <a:schemeClr val="bg1"/>
                </a:solidFill>
              </a:rPr>
              <a:t>Antiginicity</a:t>
            </a:r>
            <a:r>
              <a:rPr lang="en-US" altLang="ar-JO" dirty="0">
                <a:solidFill>
                  <a:schemeClr val="bg1"/>
                </a:solidFill>
              </a:rPr>
              <a:t> </a:t>
            </a:r>
            <a:endParaRPr lang="ar-SA" altLang="ar-JO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dirty="0">
                <a:solidFill>
                  <a:schemeClr val="bg1"/>
                </a:solidFill>
              </a:rPr>
              <a:t> Culture .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altLang="ar-JO" dirty="0">
              <a:solidFill>
                <a:schemeClr val="bg1"/>
              </a:solidFill>
            </a:endParaRPr>
          </a:p>
        </p:txBody>
      </p:sp>
      <p:pic>
        <p:nvPicPr>
          <p:cNvPr id="10244" name="Picture 4" descr="ÙØªÙØ¬Ø© Ø¨Ø­Ø« Ø§ÙØµÙØ± Ø¹Ù âªtubes  medical lab Ø±Ø³Ùâ¬â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285" y="-459432"/>
            <a:ext cx="266020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15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74550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marL="571500" indent="-571500" algn="l" rtl="0">
              <a:buFont typeface="Wingdings" panose="05000000000000000000" pitchFamily="2" charset="2"/>
              <a:buChar char="q"/>
            </a:pPr>
            <a:r>
              <a:rPr lang="en-US" altLang="ar-JO" b="1" dirty="0">
                <a:solidFill>
                  <a:srgbClr val="FF0000"/>
                </a:solidFill>
              </a:rPr>
              <a:t>Laboratory Values : </a:t>
            </a:r>
          </a:p>
        </p:txBody>
      </p:sp>
      <p:graphicFrame>
        <p:nvGraphicFramePr>
          <p:cNvPr id="334875" name="Group 2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10213560"/>
              </p:ext>
            </p:extLst>
          </p:nvPr>
        </p:nvGraphicFramePr>
        <p:xfrm>
          <a:off x="133672" y="1682895"/>
          <a:ext cx="8686800" cy="4666489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3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0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06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ar-J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WBCs 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(/microL)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JO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Protein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(mg/dL)</a:t>
                      </a:r>
                      <a:endParaRPr kumimoji="0" lang="en-US" altLang="ar-JO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u="none" strike="noStrike" kern="1200" cap="none" normalizeH="0" baseline="0">
                          <a:ln>
                            <a:noFill/>
                          </a:ln>
                          <a:effectLst/>
                        </a:rPr>
                        <a:t>Glucose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u="none" strike="noStrike" kern="1200" cap="none" normalizeH="0" baseline="0">
                          <a:ln>
                            <a:noFill/>
                          </a:ln>
                          <a:effectLst/>
                        </a:rPr>
                        <a:t>  (mg/dL)</a:t>
                      </a:r>
                      <a:endParaRPr kumimoji="0" lang="en-US" altLang="ar-JO" sz="2800" b="0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3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JO" sz="28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Normal</a:t>
                      </a:r>
                      <a:endParaRPr kumimoji="0" lang="en-US" altLang="ar-JO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0 - 5 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(Lymphocytes)</a:t>
                      </a:r>
                      <a:endParaRPr kumimoji="0" lang="en-US" altLang="ar-JO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 – 40 </a:t>
                      </a:r>
                      <a:endParaRPr kumimoji="0" lang="en-US" altLang="ar-J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50 – 100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½ - 2/3 blood </a:t>
                      </a:r>
                      <a:r>
                        <a:rPr kumimoji="0" lang="en-US" altLang="ar-JO" sz="1400" u="none" strike="noStrike" kern="1200" cap="none" normalizeH="0" baseline="0" dirty="0" err="1">
                          <a:ln>
                            <a:noFill/>
                          </a:ln>
                          <a:effectLst/>
                        </a:rPr>
                        <a:t>glcouse</a:t>
                      </a:r>
                      <a:r>
                        <a:rPr kumimoji="0" lang="en-US" altLang="ar-JO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altLang="ar-JO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JO" sz="28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ABM</a:t>
                      </a:r>
                      <a:endParaRPr kumimoji="0" lang="en-US" altLang="ar-JO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100 - 10,000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(PMNs)</a:t>
                      </a:r>
                      <a:endParaRPr kumimoji="0" lang="en-US" altLang="ar-JO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&gt; 100</a:t>
                      </a:r>
                      <a:endParaRPr kumimoji="0" lang="en-US" altLang="ar-JO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&gt; 25</a:t>
                      </a:r>
                      <a:endParaRPr kumimoji="0" lang="en-US" altLang="ar-JO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16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87441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ar-JO" sz="4000" b="1" dirty="0">
                <a:solidFill>
                  <a:schemeClr val="bg1"/>
                </a:solidFill>
              </a:rPr>
              <a:t>Normal RBC = 0 </a:t>
            </a:r>
            <a:br>
              <a:rPr lang="en-US" altLang="ar-JO" sz="4000" b="1" dirty="0">
                <a:solidFill>
                  <a:schemeClr val="bg1"/>
                </a:solidFill>
              </a:rPr>
            </a:br>
            <a:endParaRPr lang="en-US" altLang="ar-JO" sz="4000" b="1" dirty="0">
              <a:solidFill>
                <a:schemeClr val="bg1"/>
              </a:solidFill>
            </a:endParaRPr>
          </a:p>
        </p:txBody>
      </p:sp>
      <p:grpSp>
        <p:nvGrpSpPr>
          <p:cNvPr id="2" name=" 331780"/>
          <p:cNvGrpSpPr>
            <a:grpSpLocks/>
          </p:cNvGrpSpPr>
          <p:nvPr/>
        </p:nvGrpSpPr>
        <p:grpSpPr bwMode="auto">
          <a:xfrm>
            <a:off x="719138" y="1628775"/>
            <a:ext cx="8229600" cy="4530725"/>
            <a:chOff x="1134" y="1295"/>
            <a:chExt cx="1872" cy="720"/>
          </a:xfrm>
        </p:grpSpPr>
        <p:cxnSp>
          <p:nvCxnSpPr>
            <p:cNvPr id="2052" name="_s2052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2250" y="1403"/>
              <a:ext cx="144" cy="504"/>
            </a:xfrm>
            <a:prstGeom prst="bentConnector3">
              <a:avLst>
                <a:gd name="adj1" fmla="val 1263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746" y="1403"/>
              <a:ext cx="144" cy="504"/>
            </a:xfrm>
            <a:prstGeom prst="bentConnector3">
              <a:avLst>
                <a:gd name="adj1" fmla="val 1263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54"/>
            <p:cNvSpPr>
              <a:spLocks noChangeArrowheads="1"/>
            </p:cNvSpPr>
            <p:nvPr/>
          </p:nvSpPr>
          <p:spPr bwMode="auto">
            <a:xfrm>
              <a:off x="1638" y="1295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ar-JO" sz="40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  <a:cs typeface="Arial" pitchFamily="34" charset="0"/>
                </a:rPr>
                <a:t>If there is blood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ar-JO" sz="40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  <a:cs typeface="Arial" pitchFamily="34" charset="0"/>
                </a:rPr>
                <a:t>with CSF </a:t>
              </a:r>
            </a:p>
          </p:txBody>
        </p:sp>
        <p:sp>
          <p:nvSpPr>
            <p:cNvPr id="4" name="_s2055"/>
            <p:cNvSpPr>
              <a:spLocks noChangeArrowheads="1"/>
            </p:cNvSpPr>
            <p:nvPr/>
          </p:nvSpPr>
          <p:spPr bwMode="auto">
            <a:xfrm>
              <a:off x="1134" y="1727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ar-JO" sz="200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Trauma  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ar-JO" sz="200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1- Clear with time .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ar-JO" sz="200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2- Do centrifugation 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ar-JO" sz="200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and see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ar-JO" sz="200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RBC-WBC ratio.</a:t>
              </a:r>
            </a:p>
          </p:txBody>
        </p:sp>
        <p:sp>
          <p:nvSpPr>
            <p:cNvPr id="5" name="_s2056"/>
            <p:cNvSpPr>
              <a:spLocks noChangeArrowheads="1"/>
            </p:cNvSpPr>
            <p:nvPr/>
          </p:nvSpPr>
          <p:spPr bwMode="auto">
            <a:xfrm>
              <a:off x="2142" y="1727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ar-JO" sz="200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Subarachnoid </a:t>
              </a:r>
              <a:r>
                <a:rPr lang="en-US" altLang="ar-JO" sz="2000" dirty="0" err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hmg</a:t>
              </a:r>
              <a:r>
                <a:rPr lang="en-US" altLang="ar-JO" sz="200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pic>
        <p:nvPicPr>
          <p:cNvPr id="2058" name="Picture 10" descr="ÙØªÙØ¬Ø© Ø¨Ø­Ø« Ø§ÙØµÙØ± Ø¹Ù RBC  Ø±Ø³Ù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5752"/>
            <a:ext cx="158393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05A7-1DDD-4EA0-9AA2-87E61C848FCA}" type="slidenum">
              <a:rPr lang="ar-SA" altLang="ar-JO" smtClean="0"/>
              <a:pPr/>
              <a:t>17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659353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71500" indent="-571500" algn="l" rtl="0">
              <a:buFont typeface="Wingdings" panose="05000000000000000000" pitchFamily="2" charset="2"/>
              <a:buChar char="q"/>
            </a:pPr>
            <a:r>
              <a:rPr lang="en-US" altLang="ar-JO">
                <a:solidFill>
                  <a:schemeClr val="bg1"/>
                </a:solidFill>
              </a:rPr>
              <a:t>Gram stain result 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800">
                <a:solidFill>
                  <a:schemeClr val="bg1"/>
                </a:solidFill>
              </a:rPr>
              <a:t>Need 10 min ……..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altLang="ar-JO" sz="2800">
              <a:solidFill>
                <a:schemeClr val="bg1"/>
              </a:solidFill>
            </a:endParaRPr>
          </a:p>
        </p:txBody>
      </p:sp>
      <p:graphicFrame>
        <p:nvGraphicFramePr>
          <p:cNvPr id="329786" name="Group 5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44268893"/>
              </p:ext>
            </p:extLst>
          </p:nvPr>
        </p:nvGraphicFramePr>
        <p:xfrm>
          <a:off x="3193925" y="2060848"/>
          <a:ext cx="5770563" cy="5138407"/>
        </p:xfrm>
        <a:graphic>
          <a:graphicData uri="http://schemas.openxmlformats.org/drawingml/2006/table">
            <a:tbl>
              <a:tblPr/>
              <a:tblGrid>
                <a:gridCol w="288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4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21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 coli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gram – bacilli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Listeria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Gram + bacilli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H.Infulenza</a:t>
                      </a:r>
                      <a:r>
                        <a:rPr kumimoji="0" lang="en-US" alt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Gram - </a:t>
                      </a:r>
                      <a:r>
                        <a:rPr kumimoji="0" lang="en-US" altLang="ar-JO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cocobacilli</a:t>
                      </a:r>
                      <a:endParaRPr kumimoji="0" lang="en-US" altLang="ar-J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N.Meningitidis</a:t>
                      </a:r>
                      <a:r>
                        <a:rPr kumimoji="0" lang="en-US" alt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Gram – </a:t>
                      </a:r>
                      <a:r>
                        <a:rPr kumimoji="0" lang="en-US" altLang="ar-JO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diplococi</a:t>
                      </a:r>
                      <a:r>
                        <a:rPr kumimoji="0" lang="en-US" alt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Gram + </a:t>
                      </a:r>
                      <a:r>
                        <a:rPr kumimoji="0" lang="en-US" altLang="ar-JO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coci</a:t>
                      </a:r>
                      <a:endParaRPr kumimoji="0" lang="en-US" altLang="ar-J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Strep pneumonia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Gram + </a:t>
                      </a:r>
                      <a:r>
                        <a:rPr kumimoji="0" lang="en-US" altLang="ar-JO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dipolccoi</a:t>
                      </a:r>
                      <a:r>
                        <a:rPr kumimoji="0" lang="en-US" altLang="ar-J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266" name="Picture 2" descr="ÙØªÙØ¬Ø© Ø¨Ø­Ø« Ø§ÙØµÙØ± Ø¹Ù âªe coli gram stainâ¬â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1944216" cy="1774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0EE-3FA4-4637-B670-A3BE954039D1}" type="slidenum">
              <a:rPr lang="ar-SA" altLang="ar-JO" smtClean="0"/>
              <a:pPr/>
              <a:t>18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141881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4928" y="4137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ar-JO" sz="6600" b="1" dirty="0">
                <a:solidFill>
                  <a:srgbClr val="FF0000"/>
                </a:solidFill>
              </a:rPr>
              <a:t>Don’t forget : 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94619"/>
            <a:ext cx="8229600" cy="4530725"/>
          </a:xfrm>
        </p:spPr>
        <p:txBody>
          <a:bodyPr/>
          <a:lstStyle/>
          <a:p>
            <a:pPr algn="ctr" rtl="0">
              <a:buFont typeface="Wingdings" panose="05000000000000000000" pitchFamily="2" charset="2"/>
              <a:buChar char="q"/>
            </a:pPr>
            <a:r>
              <a:rPr lang="en-US" altLang="ar-JO" sz="6700" dirty="0">
                <a:solidFill>
                  <a:schemeClr val="bg1"/>
                </a:solidFill>
              </a:rPr>
              <a:t>Blood glucose </a:t>
            </a:r>
          </a:p>
          <a:p>
            <a:pPr algn="ctr" rtl="0">
              <a:buFont typeface="Wingdings" panose="05000000000000000000" pitchFamily="2" charset="2"/>
              <a:buChar char="q"/>
            </a:pPr>
            <a:r>
              <a:rPr lang="en-US" altLang="ar-JO" sz="6700" dirty="0">
                <a:solidFill>
                  <a:schemeClr val="bg1"/>
                </a:solidFill>
              </a:rPr>
              <a:t>Blood culture </a:t>
            </a:r>
          </a:p>
        </p:txBody>
      </p:sp>
      <p:pic>
        <p:nvPicPr>
          <p:cNvPr id="12290" name="Picture 2" descr="ÙØªÙØ¬Ø© Ø¨Ø­Ø« Ø§ÙØµÙØ± Ø¹Ù âªdon't forgetâ¬â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04" b="982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75266"/>
            <a:ext cx="3816424" cy="198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19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4259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meningitis-5b0d5767fa6bcc0037643a0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32" y="990599"/>
            <a:ext cx="4075856" cy="543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-2412776" y="1257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ar-JO" sz="5400" b="1" i="1" dirty="0">
                <a:solidFill>
                  <a:srgbClr val="FF0000"/>
                </a:solidFill>
              </a:rPr>
              <a:t>    Introduction :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313233" y="1196752"/>
            <a:ext cx="4546799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altLang="ar-JO" sz="2800" i="1" dirty="0">
              <a:solidFill>
                <a:schemeClr val="bg1"/>
              </a:solidFill>
            </a:endParaRP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Meningitis : is inflammation of the </a:t>
            </a:r>
            <a:r>
              <a:rPr lang="en-US" altLang="ar-JO" sz="2800" i="1" dirty="0" err="1">
                <a:solidFill>
                  <a:schemeClr val="bg1"/>
                </a:solidFill>
              </a:rPr>
              <a:t>leptomeninges</a:t>
            </a:r>
            <a:r>
              <a:rPr lang="en-US" altLang="ar-JO" sz="2800" i="1" dirty="0">
                <a:solidFill>
                  <a:schemeClr val="bg1"/>
                </a:solidFill>
              </a:rPr>
              <a:t> 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altLang="ar-JO" sz="2800" i="1" dirty="0">
              <a:solidFill>
                <a:schemeClr val="bg1"/>
              </a:solidFill>
            </a:endParaRP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One of the most common CNS infections 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altLang="ar-JO" sz="2800" i="1" dirty="0">
              <a:solidFill>
                <a:schemeClr val="bg1"/>
              </a:solidFill>
            </a:endParaRP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It may involve both the meninges and brain parenchyma (meningoencephalitis) 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43926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 sz="4000" i="1" dirty="0">
                <a:solidFill>
                  <a:srgbClr val="FF0000"/>
                </a:solidFill>
              </a:rPr>
              <a:t>    Neonatal Meningitis (Diagnosis) :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50603"/>
            <a:ext cx="8686800" cy="4530725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endParaRPr lang="en-US" altLang="ar-JO" sz="2800" i="1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LP should be repeated at 24 - 48 </a:t>
            </a:r>
            <a:r>
              <a:rPr lang="en-US" altLang="ar-JO" sz="2800" i="1" dirty="0" err="1">
                <a:solidFill>
                  <a:schemeClr val="bg1"/>
                </a:solidFill>
              </a:rPr>
              <a:t>hr</a:t>
            </a:r>
            <a:r>
              <a:rPr lang="en-US" altLang="ar-JO" sz="2800" i="1" dirty="0">
                <a:solidFill>
                  <a:schemeClr val="bg1"/>
                </a:solidFill>
              </a:rPr>
              <a:t> if clinical response is questionable and at 72 </a:t>
            </a:r>
            <a:r>
              <a:rPr lang="en-US" altLang="ar-JO" sz="2800" i="1" dirty="0" err="1">
                <a:solidFill>
                  <a:schemeClr val="bg1"/>
                </a:solidFill>
              </a:rPr>
              <a:t>hr</a:t>
            </a:r>
            <a:r>
              <a:rPr lang="en-US" altLang="ar-JO" sz="2800" i="1" dirty="0">
                <a:solidFill>
                  <a:schemeClr val="bg1"/>
                </a:solidFill>
              </a:rPr>
              <a:t> when gram-negative organisms are involved (to ensure sterilization) 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Some experts believe that a repeat LP at 24 </a:t>
            </a:r>
            <a:r>
              <a:rPr lang="en-US" altLang="ar-JO" sz="2800" i="1" dirty="0" err="1">
                <a:solidFill>
                  <a:schemeClr val="bg1"/>
                </a:solidFill>
              </a:rPr>
              <a:t>hr</a:t>
            </a:r>
            <a:r>
              <a:rPr lang="en-US" altLang="ar-JO" sz="2800" i="1" dirty="0">
                <a:solidFill>
                  <a:schemeClr val="bg1"/>
                </a:solidFill>
              </a:rPr>
              <a:t> in neonates with GBS meningitis has prognostic value 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LP should not be repeated at the end of therapy if the neonate is doing well 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80836" y="1484784"/>
            <a:ext cx="69114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l" rtl="0">
              <a:buFont typeface="Wingdings" panose="05000000000000000000" pitchFamily="2" charset="2"/>
              <a:buChar char="q"/>
            </a:pPr>
            <a:r>
              <a:rPr lang="en-US" altLang="ar-JO" sz="4400" dirty="0">
                <a:solidFill>
                  <a:schemeClr val="bg1"/>
                </a:solidFill>
              </a:rPr>
              <a:t>When I have to </a:t>
            </a:r>
            <a:r>
              <a:rPr lang="en-US" altLang="ar-JO" sz="4400" dirty="0">
                <a:solidFill>
                  <a:srgbClr val="C00000"/>
                </a:solidFill>
              </a:rPr>
              <a:t>repeat</a:t>
            </a:r>
            <a:r>
              <a:rPr lang="en-US" altLang="ar-JO" sz="4400" dirty="0">
                <a:solidFill>
                  <a:schemeClr val="bg1"/>
                </a:solidFill>
              </a:rPr>
              <a:t> LP ?</a:t>
            </a:r>
          </a:p>
        </p:txBody>
      </p:sp>
      <p:pic>
        <p:nvPicPr>
          <p:cNvPr id="7" name="Picture 2" descr="ÙØªÙØ¬Ø© Ø¨Ø­Ø« Ø§ÙØµÙØ± Ø¹Ù syringe Ø±Ø³Ù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36" b="7862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642"/>
          <a:stretch/>
        </p:blipFill>
        <p:spPr bwMode="auto">
          <a:xfrm>
            <a:off x="0" y="-35185"/>
            <a:ext cx="1763688" cy="16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0EE-3FA4-4637-B670-A3BE954039D1}" type="slidenum">
              <a:rPr lang="ar-SA" altLang="ar-JO" smtClean="0"/>
              <a:pPr/>
              <a:t>20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573672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>
              <a:buFontTx/>
              <a:buNone/>
            </a:pPr>
            <a:r>
              <a:rPr lang="en-US" altLang="ar-JO" sz="2800" i="1" dirty="0">
                <a:solidFill>
                  <a:srgbClr val="FF0000"/>
                </a:solidFill>
              </a:rPr>
              <a:t>Without</a:t>
            </a:r>
            <a:r>
              <a:rPr lang="en-US" altLang="ar-JO" sz="2800" i="1" dirty="0">
                <a:solidFill>
                  <a:schemeClr val="bg1"/>
                </a:solidFill>
              </a:rPr>
              <a:t> treatment , the mortality rate from neonatal meningitis approaches 100% .</a:t>
            </a:r>
          </a:p>
          <a:p>
            <a:pPr algn="l">
              <a:buFontTx/>
              <a:buNone/>
            </a:pPr>
            <a:r>
              <a:rPr lang="en-US" altLang="ar-JO" sz="2800" i="1" dirty="0">
                <a:solidFill>
                  <a:srgbClr val="FF0000"/>
                </a:solidFill>
              </a:rPr>
              <a:t>With</a:t>
            </a:r>
            <a:r>
              <a:rPr lang="en-US" altLang="ar-JO" sz="2800" i="1" dirty="0">
                <a:solidFill>
                  <a:schemeClr val="bg1"/>
                </a:solidFill>
              </a:rPr>
              <a:t> treatment , prognosis is determined by birth weight, organism and clinical severity .</a:t>
            </a:r>
          </a:p>
        </p:txBody>
      </p:sp>
      <p:pic>
        <p:nvPicPr>
          <p:cNvPr id="67590" name="Picture 6" descr="hjcfyu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808163"/>
            <a:ext cx="3168650" cy="3381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AutoShape 2" descr="ÙØªÙØ¬Ø© Ø¨Ø­Ø« Ø§ÙØµÙØ± Ø¹Ù âªtreatmentâ¬â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5" name="AutoShape 4" descr="ÙØªÙØ¬Ø© Ø¨Ø­Ø« Ø§ÙØµÙØ± Ø¹Ù âªtreatmentâ¬â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31095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ar-JO" sz="4000" b="1">
                <a:solidFill>
                  <a:srgbClr val="FF0000"/>
                </a:solidFill>
              </a:rPr>
              <a:t>    Neonatal Meningitis (Prognosis) :</a:t>
            </a:r>
            <a:endParaRPr lang="en-US" altLang="ar-JO" sz="4000" b="1" dirty="0">
              <a:solidFill>
                <a:srgbClr val="FF0000"/>
              </a:solidFill>
            </a:endParaRPr>
          </a:p>
        </p:txBody>
      </p:sp>
      <p:pic>
        <p:nvPicPr>
          <p:cNvPr id="16" name="Picture 2" descr="ØµÙØ±Ø© Ø°Ø§Øª ØµÙØ©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3042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183B-AC4F-47B1-B2EC-1F9C3E8F124D}" type="slidenum">
              <a:rPr lang="ar-SA" altLang="ar-JO" smtClean="0"/>
              <a:pPr/>
              <a:t>21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340061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10952" y="274638"/>
            <a:ext cx="8229600" cy="1143000"/>
          </a:xfrm>
        </p:spPr>
        <p:txBody>
          <a:bodyPr/>
          <a:lstStyle/>
          <a:p>
            <a:pPr algn="l"/>
            <a:r>
              <a:rPr lang="en-US" altLang="ar-JO" sz="4000" b="1" dirty="0">
                <a:solidFill>
                  <a:srgbClr val="FF0000"/>
                </a:solidFill>
              </a:rPr>
              <a:t>    Neonatal Meningitis (Prognosis) :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28025" cy="4530725"/>
          </a:xfrm>
        </p:spPr>
        <p:txBody>
          <a:bodyPr/>
          <a:lstStyle/>
          <a:p>
            <a:pPr algn="l">
              <a:lnSpc>
                <a:spcPct val="90000"/>
              </a:lnSpc>
              <a:buFontTx/>
              <a:buNone/>
            </a:pPr>
            <a:r>
              <a:rPr lang="en-US" altLang="ar-JO" sz="2600" i="1">
                <a:solidFill>
                  <a:schemeClr val="bg1"/>
                </a:solidFill>
              </a:rPr>
              <a:t>Mortality rate for gram-negative neonatal meningitis is 20 - 30% .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altLang="ar-JO" sz="2600" i="1">
                <a:solidFill>
                  <a:schemeClr val="bg1"/>
                </a:solidFill>
              </a:rPr>
              <a:t>Mortality rate for gram-positive neonatal meningitis (e.g. GBS) is 10 - 20% .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altLang="ar-JO" sz="2600" i="1">
                <a:solidFill>
                  <a:schemeClr val="bg1"/>
                </a:solidFill>
              </a:rPr>
              <a:t>For organisms that produce vasculitis , meningitis and brain abscess (necrotizing meningitis) , the mortality rate may approach 75% .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altLang="ar-JO" sz="2600" i="1">
                <a:solidFill>
                  <a:schemeClr val="bg1"/>
                </a:solidFill>
              </a:rPr>
              <a:t>Neurological sequelae (hydrocephalus , hearing loss, mental retardation) develop in 20 - 50% of infants who survive , with a poorer prognosis when gram-negative enteric bacilli are the cause .  </a:t>
            </a:r>
          </a:p>
          <a:p>
            <a:pPr algn="l">
              <a:lnSpc>
                <a:spcPct val="90000"/>
              </a:lnSpc>
              <a:buFontTx/>
              <a:buNone/>
            </a:pPr>
            <a:endParaRPr lang="en-US" altLang="ar-JO" sz="2600" i="1">
              <a:solidFill>
                <a:schemeClr val="bg1"/>
              </a:solidFill>
            </a:endParaRPr>
          </a:p>
        </p:txBody>
      </p:sp>
      <p:pic>
        <p:nvPicPr>
          <p:cNvPr id="17410" name="Picture 2" descr="ØµÙØ±Ø© Ø°Ø§Øª ØµÙØ©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3042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0EE-3FA4-4637-B670-A3BE954039D1}" type="slidenum">
              <a:rPr lang="ar-SA" altLang="ar-JO" smtClean="0"/>
              <a:pPr/>
              <a:t>22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516006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pPr algn="l" rtl="0"/>
            <a:r>
              <a:rPr lang="en-US" altLang="ar-JO" sz="4000" b="1" dirty="0">
                <a:solidFill>
                  <a:srgbClr val="FF0000"/>
                </a:solidFill>
              </a:rPr>
              <a:t>   Neonatal Meningitis (Treatment) :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592263"/>
            <a:ext cx="8964612" cy="4530725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90000"/>
              </a:lnSpc>
              <a:buNone/>
            </a:pPr>
            <a:r>
              <a:rPr lang="en-US" altLang="ar-JO" sz="4000" b="1" dirty="0">
                <a:solidFill>
                  <a:schemeClr val="bg1"/>
                </a:solidFill>
              </a:rPr>
              <a:t>Empiric</a:t>
            </a:r>
            <a:r>
              <a:rPr lang="en-US" altLang="ar-JO" sz="4000" dirty="0">
                <a:solidFill>
                  <a:schemeClr val="bg1"/>
                </a:solidFill>
              </a:rPr>
              <a:t> </a:t>
            </a:r>
            <a:r>
              <a:rPr lang="en-US" altLang="ar-JO" sz="2600" dirty="0">
                <a:solidFill>
                  <a:schemeClr val="bg1"/>
                </a:solidFill>
              </a:rPr>
              <a:t>treatment is begun with :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altLang="ar-JO" sz="2600" dirty="0">
                <a:solidFill>
                  <a:srgbClr val="FF0000"/>
                </a:solidFill>
              </a:rPr>
              <a:t>ampicillin plus cefotaxime .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altLang="ar-JO" sz="2600" dirty="0">
              <a:solidFill>
                <a:schemeClr val="bg1"/>
              </a:solidFill>
            </a:endParaRPr>
          </a:p>
          <a:p>
            <a:pPr marL="0" indent="0" algn="l" rtl="0">
              <a:lnSpc>
                <a:spcPct val="90000"/>
              </a:lnSpc>
              <a:buNone/>
            </a:pPr>
            <a:endParaRPr lang="en-US" altLang="ar-JO" sz="2600" dirty="0">
              <a:solidFill>
                <a:schemeClr val="bg1"/>
              </a:solidFill>
            </a:endParaRP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altLang="ar-JO" sz="2600" dirty="0">
                <a:solidFill>
                  <a:schemeClr val="bg1"/>
                </a:solidFill>
              </a:rPr>
              <a:t>Drug should  be :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ar-JO" sz="2600">
                <a:solidFill>
                  <a:schemeClr val="bg1"/>
                </a:solidFill>
              </a:rPr>
              <a:t>  Cross </a:t>
            </a:r>
            <a:r>
              <a:rPr lang="en-US" altLang="ar-JO" sz="2600" dirty="0">
                <a:solidFill>
                  <a:schemeClr val="bg1"/>
                </a:solidFill>
              </a:rPr>
              <a:t>BBB 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ar-JO" sz="2600" dirty="0">
                <a:solidFill>
                  <a:schemeClr val="bg1"/>
                </a:solidFill>
              </a:rPr>
              <a:t> I V  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ar-JO" sz="2600" dirty="0">
                <a:solidFill>
                  <a:schemeClr val="bg1"/>
                </a:solidFill>
              </a:rPr>
              <a:t>  Broad spectrum 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ar-JO" sz="2600" dirty="0">
                <a:solidFill>
                  <a:schemeClr val="bg1"/>
                </a:solidFill>
              </a:rPr>
              <a:t> Bactericidal .</a:t>
            </a:r>
          </a:p>
        </p:txBody>
      </p:sp>
      <p:pic>
        <p:nvPicPr>
          <p:cNvPr id="6" name="Picture 5" descr="C:\Users\TOSHIBA\Desktop\تنزي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41104"/>
            <a:ext cx="4309532" cy="2820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183B-AC4F-47B1-B2EC-1F9C3E8F124D}" type="slidenum">
              <a:rPr lang="ar-SA" altLang="ar-JO" smtClean="0"/>
              <a:pPr/>
              <a:t>23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4151066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07096" y="274638"/>
            <a:ext cx="82296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altLang="ar-JO" sz="4000" i="1" dirty="0">
                <a:solidFill>
                  <a:srgbClr val="FF0000"/>
                </a:solidFill>
              </a:rPr>
              <a:t> Neonatal Meningitis </a:t>
            </a:r>
            <a:br>
              <a:rPr lang="en-US" altLang="ar-JO" sz="4000" i="1" dirty="0">
                <a:solidFill>
                  <a:srgbClr val="FF0000"/>
                </a:solidFill>
              </a:rPr>
            </a:br>
            <a:r>
              <a:rPr lang="en-US" altLang="ar-JO" sz="4000" i="1" dirty="0">
                <a:solidFill>
                  <a:srgbClr val="FF0000"/>
                </a:solidFill>
              </a:rPr>
              <a:t>(Treatment duration)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530725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endParaRPr lang="en-US" altLang="ar-JO" sz="2800" i="1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endParaRPr lang="en-US" altLang="ar-JO" sz="2800" i="1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Parenteral therapy for gram-positive meningitis is given for a minimum of 14 days, and for complicated gram-positive or gram-negative meningitis , a minimum of 21 days .</a:t>
            </a:r>
          </a:p>
        </p:txBody>
      </p:sp>
      <p:pic>
        <p:nvPicPr>
          <p:cNvPr id="7" name="Picture 6" descr="C:\Users\TOSHIBA\Desktop\تنزي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8" y="188640"/>
            <a:ext cx="1870633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0EE-3FA4-4637-B670-A3BE954039D1}" type="slidenum">
              <a:rPr lang="ar-SA" altLang="ar-JO" smtClean="0"/>
              <a:pPr/>
              <a:t>24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928741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12168" y="341784"/>
            <a:ext cx="7631832" cy="1070992"/>
          </a:xfrm>
        </p:spPr>
        <p:txBody>
          <a:bodyPr>
            <a:normAutofit fontScale="90000"/>
          </a:bodyPr>
          <a:lstStyle/>
          <a:p>
            <a:r>
              <a:rPr lang="en-US" altLang="ar-JO" sz="4000" b="1" dirty="0">
                <a:solidFill>
                  <a:srgbClr val="FF0000"/>
                </a:solidFill>
              </a:rPr>
              <a:t>    Neonatal Meningitis (Treatment) :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66627"/>
            <a:ext cx="8399463" cy="4530725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Patients should be closely followed for neurological complications during the first 2 years of life   : 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altLang="ar-JO" sz="2800" i="1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Head circumference 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Hearing assessment 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Developmental assessment .</a:t>
            </a:r>
          </a:p>
        </p:txBody>
      </p:sp>
      <p:pic>
        <p:nvPicPr>
          <p:cNvPr id="7" name="Picture 6" descr="C:\Users\TOSHIBA\Desktop\تنزي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8" y="188640"/>
            <a:ext cx="1870633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0EE-3FA4-4637-B670-A3BE954039D1}" type="slidenum">
              <a:rPr lang="ar-SA" altLang="ar-JO" smtClean="0"/>
              <a:pPr/>
              <a:t>25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854376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420888"/>
            <a:ext cx="820891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♥</a:t>
            </a:r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 </a:t>
            </a:r>
          </a:p>
          <a:p>
            <a:pPr algn="ctr"/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ANY QUESTIONS ? 😈🔫</a:t>
            </a:r>
            <a:endParaRPr lang="ar-JO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26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19549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FA890C-6491-401A-99F7-E7B364880709}"/>
              </a:ext>
            </a:extLst>
          </p:cNvPr>
          <p:cNvSpPr txBox="1"/>
          <p:nvPr/>
        </p:nvSpPr>
        <p:spPr>
          <a:xfrm>
            <a:off x="287338" y="2060575"/>
            <a:ext cx="3779837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 i="1" kern="0" dirty="0">
                <a:solidFill>
                  <a:srgbClr val="FF0000"/>
                </a:solidFill>
              </a:rPr>
              <a:t>POST-NEONATAL MENINGITIS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01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chi8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1550" cy="1089025"/>
          </a:xfrm>
          <a:noFill/>
        </p:spPr>
      </p:pic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7938"/>
            <a:ext cx="915193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35ED90-4347-44FA-B030-AA35F7991184}"/>
              </a:ext>
            </a:extLst>
          </p:cNvPr>
          <p:cNvSpPr/>
          <p:nvPr/>
        </p:nvSpPr>
        <p:spPr bwMode="auto">
          <a:xfrm>
            <a:off x="4500563" y="7938"/>
            <a:ext cx="468312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90000"/>
                  <a:shade val="30000"/>
                  <a:satMod val="115000"/>
                </a:schemeClr>
              </a:gs>
              <a:gs pos="50000">
                <a:schemeClr val="accent5">
                  <a:lumMod val="90000"/>
                  <a:shade val="67500"/>
                  <a:satMod val="115000"/>
                </a:schemeClr>
              </a:gs>
              <a:gs pos="100000">
                <a:schemeClr val="accent5">
                  <a:lumMod val="9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Post-Neonatal Meningitis (Etiology):</a:t>
            </a:r>
            <a:endParaRPr lang="en-US" altLang="en-US" sz="24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post-neonatal period , the most common organisms causing meningitis are :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Neisseria meningitidis (</a:t>
            </a:r>
            <a:r>
              <a:rPr lang="en-US" altLang="en-US" sz="2400" b="1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meningococci</a:t>
            </a:r>
            <a:r>
              <a:rPr lang="en-US" altLang="en-US" sz="24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Streptococcus pneumoniae (</a:t>
            </a:r>
            <a:r>
              <a:rPr lang="en-US" altLang="en-US" sz="2400" b="1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pneumococci</a:t>
            </a:r>
            <a:r>
              <a:rPr lang="en-US" altLang="en-US" sz="24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).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en-US" altLang="en-US" sz="24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Hemophilus influenza type b .</a:t>
            </a:r>
          </a:p>
        </p:txBody>
      </p:sp>
    </p:spTree>
    <p:extLst>
      <p:ext uri="{BB962C8B-B14F-4D97-AF65-F5344CB8AC3E}">
        <p14:creationId xmlns:p14="http://schemas.microsoft.com/office/powerpoint/2010/main" val="2497162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chi8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1550" cy="1052513"/>
          </a:xfrm>
          <a:noFill/>
        </p:spPr>
      </p:pic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5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0D9D01-C1DC-4E47-91E2-451A76365167}"/>
              </a:ext>
            </a:extLst>
          </p:cNvPr>
          <p:cNvSpPr/>
          <p:nvPr/>
        </p:nvSpPr>
        <p:spPr bwMode="auto">
          <a:xfrm>
            <a:off x="4845050" y="0"/>
            <a:ext cx="429895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Post-neonatal meningitis                      ( etiology ):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i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Meningococci</a:t>
            </a:r>
            <a:r>
              <a:rPr lang="en-US" altLang="en-US" sz="20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exist in the nasopharynx of about </a:t>
            </a:r>
            <a:r>
              <a:rPr lang="en-US" altLang="en-US" sz="24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5% </a:t>
            </a:r>
            <a:r>
              <a:rPr lang="en-US" altLang="en-US" sz="2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people and spread by respiratory droplets and close contact . Only a small fraction of carriers develop meningitis; what makes them susceptible is unknown .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lang="en-US" altLang="en-US" sz="20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lang="en-US" altLang="en-US" sz="20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Children between </a:t>
            </a:r>
            <a:r>
              <a:rPr lang="en-US" altLang="en-US" sz="24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6</a:t>
            </a:r>
            <a:r>
              <a:rPr lang="en-US" altLang="en-US" sz="2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</a:t>
            </a:r>
            <a:r>
              <a:rPr lang="en-US" altLang="en-US" sz="2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en-US" altLang="en-US" sz="24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r>
              <a:rPr lang="en-US" altLang="en-US" sz="2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yr</a:t>
            </a:r>
            <a:r>
              <a:rPr lang="en-US" altLang="en-US" sz="2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(peak = 1</a:t>
            </a:r>
            <a:r>
              <a:rPr lang="en-US" altLang="en-US" sz="2000" baseline="30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</a:t>
            </a:r>
            <a:r>
              <a:rPr lang="en-US" altLang="en-US" sz="2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year) are mostly affected , it also tends to occur in epidemics among closed populations ( e.g. boarding schools ,military barracks and college dormitories )   </a:t>
            </a:r>
          </a:p>
        </p:txBody>
      </p:sp>
    </p:spTree>
    <p:extLst>
      <p:ext uri="{BB962C8B-B14F-4D97-AF65-F5344CB8AC3E}">
        <p14:creationId xmlns:p14="http://schemas.microsoft.com/office/powerpoint/2010/main" val="3130967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dirty="0">
                <a:solidFill>
                  <a:schemeClr val="bg1"/>
                </a:solidFill>
              </a:rPr>
              <a:t>Acute bacterial meningitis .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altLang="ar-JO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endParaRPr lang="en-US" altLang="ar-JO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endParaRPr lang="en-US" altLang="ar-JO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dirty="0">
                <a:solidFill>
                  <a:schemeClr val="bg1"/>
                </a:solidFill>
              </a:rPr>
              <a:t>Aseptic </a:t>
            </a:r>
            <a:r>
              <a:rPr lang="en-US" altLang="ar-JO" dirty="0" err="1">
                <a:solidFill>
                  <a:schemeClr val="bg1"/>
                </a:solidFill>
              </a:rPr>
              <a:t>meningites</a:t>
            </a:r>
            <a:r>
              <a:rPr lang="en-US" altLang="ar-JO" dirty="0">
                <a:solidFill>
                  <a:schemeClr val="bg1"/>
                </a:solidFill>
              </a:rPr>
              <a:t> .</a:t>
            </a:r>
          </a:p>
        </p:txBody>
      </p:sp>
      <p:pic>
        <p:nvPicPr>
          <p:cNvPr id="3077" name="Picture 5" descr="C:\Users\TOSHIBA\Desktop\meningitis-5b0d5767fa6bcc0037643a0f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69160"/>
            <a:ext cx="1655171" cy="221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OSHIBA\Desktop\meningitis-5b0d5767fa6bcc0037643a0f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23" b="100000" l="2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0"/>
            <a:ext cx="1820742" cy="242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25327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chi8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5038" cy="1016000"/>
          </a:xfr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B3ED72-E9DC-49F5-B020-437FB77F3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5038725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5CC34D-E74A-4C24-9F30-3DA4BCD4471E}"/>
              </a:ext>
            </a:extLst>
          </p:cNvPr>
          <p:cNvSpPr/>
          <p:nvPr/>
        </p:nvSpPr>
        <p:spPr bwMode="auto">
          <a:xfrm>
            <a:off x="5040313" y="0"/>
            <a:ext cx="41021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400" b="1" i="1" kern="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Pneumococci</a:t>
            </a:r>
            <a:r>
              <a:rPr lang="en-US" altLang="en-US" sz="2400" i="1" kern="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sz="2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are</a:t>
            </a:r>
            <a:r>
              <a:rPr lang="en-US" altLang="en-US" sz="2400" i="1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sz="2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most common cause of meningitis in older children and adults . </a:t>
            </a: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Especially </a:t>
            </a:r>
            <a:r>
              <a:rPr lang="en-US" altLang="en-US" sz="2400" kern="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 risk </a:t>
            </a:r>
            <a:r>
              <a:rPr lang="en-US" altLang="en-US" sz="2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are patients with chronic otitis , sinusitis , mastoiditis , CSF leaks , recurrent meningitis , pneumococcal pneumonia , sickle cell disease or asplenia .</a:t>
            </a: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400" kern="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Incidence of pneumococcal meningitis is decreasing because of routine vaccination (ideally!!!) .  </a:t>
            </a:r>
          </a:p>
        </p:txBody>
      </p:sp>
    </p:spTree>
    <p:extLst>
      <p:ext uri="{BB962C8B-B14F-4D97-AF65-F5344CB8AC3E}">
        <p14:creationId xmlns:p14="http://schemas.microsoft.com/office/powerpoint/2010/main" val="3009051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chi8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1550" cy="1052513"/>
          </a:xfrm>
          <a:noFill/>
        </p:spPr>
      </p:pic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0" name="Rectangle 1"/>
          <p:cNvSpPr>
            <a:spLocks noChangeArrowheads="1"/>
          </p:cNvSpPr>
          <p:nvPr/>
        </p:nvSpPr>
        <p:spPr bwMode="auto">
          <a:xfrm>
            <a:off x="4763" y="0"/>
            <a:ext cx="4319587" cy="6858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r" rtl="1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en-US" altLang="en-US" sz="200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en-US" altLang="en-US" sz="200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altLang="en-US" sz="200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Bacteria typically reaches the meninges by </a:t>
            </a:r>
            <a:r>
              <a:rPr lang="en-US" altLang="en-US" sz="200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hematogenous</a:t>
            </a:r>
            <a:r>
              <a:rPr lang="en-US" altLang="en-US" sz="200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spread</a:t>
            </a:r>
            <a:r>
              <a:rPr lang="en-US" altLang="en-US" sz="200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from sites of colonization in the nasopharynx or other foci of infection (e.g. pneumonia) 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en-US" altLang="en-US" sz="200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en-US" altLang="en-US" sz="200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altLang="en-US" sz="200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Bacteria can also enter CSF by </a:t>
            </a:r>
            <a:r>
              <a:rPr lang="en-US" altLang="en-US" sz="200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direct extension </a:t>
            </a:r>
            <a:r>
              <a:rPr lang="en-US" altLang="en-US" sz="200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from </a:t>
            </a:r>
            <a:r>
              <a:rPr lang="en-US" altLang="en-US" sz="200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nearby infections</a:t>
            </a:r>
            <a:r>
              <a:rPr lang="en-US" altLang="en-US" sz="200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(sinusitis, mastoiditis) or through </a:t>
            </a:r>
            <a:r>
              <a:rPr lang="en-US" altLang="en-US" sz="200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exterior openings</a:t>
            </a:r>
            <a:r>
              <a:rPr lang="en-US" altLang="en-US" sz="200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in normally closed CSF pathways (e.g. due to meningocele , spinal dermal sinus , penetrating injuries and neurosurgical procedures)</a:t>
            </a:r>
          </a:p>
        </p:txBody>
      </p:sp>
    </p:spTree>
    <p:extLst>
      <p:ext uri="{BB962C8B-B14F-4D97-AF65-F5344CB8AC3E}">
        <p14:creationId xmlns:p14="http://schemas.microsoft.com/office/powerpoint/2010/main" val="138208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81814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chi8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5038" cy="1052513"/>
          </a:xfrm>
          <a:noFill/>
        </p:spPr>
      </p:pic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5D044F-5D66-4FAE-AA44-6046EEDBC817}"/>
              </a:ext>
            </a:extLst>
          </p:cNvPr>
          <p:cNvSpPr/>
          <p:nvPr/>
        </p:nvSpPr>
        <p:spPr bwMode="auto">
          <a:xfrm>
            <a:off x="4500563" y="0"/>
            <a:ext cx="4643437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respiratory illness or sore throat often precedes the more characteristic symptoms of fever, headache, stiff neck and vomiting.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Brudzinski’s and Kernig’s signs are present in ½ of patients .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Neck stiffness and Brudzinski’s and Kernig’s signs are termed meningeal signs or </a:t>
            </a:r>
            <a:r>
              <a:rPr lang="en-US" altLang="en-US" sz="20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meningismus</a:t>
            </a:r>
            <a:r>
              <a:rPr lang="en-US" alt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; </a:t>
            </a:r>
            <a:r>
              <a:rPr lang="en-US" altLang="en-US" sz="2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 occur because tension on nerve roots passing through </a:t>
            </a:r>
            <a:r>
              <a:rPr lang="en-US" altLang="en-US" sz="2000" dirty="0" err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inflammed</a:t>
            </a:r>
            <a:r>
              <a:rPr lang="en-US" altLang="en-US" sz="2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meninges causes irritation . </a:t>
            </a:r>
          </a:p>
        </p:txBody>
      </p:sp>
    </p:spTree>
    <p:extLst>
      <p:ext uri="{BB962C8B-B14F-4D97-AF65-F5344CB8AC3E}">
        <p14:creationId xmlns:p14="http://schemas.microsoft.com/office/powerpoint/2010/main" val="38172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brudezinski sig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2613" y="620713"/>
            <a:ext cx="3743325" cy="54371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1" name="Picture 6" descr="chi83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5038" cy="1052513"/>
          </a:xfr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C32C73-EB11-47CF-BCEB-D5C778147BC7}"/>
              </a:ext>
            </a:extLst>
          </p:cNvPr>
          <p:cNvSpPr/>
          <p:nvPr/>
        </p:nvSpPr>
        <p:spPr bwMode="auto">
          <a:xfrm>
            <a:off x="0" y="0"/>
            <a:ext cx="4176713" cy="68580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800" b="1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800" b="1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Brudzinski’s Sign :</a:t>
            </a: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3200" b="1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3200" b="1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i="1" kern="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en-US" sz="32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Attempts at neck flexion induce </a:t>
            </a:r>
            <a:r>
              <a:rPr lang="en-US" altLang="en-US" sz="3200" kern="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flexion of the hip or knee .</a:t>
            </a:r>
          </a:p>
        </p:txBody>
      </p:sp>
    </p:spTree>
    <p:extLst>
      <p:ext uri="{BB962C8B-B14F-4D97-AF65-F5344CB8AC3E}">
        <p14:creationId xmlns:p14="http://schemas.microsoft.com/office/powerpoint/2010/main" val="218324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kernig sig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2613" y="620713"/>
            <a:ext cx="3924300" cy="53514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5" name="Picture 6" descr="chi83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08063" cy="1016000"/>
          </a:xfr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305CB7-8254-44C5-9A97-1440D0C90290}"/>
              </a:ext>
            </a:extLst>
          </p:cNvPr>
          <p:cNvSpPr/>
          <p:nvPr/>
        </p:nvSpPr>
        <p:spPr bwMode="auto">
          <a:xfrm>
            <a:off x="0" y="0"/>
            <a:ext cx="4248150" cy="68580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en-US" sz="2800" i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en-US" sz="2800" i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b="1" kern="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Kernig’s Sign :</a:t>
            </a:r>
          </a:p>
          <a:p>
            <a:pPr marL="457200" indent="-4572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3200" b="1" kern="0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Resistance to passive extension of the knee while the hip is flexed.</a:t>
            </a:r>
            <a:endParaRPr lang="en-US" sz="3200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176406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496300" cy="52197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altLang="en-US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Adults may become desperately ill within </a:t>
            </a:r>
            <a:r>
              <a:rPr lang="en-US" altLang="en-US" sz="320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24</a:t>
            </a:r>
            <a:r>
              <a:rPr lang="en-US" altLang="en-US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hr , and children even sooner 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altLang="en-US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Seizures occur in about </a:t>
            </a:r>
            <a:r>
              <a:rPr lang="en-US" altLang="en-US" sz="320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30% </a:t>
            </a:r>
            <a:r>
              <a:rPr lang="en-US" altLang="en-US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of patients 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altLang="en-US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Cranial nerve abnormalities (e.g. </a:t>
            </a:r>
            <a:r>
              <a:rPr lang="en-US" altLang="en-US" sz="320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3</a:t>
            </a:r>
            <a:r>
              <a:rPr lang="en-US" altLang="en-US" sz="3200" baseline="3000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rd</a:t>
            </a:r>
            <a:r>
              <a:rPr lang="en-US" altLang="en-US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or </a:t>
            </a:r>
            <a:r>
              <a:rPr lang="en-US" altLang="en-US" sz="320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7</a:t>
            </a:r>
            <a:r>
              <a:rPr lang="en-US" altLang="en-US" sz="3200" baseline="3000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th</a:t>
            </a:r>
            <a:r>
              <a:rPr lang="en-US" altLang="en-US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cranial nerve palsy ; occasionally deafness) and other focal deficits occur in </a:t>
            </a:r>
            <a:r>
              <a:rPr lang="en-US" altLang="en-US" sz="320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10 - 20% </a:t>
            </a:r>
            <a:r>
              <a:rPr lang="en-US" altLang="en-US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altLang="en-US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In patients &gt; </a:t>
            </a:r>
            <a:r>
              <a:rPr lang="en-US" altLang="en-US" sz="320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2</a:t>
            </a:r>
            <a:r>
              <a:rPr lang="en-US" altLang="en-US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yr , changes in consciousness progress through irritability , confusion , drowsiness , stupor and coma 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altLang="en-US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Opisthotonos posturing may occur .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altLang="en-US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Dehydration is common , and vascular collapse produces shock . </a:t>
            </a:r>
          </a:p>
        </p:txBody>
      </p:sp>
      <p:pic>
        <p:nvPicPr>
          <p:cNvPr id="55299" name="Picture 4" descr="chi8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1550" cy="1052513"/>
          </a:xfrm>
          <a:noFill/>
        </p:spPr>
      </p:pic>
    </p:spTree>
    <p:extLst>
      <p:ext uri="{BB962C8B-B14F-4D97-AF65-F5344CB8AC3E}">
        <p14:creationId xmlns:p14="http://schemas.microsoft.com/office/powerpoint/2010/main" val="35983316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1963" y="1106488"/>
            <a:ext cx="8634412" cy="5003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en-US" sz="3200" i="1">
                <a:solidFill>
                  <a:srgbClr val="002060"/>
                </a:solidFill>
              </a:rPr>
              <a:t> </a:t>
            </a:r>
            <a:r>
              <a:rPr lang="en-US" altLang="en-US" sz="280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A maculopapular or hemorrhagic petechial rash often appears soon after disease onset .</a:t>
            </a:r>
          </a:p>
          <a:p>
            <a:pPr>
              <a:buFont typeface="Wingdings" pitchFamily="2" charset="2"/>
              <a:buChar char="v"/>
            </a:pPr>
            <a:endParaRPr lang="en-US" altLang="en-US" sz="280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v"/>
            </a:pPr>
            <a:r>
              <a:rPr lang="en-US" altLang="en-US" sz="280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Fulminant meningococcemia syndromes include </a:t>
            </a:r>
            <a:r>
              <a:rPr lang="en-US" altLang="en-US" sz="280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Waterhouse-Friderichsen syndrome   (septicemia, profound shock, cutaneous purpura and adrenal hemorrhage), </a:t>
            </a:r>
            <a:r>
              <a:rPr lang="en-US" altLang="en-US" sz="280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sepsis with multiple-organ failure , shock and DIC .    </a:t>
            </a:r>
          </a:p>
        </p:txBody>
      </p:sp>
      <p:pic>
        <p:nvPicPr>
          <p:cNvPr id="56323" name="Picture 4" descr="chi8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5038" cy="1089025"/>
          </a:xfrm>
          <a:noFill/>
        </p:spPr>
      </p:pic>
    </p:spTree>
    <p:extLst>
      <p:ext uri="{BB962C8B-B14F-4D97-AF65-F5344CB8AC3E}">
        <p14:creationId xmlns:p14="http://schemas.microsoft.com/office/powerpoint/2010/main" val="3611649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 sz="2800" i="1"/>
          </a:p>
          <a:p>
            <a:pPr>
              <a:buFontTx/>
              <a:buNone/>
            </a:pPr>
            <a:endParaRPr lang="en-US" altLang="en-US" sz="2800" i="1"/>
          </a:p>
          <a:p>
            <a:pPr>
              <a:buFontTx/>
              <a:buNone/>
            </a:pPr>
            <a:endParaRPr lang="en-US" altLang="en-US" sz="2800" i="1"/>
          </a:p>
        </p:txBody>
      </p:sp>
      <p:pic>
        <p:nvPicPr>
          <p:cNvPr id="57347" name="Picture 5" descr="skin rash in meningitid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7788" y="3176588"/>
            <a:ext cx="4464050" cy="2949575"/>
          </a:xfrm>
          <a:noFill/>
          <a:ln>
            <a:solidFill>
              <a:srgbClr val="FF33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8" name="Picture 7" descr="meningitis_rash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7788" y="427038"/>
            <a:ext cx="4464050" cy="27495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9" name="Picture 9" descr="chi8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28C446-D681-4CE6-9FE6-7198906369FA}"/>
              </a:ext>
            </a:extLst>
          </p:cNvPr>
          <p:cNvSpPr/>
          <p:nvPr/>
        </p:nvSpPr>
        <p:spPr>
          <a:xfrm>
            <a:off x="457200" y="2446338"/>
            <a:ext cx="3214688" cy="1460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D35940">
                    <a:lumMod val="7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Meningococcal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D35940">
                    <a:lumMod val="7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Rash</a:t>
            </a:r>
            <a:endParaRPr lang="en-US" sz="2800" b="1" dirty="0">
              <a:solidFill>
                <a:srgbClr val="D35940">
                  <a:lumMod val="75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386367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 sz="2800" i="1"/>
          </a:p>
          <a:p>
            <a:pPr>
              <a:buFontTx/>
              <a:buNone/>
            </a:pPr>
            <a:endParaRPr lang="en-US" altLang="en-US" sz="2800" i="1"/>
          </a:p>
          <a:p>
            <a:pPr>
              <a:buFontTx/>
              <a:buNone/>
            </a:pPr>
            <a:endParaRPr lang="en-US" altLang="en-US" sz="2800" i="1"/>
          </a:p>
        </p:txBody>
      </p:sp>
      <p:pic>
        <p:nvPicPr>
          <p:cNvPr id="58371" name="Picture 4" descr="rigidity_meningiti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3100" y="927100"/>
            <a:ext cx="3708400" cy="5003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2" name="Picture 6" descr="chi83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5038" cy="1052513"/>
          </a:xfrm>
          <a:noFill/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B9567E-D85D-4683-8A14-4B648D01B956}"/>
              </a:ext>
            </a:extLst>
          </p:cNvPr>
          <p:cNvSpPr/>
          <p:nvPr/>
        </p:nvSpPr>
        <p:spPr>
          <a:xfrm>
            <a:off x="787400" y="1412875"/>
            <a:ext cx="3532188" cy="3995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800" b="1" dirty="0">
                <a:solidFill>
                  <a:srgbClr val="D35940">
                    <a:lumMod val="7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Opisthotonos Position: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D35940">
                    <a:lumMod val="7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Arching of the trunk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b="1" dirty="0">
              <a:solidFill>
                <a:srgbClr val="D35940">
                  <a:lumMod val="75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D35940">
                    <a:lumMod val="7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bad prognosis..</a:t>
            </a:r>
          </a:p>
        </p:txBody>
      </p:sp>
    </p:spTree>
    <p:extLst>
      <p:ext uri="{BB962C8B-B14F-4D97-AF65-F5344CB8AC3E}">
        <p14:creationId xmlns:p14="http://schemas.microsoft.com/office/powerpoint/2010/main" val="4203585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ar-JO" i="1" dirty="0">
                <a:solidFill>
                  <a:srgbClr val="FF0000"/>
                </a:solidFill>
              </a:rPr>
              <a:t>     </a:t>
            </a:r>
            <a:r>
              <a:rPr lang="en-US" altLang="ar-JO" sz="5400" b="1" i="1" dirty="0">
                <a:solidFill>
                  <a:srgbClr val="FF0000"/>
                </a:solidFill>
              </a:rPr>
              <a:t>Acute Bacterial Meningitis</a:t>
            </a:r>
            <a:r>
              <a:rPr lang="en-US" altLang="ar-JO" i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89025"/>
            <a:ext cx="4038600" cy="5041900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endParaRPr lang="en-US" altLang="ar-JO" sz="2800" i="1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NEONATAL MENINGITIS 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altLang="ar-JO" sz="2800" i="1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endParaRPr lang="en-US" altLang="ar-JO" sz="2800" i="1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endParaRPr lang="en-US" altLang="ar-JO" sz="2800" i="1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endParaRPr lang="en-US" altLang="ar-JO" sz="2800" i="1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POST-NEONATAL MENINGITIS . </a:t>
            </a:r>
          </a:p>
        </p:txBody>
      </p:sp>
      <p:pic>
        <p:nvPicPr>
          <p:cNvPr id="4099" name="Picture 3" descr="C:\Users\TOSHIBA\Desktop\baby-in-neonatal-comprehensive-care-program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888432" cy="2184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68" y="3667057"/>
            <a:ext cx="3117980" cy="3074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TOSHIBA\Desktop\baby-in-neonatal-comprehensive-care-program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183B-AC4F-47B1-B2EC-1F9C3E8F124D}" type="slidenum">
              <a:rPr lang="ar-SA" altLang="ar-JO" smtClean="0"/>
              <a:pPr/>
              <a:t>4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7455741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8229600" cy="1139825"/>
          </a:xfrm>
        </p:spPr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400" b="1" i="1" u="sng" dirty="0">
                <a:solidFill>
                  <a:schemeClr val="accent1">
                    <a:lumMod val="75000"/>
                  </a:schemeClr>
                </a:solidFill>
              </a:rPr>
              <a:t>Post-Neonatal Meningitis     (Complications) 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pPr algn="l">
              <a:buFontTx/>
              <a:buNone/>
            </a:pPr>
            <a:endParaRPr lang="en-US" altLang="ar-JO" sz="2800" i="1"/>
          </a:p>
          <a:p>
            <a:pPr algn="l">
              <a:buFontTx/>
              <a:buNone/>
            </a:pPr>
            <a:endParaRPr lang="en-US" altLang="ar-JO" sz="2800" i="1"/>
          </a:p>
          <a:p>
            <a:pPr algn="l">
              <a:buFontTx/>
              <a:buNone/>
            </a:pPr>
            <a:r>
              <a:rPr lang="en-US" altLang="ar-JO" sz="3200"/>
              <a:t>Systemic complications include hyponatremia due to SIADH , DIC and septic shock .</a:t>
            </a:r>
          </a:p>
        </p:txBody>
      </p:sp>
      <p:pic>
        <p:nvPicPr>
          <p:cNvPr id="11268" name="Picture 4" descr="chi8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5038" cy="1052513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5968A-8B16-4E48-B8C4-71A1CB05B4CD}" type="slidenum">
              <a:rPr lang="ar-SA" smtClean="0">
                <a:solidFill>
                  <a:prstClr val="white"/>
                </a:solidFill>
              </a:rPr>
              <a:pPr>
                <a:defRPr/>
              </a:pPr>
              <a:t>40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037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en-GB" i="1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2291" name="Picture 4" descr="78-symptoms_adul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FDAA7-ED0E-4059-BD97-F6DC5919F089}" type="slidenum">
              <a:rPr lang="ar-SA" smtClean="0">
                <a:solidFill>
                  <a:prstClr val="white"/>
                </a:solidFill>
              </a:rPr>
              <a:pPr>
                <a:defRPr/>
              </a:pPr>
              <a:t>41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560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en-GB" i="1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3315" name="Picture 4" descr="gfjdgd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6050"/>
            <a:ext cx="9144000" cy="6711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FDAA7-ED0E-4059-BD97-F6DC5919F089}" type="slidenum">
              <a:rPr lang="ar-SA" smtClean="0">
                <a:solidFill>
                  <a:prstClr val="white"/>
                </a:solidFill>
              </a:rPr>
              <a:pPr>
                <a:defRPr/>
              </a:pPr>
              <a:t>42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688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76672"/>
            <a:ext cx="8229600" cy="1188430"/>
          </a:xfrm>
        </p:spPr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400" b="1" i="1" u="sng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Post-Neonatal Meningitis     (Diagnosis):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83563" cy="4525963"/>
          </a:xfrm>
        </p:spPr>
        <p:txBody>
          <a:bodyPr/>
          <a:lstStyle/>
          <a:p>
            <a:pPr marL="533400" indent="-533400" algn="l">
              <a:buFontTx/>
              <a:buNone/>
            </a:pPr>
            <a:endParaRPr lang="en-US" altLang="ar-JO" sz="2800" i="1"/>
          </a:p>
          <a:p>
            <a:pPr marL="533400" indent="-533400" algn="l">
              <a:buFontTx/>
              <a:buNone/>
            </a:pPr>
            <a:r>
              <a:rPr lang="en-US" altLang="ar-JO" sz="2400" i="1"/>
              <a:t>Because acute bacterial meningitis , especially meningococcal , can be lethal within hours , it must be diagnosed and treated rapidly .</a:t>
            </a:r>
          </a:p>
          <a:p>
            <a:pPr marL="533400" indent="-533400" algn="l">
              <a:buFontTx/>
              <a:buNone/>
            </a:pPr>
            <a:endParaRPr lang="en-US" altLang="ar-JO" sz="2400" i="1"/>
          </a:p>
          <a:p>
            <a:pPr marL="533400" indent="-533400" algn="l">
              <a:buFontTx/>
              <a:buNone/>
            </a:pPr>
            <a:r>
              <a:rPr lang="en-US" altLang="ar-JO" sz="2400" i="1"/>
              <a:t>Prompt LP is required but it should not delay immediate treatment with antibiotics and corticosteroids</a:t>
            </a:r>
            <a:r>
              <a:rPr lang="en-US" altLang="ar-JO" sz="2800" i="1"/>
              <a:t> . </a:t>
            </a:r>
          </a:p>
        </p:txBody>
      </p:sp>
      <p:pic>
        <p:nvPicPr>
          <p:cNvPr id="14340" name="Picture 4" descr="chi8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1550" cy="1089025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5968A-8B16-4E48-B8C4-71A1CB05B4CD}" type="slidenum">
              <a:rPr lang="ar-SA" smtClean="0">
                <a:solidFill>
                  <a:prstClr val="white"/>
                </a:solidFill>
              </a:rPr>
              <a:pPr>
                <a:defRPr/>
              </a:pPr>
              <a:t>43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251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5425"/>
            <a:ext cx="8229600" cy="1139825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000" b="1" i="1" u="sng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Post-Neonatal Meningitis (Diagnosis):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557338"/>
            <a:ext cx="8399462" cy="4530725"/>
          </a:xfrm>
        </p:spPr>
        <p:txBody>
          <a:bodyPr/>
          <a:lstStyle/>
          <a:p>
            <a:pPr algn="l">
              <a:lnSpc>
                <a:spcPct val="90000"/>
              </a:lnSpc>
              <a:buFontTx/>
              <a:buNone/>
            </a:pPr>
            <a:r>
              <a:rPr lang="en-US" altLang="ar-JO" sz="2400" i="1"/>
              <a:t>- Gram stain shows organisms in CSF in 80% of patients 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altLang="ar-JO" sz="2400" i="1"/>
              <a:t>- CSF neutrophil count usually exceeds 2000/microL .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altLang="ar-JO" sz="2400" i="1"/>
              <a:t>- Glucose is usually &lt; 40 mg/dL because of impaired     - CNS glucose transport and glucose consumption by neutrophils and bacteria .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altLang="ar-JO" sz="2400" i="1"/>
              <a:t>- Protein is typically &gt; 100 mg/dL (up to 14% of patients may have a CSF protein level &lt; 100 mg/dL on the initial LP) .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altLang="ar-JO" sz="2400" i="1"/>
              <a:t>- Cultures are positive in 90% of patients ; they may be falsely negative in patients who are partially treated .</a:t>
            </a:r>
          </a:p>
        </p:txBody>
      </p:sp>
      <p:pic>
        <p:nvPicPr>
          <p:cNvPr id="15364" name="Picture 4" descr="chi8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5038" cy="1052513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5968A-8B16-4E48-B8C4-71A1CB05B4CD}" type="slidenum">
              <a:rPr lang="ar-SA" smtClean="0">
                <a:solidFill>
                  <a:prstClr val="white"/>
                </a:solidFill>
              </a:rPr>
              <a:pPr>
                <a:defRPr/>
              </a:pPr>
              <a:t>44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86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5425"/>
            <a:ext cx="8229600" cy="1139825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000" b="1" i="1" u="sng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Post-Neonatal Meningitis (Diagnosis):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28025" cy="4530725"/>
          </a:xfrm>
        </p:spPr>
        <p:txBody>
          <a:bodyPr>
            <a:normAutofit fontScale="92500" lnSpcReduction="20000"/>
          </a:bodyPr>
          <a:lstStyle/>
          <a:p>
            <a:pPr marL="448056" indent="-384048" algn="l" fontAlgn="auto">
              <a:spcAft>
                <a:spcPts val="0"/>
              </a:spcAft>
              <a:buFontTx/>
              <a:buNone/>
              <a:defRPr/>
            </a:pPr>
            <a:r>
              <a:rPr lang="en-US" sz="2800" i="1" dirty="0"/>
              <a:t>Peripheral blood tests include blood cultures (positive in 80 % ).</a:t>
            </a:r>
          </a:p>
          <a:p>
            <a:pPr marL="448056" indent="-384048" algn="l" fontAlgn="auto">
              <a:spcAft>
                <a:spcPts val="0"/>
              </a:spcAft>
              <a:buFontTx/>
              <a:buNone/>
              <a:defRPr/>
            </a:pPr>
            <a:endParaRPr lang="en-US" sz="2800" i="1" dirty="0"/>
          </a:p>
          <a:p>
            <a:pPr marL="448056" indent="-384048" algn="l" fontAlgn="auto">
              <a:spcAft>
                <a:spcPts val="0"/>
              </a:spcAft>
              <a:buFontTx/>
              <a:buNone/>
              <a:defRPr/>
            </a:pPr>
            <a:r>
              <a:rPr lang="en-US" sz="2800" i="1" dirty="0"/>
              <a:t> cell count with differential , electrolytes , glucose , renal function and coagulation tests .</a:t>
            </a:r>
          </a:p>
          <a:p>
            <a:pPr marL="448056" indent="-384048" algn="l" fontAlgn="auto">
              <a:spcAft>
                <a:spcPts val="0"/>
              </a:spcAft>
              <a:buFontTx/>
              <a:buNone/>
              <a:defRPr/>
            </a:pPr>
            <a:endParaRPr lang="en-US" sz="2800" i="1" dirty="0"/>
          </a:p>
          <a:p>
            <a:pPr marL="448056" indent="-384048" algn="l" fontAlgn="auto">
              <a:spcAft>
                <a:spcPts val="0"/>
              </a:spcAft>
              <a:buFontTx/>
              <a:buNone/>
              <a:defRPr/>
            </a:pPr>
            <a:r>
              <a:rPr lang="en-US" sz="2800" i="1" dirty="0"/>
              <a:t>Serum Na is monitored for evidence of SIADH , and coagulation results are monitored for evidence of DIC .</a:t>
            </a:r>
          </a:p>
          <a:p>
            <a:pPr marL="448056" indent="-384048" algn="l" fontAlgn="auto">
              <a:spcAft>
                <a:spcPts val="0"/>
              </a:spcAft>
              <a:buFontTx/>
              <a:buNone/>
              <a:defRPr/>
            </a:pPr>
            <a:endParaRPr lang="en-US" sz="2800" i="1" dirty="0"/>
          </a:p>
          <a:p>
            <a:pPr marL="448056" indent="-384048" algn="l" fontAlgn="auto">
              <a:spcAft>
                <a:spcPts val="0"/>
              </a:spcAft>
              <a:buFontTx/>
              <a:buNone/>
              <a:defRPr/>
            </a:pPr>
            <a:r>
              <a:rPr lang="en-US" sz="2800" i="1" dirty="0"/>
              <a:t>Urine and any nasopharyngeal or respiratory secretions and skin lesions are cultured .</a:t>
            </a:r>
          </a:p>
        </p:txBody>
      </p:sp>
      <p:pic>
        <p:nvPicPr>
          <p:cNvPr id="16388" name="Picture 4" descr="chi8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5038" cy="1089025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5968A-8B16-4E48-B8C4-71A1CB05B4CD}" type="slidenum">
              <a:rPr lang="ar-SA" smtClean="0">
                <a:solidFill>
                  <a:prstClr val="white"/>
                </a:solidFill>
              </a:rPr>
              <a:pPr>
                <a:defRPr/>
              </a:pPr>
              <a:t>45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412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8229600" cy="1139825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000" b="1" i="1" u="sng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Post-Neonatal Meningitis (Diagnosis):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28025" cy="4530725"/>
          </a:xfrm>
        </p:spPr>
        <p:txBody>
          <a:bodyPr/>
          <a:lstStyle/>
          <a:p>
            <a:pPr algn="l">
              <a:buFontTx/>
              <a:buNone/>
            </a:pPr>
            <a:r>
              <a:rPr lang="en-US" altLang="ar-JO" sz="2800" b="1" i="1">
                <a:solidFill>
                  <a:srgbClr val="FFC000"/>
                </a:solidFill>
              </a:rPr>
              <a:t>Waterhouse-Friderichsen</a:t>
            </a:r>
            <a:r>
              <a:rPr lang="en-US" altLang="ar-JO" sz="2800" i="1">
                <a:solidFill>
                  <a:srgbClr val="FFC000"/>
                </a:solidFill>
              </a:rPr>
              <a:t> </a:t>
            </a:r>
            <a:r>
              <a:rPr lang="en-US" altLang="ar-JO" sz="2800" i="1"/>
              <a:t>syndrome should be suspected in any febrile patient who remains in shock despite adequate volume replacement and who has rapidly evolving purpura and evidence of DIC .</a:t>
            </a:r>
          </a:p>
          <a:p>
            <a:pPr algn="l">
              <a:buFontTx/>
              <a:buNone/>
            </a:pPr>
            <a:endParaRPr lang="en-US" altLang="ar-JO" sz="2800" i="1"/>
          </a:p>
          <a:p>
            <a:pPr algn="l">
              <a:buFontTx/>
              <a:buNone/>
            </a:pPr>
            <a:r>
              <a:rPr lang="en-US" altLang="ar-JO" sz="2800" i="1"/>
              <a:t>Serum cortisol level is measured , and CT , MRI , or USS of the adrenal gland is done .</a:t>
            </a:r>
          </a:p>
        </p:txBody>
      </p:sp>
      <p:pic>
        <p:nvPicPr>
          <p:cNvPr id="17412" name="Picture 4" descr="chi8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1550" cy="1016000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5968A-8B16-4E48-B8C4-71A1CB05B4CD}" type="slidenum">
              <a:rPr lang="ar-SA" smtClean="0">
                <a:solidFill>
                  <a:prstClr val="white"/>
                </a:solidFill>
              </a:rPr>
              <a:pPr>
                <a:defRPr/>
              </a:pPr>
              <a:t>46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327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8229600" cy="1139825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000" b="1" i="1" u="sng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Post-Neonatal Meningitis (Prognosis):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49388"/>
            <a:ext cx="8218487" cy="4525962"/>
          </a:xfrm>
        </p:spPr>
        <p:txBody>
          <a:bodyPr>
            <a:normAutofit fontScale="92500" lnSpcReduction="20000"/>
          </a:bodyPr>
          <a:lstStyle/>
          <a:p>
            <a:pPr marL="448056" indent="-384048" algn="l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i="1" dirty="0"/>
              <a:t>Early antibiotics and supportive care have reduced the mortality rate of ABM  to &lt; 10% .</a:t>
            </a:r>
          </a:p>
          <a:p>
            <a:pPr marL="448056" indent="-384048" algn="l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i="1" dirty="0"/>
          </a:p>
          <a:p>
            <a:pPr marL="448056" indent="-384048" algn="l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i="1" dirty="0"/>
              <a:t>However , if meningitis is treated late or occurs in neonates or immunocompromised patients, death is common .</a:t>
            </a:r>
          </a:p>
          <a:p>
            <a:pPr marL="448056" indent="-384048" algn="l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i="1" dirty="0"/>
          </a:p>
          <a:p>
            <a:pPr marL="448056" indent="-384048" algn="l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i="1" dirty="0"/>
              <a:t>A poor outcome is predicted by persistent leukopenia or development of </a:t>
            </a:r>
            <a:r>
              <a:rPr lang="en-US" sz="2800" i="1" dirty="0">
                <a:solidFill>
                  <a:srgbClr val="FFC000"/>
                </a:solidFill>
              </a:rPr>
              <a:t>Waterhouse-</a:t>
            </a:r>
            <a:r>
              <a:rPr lang="en-US" sz="2800" i="1" dirty="0" err="1">
                <a:solidFill>
                  <a:srgbClr val="FFC000"/>
                </a:solidFill>
              </a:rPr>
              <a:t>Friderichsen</a:t>
            </a:r>
            <a:r>
              <a:rPr lang="en-US" sz="2800" i="1" dirty="0">
                <a:solidFill>
                  <a:srgbClr val="FFC000"/>
                </a:solidFill>
              </a:rPr>
              <a:t> </a:t>
            </a:r>
            <a:r>
              <a:rPr lang="en-US" sz="2800" i="1" dirty="0"/>
              <a:t>syndrome .</a:t>
            </a:r>
          </a:p>
          <a:p>
            <a:pPr marL="448056" indent="-384048" algn="l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i="1" dirty="0"/>
          </a:p>
          <a:p>
            <a:pPr marL="448056" indent="-384048" algn="l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i="1" dirty="0"/>
              <a:t>Survivors occasionally have deafness , other cranial nerve deficits , cerebral infarction , recurrent seizures or mental retardation .</a:t>
            </a:r>
          </a:p>
        </p:txBody>
      </p:sp>
      <p:pic>
        <p:nvPicPr>
          <p:cNvPr id="18436" name="Picture 4" descr="chi8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1550" cy="1089025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5968A-8B16-4E48-B8C4-71A1CB05B4CD}" type="slidenum">
              <a:rPr lang="ar-SA" smtClean="0">
                <a:solidFill>
                  <a:prstClr val="white"/>
                </a:solidFill>
              </a:rPr>
              <a:pPr>
                <a:defRPr/>
              </a:pPr>
              <a:t>47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602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8229600" cy="1139825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000" i="1">
                <a:solidFill>
                  <a:schemeClr val="accent1">
                    <a:tint val="83000"/>
                    <a:satMod val="150000"/>
                  </a:schemeClr>
                </a:solidFill>
              </a:rPr>
              <a:t>Post-Neonatal Meningitis (Treatment):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3238" y="1376363"/>
            <a:ext cx="4038600" cy="4525962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2800" i="1" dirty="0"/>
          </a:p>
          <a:p>
            <a:pPr marL="448056" indent="-384048" fontAlgn="auto">
              <a:spcAft>
                <a:spcPts val="0"/>
              </a:spcAft>
              <a:buFontTx/>
              <a:buNone/>
              <a:defRPr/>
            </a:pPr>
            <a:endParaRPr lang="en-US" sz="2800" i="1" dirty="0"/>
          </a:p>
          <a:p>
            <a:pPr marL="64008" indent="0"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i="1" dirty="0"/>
              <a:t>If meningitis is suspected, antibiotics and corticosteroids are given   as   soon   as blood cultures are drawn   or    even before 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2800" i="1" dirty="0"/>
          </a:p>
        </p:txBody>
      </p:sp>
      <p:pic>
        <p:nvPicPr>
          <p:cNvPr id="19460" name="Picture 4" descr="campaignart(meningitis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75" y="1520825"/>
            <a:ext cx="2381250" cy="3708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6" descr="chi83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08063" cy="1016000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117BF-D71C-4F3E-B6CF-54CE01106E71}" type="slidenum">
              <a:rPr lang="ar-SA" smtClean="0">
                <a:solidFill>
                  <a:prstClr val="white"/>
                </a:solidFill>
              </a:rPr>
              <a:pPr>
                <a:defRPr/>
              </a:pPr>
              <a:t>48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966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8229600" cy="1139825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000" b="1" i="1" u="sng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Post-Neonatal Meningitis (Treatment):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530725"/>
          </a:xfrm>
        </p:spPr>
        <p:txBody>
          <a:bodyPr>
            <a:normAutofit fontScale="92500" lnSpcReduction="10000"/>
          </a:bodyPr>
          <a:lstStyle/>
          <a:p>
            <a:pPr marL="448056" indent="-384048" algn="l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i="1" dirty="0">
                <a:solidFill>
                  <a:srgbClr val="FFC000"/>
                </a:solidFill>
              </a:rPr>
              <a:t>Dexamethasone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/>
              <a:t>(0.15 mg/kg IV q 6 hrs.) should be given 15 min before the 1</a:t>
            </a:r>
            <a:r>
              <a:rPr lang="en-US" sz="2800" i="1" baseline="30000" dirty="0"/>
              <a:t>st</a:t>
            </a:r>
            <a:r>
              <a:rPr lang="en-US" sz="2800" i="1" dirty="0"/>
              <a:t> dose of antibiotics and continued for 4 days .</a:t>
            </a:r>
          </a:p>
          <a:p>
            <a:pPr marL="448056" indent="-384048" algn="l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i="1" dirty="0"/>
              <a:t> </a:t>
            </a:r>
          </a:p>
          <a:p>
            <a:pPr marL="448056" indent="-384048" algn="l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i="1" dirty="0"/>
              <a:t>It may prevent hearing loss and other neurologic sequelae , possibly by inhibiting release of proinflammatory cytokines triggered by antibiotic-induced bacterial lysis.</a:t>
            </a:r>
          </a:p>
          <a:p>
            <a:pPr marL="448056" indent="-384048" algn="l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i="1" dirty="0"/>
          </a:p>
          <a:p>
            <a:pPr marL="448056" indent="-384048" algn="l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i="1" dirty="0"/>
              <a:t>Dexamethasone should not be given to patients with immunodeficiency because it may impair host defenses against non-bacterial meningitis.</a:t>
            </a:r>
          </a:p>
        </p:txBody>
      </p:sp>
      <p:pic>
        <p:nvPicPr>
          <p:cNvPr id="20484" name="Picture 4" descr="chi8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1550" cy="1089025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5968A-8B16-4E48-B8C4-71A1CB05B4CD}" type="slidenum">
              <a:rPr lang="ar-SA" smtClean="0">
                <a:solidFill>
                  <a:prstClr val="white"/>
                </a:solidFill>
              </a:rPr>
              <a:pPr>
                <a:defRPr/>
              </a:pPr>
              <a:t>49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37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06896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ar-JO" sz="4000" i="1" dirty="0">
                <a:solidFill>
                  <a:srgbClr val="FF0000"/>
                </a:solidFill>
              </a:rPr>
              <a:t>    </a:t>
            </a:r>
            <a:r>
              <a:rPr lang="en-US" altLang="ar-JO" sz="4900" b="1" i="1" dirty="0">
                <a:solidFill>
                  <a:srgbClr val="FF0000"/>
                </a:solidFill>
              </a:rPr>
              <a:t>Neonatal Meningitis (Definition</a:t>
            </a:r>
            <a:r>
              <a:rPr lang="en-US" altLang="ar-JO" sz="4000" i="1" dirty="0">
                <a:solidFill>
                  <a:srgbClr val="FF0000"/>
                </a:solidFill>
              </a:rPr>
              <a:t>):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>
              <a:buFontTx/>
              <a:buNone/>
            </a:pPr>
            <a:endParaRPr lang="en-US" altLang="ar-JO" sz="2800" b="1" dirty="0">
              <a:solidFill>
                <a:schemeClr val="bg1"/>
              </a:solidFill>
            </a:endParaRPr>
          </a:p>
          <a:p>
            <a:pPr algn="l">
              <a:buFontTx/>
              <a:buNone/>
            </a:pPr>
            <a:endParaRPr lang="en-US" altLang="ar-JO" sz="2800" b="1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800" b="1" dirty="0">
                <a:solidFill>
                  <a:schemeClr val="bg1"/>
                </a:solidFill>
              </a:rPr>
              <a:t>It’s inflammation of meninges due to bacterial invasion in the first 90 days of life .</a:t>
            </a:r>
          </a:p>
        </p:txBody>
      </p:sp>
      <p:pic>
        <p:nvPicPr>
          <p:cNvPr id="54280" name="Picture 8" descr="hgtjtj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9504" y="1412776"/>
            <a:ext cx="4140968" cy="51836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TOSHIBA\Desktop\baby-in-neonatal-comprehensive-care-program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183B-AC4F-47B1-B2EC-1F9C3E8F124D}" type="slidenum">
              <a:rPr lang="ar-SA" altLang="ar-JO" smtClean="0"/>
              <a:pPr/>
              <a:t>5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1606890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000" i="1">
                <a:solidFill>
                  <a:schemeClr val="accent1">
                    <a:tint val="83000"/>
                    <a:satMod val="150000"/>
                  </a:schemeClr>
                </a:solidFill>
              </a:rPr>
              <a:t>Post-Neonatal Meningitis (Treatment):</a:t>
            </a:r>
            <a:endParaRPr lang="en-GB" sz="4000" i="1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algn="l">
              <a:buFontTx/>
              <a:buNone/>
            </a:pPr>
            <a:r>
              <a:rPr lang="en-US" altLang="ar-JO" i="1"/>
              <a:t>A- 3 generation cephalosporin</a:t>
            </a:r>
          </a:p>
          <a:p>
            <a:pPr algn="l">
              <a:buFontTx/>
              <a:buNone/>
            </a:pPr>
            <a:r>
              <a:rPr lang="en-US" altLang="ar-JO" i="1"/>
              <a:t>   (</a:t>
            </a:r>
            <a:r>
              <a:rPr lang="en-US" altLang="ar-JO" i="1">
                <a:solidFill>
                  <a:srgbClr val="FFC000"/>
                </a:solidFill>
              </a:rPr>
              <a:t>Cefotaxime</a:t>
            </a:r>
            <a:r>
              <a:rPr lang="en-US" altLang="ar-JO" i="1"/>
              <a:t> or </a:t>
            </a:r>
            <a:r>
              <a:rPr lang="en-US" altLang="ar-JO" i="1">
                <a:solidFill>
                  <a:srgbClr val="FFC000"/>
                </a:solidFill>
              </a:rPr>
              <a:t>ceftriaxone</a:t>
            </a:r>
            <a:r>
              <a:rPr lang="en-US" altLang="ar-JO" i="1"/>
              <a:t>)</a:t>
            </a:r>
          </a:p>
          <a:p>
            <a:pPr algn="ctr">
              <a:buFontTx/>
              <a:buNone/>
            </a:pPr>
            <a:r>
              <a:rPr lang="en-US" altLang="ar-JO" i="1"/>
              <a:t> </a:t>
            </a:r>
          </a:p>
          <a:p>
            <a:pPr algn="l">
              <a:buFontTx/>
              <a:buNone/>
            </a:pPr>
            <a:r>
              <a:rPr lang="en-US" altLang="ar-JO" i="1"/>
              <a:t>B- </a:t>
            </a:r>
            <a:r>
              <a:rPr lang="en-US" altLang="ar-JO" i="1">
                <a:solidFill>
                  <a:srgbClr val="FFC000"/>
                </a:solidFill>
              </a:rPr>
              <a:t>vancomycin </a:t>
            </a:r>
          </a:p>
          <a:p>
            <a:endParaRPr lang="en-GB" altLang="ar-JO" i="1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FDAA7-ED0E-4059-BD97-F6DC5919F089}" type="slidenum">
              <a:rPr lang="ar-SA" smtClean="0">
                <a:solidFill>
                  <a:prstClr val="white"/>
                </a:solidFill>
              </a:rPr>
              <a:pPr>
                <a:defRPr/>
              </a:pPr>
              <a:t>50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510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8229600" cy="1139825"/>
          </a:xfrm>
        </p:spPr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000" b="1" i="1" u="sng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Post-Neonatal Meningitis (Treatment  Duration)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557338"/>
            <a:ext cx="8183563" cy="4525962"/>
          </a:xfrm>
        </p:spPr>
        <p:txBody>
          <a:bodyPr/>
          <a:lstStyle/>
          <a:p>
            <a:pPr algn="l">
              <a:buFontTx/>
              <a:buNone/>
            </a:pPr>
            <a:r>
              <a:rPr lang="en-US" altLang="ar-JO" sz="2400" i="1"/>
              <a:t>Generally :</a:t>
            </a:r>
          </a:p>
          <a:p>
            <a:pPr algn="l">
              <a:buFontTx/>
              <a:buNone/>
            </a:pPr>
            <a:endParaRPr lang="en-US" altLang="ar-JO" sz="2400" i="1"/>
          </a:p>
          <a:p>
            <a:pPr algn="l">
              <a:buFontTx/>
              <a:buNone/>
            </a:pPr>
            <a:r>
              <a:rPr lang="en-US" altLang="ar-JO" sz="2400" i="1"/>
              <a:t>If  </a:t>
            </a:r>
            <a:r>
              <a:rPr lang="en-US" altLang="ar-JO" sz="2400" i="1">
                <a:solidFill>
                  <a:srgbClr val="FFC000"/>
                </a:solidFill>
              </a:rPr>
              <a:t>N .MENINGITIDS  </a:t>
            </a:r>
            <a:r>
              <a:rPr lang="en-US" altLang="ar-JO" sz="2400" i="1"/>
              <a:t>: 5 -7 DAYS .</a:t>
            </a:r>
          </a:p>
          <a:p>
            <a:pPr algn="l">
              <a:buFontTx/>
              <a:buNone/>
            </a:pPr>
            <a:r>
              <a:rPr lang="en-US" altLang="ar-JO" sz="2400" i="1"/>
              <a:t>IF </a:t>
            </a:r>
            <a:r>
              <a:rPr lang="en-US" altLang="ar-JO" sz="2400" i="1">
                <a:solidFill>
                  <a:srgbClr val="FFC000"/>
                </a:solidFill>
              </a:rPr>
              <a:t>H.INFLUENZA</a:t>
            </a:r>
            <a:r>
              <a:rPr lang="en-US" altLang="ar-JO" sz="2400" i="1"/>
              <a:t> : 7- 10 DAYS .</a:t>
            </a:r>
          </a:p>
          <a:p>
            <a:pPr algn="l">
              <a:buFontTx/>
              <a:buNone/>
            </a:pPr>
            <a:r>
              <a:rPr lang="en-US" altLang="ar-JO" sz="2400" i="1">
                <a:solidFill>
                  <a:srgbClr val="FFC000"/>
                </a:solidFill>
              </a:rPr>
              <a:t>PNEUMPCOCUS</a:t>
            </a:r>
            <a:r>
              <a:rPr lang="en-US" altLang="ar-JO" sz="2400" i="1"/>
              <a:t> : 10 – 14 DAYS .</a:t>
            </a:r>
          </a:p>
          <a:p>
            <a:pPr algn="l">
              <a:buFontTx/>
              <a:buNone/>
            </a:pPr>
            <a:endParaRPr lang="en-US" altLang="ar-JO" sz="2400" i="1"/>
          </a:p>
          <a:p>
            <a:pPr algn="l">
              <a:buFontTx/>
              <a:buNone/>
            </a:pPr>
            <a:r>
              <a:rPr lang="en-US" altLang="ar-JO" sz="2400" i="1"/>
              <a:t>- Drug doses are not reduced when clinical improvement occurs because drug penetration commonly decreases as meningeal inflammation decreases .  </a:t>
            </a:r>
          </a:p>
        </p:txBody>
      </p:sp>
      <p:pic>
        <p:nvPicPr>
          <p:cNvPr id="22532" name="Picture 4" descr="chi8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1550" cy="1052513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5968A-8B16-4E48-B8C4-71A1CB05B4CD}" type="slidenum">
              <a:rPr lang="ar-SA" smtClean="0">
                <a:solidFill>
                  <a:prstClr val="white"/>
                </a:solidFill>
              </a:rPr>
              <a:pPr>
                <a:defRPr/>
              </a:pPr>
              <a:t>51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014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33375"/>
            <a:ext cx="8229600" cy="1139825"/>
          </a:xfrm>
        </p:spPr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400" b="1" i="1" u="sng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Post-Neonatal Meningitis (Prevention):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844675"/>
            <a:ext cx="8712200" cy="3240088"/>
          </a:xfrm>
        </p:spPr>
        <p:txBody>
          <a:bodyPr/>
          <a:lstStyle/>
          <a:p>
            <a:pPr algn="l">
              <a:buFontTx/>
              <a:buNone/>
            </a:pPr>
            <a:r>
              <a:rPr lang="en-US" altLang="ar-JO" sz="2400" i="1"/>
              <a:t>A conjugated pneumococcal vaccine effective against 7 serotypes , including &gt; </a:t>
            </a:r>
            <a:r>
              <a:rPr lang="en-US" altLang="ar-JO" sz="2400" i="1">
                <a:solidFill>
                  <a:srgbClr val="FFC000"/>
                </a:solidFill>
              </a:rPr>
              <a:t>80%</a:t>
            </a:r>
            <a:r>
              <a:rPr lang="en-US" altLang="ar-JO" sz="2400" i="1"/>
              <a:t> of organisms that cause meningitis is recommended for all children .</a:t>
            </a:r>
          </a:p>
          <a:p>
            <a:pPr algn="l">
              <a:buFontTx/>
              <a:buNone/>
            </a:pPr>
            <a:endParaRPr lang="en-US" altLang="ar-JO" sz="2400" i="1"/>
          </a:p>
          <a:p>
            <a:pPr algn="l">
              <a:buFontTx/>
              <a:buNone/>
            </a:pPr>
            <a:r>
              <a:rPr lang="en-US" altLang="ar-JO" sz="2400" i="1"/>
              <a:t>It is recommended for children aged </a:t>
            </a:r>
            <a:r>
              <a:rPr lang="en-US" altLang="ar-JO" sz="2400" i="1">
                <a:solidFill>
                  <a:srgbClr val="FFC000"/>
                </a:solidFill>
              </a:rPr>
              <a:t>2 - 23 mo.</a:t>
            </a:r>
          </a:p>
          <a:p>
            <a:pPr algn="l">
              <a:buFontTx/>
              <a:buNone/>
            </a:pPr>
            <a:r>
              <a:rPr lang="en-US" altLang="ar-JO" sz="2400" i="1">
                <a:solidFill>
                  <a:srgbClr val="FFC000"/>
                </a:solidFill>
              </a:rPr>
              <a:t>Prevnar ,  peumovax …….</a:t>
            </a:r>
          </a:p>
          <a:p>
            <a:pPr algn="l">
              <a:buFontTx/>
              <a:buNone/>
            </a:pPr>
            <a:endParaRPr lang="en-US" altLang="ar-JO" sz="2400" i="1">
              <a:solidFill>
                <a:srgbClr val="FF0000"/>
              </a:solidFill>
            </a:endParaRPr>
          </a:p>
        </p:txBody>
      </p:sp>
      <p:pic>
        <p:nvPicPr>
          <p:cNvPr id="23556" name="Picture 6" descr="chi83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1550" cy="1089025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117BF-D71C-4F3E-B6CF-54CE01106E71}" type="slidenum">
              <a:rPr lang="ar-SA" smtClean="0">
                <a:solidFill>
                  <a:prstClr val="white"/>
                </a:solidFill>
              </a:rPr>
              <a:pPr>
                <a:defRPr/>
              </a:pPr>
              <a:t>52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976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8229600" cy="1139825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000" i="1">
                <a:solidFill>
                  <a:schemeClr val="accent1">
                    <a:tint val="83000"/>
                    <a:satMod val="150000"/>
                  </a:schemeClr>
                </a:solidFill>
              </a:rPr>
              <a:t>Post-Neonatal Meningitis (Prevention):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 marL="448056" indent="-384048" algn="l" fontAlgn="auto">
              <a:spcAft>
                <a:spcPts val="0"/>
              </a:spcAft>
              <a:buFontTx/>
              <a:buNone/>
              <a:defRPr/>
            </a:pPr>
            <a:r>
              <a:rPr lang="en-US" sz="2800" i="1" dirty="0"/>
              <a:t>Routine vaccination for </a:t>
            </a:r>
            <a:r>
              <a:rPr lang="en-US" sz="2800" i="1" dirty="0">
                <a:solidFill>
                  <a:srgbClr val="FFC000"/>
                </a:solidFill>
              </a:rPr>
              <a:t>H.influenza </a:t>
            </a:r>
            <a:r>
              <a:rPr lang="en-US" sz="2800" i="1" dirty="0"/>
              <a:t>type </a:t>
            </a:r>
            <a:r>
              <a:rPr lang="en-US" sz="2800" b="1" i="1" dirty="0">
                <a:solidFill>
                  <a:srgbClr val="FFC000"/>
                </a:solidFill>
              </a:rPr>
              <a:t>b</a:t>
            </a:r>
            <a:r>
              <a:rPr lang="en-US" sz="2800" i="1" dirty="0">
                <a:solidFill>
                  <a:srgbClr val="FFC000"/>
                </a:solidFill>
              </a:rPr>
              <a:t> </a:t>
            </a:r>
            <a:r>
              <a:rPr lang="en-US" sz="2800" i="1" dirty="0"/>
              <a:t>is highly effective and begins at age of </a:t>
            </a:r>
            <a:r>
              <a:rPr lang="en-US" sz="2800" i="1" dirty="0">
                <a:solidFill>
                  <a:srgbClr val="FFC000"/>
                </a:solidFill>
              </a:rPr>
              <a:t>2</a:t>
            </a:r>
            <a:r>
              <a:rPr lang="en-US" sz="2800" i="1" dirty="0"/>
              <a:t> </a:t>
            </a:r>
            <a:r>
              <a:rPr lang="en-US" sz="2800" i="1" dirty="0">
                <a:solidFill>
                  <a:srgbClr val="FFC000"/>
                </a:solidFill>
              </a:rPr>
              <a:t>months </a:t>
            </a:r>
            <a:r>
              <a:rPr lang="en-US" sz="2800" i="1" dirty="0"/>
              <a:t>.</a:t>
            </a:r>
          </a:p>
          <a:p>
            <a:pPr marL="448056" indent="-384048" algn="l" fontAlgn="auto">
              <a:spcAft>
                <a:spcPts val="0"/>
              </a:spcAft>
              <a:buFontTx/>
              <a:buNone/>
              <a:defRPr/>
            </a:pPr>
            <a:r>
              <a:rPr lang="en-US" sz="2800" i="1" dirty="0"/>
              <a:t> a quadrivalent meningococcal vaccine is given to children &gt; </a:t>
            </a:r>
            <a:r>
              <a:rPr lang="en-US" sz="2800" i="1" dirty="0">
                <a:solidFill>
                  <a:srgbClr val="FFC000"/>
                </a:solidFill>
              </a:rPr>
              <a:t>2</a:t>
            </a:r>
            <a:r>
              <a:rPr lang="en-US" sz="2800" i="1" dirty="0"/>
              <a:t> </a:t>
            </a:r>
            <a:r>
              <a:rPr lang="en-US" sz="2800" i="1" dirty="0">
                <a:solidFill>
                  <a:srgbClr val="FFC000"/>
                </a:solidFill>
              </a:rPr>
              <a:t>years </a:t>
            </a:r>
            <a:r>
              <a:rPr lang="en-US" sz="2800" i="1" dirty="0"/>
              <a:t>with immunodeficiency or functional asplenia .</a:t>
            </a:r>
          </a:p>
        </p:txBody>
      </p:sp>
      <p:pic>
        <p:nvPicPr>
          <p:cNvPr id="24580" name="Picture 4" descr="chi83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1550" cy="1052513"/>
          </a:xfrm>
          <a:noFill/>
        </p:spPr>
      </p:pic>
      <p:sp>
        <p:nvSpPr>
          <p:cNvPr id="24581" name="Rectangle 8"/>
          <p:cNvSpPr>
            <a:spLocks noGrp="1" noChangeArrowheads="1"/>
          </p:cNvSpPr>
          <p:nvPr>
            <p:ph sz="quarter" idx="3"/>
          </p:nvPr>
        </p:nvSpPr>
        <p:spPr>
          <a:xfrm>
            <a:off x="4648200" y="3976688"/>
            <a:ext cx="4038600" cy="2189162"/>
          </a:xfrm>
        </p:spPr>
        <p:txBody>
          <a:bodyPr/>
          <a:lstStyle/>
          <a:p>
            <a:endParaRPr lang="ar-JO" altLang="ar-JO" sz="2400"/>
          </a:p>
        </p:txBody>
      </p:sp>
      <p:pic>
        <p:nvPicPr>
          <p:cNvPr id="24582" name="Picture 10" descr="article-1155609-0551B7AF0000044D-173_233x2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592263"/>
            <a:ext cx="399573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117BF-D71C-4F3E-B6CF-54CE01106E71}" type="slidenum">
              <a:rPr lang="ar-SA" smtClean="0">
                <a:solidFill>
                  <a:prstClr val="white"/>
                </a:solidFill>
              </a:rPr>
              <a:pPr>
                <a:defRPr/>
              </a:pPr>
              <a:t>53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718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ar-JO" altLang="ar-JO">
              <a:latin typeface="AR CHRISTY" pitchFamily="2" charset="0"/>
            </a:endParaRPr>
          </a:p>
        </p:txBody>
      </p:sp>
      <p:sp>
        <p:nvSpPr>
          <p:cNvPr id="552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ar-JO" altLang="ar-JO">
              <a:latin typeface="AR CHRISTY" pitchFamily="2" charset="0"/>
            </a:endParaRPr>
          </a:p>
        </p:txBody>
      </p:sp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3548" y="548680"/>
            <a:ext cx="457200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>
                  <a:solidFill>
                    <a:schemeClr val="bg1"/>
                  </a:solidFill>
                </a:ln>
                <a:solidFill>
                  <a:srgbClr val="FF7C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DELANEY" pitchFamily="2" charset="0"/>
              </a:rPr>
              <a:t>Aseptic meningitis</a:t>
            </a:r>
          </a:p>
        </p:txBody>
      </p:sp>
      <p:sp>
        <p:nvSpPr>
          <p:cNvPr id="55302" name="TextBox 4"/>
          <p:cNvSpPr txBox="1">
            <a:spLocks noChangeArrowheads="1"/>
          </p:cNvSpPr>
          <p:nvPr/>
        </p:nvSpPr>
        <p:spPr bwMode="auto">
          <a:xfrm>
            <a:off x="107950" y="6165850"/>
            <a:ext cx="30241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ar-JO" sz="2800">
                <a:solidFill>
                  <a:srgbClr val="002060"/>
                </a:solidFill>
                <a:latin typeface="AR BERKLEY" pitchFamily="2" charset="0"/>
              </a:rPr>
              <a:t>Dana Abd-Eljaber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54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683103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altLang="ar-JO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JO" altLang="ar-JO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7938"/>
            <a:ext cx="9137650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5" name="TextBox 3"/>
          <p:cNvSpPr txBox="1">
            <a:spLocks noChangeArrowheads="1"/>
          </p:cNvSpPr>
          <p:nvPr/>
        </p:nvSpPr>
        <p:spPr bwMode="auto">
          <a:xfrm>
            <a:off x="4824413" y="512763"/>
            <a:ext cx="3960812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ar-JO" sz="3200">
                <a:latin typeface="AR CENA" pitchFamily="2" charset="0"/>
              </a:rPr>
              <a:t>All non-bacterial causes of meningitis</a:t>
            </a:r>
          </a:p>
          <a:p>
            <a:pPr algn="l" eaLnBrk="1" hangingPunct="1">
              <a:lnSpc>
                <a:spcPct val="80000"/>
              </a:lnSpc>
            </a:pPr>
            <a:endParaRPr lang="en-US" altLang="ar-JO" sz="3200">
              <a:latin typeface="AR CENA" pitchFamily="2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altLang="ar-JO" sz="3200">
                <a:latin typeface="AR CENA" pitchFamily="2" charset="0"/>
              </a:rPr>
              <a:t>Most common cause is viral</a:t>
            </a:r>
          </a:p>
        </p:txBody>
      </p:sp>
      <p:sp>
        <p:nvSpPr>
          <p:cNvPr id="56326" name="TextBox 5"/>
          <p:cNvSpPr txBox="1">
            <a:spLocks noChangeArrowheads="1"/>
          </p:cNvSpPr>
          <p:nvPr/>
        </p:nvSpPr>
        <p:spPr bwMode="auto">
          <a:xfrm>
            <a:off x="395288" y="4797425"/>
            <a:ext cx="3313112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20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320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320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320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320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20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20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20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20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ar-JO" sz="3600">
                <a:latin typeface="AR CENA" pitchFamily="2" charset="0"/>
              </a:rPr>
              <a:t>Typically less ill appearing than bacterial meningitis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55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992940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JO"/>
              <a:t>`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JO" altLang="ar-JO"/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3645024"/>
            <a:ext cx="4104456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tabLst>
                <a:tab pos="3949700" algn="l"/>
              </a:tabLst>
              <a:defRPr/>
            </a:pPr>
            <a:r>
              <a:rPr lang="en-US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itchFamily="2" charset="0"/>
              </a:rPr>
              <a:t>A syndrome </a:t>
            </a:r>
            <a:r>
              <a:rPr lang="en-US" sz="320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itchFamily="2" charset="0"/>
              </a:rPr>
              <a:t>characterised</a:t>
            </a:r>
            <a:r>
              <a:rPr lang="en-US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itchFamily="2" charset="0"/>
              </a:rPr>
              <a:t> by acute onset of meningeal symptoms and fever, with </a:t>
            </a:r>
            <a:r>
              <a:rPr lang="en-US" sz="320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itchFamily="2" charset="0"/>
              </a:rPr>
              <a:t>pleocytosis</a:t>
            </a:r>
            <a:r>
              <a:rPr lang="en-US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itchFamily="2" charset="0"/>
              </a:rPr>
              <a:t> of the cerebrospinal fluid and no growth on routine bacterial</a:t>
            </a:r>
          </a:p>
        </p:txBody>
      </p:sp>
      <p:sp>
        <p:nvSpPr>
          <p:cNvPr id="5" name="Rectangle 4"/>
          <p:cNvSpPr/>
          <p:nvPr/>
        </p:nvSpPr>
        <p:spPr>
          <a:xfrm>
            <a:off x="4070536" y="260648"/>
            <a:ext cx="4785039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itchFamily="2" charset="0"/>
              </a:rPr>
              <a:t>Aseptic meningitis definition </a:t>
            </a:r>
            <a:endParaRPr lang="en-US" sz="54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56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496657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altLang="ar-JO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JO" altLang="ar-JO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222250" y="422275"/>
            <a:ext cx="3989388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ar-JO" sz="2600" b="1">
                <a:solidFill>
                  <a:srgbClr val="FFC000"/>
                </a:solidFill>
                <a:latin typeface="AR ESSENCE" pitchFamily="2" charset="0"/>
              </a:rPr>
              <a:t>Viral meningitis is common and often goes unreported.</a:t>
            </a:r>
            <a:br>
              <a:rPr lang="en-US" altLang="ar-JO" sz="2600" b="1">
                <a:solidFill>
                  <a:srgbClr val="FFC000"/>
                </a:solidFill>
                <a:latin typeface="AR ESSENCE" pitchFamily="2" charset="0"/>
              </a:rPr>
            </a:br>
            <a:endParaRPr lang="en-US" altLang="ar-JO" sz="2400" b="1">
              <a:solidFill>
                <a:srgbClr val="FFC000"/>
              </a:solidFill>
              <a:latin typeface="AR ESSENCE" pitchFamily="2" charset="0"/>
            </a:endParaRPr>
          </a:p>
          <a:p>
            <a:pPr algn="l" eaLnBrk="1" hangingPunct="1">
              <a:lnSpc>
                <a:spcPct val="90000"/>
              </a:lnSpc>
            </a:pPr>
            <a:br>
              <a:rPr lang="en-US" altLang="ar-JO" sz="2400" b="1">
                <a:solidFill>
                  <a:srgbClr val="FFC000"/>
                </a:solidFill>
                <a:latin typeface="AR ESSENCE" pitchFamily="2" charset="0"/>
              </a:rPr>
            </a:br>
            <a:r>
              <a:rPr lang="en-US" altLang="ar-JO" sz="2600" b="1">
                <a:solidFill>
                  <a:srgbClr val="FFC000"/>
                </a:solidFill>
                <a:latin typeface="AR ESSENCE" pitchFamily="2" charset="0"/>
              </a:rPr>
              <a:t>In the absence of a LP, viral and bacterial meningitis cannot be differentiated with certainty, and all suspected cases should therefore be referred.</a:t>
            </a:r>
          </a:p>
          <a:p>
            <a:pPr algn="l" eaLnBrk="1" hangingPunct="1">
              <a:lnSpc>
                <a:spcPct val="90000"/>
              </a:lnSpc>
            </a:pPr>
            <a:endParaRPr lang="en-US" altLang="ar-JO" sz="2400" b="1">
              <a:solidFill>
                <a:srgbClr val="FFC000"/>
              </a:solidFill>
              <a:latin typeface="AR ESSENCE" pitchFamily="2" charset="0"/>
            </a:endParaRPr>
          </a:p>
          <a:p>
            <a:pPr algn="l" eaLnBrk="1" hangingPunct="1">
              <a:lnSpc>
                <a:spcPct val="90000"/>
              </a:lnSpc>
            </a:pPr>
            <a:br>
              <a:rPr lang="en-US" altLang="ar-JO" sz="2400" b="1">
                <a:solidFill>
                  <a:srgbClr val="FFC000"/>
                </a:solidFill>
                <a:latin typeface="AR ESSENCE" pitchFamily="2" charset="0"/>
              </a:rPr>
            </a:br>
            <a:r>
              <a:rPr lang="en-US" altLang="ar-JO" sz="2600" b="1">
                <a:solidFill>
                  <a:srgbClr val="FFC000"/>
                </a:solidFill>
                <a:latin typeface="AR ESSENCE" pitchFamily="2" charset="0"/>
              </a:rPr>
              <a:t>LP &amp; analysis of cerebrospinal fluid may be done primarily to exclude bacterial meningitis, but identification of the specific viral cause is itself beneficial.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57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911578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JO"/>
              <a:t>`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JO" altLang="ar-JO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4289028"/>
            <a:ext cx="778204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tabLst>
                <a:tab pos="3949700" algn="l"/>
              </a:tabLst>
              <a:defRPr/>
            </a:pPr>
            <a:r>
              <a:rPr lang="en-US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itchFamily="2" charset="0"/>
              </a:rPr>
              <a:t>1- informs prognosis</a:t>
            </a:r>
            <a:br>
              <a:rPr lang="en-US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itchFamily="2" charset="0"/>
              </a:rPr>
            </a:br>
            <a:r>
              <a:rPr lang="en-US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itchFamily="2" charset="0"/>
              </a:rPr>
              <a:t>2-enhances care of the patient</a:t>
            </a:r>
            <a:br>
              <a:rPr lang="en-US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itchFamily="2" charset="0"/>
              </a:rPr>
            </a:br>
            <a:r>
              <a:rPr lang="en-US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itchFamily="2" charset="0"/>
              </a:rPr>
              <a:t>3-reduces the use of antibiotics</a:t>
            </a:r>
            <a:br>
              <a:rPr lang="en-US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itchFamily="2" charset="0"/>
              </a:rPr>
            </a:br>
            <a:r>
              <a:rPr lang="en-US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itchFamily="2" charset="0"/>
              </a:rPr>
              <a:t>4-decreases length of stay in hospital</a:t>
            </a:r>
            <a:br>
              <a:rPr lang="en-US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itchFamily="2" charset="0"/>
              </a:rPr>
            </a:br>
            <a:r>
              <a:rPr lang="en-US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itchFamily="2" charset="0"/>
              </a:rPr>
              <a:t>5- help to prevent further spread of infection.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1607" y="548680"/>
            <a:ext cx="4283968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60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itchFamily="2" charset="0"/>
              </a:rPr>
              <a:t>Viral diagnosis:</a:t>
            </a:r>
            <a:endParaRPr lang="en-US" sz="60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58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881104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-107950" y="0"/>
            <a:ext cx="9251950" cy="6858000"/>
          </a:xfrm>
          <a:solidFill>
            <a:srgbClr val="FF7C80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ar-JO" altLang="ar-JO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JO" altLang="ar-JO"/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765175"/>
            <a:ext cx="9251950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1" name="Rectangle 3"/>
          <p:cNvSpPr>
            <a:spLocks noChangeArrowheads="1"/>
          </p:cNvSpPr>
          <p:nvPr/>
        </p:nvSpPr>
        <p:spPr bwMode="auto">
          <a:xfrm>
            <a:off x="3960813" y="1268413"/>
            <a:ext cx="4643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ar-JO" sz="3600" b="1">
                <a:solidFill>
                  <a:srgbClr val="0070C0"/>
                </a:solidFill>
                <a:latin typeface="Showcard Gothic" pitchFamily="82" charset="0"/>
              </a:rPr>
              <a:t>How common is viral meningitis?</a:t>
            </a:r>
            <a:endParaRPr lang="en-US" altLang="ar-JO" sz="3600">
              <a:solidFill>
                <a:srgbClr val="0070C0"/>
              </a:solidFill>
              <a:latin typeface="Showcard Gothic" pitchFamily="82" charset="0"/>
            </a:endParaRPr>
          </a:p>
        </p:txBody>
      </p:sp>
      <p:sp>
        <p:nvSpPr>
          <p:cNvPr id="60422" name="Rectangle 4"/>
          <p:cNvSpPr>
            <a:spLocks noChangeArrowheads="1"/>
          </p:cNvSpPr>
          <p:nvPr/>
        </p:nvSpPr>
        <p:spPr bwMode="auto">
          <a:xfrm>
            <a:off x="4046538" y="2982913"/>
            <a:ext cx="457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ar-JO" sz="2800" b="1">
                <a:solidFill>
                  <a:srgbClr val="C00000"/>
                </a:solidFill>
                <a:latin typeface="Arial Narrow" pitchFamily="34" charset="0"/>
              </a:rPr>
              <a:t>Viral meningitis can occur at any age but is most common in young children. Usually affected children under 5 years of age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59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79252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ar-JO" b="1" dirty="0">
                <a:solidFill>
                  <a:srgbClr val="FF0000"/>
                </a:solidFill>
              </a:rPr>
              <a:t>    Neonatal Meningitis (Etiology) :`					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ar-JO" sz="2400" i="1" dirty="0">
                <a:solidFill>
                  <a:schemeClr val="bg1"/>
                </a:solidFill>
              </a:rPr>
              <a:t>GBS (predominantly type 3) 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altLang="ar-JO" sz="2400" i="1" dirty="0">
              <a:solidFill>
                <a:schemeClr val="bg1"/>
              </a:solidFill>
            </a:endParaRP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ar-JO" sz="2400" i="1" dirty="0">
                <a:solidFill>
                  <a:schemeClr val="bg1"/>
                </a:solidFill>
              </a:rPr>
              <a:t>E.coli (predominantly those containing the K1 polysaccharide) . 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altLang="ar-JO" sz="2400" i="1" dirty="0">
              <a:solidFill>
                <a:schemeClr val="bg1"/>
              </a:solidFill>
            </a:endParaRP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ar-JO" sz="2400" i="1" dirty="0">
                <a:solidFill>
                  <a:schemeClr val="bg1"/>
                </a:solidFill>
              </a:rPr>
              <a:t>Listeria Monocytogenes .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altLang="ar-JO" sz="2400" i="1" dirty="0">
              <a:solidFill>
                <a:schemeClr val="bg1"/>
              </a:solidFill>
            </a:endParaRP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ar-JO" sz="2400" i="1" dirty="0">
                <a:solidFill>
                  <a:schemeClr val="bg1"/>
                </a:solidFill>
              </a:rPr>
              <a:t>These 3 categories constitute about </a:t>
            </a:r>
            <a:r>
              <a:rPr lang="en-US" altLang="ar-JO" sz="2400" i="1" dirty="0">
                <a:solidFill>
                  <a:srgbClr val="FF0000"/>
                </a:solidFill>
              </a:rPr>
              <a:t>75%</a:t>
            </a:r>
            <a:r>
              <a:rPr lang="en-US" altLang="ar-JO" sz="2400" i="1" dirty="0">
                <a:solidFill>
                  <a:schemeClr val="bg1"/>
                </a:solidFill>
              </a:rPr>
              <a:t> of the causes .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altLang="ar-JO" sz="2400" i="1" dirty="0">
              <a:solidFill>
                <a:schemeClr val="bg1"/>
              </a:solidFill>
            </a:endParaRP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ar-JO" sz="2400" i="1" dirty="0">
                <a:solidFill>
                  <a:schemeClr val="bg1"/>
                </a:solidFill>
              </a:rPr>
              <a:t>The  </a:t>
            </a:r>
            <a:r>
              <a:rPr lang="en-US" altLang="ar-JO" sz="2400" i="1" dirty="0">
                <a:solidFill>
                  <a:srgbClr val="FF0000"/>
                </a:solidFill>
              </a:rPr>
              <a:t>25</a:t>
            </a:r>
            <a:r>
              <a:rPr lang="en-US" altLang="ar-JO" sz="2400" i="1" dirty="0">
                <a:solidFill>
                  <a:schemeClr val="bg1"/>
                </a:solidFill>
              </a:rPr>
              <a:t> </a:t>
            </a:r>
            <a:r>
              <a:rPr lang="en-US" altLang="ar-JO" sz="2400" i="1" dirty="0">
                <a:solidFill>
                  <a:srgbClr val="FF0000"/>
                </a:solidFill>
              </a:rPr>
              <a:t>%</a:t>
            </a:r>
            <a:r>
              <a:rPr lang="en-US" altLang="ar-JO" sz="2400" i="1" dirty="0">
                <a:solidFill>
                  <a:schemeClr val="bg1"/>
                </a:solidFill>
              </a:rPr>
              <a:t>   ( </a:t>
            </a:r>
            <a:r>
              <a:rPr lang="en-US" altLang="ar-JO" sz="2400" i="1" dirty="0" err="1">
                <a:solidFill>
                  <a:schemeClr val="bg1"/>
                </a:solidFill>
              </a:rPr>
              <a:t>peusomonas</a:t>
            </a:r>
            <a:r>
              <a:rPr lang="en-US" altLang="ar-JO" sz="2400" i="1" dirty="0">
                <a:solidFill>
                  <a:schemeClr val="bg1"/>
                </a:solidFill>
              </a:rPr>
              <a:t> ,</a:t>
            </a:r>
            <a:r>
              <a:rPr lang="en-US" altLang="ar-JO" sz="2400" i="1" dirty="0" err="1">
                <a:solidFill>
                  <a:schemeClr val="bg1"/>
                </a:solidFill>
              </a:rPr>
              <a:t>proteus</a:t>
            </a:r>
            <a:r>
              <a:rPr lang="en-US" altLang="ar-JO" sz="2400" i="1" dirty="0">
                <a:solidFill>
                  <a:schemeClr val="bg1"/>
                </a:solidFill>
              </a:rPr>
              <a:t> ,</a:t>
            </a:r>
            <a:r>
              <a:rPr lang="en-US" altLang="ar-JO" sz="2400" i="1" dirty="0" err="1">
                <a:solidFill>
                  <a:schemeClr val="bg1"/>
                </a:solidFill>
              </a:rPr>
              <a:t>klibsella</a:t>
            </a:r>
            <a:r>
              <a:rPr lang="en-US" altLang="ar-JO" sz="2400" i="1" dirty="0">
                <a:solidFill>
                  <a:schemeClr val="bg1"/>
                </a:solidFill>
              </a:rPr>
              <a:t> ….)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altLang="ar-JO" sz="2400" i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TOSHIBA\Desktop\why-guess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2952328" cy="216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OSHIBA\Desktop\ecoli-1184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059" y="3677419"/>
            <a:ext cx="3485429" cy="126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TOSHIBA\Desktop\260px-Listeria_monocytogen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13176"/>
            <a:ext cx="1857685" cy="170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183B-AC4F-47B1-B2EC-1F9C3E8F124D}" type="slidenum">
              <a:rPr lang="ar-SA" altLang="ar-JO" smtClean="0"/>
              <a:pPr/>
              <a:t>6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6928892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altLang="ar-JO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JO" altLang="ar-JO"/>
          </a:p>
        </p:txBody>
      </p:sp>
      <p:pic>
        <p:nvPicPr>
          <p:cNvPr id="6144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11960" y="476672"/>
            <a:ext cx="4572000" cy="1255728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800" b="1" cap="all" dirty="0">
                <a:ln w="0">
                  <a:solidFill>
                    <a:srgbClr val="CCCC00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The most common cause of viral meningitis:</a:t>
            </a:r>
            <a:endParaRPr lang="en-US" sz="2800" b="1" i="1" u="sng" cap="all" dirty="0">
              <a:ln w="0">
                <a:solidFill>
                  <a:srgbClr val="CCCC00"/>
                </a:solidFill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364088" y="3392996"/>
            <a:ext cx="3744416" cy="1044116"/>
          </a:xfrm>
          <a:prstGeom prst="ellipse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US" sz="4000" b="1" dirty="0" err="1">
                <a:ln w="12700">
                  <a:solidFill>
                    <a:srgbClr val="FF474B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CENA" pitchFamily="2" charset="0"/>
              </a:rPr>
              <a:t>Enteroviruses</a:t>
            </a:r>
            <a:endParaRPr lang="en-US" sz="4000" b="1" dirty="0">
              <a:ln w="12700">
                <a:solidFill>
                  <a:srgbClr val="FF474B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 CENA" pitchFamily="2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887924" y="4545124"/>
            <a:ext cx="3780420" cy="1044116"/>
          </a:xfrm>
          <a:prstGeom prst="ellipse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609600" indent="-609600" algn="ctr">
              <a:defRPr/>
            </a:pPr>
            <a:r>
              <a:rPr lang="en-US" sz="4000" b="1" dirty="0">
                <a:ln w="12700">
                  <a:solidFill>
                    <a:srgbClr val="FF474B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CENA" pitchFamily="2" charset="0"/>
              </a:rPr>
              <a:t>herpes virus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4261154" y="1849593"/>
            <a:ext cx="4631326" cy="1435391"/>
          </a:xfrm>
          <a:prstGeom prst="ellipse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609600" indent="-609600" algn="ctr">
              <a:defRPr/>
            </a:pPr>
            <a:r>
              <a:rPr lang="en-US" sz="3600" b="1" dirty="0">
                <a:ln w="12700">
                  <a:solidFill>
                    <a:srgbClr val="FF474B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CENA" pitchFamily="2" charset="0"/>
              </a:rPr>
              <a:t>Mump &amp; measles viruses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4680012" y="5697252"/>
            <a:ext cx="4320480" cy="1044116"/>
          </a:xfrm>
          <a:prstGeom prst="ellipse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609600" indent="-609600" algn="ctr">
              <a:defRPr/>
            </a:pPr>
            <a:r>
              <a:rPr lang="en-US" sz="4000" b="1" dirty="0">
                <a:ln w="12700">
                  <a:solidFill>
                    <a:srgbClr val="FF474B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CENA" pitchFamily="2" charset="0"/>
              </a:rPr>
              <a:t>HIV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60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398133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altLang="ar-JO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JO" altLang="ar-JO"/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519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464050" y="0"/>
            <a:ext cx="468947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90000"/>
                  <a:shade val="30000"/>
                  <a:satMod val="115000"/>
                </a:schemeClr>
              </a:gs>
              <a:gs pos="50000">
                <a:schemeClr val="accent5">
                  <a:lumMod val="90000"/>
                  <a:shade val="67500"/>
                  <a:satMod val="115000"/>
                </a:schemeClr>
              </a:gs>
              <a:gs pos="100000">
                <a:schemeClr val="accent5">
                  <a:lumMod val="9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80012" y="224644"/>
            <a:ext cx="4284476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7C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What is the initial approach to the patient? </a:t>
            </a:r>
          </a:p>
        </p:txBody>
      </p:sp>
      <p:sp>
        <p:nvSpPr>
          <p:cNvPr id="62471" name="Rectangle 5"/>
          <p:cNvSpPr>
            <a:spLocks noChangeArrowheads="1"/>
          </p:cNvSpPr>
          <p:nvPr/>
        </p:nvSpPr>
        <p:spPr bwMode="auto">
          <a:xfrm>
            <a:off x="4557713" y="2276475"/>
            <a:ext cx="457200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ar-JO" sz="2600" b="1">
                <a:solidFill>
                  <a:srgbClr val="002060"/>
                </a:solidFill>
                <a:latin typeface="Agency FB" pitchFamily="34" charset="0"/>
              </a:rPr>
              <a:t>Viral meningitis and bacterial meningitis are both characterized by acute onset of fever, headache, photophobia, and neck stiffness, often accompanied by nausea and vomiting.</a:t>
            </a:r>
          </a:p>
          <a:p>
            <a:pPr algn="l" eaLnBrk="1" hangingPunct="1"/>
            <a:br>
              <a:rPr lang="en-US" altLang="ar-JO" sz="2600" b="1">
                <a:solidFill>
                  <a:srgbClr val="002060"/>
                </a:solidFill>
                <a:latin typeface="Agency FB" pitchFamily="34" charset="0"/>
              </a:rPr>
            </a:br>
            <a:r>
              <a:rPr lang="en-US" altLang="ar-JO" sz="2600" b="1">
                <a:solidFill>
                  <a:srgbClr val="002060"/>
                </a:solidFill>
                <a:latin typeface="Agency FB" pitchFamily="34" charset="0"/>
              </a:rPr>
              <a:t>Untreated patients with bacterial meningitis show progressive deterioration in mental status, whereas spontaneous recovery is usual in viral cases.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61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851516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4576763" y="0"/>
            <a:ext cx="4567237" cy="6858000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ar-JO" altLang="ar-JO"/>
          </a:p>
        </p:txBody>
      </p:sp>
      <p:sp>
        <p:nvSpPr>
          <p:cNvPr id="63492" name="Content Placeholder 2"/>
          <p:cNvSpPr>
            <a:spLocks noGrp="1"/>
          </p:cNvSpPr>
          <p:nvPr>
            <p:ph idx="1"/>
          </p:nvPr>
        </p:nvSpPr>
        <p:spPr>
          <a:xfrm>
            <a:off x="4679950" y="195263"/>
            <a:ext cx="4429125" cy="6437312"/>
          </a:xfrm>
        </p:spPr>
        <p:txBody>
          <a:bodyPr/>
          <a:lstStyle/>
          <a:p>
            <a:pPr marL="0" indent="0" algn="l" rtl="0" eaLnBrk="1" hangingPunct="1">
              <a:buFontTx/>
              <a:buNone/>
            </a:pPr>
            <a:r>
              <a:rPr lang="en-US" altLang="ar-JO" sz="3100" b="1">
                <a:solidFill>
                  <a:schemeClr val="bg1"/>
                </a:solidFill>
                <a:latin typeface="Agency FB" pitchFamily="34" charset="0"/>
                <a:cs typeface="Andalus" pitchFamily="18" charset="-78"/>
              </a:rPr>
              <a:t>Particular caution is warranted with young children, in whom meningitis is manifest as fever and irritability, without, as a rule, evidence of meningeal irritation.</a:t>
            </a:r>
          </a:p>
          <a:p>
            <a:pPr marL="0" indent="0" algn="l" rtl="0" eaLnBrk="1" hangingPunct="1">
              <a:buFontTx/>
              <a:buNone/>
            </a:pPr>
            <a:br>
              <a:rPr lang="en-US" altLang="ar-JO" sz="3100" b="1">
                <a:solidFill>
                  <a:schemeClr val="bg1"/>
                </a:solidFill>
                <a:latin typeface="Agency FB" pitchFamily="34" charset="0"/>
                <a:cs typeface="Andalus" pitchFamily="18" charset="-78"/>
              </a:rPr>
            </a:br>
            <a:r>
              <a:rPr lang="en-US" altLang="ar-JO" sz="3100" b="1">
                <a:solidFill>
                  <a:schemeClr val="bg1"/>
                </a:solidFill>
                <a:latin typeface="Agency FB" pitchFamily="34" charset="0"/>
                <a:cs typeface="Andalus" pitchFamily="18" charset="-78"/>
              </a:rPr>
              <a:t>Assessment should include evaluation for possible encephalitis, suggested by seizures, reduced Glasgow coma score, or focal neurological signs.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62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054420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ar-JO" altLang="ar-JO"/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2952750"/>
            <a:ext cx="4240212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1560" y="513254"/>
            <a:ext cx="7848872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1905">
                  <a:solidFill>
                    <a:srgbClr val="A7D971"/>
                  </a:solidFill>
                </a:ln>
                <a:solidFill>
                  <a:srgbClr val="008E4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rte" pitchFamily="66" charset="0"/>
              </a:rPr>
              <a:t>Suspected encephalitis warrants empirical antiviral treatment with intravenous </a:t>
            </a:r>
            <a:r>
              <a:rPr lang="en-US" sz="4400" b="1" dirty="0" err="1">
                <a:ln w="1905">
                  <a:solidFill>
                    <a:srgbClr val="A7D971"/>
                  </a:solidFill>
                </a:ln>
                <a:solidFill>
                  <a:srgbClr val="008E4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rte" pitchFamily="66" charset="0"/>
              </a:rPr>
              <a:t>aciclovir</a:t>
            </a:r>
            <a:r>
              <a:rPr lang="en-US" sz="4400" b="1" dirty="0">
                <a:ln w="1905">
                  <a:solidFill>
                    <a:srgbClr val="A7D971"/>
                  </a:solidFill>
                </a:ln>
                <a:solidFill>
                  <a:srgbClr val="008E4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rte" pitchFamily="66" charset="0"/>
              </a:rPr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63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404190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altLang="ar-JO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JO" altLang="ar-JO"/>
          </a:p>
        </p:txBody>
      </p:sp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3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67944" y="548680"/>
            <a:ext cx="4644008" cy="607550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3600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CENA" pitchFamily="2" charset="0"/>
              </a:rPr>
              <a:t>CSF needs to be processed promptly to avoid depletion of cell counts during transport or storage.</a:t>
            </a:r>
          </a:p>
          <a:p>
            <a:pPr algn="l">
              <a:lnSpc>
                <a:spcPct val="90000"/>
              </a:lnSpc>
              <a:defRPr/>
            </a:pPr>
            <a:br>
              <a:rPr lang="en-US" sz="3600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CENA" pitchFamily="2" charset="0"/>
              </a:rPr>
            </a:br>
            <a:r>
              <a:rPr lang="en-US" sz="3600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CENA" pitchFamily="2" charset="0"/>
              </a:rPr>
              <a:t>Although characteristically associated with a mononuclear </a:t>
            </a:r>
            <a:r>
              <a:rPr lang="en-US" sz="3600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CENA" pitchFamily="2" charset="0"/>
              </a:rPr>
              <a:t>pleocytosis</a:t>
            </a:r>
            <a:r>
              <a:rPr lang="en-US" sz="3600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CENA" pitchFamily="2" charset="0"/>
              </a:rPr>
              <a:t>, neutrophils may predominate initially in viral meningitis</a:t>
            </a:r>
          </a:p>
          <a:p>
            <a:pPr algn="l">
              <a:lnSpc>
                <a:spcPct val="90000"/>
              </a:lnSpc>
              <a:defRPr/>
            </a:pPr>
            <a:endParaRPr lang="en-US" sz="3600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CENA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64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921543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633571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83812" y="1088740"/>
            <a:ext cx="449834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CSF finding</a:t>
            </a:r>
          </a:p>
        </p:txBody>
      </p:sp>
      <p:pic>
        <p:nvPicPr>
          <p:cNvPr id="66564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2644775"/>
            <a:ext cx="914717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65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702030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altLang="ar-JO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JO" altLang="ar-JO"/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519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464050" y="0"/>
            <a:ext cx="468947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90000"/>
                  <a:shade val="30000"/>
                  <a:satMod val="115000"/>
                </a:schemeClr>
              </a:gs>
              <a:gs pos="50000">
                <a:schemeClr val="accent5">
                  <a:lumMod val="90000"/>
                  <a:shade val="67500"/>
                  <a:satMod val="115000"/>
                </a:schemeClr>
              </a:gs>
              <a:gs pos="100000">
                <a:schemeClr val="accent5">
                  <a:lumMod val="9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4572000" y="333375"/>
            <a:ext cx="4572000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lnSpc>
                <a:spcPct val="80000"/>
              </a:lnSpc>
            </a:pPr>
            <a:r>
              <a:rPr lang="en-US" altLang="ar-JO" sz="3200" b="1">
                <a:solidFill>
                  <a:srgbClr val="FF0066"/>
                </a:solidFill>
                <a:latin typeface="Agency FB" pitchFamily="34" charset="0"/>
              </a:rPr>
              <a:t>The usual initial approach to viral diagnosis is to test the CSF for enteroviruses, HSV, varicella zoster virus by using polymerase chain reaction technology, estimated to be threefold to 1000-fold more sensitive than routine viral culture.</a:t>
            </a:r>
          </a:p>
          <a:p>
            <a:pPr algn="l" rtl="0" eaLnBrk="1" hangingPunct="1">
              <a:lnSpc>
                <a:spcPct val="80000"/>
              </a:lnSpc>
            </a:pPr>
            <a:endParaRPr lang="en-US" altLang="ar-JO" sz="3200" b="1">
              <a:solidFill>
                <a:srgbClr val="FF0066"/>
              </a:solidFill>
              <a:latin typeface="Agency FB" pitchFamily="34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altLang="ar-JO" sz="3200" b="1">
                <a:solidFill>
                  <a:srgbClr val="FF0066"/>
                </a:solidFill>
                <a:latin typeface="Agency FB" pitchFamily="34" charset="0"/>
              </a:rPr>
              <a:t>identification of a viral cause has been shown to be beneficial, facilitating reduced administration of antibiotics and decreased length of stay in hospital.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66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804371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altLang="ar-JO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JO" altLang="ar-JO"/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3431" y="152636"/>
            <a:ext cx="7740352" cy="1446550"/>
          </a:xfrm>
          <a:prstGeom prst="rect">
            <a:avLst/>
          </a:prstGeom>
          <a:solidFill>
            <a:srgbClr val="FFB7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dirty="0" err="1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tura MT Script Capitals" pitchFamily="66" charset="0"/>
              </a:rPr>
              <a:t>Treatement</a:t>
            </a:r>
            <a:endParaRPr lang="en-US" sz="8800" dirty="0">
              <a:ln w="18415" cmpd="sng">
                <a:solidFill>
                  <a:srgbClr val="00B0F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atura MT Script Capital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1090" y="3075057"/>
            <a:ext cx="7740352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tura MT Script Capitals" pitchFamily="66" charset="0"/>
              </a:rPr>
              <a:t>Supporative</a:t>
            </a:r>
            <a:r>
              <a:rPr lang="en-US" sz="4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tura MT Script Capitals" pitchFamily="66" charset="0"/>
              </a:rPr>
              <a:t> </a:t>
            </a:r>
            <a:r>
              <a:rPr lang="en-US" sz="40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tura MT Script Capitals" pitchFamily="66" charset="0"/>
              </a:rPr>
              <a:t>exept</a:t>
            </a:r>
            <a:r>
              <a:rPr lang="en-US" sz="4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tura MT Script Capitals" pitchFamily="66" charset="0"/>
              </a:rPr>
              <a:t> for </a:t>
            </a:r>
            <a:r>
              <a:rPr lang="en-US" sz="4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eelawadee UI" pitchFamily="34" charset="-34"/>
                <a:cs typeface="Leelawadee UI" pitchFamily="34" charset="-34"/>
              </a:rPr>
              <a:t>HSV</a:t>
            </a:r>
            <a:r>
              <a:rPr lang="en-US" sz="4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tura MT Script Capitals" pitchFamily="66" charset="0"/>
              </a:rPr>
              <a:t>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67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869004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altLang="ar-JO"/>
          </a:p>
        </p:txBody>
      </p:sp>
      <p:pic>
        <p:nvPicPr>
          <p:cNvPr id="6963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8" y="-14288"/>
            <a:ext cx="9001125" cy="687228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68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56727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ar-JO" b="1" dirty="0">
                <a:solidFill>
                  <a:srgbClr val="FF0000"/>
                </a:solidFill>
              </a:rPr>
              <a:t>    Neonatal Meningitis (Etiology) :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83563" cy="4525963"/>
          </a:xfrm>
          <a:noFill/>
        </p:spPr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600" i="1" dirty="0">
                <a:solidFill>
                  <a:schemeClr val="bg1"/>
                </a:solidFill>
              </a:rPr>
              <a:t>Neonatal meningitis most frequently results from the </a:t>
            </a:r>
            <a:r>
              <a:rPr lang="en-US" altLang="ar-JO" sz="2600" i="1" dirty="0">
                <a:solidFill>
                  <a:srgbClr val="FF0000"/>
                </a:solidFill>
              </a:rPr>
              <a:t>bacteremia</a:t>
            </a:r>
            <a:r>
              <a:rPr lang="en-US" altLang="ar-JO" sz="2600" i="1" dirty="0">
                <a:solidFill>
                  <a:schemeClr val="bg1"/>
                </a:solidFill>
              </a:rPr>
              <a:t> that occurs with neonatal sepsis 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600" i="1" dirty="0">
                <a:solidFill>
                  <a:schemeClr val="bg1"/>
                </a:solidFill>
              </a:rPr>
              <a:t>Meningitis can also result  from </a:t>
            </a:r>
            <a:r>
              <a:rPr lang="en-US" altLang="ar-JO" sz="2600" i="1" dirty="0">
                <a:solidFill>
                  <a:srgbClr val="FF0000"/>
                </a:solidFill>
              </a:rPr>
              <a:t>scalp lesions </a:t>
            </a:r>
            <a:r>
              <a:rPr lang="en-US" altLang="ar-JO" sz="2600" i="1" dirty="0">
                <a:solidFill>
                  <a:schemeClr val="bg1"/>
                </a:solidFill>
              </a:rPr>
              <a:t>, particularly when developmental defects lead to </a:t>
            </a:r>
            <a:r>
              <a:rPr lang="en-US" altLang="ar-JO" sz="2600" i="1" dirty="0" err="1">
                <a:solidFill>
                  <a:srgbClr val="FF0000"/>
                </a:solidFill>
              </a:rPr>
              <a:t>communcation</a:t>
            </a:r>
            <a:r>
              <a:rPr lang="en-US" altLang="ar-JO" sz="2600" i="1" dirty="0">
                <a:solidFill>
                  <a:srgbClr val="FF0000"/>
                </a:solidFill>
              </a:rPr>
              <a:t> between the skin surface and the subarachnoid space</a:t>
            </a:r>
            <a:r>
              <a:rPr lang="en-US" altLang="ar-JO" sz="2600" i="1" dirty="0">
                <a:solidFill>
                  <a:schemeClr val="bg1"/>
                </a:solidFill>
              </a:rPr>
              <a:t> , which predisposes to </a:t>
            </a:r>
            <a:r>
              <a:rPr lang="en-US" altLang="ar-JO" sz="2600" i="1" dirty="0" err="1">
                <a:solidFill>
                  <a:schemeClr val="bg1"/>
                </a:solidFill>
              </a:rPr>
              <a:t>thrombophlibitis</a:t>
            </a:r>
            <a:r>
              <a:rPr lang="en-US" altLang="ar-JO" sz="2600" i="1" dirty="0">
                <a:solidFill>
                  <a:schemeClr val="bg1"/>
                </a:solidFill>
              </a:rPr>
              <a:t> of the </a:t>
            </a:r>
            <a:r>
              <a:rPr lang="en-US" altLang="ar-JO" sz="2600" i="1" dirty="0" err="1">
                <a:solidFill>
                  <a:schemeClr val="bg1"/>
                </a:solidFill>
              </a:rPr>
              <a:t>diploic</a:t>
            </a:r>
            <a:r>
              <a:rPr lang="en-US" altLang="ar-JO" sz="2600" i="1" dirty="0">
                <a:solidFill>
                  <a:schemeClr val="bg1"/>
                </a:solidFill>
              </a:rPr>
              <a:t> veins .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600" i="1" dirty="0">
                <a:solidFill>
                  <a:schemeClr val="bg1"/>
                </a:solidFill>
              </a:rPr>
              <a:t>Less commonly , meningitis can result from </a:t>
            </a:r>
            <a:r>
              <a:rPr lang="en-US" altLang="ar-JO" sz="2600" i="1" dirty="0">
                <a:solidFill>
                  <a:srgbClr val="FF0000"/>
                </a:solidFill>
              </a:rPr>
              <a:t>direct extension </a:t>
            </a:r>
            <a:r>
              <a:rPr lang="en-US" altLang="ar-JO" sz="2600" i="1" dirty="0">
                <a:solidFill>
                  <a:schemeClr val="bg1"/>
                </a:solidFill>
              </a:rPr>
              <a:t>to the CNS from a contagious </a:t>
            </a:r>
            <a:r>
              <a:rPr lang="en-US" altLang="ar-JO" sz="2600" i="1" dirty="0" err="1">
                <a:solidFill>
                  <a:schemeClr val="bg1"/>
                </a:solidFill>
              </a:rPr>
              <a:t>otic</a:t>
            </a:r>
            <a:r>
              <a:rPr lang="en-US" altLang="ar-JO" sz="2600" i="1" dirty="0">
                <a:solidFill>
                  <a:schemeClr val="bg1"/>
                </a:solidFill>
              </a:rPr>
              <a:t> focus (</a:t>
            </a:r>
            <a:r>
              <a:rPr lang="en-US" altLang="ar-JO" sz="2600" i="1" dirty="0" err="1">
                <a:solidFill>
                  <a:schemeClr val="bg1"/>
                </a:solidFill>
              </a:rPr>
              <a:t>otits</a:t>
            </a:r>
            <a:r>
              <a:rPr lang="en-US" altLang="ar-JO" sz="2600" i="1" dirty="0">
                <a:solidFill>
                  <a:schemeClr val="bg1"/>
                </a:solidFill>
              </a:rPr>
              <a:t> media) 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0EE-3FA4-4637-B670-A3BE954039D1}" type="slidenum">
              <a:rPr lang="ar-SA" altLang="ar-JO" smtClean="0"/>
              <a:pPr/>
              <a:t>7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97345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ar-JO" sz="5400" b="1" dirty="0">
                <a:solidFill>
                  <a:srgbClr val="FF0000"/>
                </a:solidFill>
              </a:rPr>
              <a:t>The most important  symptom is  :</a:t>
            </a:r>
          </a:p>
          <a:p>
            <a:pPr algn="ctr">
              <a:buFontTx/>
              <a:buNone/>
            </a:pPr>
            <a:endParaRPr lang="en-US" altLang="ar-JO" sz="4100" dirty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en-US" altLang="ar-JO" sz="6000" dirty="0">
                <a:solidFill>
                  <a:schemeClr val="bg1"/>
                </a:solidFill>
              </a:rPr>
              <a:t>Poor feeding  </a:t>
            </a:r>
          </a:p>
          <a:p>
            <a:pPr algn="ctr">
              <a:buFontTx/>
              <a:buNone/>
            </a:pPr>
            <a:r>
              <a:rPr lang="en-US" altLang="ar-JO" sz="4100" dirty="0">
                <a:solidFill>
                  <a:schemeClr val="bg1"/>
                </a:solidFill>
              </a:rPr>
              <a:t>Its always indication of admission </a:t>
            </a:r>
          </a:p>
        </p:txBody>
      </p:sp>
      <p:pic>
        <p:nvPicPr>
          <p:cNvPr id="7170" name="Picture 2" descr="C:\Users\TOSHIBA\Desktop\260px-Listeria_monocytogen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64904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05909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9" name="Picture 7" descr="79-symptoms_childre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DFA6-D015-4920-8B95-43050D7033C5}" type="slidenum">
              <a:rPr lang="ar-SA" altLang="ar-JO" smtClean="0"/>
              <a:pPr/>
              <a:t>9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76695169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 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 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 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5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6.xml><?xml version="1.0" encoding="utf-8"?>
<a:theme xmlns:a="http://schemas.openxmlformats.org/drawingml/2006/main" name="1_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2313</Words>
  <Application>Microsoft Office PowerPoint</Application>
  <PresentationFormat>On-screen Show (4:3)</PresentationFormat>
  <Paragraphs>377</Paragraphs>
  <Slides>68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Office Theme</vt:lpstr>
      <vt:lpstr>Verve</vt:lpstr>
      <vt:lpstr>Default Design</vt:lpstr>
      <vt:lpstr>2_Circuit</vt:lpstr>
      <vt:lpstr>Circuit</vt:lpstr>
      <vt:lpstr>1_Circuit</vt:lpstr>
      <vt:lpstr>Meningitis </vt:lpstr>
      <vt:lpstr>PowerPoint Presentation</vt:lpstr>
      <vt:lpstr>PowerPoint Presentation</vt:lpstr>
      <vt:lpstr>     Acute Bacterial Meningitis:</vt:lpstr>
      <vt:lpstr>    Neonatal Meningitis (Definition):</vt:lpstr>
      <vt:lpstr>    Neonatal Meningitis (Etiology) :`     </vt:lpstr>
      <vt:lpstr>    Neonatal Meningitis (Etiology) :</vt:lpstr>
      <vt:lpstr>PowerPoint Presentation</vt:lpstr>
      <vt:lpstr>PowerPoint Presentation</vt:lpstr>
      <vt:lpstr>    Neonatal Meningitis (S &amp; S) :</vt:lpstr>
      <vt:lpstr>PowerPoint Presentation</vt:lpstr>
      <vt:lpstr>PowerPoint Presentation</vt:lpstr>
      <vt:lpstr>Lumbar puncture </vt:lpstr>
      <vt:lpstr>    Neonatal Meningitis (Diagnosis) :</vt:lpstr>
      <vt:lpstr>PowerPoint Presentation</vt:lpstr>
      <vt:lpstr>Laboratory Values : </vt:lpstr>
      <vt:lpstr>Normal RBC = 0  </vt:lpstr>
      <vt:lpstr>Gram stain result </vt:lpstr>
      <vt:lpstr>Don’t forget : </vt:lpstr>
      <vt:lpstr>    Neonatal Meningitis (Diagnosis) :</vt:lpstr>
      <vt:lpstr>PowerPoint Presentation</vt:lpstr>
      <vt:lpstr>    Neonatal Meningitis (Prognosis) :</vt:lpstr>
      <vt:lpstr>   Neonatal Meningitis (Treatment) :</vt:lpstr>
      <vt:lpstr> Neonatal Meningitis  (Treatment duration)</vt:lpstr>
      <vt:lpstr>    Neonatal Meningitis (Treatment)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Post-Neonatal Meningitis     (Complications) :</vt:lpstr>
      <vt:lpstr>PowerPoint Presentation</vt:lpstr>
      <vt:lpstr>PowerPoint Presentation</vt:lpstr>
      <vt:lpstr>Post-Neonatal Meningitis     (Diagnosis):</vt:lpstr>
      <vt:lpstr>Post-Neonatal Meningitis (Diagnosis):</vt:lpstr>
      <vt:lpstr>Post-Neonatal Meningitis (Diagnosis):</vt:lpstr>
      <vt:lpstr>Post-Neonatal Meningitis (Diagnosis):</vt:lpstr>
      <vt:lpstr>Post-Neonatal Meningitis (Prognosis):</vt:lpstr>
      <vt:lpstr>Post-Neonatal Meningitis (Treatment):</vt:lpstr>
      <vt:lpstr>Post-Neonatal Meningitis (Treatment):</vt:lpstr>
      <vt:lpstr>Post-Neonatal Meningitis (Treatment):</vt:lpstr>
      <vt:lpstr>Post-Neonatal Meningitis (Treatment  Duration)</vt:lpstr>
      <vt:lpstr>Post-Neonatal Meningitis (Prevention):</vt:lpstr>
      <vt:lpstr>Post-Neonatal Meningitis (Prevention):</vt:lpstr>
      <vt:lpstr>PowerPoint Presentation</vt:lpstr>
      <vt:lpstr>PowerPoint Presentation</vt:lpstr>
      <vt:lpstr>`</vt:lpstr>
      <vt:lpstr>PowerPoint Presentation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Unknown User</cp:lastModifiedBy>
  <cp:revision>36</cp:revision>
  <dcterms:created xsi:type="dcterms:W3CDTF">2019-01-27T18:33:41Z</dcterms:created>
  <dcterms:modified xsi:type="dcterms:W3CDTF">2022-11-12T16:32:28Z</dcterms:modified>
</cp:coreProperties>
</file>