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40"/>
  </p:notesMasterIdLst>
  <p:sldIdLst>
    <p:sldId id="258" r:id="rId2"/>
    <p:sldId id="256" r:id="rId3"/>
    <p:sldId id="257" r:id="rId4"/>
    <p:sldId id="261" r:id="rId5"/>
    <p:sldId id="262" r:id="rId6"/>
    <p:sldId id="263" r:id="rId7"/>
    <p:sldId id="265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7" r:id="rId21"/>
    <p:sldId id="278" r:id="rId22"/>
    <p:sldId id="281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86" r:id="rId32"/>
    <p:sldId id="287" r:id="rId33"/>
    <p:sldId id="289" r:id="rId34"/>
    <p:sldId id="293" r:id="rId35"/>
    <p:sldId id="292" r:id="rId36"/>
    <p:sldId id="294" r:id="rId37"/>
    <p:sldId id="295" r:id="rId38"/>
    <p:sldId id="280" r:id="rId3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7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1FBAB1-C61E-433C-8721-C3B97E982D91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3C16D2-F857-45EF-ABE6-18BDE32B9B7D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16D2-F857-45EF-ABE6-18BDE32B9B7D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P is incubation period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16D2-F857-45EF-ABE6-18BDE32B9B7D}" type="slidenum">
              <a:rPr lang="ar-EG" smtClean="0"/>
              <a:pPr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9644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Xenodiagnosis</a:t>
            </a:r>
            <a:r>
              <a:rPr lang="en-US" baseline="0" dirty="0" smtClean="0"/>
              <a:t> </a:t>
            </a:r>
            <a:r>
              <a:rPr lang="en-US" dirty="0" smtClean="0"/>
              <a:t>is a diagnostic method used to document the presence of infectious disease microorganisms or pathogens by exposing possibly infected tissue to a vector and then examining the vector for the presence of the microorganisms or pathogens it may have ingested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16D2-F857-45EF-ABE6-18BDE32B9B7D}" type="slidenum">
              <a:rPr lang="ar-EG" smtClean="0"/>
              <a:pPr/>
              <a:t>34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5306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3169FA-05E5-4F11-A07F-59C1962977D6}" type="datetimeFigureOut">
              <a:rPr lang="ar-EG" smtClean="0"/>
              <a:pPr/>
              <a:t>11/07/1442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927DDD-9B01-4870-8B1A-9CB3CE77B2B3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s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514350"/>
            <a:ext cx="681831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28"/>
            <a:ext cx="65008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Old World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40005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Morphological characters: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714488"/>
            <a:ext cx="8358246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Amastigote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Promastigote</a:t>
            </a:r>
            <a:endParaRPr lang="en-US" sz="2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Shape:             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Oval                       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Fusiform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spindle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Kinetoplast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Beside the nucleus                           At the anterior end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Flagellum:      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Absent                                                    Present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Nucleus: 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-Eccentric with central                          -Central with central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Karyosome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Karyosome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Habitat: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-Intracellular (macrophage)                    -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Midgut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the insect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-Tissue culture                                        -Culture media </a:t>
            </a:r>
          </a:p>
          <a:p>
            <a:pPr algn="l" rtl="0"/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7" name="Picture 6" descr="F:\Cestode\pict arthropodes 2\epimast.jpg"/>
          <p:cNvPicPr/>
          <p:nvPr/>
        </p:nvPicPr>
        <p:blipFill>
          <a:blip r:embed="rId2"/>
          <a:srcRect l="2889" t="4869" r="34687" b="11236"/>
          <a:stretch>
            <a:fillRect/>
          </a:stretch>
        </p:blipFill>
        <p:spPr bwMode="auto">
          <a:xfrm>
            <a:off x="428596" y="5429264"/>
            <a:ext cx="4071966" cy="142873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7" descr="F:\Cestode\pict arthropodes 2\leptom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357826"/>
            <a:ext cx="3538547" cy="15001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642918"/>
            <a:ext cx="37147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transmission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8929718" cy="142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Bite of female sand fly (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Phlebotomus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species).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 Direct contact with infected lesions.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 Mechanical transmission by blood sucking fly as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Stomoxys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00372"/>
            <a:ext cx="85725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D.H:</a:t>
            </a:r>
            <a:endParaRPr lang="ar-EG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000372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143380"/>
            <a:ext cx="85725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R.H: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4071942"/>
            <a:ext cx="46434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Dogs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tropica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Rodents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major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aethiopica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286388"/>
            <a:ext cx="7143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I.S: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5214950"/>
            <a:ext cx="5286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Metacyclic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promastigotes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the mouth part of the female sand fly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Vector: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6286520"/>
            <a:ext cx="4071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Female sand fly (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Phlebotomus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000" dirty="0"/>
          </a:p>
        </p:txBody>
      </p:sp>
      <p:pic>
        <p:nvPicPr>
          <p:cNvPr id="15" name="Picture 2" descr="do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60000">
            <a:off x="6274020" y="5357621"/>
            <a:ext cx="2846070" cy="1475656"/>
          </a:xfrm>
          <a:prstGeom prst="flowChartManualOperation">
            <a:avLst/>
          </a:prstGeom>
          <a:noFill/>
        </p:spPr>
      </p:pic>
      <p:pic>
        <p:nvPicPr>
          <p:cNvPr id="43010" name="Picture 2" descr="E:\dr mona pictures\الصور\الصور\Pictur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00372"/>
            <a:ext cx="2928958" cy="2000264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flipV="1">
            <a:off x="5715008" y="4786322"/>
            <a:ext cx="928694" cy="4286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CI0833945.f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58579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&amp;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142984"/>
            <a:ext cx="58579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Old World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72955" y="1785926"/>
          <a:ext cx="8598090" cy="4968240"/>
        </p:xfrm>
        <a:graphic>
          <a:graphicData uri="http://schemas.openxmlformats.org/drawingml/2006/table">
            <a:tbl>
              <a:tblPr rtl="1" firstCol="1" lastRow="1" lastCol="1"/>
              <a:tblGrid>
                <a:gridCol w="859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6986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                          </a:t>
                      </a:r>
                      <a:r>
                        <a:rPr lang="en-US" sz="18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L. </a:t>
                      </a:r>
                      <a:r>
                        <a:rPr lang="en-US" sz="1800" b="1" i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tropica</a:t>
                      </a:r>
                      <a:r>
                        <a:rPr lang="en-US" sz="18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L. major                      L. </a:t>
                      </a:r>
                      <a:r>
                        <a:rPr lang="en-US" sz="1800" b="1" i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aethiopica</a:t>
                      </a:r>
                      <a:endParaRPr lang="en-US" sz="1800" b="1" i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/>
                      <a:r>
                        <a:rPr lang="en-US" dirty="0" smtClean="0"/>
                        <a:t>                     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(Dry or urban CL)            (Wet or rural CL)     (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lepromatous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lesions) </a:t>
                      </a:r>
                    </a:p>
                    <a:p>
                      <a:pPr algn="l" rtl="0"/>
                      <a:r>
                        <a:rPr lang="en-US" dirty="0" smtClean="0"/>
                        <a:t>                  </a:t>
                      </a:r>
                    </a:p>
                    <a:p>
                      <a:pPr algn="l" rtl="0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G.D:          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Middle East, Asia ,Africa     Middle East, Asia, Africa             East Africa</a:t>
                      </a:r>
                    </a:p>
                    <a:p>
                      <a:pPr algn="l" rtl="0"/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 in big cites (urban areas)     in villages (rural areas)         (Ethiopia &amp;  Kenya)</a:t>
                      </a:r>
                    </a:p>
                    <a:p>
                      <a:pPr algn="l" rtl="0"/>
                      <a:endParaRPr lang="en-US" sz="1600" b="1" dirty="0" smtClean="0"/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Pathog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. &amp;   Oriental sore (Baghdad        The same as </a:t>
                      </a:r>
                      <a:r>
                        <a:rPr lang="en-US" sz="1600" b="1" i="1" dirty="0" smtClean="0">
                          <a:solidFill>
                            <a:srgbClr val="C00000"/>
                          </a:solidFill>
                        </a:rPr>
                        <a:t>L. </a:t>
                      </a:r>
                      <a:r>
                        <a:rPr lang="en-US" sz="1600" b="1" i="1" dirty="0" err="1" smtClean="0">
                          <a:solidFill>
                            <a:srgbClr val="C00000"/>
                          </a:solidFill>
                        </a:rPr>
                        <a:t>tropica</a:t>
                      </a:r>
                      <a:r>
                        <a:rPr lang="en-US" sz="1600" b="1" i="1" dirty="0" smtClean="0">
                          <a:solidFill>
                            <a:srgbClr val="C00000"/>
                          </a:solidFill>
                        </a:rPr>
                        <a:t>         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Diffuse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Cutaneous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CL/P </a:t>
                      </a:r>
                      <a:r>
                        <a:rPr lang="en-US" sz="1600" b="1" dirty="0" smtClean="0"/>
                        <a:t>           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boil or  Delhi boil)                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Except the followings:        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</a:rPr>
                        <a:t>Leishmaniasis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-Localized nodules at the     (in the  next slide)               -Thickening of skin,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bite site         necrosis                                                                  papules &amp; multiple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painless ulcer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é sharp                                                                 nodules like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edges &amp; raised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indurated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lepromatous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leprosy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margin.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-2</a:t>
                      </a:r>
                      <a:r>
                        <a:rPr lang="en-US" sz="1600" b="1" baseline="30000" dirty="0" smtClean="0">
                          <a:solidFill>
                            <a:srgbClr val="002060"/>
                          </a:solidFill>
                        </a:rPr>
                        <a:t>nd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bacterial infection is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                     common.</a:t>
                      </a:r>
                      <a:endParaRPr lang="ar-EG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85720" y="2571744"/>
            <a:ext cx="85725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-1177953" y="4321169"/>
            <a:ext cx="507207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393815" y="4321169"/>
            <a:ext cx="507207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58426" y="4356888"/>
            <a:ext cx="500063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2285984" y="4786322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6" name="Right Arrow 35"/>
          <p:cNvSpPr/>
          <p:nvPr/>
        </p:nvSpPr>
        <p:spPr>
          <a:xfrm>
            <a:off x="3500430" y="4786322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0"/>
          <a:ext cx="8858311" cy="6858000"/>
        </p:xfrm>
        <a:graphic>
          <a:graphicData uri="http://schemas.openxmlformats.org/drawingml/2006/table">
            <a:tbl>
              <a:tblPr rtl="1"/>
              <a:tblGrid>
                <a:gridCol w="885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L. </a:t>
                      </a:r>
                      <a:r>
                        <a:rPr lang="en-US" sz="1800" b="1" i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tropica</a:t>
                      </a:r>
                      <a:r>
                        <a:rPr lang="en-US" sz="18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L. major                            L. </a:t>
                      </a:r>
                      <a:r>
                        <a:rPr lang="en-US" sz="1800" b="1" i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aethiopica</a:t>
                      </a:r>
                      <a:endParaRPr lang="en-US" sz="1800" b="1" i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/>
                      <a:r>
                        <a:rPr lang="en-US" dirty="0" smtClean="0"/>
                        <a:t>   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(Dry or urban CL)                  (Wet or rural CL)               (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lepromatous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lesion)</a:t>
                      </a:r>
                    </a:p>
                    <a:p>
                      <a:pPr algn="l" rtl="0"/>
                      <a:endParaRPr lang="en-US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-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Has chronic course if            -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Has an acute course.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-Usually affects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immuno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   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untreated.                                                                                          compromised patients.               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-Has long I.P(2-12 ms).           -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Short I.P(2-6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ws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).                   -No mucosal infection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-Scanty </a:t>
                      </a:r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exudate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&amp; slow          -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erous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exudate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&amp; rapid          or ulceration                             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healing (12 ms).                        healing (3-6 ms).      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-The ulcer mainly on               </a:t>
                      </a:r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Usually  on the lower    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ainly on face &amp; limbs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the face &amp; limbs.                       limbs.           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-Single or multiple ulcers.   - Multiple ulcers.                     -Usually multiple nodules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-Heals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spontaneously            -Heals spontaneously            -No spontaneous healing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after 1-2 years giving                living large  disfiguring        &amp; can be relapse.                                                                                                                                         </a:t>
                      </a: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depigmented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 disfiguring      scars.    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scars.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-Gives solid immunity to      -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Gives immunity against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-No 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</a:rPr>
                        <a:t>solid immunity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1" i="1" dirty="0" smtClean="0">
                          <a:solidFill>
                            <a:srgbClr val="002060"/>
                          </a:solidFill>
                        </a:rPr>
                        <a:t>L. </a:t>
                      </a:r>
                      <a:r>
                        <a:rPr lang="en-US" b="1" i="1" dirty="0" err="1" smtClean="0">
                          <a:solidFill>
                            <a:srgbClr val="002060"/>
                          </a:solidFill>
                        </a:rPr>
                        <a:t>tropica</a:t>
                      </a:r>
                      <a:r>
                        <a:rPr lang="en-US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only.                         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both </a:t>
                      </a:r>
                      <a:r>
                        <a:rPr lang="en-US" sz="1800" b="1" i="1" dirty="0" smtClean="0">
                          <a:solidFill>
                            <a:srgbClr val="002060"/>
                          </a:solidFill>
                        </a:rPr>
                        <a:t>L. major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&amp; </a:t>
                      </a:r>
                      <a:r>
                        <a:rPr lang="en-US" sz="1800" b="1" i="1" dirty="0" smtClean="0">
                          <a:solidFill>
                            <a:srgbClr val="002060"/>
                          </a:solidFill>
                        </a:rPr>
                        <a:t>L. </a:t>
                      </a:r>
                      <a:r>
                        <a:rPr lang="en-US" sz="1800" b="1" i="1" dirty="0" err="1" smtClean="0">
                          <a:solidFill>
                            <a:srgbClr val="002060"/>
                          </a:solidFill>
                        </a:rPr>
                        <a:t>tropica</a:t>
                      </a:r>
                      <a:endParaRPr lang="ar-EG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177821" y="3535351"/>
            <a:ext cx="664371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714624" y="3500426"/>
            <a:ext cx="6643710" cy="7143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atrix\Downloads\oriental so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4046541" cy="2786082"/>
          </a:xfrm>
          <a:prstGeom prst="rect">
            <a:avLst/>
          </a:prstGeom>
          <a:noFill/>
        </p:spPr>
      </p:pic>
      <p:pic>
        <p:nvPicPr>
          <p:cNvPr id="44035" name="Picture 3" descr="C:\Users\Matrix\Downloads\orintal sore.jpg"/>
          <p:cNvPicPr>
            <a:picLocks noChangeAspect="1" noChangeArrowheads="1"/>
          </p:cNvPicPr>
          <p:nvPr/>
        </p:nvPicPr>
        <p:blipFill>
          <a:blip r:embed="rId3"/>
          <a:srcRect l="6780" t="4651" r="6780" b="4651"/>
          <a:stretch>
            <a:fillRect/>
          </a:stretch>
        </p:blipFill>
        <p:spPr bwMode="auto">
          <a:xfrm>
            <a:off x="428596" y="928670"/>
            <a:ext cx="4143404" cy="2786082"/>
          </a:xfrm>
          <a:prstGeom prst="rect">
            <a:avLst/>
          </a:prstGeom>
          <a:noFill/>
        </p:spPr>
      </p:pic>
      <p:pic>
        <p:nvPicPr>
          <p:cNvPr id="6" name="Picture 9" descr="leishmaniaul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4143404" cy="25003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eiaar-7ce4e8574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4214842" cy="2643206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142852"/>
            <a:ext cx="24288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Oriental sore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cebum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74809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C:\Users\Matrix\Downloads\l.aethiopica3.png"/>
          <p:cNvPicPr>
            <a:picLocks noChangeAspect="1" noChangeArrowheads="1"/>
          </p:cNvPicPr>
          <p:nvPr/>
        </p:nvPicPr>
        <p:blipFill>
          <a:blip r:embed="rId3"/>
          <a:srcRect b="10286"/>
          <a:stretch>
            <a:fillRect/>
          </a:stretch>
        </p:blipFill>
        <p:spPr bwMode="auto">
          <a:xfrm>
            <a:off x="428596" y="1428736"/>
            <a:ext cx="4214842" cy="50720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285728"/>
            <a:ext cx="407196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aethiopica</a:t>
            </a:r>
            <a:endParaRPr lang="ar-EG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35798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world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(American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464843" y="1464455"/>
            <a:ext cx="21431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000232" y="1643050"/>
            <a:ext cx="257176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1643050"/>
            <a:ext cx="250033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893869" y="1749413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965967" y="1749413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5786" y="1928802"/>
            <a:ext cx="307183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World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1928802"/>
            <a:ext cx="35719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World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Mucocutaneous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786712" y="3000372"/>
            <a:ext cx="427834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858810" y="3071810"/>
            <a:ext cx="57071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910" y="3571876"/>
            <a:ext cx="3000396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Leishmania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mexicana</a:t>
            </a:r>
            <a:endParaRPr lang="ar-EG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3500438"/>
            <a:ext cx="3071834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Leishmania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braziliensis</a:t>
            </a:r>
            <a:endParaRPr lang="ar-EG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537076" y="4606536"/>
            <a:ext cx="64214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751653" y="4678371"/>
            <a:ext cx="64294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034" y="5286388"/>
            <a:ext cx="342902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Chiclero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ulcer or bay sore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7752" y="5286388"/>
            <a:ext cx="407196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Mucocutaneous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Espundia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2263" y="142852"/>
          <a:ext cx="8229600" cy="6629400"/>
        </p:xfrm>
        <a:graphic>
          <a:graphicData uri="http://schemas.openxmlformats.org/drawingml/2006/table">
            <a:tbl>
              <a:tblPr rt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0858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Chiclero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ulcer                               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Espundia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/>
                      <a:endParaRPr lang="en-US" sz="24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Caused by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L. </a:t>
                      </a:r>
                      <a:r>
                        <a:rPr lang="en-US" sz="2000" b="1" i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mexicana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Caused by 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L. </a:t>
                      </a:r>
                      <a:r>
                        <a:rPr lang="en-US" sz="2000" b="1" i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braziliensis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-A small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single nodule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 the site of      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-Primary skin lesion: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Nodule in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sand fly bite </a:t>
                      </a:r>
                      <a:r>
                        <a:rPr kumimoji="0"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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ulcerates</a:t>
                      </a:r>
                      <a:r>
                        <a:rPr kumimoji="0" lang="en-US" sz="18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                      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exposed regions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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ulcerates.</a:t>
                      </a:r>
                      <a:endParaRPr kumimoji="0" lang="en-US" sz="1800" b="1" i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-Usually on the face &amp; ear </a:t>
                      </a:r>
                      <a:r>
                        <a:rPr kumimoji="0" lang="en-US" sz="1800" b="1" i="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pinna</a:t>
                      </a:r>
                      <a:r>
                        <a:rPr kumimoji="0" lang="en-US" sz="18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- The ulcer with raised </a:t>
                      </a:r>
                      <a:r>
                        <a:rPr kumimoji="0" lang="en-US" sz="1800" b="1" i="0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indurated</a:t>
                      </a:r>
                      <a:r>
                        <a:rPr kumimoji="0" lang="en-US" sz="18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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heals within 6 months.                        margin</a:t>
                      </a:r>
                      <a:r>
                        <a:rPr kumimoji="0" lang="en-US" sz="1800" b="1" i="0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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heals in scar in months.</a:t>
                      </a:r>
                      <a:endParaRPr kumimoji="0" lang="en-US" sz="1800" b="1" i="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-Ear lesion causes destruction of the  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Secondary metastatic lesion:</a:t>
                      </a:r>
                      <a:endParaRPr lang="en-US" sz="1800" b="1" i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catilage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of the ear </a:t>
                      </a:r>
                      <a:r>
                        <a:rPr lang="en-US" sz="1800" b="1" i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pinna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                       The parasite migrates from the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-Seen in </a:t>
                      </a:r>
                      <a:r>
                        <a:rPr lang="en-US" sz="1800" b="1" i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chicleros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who live in forests    primary site to blood &amp; lymph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&amp; collect gum from </a:t>
                      </a:r>
                      <a:r>
                        <a:rPr lang="en-US" sz="1800" b="1" i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chicle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trees.             to </a:t>
                      </a:r>
                      <a:r>
                        <a:rPr lang="en-US" sz="1800" b="1" i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mucocutaneous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junctions.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-Sites: 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nasal septum, lips, palate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</a:t>
                      </a:r>
                      <a:r>
                        <a:rPr lang="en-US" sz="1800" b="1" i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nasopharynx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&amp; larynx.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-Deformity &amp; 2</a:t>
                      </a:r>
                      <a:r>
                        <a:rPr lang="en-US" sz="1800" b="1" i="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bacterial infection.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- Death from </a:t>
                      </a:r>
                      <a:r>
                        <a:rPr lang="en-US" sz="1800" b="1" i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septicaemia</a:t>
                      </a: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and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bronchopneumonia.</a:t>
                      </a:r>
                      <a:endParaRPr lang="ar-EG" sz="1800" b="1" i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71472" y="928670"/>
            <a:ext cx="821537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28728" y="3429000"/>
            <a:ext cx="657229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chleros_healed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286280" cy="2857520"/>
          </a:xfrm>
          <a:prstGeom prst="roundRect">
            <a:avLst/>
          </a:prstGeom>
        </p:spPr>
      </p:pic>
      <p:pic>
        <p:nvPicPr>
          <p:cNvPr id="5" name="Picture 4" descr="Chiclero ulcer on an ear (leishmaniasi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4143404" cy="2786058"/>
          </a:xfrm>
          <a:prstGeom prst="roundRect">
            <a:avLst/>
          </a:prstGeom>
        </p:spPr>
      </p:pic>
      <p:pic>
        <p:nvPicPr>
          <p:cNvPr id="59394" name="Picture 2" descr="C:\Users\Matrix\Downloads\espundia.jpg"/>
          <p:cNvPicPr>
            <a:picLocks noChangeAspect="1" noChangeArrowheads="1"/>
          </p:cNvPicPr>
          <p:nvPr/>
        </p:nvPicPr>
        <p:blipFill>
          <a:blip r:embed="rId4"/>
          <a:srcRect l="55878" t="37246" r="3754" b="17119"/>
          <a:stretch>
            <a:fillRect/>
          </a:stretch>
        </p:blipFill>
        <p:spPr bwMode="auto">
          <a:xfrm>
            <a:off x="4929190" y="4214818"/>
            <a:ext cx="3714776" cy="2643182"/>
          </a:xfrm>
          <a:prstGeom prst="rect">
            <a:avLst/>
          </a:prstGeom>
          <a:noFill/>
        </p:spPr>
      </p:pic>
      <p:pic>
        <p:nvPicPr>
          <p:cNvPr id="59395" name="Picture 3" descr="C:\Users\Matrix\Downloads\Leishmaniasis.jpg"/>
          <p:cNvPicPr>
            <a:picLocks noChangeAspect="1" noChangeArrowheads="1"/>
          </p:cNvPicPr>
          <p:nvPr/>
        </p:nvPicPr>
        <p:blipFill>
          <a:blip r:embed="rId5"/>
          <a:srcRect l="37608" r="38679"/>
          <a:stretch>
            <a:fillRect/>
          </a:stretch>
        </p:blipFill>
        <p:spPr bwMode="auto">
          <a:xfrm>
            <a:off x="5000628" y="1000108"/>
            <a:ext cx="3643338" cy="2857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214290"/>
            <a:ext cx="24288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Chiclero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ulcer</a:t>
            </a:r>
            <a:endParaRPr lang="ar-EG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214290"/>
            <a:ext cx="17859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Espundia</a:t>
            </a:r>
            <a:endParaRPr lang="ar-EG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714356"/>
            <a:ext cx="7643866" cy="3785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Larva </a:t>
            </a:r>
            <a:endParaRPr lang="ar-EG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Migrans</a:t>
            </a:r>
            <a:endParaRPr lang="en-US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&amp;</a:t>
            </a:r>
          </a:p>
          <a:p>
            <a:pPr algn="ctr"/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Leishmaniasis</a:t>
            </a:r>
            <a:endParaRPr lang="en-US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428604"/>
            <a:ext cx="39290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87042" y="1214422"/>
            <a:ext cx="284958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571604" y="1357298"/>
            <a:ext cx="285752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9124" y="1357298"/>
            <a:ext cx="264320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465241" y="1464455"/>
            <a:ext cx="21352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965967" y="1463661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538" y="1714488"/>
            <a:ext cx="10715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1714488"/>
            <a:ext cx="135732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536679" y="2535231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58" y="2714620"/>
            <a:ext cx="314327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b="1" dirty="0" smtClean="0">
                <a:solidFill>
                  <a:srgbClr val="C00000"/>
                </a:solidFill>
              </a:rPr>
              <a:t>1-Scraping the edge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of the ulcer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aspiration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by a needle (not the base as contains pus and necrotic tissues) and examined by :-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 Direct smear stained by </a:t>
            </a:r>
            <a:r>
              <a:rPr lang="en-US" b="1" dirty="0" err="1" smtClean="0">
                <a:solidFill>
                  <a:srgbClr val="002060"/>
                </a:solidFill>
              </a:rPr>
              <a:t>Giemsa</a:t>
            </a:r>
            <a:r>
              <a:rPr lang="en-US" b="1" dirty="0" smtClean="0">
                <a:solidFill>
                  <a:srgbClr val="002060"/>
                </a:solidFill>
              </a:rPr>
              <a:t> or </a:t>
            </a:r>
            <a:r>
              <a:rPr lang="en-US" b="1" dirty="0" err="1" smtClean="0">
                <a:solidFill>
                  <a:srgbClr val="002060"/>
                </a:solidFill>
              </a:rPr>
              <a:t>leishman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algn="just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 Culture on NNN medium (</a:t>
            </a:r>
            <a:r>
              <a:rPr lang="en-US" b="1" dirty="0" err="1" smtClean="0">
                <a:solidFill>
                  <a:srgbClr val="002060"/>
                </a:solidFill>
              </a:rPr>
              <a:t>amastigotes</a:t>
            </a:r>
            <a:r>
              <a:rPr lang="en-US" b="1" dirty="0" smtClean="0">
                <a:solidFill>
                  <a:srgbClr val="002060"/>
                </a:solidFill>
              </a:rPr>
              <a:t> changes into</a:t>
            </a:r>
          </a:p>
          <a:p>
            <a:pPr algn="just" rtl="0"/>
            <a:r>
              <a:rPr lang="en-US" b="1" dirty="0" err="1" smtClean="0">
                <a:solidFill>
                  <a:srgbClr val="002060"/>
                </a:solidFill>
              </a:rPr>
              <a:t>promastigotes</a:t>
            </a:r>
            <a:r>
              <a:rPr lang="en-US" b="1" dirty="0" smtClean="0">
                <a:solidFill>
                  <a:srgbClr val="002060"/>
                </a:solidFill>
              </a:rPr>
              <a:t>).</a:t>
            </a:r>
          </a:p>
          <a:p>
            <a:pPr algn="just" rtl="0"/>
            <a:endParaRPr lang="en-US" b="1" dirty="0" smtClean="0">
              <a:solidFill>
                <a:srgbClr val="002060"/>
              </a:solidFill>
            </a:endParaRPr>
          </a:p>
          <a:p>
            <a:pPr algn="just" rtl="0"/>
            <a:r>
              <a:rPr lang="en-US" b="1" dirty="0" smtClean="0">
                <a:solidFill>
                  <a:srgbClr val="C00000"/>
                </a:solidFill>
              </a:rPr>
              <a:t>2- Biopsy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from the edge of the ulcer and examined by direct smear.</a:t>
            </a:r>
            <a:endParaRPr lang="ar-EG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6965967" y="2535231"/>
            <a:ext cx="356396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29190" y="2786058"/>
            <a:ext cx="392909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/>
            <a:r>
              <a:rPr lang="en-US" b="1" dirty="0" smtClean="0">
                <a:solidFill>
                  <a:srgbClr val="C00000"/>
                </a:solidFill>
              </a:rPr>
              <a:t>1-Immunodiagnosis:</a:t>
            </a:r>
          </a:p>
          <a:p>
            <a:pPr lvl="0" algn="just" rtl="0"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Leishmanin</a:t>
            </a:r>
            <a:r>
              <a:rPr lang="en-US" b="1" dirty="0" smtClean="0">
                <a:solidFill>
                  <a:srgbClr val="FF0000"/>
                </a:solidFill>
              </a:rPr>
              <a:t> I.D test (Montenegro test):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Not a specific test. It is +</a:t>
            </a:r>
            <a:r>
              <a:rPr lang="en-US" b="1" dirty="0" err="1" smtClean="0">
                <a:solidFill>
                  <a:srgbClr val="002060"/>
                </a:solidFill>
              </a:rPr>
              <a:t>ve</a:t>
            </a:r>
            <a:r>
              <a:rPr lang="en-US" b="1" dirty="0" smtClean="0">
                <a:solidFill>
                  <a:srgbClr val="002060"/>
                </a:solidFill>
              </a:rPr>
              <a:t> with </a:t>
            </a:r>
            <a:r>
              <a:rPr lang="en-US" b="1" dirty="0" err="1" smtClean="0">
                <a:solidFill>
                  <a:srgbClr val="002060"/>
                </a:solidFill>
              </a:rPr>
              <a:t>cutaneous</a:t>
            </a:r>
            <a:r>
              <a:rPr lang="en-US" b="1" dirty="0" smtClean="0">
                <a:solidFill>
                  <a:srgbClr val="002060"/>
                </a:solidFill>
              </a:rPr>
              <a:t> and </a:t>
            </a:r>
            <a:r>
              <a:rPr lang="en-US" b="1" dirty="0" err="1" smtClean="0">
                <a:solidFill>
                  <a:srgbClr val="002060"/>
                </a:solidFill>
              </a:rPr>
              <a:t>mucocutaneous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leishmaniasis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</a:p>
          <a:p>
            <a:pPr algn="just" rtl="0"/>
            <a:r>
              <a:rPr lang="en-US" b="1" dirty="0" smtClean="0">
                <a:solidFill>
                  <a:srgbClr val="002060"/>
                </a:solidFill>
              </a:rPr>
              <a:t>but negative in diffuse </a:t>
            </a:r>
            <a:r>
              <a:rPr lang="en-US" b="1" dirty="0" err="1" smtClean="0">
                <a:solidFill>
                  <a:srgbClr val="002060"/>
                </a:solidFill>
              </a:rPr>
              <a:t>cutaneous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leishmaniasis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Serological tests: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Not useful for the diagnosis.</a:t>
            </a:r>
          </a:p>
          <a:p>
            <a:pPr algn="l" rtl="0"/>
            <a:endParaRPr lang="en-US" b="1" dirty="0" smtClean="0">
              <a:solidFill>
                <a:srgbClr val="002060"/>
              </a:solidFill>
            </a:endParaRPr>
          </a:p>
          <a:p>
            <a:pPr algn="just" rtl="0"/>
            <a:r>
              <a:rPr lang="en-US" b="1" dirty="0" smtClean="0">
                <a:solidFill>
                  <a:srgbClr val="C00000"/>
                </a:solidFill>
              </a:rPr>
              <a:t>2- PCR: </a:t>
            </a:r>
            <a:r>
              <a:rPr lang="en-US" b="1" dirty="0" smtClean="0">
                <a:solidFill>
                  <a:srgbClr val="002060"/>
                </a:solidFill>
              </a:rPr>
              <a:t>A reliable diagnostic test. </a:t>
            </a:r>
          </a:p>
          <a:p>
            <a:pPr lvl="0" algn="just" rtl="0"/>
            <a:r>
              <a:rPr lang="en-US" b="1" dirty="0" smtClean="0">
                <a:solidFill>
                  <a:srgbClr val="002060"/>
                </a:solidFill>
              </a:rPr>
              <a:t>than routine smear and culture and it used also for species differentiation. </a:t>
            </a:r>
            <a:endParaRPr lang="ar-EG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357166"/>
            <a:ext cx="20002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465637" y="1177909"/>
            <a:ext cx="356396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928794" y="1357298"/>
            <a:ext cx="250033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29124" y="1357298"/>
            <a:ext cx="228601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821637" y="1464455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573058" y="1499380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728" y="1643050"/>
            <a:ext cx="14287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 Local</a:t>
            </a:r>
            <a:endParaRPr lang="ar-EG" dirty="0"/>
          </a:p>
        </p:txBody>
      </p:sp>
      <p:sp>
        <p:nvSpPr>
          <p:cNvPr id="18" name="TextBox 17"/>
          <p:cNvSpPr txBox="1"/>
          <p:nvPr/>
        </p:nvSpPr>
        <p:spPr>
          <a:xfrm>
            <a:off x="5643570" y="1643050"/>
            <a:ext cx="27146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 Chemotherapy</a:t>
            </a:r>
            <a:endParaRPr lang="ar-EG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285992"/>
            <a:ext cx="400052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Cryosurgery, curettage or local application of heat to raise the intra-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lesional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temperature to 37- 43 ° C for 12 hours as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amastigote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not grow above 33 ° C.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Surgical excision of the lesion.</a:t>
            </a:r>
            <a:endParaRPr lang="ar-EG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2195185"/>
            <a:ext cx="4357718" cy="4662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Non-ulcerated lesion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2060"/>
                </a:solidFill>
              </a:rPr>
              <a:t>Intra- </a:t>
            </a:r>
            <a:r>
              <a:rPr lang="en-US" b="1" dirty="0" err="1" smtClean="0">
                <a:solidFill>
                  <a:srgbClr val="002060"/>
                </a:solidFill>
              </a:rPr>
              <a:t>lesional</a:t>
            </a:r>
            <a:r>
              <a:rPr lang="en-US" b="1" dirty="0" smtClean="0">
                <a:solidFill>
                  <a:srgbClr val="002060"/>
                </a:solidFill>
              </a:rPr>
              <a:t> injection of </a:t>
            </a:r>
            <a:r>
              <a:rPr lang="en-US" b="1" dirty="0" err="1" smtClean="0">
                <a:solidFill>
                  <a:srgbClr val="002060"/>
                </a:solidFill>
              </a:rPr>
              <a:t>pentavalent</a:t>
            </a:r>
            <a:r>
              <a:rPr lang="en-US" b="1" dirty="0" smtClean="0">
                <a:solidFill>
                  <a:srgbClr val="002060"/>
                </a:solidFill>
              </a:rPr>
              <a:t> antimony compounds.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Ulcerated lesion: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Should be treated with systemic </a:t>
            </a:r>
            <a:r>
              <a:rPr lang="en-US" b="1" dirty="0" err="1" smtClean="0">
                <a:solidFill>
                  <a:srgbClr val="002060"/>
                </a:solidFill>
              </a:rPr>
              <a:t>pentavalent</a:t>
            </a:r>
            <a:r>
              <a:rPr lang="en-US" b="1" smtClean="0">
                <a:solidFill>
                  <a:srgbClr val="002060"/>
                </a:solidFill>
              </a:rPr>
              <a:t> antimony </a:t>
            </a:r>
            <a:r>
              <a:rPr lang="en-US" b="1" dirty="0" smtClean="0">
                <a:solidFill>
                  <a:srgbClr val="002060"/>
                </a:solidFill>
              </a:rPr>
              <a:t>compounds </a:t>
            </a:r>
            <a:r>
              <a:rPr lang="en-US" b="1" dirty="0" smtClean="0">
                <a:solidFill>
                  <a:srgbClr val="C00000"/>
                </a:solidFill>
              </a:rPr>
              <a:t>(ex. </a:t>
            </a:r>
            <a:r>
              <a:rPr lang="en-US" b="1" dirty="0" err="1" smtClean="0">
                <a:solidFill>
                  <a:srgbClr val="C00000"/>
                </a:solidFill>
              </a:rPr>
              <a:t>Pentostam</a:t>
            </a:r>
            <a:r>
              <a:rPr lang="en-US" b="1" dirty="0" smtClean="0">
                <a:solidFill>
                  <a:srgbClr val="C00000"/>
                </a:solidFill>
              </a:rPr>
              <a:t>). </a:t>
            </a:r>
          </a:p>
          <a:p>
            <a:pPr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Alternative drugs to </a:t>
            </a:r>
            <a:r>
              <a:rPr lang="en-US" b="1" dirty="0" err="1" smtClean="0">
                <a:solidFill>
                  <a:srgbClr val="C00000"/>
                </a:solidFill>
              </a:rPr>
              <a:t>pentostam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Amphotericin</a:t>
            </a:r>
            <a:r>
              <a:rPr lang="en-US" b="1" dirty="0" smtClean="0">
                <a:solidFill>
                  <a:srgbClr val="002060"/>
                </a:solidFill>
              </a:rPr>
              <a:t> B, </a:t>
            </a:r>
            <a:r>
              <a:rPr lang="en-US" b="1" dirty="0" err="1" smtClean="0">
                <a:solidFill>
                  <a:srgbClr val="002060"/>
                </a:solidFill>
              </a:rPr>
              <a:t>imidazoles</a:t>
            </a:r>
            <a:r>
              <a:rPr lang="en-US" b="1" dirty="0" smtClean="0">
                <a:solidFill>
                  <a:srgbClr val="002060"/>
                </a:solidFill>
              </a:rPr>
              <a:t> or </a:t>
            </a:r>
            <a:r>
              <a:rPr lang="en-US" b="1" dirty="0" err="1" smtClean="0">
                <a:solidFill>
                  <a:srgbClr val="002060"/>
                </a:solidFill>
              </a:rPr>
              <a:t>Allopurinol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Antibiotics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for secondary bacterial infection of lesions.</a:t>
            </a:r>
            <a:endParaRPr lang="ar-E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TRICHINELLA SPIRALIS A NEMATODE</a:t>
            </a:r>
            <a:endParaRPr lang="ar-JO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8640960" cy="52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9"/>
            <a:ext cx="885698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36" y="332657"/>
            <a:ext cx="8379081" cy="64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507288" cy="65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98" y="332656"/>
            <a:ext cx="8635021" cy="63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60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5" y="476672"/>
            <a:ext cx="8762990" cy="61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32656"/>
            <a:ext cx="8784976" cy="64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86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89" y="404664"/>
            <a:ext cx="8635021" cy="63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357166"/>
            <a:ext cx="300039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Larva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migrans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358246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</a:pPr>
            <a:r>
              <a:rPr lang="en-US" alt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Definition :</a:t>
            </a:r>
            <a:r>
              <a:rPr lang="en-US" altLang="ar-S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an infection of human tissue by migrating larvae of non human nematodes. Rarely caused by larvae of human nematodes.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714752"/>
            <a:ext cx="80010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Larva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man includes: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Visceral larva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26" y="404665"/>
            <a:ext cx="8379081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5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40"/>
            <a:ext cx="8379081" cy="63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35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60648"/>
            <a:ext cx="8712968" cy="64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8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536" y="404664"/>
            <a:ext cx="8253264" cy="62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2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332656"/>
            <a:ext cx="8640960" cy="63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9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5" y="188641"/>
            <a:ext cx="894418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39" y="116632"/>
            <a:ext cx="8123142" cy="644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2656"/>
            <a:ext cx="8170888" cy="6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4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ANITHNKU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6985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172" y="6472"/>
            <a:ext cx="864570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 larva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migrans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(Creeping eruption, Plumber's itch, Sand worm)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infection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196" y="1745763"/>
            <a:ext cx="842968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just" rtl="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Human infection is caused by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penetration of the skin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animal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hookworm’s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filariform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larvae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are not adapted to man. </a:t>
            </a:r>
          </a:p>
          <a:p>
            <a:pPr marL="457200" lvl="0" indent="-457200" algn="just" rtl="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Infection occurs due to contact with contaminated soil (moist or sandy) with dog &amp; cat excreta.</a:t>
            </a:r>
          </a:p>
          <a:p>
            <a:pPr marL="457200" lvl="0" indent="-457200" algn="just" rtl="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larvae migrate in the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superficial layers of the skin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not go beyond the basal layer of the skin and keep migrating in the epidermis without development and rarely reaching the circulation. 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 rtl="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Hookaorms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are Ancylostoma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caninum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Ancylostoma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braziliense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EG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428604"/>
            <a:ext cx="62865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and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01356" y="1213628"/>
            <a:ext cx="284958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29124" y="1357298"/>
            <a:ext cx="335758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214414" y="1357298"/>
            <a:ext cx="321471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107257" y="1464455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537075" y="1463661"/>
            <a:ext cx="21431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680347" y="1463661"/>
            <a:ext cx="213520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5720" y="1857365"/>
            <a:ext cx="2571768" cy="4214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the site of entry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red itchy papule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erythematous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ar-S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zigzag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tunnel (1-2 mm)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vesicles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ry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bacterial infection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sever irritation and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pruritis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rtl="0">
              <a:buClr>
                <a:srgbClr val="C00000"/>
              </a:buClr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Larvae remain active, move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very slowly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epidermis layer only for several weeks or months till die.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14744" y="1928802"/>
            <a:ext cx="178595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Commonly affect the skin of feet, hands or buttocks and may advances to 1-2 cm / day.</a:t>
            </a:r>
          </a:p>
          <a:p>
            <a:pPr algn="l" rtl="0"/>
            <a:endParaRPr lang="ar-EG" dirty="0"/>
          </a:p>
        </p:txBody>
      </p:sp>
      <p:sp>
        <p:nvSpPr>
          <p:cNvPr id="27" name="TextBox 26"/>
          <p:cNvSpPr txBox="1"/>
          <p:nvPr/>
        </p:nvSpPr>
        <p:spPr>
          <a:xfrm>
            <a:off x="5929322" y="2000240"/>
            <a:ext cx="300039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skin lesion heals leaving linear white scars at the affected sites.</a:t>
            </a:r>
          </a:p>
          <a:p>
            <a:pPr lvl="0" algn="just" rtl="0">
              <a:buClr>
                <a:srgbClr val="C00000"/>
              </a:buClr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Rarely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larvae reach the lung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pulmonary symptoms,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pneumonitis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ar-E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714356"/>
            <a:ext cx="55007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 LARVA MIGRANS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-3571932" y="1643050"/>
          <a:ext cx="6111699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Document" r:id="rId3" imgW="5486400" imgH="1249560" progId="Word.Document.8">
                  <p:embed/>
                </p:oleObj>
              </mc:Choice>
              <mc:Fallback>
                <p:oleObj name="Document" r:id="rId3" imgW="5486400" imgH="124956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1932" y="1643050"/>
                        <a:ext cx="6111699" cy="2571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286116" y="1714488"/>
          <a:ext cx="2286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Picture" r:id="rId5" imgW="1554480" imgH="1188720" progId="Word.Picture.8">
                  <p:embed/>
                </p:oleObj>
              </mc:Choice>
              <mc:Fallback>
                <p:oleObj name="Picture" r:id="rId5" imgW="1554480" imgH="11887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2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1714488"/>
                        <a:ext cx="22860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572264" y="1571612"/>
          <a:ext cx="1905000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Picture" r:id="rId7" imgW="1645920" imgH="1188720" progId="Word.Picture.8">
                  <p:embed/>
                </p:oleObj>
              </mc:Choice>
              <mc:Fallback>
                <p:oleObj name="Picture" r:id="rId7" imgW="1645920" imgH="11887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30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1571612"/>
                        <a:ext cx="1905000" cy="278608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4643446"/>
            <a:ext cx="200026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altLang="ar-S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penetrates the skin of man especially feet and legs</a:t>
            </a:r>
            <a:endParaRPr lang="en-US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6116" y="4714884"/>
            <a:ext cx="264320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fails to penetrate the skin fully </a:t>
            </a:r>
          </a:p>
          <a:p>
            <a:pPr algn="ctr" rtl="0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(not go beyond the epidermis) </a:t>
            </a:r>
            <a:endParaRPr lang="en-US" altLang="ar-SA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0826" y="4714884"/>
            <a:ext cx="21496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altLang="ar-S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Produce Zigzag tunnel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285728"/>
            <a:ext cx="38576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814393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Skin biopsy for larval identification.      </a:t>
            </a:r>
          </a:p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/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2285992"/>
            <a:ext cx="19288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429918" y="3142454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571604" y="3286124"/>
            <a:ext cx="271464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86248" y="3286124"/>
            <a:ext cx="321471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429522" y="3429000"/>
            <a:ext cx="284958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394199" y="3463925"/>
            <a:ext cx="35719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358876" y="342820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20" y="3786190"/>
            <a:ext cx="2786082" cy="1420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Antihistaminics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Antibiotics for 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bacterial infection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5140" y="3786190"/>
            <a:ext cx="2214578" cy="958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Thiabendasole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Ivermectin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3714752"/>
            <a:ext cx="307183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just" rtl="0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Local freezing: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Spray of skin by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ethyl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chloride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(local freezing) or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carbon dioxide snow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which produce freezing of larvae till death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skin bleb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larvae are lost with epidermal sloughs.</a:t>
            </a:r>
            <a:endParaRPr lang="ar-E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428604"/>
            <a:ext cx="51435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classified into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86248" y="1285860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500166" y="1428736"/>
            <a:ext cx="292895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29124" y="1428736"/>
            <a:ext cx="314327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357290" y="1571612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86248" y="1571612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429520" y="1571612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596" y="1785926"/>
            <a:ext cx="235745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Visceral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0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(Kala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azar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1785926"/>
            <a:ext cx="228601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1785926"/>
            <a:ext cx="264320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Mucocutaneous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285852" y="321468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273912" y="2869832"/>
            <a:ext cx="312011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429520" y="2857496"/>
            <a:ext cx="2857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2910" y="335756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3857628"/>
            <a:ext cx="214314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Donovani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Infantum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chagasi</a:t>
            </a:r>
            <a:endParaRPr lang="ar-EG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306" y="300037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6116" y="3500438"/>
            <a:ext cx="2643206" cy="23083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tropica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major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aethiopica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mexicana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6578" y="3071810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3643314"/>
            <a:ext cx="257176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braziliensis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dirty="0"/>
          </a:p>
        </p:txBody>
      </p:sp>
      <p:sp>
        <p:nvSpPr>
          <p:cNvPr id="37" name="TextBox 36"/>
          <p:cNvSpPr txBox="1"/>
          <p:nvPr/>
        </p:nvSpPr>
        <p:spPr>
          <a:xfrm>
            <a:off x="285720" y="6072206"/>
            <a:ext cx="385765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Old World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Leishmaniais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7686" y="6072206"/>
            <a:ext cx="4572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New World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Leishmaniasis</a:t>
            </a:r>
            <a:endParaRPr lang="ar-EG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E5D5E6FD0640B03A4C36A36CCC48" ma:contentTypeVersion="2" ma:contentTypeDescription="Create a new document." ma:contentTypeScope="" ma:versionID="0a261ae55af15d1f4d425a45099986ed">
  <xsd:schema xmlns:xsd="http://www.w3.org/2001/XMLSchema" xmlns:xs="http://www.w3.org/2001/XMLSchema" xmlns:p="http://schemas.microsoft.com/office/2006/metadata/properties" xmlns:ns2="f813cc38-748d-45e5-8a1e-18a9340b0733" targetNamespace="http://schemas.microsoft.com/office/2006/metadata/properties" ma:root="true" ma:fieldsID="3219db038919e52e4afa6beb8faee7ee" ns2:_="">
    <xsd:import namespace="f813cc38-748d-45e5-8a1e-18a9340b0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cc38-748d-45e5-8a1e-18a9340b0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F17659-8BBF-4082-908F-B55305553728}"/>
</file>

<file path=customXml/itemProps2.xml><?xml version="1.0" encoding="utf-8"?>
<ds:datastoreItem xmlns:ds="http://schemas.openxmlformats.org/officeDocument/2006/customXml" ds:itemID="{1EF1C0E1-2EBF-4F5B-B1CB-618245E722C9}"/>
</file>

<file path=customXml/itemProps3.xml><?xml version="1.0" encoding="utf-8"?>
<ds:datastoreItem xmlns:ds="http://schemas.openxmlformats.org/officeDocument/2006/customXml" ds:itemID="{153D57F4-51F1-4B1B-8D55-C7B4996E59D4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3675</TotalTime>
  <Words>1293</Words>
  <Application>Microsoft Office PowerPoint</Application>
  <PresentationFormat>On-screen Show (4:3)</PresentationFormat>
  <Paragraphs>175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Constantia</vt:lpstr>
      <vt:lpstr>Majalla UI</vt:lpstr>
      <vt:lpstr>Traditional Arabic</vt:lpstr>
      <vt:lpstr>Wingdings</vt:lpstr>
      <vt:lpstr>Wingdings 2</vt:lpstr>
      <vt:lpstr>Flow</vt:lpstr>
      <vt:lpstr>Document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TRICHINELLA SPIRALIS A NEMATODE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Matrix</dc:creator>
  <cp:lastModifiedBy>user</cp:lastModifiedBy>
  <cp:revision>132</cp:revision>
  <dcterms:created xsi:type="dcterms:W3CDTF">2015-01-15T03:16:18Z</dcterms:created>
  <dcterms:modified xsi:type="dcterms:W3CDTF">2021-02-24T12:09:14Z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0x010100EA44E5D5E6FD0640B03A4C36A36CCC48</vt:lpwstr>
  </property>
</Properties>
</file>