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56" r:id="rId2"/>
    <p:sldId id="257" r:id="rId3"/>
    <p:sldId id="277" r:id="rId4"/>
    <p:sldId id="299" r:id="rId5"/>
    <p:sldId id="258" r:id="rId6"/>
    <p:sldId id="294" r:id="rId7"/>
    <p:sldId id="278" r:id="rId8"/>
    <p:sldId id="292" r:id="rId9"/>
    <p:sldId id="293" r:id="rId10"/>
    <p:sldId id="295" r:id="rId11"/>
    <p:sldId id="259" r:id="rId12"/>
    <p:sldId id="304" r:id="rId13"/>
    <p:sldId id="297" r:id="rId14"/>
    <p:sldId id="260" r:id="rId15"/>
    <p:sldId id="261" r:id="rId16"/>
    <p:sldId id="288" r:id="rId17"/>
    <p:sldId id="276" r:id="rId18"/>
    <p:sldId id="262" r:id="rId19"/>
    <p:sldId id="264" r:id="rId20"/>
    <p:sldId id="280" r:id="rId21"/>
    <p:sldId id="305" r:id="rId22"/>
    <p:sldId id="306" r:id="rId23"/>
    <p:sldId id="307" r:id="rId24"/>
    <p:sldId id="309" r:id="rId25"/>
    <p:sldId id="279" r:id="rId26"/>
    <p:sldId id="265" r:id="rId27"/>
    <p:sldId id="296" r:id="rId28"/>
    <p:sldId id="300" r:id="rId29"/>
    <p:sldId id="301" r:id="rId30"/>
    <p:sldId id="287" r:id="rId31"/>
    <p:sldId id="266" r:id="rId32"/>
    <p:sldId id="284" r:id="rId33"/>
    <p:sldId id="283" r:id="rId34"/>
    <p:sldId id="285" r:id="rId35"/>
    <p:sldId id="269" r:id="rId36"/>
    <p:sldId id="267" r:id="rId37"/>
    <p:sldId id="282" r:id="rId38"/>
    <p:sldId id="268" r:id="rId39"/>
    <p:sldId id="272" r:id="rId40"/>
    <p:sldId id="286" r:id="rId41"/>
    <p:sldId id="271" r:id="rId42"/>
    <p:sldId id="303" r:id="rId43"/>
    <p:sldId id="302" r:id="rId44"/>
    <p:sldId id="274" r:id="rId45"/>
    <p:sldId id="289" r:id="rId46"/>
    <p:sldId id="290" r:id="rId47"/>
    <p:sldId id="29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76" autoAdjust="0"/>
  </p:normalViewPr>
  <p:slideViewPr>
    <p:cSldViewPr>
      <p:cViewPr>
        <p:scale>
          <a:sx n="64" d="100"/>
          <a:sy n="64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F2ECD01-C7F6-4456-B10E-443F6EBD5797}" type="datetimeFigureOut">
              <a:rPr lang="ar-JO" smtClean="0"/>
              <a:pPr/>
              <a:t>19/03/1444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8D3D45-9325-4289-BC18-C2E2F5382E8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0514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5444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98525" indent="-173038" algn="l" rtl="0"/>
            <a:r>
              <a:rPr lang="en-US" dirty="0" err="1"/>
              <a:t>Bethanechol</a:t>
            </a:r>
            <a:endParaRPr lang="en-US" dirty="0"/>
          </a:p>
          <a:p>
            <a:pPr marL="898525" indent="-173038" algn="l" rtl="0"/>
            <a:r>
              <a:rPr lang="en-US" dirty="0" err="1"/>
              <a:t>crisapride</a:t>
            </a:r>
            <a:endParaRPr lang="ar-JO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8975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938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Obtuse</a:t>
            </a:r>
            <a:r>
              <a:rPr lang="en-US" baseline="0" dirty="0"/>
              <a:t>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701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645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3850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include volume and frequency of feedings, type of </a:t>
            </a:r>
            <a:r>
              <a:rPr lang="en-US" dirty="0" err="1"/>
              <a:t>formula,preparationofformula,andpositioningoftheinfant</a:t>
            </a:r>
            <a:r>
              <a:rPr lang="en-US" dirty="0"/>
              <a:t> during the feeds.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3461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bedifﬁculttodiagnoseGERDinneurologicallyimpaired</a:t>
            </a:r>
            <a:r>
              <a:rPr lang="en-US" dirty="0"/>
              <a:t> children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307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33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495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9389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600200"/>
            <a:ext cx="6400800" cy="1752600"/>
          </a:xfrm>
        </p:spPr>
        <p:txBody>
          <a:bodyPr/>
          <a:lstStyle/>
          <a:p>
            <a:r>
              <a:rPr lang="en-US" dirty="0" err="1"/>
              <a:t>Haitham</a:t>
            </a:r>
            <a:r>
              <a:rPr lang="en-US" dirty="0"/>
              <a:t> Al-</a:t>
            </a:r>
            <a:r>
              <a:rPr lang="en-US" dirty="0" err="1"/>
              <a:t>dmour</a:t>
            </a:r>
            <a:r>
              <a:rPr lang="en-US" dirty="0"/>
              <a:t>, </a:t>
            </a:r>
            <a:r>
              <a:rPr lang="en-US" dirty="0" err="1"/>
              <a:t>md</a:t>
            </a:r>
            <a:endParaRPr lang="ar-J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Infantile gastroesophageal reflux</a:t>
            </a:r>
            <a:br>
              <a:rPr lang="ar-JO" dirty="0"/>
            </a:br>
            <a:endParaRPr lang="ar-JO" dirty="0"/>
          </a:p>
        </p:txBody>
      </p:sp>
      <p:pic>
        <p:nvPicPr>
          <p:cNvPr id="25602" name="Picture 2" descr="نتيجة بحث الصور عن ‪gerd pathophysiology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64652"/>
            <a:ext cx="4343400" cy="3293347"/>
          </a:xfrm>
          <a:prstGeom prst="rect">
            <a:avLst/>
          </a:prstGeom>
          <a:noFill/>
        </p:spPr>
      </p:pic>
      <p:pic>
        <p:nvPicPr>
          <p:cNvPr id="5" name="Picture 4" descr="13412199_1802209396678398_7266792316639849479_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2438400"/>
            <a:ext cx="4038600" cy="3200400"/>
          </a:xfrm>
          <a:prstGeom prst="rect">
            <a:avLst/>
          </a:prstGeom>
        </p:spPr>
      </p:pic>
      <p:sp>
        <p:nvSpPr>
          <p:cNvPr id="4" name="Snip and Round Single Corner Rectangle 3"/>
          <p:cNvSpPr/>
          <p:nvPr/>
        </p:nvSpPr>
        <p:spPr>
          <a:xfrm>
            <a:off x="513538" y="5676900"/>
            <a:ext cx="2590800" cy="533400"/>
          </a:xfrm>
          <a:prstGeom prst="snip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تبييض الطالب:رائد علي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dirty="0">
                <a:solidFill>
                  <a:srgbClr val="FF0000"/>
                </a:solidFill>
              </a:rPr>
              <a:t>Most of the infantile reflux is NON acidic reflux : formula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387634" y="2710538"/>
            <a:ext cx="2479766" cy="413662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/>
              <a:t>Cuz</a:t>
            </a:r>
            <a:r>
              <a:rPr lang="en-US" sz="1600" dirty="0"/>
              <a:t> milk is alkaline!!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GER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Regurgitation ‘</a:t>
            </a:r>
            <a:r>
              <a:rPr lang="en-US" dirty="0">
                <a:solidFill>
                  <a:srgbClr val="00B0F0"/>
                </a:solidFill>
              </a:rPr>
              <a:t>Happy </a:t>
            </a:r>
            <a:r>
              <a:rPr lang="en-US" dirty="0" err="1">
                <a:solidFill>
                  <a:srgbClr val="00B0F0"/>
                </a:solidFill>
              </a:rPr>
              <a:t>spitter</a:t>
            </a:r>
            <a:r>
              <a:rPr lang="en-US" dirty="0"/>
              <a:t>’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GERD associated with failure to thrive, feeding </a:t>
            </a:r>
            <a:r>
              <a:rPr lang="en-US" dirty="0" err="1"/>
              <a:t>difﬁculties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irritability</a:t>
            </a:r>
            <a:r>
              <a:rPr lang="en-US" dirty="0"/>
              <a:t>, the most common symptom noted by caregivers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 older children, heartburn, regurgitation, and epigastric pain are the most common signs associated with GERD.</a:t>
            </a:r>
          </a:p>
          <a:p>
            <a:pPr algn="l" rtl="0"/>
            <a:endParaRPr lang="ar-JO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5334000" y="3505200"/>
            <a:ext cx="3581400" cy="6858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Chronic </a:t>
            </a:r>
            <a:r>
              <a:rPr lang="en-US" sz="1600" dirty="0" err="1"/>
              <a:t>regurge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 inflammation (esophagitis) pain 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19600" y="33528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Irritability is common complain in infant less than 3 month ,and most common cause is infantile colic (diagnosis of exclusion  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DDx</a:t>
            </a:r>
            <a:r>
              <a:rPr lang="en-US" dirty="0"/>
              <a:t> of irritability + crying </a:t>
            </a:r>
          </a:p>
          <a:p>
            <a:pPr algn="l" rtl="0"/>
            <a:r>
              <a:rPr lang="en-US" dirty="0"/>
              <a:t>Meningitis </a:t>
            </a:r>
          </a:p>
          <a:p>
            <a:pPr algn="l" rtl="0"/>
            <a:r>
              <a:rPr lang="en-US" dirty="0"/>
              <a:t>Sepsis</a:t>
            </a:r>
          </a:p>
          <a:p>
            <a:pPr algn="l" rtl="0"/>
            <a:r>
              <a:rPr lang="en-US" dirty="0"/>
              <a:t>UTI</a:t>
            </a:r>
          </a:p>
          <a:p>
            <a:pPr algn="l" rtl="0"/>
            <a:r>
              <a:rPr lang="en-US" dirty="0"/>
              <a:t>Ear pain </a:t>
            </a:r>
          </a:p>
          <a:p>
            <a:pPr algn="l" rtl="0"/>
            <a:r>
              <a:rPr lang="en-US" dirty="0"/>
              <a:t>Trauma </a:t>
            </a:r>
          </a:p>
          <a:p>
            <a:pPr algn="l" rtl="0"/>
            <a:r>
              <a:rPr lang="en-US" dirty="0"/>
              <a:t>Hernia </a:t>
            </a:r>
          </a:p>
          <a:p>
            <a:pPr algn="l" rtl="0"/>
            <a:endParaRPr lang="ar-JO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2024743" y="4800600"/>
            <a:ext cx="1861458" cy="3810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otitis media</a:t>
            </a: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5943600" y="2438400"/>
            <a:ext cx="1861458" cy="16002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You have to rule out sepsis    and major infection    (meningitis)</a:t>
            </a: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562600" y="4206937"/>
            <a:ext cx="2895600" cy="2270063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Other DDX:</a:t>
            </a:r>
          </a:p>
          <a:p>
            <a:r>
              <a:rPr lang="en-US" dirty="0"/>
              <a:t>-cow milk protein allergy (usually come with chronic diarrhea )</a:t>
            </a:r>
          </a:p>
          <a:p>
            <a:r>
              <a:rPr lang="en-US" dirty="0"/>
              <a:t>-GERD</a:t>
            </a:r>
          </a:p>
          <a:p>
            <a:r>
              <a:rPr lang="en-US" dirty="0"/>
              <a:t>Intestinal obstruction (</a:t>
            </a:r>
            <a:r>
              <a:rPr lang="en-US" dirty="0" err="1"/>
              <a:t>intrussupetion</a:t>
            </a:r>
            <a:r>
              <a:rPr lang="en-US" dirty="0"/>
              <a:t>)</a:t>
            </a:r>
            <a:endParaRPr lang="ar-JO" dirty="0"/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1872343" y="5181600"/>
            <a:ext cx="2166257" cy="3810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(fractures, burns)</a:t>
            </a:r>
          </a:p>
        </p:txBody>
      </p:sp>
    </p:spTree>
    <p:extLst>
      <p:ext uri="{BB962C8B-B14F-4D97-AF65-F5344CB8AC3E}">
        <p14:creationId xmlns:p14="http://schemas.microsoft.com/office/powerpoint/2010/main" val="98438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900248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708648" cy="4572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Reflux esophagitis</a:t>
            </a:r>
          </a:p>
          <a:p>
            <a:pPr algn="l" rtl="0">
              <a:buNone/>
            </a:pPr>
            <a:r>
              <a:rPr lang="en-US" dirty="0">
                <a:solidFill>
                  <a:srgbClr val="FF0000"/>
                </a:solidFill>
              </a:rPr>
              <a:t>Frequency and severity of symptoms does not predict development of esophagitis</a:t>
            </a:r>
          </a:p>
          <a:p>
            <a:pPr algn="l" rtl="0"/>
            <a:r>
              <a:rPr lang="en-US" dirty="0"/>
              <a:t>Barrett esophagus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/>
              <a:t>Rare in pediatric 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/>
              <a:t>0.25% of </a:t>
            </a:r>
            <a:r>
              <a:rPr lang="en-US" dirty="0" err="1"/>
              <a:t>endoscpies</a:t>
            </a:r>
            <a:r>
              <a:rPr lang="en-US" dirty="0"/>
              <a:t> of pediatrics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/>
              <a:t>1-3% progress to </a:t>
            </a:r>
            <a:r>
              <a:rPr lang="en-US" dirty="0" err="1"/>
              <a:t>adenocarinoma</a:t>
            </a:r>
            <a:r>
              <a:rPr lang="en-US" dirty="0"/>
              <a:t> 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/>
              <a:t>Familial</a:t>
            </a:r>
          </a:p>
          <a:p>
            <a:pPr marL="623888" indent="0" algn="l" rtl="0">
              <a:buFont typeface="Wingdings" pitchFamily="2" charset="2"/>
              <a:buChar char="Ø"/>
            </a:pPr>
            <a:endParaRPr lang="en-US" dirty="0"/>
          </a:p>
          <a:p>
            <a:pPr marL="0" indent="0" algn="l" rtl="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Esphageal</a:t>
            </a:r>
            <a:r>
              <a:rPr lang="en-US" dirty="0"/>
              <a:t> stricture 5%</a:t>
            </a:r>
          </a:p>
          <a:p>
            <a:pPr algn="l" rtl="0"/>
            <a:endParaRPr lang="ar-JO" dirty="0"/>
          </a:p>
        </p:txBody>
      </p:sp>
      <p:pic>
        <p:nvPicPr>
          <p:cNvPr id="21506" name="Picture 2" descr="Barretts esophag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600450"/>
            <a:ext cx="2133600" cy="325755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nip and Round Single Corner Rectangle 3"/>
          <p:cNvSpPr/>
          <p:nvPr/>
        </p:nvSpPr>
        <p:spPr>
          <a:xfrm>
            <a:off x="3886200" y="2819400"/>
            <a:ext cx="3124200" cy="78105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Metaplasia: Squamous epithelium converted to columnar</a:t>
            </a:r>
          </a:p>
          <a:p>
            <a:pPr algn="ctr"/>
            <a:r>
              <a:rPr lang="en-US" sz="1400" dirty="0"/>
              <a:t>Usually familial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Pneumonia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Asthma</a:t>
            </a:r>
          </a:p>
          <a:p>
            <a:pPr algn="l" rtl="0"/>
            <a:r>
              <a:rPr lang="en-US" dirty="0"/>
              <a:t>Upper airway symptoms</a:t>
            </a:r>
          </a:p>
          <a:p>
            <a:pPr algn="l" rtl="0">
              <a:buNone/>
            </a:pPr>
            <a:endParaRPr lang="ar-JO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2743200" y="1600200"/>
            <a:ext cx="3124200" cy="10668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chemical pneumonitis due to aspiration of gastric content </a:t>
            </a:r>
            <a:r>
              <a:rPr lang="en-US" sz="1400" dirty="0">
                <a:sym typeface="Wingdings" pitchFamily="2" charset="2"/>
              </a:rPr>
              <a:t>superimposed bacterial </a:t>
            </a:r>
            <a:r>
              <a:rPr lang="en-US" sz="1400" dirty="0" err="1">
                <a:sym typeface="Wingdings" pitchFamily="2" charset="2"/>
              </a:rPr>
              <a:t>infectionpnemonia</a:t>
            </a:r>
            <a:endParaRPr lang="en-US" sz="1400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4459876" y="3124200"/>
            <a:ext cx="3693524" cy="4572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(stridor, croup, ) due to vagal stimulation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Asthma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708648" cy="45720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Does GERD cause asthma?</a:t>
            </a:r>
          </a:p>
          <a:p>
            <a:pPr marL="708025" indent="-273050" algn="l" rtl="0">
              <a:buFont typeface="Wingdings" pitchFamily="2" charset="2"/>
              <a:buChar char="Ø"/>
            </a:pPr>
            <a:r>
              <a:rPr lang="en-US" dirty="0"/>
              <a:t>Aspiration to lungs and </a:t>
            </a:r>
            <a:r>
              <a:rPr lang="en-US" dirty="0" err="1"/>
              <a:t>hyperresponsiveness</a:t>
            </a:r>
            <a:endParaRPr lang="en-US" dirty="0"/>
          </a:p>
          <a:p>
            <a:pPr marL="708025" indent="-273050" algn="l" rtl="0">
              <a:buFont typeface="Wingdings" pitchFamily="2" charset="2"/>
              <a:buChar char="Ø"/>
            </a:pPr>
            <a:r>
              <a:rPr lang="en-US" dirty="0" err="1"/>
              <a:t>Vagal</a:t>
            </a:r>
            <a:r>
              <a:rPr lang="en-US" dirty="0"/>
              <a:t> mediated bronchial spasm</a:t>
            </a:r>
          </a:p>
          <a:p>
            <a:pPr marL="708025" indent="-273050" algn="l" rtl="0">
              <a:buNone/>
            </a:pPr>
            <a:endParaRPr lang="en-US" dirty="0"/>
          </a:p>
          <a:p>
            <a:pPr marL="708025" indent="-273050" algn="l" rtl="0">
              <a:buNone/>
            </a:pPr>
            <a:endParaRPr lang="en-US" dirty="0"/>
          </a:p>
          <a:p>
            <a:pPr algn="l" rtl="0"/>
            <a:r>
              <a:rPr lang="en-US" dirty="0"/>
              <a:t>Doses asthma cause GERD?</a:t>
            </a:r>
          </a:p>
          <a:p>
            <a:pPr marL="449263" indent="0" algn="l" rtl="0">
              <a:buFont typeface="Wingdings" pitchFamily="2" charset="2"/>
              <a:buChar char="Ø"/>
            </a:pPr>
            <a:r>
              <a:rPr lang="en-US" dirty="0"/>
              <a:t>High negative intrathoracic pressure, LES relaxation</a:t>
            </a:r>
          </a:p>
          <a:p>
            <a:pPr marL="449263" indent="0" algn="l" rtl="0">
              <a:buFont typeface="Wingdings" pitchFamily="2" charset="2"/>
              <a:buChar char="Ø"/>
            </a:pPr>
            <a:r>
              <a:rPr lang="en-US" dirty="0"/>
              <a:t>Increased abdominal pressure</a:t>
            </a:r>
          </a:p>
          <a:p>
            <a:pPr marL="449263" indent="0" algn="l" rtl="0">
              <a:buFont typeface="Wingdings" pitchFamily="2" charset="2"/>
              <a:buChar char="Ø"/>
            </a:pPr>
            <a:r>
              <a:rPr lang="en-US" dirty="0"/>
              <a:t>Drugs</a:t>
            </a:r>
            <a:endParaRPr lang="ar-JO" dirty="0"/>
          </a:p>
        </p:txBody>
      </p:sp>
      <p:sp>
        <p:nvSpPr>
          <p:cNvPr id="53250" name="AutoShape 2" descr="نتيجة بحث الصور عن ‪egg and chicken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9433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53252" name="AutoShape 4" descr="نتيجة بحث الصور عن ‪egg and chicken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9433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371600"/>
            <a:ext cx="2219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1000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nip and Round Single Corner Rectangle 7"/>
          <p:cNvSpPr/>
          <p:nvPr/>
        </p:nvSpPr>
        <p:spPr>
          <a:xfrm>
            <a:off x="6705600" y="5410200"/>
            <a:ext cx="2204084" cy="9144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They found that giving PPI relieves asthma symptoms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Rarely caused my GERD</a:t>
            </a: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24112"/>
            <a:ext cx="50530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nip Single Corner Rectangle 3"/>
          <p:cNvSpPr/>
          <p:nvPr/>
        </p:nvSpPr>
        <p:spPr>
          <a:xfrm>
            <a:off x="5486400" y="152400"/>
            <a:ext cx="3657600" cy="12954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apparent life-threatening event</a:t>
            </a:r>
          </a:p>
          <a:p>
            <a:pPr algn="ctr"/>
            <a:r>
              <a:rPr lang="en-US" dirty="0"/>
              <a:t>New name: brief , resolved , unexplained event (BRUE)</a:t>
            </a: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5943600" y="1676400"/>
            <a:ext cx="3124200" cy="48768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only one episode and no risk factors to other medical conditions: free </a:t>
            </a:r>
            <a:r>
              <a:rPr lang="en-US" dirty="0" err="1"/>
              <a:t>Hx</a:t>
            </a:r>
            <a:r>
              <a:rPr lang="en-US" dirty="0"/>
              <a:t> premature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just observative , ALTE</a:t>
            </a:r>
          </a:p>
          <a:p>
            <a:endParaRPr lang="en-US" dirty="0"/>
          </a:p>
          <a:p>
            <a:r>
              <a:rPr lang="en-US" dirty="0"/>
              <a:t>If more than one episode or family </a:t>
            </a:r>
            <a:r>
              <a:rPr lang="en-US" dirty="0" err="1"/>
              <a:t>hx</a:t>
            </a:r>
            <a:r>
              <a:rPr lang="en-US" dirty="0"/>
              <a:t> (brother has epilepsy )or </a:t>
            </a:r>
            <a:r>
              <a:rPr lang="en-US" dirty="0" err="1"/>
              <a:t>pt</a:t>
            </a:r>
            <a:r>
              <a:rPr lang="en-US" dirty="0"/>
              <a:t> has risk </a:t>
            </a:r>
            <a:r>
              <a:rPr lang="en-US" dirty="0" err="1"/>
              <a:t>fxtrs</a:t>
            </a:r>
            <a:r>
              <a:rPr lang="en-US" dirty="0"/>
              <a:t> of seizures  as developmental delay them the  patient most likely has </a:t>
            </a:r>
            <a:r>
              <a:rPr lang="en-US" b="1" dirty="0"/>
              <a:t> seizures </a:t>
            </a:r>
            <a:r>
              <a:rPr lang="en-US" dirty="0"/>
              <a:t>or family history of  </a:t>
            </a:r>
            <a:r>
              <a:rPr lang="en-US" dirty="0" err="1"/>
              <a:t>murmur,risk</a:t>
            </a:r>
            <a:r>
              <a:rPr lang="en-US" dirty="0"/>
              <a:t> </a:t>
            </a:r>
            <a:r>
              <a:rPr lang="en-US" dirty="0" err="1"/>
              <a:t>fxrs</a:t>
            </a:r>
            <a:r>
              <a:rPr lang="en-US" dirty="0"/>
              <a:t> in </a:t>
            </a:r>
            <a:r>
              <a:rPr lang="en-US" dirty="0" err="1"/>
              <a:t>pt</a:t>
            </a:r>
            <a:r>
              <a:rPr lang="en-US" dirty="0"/>
              <a:t> = cardiac cause . Not ALTE </a:t>
            </a:r>
            <a:endParaRPr lang="ar-JO" dirty="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E4E0C4E1-6588-40DD-8A08-355A0B1929BC}"/>
              </a:ext>
            </a:extLst>
          </p:cNvPr>
          <p:cNvSpPr/>
          <p:nvPr/>
        </p:nvSpPr>
        <p:spPr>
          <a:xfrm>
            <a:off x="301752" y="152399"/>
            <a:ext cx="2289048" cy="1371599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Family think that the child is dead and suddenly he becomes better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Dental erosion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ar-JO" dirty="0"/>
          </a:p>
        </p:txBody>
      </p:sp>
      <p:sp>
        <p:nvSpPr>
          <p:cNvPr id="19458" name="AutoShape 2" descr="نتيجة بحث الصور عن ‪dental erosion in gastroesophageal reflux disease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60388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9460" name="Picture 4" descr="نتيجة بحث الصور عن ‪dental erosion in gastroesophageal reflux diseas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Sandifer</a:t>
            </a:r>
            <a:r>
              <a:rPr lang="en-US" dirty="0"/>
              <a:t> syndrome = GERD + </a:t>
            </a:r>
            <a:r>
              <a:rPr lang="en-US" dirty="0" err="1"/>
              <a:t>opsthatnous</a:t>
            </a:r>
            <a:r>
              <a:rPr lang="en-US" dirty="0"/>
              <a:t>  position</a:t>
            </a:r>
          </a:p>
          <a:p>
            <a:pPr algn="l" rtl="0"/>
            <a:r>
              <a:rPr lang="en-US" dirty="0" err="1"/>
              <a:t>Vagal</a:t>
            </a:r>
            <a:r>
              <a:rPr lang="en-US" dirty="0"/>
              <a:t> reflex</a:t>
            </a:r>
          </a:p>
          <a:p>
            <a:pPr algn="l" rtl="0"/>
            <a:r>
              <a:rPr lang="en-US" dirty="0"/>
              <a:t>Responds to acid </a:t>
            </a:r>
            <a:r>
              <a:rPr lang="en-US" dirty="0" err="1"/>
              <a:t>supression</a:t>
            </a:r>
            <a:endParaRPr lang="ar-JO" dirty="0"/>
          </a:p>
        </p:txBody>
      </p:sp>
      <p:sp>
        <p:nvSpPr>
          <p:cNvPr id="17410" name="AutoShape 2" descr="نتيجة بحث الصور عن ‪Sandifer syndrome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7010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7412" name="Picture 4" descr="نتيجة بحث الصور عن ‪Sandifer syndrom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42211"/>
            <a:ext cx="5113867" cy="2876550"/>
          </a:xfrm>
          <a:prstGeom prst="rect">
            <a:avLst/>
          </a:prstGeom>
          <a:noFill/>
        </p:spPr>
      </p:pic>
      <p:sp>
        <p:nvSpPr>
          <p:cNvPr id="6" name="Snip and Round Single Corner Rectangle 5"/>
          <p:cNvSpPr/>
          <p:nvPr/>
        </p:nvSpPr>
        <p:spPr>
          <a:xfrm>
            <a:off x="6324600" y="3962400"/>
            <a:ext cx="2204084" cy="9144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Usually seen in GERD </a:t>
            </a:r>
            <a:r>
              <a:rPr lang="en-US" sz="1400" dirty="0" err="1"/>
              <a:t>pt</a:t>
            </a:r>
            <a:r>
              <a:rPr lang="en-US" sz="1400" dirty="0"/>
              <a:t> ass. With CP and chronic  neurological disorder </a:t>
            </a:r>
            <a:endParaRPr lang="ar-JO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GER</a:t>
            </a:r>
            <a:r>
              <a:rPr lang="en-US" dirty="0"/>
              <a:t>: return of gastric contents into the esophagus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GERD</a:t>
            </a:r>
            <a:r>
              <a:rPr lang="en-US" dirty="0"/>
              <a:t>: when reflux associated with </a:t>
            </a:r>
            <a:r>
              <a:rPr lang="en-US" dirty="0">
                <a:solidFill>
                  <a:srgbClr val="FF0000"/>
                </a:solidFill>
              </a:rPr>
              <a:t>complication</a:t>
            </a:r>
            <a:r>
              <a:rPr lang="en-US" dirty="0"/>
              <a:t>, as </a:t>
            </a:r>
            <a:r>
              <a:rPr lang="en-US" dirty="0">
                <a:solidFill>
                  <a:srgbClr val="FF0000"/>
                </a:solidFill>
              </a:rPr>
              <a:t>FTT</a:t>
            </a:r>
            <a:r>
              <a:rPr lang="en-US" dirty="0"/>
              <a:t>, recurrent pneumonia, esophagitis, strictures, etc</a:t>
            </a:r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  <p:pic>
        <p:nvPicPr>
          <p:cNvPr id="24578" name="Picture 2" descr="نتيجة بحث الصور عن ‪pediatric GER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075611"/>
            <a:ext cx="4343400" cy="2171701"/>
          </a:xfrm>
          <a:prstGeom prst="rect">
            <a:avLst/>
          </a:prstGeom>
          <a:noFill/>
        </p:spPr>
      </p:pic>
      <p:sp>
        <p:nvSpPr>
          <p:cNvPr id="6" name="Snip and Round Single Corner Rectangle 5"/>
          <p:cNvSpPr/>
          <p:nvPr/>
        </p:nvSpPr>
        <p:spPr>
          <a:xfrm>
            <a:off x="1277983" y="3910148"/>
            <a:ext cx="1447800" cy="561703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pathological</a:t>
            </a: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1404257" y="1981200"/>
            <a:ext cx="1447800" cy="561703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physiological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</a:t>
            </a:r>
            <a:endParaRPr lang="ar-J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8989428"/>
              </p:ext>
            </p:extLst>
          </p:nvPr>
        </p:nvGraphicFramePr>
        <p:xfrm>
          <a:off x="0" y="0"/>
          <a:ext cx="9144000" cy="7162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30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280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Neurologic </a:t>
                      </a:r>
                    </a:p>
                    <a:p>
                      <a:pPr marL="261938" indent="0" algn="l" rtl="0"/>
                      <a:r>
                        <a:rPr lang="en-US" dirty="0"/>
                        <a:t>Meningitis </a:t>
                      </a:r>
                    </a:p>
                    <a:p>
                      <a:pPr marL="261938" indent="0" algn="l" rtl="0"/>
                      <a:r>
                        <a:rPr lang="en-US" dirty="0"/>
                        <a:t>Increased intracranial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pressure </a:t>
                      </a:r>
                    </a:p>
                    <a:p>
                      <a:pPr marL="261938" indent="0" algn="l" rtl="0"/>
                      <a:r>
                        <a:rPr lang="en-US" dirty="0"/>
                        <a:t>Migraine</a:t>
                      </a:r>
                    </a:p>
                    <a:p>
                      <a:pPr marL="261938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Respiratory </a:t>
                      </a:r>
                    </a:p>
                    <a:p>
                      <a:pPr marL="261938" indent="0" algn="l" rtl="0"/>
                      <a:r>
                        <a:rPr lang="en-US" dirty="0"/>
                        <a:t>Post tussive emesis </a:t>
                      </a:r>
                    </a:p>
                    <a:p>
                      <a:pPr marL="261938" indent="0" algn="l" rtl="0"/>
                      <a:r>
                        <a:rPr lang="en-US" dirty="0"/>
                        <a:t>Pneumonia</a:t>
                      </a:r>
                    </a:p>
                    <a:p>
                      <a:pPr marL="261938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Renal </a:t>
                      </a:r>
                    </a:p>
                    <a:p>
                      <a:pPr marL="261938" indent="0" algn="l" rtl="0"/>
                      <a:r>
                        <a:rPr lang="en-US" dirty="0"/>
                        <a:t>Obstructive uropathy Renal insufﬁciency </a:t>
                      </a:r>
                    </a:p>
                    <a:p>
                      <a:pPr marL="0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Cardiac </a:t>
                      </a:r>
                    </a:p>
                    <a:p>
                      <a:pPr marL="261938" indent="0" algn="l" rtl="0"/>
                      <a:r>
                        <a:rPr lang="en-US" dirty="0"/>
                        <a:t>Congestive heart failure</a:t>
                      </a:r>
                    </a:p>
                    <a:p>
                      <a:pPr marL="261938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Behavioral </a:t>
                      </a:r>
                    </a:p>
                    <a:p>
                      <a:pPr marL="261938" indent="0" algn="l" rtl="0"/>
                      <a:r>
                        <a:rPr lang="en-US" dirty="0"/>
                        <a:t>Overfeeding </a:t>
                      </a:r>
                    </a:p>
                    <a:p>
                      <a:pPr marL="261938" indent="0" algn="l" rtl="0"/>
                      <a:r>
                        <a:rPr lang="en-US" dirty="0"/>
                        <a:t>Self-induced emesis</a:t>
                      </a:r>
                    </a:p>
                    <a:p>
                      <a:pPr marL="0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Metabolic</a:t>
                      </a:r>
                    </a:p>
                    <a:p>
                      <a:pPr marL="363538" indent="0" algn="l" rtl="0"/>
                      <a:r>
                        <a:rPr lang="en-US" dirty="0"/>
                        <a:t>galactosemia </a:t>
                      </a:r>
                    </a:p>
                    <a:p>
                      <a:pPr marL="363538" indent="0" algn="l" rtl="0"/>
                      <a:r>
                        <a:rPr lang="en-US" dirty="0" err="1"/>
                        <a:t>fructosemia</a:t>
                      </a:r>
                      <a:r>
                        <a:rPr lang="en-US" dirty="0"/>
                        <a:t> </a:t>
                      </a:r>
                    </a:p>
                    <a:p>
                      <a:pPr marL="363538" indent="0" algn="l" rtl="0"/>
                      <a:r>
                        <a:rPr lang="en-US" dirty="0"/>
                        <a:t>Urea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cycle defects</a:t>
                      </a:r>
                    </a:p>
                    <a:p>
                      <a:pPr marL="363538" indent="0" algn="l" rtl="0"/>
                      <a:r>
                        <a:rPr lang="en-US" dirty="0"/>
                        <a:t>congenital adrenal hyperplasia</a:t>
                      </a:r>
                    </a:p>
                    <a:p>
                      <a:pPr marL="0" indent="0"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Infection</a:t>
                      </a:r>
                    </a:p>
                    <a:p>
                      <a:pPr marL="363538" indent="0" algn="l" rtl="0"/>
                      <a:r>
                        <a:rPr lang="en-US" dirty="0"/>
                        <a:t>Sepsis</a:t>
                      </a:r>
                    </a:p>
                    <a:p>
                      <a:pPr marL="363538" indent="0" algn="l" rtl="0"/>
                      <a:r>
                        <a:rPr lang="en-US" dirty="0"/>
                        <a:t>Meningitis </a:t>
                      </a:r>
                    </a:p>
                    <a:p>
                      <a:pPr marL="363538" indent="0" algn="l" rtl="0"/>
                      <a:r>
                        <a:rPr lang="en-US" dirty="0"/>
                        <a:t>Gastroenteritis </a:t>
                      </a:r>
                    </a:p>
                    <a:p>
                      <a:pPr marL="363538" indent="0" algn="l" rtl="0"/>
                      <a:r>
                        <a:rPr lang="en-US" dirty="0"/>
                        <a:t>Urinary tract infection</a:t>
                      </a:r>
                    </a:p>
                    <a:p>
                      <a:pPr marL="363538" indent="0" algn="l" rtl="0"/>
                      <a:r>
                        <a:rPr lang="en-US" dirty="0"/>
                        <a:t> Otitis media</a:t>
                      </a:r>
                    </a:p>
                    <a:p>
                      <a:pPr marL="0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Anatomic/Obstructive </a:t>
                      </a:r>
                    </a:p>
                    <a:p>
                      <a:pPr marL="363538" indent="0" algn="l" rtl="0"/>
                      <a:r>
                        <a:rPr lang="en-US" dirty="0"/>
                        <a:t>Foreign body </a:t>
                      </a:r>
                    </a:p>
                    <a:p>
                      <a:pPr marL="363538" indent="0" algn="l" rtl="0"/>
                      <a:r>
                        <a:rPr lang="en-US" dirty="0"/>
                        <a:t>Pyloric stenosis </a:t>
                      </a:r>
                    </a:p>
                    <a:p>
                      <a:pPr marL="363538" indent="0" algn="l" rtl="0"/>
                      <a:r>
                        <a:rPr lang="en-US" dirty="0"/>
                        <a:t>Malrotation </a:t>
                      </a:r>
                    </a:p>
                    <a:p>
                      <a:pPr marL="363538" indent="0" algn="l" rtl="0"/>
                      <a:r>
                        <a:rPr lang="en-US" dirty="0"/>
                        <a:t>Intussusception</a:t>
                      </a:r>
                    </a:p>
                    <a:p>
                      <a:pPr marL="363538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Gastrointestinal </a:t>
                      </a:r>
                    </a:p>
                    <a:p>
                      <a:pPr marL="363538" indent="0" algn="l" rtl="0"/>
                      <a:r>
                        <a:rPr lang="en-US" dirty="0"/>
                        <a:t>Eosinophilic  esophagitis </a:t>
                      </a:r>
                    </a:p>
                    <a:p>
                      <a:pPr marL="363538" indent="0" algn="l" rtl="0"/>
                      <a:r>
                        <a:rPr lang="en-US" dirty="0"/>
                        <a:t>Pill esophagitis </a:t>
                      </a:r>
                    </a:p>
                    <a:p>
                      <a:pPr marL="363538" indent="0" algn="l" rtl="0"/>
                      <a:r>
                        <a:rPr lang="en-US" dirty="0"/>
                        <a:t>Infectious esophagitis</a:t>
                      </a:r>
                    </a:p>
                    <a:p>
                      <a:pPr marL="363538" indent="0" algn="l" rtl="0"/>
                      <a:r>
                        <a:rPr lang="en-US" dirty="0"/>
                        <a:t>Achalasia</a:t>
                      </a:r>
                    </a:p>
                    <a:p>
                      <a:pPr marL="363538" indent="0" algn="l" rtl="0"/>
                      <a:r>
                        <a:rPr lang="en-US" dirty="0"/>
                        <a:t>Hepatitis </a:t>
                      </a:r>
                    </a:p>
                    <a:p>
                      <a:pPr marL="363538" indent="0" algn="l" rtl="0"/>
                      <a:r>
                        <a:rPr lang="en-US" dirty="0"/>
                        <a:t>Pancreatitis </a:t>
                      </a:r>
                    </a:p>
                    <a:p>
                      <a:pPr marL="0" indent="0"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973A43D8-9876-4E38-A123-7AE7A7380FCD}"/>
              </a:ext>
            </a:extLst>
          </p:cNvPr>
          <p:cNvSpPr/>
          <p:nvPr/>
        </p:nvSpPr>
        <p:spPr>
          <a:xfrm>
            <a:off x="7010400" y="381000"/>
            <a:ext cx="2127504" cy="606552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Esp. in early morning</a:t>
            </a:r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2260D54A-3279-4369-8267-267EEBCB88B0}"/>
              </a:ext>
            </a:extLst>
          </p:cNvPr>
          <p:cNvSpPr/>
          <p:nvPr/>
        </p:nvSpPr>
        <p:spPr>
          <a:xfrm>
            <a:off x="4343400" y="914400"/>
            <a:ext cx="1143000" cy="301752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aura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4F9EAC51-3A1B-4AB9-A6DB-C1E761EB77DC}"/>
              </a:ext>
            </a:extLst>
          </p:cNvPr>
          <p:cNvSpPr/>
          <p:nvPr/>
        </p:nvSpPr>
        <p:spPr>
          <a:xfrm>
            <a:off x="7766304" y="3046476"/>
            <a:ext cx="1371600" cy="3810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Cuz</a:t>
            </a:r>
            <a:r>
              <a:rPr lang="en-US" sz="1400" dirty="0"/>
              <a:t> of uremia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2BDF3734-3131-4C53-A306-8D1EA6C71ABD}"/>
              </a:ext>
            </a:extLst>
          </p:cNvPr>
          <p:cNvSpPr/>
          <p:nvPr/>
        </p:nvSpPr>
        <p:spPr>
          <a:xfrm>
            <a:off x="3314700" y="2222391"/>
            <a:ext cx="1600200" cy="301752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Esp. if lower lobe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A1671125-370F-43EB-93E6-A3D0C76066EC}"/>
              </a:ext>
            </a:extLst>
          </p:cNvPr>
          <p:cNvSpPr/>
          <p:nvPr/>
        </p:nvSpPr>
        <p:spPr>
          <a:xfrm>
            <a:off x="5542935" y="1368552"/>
            <a:ext cx="3448665" cy="1086421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typical for whooping cough ,pertussis = recurrent bouts of cough end by vomiting or cyanoses or flushed \now we don’t see pertussis </a:t>
            </a:r>
            <a:r>
              <a:rPr lang="en-US" sz="1200" dirty="0" err="1"/>
              <a:t>cuz</a:t>
            </a:r>
            <a:r>
              <a:rPr lang="en-US" sz="1200" dirty="0"/>
              <a:t> of vaccination , but we see pertussis like cough </a:t>
            </a:r>
            <a:r>
              <a:rPr lang="en-US" sz="1200" dirty="0">
                <a:sym typeface="Wingdings" panose="05000000000000000000" pitchFamily="2" charset="2"/>
              </a:rPr>
              <a:t>viral infection</a:t>
            </a:r>
            <a:endParaRPr lang="en-US" sz="1200" dirty="0"/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CA7810C7-0E4C-408E-A554-34C1CB65702E}"/>
              </a:ext>
            </a:extLst>
          </p:cNvPr>
          <p:cNvSpPr/>
          <p:nvPr/>
        </p:nvSpPr>
        <p:spPr>
          <a:xfrm>
            <a:off x="5711266" y="3942636"/>
            <a:ext cx="3280334" cy="139136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 vomit immediately after or while feeding, child is overweight VS reflux</a:t>
            </a:r>
          </a:p>
          <a:p>
            <a:pPr algn="ctr"/>
            <a:r>
              <a:rPr lang="en-US" sz="1400" dirty="0"/>
              <a:t>Mother feels that her child is not full so feeds him more . Management: small volume feeds, more frequent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7D908B-59B9-41AE-A3E9-59CAB0EA0F75}"/>
              </a:ext>
            </a:extLst>
          </p:cNvPr>
          <p:cNvCxnSpPr/>
          <p:nvPr/>
        </p:nvCxnSpPr>
        <p:spPr>
          <a:xfrm>
            <a:off x="4800600" y="4513897"/>
            <a:ext cx="7423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DDx</a:t>
            </a:r>
            <a:r>
              <a:rPr lang="en-US" dirty="0"/>
              <a:t> of vomiting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1-Infection</a:t>
            </a:r>
          </a:p>
          <a:p>
            <a:pPr marL="363538" indent="0" algn="l" rtl="0"/>
            <a:r>
              <a:rPr lang="en-US" dirty="0"/>
              <a:t>Sepsis</a:t>
            </a:r>
          </a:p>
          <a:p>
            <a:pPr marL="363538" indent="0" algn="l" rtl="0"/>
            <a:endParaRPr lang="en-US" dirty="0"/>
          </a:p>
          <a:p>
            <a:pPr marL="363538" indent="0" algn="l" rtl="0"/>
            <a:r>
              <a:rPr lang="en-US" dirty="0"/>
              <a:t>Meningitis</a:t>
            </a:r>
            <a:endParaRPr lang="en-US" sz="1600" dirty="0"/>
          </a:p>
          <a:p>
            <a:pPr marL="363538" indent="0" algn="l" rtl="0"/>
            <a:endParaRPr lang="en-US" dirty="0"/>
          </a:p>
          <a:p>
            <a:pPr marL="363538" indent="0" algn="l" rtl="0"/>
            <a:r>
              <a:rPr lang="en-US" dirty="0"/>
              <a:t>Gastroenteritis </a:t>
            </a:r>
            <a:endParaRPr lang="en-US" sz="1600" dirty="0"/>
          </a:p>
          <a:p>
            <a:pPr marL="363538" indent="0" algn="l" rtl="0"/>
            <a:endParaRPr lang="en-US" dirty="0"/>
          </a:p>
          <a:p>
            <a:pPr marL="363538" indent="0" algn="l" rtl="0"/>
            <a:r>
              <a:rPr lang="en-US" dirty="0"/>
              <a:t>Urinary tract infection </a:t>
            </a:r>
            <a:endParaRPr lang="en-US" sz="1600" dirty="0"/>
          </a:p>
          <a:p>
            <a:pPr marL="363538" indent="0" algn="l" rtl="0"/>
            <a:endParaRPr lang="en-US" dirty="0"/>
          </a:p>
          <a:p>
            <a:pPr marL="363538" indent="0" algn="l" rtl="0"/>
            <a:r>
              <a:rPr lang="en-US" dirty="0"/>
              <a:t> Otitis media</a:t>
            </a:r>
            <a:endParaRPr lang="ar-JO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80AD2156-7F89-43F1-8CF7-BFE3B9751ECC}"/>
              </a:ext>
            </a:extLst>
          </p:cNvPr>
          <p:cNvSpPr/>
          <p:nvPr/>
        </p:nvSpPr>
        <p:spPr>
          <a:xfrm>
            <a:off x="6705600" y="804862"/>
            <a:ext cx="1676400" cy="914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Depends on age 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85BE0156-17EC-4BD7-8A53-D68C8F534F82}"/>
              </a:ext>
            </a:extLst>
          </p:cNvPr>
          <p:cNvSpPr/>
          <p:nvPr/>
        </p:nvSpPr>
        <p:spPr>
          <a:xfrm>
            <a:off x="3124200" y="3881247"/>
            <a:ext cx="5867400" cy="306325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mainly diarrhea , ass. With vomiting , Abdominal pain</a:t>
            </a:r>
            <a:endParaRPr lang="en-US" dirty="0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D620C657-6017-4466-A3EE-39BBD331A95E}"/>
              </a:ext>
            </a:extLst>
          </p:cNvPr>
          <p:cNvSpPr/>
          <p:nvPr/>
        </p:nvSpPr>
        <p:spPr>
          <a:xfrm>
            <a:off x="2557272" y="3035427"/>
            <a:ext cx="3581400" cy="30632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sz="1800" dirty="0"/>
              <a:t>fever , headache, vomiting)</a:t>
            </a:r>
            <a:endParaRPr lang="en-US" dirty="0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31B162B0-2D0A-4275-906F-4060A4DAFC13}"/>
              </a:ext>
            </a:extLst>
          </p:cNvPr>
          <p:cNvSpPr/>
          <p:nvPr/>
        </p:nvSpPr>
        <p:spPr>
          <a:xfrm>
            <a:off x="2557272" y="1891473"/>
            <a:ext cx="5596128" cy="914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indent="0" algn="l" rtl="0"/>
            <a:r>
              <a:rPr lang="en-US" sz="1800" dirty="0" err="1"/>
              <a:t>pt</a:t>
            </a:r>
            <a:r>
              <a:rPr lang="en-US" sz="1800" dirty="0"/>
              <a:t> &lt;3months :non specific symptoms , vomiting , diarrhea, respiratory </a:t>
            </a:r>
            <a:r>
              <a:rPr lang="en-US" sz="1800" dirty="0" err="1"/>
              <a:t>sym</a:t>
            </a:r>
            <a:r>
              <a:rPr lang="en-US" sz="1800" dirty="0"/>
              <a:t> , fever , hypothermia, decreased activity, cry , irritability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F54095C-6486-4029-ADCB-D6C94EC95680}"/>
              </a:ext>
            </a:extLst>
          </p:cNvPr>
          <p:cNvSpPr/>
          <p:nvPr/>
        </p:nvSpPr>
        <p:spPr>
          <a:xfrm>
            <a:off x="4347972" y="4501709"/>
            <a:ext cx="4643628" cy="1060891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especially upper urinary tract infection (pyelonephritis)=vomiting , </a:t>
            </a:r>
            <a:r>
              <a:rPr lang="en-US" sz="1800" dirty="0" err="1"/>
              <a:t>bd.pain</a:t>
            </a:r>
            <a:r>
              <a:rPr lang="en-US" sz="1800" dirty="0"/>
              <a:t> , fever, cystitis  or lower UTI = urinary symptoms</a:t>
            </a:r>
            <a:endParaRPr lang="en-US" dirty="0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0E2F855C-E821-4D07-BADA-0217F83B2C5E}"/>
              </a:ext>
            </a:extLst>
          </p:cNvPr>
          <p:cNvSpPr/>
          <p:nvPr/>
        </p:nvSpPr>
        <p:spPr>
          <a:xfrm>
            <a:off x="2971800" y="6062659"/>
            <a:ext cx="4114800" cy="306325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sz="1800" dirty="0"/>
              <a:t>fever , otalgia , vomiting , diarrhea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09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/>
            <a:r>
              <a:rPr lang="en-US" dirty="0"/>
              <a:t>2- Anatomic/Obstructive (surgical) </a:t>
            </a:r>
          </a:p>
          <a:p>
            <a:pPr marL="363538" indent="0" algn="l" rtl="0"/>
            <a:r>
              <a:rPr lang="en-US" dirty="0"/>
              <a:t>Foreign body </a:t>
            </a:r>
          </a:p>
          <a:p>
            <a:pPr marL="363538" indent="0" algn="l" rtl="0"/>
            <a:r>
              <a:rPr lang="en-US" dirty="0"/>
              <a:t>Pyloric stenosis</a:t>
            </a:r>
          </a:p>
          <a:p>
            <a:pPr marL="363538" indent="0" algn="l" rtl="0"/>
            <a:endParaRPr lang="en-US" dirty="0"/>
          </a:p>
          <a:p>
            <a:pPr marL="363538" indent="0" algn="l" rtl="0"/>
            <a:endParaRPr lang="en-US" dirty="0"/>
          </a:p>
          <a:p>
            <a:pPr marL="363538" indent="0" algn="l" rtl="0"/>
            <a:r>
              <a:rPr lang="en-US" dirty="0"/>
              <a:t>Malrotation </a:t>
            </a:r>
          </a:p>
          <a:p>
            <a:pPr marL="363538" indent="0" algn="l" rtl="0"/>
            <a:endParaRPr lang="en-US" dirty="0"/>
          </a:p>
          <a:p>
            <a:pPr marL="363538" indent="0" algn="l" rtl="0"/>
            <a:r>
              <a:rPr lang="en-US" dirty="0"/>
              <a:t>Intussusception </a:t>
            </a:r>
            <a:endParaRPr lang="ar-JO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8A057F66-8AF2-4A6E-AB73-19D78A1DB3C2}"/>
              </a:ext>
            </a:extLst>
          </p:cNvPr>
          <p:cNvSpPr/>
          <p:nvPr/>
        </p:nvSpPr>
        <p:spPr>
          <a:xfrm>
            <a:off x="3105912" y="2036064"/>
            <a:ext cx="2895600" cy="30632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in esophagus</a:t>
            </a:r>
            <a:r>
              <a:rPr lang="en-US" dirty="0"/>
              <a:t> </a:t>
            </a:r>
            <a:r>
              <a:rPr lang="en-US" sz="1800" dirty="0"/>
              <a:t>or  GI tract</a:t>
            </a:r>
            <a:endParaRPr lang="en-US" dirty="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8C1300CC-CB51-4F32-B588-261D17B15730}"/>
              </a:ext>
            </a:extLst>
          </p:cNvPr>
          <p:cNvSpPr/>
          <p:nvPr/>
        </p:nvSpPr>
        <p:spPr>
          <a:xfrm>
            <a:off x="3429000" y="4572000"/>
            <a:ext cx="5715000" cy="190652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indent="0" algn="l" rtl="0"/>
            <a:r>
              <a:rPr lang="en-US" sz="1600" dirty="0"/>
              <a:t>1-primary : age&lt; 2 years , peak  8-9 months \vomiting , intermittent Abd. Pain , sustained leg elevation during the attack, appear normal btw episodes of attacks , current-jelly stool) \diagnosed by US , barium meal (</a:t>
            </a:r>
            <a:r>
              <a:rPr lang="en-US" sz="1600" dirty="0" err="1"/>
              <a:t>diagnostic+theraputic</a:t>
            </a:r>
            <a:r>
              <a:rPr lang="en-US" sz="1600" dirty="0"/>
              <a:t>) … 2- secondary : age&gt;2 years , ass. With congenital intestinal anomaly , lymphoma\most commonly at ileocecal junction  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88ECA7D6-FD73-4614-BF50-8CE927F5AB12}"/>
              </a:ext>
            </a:extLst>
          </p:cNvPr>
          <p:cNvSpPr/>
          <p:nvPr/>
        </p:nvSpPr>
        <p:spPr>
          <a:xfrm>
            <a:off x="2789560" y="3982116"/>
            <a:ext cx="6220778" cy="477203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volvulus or any intestinal obstruction causes bilious vomiting , constipation , barium meal diagnosis , </a:t>
            </a:r>
            <a:r>
              <a:rPr lang="en-US" sz="1600" dirty="0" err="1"/>
              <a:t>tx</a:t>
            </a:r>
            <a:r>
              <a:rPr lang="en-US" sz="1600" dirty="0"/>
              <a:t> : surgical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A4EEBE3D-C85F-4CE8-91ED-58BB1B7AF110}"/>
              </a:ext>
            </a:extLst>
          </p:cNvPr>
          <p:cNvSpPr/>
          <p:nvPr/>
        </p:nvSpPr>
        <p:spPr>
          <a:xfrm>
            <a:off x="3276600" y="2439924"/>
            <a:ext cx="5715000" cy="1370076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(age of presentation (3-4week up to 4 months\non-bilious , forceful vomiting  projectile VS GER\urge to feed  after vomiting \metabolic alkalosis, hypokalemia, hypochloremia olive-mass = pathognomonic but absence doesn’t exclude )\Tx : surgical</a:t>
            </a:r>
          </a:p>
        </p:txBody>
      </p:sp>
    </p:spTree>
    <p:extLst>
      <p:ext uri="{BB962C8B-B14F-4D97-AF65-F5344CB8AC3E}">
        <p14:creationId xmlns:p14="http://schemas.microsoft.com/office/powerpoint/2010/main" val="2342813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3177" y="1395982"/>
            <a:ext cx="8503920" cy="45720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dirty="0"/>
              <a:t>Gastrointestinal </a:t>
            </a:r>
          </a:p>
          <a:p>
            <a:pPr marL="363538" indent="0" algn="l" rtl="0"/>
            <a:r>
              <a:rPr lang="en-US" dirty="0"/>
              <a:t>Eosinophilic  esophagitis </a:t>
            </a:r>
          </a:p>
          <a:p>
            <a:pPr marL="363538" indent="0" algn="l" rtl="0"/>
            <a:endParaRPr lang="en-US" dirty="0"/>
          </a:p>
          <a:p>
            <a:pPr marL="363538" indent="0" algn="l" rtl="0"/>
            <a:r>
              <a:rPr lang="en-US" dirty="0"/>
              <a:t>Pill esophagitis  </a:t>
            </a:r>
            <a:r>
              <a:rPr lang="en-US" sz="1600" dirty="0"/>
              <a:t> </a:t>
            </a:r>
            <a:endParaRPr lang="en-US" dirty="0"/>
          </a:p>
          <a:p>
            <a:pPr marL="363538" indent="0" algn="l" rtl="0"/>
            <a:r>
              <a:rPr lang="en-US" dirty="0"/>
              <a:t>Infectious esophagitis </a:t>
            </a:r>
          </a:p>
          <a:p>
            <a:pPr marL="363538" indent="0" algn="l" rtl="0"/>
            <a:r>
              <a:rPr lang="en-US" dirty="0"/>
              <a:t>Achalasia </a:t>
            </a:r>
          </a:p>
          <a:p>
            <a:pPr marL="363538" indent="0" algn="l" rtl="0"/>
            <a:r>
              <a:rPr lang="en-US" dirty="0"/>
              <a:t>Hepatitis </a:t>
            </a:r>
          </a:p>
          <a:p>
            <a:pPr marL="363538" indent="0" algn="l" rtl="0"/>
            <a:r>
              <a:rPr lang="en-US" dirty="0"/>
              <a:t>Pancreatitis </a:t>
            </a:r>
          </a:p>
          <a:p>
            <a:pPr algn="l" rtl="0"/>
            <a:endParaRPr lang="ar-JO" dirty="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98E9B56C-A02E-496A-9946-B4F6C08DA2D7}"/>
              </a:ext>
            </a:extLst>
          </p:cNvPr>
          <p:cNvSpPr/>
          <p:nvPr/>
        </p:nvSpPr>
        <p:spPr>
          <a:xfrm>
            <a:off x="2743200" y="4354708"/>
            <a:ext cx="6248400" cy="57957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vomiting , jaundice , Abd. Pain \\ may come just chronic vomiting =think about hepatitis, atypical presentation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2EE7A553-D678-4C5A-9B1D-A6F6EEF44FBD}"/>
              </a:ext>
            </a:extLst>
          </p:cNvPr>
          <p:cNvSpPr/>
          <p:nvPr/>
        </p:nvSpPr>
        <p:spPr>
          <a:xfrm>
            <a:off x="2819400" y="4995480"/>
            <a:ext cx="6096000" cy="57957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mainly first time :the cause is idiopathic, post viral </a:t>
            </a:r>
            <a:r>
              <a:rPr lang="en-US" sz="1600" dirty="0">
                <a:sym typeface="Wingdings" panose="05000000000000000000" pitchFamily="2" charset="2"/>
              </a:rPr>
              <a:t>if recurrent think of 2ny cause)</a:t>
            </a:r>
            <a:r>
              <a:rPr lang="en-US" sz="1600" dirty="0"/>
              <a:t>.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8A94AAE7-19B6-4F96-BB6E-4495B924F9C0}"/>
              </a:ext>
            </a:extLst>
          </p:cNvPr>
          <p:cNvSpPr/>
          <p:nvPr/>
        </p:nvSpPr>
        <p:spPr>
          <a:xfrm>
            <a:off x="4295775" y="3367707"/>
            <a:ext cx="4724400" cy="457339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mainly in immunocompromised, after chemotherapy caused by </a:t>
            </a:r>
            <a:r>
              <a:rPr lang="en-US" sz="1600" dirty="0" err="1"/>
              <a:t>CMV,EBV,HIV,fungus</a:t>
            </a:r>
            <a:endParaRPr lang="en-US" sz="1600" dirty="0"/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818232E4-13DC-4F3F-9C8D-6A1F15E68740}"/>
              </a:ext>
            </a:extLst>
          </p:cNvPr>
          <p:cNvSpPr/>
          <p:nvPr/>
        </p:nvSpPr>
        <p:spPr>
          <a:xfrm>
            <a:off x="3321177" y="2972133"/>
            <a:ext cx="5670423" cy="334372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chronic medication ,acne medications after puberty</a:t>
            </a:r>
            <a:endParaRPr lang="en-US" dirty="0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2433B0C0-B457-496E-9233-7D737384C425}"/>
              </a:ext>
            </a:extLst>
          </p:cNvPr>
          <p:cNvSpPr/>
          <p:nvPr/>
        </p:nvSpPr>
        <p:spPr>
          <a:xfrm>
            <a:off x="4854702" y="1478579"/>
            <a:ext cx="3962400" cy="1295209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indent="0" algn="l" rtl="0"/>
            <a:r>
              <a:rPr lang="en-US" sz="1600" dirty="0"/>
              <a:t>allergic reaction of esophagus to some food ,vomiting , chest pain , Abd. Pain \ management: avoid allergic food / dx by endoscopy biopsy (eosinophils in submucosa)) </a:t>
            </a:r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0E576F61-227C-4653-9B3B-AE9253D0CD7B}"/>
              </a:ext>
            </a:extLst>
          </p:cNvPr>
          <p:cNvSpPr/>
          <p:nvPr/>
        </p:nvSpPr>
        <p:spPr>
          <a:xfrm>
            <a:off x="2390775" y="4029261"/>
            <a:ext cx="1905000" cy="183358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rare in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93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5CC6-9631-474B-AB1D-34B21BAF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A6D22-D2E4-488F-9037-6542C12B40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/>
            <a:r>
              <a:rPr lang="en-US" dirty="0"/>
              <a:t>Metabolic</a:t>
            </a:r>
          </a:p>
          <a:p>
            <a:pPr marL="363538" indent="0" algn="l" rtl="0"/>
            <a:r>
              <a:rPr lang="en-US" dirty="0"/>
              <a:t>galactosemia </a:t>
            </a:r>
          </a:p>
          <a:p>
            <a:pPr marL="363538" indent="0" algn="l" rtl="0"/>
            <a:endParaRPr lang="en-US" dirty="0"/>
          </a:p>
          <a:p>
            <a:pPr marL="363538" indent="0" algn="l" rtl="0"/>
            <a:r>
              <a:rPr lang="en-US" dirty="0" err="1"/>
              <a:t>fructosemia</a:t>
            </a:r>
            <a:r>
              <a:rPr lang="en-US" dirty="0"/>
              <a:t> </a:t>
            </a:r>
          </a:p>
          <a:p>
            <a:pPr marL="363538" indent="0" algn="l" rtl="0"/>
            <a:endParaRPr lang="en-US" dirty="0"/>
          </a:p>
          <a:p>
            <a:pPr marL="363538" indent="0" algn="l" rtl="0"/>
            <a:r>
              <a:rPr lang="en-US" dirty="0"/>
              <a:t>Urea</a:t>
            </a:r>
            <a:r>
              <a:rPr lang="en-US" baseline="0" dirty="0"/>
              <a:t> </a:t>
            </a:r>
            <a:r>
              <a:rPr lang="en-US" dirty="0"/>
              <a:t>cycle defects</a:t>
            </a:r>
          </a:p>
          <a:p>
            <a:pPr marL="363538" indent="0" algn="l" rtl="0"/>
            <a:endParaRPr lang="en-US" dirty="0"/>
          </a:p>
          <a:p>
            <a:pPr marL="363538" indent="0" algn="l" rtl="0"/>
            <a:r>
              <a:rPr lang="en-US" dirty="0"/>
              <a:t>congenital adrenal hyperplasia</a:t>
            </a:r>
          </a:p>
          <a:p>
            <a:pPr algn="l"/>
            <a:endParaRPr lang="en-US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EC69220-EBC1-4498-B392-B3BB95638EC7}"/>
              </a:ext>
            </a:extLst>
          </p:cNvPr>
          <p:cNvSpPr/>
          <p:nvPr/>
        </p:nvSpPr>
        <p:spPr>
          <a:xfrm>
            <a:off x="3200400" y="1905000"/>
            <a:ext cx="5486400" cy="9906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Bilateral Cataracts, defect in galactose metabolism</a:t>
            </a:r>
          </a:p>
          <a:p>
            <a:pPr algn="ctr"/>
            <a:r>
              <a:rPr lang="en-US" dirty="0"/>
              <a:t>After5-10 d of birth</a:t>
            </a:r>
          </a:p>
          <a:p>
            <a:pPr algn="ctr"/>
            <a:r>
              <a:rPr lang="en-US" dirty="0" err="1"/>
              <a:t>Hypogycemia,hepatomegally</a:t>
            </a:r>
            <a:endParaRPr lang="en-US" dirty="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3F649756-0E8B-4670-8E42-E58BDFFD52D4}"/>
              </a:ext>
            </a:extLst>
          </p:cNvPr>
          <p:cNvSpPr/>
          <p:nvPr/>
        </p:nvSpPr>
        <p:spPr>
          <a:xfrm>
            <a:off x="3217164" y="2971800"/>
            <a:ext cx="5486400" cy="914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&gt;6m, weaning and food fruits, could be before if mothers give sugar w water to jaundice </a:t>
            </a:r>
            <a:r>
              <a:rPr lang="en-US" dirty="0" err="1"/>
              <a:t>pt</a:t>
            </a:r>
            <a:r>
              <a:rPr lang="en-US" dirty="0"/>
              <a:t> or to gain weight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F84B59E7-C0EA-43BC-91DF-6ED449E017BE}"/>
              </a:ext>
            </a:extLst>
          </p:cNvPr>
          <p:cNvSpPr/>
          <p:nvPr/>
        </p:nvSpPr>
        <p:spPr>
          <a:xfrm>
            <a:off x="838200" y="5486400"/>
            <a:ext cx="7315200" cy="9906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Salt wasting (hypo Na)</a:t>
            </a:r>
            <a:r>
              <a:rPr lang="en-US" dirty="0">
                <a:sym typeface="Wingdings" panose="05000000000000000000" pitchFamily="2" charset="2"/>
              </a:rPr>
              <a:t> vomiting even it </a:t>
            </a:r>
            <a:r>
              <a:rPr lang="en-US" dirty="0" err="1">
                <a:sym typeface="Wingdings" panose="05000000000000000000" pitchFamily="2" charset="2"/>
              </a:rPr>
              <a:t>pt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doesnt</a:t>
            </a:r>
            <a:r>
              <a:rPr lang="en-US" dirty="0">
                <a:sym typeface="Wingdings" panose="05000000000000000000" pitchFamily="2" charset="2"/>
              </a:rPr>
              <a:t> have </a:t>
            </a:r>
            <a:r>
              <a:rPr lang="en-US" dirty="0" err="1">
                <a:sym typeface="Wingdings" panose="05000000000000000000" pitchFamily="2" charset="2"/>
              </a:rPr>
              <a:t>ambigios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genetalia</a:t>
            </a:r>
            <a:endParaRPr lang="en-US" dirty="0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256C6D32-833F-4AB6-833A-5F2755799204}"/>
              </a:ext>
            </a:extLst>
          </p:cNvPr>
          <p:cNvSpPr/>
          <p:nvPr/>
        </p:nvSpPr>
        <p:spPr>
          <a:xfrm>
            <a:off x="3695700" y="4168386"/>
            <a:ext cx="4838700" cy="691896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Few days after birth , RS alkalosis ,high ammonia ,early onset vomiting seizure</a:t>
            </a:r>
          </a:p>
        </p:txBody>
      </p:sp>
    </p:spTree>
    <p:extLst>
      <p:ext uri="{BB962C8B-B14F-4D97-AF65-F5344CB8AC3E}">
        <p14:creationId xmlns:p14="http://schemas.microsoft.com/office/powerpoint/2010/main" val="1559243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The history and examination alone may be sufficient to diagnose benign GER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Investigations are reserved for infants and children who have complications related to GERD and to evaluate for other causes of vomiting. </a:t>
            </a:r>
            <a:endParaRPr lang="ar-J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exam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err="1"/>
              <a:t>Vomitting</a:t>
            </a:r>
            <a:endParaRPr lang="en-US" dirty="0"/>
          </a:p>
          <a:p>
            <a:pPr marL="812800" indent="0" algn="l" rtl="0"/>
            <a:r>
              <a:rPr lang="en-US" dirty="0"/>
              <a:t>Age of onset</a:t>
            </a:r>
          </a:p>
          <a:p>
            <a:pPr marL="812800" indent="0" algn="l" rtl="0"/>
            <a:r>
              <a:rPr lang="en-US" dirty="0"/>
              <a:t>Bile stained</a:t>
            </a:r>
          </a:p>
          <a:p>
            <a:pPr marL="812800" indent="0" algn="l" rtl="0"/>
            <a:r>
              <a:rPr lang="en-US" dirty="0"/>
              <a:t>Forceful or effortless</a:t>
            </a:r>
          </a:p>
          <a:p>
            <a:pPr marL="812800" indent="0" algn="l" rtl="0"/>
            <a:r>
              <a:rPr lang="en-US" dirty="0"/>
              <a:t>Fever </a:t>
            </a:r>
          </a:p>
          <a:p>
            <a:pPr marL="0" indent="0" algn="l" rtl="0"/>
            <a:r>
              <a:rPr lang="en-US" dirty="0"/>
              <a:t>Feeding history</a:t>
            </a:r>
          </a:p>
          <a:p>
            <a:pPr marL="0" indent="0" algn="l" rtl="0"/>
            <a:r>
              <a:rPr lang="en-US" dirty="0"/>
              <a:t>Past medical history </a:t>
            </a:r>
          </a:p>
          <a:p>
            <a:pPr marL="812800" indent="0" algn="l" rtl="0"/>
            <a:r>
              <a:rPr lang="en-US" dirty="0"/>
              <a:t>Prematurity</a:t>
            </a:r>
          </a:p>
          <a:p>
            <a:pPr marL="812800" indent="0" algn="l" rtl="0"/>
            <a:r>
              <a:rPr lang="en-US" dirty="0"/>
              <a:t>Neurologic problems,</a:t>
            </a:r>
          </a:p>
          <a:p>
            <a:pPr marL="812800" indent="0" algn="l" rtl="0"/>
            <a:r>
              <a:rPr lang="en-US" dirty="0"/>
              <a:t>Growth or developmental</a:t>
            </a:r>
          </a:p>
          <a:p>
            <a:pPr marL="0" indent="0" algn="l" rtl="0"/>
            <a:r>
              <a:rPr lang="en-US" dirty="0"/>
              <a:t>Food allergy</a:t>
            </a:r>
          </a:p>
          <a:p>
            <a:pPr marL="0" indent="0" algn="l" rtl="0"/>
            <a:r>
              <a:rPr lang="en-US" dirty="0"/>
              <a:t>Growth parameters</a:t>
            </a:r>
          </a:p>
          <a:p>
            <a:pPr marL="0" indent="0" algn="l" rtl="0"/>
            <a:r>
              <a:rPr lang="en-US" dirty="0"/>
              <a:t>A thorough examination  </a:t>
            </a:r>
          </a:p>
          <a:p>
            <a:pPr algn="l" rtl="0">
              <a:buNone/>
            </a:pPr>
            <a:endParaRPr lang="ar-J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748" y="1295400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49CF2FE0-FAE0-4EBB-8BA8-94C73A683107}"/>
              </a:ext>
            </a:extLst>
          </p:cNvPr>
          <p:cNvSpPr/>
          <p:nvPr/>
        </p:nvSpPr>
        <p:spPr>
          <a:xfrm>
            <a:off x="2895600" y="1828800"/>
            <a:ext cx="2133600" cy="3048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Reflux early onset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B3A0A28B-8886-4966-9681-FA14F9D2BBF9}"/>
              </a:ext>
            </a:extLst>
          </p:cNvPr>
          <p:cNvSpPr/>
          <p:nvPr/>
        </p:nvSpPr>
        <p:spPr>
          <a:xfrm>
            <a:off x="2895600" y="2133600"/>
            <a:ext cx="2133600" cy="2667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ym typeface="Wingdings" panose="05000000000000000000" pitchFamily="2" charset="2"/>
              </a:rPr>
              <a:t>obstruction not reflux</a:t>
            </a:r>
            <a:endParaRPr lang="en-US" sz="1400" dirty="0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E9E4867D-E52D-433E-BC1F-BDD829F6BB4D}"/>
              </a:ext>
            </a:extLst>
          </p:cNvPr>
          <p:cNvSpPr/>
          <p:nvPr/>
        </p:nvSpPr>
        <p:spPr>
          <a:xfrm>
            <a:off x="3886200" y="2365248"/>
            <a:ext cx="1717548" cy="339852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Pyloric stenosis or neurological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E166E18F-FB27-4035-BCA8-D242EEFCAB19}"/>
              </a:ext>
            </a:extLst>
          </p:cNvPr>
          <p:cNvSpPr/>
          <p:nvPr/>
        </p:nvSpPr>
        <p:spPr>
          <a:xfrm>
            <a:off x="2324100" y="2838450"/>
            <a:ext cx="2481072" cy="2667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infection not reflux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0242B67E-8996-47E9-AA96-1C24CEEB80D5}"/>
              </a:ext>
            </a:extLst>
          </p:cNvPr>
          <p:cNvSpPr/>
          <p:nvPr/>
        </p:nvSpPr>
        <p:spPr>
          <a:xfrm>
            <a:off x="7623048" y="496824"/>
            <a:ext cx="1524000" cy="914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Usually not reflux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77E2F9-AD82-4D3F-AFE3-62BCC895A343}"/>
              </a:ext>
            </a:extLst>
          </p:cNvPr>
          <p:cNvCxnSpPr/>
          <p:nvPr/>
        </p:nvCxnSpPr>
        <p:spPr>
          <a:xfrm flipH="1">
            <a:off x="8805672" y="1143000"/>
            <a:ext cx="185928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C47E7C24-17FD-4D3F-860B-6CDBA57C927F}"/>
              </a:ext>
            </a:extLst>
          </p:cNvPr>
          <p:cNvSpPr/>
          <p:nvPr/>
        </p:nvSpPr>
        <p:spPr>
          <a:xfrm>
            <a:off x="4021074" y="3935347"/>
            <a:ext cx="1295400" cy="266701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ym typeface="Wingdings" panose="05000000000000000000" pitchFamily="2" charset="2"/>
              </a:rPr>
              <a:t>2ry GERD</a:t>
            </a:r>
            <a:endParaRPr lang="en-US" sz="1400" dirty="0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4C556F17-A2D4-4125-8864-3C84E540F2EB}"/>
              </a:ext>
            </a:extLst>
          </p:cNvPr>
          <p:cNvSpPr/>
          <p:nvPr/>
        </p:nvSpPr>
        <p:spPr>
          <a:xfrm>
            <a:off x="2111311" y="4770307"/>
            <a:ext cx="3182874" cy="2667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Eosinophilic esophagitis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5F7E6338-ECE0-42E5-A0C7-7EFE2F0054A9}"/>
              </a:ext>
            </a:extLst>
          </p:cNvPr>
          <p:cNvSpPr/>
          <p:nvPr/>
        </p:nvSpPr>
        <p:spPr>
          <a:xfrm>
            <a:off x="2934270" y="5152831"/>
            <a:ext cx="2483549" cy="13487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ym typeface="Wingdings" panose="05000000000000000000" pitchFamily="2" charset="2"/>
              </a:rPr>
              <a:t>GERD delayed</a:t>
            </a:r>
            <a:endParaRPr lang="en-US" sz="1400" dirty="0"/>
          </a:p>
        </p:txBody>
      </p:sp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51E23FD4-A862-4148-A028-CC7D7C00C364}"/>
              </a:ext>
            </a:extLst>
          </p:cNvPr>
          <p:cNvSpPr/>
          <p:nvPr/>
        </p:nvSpPr>
        <p:spPr>
          <a:xfrm>
            <a:off x="2407348" y="3122675"/>
            <a:ext cx="1936052" cy="266701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ym typeface="Wingdings" panose="05000000000000000000" pitchFamily="2" charset="2"/>
              </a:rPr>
              <a:t>To look for overfeed</a:t>
            </a:r>
            <a:endParaRPr 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"/>
            <a:ext cx="533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GER \GERD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l" rtl="0"/>
            <a:r>
              <a:rPr lang="en-US" dirty="0"/>
              <a:t>Starting soon after birth</a:t>
            </a:r>
          </a:p>
          <a:p>
            <a:pPr lvl="0" algn="l" rtl="0"/>
            <a:r>
              <a:rPr lang="en-US" dirty="0">
                <a:solidFill>
                  <a:srgbClr val="FF0000"/>
                </a:solidFill>
              </a:rPr>
              <a:t>Non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bilious</a:t>
            </a:r>
            <a:r>
              <a:rPr lang="en-US" dirty="0"/>
              <a:t> vomiting</a:t>
            </a:r>
          </a:p>
          <a:p>
            <a:pPr lvl="0" algn="l" rtl="0"/>
            <a:r>
              <a:rPr lang="en-US" dirty="0"/>
              <a:t>most of the time </a:t>
            </a:r>
            <a:r>
              <a:rPr lang="en-US" dirty="0">
                <a:solidFill>
                  <a:srgbClr val="FF0000"/>
                </a:solidFill>
              </a:rPr>
              <a:t>non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projectile</a:t>
            </a:r>
            <a:r>
              <a:rPr lang="en-US" dirty="0"/>
              <a:t> vomitus</a:t>
            </a:r>
          </a:p>
          <a:p>
            <a:pPr lvl="0" algn="l" rtl="0"/>
            <a:r>
              <a:rPr lang="en-US" dirty="0"/>
              <a:t>After feeding</a:t>
            </a:r>
          </a:p>
          <a:p>
            <a:pPr lvl="0" algn="l" rtl="0"/>
            <a:r>
              <a:rPr lang="en-US" dirty="0"/>
              <a:t>Milk or food content</a:t>
            </a:r>
          </a:p>
          <a:p>
            <a:pPr lvl="0" algn="l" rtl="0"/>
            <a:r>
              <a:rPr lang="en-US" dirty="0"/>
              <a:t>Most of the time small amount</a:t>
            </a:r>
          </a:p>
          <a:p>
            <a:pPr lvl="0" algn="l" rtl="0"/>
            <a:r>
              <a:rPr lang="en-US" dirty="0"/>
              <a:t>No fever ,  diarrhea or Jaundice, </a:t>
            </a:r>
          </a:p>
          <a:p>
            <a:pPr algn="l" rtl="0"/>
            <a:endParaRPr lang="en-US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9696A83-1203-42F2-B788-3533B5AC68D7}"/>
              </a:ext>
            </a:extLst>
          </p:cNvPr>
          <p:cNvSpPr/>
          <p:nvPr/>
        </p:nvSpPr>
        <p:spPr>
          <a:xfrm>
            <a:off x="4419600" y="1527048"/>
            <a:ext cx="4495800" cy="505096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GER begins &gt;6months</a:t>
            </a:r>
            <a:r>
              <a:rPr lang="en-US" dirty="0">
                <a:sym typeface="Wingdings" panose="05000000000000000000" pitchFamily="2" charset="2"/>
              </a:rPr>
              <a:t> not reflux!!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20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4568487"/>
              </p:ext>
            </p:extLst>
          </p:nvPr>
        </p:nvGraphicFramePr>
        <p:xfrm>
          <a:off x="533400" y="1752600"/>
          <a:ext cx="4876800" cy="4343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Irritability and crying (esophagitis)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FTT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 improved over time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Family history might be present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Associated with complications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 be secondary to another disease or problems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Vomitus might be bloody (esophagitis)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192DDFC2-E5A4-4D1C-B3C3-E7231BA3F467}"/>
              </a:ext>
            </a:extLst>
          </p:cNvPr>
          <p:cNvSpPr/>
          <p:nvPr/>
        </p:nvSpPr>
        <p:spPr>
          <a:xfrm>
            <a:off x="6934200" y="1981200"/>
            <a:ext cx="1524000" cy="533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VS GER</a:t>
            </a:r>
          </a:p>
        </p:txBody>
      </p:sp>
    </p:spTree>
    <p:extLst>
      <p:ext uri="{BB962C8B-B14F-4D97-AF65-F5344CB8AC3E}">
        <p14:creationId xmlns:p14="http://schemas.microsoft.com/office/powerpoint/2010/main" val="132372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Regurgitation “spitting up”</a:t>
            </a:r>
            <a:r>
              <a:rPr lang="en-US" dirty="0"/>
              <a:t>: </a:t>
            </a:r>
            <a:r>
              <a:rPr lang="en-US" dirty="0">
                <a:solidFill>
                  <a:srgbClr val="00B0F0"/>
                </a:solidFill>
              </a:rPr>
              <a:t>effortless</a:t>
            </a:r>
            <a:r>
              <a:rPr lang="en-US" dirty="0"/>
              <a:t> passage of gastric content to the mouth and pharynx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Vomiting</a:t>
            </a:r>
            <a:r>
              <a:rPr lang="en-US" dirty="0"/>
              <a:t>: </a:t>
            </a:r>
            <a:r>
              <a:rPr lang="en-US" dirty="0">
                <a:solidFill>
                  <a:srgbClr val="00B0F0"/>
                </a:solidFill>
              </a:rPr>
              <a:t>forceful</a:t>
            </a:r>
            <a:r>
              <a:rPr lang="en-US" dirty="0"/>
              <a:t> expulsion of gastric contents out of the mouth.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1219200" y="2362200"/>
            <a:ext cx="2362200" cy="4572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W physiological reflux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GERD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Neurologic impairment</a:t>
            </a:r>
          </a:p>
          <a:p>
            <a:pPr algn="l" rtl="0"/>
            <a:r>
              <a:rPr lang="en-US" dirty="0"/>
              <a:t>Cystic fibrosis</a:t>
            </a:r>
          </a:p>
          <a:p>
            <a:pPr algn="l" rtl="0"/>
            <a:r>
              <a:rPr lang="en-US" dirty="0"/>
              <a:t>Esophageal atresia</a:t>
            </a:r>
          </a:p>
          <a:p>
            <a:pPr algn="l" rtl="0"/>
            <a:r>
              <a:rPr lang="en-US" dirty="0"/>
              <a:t>Malrotation</a:t>
            </a:r>
          </a:p>
          <a:p>
            <a:pPr algn="l" rtl="0"/>
            <a:r>
              <a:rPr lang="en-US" dirty="0"/>
              <a:t>Hiatal hernia</a:t>
            </a:r>
          </a:p>
          <a:p>
            <a:pPr algn="l" rtl="0"/>
            <a:r>
              <a:rPr lang="en-US" dirty="0"/>
              <a:t>Prematurity</a:t>
            </a:r>
          </a:p>
          <a:p>
            <a:pPr algn="l" rtl="0"/>
            <a:r>
              <a:rPr lang="en-US" dirty="0"/>
              <a:t>Family history of GERD</a:t>
            </a:r>
          </a:p>
          <a:p>
            <a:pPr algn="l" rtl="0"/>
            <a:endParaRPr lang="ar-JO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294A2B7-8183-439D-9637-92D5A6ADC373}"/>
              </a:ext>
            </a:extLst>
          </p:cNvPr>
          <p:cNvSpPr/>
          <p:nvPr/>
        </p:nvSpPr>
        <p:spPr>
          <a:xfrm>
            <a:off x="5486400" y="2133600"/>
            <a:ext cx="3200400" cy="7620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Disease in Lung ,esophagus  prematurity, family history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probe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To records the </a:t>
            </a:r>
            <a:r>
              <a:rPr lang="en-US" dirty="0">
                <a:solidFill>
                  <a:srgbClr val="00B0F0"/>
                </a:solidFill>
              </a:rPr>
              <a:t>number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duration</a:t>
            </a:r>
            <a:r>
              <a:rPr lang="en-US" dirty="0"/>
              <a:t> of </a:t>
            </a:r>
            <a:r>
              <a:rPr lang="en-US" dirty="0">
                <a:solidFill>
                  <a:srgbClr val="92D050"/>
                </a:solidFill>
              </a:rPr>
              <a:t>acid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reflux</a:t>
            </a:r>
            <a:r>
              <a:rPr lang="en-US" dirty="0"/>
              <a:t> episodes 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If the infant has &gt; 12 episodes  in 24-hours with decreased pH as detected by the probe, the infant is at risk of esophagitis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A </a:t>
            </a:r>
            <a:r>
              <a:rPr lang="en-US" dirty="0" err="1"/>
              <a:t>nomal</a:t>
            </a:r>
            <a:r>
              <a:rPr lang="en-US" dirty="0"/>
              <a:t> pH study </a:t>
            </a:r>
            <a:r>
              <a:rPr lang="en-US" dirty="0" err="1"/>
              <a:t>dosen’t</a:t>
            </a:r>
            <a:r>
              <a:rPr lang="en-US" dirty="0"/>
              <a:t> role out GER</a:t>
            </a:r>
            <a:endParaRPr lang="ar-J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790950"/>
            <a:ext cx="1828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BAB26242-ADCA-44CA-9FAC-7375D553C028}"/>
              </a:ext>
            </a:extLst>
          </p:cNvPr>
          <p:cNvSpPr/>
          <p:nvPr/>
        </p:nvSpPr>
        <p:spPr>
          <a:xfrm>
            <a:off x="163166" y="5782056"/>
            <a:ext cx="2438400" cy="84734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Gold standard in adult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39938" name="Picture 2" descr="نتيجة بحث الصور عن ‪PH probe GER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36" y="0"/>
            <a:ext cx="6248400" cy="6705600"/>
          </a:xfrm>
          <a:prstGeom prst="rect">
            <a:avLst/>
          </a:prstGeom>
          <a:noFill/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12D5C84F-AD2F-411C-AF8F-90D57A21AF52}"/>
              </a:ext>
            </a:extLst>
          </p:cNvPr>
          <p:cNvSpPr/>
          <p:nvPr/>
        </p:nvSpPr>
        <p:spPr>
          <a:xfrm>
            <a:off x="6411271" y="2743200"/>
            <a:ext cx="2514600" cy="2898648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Probe inserted in nose and reaches LES to monitor pH for 24 </a:t>
            </a:r>
            <a:r>
              <a:rPr lang="en-US" dirty="0" err="1"/>
              <a:t>hr</a:t>
            </a:r>
            <a:r>
              <a:rPr lang="en-US" dirty="0"/>
              <a:t>, if less than 4 </a:t>
            </a:r>
            <a:r>
              <a:rPr lang="en-US" dirty="0">
                <a:sym typeface="Wingdings" panose="05000000000000000000" pitchFamily="2" charset="2"/>
              </a:rPr>
              <a:t> significant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Reflex index :</a:t>
            </a:r>
            <a:r>
              <a:rPr lang="en-US" dirty="0"/>
              <a:t>no of times pH less than 4 (look at circles)</a:t>
            </a:r>
          </a:p>
          <a:p>
            <a:pPr algn="ctr"/>
            <a:endParaRPr lang="en-US" dirty="0">
              <a:sym typeface="Wingdings" panose="05000000000000000000" pitchFamily="2" charset="2"/>
            </a:endParaRPr>
          </a:p>
          <a:p>
            <a:pPr algn="ctr"/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2A9DF5-7566-4DAC-BEC2-5892D50040E0}"/>
              </a:ext>
            </a:extLst>
          </p:cNvPr>
          <p:cNvSpPr/>
          <p:nvPr/>
        </p:nvSpPr>
        <p:spPr>
          <a:xfrm>
            <a:off x="2844620" y="3962400"/>
            <a:ext cx="457200" cy="45720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B46B06-0B9F-4EEA-90E9-59F0A4FBA79A}"/>
              </a:ext>
            </a:extLst>
          </p:cNvPr>
          <p:cNvSpPr/>
          <p:nvPr/>
        </p:nvSpPr>
        <p:spPr>
          <a:xfrm>
            <a:off x="3418578" y="3962400"/>
            <a:ext cx="457200" cy="45720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probe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>
                <a:solidFill>
                  <a:srgbClr val="FF0000"/>
                </a:solidFill>
              </a:rPr>
              <a:t>Reﬂux</a:t>
            </a:r>
            <a:r>
              <a:rPr lang="en-US" dirty="0">
                <a:solidFill>
                  <a:srgbClr val="FF0000"/>
                </a:solidFill>
              </a:rPr>
              <a:t> index: </a:t>
            </a:r>
            <a:r>
              <a:rPr lang="en-US" dirty="0"/>
              <a:t>percentage of study during which the pH is &lt;4.0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Symptom index: </a:t>
            </a:r>
            <a:r>
              <a:rPr lang="en-US" dirty="0"/>
              <a:t>the number of times a particular symptom associated with acid </a:t>
            </a:r>
            <a:r>
              <a:rPr lang="en-US" dirty="0" err="1"/>
              <a:t>reﬂux</a:t>
            </a:r>
            <a:r>
              <a:rPr lang="en-US" dirty="0"/>
              <a:t> occurs divided by the total number of times that particular symptom is recorded.</a:t>
            </a:r>
            <a:endParaRPr lang="ar-JO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4FE57E7-6C38-42D8-A7BB-4703268D66C3}"/>
              </a:ext>
            </a:extLst>
          </p:cNvPr>
          <p:cNvSpPr/>
          <p:nvPr/>
        </p:nvSpPr>
        <p:spPr>
          <a:xfrm>
            <a:off x="2895600" y="4343400"/>
            <a:ext cx="5638800" cy="13716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whenever he feel heartburn or vomiting he presses a button that measures pH at that time to see relation of theses symptoms to reflux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probes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Can not detect non-acid reflux episodes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Esophageal pH monitoring is effective also for evaluating the efficacy of acid suppression therapy. </a:t>
            </a:r>
            <a:endParaRPr lang="ar-JO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657600"/>
            <a:ext cx="2857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42B5699-E503-4215-839A-2CE67C4E62DE}"/>
              </a:ext>
            </a:extLst>
          </p:cNvPr>
          <p:cNvSpPr/>
          <p:nvPr/>
        </p:nvSpPr>
        <p:spPr>
          <a:xfrm>
            <a:off x="6934200" y="1447800"/>
            <a:ext cx="1901952" cy="11430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false – since milk is alkaline</a:t>
            </a:r>
          </a:p>
          <a:p>
            <a:pPr algn="ctr"/>
            <a:r>
              <a:rPr lang="en-US" dirty="0"/>
              <a:t>So used for older children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COMBINED MULTIPLE INTRALUMINAL IMPEDANCE AND PH MONITORING. (MII)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Detect acid, weak acids, and non acid reflux</a:t>
            </a:r>
            <a:endParaRPr lang="ar-JO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F60C349-6BCF-4A5C-AEEB-F6503E4A949C}"/>
              </a:ext>
            </a:extLst>
          </p:cNvPr>
          <p:cNvSpPr/>
          <p:nvPr/>
        </p:nvSpPr>
        <p:spPr>
          <a:xfrm>
            <a:off x="5943600" y="2590799"/>
            <a:ext cx="2590800" cy="2133601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 GOLD standard in infants!</a:t>
            </a:r>
          </a:p>
          <a:p>
            <a:pPr algn="ctr"/>
            <a:r>
              <a:rPr lang="en-US" dirty="0" err="1"/>
              <a:t>Rembember:only</a:t>
            </a:r>
            <a:r>
              <a:rPr lang="en-US" dirty="0"/>
              <a:t> used if complications present or other causes (not GERD)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GI exam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To role out </a:t>
            </a:r>
            <a:r>
              <a:rPr lang="en-US" dirty="0">
                <a:solidFill>
                  <a:srgbClr val="00B0F0"/>
                </a:solidFill>
              </a:rPr>
              <a:t>anatomic</a:t>
            </a:r>
            <a:r>
              <a:rPr lang="en-US" dirty="0"/>
              <a:t> abnormalities in the vomiting child, such as pyloric stenosis, and esophageal stricture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Also shows </a:t>
            </a:r>
            <a:r>
              <a:rPr lang="en-US" dirty="0">
                <a:solidFill>
                  <a:srgbClr val="00B0F0"/>
                </a:solidFill>
              </a:rPr>
              <a:t>motility</a:t>
            </a:r>
            <a:r>
              <a:rPr lang="en-US" dirty="0"/>
              <a:t> disorders as achalasia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It should not be used to diagnose GERD because </a:t>
            </a:r>
            <a:r>
              <a:rPr lang="en-US" dirty="0" err="1">
                <a:solidFill>
                  <a:srgbClr val="FF0000"/>
                </a:solidFill>
              </a:rPr>
              <a:t>nonpathologic</a:t>
            </a:r>
            <a:r>
              <a:rPr lang="en-US" dirty="0">
                <a:solidFill>
                  <a:srgbClr val="FF0000"/>
                </a:solidFill>
              </a:rPr>
              <a:t> reﬂux frequently is detected during this study.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biopsy</a:t>
            </a:r>
            <a:r>
              <a:rPr lang="ar-JO" dirty="0"/>
              <a:t> </a:t>
            </a:r>
            <a:r>
              <a:rPr lang="en-US" dirty="0"/>
              <a:t>Upper endoscopy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Can be used for diagnosis of esophagitis</a:t>
            </a:r>
          </a:p>
          <a:p>
            <a:pPr algn="l" rtl="0"/>
            <a:r>
              <a:rPr lang="en-US" dirty="0"/>
              <a:t>Also used for diagnosis of PU, and Crohn disease</a:t>
            </a:r>
            <a:endParaRPr lang="ar-JO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701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4444DB9-1211-4217-AA4C-0C333F69EB3D}"/>
              </a:ext>
            </a:extLst>
          </p:cNvPr>
          <p:cNvSpPr/>
          <p:nvPr/>
        </p:nvSpPr>
        <p:spPr>
          <a:xfrm>
            <a:off x="6781800" y="1638300"/>
            <a:ext cx="2054352" cy="377952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Barret esophagitis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934B940D-47B1-4E2B-A503-D935DBF6806A}"/>
              </a:ext>
            </a:extLst>
          </p:cNvPr>
          <p:cNvSpPr/>
          <p:nvPr/>
        </p:nvSpPr>
        <p:spPr>
          <a:xfrm>
            <a:off x="7312152" y="2971799"/>
            <a:ext cx="1642872" cy="1295401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PU usually 2ry to other disease in pediatric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scintigraphy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Not routinely used</a:t>
            </a:r>
          </a:p>
          <a:p>
            <a:pPr algn="l" rtl="0"/>
            <a:r>
              <a:rPr lang="en-US" dirty="0"/>
              <a:t>To see where the formula goes after normal feeding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An </a:t>
            </a:r>
            <a:r>
              <a:rPr lang="en-US" dirty="0" err="1"/>
              <a:t>isotop</a:t>
            </a:r>
            <a:r>
              <a:rPr lang="en-US" dirty="0"/>
              <a:t> labeled formula is given and baby is monitored for GER for 1 hour after feeding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Diagnostic if material is seen in the lung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Also used to assess gastric emptying</a:t>
            </a:r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2050311C-B83E-4EE8-9965-BAF3278D5619}"/>
              </a:ext>
            </a:extLst>
          </p:cNvPr>
          <p:cNvSpPr/>
          <p:nvPr/>
        </p:nvSpPr>
        <p:spPr>
          <a:xfrm>
            <a:off x="6781800" y="987552"/>
            <a:ext cx="1905000" cy="993648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GERD not reflux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DF0EC12F-EF94-4118-93EE-296858B1BB01}"/>
              </a:ext>
            </a:extLst>
          </p:cNvPr>
          <p:cNvSpPr/>
          <p:nvPr/>
        </p:nvSpPr>
        <p:spPr>
          <a:xfrm>
            <a:off x="6972300" y="4500717"/>
            <a:ext cx="1524000" cy="3810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aspiration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GER</a:t>
            </a:r>
          </a:p>
          <a:p>
            <a:pPr algn="l" rtl="0"/>
            <a:r>
              <a:rPr lang="en-US" dirty="0"/>
              <a:t>GERD</a:t>
            </a:r>
          </a:p>
          <a:p>
            <a:pPr algn="l" rtl="0"/>
            <a:r>
              <a:rPr lang="en-US" dirty="0"/>
              <a:t>Secondary GERD</a:t>
            </a: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429000" y="2590800"/>
            <a:ext cx="2939144" cy="333103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Caused secondary to other D</a:t>
            </a:r>
          </a:p>
        </p:txBody>
      </p:sp>
    </p:spTree>
    <p:extLst>
      <p:ext uri="{BB962C8B-B14F-4D97-AF65-F5344CB8AC3E}">
        <p14:creationId xmlns:p14="http://schemas.microsoft.com/office/powerpoint/2010/main" val="2574761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Esophageal </a:t>
            </a:r>
            <a:r>
              <a:rPr lang="en-US" dirty="0" err="1"/>
              <a:t>manometry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Assess esophageal peristalsis and LES pressures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Diagnosis of esophageal motility disorders, such as achalasia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Manometry can not be used to diagnose GERD or predict success with therapy because it cannot determine whether any reﬂux (acid or nonacid) or esophagitis is present. </a:t>
            </a:r>
            <a:endParaRPr lang="ar-JO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GER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Elevation of head on bed</a:t>
            </a:r>
          </a:p>
          <a:p>
            <a:pPr algn="l" rtl="0"/>
            <a:r>
              <a:rPr lang="en-US" dirty="0"/>
              <a:t>Don’t encourage sleeping on prone position</a:t>
            </a:r>
          </a:p>
          <a:p>
            <a:pPr algn="l" rtl="0"/>
            <a:r>
              <a:rPr lang="en-US" dirty="0"/>
              <a:t>Thickening of formula, using 1-2 tablespoon  rice cereals, per ounce formula</a:t>
            </a:r>
          </a:p>
          <a:p>
            <a:pPr algn="l" rtl="0"/>
            <a:r>
              <a:rPr lang="en-US" dirty="0"/>
              <a:t>AR formula</a:t>
            </a:r>
          </a:p>
          <a:p>
            <a:pPr algn="l" rtl="0"/>
            <a:r>
              <a:rPr lang="en-US" dirty="0"/>
              <a:t>A trial of low allergy formula for 2 weeks ??</a:t>
            </a:r>
          </a:p>
          <a:p>
            <a:pPr algn="l" rtl="0"/>
            <a:r>
              <a:rPr lang="en-US" dirty="0"/>
              <a:t>Avoid overfeeding</a:t>
            </a:r>
          </a:p>
          <a:p>
            <a:pPr algn="l" rtl="0"/>
            <a:endParaRPr lang="en-US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D1368AB-5A21-4C75-9798-B9080F30075F}"/>
              </a:ext>
            </a:extLst>
          </p:cNvPr>
          <p:cNvSpPr/>
          <p:nvPr/>
        </p:nvSpPr>
        <p:spPr>
          <a:xfrm>
            <a:off x="2590800" y="3458497"/>
            <a:ext cx="2438400" cy="4572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Anti reflux formula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52C2FCED-8F16-490A-8391-D12EF27026D5}"/>
              </a:ext>
            </a:extLst>
          </p:cNvPr>
          <p:cNvSpPr/>
          <p:nvPr/>
        </p:nvSpPr>
        <p:spPr>
          <a:xfrm>
            <a:off x="4191000" y="5330952"/>
            <a:ext cx="4724400" cy="1244666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Reassure the family that its normal and is self limited</a:t>
            </a:r>
          </a:p>
          <a:p>
            <a:pPr algn="ctr"/>
            <a:r>
              <a:rPr lang="en-US" dirty="0"/>
              <a:t>No role of medication!</a:t>
            </a:r>
          </a:p>
          <a:p>
            <a:pPr algn="ctr"/>
            <a:endParaRPr lang="en-US" dirty="0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0899A596-B0AE-4557-9FAF-1406D7062BD0}"/>
              </a:ext>
            </a:extLst>
          </p:cNvPr>
          <p:cNvSpPr/>
          <p:nvPr/>
        </p:nvSpPr>
        <p:spPr>
          <a:xfrm>
            <a:off x="7315200" y="1050478"/>
            <a:ext cx="1828800" cy="1464122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although relives GER but has risk of sudden infant death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871560-46EA-4ED8-B505-9F47AE22DB89}"/>
              </a:ext>
            </a:extLst>
          </p:cNvPr>
          <p:cNvCxnSpPr/>
          <p:nvPr/>
        </p:nvCxnSpPr>
        <p:spPr>
          <a:xfrm flipV="1">
            <a:off x="6629400" y="1527048"/>
            <a:ext cx="609600" cy="454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5A534942-E918-4BE2-A807-AF0D1866C821}"/>
              </a:ext>
            </a:extLst>
          </p:cNvPr>
          <p:cNvSpPr/>
          <p:nvPr/>
        </p:nvSpPr>
        <p:spPr>
          <a:xfrm>
            <a:off x="0" y="4966274"/>
            <a:ext cx="3048000" cy="1761744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/>
              <a:t>Sudden infant death syndrome :1-prone position </a:t>
            </a:r>
          </a:p>
          <a:p>
            <a:r>
              <a:rPr lang="en-US" sz="1800"/>
              <a:t>2- smoking</a:t>
            </a:r>
          </a:p>
          <a:p>
            <a:r>
              <a:rPr lang="en-US" sz="1800"/>
              <a:t>3-  sleep with his mother on the same bed </a:t>
            </a:r>
            <a:endParaRPr lang="ar-JO" sz="1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3334-DC0A-22E6-0B36-79D1A14C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C09C57-82BE-A72C-AD0E-0C386604AEC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8812"/>
            <a:ext cx="7928247" cy="6490588"/>
          </a:xfrm>
        </p:spPr>
      </p:pic>
    </p:spTree>
    <p:extLst>
      <p:ext uri="{BB962C8B-B14F-4D97-AF65-F5344CB8AC3E}">
        <p14:creationId xmlns:p14="http://schemas.microsoft.com/office/powerpoint/2010/main" val="336921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AN AR Formula 800g - My Baby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83615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91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 measures for GERD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When previous measures fail</a:t>
            </a:r>
          </a:p>
          <a:p>
            <a:pPr algn="l" rtl="0"/>
            <a:r>
              <a:rPr lang="en-US" dirty="0"/>
              <a:t>esophagitis</a:t>
            </a:r>
          </a:p>
          <a:p>
            <a:pPr algn="l" rtl="0"/>
            <a:r>
              <a:rPr lang="en-US" dirty="0"/>
              <a:t>PPI</a:t>
            </a:r>
          </a:p>
          <a:p>
            <a:pPr marL="725488" indent="0" algn="l" rtl="0"/>
            <a:r>
              <a:rPr lang="en-US" dirty="0"/>
              <a:t>Omeprazole</a:t>
            </a:r>
          </a:p>
          <a:p>
            <a:pPr marL="725488" indent="0" algn="l" rtl="0"/>
            <a:r>
              <a:rPr lang="en-US" dirty="0" err="1"/>
              <a:t>Lanzoprazole</a:t>
            </a:r>
            <a:endParaRPr lang="en-US" dirty="0"/>
          </a:p>
          <a:p>
            <a:pPr marL="725488" indent="0" algn="l" rtl="0"/>
            <a:r>
              <a:rPr lang="en-US" dirty="0" err="1"/>
              <a:t>Emeprazole</a:t>
            </a:r>
            <a:endParaRPr lang="en-US" dirty="0"/>
          </a:p>
          <a:p>
            <a:pPr marL="725488" indent="0" algn="l" rtl="0"/>
            <a:r>
              <a:rPr lang="en-US" dirty="0" err="1"/>
              <a:t>Pantoprazole</a:t>
            </a:r>
            <a:endParaRPr lang="en-US" dirty="0"/>
          </a:p>
          <a:p>
            <a:pPr marL="725488" indent="0" algn="l" rtl="0"/>
            <a:r>
              <a:rPr lang="en-US" dirty="0" err="1"/>
              <a:t>Rapeprazole</a:t>
            </a:r>
            <a:endParaRPr lang="en-US" dirty="0"/>
          </a:p>
          <a:p>
            <a:pPr marL="725488" indent="0" algn="l" rtl="0"/>
            <a:endParaRPr lang="en-US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C542891-57D9-47A9-B4D4-002D9B9AD5C6}"/>
              </a:ext>
            </a:extLst>
          </p:cNvPr>
          <p:cNvSpPr/>
          <p:nvPr/>
        </p:nvSpPr>
        <p:spPr>
          <a:xfrm>
            <a:off x="3886200" y="2362200"/>
            <a:ext cx="2743200" cy="6858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Proven to be safe from 1</a:t>
            </a:r>
            <a:r>
              <a:rPr lang="en-US" baseline="30000" dirty="0"/>
              <a:t>st</a:t>
            </a:r>
            <a:r>
              <a:rPr lang="en-US" dirty="0"/>
              <a:t> day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 measures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H2 blockers</a:t>
            </a:r>
          </a:p>
          <a:p>
            <a:pPr marL="725488" indent="0" algn="l" rtl="0"/>
            <a:r>
              <a:rPr lang="en-US" dirty="0"/>
              <a:t>Ranitidine</a:t>
            </a:r>
          </a:p>
          <a:p>
            <a:pPr marL="725488" indent="0" algn="l" rtl="0"/>
            <a:r>
              <a:rPr lang="en-US" dirty="0" err="1"/>
              <a:t>Famotidine</a:t>
            </a:r>
            <a:endParaRPr lang="en-US" dirty="0"/>
          </a:p>
          <a:p>
            <a:pPr marL="725488" indent="0" algn="l" rtl="0"/>
            <a:r>
              <a:rPr lang="en-US" dirty="0" err="1"/>
              <a:t>nizatidine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Prokinatics</a:t>
            </a:r>
            <a:r>
              <a:rPr lang="en-US" dirty="0"/>
              <a:t>?  </a:t>
            </a:r>
          </a:p>
          <a:p>
            <a:pPr marL="898525" indent="-173038" algn="l" rtl="0"/>
            <a:r>
              <a:rPr lang="en-US" dirty="0" err="1"/>
              <a:t>Metochlopramide</a:t>
            </a:r>
            <a:endParaRPr lang="en-US" dirty="0"/>
          </a:p>
          <a:p>
            <a:pPr marL="898525" indent="-173038" algn="l" rtl="0"/>
            <a:r>
              <a:rPr lang="en-US" dirty="0"/>
              <a:t>Erythromycin</a:t>
            </a:r>
          </a:p>
          <a:p>
            <a:pPr algn="l" rtl="0"/>
            <a:endParaRPr lang="ar-JO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602359E-AE5A-4252-B595-E3F2B4B41A7E}"/>
              </a:ext>
            </a:extLst>
          </p:cNvPr>
          <p:cNvSpPr/>
          <p:nvPr/>
        </p:nvSpPr>
        <p:spPr>
          <a:xfrm>
            <a:off x="2819400" y="1527048"/>
            <a:ext cx="2286000" cy="377952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Safe in </a:t>
            </a:r>
            <a:r>
              <a:rPr lang="en-US" dirty="0" err="1"/>
              <a:t>pt</a:t>
            </a:r>
            <a:r>
              <a:rPr lang="en-US" dirty="0"/>
              <a:t> &lt;1y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3BB14D6B-2A42-483A-B976-0B678DC54A66}"/>
              </a:ext>
            </a:extLst>
          </p:cNvPr>
          <p:cNvSpPr/>
          <p:nvPr/>
        </p:nvSpPr>
        <p:spPr>
          <a:xfrm>
            <a:off x="3657600" y="5105400"/>
            <a:ext cx="3200400" cy="377952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Increase motility not AB here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EC34DC26-F830-4843-B38F-581BEB8E8AB4}"/>
              </a:ext>
            </a:extLst>
          </p:cNvPr>
          <p:cNvSpPr/>
          <p:nvPr/>
        </p:nvSpPr>
        <p:spPr>
          <a:xfrm>
            <a:off x="3124200" y="2066544"/>
            <a:ext cx="4953000" cy="377952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Increase risk of cancer so not found anymore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46DCFB7B-1269-4284-9E32-1BA4BD666849}"/>
              </a:ext>
            </a:extLst>
          </p:cNvPr>
          <p:cNvSpPr/>
          <p:nvPr/>
        </p:nvSpPr>
        <p:spPr>
          <a:xfrm>
            <a:off x="2628900" y="4064459"/>
            <a:ext cx="4953000" cy="377952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evidence except if delayed gastric emptying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FUNDOPLICATION: reserved for neurologically impaired patients</a:t>
            </a:r>
          </a:p>
          <a:p>
            <a:pPr algn="l" rtl="0"/>
            <a:r>
              <a:rPr lang="en-US" dirty="0"/>
              <a:t> Also for GERD complications refractory to management</a:t>
            </a:r>
          </a:p>
          <a:p>
            <a:pPr algn="l" rtl="0"/>
            <a:r>
              <a:rPr lang="en-US" dirty="0"/>
              <a:t>Post operative risk of pneumonia is the same as  </a:t>
            </a:r>
            <a:r>
              <a:rPr lang="en-US" dirty="0" err="1"/>
              <a:t>gastrojujenal</a:t>
            </a:r>
            <a:r>
              <a:rPr lang="en-US" dirty="0"/>
              <a:t> feeding</a:t>
            </a:r>
            <a:endParaRPr lang="ar-JO" dirty="0"/>
          </a:p>
        </p:txBody>
      </p:sp>
      <p:pic>
        <p:nvPicPr>
          <p:cNvPr id="54274" name="Picture 2" descr="نتيجة بحث الصور عن ‪nissen fundoplicatio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962400"/>
            <a:ext cx="3619500" cy="2295525"/>
          </a:xfrm>
          <a:prstGeom prst="rect">
            <a:avLst/>
          </a:prstGeom>
          <a:noFill/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600E59F-438C-41FF-9049-AA6EB366FE7B}"/>
              </a:ext>
            </a:extLst>
          </p:cNvPr>
          <p:cNvSpPr/>
          <p:nvPr/>
        </p:nvSpPr>
        <p:spPr>
          <a:xfrm>
            <a:off x="264881" y="5110162"/>
            <a:ext cx="4724400" cy="8382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dirty="0"/>
              <a:t>Alternative to fundoplication or combined (gastrojejunostomy (feeding tube))</a:t>
            </a:r>
            <a:endParaRPr lang="ar-JO" dirty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endParaRPr lang="ar-JO"/>
          </a:p>
        </p:txBody>
      </p:sp>
      <p:pic>
        <p:nvPicPr>
          <p:cNvPr id="1026" name="Picture 2" descr="نتيجة بحث الصور عن ‪gastrojejunal tub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 is common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½ of infants less than 3 months vomits at least once daily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2/3 of infants by age of 4 months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By 12 months only 5% of infants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ar-JO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5943600" y="4495800"/>
            <a:ext cx="2939144" cy="18288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Usually a mother comes complaining that her child has repeated vomiting after feeds in 10-15 min, no complications, normal growth and weight ,early onset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Pathophysiology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0668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Pathophysiology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LES in infants is very </a:t>
            </a:r>
            <a:r>
              <a:rPr lang="en-US" dirty="0">
                <a:solidFill>
                  <a:srgbClr val="FF0000"/>
                </a:solidFill>
              </a:rPr>
              <a:t>short</a:t>
            </a:r>
            <a:r>
              <a:rPr lang="en-US" dirty="0"/>
              <a:t> &lt;1 cm. In adults, the LES ranges from 3-6 cm</a:t>
            </a:r>
          </a:p>
          <a:p>
            <a:pPr algn="l" rtl="0"/>
            <a:r>
              <a:rPr lang="en-US" dirty="0"/>
              <a:t>  </a:t>
            </a:r>
          </a:p>
          <a:p>
            <a:pPr algn="l" rtl="0"/>
            <a:r>
              <a:rPr lang="en-US" dirty="0"/>
              <a:t>LES in infants is located more </a:t>
            </a:r>
            <a:r>
              <a:rPr lang="en-US" dirty="0">
                <a:solidFill>
                  <a:srgbClr val="FF0000"/>
                </a:solidFill>
              </a:rPr>
              <a:t>superiorly</a:t>
            </a:r>
            <a:r>
              <a:rPr lang="en-US" dirty="0"/>
              <a:t> than in adults and is subjected to negative </a:t>
            </a:r>
            <a:r>
              <a:rPr lang="en-US" dirty="0" err="1"/>
              <a:t>intrathoracic</a:t>
            </a:r>
            <a:r>
              <a:rPr lang="en-US" dirty="0"/>
              <a:t> pressure during inspiration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LES lengthens and moves more inferiorly during the first year of life</a:t>
            </a:r>
            <a:endParaRPr lang="ar-JO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5105401" y="3745774"/>
            <a:ext cx="3505200" cy="597626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/>
              <a:t>Overinflation</a:t>
            </a:r>
            <a:r>
              <a:rPr lang="en-US" sz="1600" dirty="0"/>
              <a:t> as in asthma and CF</a:t>
            </a:r>
          </a:p>
          <a:p>
            <a:r>
              <a:rPr lang="en-US" sz="1600" dirty="0"/>
              <a:t>Pathophysiology in next slides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Pathophysiology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GER results from relaxation of the lower esophageal sphincter (LES). </a:t>
            </a:r>
          </a:p>
          <a:p>
            <a:pPr algn="l" rtl="0"/>
            <a:r>
              <a:rPr lang="en-US" dirty="0"/>
              <a:t>In healthy infants and children, relaxation of the LES is transient. In infants, gastric distention associated with large volume feeds portends more frequent transient LES relaxations.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Delayed</a:t>
            </a:r>
            <a:r>
              <a:rPr lang="en-US" dirty="0"/>
              <a:t> gastric emptying also can increase the frequency of transient LES relaxations. Esophageal clearance and mucosal defense (secretions) play a signiﬁcant role in prevention of esophagitis.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 neurologically impaired children, decreased basal LES </a:t>
            </a:r>
            <a:r>
              <a:rPr lang="en-US" dirty="0">
                <a:solidFill>
                  <a:srgbClr val="FF0000"/>
                </a:solidFill>
              </a:rPr>
              <a:t>tone</a:t>
            </a:r>
            <a:r>
              <a:rPr lang="en-US" dirty="0"/>
              <a:t> also is likely to contribute to GER.</a:t>
            </a:r>
          </a:p>
          <a:p>
            <a:pPr algn="l" rtl="0"/>
            <a:endParaRPr lang="ar-JO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5257800" y="5624648"/>
            <a:ext cx="3429000" cy="852352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As in CP(most common complaint is aspiration and it’s the cause of admission) , drugs as diazepam</a:t>
            </a: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2318656" y="4648200"/>
            <a:ext cx="4691744" cy="333103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Hiatus </a:t>
            </a:r>
            <a:r>
              <a:rPr lang="en-US" sz="1600" dirty="0" err="1"/>
              <a:t>hernia,TEF</a:t>
            </a:r>
            <a:r>
              <a:rPr lang="en-US" sz="1600" dirty="0"/>
              <a:t> decrease esophageal clearance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950</TotalTime>
  <Words>2108</Words>
  <Application>Microsoft Office PowerPoint</Application>
  <PresentationFormat>On-screen Show (4:3)</PresentationFormat>
  <Paragraphs>388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Georgia</vt:lpstr>
      <vt:lpstr>Wingdings</vt:lpstr>
      <vt:lpstr>Wingdings 2</vt:lpstr>
      <vt:lpstr>Civic</vt:lpstr>
      <vt:lpstr>Infantile gastroesophageal reflux </vt:lpstr>
      <vt:lpstr>Definitions</vt:lpstr>
      <vt:lpstr>Definition</vt:lpstr>
      <vt:lpstr>Defintions</vt:lpstr>
      <vt:lpstr>GER is common</vt:lpstr>
      <vt:lpstr>PowerPoint Presentation</vt:lpstr>
      <vt:lpstr>Pathophysiology</vt:lpstr>
      <vt:lpstr>Pathophysiology</vt:lpstr>
      <vt:lpstr>Pathophysiology</vt:lpstr>
      <vt:lpstr>PowerPoint Presentation</vt:lpstr>
      <vt:lpstr>Symptoms of GER</vt:lpstr>
      <vt:lpstr>PowerPoint Presentation</vt:lpstr>
      <vt:lpstr>PowerPoint Presentation</vt:lpstr>
      <vt:lpstr>GIT</vt:lpstr>
      <vt:lpstr>Respiratory </vt:lpstr>
      <vt:lpstr>Asthma</vt:lpstr>
      <vt:lpstr>ALTE</vt:lpstr>
      <vt:lpstr>Dental erosion </vt:lpstr>
      <vt:lpstr>PowerPoint Presentation</vt:lpstr>
      <vt:lpstr>Differential Diagnosis </vt:lpstr>
      <vt:lpstr>DDx of vomiting</vt:lpstr>
      <vt:lpstr>PowerPoint Presentation</vt:lpstr>
      <vt:lpstr>PowerPoint Presentation</vt:lpstr>
      <vt:lpstr>PowerPoint Presentation</vt:lpstr>
      <vt:lpstr>Diagnosis</vt:lpstr>
      <vt:lpstr>History and exam</vt:lpstr>
      <vt:lpstr>PowerPoint Presentation</vt:lpstr>
      <vt:lpstr>History of GER \GERD</vt:lpstr>
      <vt:lpstr>GERD</vt:lpstr>
      <vt:lpstr>Secondary GERD</vt:lpstr>
      <vt:lpstr>pH probe</vt:lpstr>
      <vt:lpstr>PowerPoint Presentation</vt:lpstr>
      <vt:lpstr>pH probe</vt:lpstr>
      <vt:lpstr>pH probes</vt:lpstr>
      <vt:lpstr>COMBINED MULTIPLE INTRALUMINAL IMPEDANCE AND PH MONITORING. (MII)</vt:lpstr>
      <vt:lpstr>Upper GI exam</vt:lpstr>
      <vt:lpstr>PowerPoint Presentation</vt:lpstr>
      <vt:lpstr>with biopsy Upper endoscopy</vt:lpstr>
      <vt:lpstr>Nuclear scintigraphy</vt:lpstr>
      <vt:lpstr>Esophageal manometry</vt:lpstr>
      <vt:lpstr>Treatment of GER</vt:lpstr>
      <vt:lpstr>PowerPoint Presentation</vt:lpstr>
      <vt:lpstr>PowerPoint Presentation</vt:lpstr>
      <vt:lpstr>pharmacologic measures for GERD</vt:lpstr>
      <vt:lpstr>pharmacologic measures</vt:lpstr>
      <vt:lpstr>Surgical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haitham dmour</dc:creator>
  <cp:lastModifiedBy>Mohammed Mahmoud</cp:lastModifiedBy>
  <cp:revision>42</cp:revision>
  <dcterms:created xsi:type="dcterms:W3CDTF">2006-08-16T00:00:00Z</dcterms:created>
  <dcterms:modified xsi:type="dcterms:W3CDTF">2022-10-14T20:09:24Z</dcterms:modified>
</cp:coreProperties>
</file>