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6.xml" ContentType="application/vnd.openxmlformats-officedocument.presentationml.tags+xml"/>
  <Override PartName="/ppt/tags/tag3.xml" ContentType="application/vnd.openxmlformats-officedocument.presentationml.tags+xml"/>
  <Override PartName="/ppt/tags/tag7.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013" r:id="rId2"/>
    <p:sldId id="1074" r:id="rId3"/>
    <p:sldId id="420" r:id="rId4"/>
    <p:sldId id="1075" r:id="rId5"/>
    <p:sldId id="268" r:id="rId6"/>
    <p:sldId id="1077" r:id="rId7"/>
    <p:sldId id="1076" r:id="rId8"/>
    <p:sldId id="739" r:id="rId9"/>
    <p:sldId id="271" r:id="rId10"/>
    <p:sldId id="740" r:id="rId11"/>
    <p:sldId id="1078" r:id="rId12"/>
    <p:sldId id="1079" r:id="rId13"/>
    <p:sldId id="274" r:id="rId14"/>
    <p:sldId id="319" r:id="rId15"/>
    <p:sldId id="1080" r:id="rId16"/>
    <p:sldId id="105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FDCBF-0333-48C8-AAD8-4A61940D46E4}" type="datetimeFigureOut">
              <a:rPr lang="en-US" smtClean="0"/>
              <a:t>3/2/2022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A2522-E840-4338-9D20-98A12869049A}" type="slidenum">
              <a:rPr lang="en-US" smtClean="0"/>
              <a:t>‹#›</a:t>
            </a:fld>
            <a:endParaRPr lang="en-US"/>
          </a:p>
        </p:txBody>
      </p:sp>
    </p:spTree>
    <p:extLst>
      <p:ext uri="{BB962C8B-B14F-4D97-AF65-F5344CB8AC3E}">
        <p14:creationId xmlns:p14="http://schemas.microsoft.com/office/powerpoint/2010/main" val="2433347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52AF3-058F-4977-898B-5DC0DBF07C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41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2CA9305D-A71E-42FC-B68C-5E77AB34A5FD}"/>
              </a:ext>
            </a:extLst>
          </p:cNvPr>
          <p:cNvSpPr>
            <a:spLocks noGrp="1" noRot="1" noChangeAspect="1" noTextEdit="1"/>
          </p:cNvSpPr>
          <p:nvPr>
            <p:ph type="sldImg"/>
          </p:nvPr>
        </p:nvSpPr>
        <p:spPr>
          <a:ln/>
        </p:spPr>
      </p:sp>
      <p:sp>
        <p:nvSpPr>
          <p:cNvPr id="164867" name="Notes Placeholder 2">
            <a:extLst>
              <a:ext uri="{FF2B5EF4-FFF2-40B4-BE49-F238E27FC236}">
                <a16:creationId xmlns:a16="http://schemas.microsoft.com/office/drawing/2014/main" id="{0D85E43C-6C56-4899-8B15-6D3368C546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Union of the halves of the frontal bone </a:t>
            </a:r>
            <a:r>
              <a:rPr lang="en-US" altLang="en-US" dirty="0">
                <a:latin typeface="Arial" panose="020B0604020202020204" pitchFamily="34" charset="0"/>
                <a:cs typeface="Arial" panose="020B0604020202020204" pitchFamily="34" charset="0"/>
              </a:rPr>
              <a:t>begins in the 2nd year. In most cases, the frontal suture is obliterated by the 8th year. However, in approximately 8% of people, a remnant of it, the metopic suture, persists.</a:t>
            </a:r>
          </a:p>
          <a:p>
            <a:r>
              <a:rPr lang="en-US" altLang="en-US" b="1" dirty="0">
                <a:latin typeface="Arial" panose="020B0604020202020204" pitchFamily="34" charset="0"/>
                <a:cs typeface="Arial" panose="020B0604020202020204" pitchFamily="34" charset="0"/>
              </a:rPr>
              <a:t>Palpation of the fontanelles </a:t>
            </a:r>
            <a:r>
              <a:rPr lang="en-US" altLang="en-US" dirty="0">
                <a:latin typeface="Arial" panose="020B0604020202020204" pitchFamily="34" charset="0"/>
                <a:cs typeface="Arial" panose="020B0604020202020204" pitchFamily="34" charset="0"/>
              </a:rPr>
              <a:t>during infancy, especially the anterior and posterior ones, enables physicians to determine the:</a:t>
            </a:r>
            <a:endParaRPr lang="ar-SA"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Progress of growth of the frontal and parietal bones.</a:t>
            </a:r>
            <a:endParaRPr lang="ar-SA"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Degree of hydration of an infant (a depressed fontanelle indicates dehydration).</a:t>
            </a:r>
            <a:endParaRPr lang="ar-SA"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Level of intracranial pressure (a bulging fontanelle indicates increased pressure on the brain).</a:t>
            </a:r>
            <a:endParaRPr lang="ar-SA" altLang="en-US" dirty="0">
              <a:latin typeface="Arial" panose="020B0604020202020204" pitchFamily="34" charset="0"/>
              <a:cs typeface="Arial" panose="020B0604020202020204" pitchFamily="34" charset="0"/>
            </a:endParaRPr>
          </a:p>
          <a:p>
            <a:endParaRPr lang="ar-SA" altLang="en-US" dirty="0">
              <a:latin typeface="Arial" panose="020B0604020202020204" pitchFamily="34" charset="0"/>
              <a:cs typeface="Arial" panose="020B0604020202020204" pitchFamily="34" charset="0"/>
            </a:endParaRPr>
          </a:p>
          <a:p>
            <a:endParaRPr lang="ar-SA" altLang="en-US" dirty="0">
              <a:latin typeface="Arial" panose="020B0604020202020204" pitchFamily="34" charset="0"/>
              <a:cs typeface="Arial" panose="020B0604020202020204" pitchFamily="34" charset="0"/>
            </a:endParaRPr>
          </a:p>
        </p:txBody>
      </p:sp>
      <p:sp>
        <p:nvSpPr>
          <p:cNvPr id="164868" name="Slide Number Placeholder 3">
            <a:extLst>
              <a:ext uri="{FF2B5EF4-FFF2-40B4-BE49-F238E27FC236}">
                <a16:creationId xmlns:a16="http://schemas.microsoft.com/office/drawing/2014/main" id="{FEB8D22E-3850-4AA1-B4CA-71A71324B0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ACF053-75CE-4514-BE67-872CE93E5B0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77CA979D-249F-429C-A4D2-562802E40EAC}"/>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B0F45134-6412-47F0-8BA0-C476EC3E42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75780" name="Slide Number Placeholder 3">
            <a:extLst>
              <a:ext uri="{FF2B5EF4-FFF2-40B4-BE49-F238E27FC236}">
                <a16:creationId xmlns:a16="http://schemas.microsoft.com/office/drawing/2014/main" id="{FF336E61-C8FE-4D91-9768-8AEF364492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F31B7B-3178-4DBC-82FC-69D78E38988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The elbow joint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is a joint between the lower end of the humerus and upper ends of the radius and ulna. It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actually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includes two articulations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humero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-ulnar articulation, between the trochlea of the humerus and trochlear notch of the ulna, and (b)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humero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-radial articulation, between the capitulum of the humerus and the head of radius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Articulation: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This occurs between the trochlea and capitulum of the humerus and the trochlear notch of the ulna and the head of the radius. The articular surfaces are covered with hyaline cartilage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The complexity of elbow joint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is further increased by its continuity with superior radio-ulnar joint. Thus there are three articulations in the elbow region, viz.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humero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-ulnar, (b)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humero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-radial, and (c) superior (proximal) radio-ulnar.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These are called cubital articulations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The upper articular surface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is formed by the capitulum and the trochlea of the lower end of the humerus.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The lower articular surface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is formed by the upper surface of the head of the radius and trochlear notch of the ulna.</a:t>
            </a:r>
            <a:endParaRPr kumimoji="0" lang="ar-EG"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D0A2522-E840-4338-9D20-98A12869049A}" type="slidenum">
              <a:rPr lang="en-US" smtClean="0"/>
              <a:t>9</a:t>
            </a:fld>
            <a:endParaRPr lang="en-US"/>
          </a:p>
        </p:txBody>
      </p:sp>
    </p:spTree>
    <p:extLst>
      <p:ext uri="{BB962C8B-B14F-4D97-AF65-F5344CB8AC3E}">
        <p14:creationId xmlns:p14="http://schemas.microsoft.com/office/powerpoint/2010/main" val="4112292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823F4E5-176D-4781-9358-83650E6EE5D1}"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11</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952480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a:extLst>
              <a:ext uri="{FF2B5EF4-FFF2-40B4-BE49-F238E27FC236}">
                <a16:creationId xmlns:a16="http://schemas.microsoft.com/office/drawing/2014/main" id="{71D8DC8D-F5B5-4CBE-BEEC-F0BF4B49C52F}"/>
              </a:ext>
            </a:extLst>
          </p:cNvPr>
          <p:cNvSpPr>
            <a:spLocks noGrp="1" noRot="1" noChangeAspect="1" noTextEdit="1"/>
          </p:cNvSpPr>
          <p:nvPr>
            <p:ph type="sldImg"/>
          </p:nvPr>
        </p:nvSpPr>
        <p:spPr>
          <a:ln/>
        </p:spPr>
      </p:sp>
      <p:sp>
        <p:nvSpPr>
          <p:cNvPr id="215043" name="Notes Placeholder 2">
            <a:extLst>
              <a:ext uri="{FF2B5EF4-FFF2-40B4-BE49-F238E27FC236}">
                <a16:creationId xmlns:a16="http://schemas.microsoft.com/office/drawing/2014/main" id="{1E0E75EF-897B-4A63-A882-C5197341E6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p>
        </p:txBody>
      </p:sp>
      <p:sp>
        <p:nvSpPr>
          <p:cNvPr id="215044" name="Slide Number Placeholder 3">
            <a:extLst>
              <a:ext uri="{FF2B5EF4-FFF2-40B4-BE49-F238E27FC236}">
                <a16:creationId xmlns:a16="http://schemas.microsoft.com/office/drawing/2014/main" id="{D08629F9-A972-4876-993B-27ECBF476C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fld id="{8920E636-68D2-4208-9405-85EB2F176E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E148A7D-CDEC-49D1-AEAD-CF19C87B66E3}"/>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60BB6D5A-8817-40DA-BBA6-D0DBC03F9D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dirty="0">
              <a:latin typeface="Arial" panose="020B0604020202020204" pitchFamily="34" charset="0"/>
              <a:cs typeface="Arial" panose="020B0604020202020204" pitchFamily="34" charset="0"/>
            </a:endParaRPr>
          </a:p>
        </p:txBody>
      </p:sp>
      <p:sp>
        <p:nvSpPr>
          <p:cNvPr id="37892" name="Slide Number Placeholder 3">
            <a:extLst>
              <a:ext uri="{FF2B5EF4-FFF2-40B4-BE49-F238E27FC236}">
                <a16:creationId xmlns:a16="http://schemas.microsoft.com/office/drawing/2014/main" id="{73933CE6-F433-4EE9-85F4-D896827FCA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9C59B9-599B-4D43-AD20-35EF3D9355C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8742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50006-7604-4DE5-9916-15DED34581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AC303C-5EF5-4A93-90B4-0E47C20D94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2CDDAD-2277-4769-9283-69D305FD3FFA}"/>
              </a:ext>
            </a:extLst>
          </p:cNvPr>
          <p:cNvSpPr>
            <a:spLocks noGrp="1"/>
          </p:cNvSpPr>
          <p:nvPr>
            <p:ph type="dt" sz="half" idx="10"/>
          </p:nvPr>
        </p:nvSpPr>
        <p:spPr/>
        <p:txBody>
          <a:bodyPr/>
          <a:lstStyle/>
          <a:p>
            <a:fld id="{F849394C-2A4A-42EC-B8A7-B0F54DA2DE25}" type="datetimeFigureOut">
              <a:rPr lang="en-US" smtClean="0"/>
              <a:t>3/2/2022</a:t>
            </a:fld>
            <a:endParaRPr lang="en-US"/>
          </a:p>
        </p:txBody>
      </p:sp>
      <p:sp>
        <p:nvSpPr>
          <p:cNvPr id="5" name="Footer Placeholder 4">
            <a:extLst>
              <a:ext uri="{FF2B5EF4-FFF2-40B4-BE49-F238E27FC236}">
                <a16:creationId xmlns:a16="http://schemas.microsoft.com/office/drawing/2014/main" id="{B133B17B-680E-457A-9BC2-F4DA237D0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0C558-87D7-43E2-9257-E1E33430FC84}"/>
              </a:ext>
            </a:extLst>
          </p:cNvPr>
          <p:cNvSpPr>
            <a:spLocks noGrp="1"/>
          </p:cNvSpPr>
          <p:nvPr>
            <p:ph type="sldNum" sz="quarter" idx="12"/>
          </p:nvPr>
        </p:nvSpPr>
        <p:spPr/>
        <p:txBody>
          <a:bodyPr/>
          <a:lstStyle/>
          <a:p>
            <a:fld id="{12FB2E7D-C491-482F-8FD9-A4D25BCFC865}" type="slidenum">
              <a:rPr lang="en-US" smtClean="0"/>
              <a:t>‹#›</a:t>
            </a:fld>
            <a:endParaRPr lang="en-US"/>
          </a:p>
        </p:txBody>
      </p:sp>
    </p:spTree>
    <p:extLst>
      <p:ext uri="{BB962C8B-B14F-4D97-AF65-F5344CB8AC3E}">
        <p14:creationId xmlns:p14="http://schemas.microsoft.com/office/powerpoint/2010/main" val="4281530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C039-7014-4FB6-B51E-48A6DF01B7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793D37-3ECA-42C9-98C3-2F96A9B9A7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712B7F-C236-4104-87E4-32A77F9075B6}"/>
              </a:ext>
            </a:extLst>
          </p:cNvPr>
          <p:cNvSpPr>
            <a:spLocks noGrp="1"/>
          </p:cNvSpPr>
          <p:nvPr>
            <p:ph type="dt" sz="half" idx="10"/>
          </p:nvPr>
        </p:nvSpPr>
        <p:spPr/>
        <p:txBody>
          <a:bodyPr/>
          <a:lstStyle/>
          <a:p>
            <a:fld id="{F849394C-2A4A-42EC-B8A7-B0F54DA2DE25}" type="datetimeFigureOut">
              <a:rPr lang="en-US" smtClean="0"/>
              <a:t>3/2/2022</a:t>
            </a:fld>
            <a:endParaRPr lang="en-US"/>
          </a:p>
        </p:txBody>
      </p:sp>
      <p:sp>
        <p:nvSpPr>
          <p:cNvPr id="5" name="Footer Placeholder 4">
            <a:extLst>
              <a:ext uri="{FF2B5EF4-FFF2-40B4-BE49-F238E27FC236}">
                <a16:creationId xmlns:a16="http://schemas.microsoft.com/office/drawing/2014/main" id="{36C38272-C7F2-4B8A-9131-91BE9A1D42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290BF-7667-42BB-A0A9-BD59DE9B1C3A}"/>
              </a:ext>
            </a:extLst>
          </p:cNvPr>
          <p:cNvSpPr>
            <a:spLocks noGrp="1"/>
          </p:cNvSpPr>
          <p:nvPr>
            <p:ph type="sldNum" sz="quarter" idx="12"/>
          </p:nvPr>
        </p:nvSpPr>
        <p:spPr/>
        <p:txBody>
          <a:bodyPr/>
          <a:lstStyle/>
          <a:p>
            <a:fld id="{12FB2E7D-C491-482F-8FD9-A4D25BCFC865}" type="slidenum">
              <a:rPr lang="en-US" smtClean="0"/>
              <a:t>‹#›</a:t>
            </a:fld>
            <a:endParaRPr lang="en-US"/>
          </a:p>
        </p:txBody>
      </p:sp>
    </p:spTree>
    <p:extLst>
      <p:ext uri="{BB962C8B-B14F-4D97-AF65-F5344CB8AC3E}">
        <p14:creationId xmlns:p14="http://schemas.microsoft.com/office/powerpoint/2010/main" val="3909938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125CAC-6663-4D2E-969F-26B5494BEB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357E2E-F8DB-4DE1-BDFB-93AD763180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7DE91-48C9-4B3D-A6D7-F458477EC983}"/>
              </a:ext>
            </a:extLst>
          </p:cNvPr>
          <p:cNvSpPr>
            <a:spLocks noGrp="1"/>
          </p:cNvSpPr>
          <p:nvPr>
            <p:ph type="dt" sz="half" idx="10"/>
          </p:nvPr>
        </p:nvSpPr>
        <p:spPr/>
        <p:txBody>
          <a:bodyPr/>
          <a:lstStyle/>
          <a:p>
            <a:fld id="{F849394C-2A4A-42EC-B8A7-B0F54DA2DE25}" type="datetimeFigureOut">
              <a:rPr lang="en-US" smtClean="0"/>
              <a:t>3/2/2022</a:t>
            </a:fld>
            <a:endParaRPr lang="en-US"/>
          </a:p>
        </p:txBody>
      </p:sp>
      <p:sp>
        <p:nvSpPr>
          <p:cNvPr id="5" name="Footer Placeholder 4">
            <a:extLst>
              <a:ext uri="{FF2B5EF4-FFF2-40B4-BE49-F238E27FC236}">
                <a16:creationId xmlns:a16="http://schemas.microsoft.com/office/drawing/2014/main" id="{2CCA8239-966B-4AD3-941E-416513C8D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A2AA5-7805-4287-86E6-3C7101209B1D}"/>
              </a:ext>
            </a:extLst>
          </p:cNvPr>
          <p:cNvSpPr>
            <a:spLocks noGrp="1"/>
          </p:cNvSpPr>
          <p:nvPr>
            <p:ph type="sldNum" sz="quarter" idx="12"/>
          </p:nvPr>
        </p:nvSpPr>
        <p:spPr/>
        <p:txBody>
          <a:bodyPr/>
          <a:lstStyle/>
          <a:p>
            <a:fld id="{12FB2E7D-C491-482F-8FD9-A4D25BCFC865}" type="slidenum">
              <a:rPr lang="en-US" smtClean="0"/>
              <a:t>‹#›</a:t>
            </a:fld>
            <a:endParaRPr lang="en-US"/>
          </a:p>
        </p:txBody>
      </p:sp>
    </p:spTree>
    <p:extLst>
      <p:ext uri="{BB962C8B-B14F-4D97-AF65-F5344CB8AC3E}">
        <p14:creationId xmlns:p14="http://schemas.microsoft.com/office/powerpoint/2010/main" val="360236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6E41-0573-4027-B059-3D3B40E5B3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6E8525-5DBF-405D-A1B4-7E1E626C73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762917-0324-40BB-A8BF-A531F07589A2}"/>
              </a:ext>
            </a:extLst>
          </p:cNvPr>
          <p:cNvSpPr>
            <a:spLocks noGrp="1"/>
          </p:cNvSpPr>
          <p:nvPr>
            <p:ph type="dt" sz="half" idx="10"/>
          </p:nvPr>
        </p:nvSpPr>
        <p:spPr/>
        <p:txBody>
          <a:bodyPr/>
          <a:lstStyle/>
          <a:p>
            <a:fld id="{F849394C-2A4A-42EC-B8A7-B0F54DA2DE25}" type="datetimeFigureOut">
              <a:rPr lang="en-US" smtClean="0"/>
              <a:t>3/2/2022</a:t>
            </a:fld>
            <a:endParaRPr lang="en-US"/>
          </a:p>
        </p:txBody>
      </p:sp>
      <p:sp>
        <p:nvSpPr>
          <p:cNvPr id="5" name="Footer Placeholder 4">
            <a:extLst>
              <a:ext uri="{FF2B5EF4-FFF2-40B4-BE49-F238E27FC236}">
                <a16:creationId xmlns:a16="http://schemas.microsoft.com/office/drawing/2014/main" id="{2BFC770A-7E4C-4DF7-B434-E3F2CD5E6F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3FFE0-294F-41F5-8148-5C276D34CF4F}"/>
              </a:ext>
            </a:extLst>
          </p:cNvPr>
          <p:cNvSpPr>
            <a:spLocks noGrp="1"/>
          </p:cNvSpPr>
          <p:nvPr>
            <p:ph type="sldNum" sz="quarter" idx="12"/>
          </p:nvPr>
        </p:nvSpPr>
        <p:spPr/>
        <p:txBody>
          <a:bodyPr/>
          <a:lstStyle/>
          <a:p>
            <a:fld id="{12FB2E7D-C491-482F-8FD9-A4D25BCFC865}" type="slidenum">
              <a:rPr lang="en-US" smtClean="0"/>
              <a:t>‹#›</a:t>
            </a:fld>
            <a:endParaRPr lang="en-US"/>
          </a:p>
        </p:txBody>
      </p:sp>
    </p:spTree>
    <p:extLst>
      <p:ext uri="{BB962C8B-B14F-4D97-AF65-F5344CB8AC3E}">
        <p14:creationId xmlns:p14="http://schemas.microsoft.com/office/powerpoint/2010/main" val="378492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E5A2-62DB-4B23-B4A9-55E84693BC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A538EA-1B8E-487A-A5B6-3331630546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09A440-A302-4DDD-A699-41AD1347343A}"/>
              </a:ext>
            </a:extLst>
          </p:cNvPr>
          <p:cNvSpPr>
            <a:spLocks noGrp="1"/>
          </p:cNvSpPr>
          <p:nvPr>
            <p:ph type="dt" sz="half" idx="10"/>
          </p:nvPr>
        </p:nvSpPr>
        <p:spPr/>
        <p:txBody>
          <a:bodyPr/>
          <a:lstStyle/>
          <a:p>
            <a:fld id="{F849394C-2A4A-42EC-B8A7-B0F54DA2DE25}" type="datetimeFigureOut">
              <a:rPr lang="en-US" smtClean="0"/>
              <a:t>3/2/2022</a:t>
            </a:fld>
            <a:endParaRPr lang="en-US"/>
          </a:p>
        </p:txBody>
      </p:sp>
      <p:sp>
        <p:nvSpPr>
          <p:cNvPr id="5" name="Footer Placeholder 4">
            <a:extLst>
              <a:ext uri="{FF2B5EF4-FFF2-40B4-BE49-F238E27FC236}">
                <a16:creationId xmlns:a16="http://schemas.microsoft.com/office/drawing/2014/main" id="{206390D1-DE6F-41D1-AC9C-2498D5E74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8F1914-32D0-4EBB-BA92-C3A740D2AF36}"/>
              </a:ext>
            </a:extLst>
          </p:cNvPr>
          <p:cNvSpPr>
            <a:spLocks noGrp="1"/>
          </p:cNvSpPr>
          <p:nvPr>
            <p:ph type="sldNum" sz="quarter" idx="12"/>
          </p:nvPr>
        </p:nvSpPr>
        <p:spPr/>
        <p:txBody>
          <a:bodyPr/>
          <a:lstStyle/>
          <a:p>
            <a:fld id="{12FB2E7D-C491-482F-8FD9-A4D25BCFC865}" type="slidenum">
              <a:rPr lang="en-US" smtClean="0"/>
              <a:t>‹#›</a:t>
            </a:fld>
            <a:endParaRPr lang="en-US"/>
          </a:p>
        </p:txBody>
      </p:sp>
    </p:spTree>
    <p:extLst>
      <p:ext uri="{BB962C8B-B14F-4D97-AF65-F5344CB8AC3E}">
        <p14:creationId xmlns:p14="http://schemas.microsoft.com/office/powerpoint/2010/main" val="3229270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111AF-45CA-4E9F-A6FC-530B8905D8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F127C7-48E1-4A36-ABAD-AB57154DD5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6FC115-A0FC-4E7A-96C1-7A8356912E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95967E-32D5-4EE7-B93C-25491411F61B}"/>
              </a:ext>
            </a:extLst>
          </p:cNvPr>
          <p:cNvSpPr>
            <a:spLocks noGrp="1"/>
          </p:cNvSpPr>
          <p:nvPr>
            <p:ph type="dt" sz="half" idx="10"/>
          </p:nvPr>
        </p:nvSpPr>
        <p:spPr/>
        <p:txBody>
          <a:bodyPr/>
          <a:lstStyle/>
          <a:p>
            <a:fld id="{F849394C-2A4A-42EC-B8A7-B0F54DA2DE25}" type="datetimeFigureOut">
              <a:rPr lang="en-US" smtClean="0"/>
              <a:t>3/2/2022</a:t>
            </a:fld>
            <a:endParaRPr lang="en-US"/>
          </a:p>
        </p:txBody>
      </p:sp>
      <p:sp>
        <p:nvSpPr>
          <p:cNvPr id="6" name="Footer Placeholder 5">
            <a:extLst>
              <a:ext uri="{FF2B5EF4-FFF2-40B4-BE49-F238E27FC236}">
                <a16:creationId xmlns:a16="http://schemas.microsoft.com/office/drawing/2014/main" id="{CA26C0BA-CE88-4113-B987-8BFDB050B2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03625-9432-40C9-AB41-8DFC8E89C597}"/>
              </a:ext>
            </a:extLst>
          </p:cNvPr>
          <p:cNvSpPr>
            <a:spLocks noGrp="1"/>
          </p:cNvSpPr>
          <p:nvPr>
            <p:ph type="sldNum" sz="quarter" idx="12"/>
          </p:nvPr>
        </p:nvSpPr>
        <p:spPr/>
        <p:txBody>
          <a:bodyPr/>
          <a:lstStyle/>
          <a:p>
            <a:fld id="{12FB2E7D-C491-482F-8FD9-A4D25BCFC865}" type="slidenum">
              <a:rPr lang="en-US" smtClean="0"/>
              <a:t>‹#›</a:t>
            </a:fld>
            <a:endParaRPr lang="en-US"/>
          </a:p>
        </p:txBody>
      </p:sp>
    </p:spTree>
    <p:extLst>
      <p:ext uri="{BB962C8B-B14F-4D97-AF65-F5344CB8AC3E}">
        <p14:creationId xmlns:p14="http://schemas.microsoft.com/office/powerpoint/2010/main" val="2270488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B3E7-6BF9-4EA3-8BBE-5261B4948A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AF5C2B-EB67-437D-A004-61B7FD0D03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4A3DDC-898F-4700-86B6-B17ED58A10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3512C1-6F9D-4029-A1E9-A73B8F613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90B67E-9B36-4F62-ABB8-767C1EEC19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798515-D894-41AB-8F40-0ECACC7FD719}"/>
              </a:ext>
            </a:extLst>
          </p:cNvPr>
          <p:cNvSpPr>
            <a:spLocks noGrp="1"/>
          </p:cNvSpPr>
          <p:nvPr>
            <p:ph type="dt" sz="half" idx="10"/>
          </p:nvPr>
        </p:nvSpPr>
        <p:spPr/>
        <p:txBody>
          <a:bodyPr/>
          <a:lstStyle/>
          <a:p>
            <a:fld id="{F849394C-2A4A-42EC-B8A7-B0F54DA2DE25}" type="datetimeFigureOut">
              <a:rPr lang="en-US" smtClean="0"/>
              <a:t>3/2/2022</a:t>
            </a:fld>
            <a:endParaRPr lang="en-US"/>
          </a:p>
        </p:txBody>
      </p:sp>
      <p:sp>
        <p:nvSpPr>
          <p:cNvPr id="8" name="Footer Placeholder 7">
            <a:extLst>
              <a:ext uri="{FF2B5EF4-FFF2-40B4-BE49-F238E27FC236}">
                <a16:creationId xmlns:a16="http://schemas.microsoft.com/office/drawing/2014/main" id="{8B347C0D-AE26-46A8-8170-B185EFDD07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AA882C-1B09-447B-8883-97103154ABD2}"/>
              </a:ext>
            </a:extLst>
          </p:cNvPr>
          <p:cNvSpPr>
            <a:spLocks noGrp="1"/>
          </p:cNvSpPr>
          <p:nvPr>
            <p:ph type="sldNum" sz="quarter" idx="12"/>
          </p:nvPr>
        </p:nvSpPr>
        <p:spPr/>
        <p:txBody>
          <a:bodyPr/>
          <a:lstStyle/>
          <a:p>
            <a:fld id="{12FB2E7D-C491-482F-8FD9-A4D25BCFC865}" type="slidenum">
              <a:rPr lang="en-US" smtClean="0"/>
              <a:t>‹#›</a:t>
            </a:fld>
            <a:endParaRPr lang="en-US"/>
          </a:p>
        </p:txBody>
      </p:sp>
    </p:spTree>
    <p:extLst>
      <p:ext uri="{BB962C8B-B14F-4D97-AF65-F5344CB8AC3E}">
        <p14:creationId xmlns:p14="http://schemas.microsoft.com/office/powerpoint/2010/main" val="344624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348A-19BB-489C-811A-0B1BFF142B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CA4F39-F96C-4437-A86E-914DF5DF4D8C}"/>
              </a:ext>
            </a:extLst>
          </p:cNvPr>
          <p:cNvSpPr>
            <a:spLocks noGrp="1"/>
          </p:cNvSpPr>
          <p:nvPr>
            <p:ph type="dt" sz="half" idx="10"/>
          </p:nvPr>
        </p:nvSpPr>
        <p:spPr/>
        <p:txBody>
          <a:bodyPr/>
          <a:lstStyle/>
          <a:p>
            <a:fld id="{F849394C-2A4A-42EC-B8A7-B0F54DA2DE25}" type="datetimeFigureOut">
              <a:rPr lang="en-US" smtClean="0"/>
              <a:t>3/2/2022</a:t>
            </a:fld>
            <a:endParaRPr lang="en-US"/>
          </a:p>
        </p:txBody>
      </p:sp>
      <p:sp>
        <p:nvSpPr>
          <p:cNvPr id="4" name="Footer Placeholder 3">
            <a:extLst>
              <a:ext uri="{FF2B5EF4-FFF2-40B4-BE49-F238E27FC236}">
                <a16:creationId xmlns:a16="http://schemas.microsoft.com/office/drawing/2014/main" id="{925172D3-2ADE-46D9-9035-AB1FCF9E3B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BA2C17-627A-426B-ACFC-F7E44A88F04A}"/>
              </a:ext>
            </a:extLst>
          </p:cNvPr>
          <p:cNvSpPr>
            <a:spLocks noGrp="1"/>
          </p:cNvSpPr>
          <p:nvPr>
            <p:ph type="sldNum" sz="quarter" idx="12"/>
          </p:nvPr>
        </p:nvSpPr>
        <p:spPr/>
        <p:txBody>
          <a:bodyPr/>
          <a:lstStyle/>
          <a:p>
            <a:fld id="{12FB2E7D-C491-482F-8FD9-A4D25BCFC865}" type="slidenum">
              <a:rPr lang="en-US" smtClean="0"/>
              <a:t>‹#›</a:t>
            </a:fld>
            <a:endParaRPr lang="en-US"/>
          </a:p>
        </p:txBody>
      </p:sp>
    </p:spTree>
    <p:extLst>
      <p:ext uri="{BB962C8B-B14F-4D97-AF65-F5344CB8AC3E}">
        <p14:creationId xmlns:p14="http://schemas.microsoft.com/office/powerpoint/2010/main" val="2149281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E0DE6A-851E-4B6A-B5F8-EDACED118D43}"/>
              </a:ext>
            </a:extLst>
          </p:cNvPr>
          <p:cNvSpPr>
            <a:spLocks noGrp="1"/>
          </p:cNvSpPr>
          <p:nvPr>
            <p:ph type="dt" sz="half" idx="10"/>
          </p:nvPr>
        </p:nvSpPr>
        <p:spPr/>
        <p:txBody>
          <a:bodyPr/>
          <a:lstStyle/>
          <a:p>
            <a:fld id="{F849394C-2A4A-42EC-B8A7-B0F54DA2DE25}" type="datetimeFigureOut">
              <a:rPr lang="en-US" smtClean="0"/>
              <a:t>3/2/2022</a:t>
            </a:fld>
            <a:endParaRPr lang="en-US"/>
          </a:p>
        </p:txBody>
      </p:sp>
      <p:sp>
        <p:nvSpPr>
          <p:cNvPr id="3" name="Footer Placeholder 2">
            <a:extLst>
              <a:ext uri="{FF2B5EF4-FFF2-40B4-BE49-F238E27FC236}">
                <a16:creationId xmlns:a16="http://schemas.microsoft.com/office/drawing/2014/main" id="{398A7110-CCBB-4CDD-8123-7C4D7DB600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6ECEE8-DF8B-4ABE-B15D-D59836B45B68}"/>
              </a:ext>
            </a:extLst>
          </p:cNvPr>
          <p:cNvSpPr>
            <a:spLocks noGrp="1"/>
          </p:cNvSpPr>
          <p:nvPr>
            <p:ph type="sldNum" sz="quarter" idx="12"/>
          </p:nvPr>
        </p:nvSpPr>
        <p:spPr/>
        <p:txBody>
          <a:bodyPr/>
          <a:lstStyle/>
          <a:p>
            <a:fld id="{12FB2E7D-C491-482F-8FD9-A4D25BCFC865}" type="slidenum">
              <a:rPr lang="en-US" smtClean="0"/>
              <a:t>‹#›</a:t>
            </a:fld>
            <a:endParaRPr lang="en-US"/>
          </a:p>
        </p:txBody>
      </p:sp>
    </p:spTree>
    <p:extLst>
      <p:ext uri="{BB962C8B-B14F-4D97-AF65-F5344CB8AC3E}">
        <p14:creationId xmlns:p14="http://schemas.microsoft.com/office/powerpoint/2010/main" val="368507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DFA9-0DAB-4FB3-B8B8-E57167268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BE248E-9A0B-4453-AE0C-897E939134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44A7AB-2626-409C-A1ED-BEE857CD9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EF1DA9-B553-4D34-8239-BA62AB0A7F66}"/>
              </a:ext>
            </a:extLst>
          </p:cNvPr>
          <p:cNvSpPr>
            <a:spLocks noGrp="1"/>
          </p:cNvSpPr>
          <p:nvPr>
            <p:ph type="dt" sz="half" idx="10"/>
          </p:nvPr>
        </p:nvSpPr>
        <p:spPr/>
        <p:txBody>
          <a:bodyPr/>
          <a:lstStyle/>
          <a:p>
            <a:fld id="{F849394C-2A4A-42EC-B8A7-B0F54DA2DE25}" type="datetimeFigureOut">
              <a:rPr lang="en-US" smtClean="0"/>
              <a:t>3/2/2022</a:t>
            </a:fld>
            <a:endParaRPr lang="en-US"/>
          </a:p>
        </p:txBody>
      </p:sp>
      <p:sp>
        <p:nvSpPr>
          <p:cNvPr id="6" name="Footer Placeholder 5">
            <a:extLst>
              <a:ext uri="{FF2B5EF4-FFF2-40B4-BE49-F238E27FC236}">
                <a16:creationId xmlns:a16="http://schemas.microsoft.com/office/drawing/2014/main" id="{6E7550B6-ED48-4703-BAB1-491675DE94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00C15-5B07-4E66-B859-9515527D07CD}"/>
              </a:ext>
            </a:extLst>
          </p:cNvPr>
          <p:cNvSpPr>
            <a:spLocks noGrp="1"/>
          </p:cNvSpPr>
          <p:nvPr>
            <p:ph type="sldNum" sz="quarter" idx="12"/>
          </p:nvPr>
        </p:nvSpPr>
        <p:spPr/>
        <p:txBody>
          <a:bodyPr/>
          <a:lstStyle/>
          <a:p>
            <a:fld id="{12FB2E7D-C491-482F-8FD9-A4D25BCFC865}" type="slidenum">
              <a:rPr lang="en-US" smtClean="0"/>
              <a:t>‹#›</a:t>
            </a:fld>
            <a:endParaRPr lang="en-US"/>
          </a:p>
        </p:txBody>
      </p:sp>
    </p:spTree>
    <p:extLst>
      <p:ext uri="{BB962C8B-B14F-4D97-AF65-F5344CB8AC3E}">
        <p14:creationId xmlns:p14="http://schemas.microsoft.com/office/powerpoint/2010/main" val="929747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3256-6067-46C9-8A0B-156AEA3481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5D22CB-60AA-4434-8F6C-E091C16052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95A25D-6D11-45C0-B50D-D34247191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5E4141-878A-4E16-B840-B59246CEA9A7}"/>
              </a:ext>
            </a:extLst>
          </p:cNvPr>
          <p:cNvSpPr>
            <a:spLocks noGrp="1"/>
          </p:cNvSpPr>
          <p:nvPr>
            <p:ph type="dt" sz="half" idx="10"/>
          </p:nvPr>
        </p:nvSpPr>
        <p:spPr/>
        <p:txBody>
          <a:bodyPr/>
          <a:lstStyle/>
          <a:p>
            <a:fld id="{F849394C-2A4A-42EC-B8A7-B0F54DA2DE25}" type="datetimeFigureOut">
              <a:rPr lang="en-US" smtClean="0"/>
              <a:t>3/2/2022</a:t>
            </a:fld>
            <a:endParaRPr lang="en-US"/>
          </a:p>
        </p:txBody>
      </p:sp>
      <p:sp>
        <p:nvSpPr>
          <p:cNvPr id="6" name="Footer Placeholder 5">
            <a:extLst>
              <a:ext uri="{FF2B5EF4-FFF2-40B4-BE49-F238E27FC236}">
                <a16:creationId xmlns:a16="http://schemas.microsoft.com/office/drawing/2014/main" id="{DC67E4BB-B901-497F-8D9E-BFF5BD3AA3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271D3-5D5B-4CA6-A39C-FCA3AE74AAE8}"/>
              </a:ext>
            </a:extLst>
          </p:cNvPr>
          <p:cNvSpPr>
            <a:spLocks noGrp="1"/>
          </p:cNvSpPr>
          <p:nvPr>
            <p:ph type="sldNum" sz="quarter" idx="12"/>
          </p:nvPr>
        </p:nvSpPr>
        <p:spPr/>
        <p:txBody>
          <a:bodyPr/>
          <a:lstStyle/>
          <a:p>
            <a:fld id="{12FB2E7D-C491-482F-8FD9-A4D25BCFC865}" type="slidenum">
              <a:rPr lang="en-US" smtClean="0"/>
              <a:t>‹#›</a:t>
            </a:fld>
            <a:endParaRPr lang="en-US"/>
          </a:p>
        </p:txBody>
      </p:sp>
    </p:spTree>
    <p:extLst>
      <p:ext uri="{BB962C8B-B14F-4D97-AF65-F5344CB8AC3E}">
        <p14:creationId xmlns:p14="http://schemas.microsoft.com/office/powerpoint/2010/main" val="998895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2F458-C2EC-460E-A762-13064A019E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66E1DF-3C4F-4042-9632-3AA0EF92F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0A8FC-EE90-4BAA-A17C-C260BCA88D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9394C-2A4A-42EC-B8A7-B0F54DA2DE25}" type="datetimeFigureOut">
              <a:rPr lang="en-US" smtClean="0"/>
              <a:t>3/2/2022</a:t>
            </a:fld>
            <a:endParaRPr lang="en-US"/>
          </a:p>
        </p:txBody>
      </p:sp>
      <p:sp>
        <p:nvSpPr>
          <p:cNvPr id="5" name="Footer Placeholder 4">
            <a:extLst>
              <a:ext uri="{FF2B5EF4-FFF2-40B4-BE49-F238E27FC236}">
                <a16:creationId xmlns:a16="http://schemas.microsoft.com/office/drawing/2014/main" id="{7BB1D2EE-9DB7-4EDC-9CCC-817404453F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F87ACA-4EB2-4D0E-BB1D-7E9A04E76D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B2E7D-C491-482F-8FD9-A4D25BCFC865}" type="slidenum">
              <a:rPr lang="en-US" smtClean="0"/>
              <a:t>‹#›</a:t>
            </a:fld>
            <a:endParaRPr lang="en-US"/>
          </a:p>
        </p:txBody>
      </p:sp>
    </p:spTree>
    <p:extLst>
      <p:ext uri="{BB962C8B-B14F-4D97-AF65-F5344CB8AC3E}">
        <p14:creationId xmlns:p14="http://schemas.microsoft.com/office/powerpoint/2010/main" val="472984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jpeg"/><Relationship Id="rId5" Type="http://schemas.openxmlformats.org/officeDocument/2006/relationships/image" Target="../media/image20.wmf"/><Relationship Id="rId10"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id="{AB7A10F5-86A2-416A-B4A4-5E6F76B5EF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9815" y="104827"/>
            <a:ext cx="5812359" cy="233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1">
            <a:extLst>
              <a:ext uri="{FF2B5EF4-FFF2-40B4-BE49-F238E27FC236}">
                <a16:creationId xmlns:a16="http://schemas.microsoft.com/office/drawing/2014/main" id="{644DD30A-6000-4D33-9890-09FF646497AA}"/>
              </a:ext>
            </a:extLst>
          </p:cNvPr>
          <p:cNvSpPr txBox="1">
            <a:spLocks noChangeArrowheads="1"/>
          </p:cNvSpPr>
          <p:nvPr/>
        </p:nvSpPr>
        <p:spPr bwMode="auto">
          <a:xfrm>
            <a:off x="7661380" y="285743"/>
            <a:ext cx="1665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385763" rtl="1">
              <a:spcBef>
                <a:spcPct val="20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gn="r" defTabSz="385763" rtl="1">
              <a:spcBef>
                <a:spcPct val="20000"/>
              </a:spcBef>
              <a:buFont typeface="Arial" panose="020B0604020202020204" pitchFamily="34" charset="0"/>
              <a:buChar char="–"/>
              <a:defRPr sz="2100">
                <a:solidFill>
                  <a:schemeClr val="tx1"/>
                </a:solidFill>
                <a:latin typeface="Calibri" panose="020F0502020204030204" pitchFamily="34" charset="0"/>
                <a:cs typeface="Calibri" panose="020F0502020204030204" pitchFamily="34" charset="0"/>
              </a:defRPr>
            </a:lvl2pPr>
            <a:lvl3pPr marL="1143000" indent="-228600" algn="r" defTabSz="385763" rtl="1">
              <a:spcBef>
                <a:spcPct val="200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gn="r" defTabSz="385763" rtl="1">
              <a:spcBef>
                <a:spcPct val="20000"/>
              </a:spcBef>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4pPr>
            <a:lvl5pPr marL="2057400" indent="-228600" algn="r" defTabSz="385763" rtl="1">
              <a:spcBef>
                <a:spcPct val="20000"/>
              </a:spcBef>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5pPr>
            <a:lvl6pPr marL="2514600" indent="-228600" algn="r" defTabSz="385763" rtl="1"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6pPr>
            <a:lvl7pPr marL="2971800" indent="-228600" algn="r" defTabSz="385763" rtl="1"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7pPr>
            <a:lvl8pPr marL="3429000" indent="-228600" algn="r" defTabSz="385763" rtl="1"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8pPr>
            <a:lvl9pPr marL="3886200" indent="-228600" algn="r" defTabSz="385763" rtl="1"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9pPr>
          </a:lstStyle>
          <a:p>
            <a:pPr algn="ctr" defTabSz="289322" rtl="0" eaLnBrk="0" fontAlgn="base" hangingPunct="0">
              <a:spcBef>
                <a:spcPct val="0"/>
              </a:spcBef>
              <a:spcAft>
                <a:spcPct val="0"/>
              </a:spcAft>
              <a:buNone/>
              <a:defRPr/>
            </a:pPr>
            <a:r>
              <a:rPr lang="ar-EG" altLang="en-US" sz="4800" b="1" dirty="0">
                <a:solidFill>
                  <a:srgbClr val="FF0000"/>
                </a:solidFill>
                <a:latin typeface="Arial" panose="020B0604020202020204" pitchFamily="34" charset="0"/>
                <a:cs typeface="Arial" panose="020B0604020202020204" pitchFamily="34" charset="0"/>
              </a:rPr>
              <a:t>أهلا</a:t>
            </a:r>
            <a:endParaRPr lang="en-US" altLang="en-US" sz="4800" b="1" dirty="0">
              <a:solidFill>
                <a:srgbClr val="FF0000"/>
              </a:solidFill>
              <a:latin typeface="Arial" panose="020B0604020202020204" pitchFamily="34" charset="0"/>
              <a:cs typeface="Arial" panose="020B0604020202020204" pitchFamily="34" charset="0"/>
            </a:endParaRPr>
          </a:p>
        </p:txBody>
      </p:sp>
      <p:sp>
        <p:nvSpPr>
          <p:cNvPr id="12292" name="TextBox 3">
            <a:extLst>
              <a:ext uri="{FF2B5EF4-FFF2-40B4-BE49-F238E27FC236}">
                <a16:creationId xmlns:a16="http://schemas.microsoft.com/office/drawing/2014/main" id="{CD841915-AE16-4C3A-AA46-1D432924DCA5}"/>
              </a:ext>
            </a:extLst>
          </p:cNvPr>
          <p:cNvSpPr txBox="1">
            <a:spLocks noChangeArrowheads="1"/>
          </p:cNvSpPr>
          <p:nvPr/>
        </p:nvSpPr>
        <p:spPr bwMode="auto">
          <a:xfrm>
            <a:off x="787791" y="178023"/>
            <a:ext cx="17687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385763" rtl="1">
              <a:spcBef>
                <a:spcPct val="20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gn="r" defTabSz="385763" rtl="1">
              <a:spcBef>
                <a:spcPct val="20000"/>
              </a:spcBef>
              <a:buFont typeface="Arial" panose="020B0604020202020204" pitchFamily="34" charset="0"/>
              <a:buChar char="–"/>
              <a:defRPr sz="2100">
                <a:solidFill>
                  <a:schemeClr val="tx1"/>
                </a:solidFill>
                <a:latin typeface="Calibri" panose="020F0502020204030204" pitchFamily="34" charset="0"/>
                <a:cs typeface="Calibri" panose="020F0502020204030204" pitchFamily="34" charset="0"/>
              </a:defRPr>
            </a:lvl2pPr>
            <a:lvl3pPr marL="1143000" indent="-228600" algn="r" defTabSz="385763" rtl="1">
              <a:spcBef>
                <a:spcPct val="200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gn="r" defTabSz="385763" rtl="1">
              <a:spcBef>
                <a:spcPct val="20000"/>
              </a:spcBef>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4pPr>
            <a:lvl5pPr marL="2057400" indent="-228600" algn="r" defTabSz="385763" rtl="1">
              <a:spcBef>
                <a:spcPct val="20000"/>
              </a:spcBef>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5pPr>
            <a:lvl6pPr marL="2514600" indent="-228600" algn="r" defTabSz="385763" rtl="1"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6pPr>
            <a:lvl7pPr marL="2971800" indent="-228600" algn="r" defTabSz="385763" rtl="1"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7pPr>
            <a:lvl8pPr marL="3429000" indent="-228600" algn="r" defTabSz="385763" rtl="1"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8pPr>
            <a:lvl9pPr marL="3886200" indent="-228600" algn="r" defTabSz="385763" rtl="1"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9pPr>
          </a:lstStyle>
          <a:p>
            <a:pPr algn="ctr" defTabSz="289322" rtl="0" eaLnBrk="0" fontAlgn="base" hangingPunct="0">
              <a:spcBef>
                <a:spcPct val="0"/>
              </a:spcBef>
              <a:spcAft>
                <a:spcPct val="0"/>
              </a:spcAft>
              <a:buNone/>
              <a:defRPr/>
            </a:pPr>
            <a:r>
              <a:rPr lang="ar-EG" altLang="en-US" sz="4800" b="1" dirty="0">
                <a:solidFill>
                  <a:srgbClr val="FF0000"/>
                </a:solidFill>
                <a:latin typeface="Arial" panose="020B0604020202020204" pitchFamily="34" charset="0"/>
                <a:cs typeface="Arial" panose="020B0604020202020204" pitchFamily="34" charset="0"/>
              </a:rPr>
              <a:t>وسهلا</a:t>
            </a:r>
            <a:endParaRPr lang="en-US" altLang="en-US" sz="4800" b="1" dirty="0">
              <a:solidFill>
                <a:srgbClr val="FF0000"/>
              </a:solidFill>
              <a:latin typeface="Arial" panose="020B0604020202020204" pitchFamily="34" charset="0"/>
              <a:cs typeface="Arial" panose="020B0604020202020204" pitchFamily="34" charset="0"/>
            </a:endParaRPr>
          </a:p>
        </p:txBody>
      </p:sp>
      <p:sp>
        <p:nvSpPr>
          <p:cNvPr id="12293" name="TextBox 6">
            <a:extLst>
              <a:ext uri="{FF2B5EF4-FFF2-40B4-BE49-F238E27FC236}">
                <a16:creationId xmlns:a16="http://schemas.microsoft.com/office/drawing/2014/main" id="{FE6E4C1D-DF92-4039-8381-76488F38B069}"/>
              </a:ext>
            </a:extLst>
          </p:cNvPr>
          <p:cNvSpPr txBox="1">
            <a:spLocks noChangeArrowheads="1"/>
          </p:cNvSpPr>
          <p:nvPr/>
        </p:nvSpPr>
        <p:spPr bwMode="auto">
          <a:xfrm>
            <a:off x="154745" y="2534996"/>
            <a:ext cx="11057206" cy="3590983"/>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385763">
              <a:defRPr>
                <a:solidFill>
                  <a:schemeClr val="tx1"/>
                </a:solidFill>
                <a:latin typeface="Arial" panose="020B0604020202020204" pitchFamily="34" charset="0"/>
                <a:cs typeface="Arial" panose="020B0604020202020204" pitchFamily="34" charset="0"/>
              </a:defRPr>
            </a:lvl1pPr>
            <a:lvl2pPr marL="742950" indent="-285750" defTabSz="385763">
              <a:defRPr>
                <a:solidFill>
                  <a:schemeClr val="tx1"/>
                </a:solidFill>
                <a:latin typeface="Arial" panose="020B0604020202020204" pitchFamily="34" charset="0"/>
                <a:cs typeface="Arial" panose="020B0604020202020204" pitchFamily="34" charset="0"/>
              </a:defRPr>
            </a:lvl2pPr>
            <a:lvl3pPr marL="1143000" indent="-228600" defTabSz="385763">
              <a:defRPr>
                <a:solidFill>
                  <a:schemeClr val="tx1"/>
                </a:solidFill>
                <a:latin typeface="Arial" panose="020B0604020202020204" pitchFamily="34" charset="0"/>
                <a:cs typeface="Arial" panose="020B0604020202020204" pitchFamily="34" charset="0"/>
              </a:defRPr>
            </a:lvl3pPr>
            <a:lvl4pPr marL="1600200" indent="-228600" defTabSz="385763">
              <a:defRPr>
                <a:solidFill>
                  <a:schemeClr val="tx1"/>
                </a:solidFill>
                <a:latin typeface="Arial" panose="020B0604020202020204" pitchFamily="34" charset="0"/>
                <a:cs typeface="Arial" panose="020B0604020202020204" pitchFamily="34" charset="0"/>
              </a:defRPr>
            </a:lvl4pPr>
            <a:lvl5pPr marL="2057400" indent="-228600" defTabSz="385763">
              <a:defRPr>
                <a:solidFill>
                  <a:schemeClr val="tx1"/>
                </a:solidFill>
                <a:latin typeface="Arial" panose="020B0604020202020204" pitchFamily="34" charset="0"/>
                <a:cs typeface="Arial" panose="020B0604020202020204" pitchFamily="34" charset="0"/>
              </a:defRPr>
            </a:lvl5pPr>
            <a:lvl6pPr marL="2514600" indent="-228600" defTabSz="385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85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85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85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289322" fontAlgn="base">
              <a:lnSpc>
                <a:spcPct val="80000"/>
              </a:lnSpc>
              <a:spcBef>
                <a:spcPct val="0"/>
              </a:spcBef>
              <a:spcAft>
                <a:spcPct val="0"/>
              </a:spcAft>
              <a:defRPr/>
            </a:pPr>
            <a:r>
              <a:rPr lang="ar-JO" altLang="en-US" sz="5400" b="1" dirty="0">
                <a:solidFill>
                  <a:srgbClr val="0000FF"/>
                </a:solidFill>
                <a:latin typeface="Arial Black" panose="020B0A04020102020204" pitchFamily="34" charset="0"/>
              </a:rPr>
              <a:t>ا</a:t>
            </a:r>
            <a:r>
              <a:rPr lang="ar-EG" altLang="en-US" sz="5400" b="1" dirty="0">
                <a:solidFill>
                  <a:srgbClr val="0000FF"/>
                </a:solidFill>
                <a:latin typeface="Arial Black" panose="020B0A04020102020204" pitchFamily="34" charset="0"/>
              </a:rPr>
              <a:t>لأستاذ </a:t>
            </a:r>
            <a:r>
              <a:rPr lang="ar-SA" altLang="en-US" sz="5400" b="1" dirty="0">
                <a:solidFill>
                  <a:srgbClr val="0000FF"/>
                </a:solidFill>
                <a:latin typeface="Arial Black" panose="020B0A04020102020204" pitchFamily="34" charset="0"/>
              </a:rPr>
              <a:t>الدكتور</a:t>
            </a:r>
            <a:r>
              <a:rPr lang="ar-EG" altLang="en-US" sz="5400" b="1" dirty="0">
                <a:solidFill>
                  <a:srgbClr val="0000FF"/>
                </a:solidFill>
                <a:latin typeface="Arial Black" panose="020B0A04020102020204" pitchFamily="34" charset="0"/>
              </a:rPr>
              <a:t> يوسف حسين</a:t>
            </a:r>
          </a:p>
          <a:p>
            <a:pPr algn="ctr" defTabSz="289322" fontAlgn="base">
              <a:lnSpc>
                <a:spcPct val="170000"/>
              </a:lnSpc>
              <a:spcBef>
                <a:spcPct val="0"/>
              </a:spcBef>
              <a:spcAft>
                <a:spcPct val="0"/>
              </a:spcAft>
              <a:defRPr/>
            </a:pPr>
            <a:r>
              <a:rPr lang="ar-EG" altLang="en-US" sz="2800" b="1" dirty="0">
                <a:solidFill>
                  <a:srgbClr val="000000"/>
                </a:solidFill>
                <a:latin typeface="Arial Black" panose="020B0A04020102020204" pitchFamily="34" charset="0"/>
              </a:rPr>
              <a:t>أستاذ التشريح وعلم الأجنة - كلية الطب –  </a:t>
            </a:r>
            <a:r>
              <a:rPr lang="ar-EG" altLang="en-US" sz="2800" b="1" i="1" dirty="0">
                <a:solidFill>
                  <a:srgbClr val="000000"/>
                </a:solidFill>
                <a:latin typeface="Arial Black" panose="020B0A04020102020204" pitchFamily="34" charset="0"/>
              </a:rPr>
              <a:t>جامعة </a:t>
            </a:r>
            <a:r>
              <a:rPr lang="ar-EG" altLang="en-US" sz="2800" b="1" dirty="0">
                <a:solidFill>
                  <a:srgbClr val="000000"/>
                </a:solidFill>
                <a:latin typeface="Arial Black" panose="020B0A04020102020204" pitchFamily="34" charset="0"/>
              </a:rPr>
              <a:t>الزقازيق – مصر</a:t>
            </a:r>
            <a:endParaRPr lang="en-US" altLang="en-US" sz="2400" b="1" dirty="0">
              <a:solidFill>
                <a:srgbClr val="000000"/>
              </a:solidFill>
              <a:latin typeface="Arial Black" panose="020B0A04020102020204" pitchFamily="34" charset="0"/>
            </a:endParaRPr>
          </a:p>
          <a:p>
            <a:pPr algn="ctr" defTabSz="289322" fontAlgn="base">
              <a:lnSpc>
                <a:spcPct val="170000"/>
              </a:lnSpc>
              <a:spcBef>
                <a:spcPct val="0"/>
              </a:spcBef>
              <a:spcAft>
                <a:spcPct val="0"/>
              </a:spcAft>
              <a:defRPr/>
            </a:pPr>
            <a:r>
              <a:rPr lang="ar-EG" altLang="en-US" sz="2400" b="1" dirty="0">
                <a:solidFill>
                  <a:srgbClr val="FF0000"/>
                </a:solidFill>
                <a:latin typeface="Arial Black" panose="020B0A04020102020204" pitchFamily="34" charset="0"/>
              </a:rPr>
              <a:t>رئيس قسم التشريح و الأنسجة و الأجنة - كلية الطب - جامعة مؤتة</a:t>
            </a:r>
            <a:r>
              <a:rPr lang="ar-JO" altLang="en-US" sz="2400" b="1" dirty="0">
                <a:solidFill>
                  <a:srgbClr val="FF0000"/>
                </a:solidFill>
                <a:latin typeface="Arial Black" panose="020B0A04020102020204" pitchFamily="34" charset="0"/>
              </a:rPr>
              <a:t> - الأردن</a:t>
            </a:r>
            <a:endParaRPr lang="ar-EG" altLang="en-US" sz="2400" b="1" dirty="0">
              <a:solidFill>
                <a:srgbClr val="FF0000"/>
              </a:solidFill>
              <a:latin typeface="Arial Black" panose="020B0A04020102020204" pitchFamily="34" charset="0"/>
            </a:endParaRPr>
          </a:p>
          <a:p>
            <a:pPr algn="ctr" defTabSz="289322" fontAlgn="base">
              <a:lnSpc>
                <a:spcPct val="170000"/>
              </a:lnSpc>
              <a:spcBef>
                <a:spcPct val="0"/>
              </a:spcBef>
              <a:spcAft>
                <a:spcPct val="0"/>
              </a:spcAft>
              <a:defRPr/>
            </a:pPr>
            <a:r>
              <a:rPr lang="ar-EG" altLang="en-US" sz="2400" b="1" dirty="0">
                <a:solidFill>
                  <a:srgbClr val="FF0000"/>
                </a:solidFill>
                <a:latin typeface="Arial Black" panose="020B0A04020102020204" pitchFamily="34" charset="0"/>
              </a:rPr>
              <a:t>دكتوراة من جامعة كولونيا المانيا</a:t>
            </a:r>
          </a:p>
          <a:p>
            <a:pPr algn="ctr" defTabSz="289322" rtl="1" fontAlgn="base">
              <a:lnSpc>
                <a:spcPct val="120000"/>
              </a:lnSpc>
              <a:spcBef>
                <a:spcPct val="0"/>
              </a:spcBef>
              <a:spcAft>
                <a:spcPct val="0"/>
              </a:spcAft>
              <a:defRPr/>
            </a:pPr>
            <a:r>
              <a:rPr lang="ar-JO" altLang="en-US" sz="2400" b="1" dirty="0">
                <a:solidFill>
                  <a:srgbClr val="000000"/>
                </a:solidFill>
                <a:latin typeface="Arial Black" panose="020B0A04020102020204" pitchFamily="34" charset="0"/>
              </a:rPr>
              <a:t>اليوتيوب </a:t>
            </a:r>
            <a:r>
              <a:rPr lang="en-US" altLang="en-US" sz="2400" b="1" dirty="0">
                <a:solidFill>
                  <a:srgbClr val="000000"/>
                </a:solidFill>
                <a:latin typeface="Arial Black" panose="020B0A04020102020204" pitchFamily="34" charset="0"/>
              </a:rPr>
              <a:t>Prof. Dr. Youssef Hussein Anatomy</a:t>
            </a:r>
            <a:endParaRPr lang="ar-EG" altLang="en-US" sz="2400" b="1" dirty="0">
              <a:solidFill>
                <a:srgbClr val="000000"/>
              </a:solidFill>
              <a:latin typeface="Arial Black" panose="020B0A04020102020204" pitchFamily="34" charset="0"/>
            </a:endParaRPr>
          </a:p>
          <a:p>
            <a:pPr algn="ctr" defTabSz="289322" rtl="1" fontAlgn="base">
              <a:lnSpc>
                <a:spcPct val="120000"/>
              </a:lnSpc>
              <a:spcBef>
                <a:spcPct val="0"/>
              </a:spcBef>
              <a:spcAft>
                <a:spcPct val="0"/>
              </a:spcAft>
              <a:defRPr/>
            </a:pPr>
            <a:r>
              <a:rPr lang="ar-EG" altLang="en-US" sz="2400" b="1" dirty="0">
                <a:solidFill>
                  <a:srgbClr val="0000CC"/>
                </a:solidFill>
                <a:latin typeface="Arial Black" panose="020B0A04020102020204" pitchFamily="34" charset="0"/>
              </a:rPr>
              <a:t>جروب الفيس د. يوسف حسين (استاذ التشريح)</a:t>
            </a:r>
            <a:endParaRPr lang="ar-JO" altLang="en-US" sz="2400" b="1" dirty="0">
              <a:solidFill>
                <a:srgbClr val="0000CC"/>
              </a:solidFill>
              <a:latin typeface="Arial Black" panose="020B0A04020102020204" pitchFamily="34" charset="0"/>
            </a:endParaRPr>
          </a:p>
        </p:txBody>
      </p:sp>
    </p:spTree>
    <p:extLst>
      <p:ext uri="{BB962C8B-B14F-4D97-AF65-F5344CB8AC3E}">
        <p14:creationId xmlns:p14="http://schemas.microsoft.com/office/powerpoint/2010/main" val="17087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B696B7-EC0C-402B-BA5B-FDBF25E9CADE}"/>
              </a:ext>
            </a:extLst>
          </p:cNvPr>
          <p:cNvSpPr/>
          <p:nvPr/>
        </p:nvSpPr>
        <p:spPr>
          <a:xfrm>
            <a:off x="484909" y="221673"/>
            <a:ext cx="11360727" cy="5183150"/>
          </a:xfrm>
          <a:prstGeom prst="rect">
            <a:avLst/>
          </a:prstGeom>
        </p:spPr>
        <p:txBody>
          <a:bodyPr wrap="square">
            <a:spAutoFit/>
          </a:bodyPr>
          <a:lstStyle/>
          <a:p>
            <a:pPr marL="0" marR="0" lvl="0" indent="36195"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B-</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According to degree of movements:</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36195" algn="justLow"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1- Plane Joints</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It allows only gliding movements.</a:t>
            </a:r>
          </a:p>
          <a:p>
            <a:pPr lvl="0" indent="36195" algn="justLow">
              <a:lnSpc>
                <a:spcPct val="150000"/>
              </a:lnSpc>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E.g. </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Arial" panose="020B0604020202020204" pitchFamily="34" charset="0"/>
              </a:rPr>
              <a:t>intercarpal &amp; intertarsal joints</a:t>
            </a:r>
            <a:endParaRPr kumimoji="0" lang="en-US" sz="2800" b="0"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36195" algn="justLow"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2- Angular</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movements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they form angles between the articular bones (flexion and extension).</a:t>
            </a:r>
          </a:p>
          <a:p>
            <a:pPr marL="0" marR="0" lvl="0" indent="36195" algn="justLow" defTabSz="914400" rtl="0" eaLnBrk="1" fontAlgn="auto" latinLnBrk="0" hangingPunct="1">
              <a:lnSpc>
                <a:spcPct val="150000"/>
              </a:lnSpc>
              <a:spcBef>
                <a:spcPts val="0"/>
              </a:spcBef>
              <a:spcAft>
                <a:spcPts val="0"/>
              </a:spcAft>
              <a:buClrTx/>
              <a:buSzTx/>
              <a:buFontTx/>
              <a:buNone/>
              <a:tabLst>
                <a:tab pos="685800" algn="l"/>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E.g. </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Arial" panose="020B0604020202020204" pitchFamily="34" charset="0"/>
              </a:rPr>
              <a:t>elbow and knee joints.</a:t>
            </a:r>
            <a:endParaRPr kumimoji="0" lang="en-US" sz="2800" b="0"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36195" algn="justLow" defTabSz="914400" rtl="0" eaLnBrk="1" fontAlgn="auto" latinLnBrk="0" hangingPunct="1">
              <a:lnSpc>
                <a:spcPct val="150000"/>
              </a:lnSpc>
              <a:spcBef>
                <a:spcPts val="0"/>
              </a:spcBef>
              <a:spcAft>
                <a:spcPts val="0"/>
              </a:spcAft>
              <a:buClrTx/>
              <a:buSzTx/>
              <a:buFontTx/>
              <a:buNone/>
              <a:tabLst>
                <a:tab pos="360045" algn="l"/>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3</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Circumduction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They permit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successive</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angular movements.</a:t>
            </a:r>
          </a:p>
          <a:p>
            <a:pPr lvl="0" indent="36195" algn="justLow">
              <a:lnSpc>
                <a:spcPct val="150000"/>
              </a:lnSpc>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E.g. </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Arial" panose="020B0604020202020204" pitchFamily="34" charset="0"/>
              </a:rPr>
              <a:t>Shoulder, </a:t>
            </a:r>
            <a:r>
              <a:rPr lang="en-US" sz="2800" b="1" dirty="0">
                <a:solidFill>
                  <a:srgbClr val="0000CC"/>
                </a:solidFill>
                <a:latin typeface="Arial" panose="020B0604020202020204" pitchFamily="34" charset="0"/>
                <a:ea typeface="Times New Roman" panose="02020603050405020304" pitchFamily="18" charset="0"/>
                <a:cs typeface="Arial" panose="020B0604020202020204" pitchFamily="34" charset="0"/>
              </a:rPr>
              <a:t>and hip </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Arial" panose="020B0604020202020204" pitchFamily="34" charset="0"/>
              </a:rPr>
              <a:t>joints.</a:t>
            </a:r>
            <a:r>
              <a:rPr kumimoji="0" lang="en-US" sz="2800" b="0"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Arial" panose="020B0604020202020204" pitchFamily="34" charset="0"/>
              </a:rPr>
              <a:t> </a:t>
            </a:r>
          </a:p>
        </p:txBody>
      </p:sp>
    </p:spTree>
    <p:custDataLst>
      <p:tags r:id="rId1"/>
    </p:custDataLst>
    <p:extLst>
      <p:ext uri="{BB962C8B-B14F-4D97-AF65-F5344CB8AC3E}">
        <p14:creationId xmlns:p14="http://schemas.microsoft.com/office/powerpoint/2010/main" val="381558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arn(inVertical)">
                                      <p:cBhvr>
                                        <p:cTn id="23" dur="500"/>
                                        <p:tgtEl>
                                          <p:spTgt spid="2">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barn(inVertical)">
                                      <p:cBhvr>
                                        <p:cTn id="2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3501" y="161897"/>
            <a:ext cx="11844997" cy="4363502"/>
          </a:xfrm>
          <a:prstGeom prst="rect">
            <a:avLst/>
          </a:prstGeom>
          <a:ln>
            <a:solidFill>
              <a:srgbClr val="004EEA"/>
            </a:solidFill>
          </a:ln>
        </p:spPr>
        <p:txBody>
          <a:bodyPr wrap="square">
            <a:spAutoFit/>
          </a:bodyPr>
          <a:lstStyle/>
          <a:p>
            <a:pPr lvl="0" indent="36195" algn="ctr">
              <a:lnSpc>
                <a:spcPct val="130000"/>
              </a:lnSpc>
              <a:defRPr/>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C- According to the axes of movement</a:t>
            </a:r>
          </a:p>
          <a:p>
            <a:pPr lvl="0" indent="36195" algn="ctr">
              <a:lnSpc>
                <a:spcPct val="130000"/>
              </a:lnSpc>
              <a:buFont typeface="Wingdings" pitchFamily="2" charset="2"/>
              <a:buChar char="v"/>
              <a:defRPr/>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Uniaxial joints</a:t>
            </a:r>
          </a:p>
          <a:p>
            <a:pPr lvl="0" indent="36195" algn="ctr">
              <a:lnSpc>
                <a:spcPct val="130000"/>
              </a:lnSpc>
              <a:buFont typeface="Wingdings" pitchFamily="2" charset="2"/>
              <a:buChar char="v"/>
              <a:defRP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the movements occur around </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one</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axis</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only </a:t>
            </a:r>
            <a:endPar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Low">
              <a:lnSpc>
                <a:spcPct val="130000"/>
              </a:lnSpc>
              <a:tabLst>
                <a:tab pos="685800" algn="l"/>
              </a:tabLst>
              <a:defRPr/>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1- Hinge joints</a:t>
            </a:r>
            <a:r>
              <a:rPr lang="en-US"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resemble hinges </a:t>
            </a:r>
          </a:p>
          <a:p>
            <a:pPr lvl="0" algn="justLow">
              <a:lnSpc>
                <a:spcPct val="130000"/>
              </a:lnSpc>
              <a:tabLst>
                <a:tab pos="685800" algn="l"/>
              </a:tabLst>
              <a:defRPr/>
            </a:pPr>
            <a:r>
              <a:rPr lang="en-US"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The allowed </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movements</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are </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flexion and extension</a:t>
            </a:r>
          </a:p>
          <a:p>
            <a:pPr lvl="0" algn="justLow">
              <a:lnSpc>
                <a:spcPct val="130000"/>
              </a:lnSpc>
              <a:tabLst>
                <a:tab pos="685800" algn="l"/>
              </a:tabLst>
              <a:defRPr/>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e.g. </a:t>
            </a:r>
            <a:r>
              <a:rPr lang="en-US" sz="2400" b="1" dirty="0">
                <a:solidFill>
                  <a:srgbClr val="0000CC"/>
                </a:solidFill>
                <a:latin typeface="Arial" panose="020B0604020202020204" pitchFamily="34" charset="0"/>
                <a:ea typeface="Times New Roman" panose="02020603050405020304" pitchFamily="18" charset="0"/>
                <a:cs typeface="Arial" panose="020B0604020202020204" pitchFamily="34" charset="0"/>
              </a:rPr>
              <a:t>elbow</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and </a:t>
            </a:r>
            <a:r>
              <a:rPr lang="en-US" sz="2400" b="1" dirty="0">
                <a:solidFill>
                  <a:srgbClr val="0000CC"/>
                </a:solidFill>
                <a:latin typeface="Arial" panose="020B0604020202020204" pitchFamily="34" charset="0"/>
                <a:ea typeface="Times New Roman" panose="02020603050405020304" pitchFamily="18" charset="0"/>
                <a:cs typeface="Arial" panose="020B0604020202020204" pitchFamily="34" charset="0"/>
              </a:rPr>
              <a:t>Interphalangeal Joints</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lvl="0">
              <a:lnSpc>
                <a:spcPct val="130000"/>
              </a:lnSpc>
              <a:tabLst>
                <a:tab pos="685800" algn="l"/>
              </a:tabLst>
              <a:defRPr/>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2- Pivot joints</a:t>
            </a:r>
            <a:r>
              <a:rPr lang="en-US"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p>
          <a:p>
            <a:pPr lvl="1" indent="36195" algn="justLow">
              <a:lnSpc>
                <a:spcPct val="130000"/>
              </a:lnSpc>
              <a:defRP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The allowed </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movements</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are </a:t>
            </a:r>
            <a:r>
              <a:rPr lang="en-US"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rotation</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1" indent="36195" algn="justLow">
              <a:lnSpc>
                <a:spcPct val="130000"/>
              </a:lnSpc>
              <a:defRPr/>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e. g.  </a:t>
            </a:r>
            <a:r>
              <a:rPr lang="en-US" sz="2400" b="1" dirty="0">
                <a:solidFill>
                  <a:srgbClr val="0000CC"/>
                </a:solidFill>
                <a:latin typeface="Arial" panose="020B0604020202020204" pitchFamily="34" charset="0"/>
                <a:ea typeface="Times New Roman" panose="02020603050405020304" pitchFamily="18" charset="0"/>
                <a:cs typeface="Arial" panose="020B0604020202020204" pitchFamily="34" charset="0"/>
              </a:rPr>
              <a:t>Superior and inferior radio-ulnar joints; Atlantoaxial joint.                 </a:t>
            </a:r>
            <a:endParaRPr lang="en-US" sz="2400" dirty="0">
              <a:solidFill>
                <a:srgbClr val="0000CC"/>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a:extLst>
              <a:ext uri="{FF2B5EF4-FFF2-40B4-BE49-F238E27FC236}">
                <a16:creationId xmlns:a16="http://schemas.microsoft.com/office/drawing/2014/main" id="{BE50C212-0C60-4FA5-8943-5FB043189C3B}"/>
              </a:ext>
            </a:extLst>
          </p:cNvPr>
          <p:cNvPicPr>
            <a:picLocks noChangeAspect="1" noChangeArrowheads="1"/>
          </p:cNvPicPr>
          <p:nvPr/>
        </p:nvPicPr>
        <p:blipFill>
          <a:blip r:embed="rId4" cstate="print">
            <a:lum bright="-10000" contrast="20000"/>
          </a:blip>
          <a:srcRect t="69454" r="60948"/>
          <a:stretch>
            <a:fillRect/>
          </a:stretch>
        </p:blipFill>
        <p:spPr bwMode="auto">
          <a:xfrm>
            <a:off x="661182" y="4525399"/>
            <a:ext cx="1776031" cy="2170704"/>
          </a:xfrm>
          <a:prstGeom prst="rect">
            <a:avLst/>
          </a:prstGeom>
          <a:noFill/>
          <a:ln w="9525">
            <a:noFill/>
            <a:miter lim="800000"/>
            <a:headEnd/>
            <a:tailEnd/>
          </a:ln>
          <a:effectLst/>
        </p:spPr>
      </p:pic>
      <p:pic>
        <p:nvPicPr>
          <p:cNvPr id="12" name="Picture 2">
            <a:extLst>
              <a:ext uri="{FF2B5EF4-FFF2-40B4-BE49-F238E27FC236}">
                <a16:creationId xmlns:a16="http://schemas.microsoft.com/office/drawing/2014/main" id="{51079762-D10A-47E2-9DC9-CEBB0BCA4F7D}"/>
              </a:ext>
            </a:extLst>
          </p:cNvPr>
          <p:cNvPicPr>
            <a:picLocks noChangeAspect="1" noChangeArrowheads="1"/>
          </p:cNvPicPr>
          <p:nvPr/>
        </p:nvPicPr>
        <p:blipFill>
          <a:blip r:embed="rId5" cstate="print"/>
          <a:srcRect/>
          <a:stretch>
            <a:fillRect/>
          </a:stretch>
        </p:blipFill>
        <p:spPr bwMode="auto">
          <a:xfrm>
            <a:off x="2756618" y="4551450"/>
            <a:ext cx="2809290" cy="2144653"/>
          </a:xfrm>
          <a:prstGeom prst="rect">
            <a:avLst/>
          </a:prstGeom>
          <a:noFill/>
          <a:ln w="9525">
            <a:noFill/>
            <a:miter lim="800000"/>
            <a:headEnd/>
            <a:tailEnd/>
          </a:ln>
          <a:effectLst/>
        </p:spPr>
      </p:pic>
      <p:pic>
        <p:nvPicPr>
          <p:cNvPr id="13" name="Picture 12">
            <a:extLst>
              <a:ext uri="{FF2B5EF4-FFF2-40B4-BE49-F238E27FC236}">
                <a16:creationId xmlns:a16="http://schemas.microsoft.com/office/drawing/2014/main" id="{20641AD0-1122-4FC6-A24E-3261D8F90C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7514"/>
          <a:stretch/>
        </p:blipFill>
        <p:spPr>
          <a:xfrm>
            <a:off x="10074102" y="0"/>
            <a:ext cx="1958249" cy="4867422"/>
          </a:xfrm>
          <a:prstGeom prst="rect">
            <a:avLst/>
          </a:prstGeom>
        </p:spPr>
      </p:pic>
    </p:spTree>
    <p:custDataLst>
      <p:tags r:id="rId1"/>
    </p:custDataLst>
    <p:extLst>
      <p:ext uri="{BB962C8B-B14F-4D97-AF65-F5344CB8AC3E}">
        <p14:creationId xmlns:p14="http://schemas.microsoft.com/office/powerpoint/2010/main" val="408915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arn(inVertical)">
                                      <p:cBhvr>
                                        <p:cTn id="10" dur="500"/>
                                        <p:tgtEl>
                                          <p:spTgt spid="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barn(inVertical)">
                                      <p:cBhvr>
                                        <p:cTn id="15" dur="500"/>
                                        <p:tgtEl>
                                          <p:spTgt spid="9">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barn(inVertical)">
                                      <p:cBhvr>
                                        <p:cTn id="18" dur="500"/>
                                        <p:tgtEl>
                                          <p:spTgt spid="9">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barn(inVertical)">
                                      <p:cBhvr>
                                        <p:cTn id="21" dur="500"/>
                                        <p:tgtEl>
                                          <p:spTgt spid="9">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barn(inVertical)">
                                      <p:cBhvr>
                                        <p:cTn id="31" dur="500"/>
                                        <p:tgtEl>
                                          <p:spTgt spid="9">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xEl>
                                              <p:pRg st="7" end="7"/>
                                            </p:txEl>
                                          </p:spTgt>
                                        </p:tgtEl>
                                        <p:attrNameLst>
                                          <p:attrName>style.visibility</p:attrName>
                                        </p:attrNameLst>
                                      </p:cBhvr>
                                      <p:to>
                                        <p:strVal val="visible"/>
                                      </p:to>
                                    </p:set>
                                    <p:animEffect transition="in" filter="barn(inVertical)">
                                      <p:cBhvr>
                                        <p:cTn id="34" dur="500"/>
                                        <p:tgtEl>
                                          <p:spTgt spid="9">
                                            <p:txEl>
                                              <p:pRg st="7" end="7"/>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barn(inVertical)">
                                      <p:cBhvr>
                                        <p:cTn id="37" dur="500"/>
                                        <p:tgtEl>
                                          <p:spTgt spid="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par>
                                <p:cTn id="43" presetID="16" presetClass="entr" presetSubtype="21"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E65B05-57D5-4496-AFD7-91FF8AEB195D}"/>
              </a:ext>
            </a:extLst>
          </p:cNvPr>
          <p:cNvSpPr/>
          <p:nvPr/>
        </p:nvSpPr>
        <p:spPr>
          <a:xfrm>
            <a:off x="0" y="1"/>
            <a:ext cx="12192001" cy="2923108"/>
          </a:xfrm>
          <a:prstGeom prst="rect">
            <a:avLst/>
          </a:prstGeom>
        </p:spPr>
        <p:txBody>
          <a:bodyPr wrap="square">
            <a:spAutoFit/>
          </a:bodyPr>
          <a:lstStyle/>
          <a:p>
            <a:pPr marL="342900" marR="0" lvl="0" indent="-342900" algn="ctr" defTabSz="914400" rtl="0" eaLnBrk="1" fontAlgn="auto" latinLnBrk="0" hangingPunct="1">
              <a:lnSpc>
                <a:spcPct val="130000"/>
              </a:lnSpc>
              <a:spcBef>
                <a:spcPts val="0"/>
              </a:spcBef>
              <a:spcAft>
                <a:spcPts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Biaxial joints</a:t>
            </a:r>
          </a:p>
          <a:p>
            <a:pPr marL="342900" marR="0" lvl="0" indent="-342900" algn="ctr" defTabSz="914400" rtl="0" eaLnBrk="1" fontAlgn="auto" latinLnBrk="0" hangingPunct="1">
              <a:lnSpc>
                <a:spcPct val="130000"/>
              </a:lnSpc>
              <a:spcBef>
                <a:spcPts val="0"/>
              </a:spcBef>
              <a:spcAft>
                <a:spcPts val="0"/>
              </a:spcAft>
              <a:buClrTx/>
              <a:buSzTx/>
              <a:buFont typeface="Wingdings" panose="05000000000000000000" pitchFamily="2" charset="2"/>
              <a:buChar char="v"/>
              <a:tabLst/>
              <a:defRPr/>
            </a:pPr>
            <a:r>
              <a:rPr lang="en-US" sz="2400" b="1" dirty="0">
                <a:latin typeface="Arial" panose="020B0604020202020204" pitchFamily="34" charset="0"/>
                <a:ea typeface="Times New Roman" panose="02020603050405020304" pitchFamily="18" charset="0"/>
                <a:cs typeface="Arial" panose="020B0604020202020204" pitchFamily="34" charset="0"/>
              </a:rPr>
              <a:t>Movements</a:t>
            </a:r>
            <a:r>
              <a:rPr kumimoji="0" lang="en-US"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occur around 2 axes;</a:t>
            </a:r>
          </a:p>
          <a:p>
            <a:pPr lvl="0" algn="justLow">
              <a:lnSpc>
                <a:spcPct val="130000"/>
              </a:lnSpc>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1- Ellipsoid joint: </a:t>
            </a:r>
            <a:r>
              <a:rPr lang="en-US" sz="2400" dirty="0">
                <a:latin typeface="Arial" panose="020B0604020202020204" pitchFamily="34" charset="0"/>
                <a:ea typeface="Times New Roman" panose="02020603050405020304" pitchFamily="18" charset="0"/>
                <a:cs typeface="Arial" panose="020B0604020202020204" pitchFamily="34" charset="0"/>
              </a:rPr>
              <a:t>One articular surface is convex, while the other is concave. </a:t>
            </a:r>
          </a:p>
          <a:p>
            <a:pPr lvl="0" algn="justLow">
              <a:lnSpc>
                <a:spcPct val="130000"/>
              </a:lnSpc>
              <a:defRPr/>
            </a:pPr>
            <a:r>
              <a:rPr lang="en-US" sz="2400" dirty="0">
                <a:latin typeface="Arial" panose="020B0604020202020204" pitchFamily="34" charset="0"/>
                <a:ea typeface="Times New Roman" panose="02020603050405020304" pitchFamily="18" charset="0"/>
                <a:cs typeface="Arial" panose="020B0604020202020204" pitchFamily="34" charset="0"/>
              </a:rPr>
              <a:t>	</a:t>
            </a:r>
            <a:r>
              <a:rPr kumimoji="0" lang="en-US" sz="24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Flexion &amp; extension occur around horizontal axis.</a:t>
            </a:r>
            <a:endPar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1" indent="36195" algn="justLow">
              <a:lnSpc>
                <a:spcPct val="130000"/>
              </a:lnSpc>
              <a:defRPr/>
            </a:pPr>
            <a:r>
              <a:rPr kumimoji="0" lang="en-US" sz="24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2- Adduction &amp; abduction occur around antero-posterior axis. </a:t>
            </a:r>
          </a:p>
          <a:p>
            <a:pPr lvl="1" indent="36195" algn="justLow">
              <a:lnSpc>
                <a:spcPct val="130000"/>
              </a:lnSpc>
              <a:defRPr/>
            </a:pPr>
            <a:r>
              <a:rPr kumimoji="0" lang="en-US" sz="2400" b="1"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Arial" panose="020B0604020202020204" pitchFamily="34" charset="0"/>
              </a:rPr>
              <a:t>	e.g. Wrist joint </a:t>
            </a:r>
            <a:r>
              <a:rPr lang="en-US" sz="2400" b="1" i="0" dirty="0">
                <a:solidFill>
                  <a:srgbClr val="0000CC"/>
                </a:solidFill>
                <a:effectLst/>
                <a:latin typeface="HelveticaNeue"/>
              </a:rPr>
              <a:t>and Metacarpophalangeal joint</a:t>
            </a:r>
            <a:endParaRPr lang="en-US" sz="2400" b="1" dirty="0">
              <a:solidFill>
                <a:srgbClr val="0000CC"/>
              </a:solidFill>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descr="Diagram&#10;&#10;Description automatically generated">
            <a:extLst>
              <a:ext uri="{FF2B5EF4-FFF2-40B4-BE49-F238E27FC236}">
                <a16:creationId xmlns:a16="http://schemas.microsoft.com/office/drawing/2014/main" id="{B6D0D2CB-2146-44C0-818F-B722536006F3}"/>
              </a:ext>
            </a:extLst>
          </p:cNvPr>
          <p:cNvPicPr>
            <a:picLocks noChangeAspect="1"/>
          </p:cNvPicPr>
          <p:nvPr/>
        </p:nvPicPr>
        <p:blipFill rotWithShape="1">
          <a:blip r:embed="rId2">
            <a:extLst>
              <a:ext uri="{28A0092B-C50C-407E-A947-70E740481C1C}">
                <a14:useLocalDpi xmlns:a14="http://schemas.microsoft.com/office/drawing/2010/main" val="0"/>
              </a:ext>
            </a:extLst>
          </a:blip>
          <a:srcRect b="17287"/>
          <a:stretch/>
        </p:blipFill>
        <p:spPr>
          <a:xfrm>
            <a:off x="1181687" y="3143398"/>
            <a:ext cx="5781822" cy="3517299"/>
          </a:xfrm>
          <a:prstGeom prst="rect">
            <a:avLst/>
          </a:prstGeom>
        </p:spPr>
      </p:pic>
    </p:spTree>
    <p:extLst>
      <p:ext uri="{BB962C8B-B14F-4D97-AF65-F5344CB8AC3E}">
        <p14:creationId xmlns:p14="http://schemas.microsoft.com/office/powerpoint/2010/main" val="177148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E65B05-57D5-4496-AFD7-91FF8AEB195D}"/>
              </a:ext>
            </a:extLst>
          </p:cNvPr>
          <p:cNvSpPr/>
          <p:nvPr/>
        </p:nvSpPr>
        <p:spPr>
          <a:xfrm>
            <a:off x="0" y="1"/>
            <a:ext cx="12192001" cy="3883371"/>
          </a:xfrm>
          <a:prstGeom prst="rect">
            <a:avLst/>
          </a:prstGeom>
        </p:spPr>
        <p:txBody>
          <a:bodyPr wrap="square">
            <a:spAutoFit/>
          </a:bodyPr>
          <a:lstStyle/>
          <a:p>
            <a:pPr marL="342900" marR="0" lvl="0" indent="-342900" algn="ctr" defTabSz="914400" rtl="0" eaLnBrk="1" fontAlgn="auto" latinLnBrk="0" hangingPunct="1">
              <a:lnSpc>
                <a:spcPct val="130000"/>
              </a:lnSpc>
              <a:spcBef>
                <a:spcPts val="0"/>
              </a:spcBef>
              <a:spcAft>
                <a:spcPts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Biaxial joints</a:t>
            </a:r>
          </a:p>
          <a:p>
            <a:pPr marL="342900" marR="0" lvl="0" indent="-342900" algn="ctr" defTabSz="914400" rtl="0" eaLnBrk="1" fontAlgn="auto" latinLnBrk="0" hangingPunct="1">
              <a:lnSpc>
                <a:spcPct val="130000"/>
              </a:lnSpc>
              <a:spcBef>
                <a:spcPts val="0"/>
              </a:spcBef>
              <a:spcAft>
                <a:spcPts val="0"/>
              </a:spcAft>
              <a:buClrTx/>
              <a:buSzTx/>
              <a:buFont typeface="Wingdings" panose="05000000000000000000" pitchFamily="2" charset="2"/>
              <a:buChar char="v"/>
              <a:tabLst/>
              <a:defRPr/>
            </a:pPr>
            <a:r>
              <a:rPr lang="en-US" sz="2400" b="1" dirty="0">
                <a:latin typeface="Arial" panose="020B0604020202020204" pitchFamily="34" charset="0"/>
                <a:ea typeface="Times New Roman" panose="02020603050405020304" pitchFamily="18" charset="0"/>
                <a:cs typeface="Arial" panose="020B0604020202020204" pitchFamily="34" charset="0"/>
              </a:rPr>
              <a:t>Movements</a:t>
            </a:r>
            <a:r>
              <a:rPr kumimoji="0" lang="en-US"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occur around 2 axes</a:t>
            </a:r>
          </a:p>
          <a:p>
            <a:pPr lvl="0" algn="justLow">
              <a:lnSpc>
                <a:spcPct val="130000"/>
              </a:lnSpc>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2- </a:t>
            </a:r>
            <a:r>
              <a:rPr kumimoji="0" lang="en-US" sz="2400" b="1"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Arial" panose="020B0604020202020204" pitchFamily="34" charset="0"/>
              </a:rPr>
              <a:t>Saddle joint: </a:t>
            </a:r>
            <a:r>
              <a:rPr lang="en-US" sz="2400" b="1" dirty="0">
                <a:solidFill>
                  <a:srgbClr val="0000CC"/>
                </a:solidFill>
                <a:latin typeface="Arial" panose="020B0604020202020204" pitchFamily="34" charset="0"/>
                <a:ea typeface="Times New Roman" panose="02020603050405020304" pitchFamily="18" charset="0"/>
                <a:cs typeface="Arial" panose="020B0604020202020204" pitchFamily="34" charset="0"/>
              </a:rPr>
              <a:t>Both articular surfaces are concavo-convex</a:t>
            </a:r>
            <a:endParaRPr kumimoji="0" lang="en-US" sz="2400" b="1"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1" indent="36195" algn="justLow">
              <a:lnSpc>
                <a:spcPct val="130000"/>
              </a:lnSpc>
              <a:defRP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1) Flexion, extension around horizontal axis.</a:t>
            </a:r>
            <a:endPar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1" indent="36195" algn="justLow">
              <a:lnSpc>
                <a:spcPct val="130000"/>
              </a:lnSpc>
              <a:defRP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2) Adduction, abduction around antero-posterior axis.</a:t>
            </a:r>
            <a:endPar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1" indent="36195" algn="justLow">
              <a:lnSpc>
                <a:spcPct val="130000"/>
              </a:lnSpc>
              <a:defRP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3) Slight rotation.</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0" marR="0" lvl="0" indent="36195" algn="justLow" defTabSz="914400" rtl="0" eaLnBrk="1" fontAlgn="auto" latinLnBrk="0" hangingPunct="1">
              <a:lnSpc>
                <a:spcPct val="13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1"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Arial" panose="020B0604020202020204" pitchFamily="34" charset="0"/>
              </a:rPr>
              <a:t>e.g. Carpometacarpal joint of the thumb.</a:t>
            </a:r>
          </a:p>
          <a:p>
            <a:pPr marL="342900" lvl="0" indent="-342900" algn="ctr">
              <a:lnSpc>
                <a:spcPct val="130000"/>
              </a:lnSpc>
              <a:buFont typeface="Symbol" panose="05050102010706020507" pitchFamily="18" charset="2"/>
              <a:buChar char=""/>
              <a:tabLst>
                <a:tab pos="129540" algn="l"/>
                <a:tab pos="457200" algn="l"/>
              </a:tabLst>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N.B: Sternoclavicular Joint </a:t>
            </a:r>
            <a:r>
              <a:rPr lang="en-US"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is a modified saddle synovial joint. </a:t>
            </a:r>
          </a:p>
        </p:txBody>
      </p:sp>
      <p:pic>
        <p:nvPicPr>
          <p:cNvPr id="5" name="Picture 4" descr="Diagram&#10;&#10;Description automatically generated">
            <a:extLst>
              <a:ext uri="{FF2B5EF4-FFF2-40B4-BE49-F238E27FC236}">
                <a16:creationId xmlns:a16="http://schemas.microsoft.com/office/drawing/2014/main" id="{76FD4BA9-6753-45A4-86AD-D6102B2D7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329" y="3778522"/>
            <a:ext cx="4426633" cy="2882176"/>
          </a:xfrm>
          <a:prstGeom prst="rect">
            <a:avLst/>
          </a:prstGeom>
        </p:spPr>
      </p:pic>
    </p:spTree>
    <p:extLst>
      <p:ext uri="{BB962C8B-B14F-4D97-AF65-F5344CB8AC3E}">
        <p14:creationId xmlns:p14="http://schemas.microsoft.com/office/powerpoint/2010/main" val="140897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0">
            <a:extLst>
              <a:ext uri="{FF2B5EF4-FFF2-40B4-BE49-F238E27FC236}">
                <a16:creationId xmlns:a16="http://schemas.microsoft.com/office/drawing/2014/main" id="{1AD8D7AB-25CD-4039-B8E0-6FA085603665}"/>
              </a:ext>
            </a:extLst>
          </p:cNvPr>
          <p:cNvPicPr>
            <a:picLocks noChangeAspect="1" noChangeArrowheads="1"/>
          </p:cNvPicPr>
          <p:nvPr/>
        </p:nvPicPr>
        <p:blipFill>
          <a:blip r:embed="rId3" cstate="print">
            <a:lum bright="-6000" contrast="12000"/>
            <a:extLst>
              <a:ext uri="{28A0092B-C50C-407E-A947-70E740481C1C}">
                <a14:useLocalDpi xmlns:a14="http://schemas.microsoft.com/office/drawing/2010/main" val="0"/>
              </a:ext>
            </a:extLst>
          </a:blip>
          <a:srcRect l="45027" t="15973" r="32042" b="31111"/>
          <a:stretch>
            <a:fillRect/>
          </a:stretch>
        </p:blipFill>
        <p:spPr bwMode="auto">
          <a:xfrm>
            <a:off x="31122" y="267285"/>
            <a:ext cx="3873756" cy="657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178106" y="520505"/>
            <a:ext cx="7518946" cy="2646109"/>
          </a:xfrm>
          <a:prstGeom prst="rect">
            <a:avLst/>
          </a:prstGeom>
          <a:ln>
            <a:solidFill>
              <a:srgbClr val="00B050"/>
            </a:solidFill>
          </a:ln>
        </p:spPr>
        <p:txBody>
          <a:bodyPr wrap="square">
            <a:spAutoFit/>
          </a:bodyPr>
          <a:lstStyle/>
          <a:p>
            <a:pPr marL="342900" marR="0" lvl="0" indent="-342900" algn="ctr" defTabSz="914400" rtl="0" eaLnBrk="1" fontAlgn="auto" latinLnBrk="0" hangingPunct="1">
              <a:lnSpc>
                <a:spcPct val="130000"/>
              </a:lnSpc>
              <a:spcBef>
                <a:spcPts val="0"/>
              </a:spcBef>
              <a:spcAft>
                <a:spcPts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Biaxial joints</a:t>
            </a:r>
          </a:p>
          <a:p>
            <a:pPr marL="342900" marR="0" lvl="0" indent="-342900" algn="ctr" defTabSz="914400" rtl="0" eaLnBrk="1" fontAlgn="auto" latinLnBrk="0" hangingPunct="1">
              <a:lnSpc>
                <a:spcPct val="130000"/>
              </a:lnSpc>
              <a:spcBef>
                <a:spcPts val="0"/>
              </a:spcBef>
              <a:spcAft>
                <a:spcPts val="0"/>
              </a:spcAft>
              <a:buClrTx/>
              <a:buSzTx/>
              <a:buFont typeface="Wingdings" panose="05000000000000000000" pitchFamily="2" charset="2"/>
              <a:buChar char="v"/>
              <a:tabLst/>
              <a:defRPr/>
            </a:pPr>
            <a:r>
              <a:rPr lang="en-US" sz="2400" b="1" dirty="0">
                <a:latin typeface="Arial" panose="020B0604020202020204" pitchFamily="34" charset="0"/>
                <a:ea typeface="Times New Roman" panose="02020603050405020304" pitchFamily="18" charset="0"/>
                <a:cs typeface="Arial" panose="020B0604020202020204" pitchFamily="34" charset="0"/>
              </a:rPr>
              <a:t>Movements</a:t>
            </a:r>
            <a:r>
              <a:rPr kumimoji="0" lang="en-US"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occur around 2 axes</a:t>
            </a:r>
          </a:p>
          <a:p>
            <a:pPr lvl="0" algn="justLow">
              <a:lnSpc>
                <a:spcPct val="150000"/>
              </a:lnSpc>
              <a:defRPr/>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3- Modified hinge </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joints: </a:t>
            </a:r>
            <a:r>
              <a:rPr lang="en-US" sz="2400" b="1" dirty="0">
                <a:solidFill>
                  <a:srgbClr val="0000CC"/>
                </a:solidFill>
                <a:latin typeface="Arial" panose="020B0604020202020204" pitchFamily="34" charset="0"/>
                <a:ea typeface="Times New Roman" panose="02020603050405020304" pitchFamily="18" charset="0"/>
                <a:cs typeface="Arial" panose="020B0604020202020204" pitchFamily="34" charset="0"/>
              </a:rPr>
              <a:t>knee joint.</a:t>
            </a:r>
            <a:endParaRPr lang="en-US" sz="2400" dirty="0">
              <a:solidFill>
                <a:srgbClr val="0000CC"/>
              </a:solidFill>
              <a:latin typeface="Arial" panose="020B0604020202020204" pitchFamily="34" charset="0"/>
              <a:ea typeface="Times New Roman" panose="02020603050405020304" pitchFamily="18" charset="0"/>
              <a:cs typeface="Arial" panose="020B0604020202020204" pitchFamily="34" charset="0"/>
            </a:endParaRPr>
          </a:p>
          <a:p>
            <a:pPr lvl="1" indent="36195" algn="justLow">
              <a:lnSpc>
                <a:spcPct val="150000"/>
              </a:lnSpc>
              <a:defRP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1) Flexion, extension around horizontal axis.</a:t>
            </a:r>
            <a:endPar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1" indent="36195" algn="justLow">
              <a:lnSpc>
                <a:spcPct val="150000"/>
              </a:lnSpc>
              <a:defRP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2) Slight Rotation around the longitudinal axis.</a:t>
            </a:r>
            <a:endPar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81A5C0-F2FD-495C-9726-36A6E025AC6C}"/>
              </a:ext>
            </a:extLst>
          </p:cNvPr>
          <p:cNvSpPr/>
          <p:nvPr/>
        </p:nvSpPr>
        <p:spPr>
          <a:xfrm>
            <a:off x="295423" y="211014"/>
            <a:ext cx="4557931" cy="5563831"/>
          </a:xfrm>
          <a:prstGeom prst="rect">
            <a:avLst/>
          </a:prstGeom>
          <a:ln>
            <a:solidFill>
              <a:srgbClr val="00B050"/>
            </a:solidFill>
          </a:ln>
        </p:spPr>
        <p:txBody>
          <a:bodyPr wrap="square">
            <a:spAutoFit/>
          </a:bodyPr>
          <a:lstStyle/>
          <a:p>
            <a:pPr marL="457200" marR="0" lvl="0" indent="-457200" algn="ctr"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4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Polyaxial</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Joints</a:t>
            </a:r>
          </a:p>
          <a:p>
            <a:pPr marL="457200" marR="0" lvl="0" indent="-457200" algn="ctr"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Movements occur around more than 2 axes </a:t>
            </a:r>
          </a:p>
          <a:p>
            <a:pPr lvl="1" indent="36195" algn="justLow">
              <a:lnSpc>
                <a:spcPct val="150000"/>
              </a:lnSpc>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They are also called </a:t>
            </a:r>
            <a:r>
              <a:rPr kumimoji="0" lang="en-US" sz="2400" b="1"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Arial" panose="020B0604020202020204" pitchFamily="34" charset="0"/>
              </a:rPr>
              <a:t>ball</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(rounded head) &amp; </a:t>
            </a:r>
            <a:r>
              <a:rPr kumimoji="0" lang="en-US" sz="2400" b="1"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Arial" panose="020B0604020202020204" pitchFamily="34" charset="0"/>
              </a:rPr>
              <a:t>socket</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(concave surface) joints.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800100" lvl="1" indent="-342900" algn="justLow">
              <a:lnSpc>
                <a:spcPct val="150000"/>
              </a:lnSpc>
              <a:buFontTx/>
              <a:buChar char="-"/>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They allow all types of movements.</a:t>
            </a:r>
          </a:p>
          <a:p>
            <a:pPr marL="800100" lvl="1" indent="-342900" algn="justLow">
              <a:lnSpc>
                <a:spcPct val="150000"/>
              </a:lnSpc>
              <a:buFontTx/>
              <a:buChar char="-"/>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e.g. shoulder &amp; hip joints</a:t>
            </a:r>
            <a:endParaRPr lang="en-US" altLang="en-US" sz="2400" b="1" dirty="0">
              <a:solidFill>
                <a:srgbClr val="0000CC"/>
              </a:solidFill>
              <a:latin typeface="Arial" panose="020B0604020202020204" pitchFamily="34" charset="0"/>
              <a:cs typeface="Arial" panose="020B0604020202020204" pitchFamily="34" charset="0"/>
            </a:endParaRPr>
          </a:p>
        </p:txBody>
      </p:sp>
      <p:pic>
        <p:nvPicPr>
          <p:cNvPr id="3" name="Picture 4">
            <a:extLst>
              <a:ext uri="{FF2B5EF4-FFF2-40B4-BE49-F238E27FC236}">
                <a16:creationId xmlns:a16="http://schemas.microsoft.com/office/drawing/2014/main" id="{29F2C6F5-DCD4-4A27-89E3-93AF46313884}"/>
              </a:ext>
            </a:extLst>
          </p:cNvPr>
          <p:cNvPicPr>
            <a:picLocks noChangeAspect="1" noChangeArrowheads="1"/>
          </p:cNvPicPr>
          <p:nvPr/>
        </p:nvPicPr>
        <p:blipFill>
          <a:blip r:embed="rId2" cstate="print">
            <a:lum bright="6000" contrast="6000"/>
          </a:blip>
          <a:srcRect l="24562" t="11333" r="35750" b="24806"/>
          <a:stretch>
            <a:fillRect/>
          </a:stretch>
        </p:blipFill>
        <p:spPr bwMode="auto">
          <a:xfrm>
            <a:off x="5352489" y="422030"/>
            <a:ext cx="4180586" cy="4600135"/>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4" name="AutoShape 6">
            <a:extLst>
              <a:ext uri="{FF2B5EF4-FFF2-40B4-BE49-F238E27FC236}">
                <a16:creationId xmlns:a16="http://schemas.microsoft.com/office/drawing/2014/main" id="{FF32DFC0-5E5A-41AE-9BB2-58C5BC079102}"/>
              </a:ext>
            </a:extLst>
          </p:cNvPr>
          <p:cNvSpPr>
            <a:spLocks/>
          </p:cNvSpPr>
          <p:nvPr/>
        </p:nvSpPr>
        <p:spPr bwMode="auto">
          <a:xfrm>
            <a:off x="9529292" y="3217189"/>
            <a:ext cx="2367285" cy="423621"/>
          </a:xfrm>
          <a:prstGeom prst="callout2">
            <a:avLst>
              <a:gd name="adj1" fmla="val 65695"/>
              <a:gd name="adj2" fmla="val 705"/>
              <a:gd name="adj3" fmla="val 60951"/>
              <a:gd name="adj4" fmla="val -7572"/>
              <a:gd name="adj5" fmla="val -65009"/>
              <a:gd name="adj6" fmla="val -100118"/>
            </a:avLst>
          </a:prstGeom>
          <a:noFill/>
          <a:ln w="57150">
            <a:solidFill>
              <a:srgbClr val="FF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dirty="0">
                <a:solidFill>
                  <a:srgbClr val="FF0000"/>
                </a:solidFill>
              </a:rPr>
              <a:t>Head of femur</a:t>
            </a:r>
          </a:p>
          <a:p>
            <a:pPr eaLnBrk="1" fontAlgn="base" hangingPunct="1">
              <a:spcBef>
                <a:spcPct val="0"/>
              </a:spcBef>
              <a:spcAft>
                <a:spcPct val="0"/>
              </a:spcAft>
            </a:pPr>
            <a:endParaRPr lang="en-US" altLang="en-US" sz="2800" b="1" dirty="0">
              <a:solidFill>
                <a:srgbClr val="333399"/>
              </a:solidFill>
            </a:endParaRPr>
          </a:p>
        </p:txBody>
      </p:sp>
      <p:sp>
        <p:nvSpPr>
          <p:cNvPr id="5" name="AutoShape 6">
            <a:extLst>
              <a:ext uri="{FF2B5EF4-FFF2-40B4-BE49-F238E27FC236}">
                <a16:creationId xmlns:a16="http://schemas.microsoft.com/office/drawing/2014/main" id="{86606F92-7C93-4432-98B7-A0EC00D87269}"/>
              </a:ext>
            </a:extLst>
          </p:cNvPr>
          <p:cNvSpPr>
            <a:spLocks/>
          </p:cNvSpPr>
          <p:nvPr/>
        </p:nvSpPr>
        <p:spPr bwMode="auto">
          <a:xfrm>
            <a:off x="9639489" y="1835834"/>
            <a:ext cx="2367285" cy="423621"/>
          </a:xfrm>
          <a:prstGeom prst="callout2">
            <a:avLst>
              <a:gd name="adj1" fmla="val 65695"/>
              <a:gd name="adj2" fmla="val 705"/>
              <a:gd name="adj3" fmla="val 60951"/>
              <a:gd name="adj4" fmla="val -7572"/>
              <a:gd name="adj5" fmla="val 187373"/>
              <a:gd name="adj6" fmla="val -73971"/>
            </a:avLst>
          </a:prstGeom>
          <a:noFill/>
          <a:ln w="57150">
            <a:solidFill>
              <a:srgbClr val="FF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dirty="0">
                <a:solidFill>
                  <a:srgbClr val="FF0000"/>
                </a:solidFill>
              </a:rPr>
              <a:t>Acetabulum</a:t>
            </a:r>
          </a:p>
          <a:p>
            <a:pPr eaLnBrk="1" fontAlgn="base" hangingPunct="1">
              <a:spcBef>
                <a:spcPct val="0"/>
              </a:spcBef>
              <a:spcAft>
                <a:spcPct val="0"/>
              </a:spcAft>
            </a:pPr>
            <a:endParaRPr lang="en-US" altLang="en-US" sz="2800" b="1" dirty="0">
              <a:solidFill>
                <a:srgbClr val="333399"/>
              </a:solidFill>
            </a:endParaRPr>
          </a:p>
        </p:txBody>
      </p:sp>
      <p:sp>
        <p:nvSpPr>
          <p:cNvPr id="7" name="TextBox 6">
            <a:extLst>
              <a:ext uri="{FF2B5EF4-FFF2-40B4-BE49-F238E27FC236}">
                <a16:creationId xmlns:a16="http://schemas.microsoft.com/office/drawing/2014/main" id="{2176FDD7-3069-4CFE-BD3A-664D69D8378D}"/>
              </a:ext>
            </a:extLst>
          </p:cNvPr>
          <p:cNvSpPr txBox="1"/>
          <p:nvPr/>
        </p:nvSpPr>
        <p:spPr>
          <a:xfrm>
            <a:off x="5798233" y="5226460"/>
            <a:ext cx="1657644" cy="461665"/>
          </a:xfrm>
          <a:prstGeom prst="rect">
            <a:avLst/>
          </a:prstGeom>
          <a:noFill/>
        </p:spPr>
        <p:txBody>
          <a:bodyPr wrap="square">
            <a:spAutoFit/>
          </a:bodyPr>
          <a:lstStyle/>
          <a:p>
            <a:r>
              <a:rPr kumimoji="0" lang="en-US" sz="2400" b="1"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Arial" panose="020B0604020202020204" pitchFamily="34" charset="0"/>
              </a:rPr>
              <a:t>Hip joint</a:t>
            </a:r>
            <a:endParaRPr lang="en-US" sz="2400" dirty="0">
              <a:solidFill>
                <a:srgbClr val="0000CC"/>
              </a:solidFill>
            </a:endParaRPr>
          </a:p>
        </p:txBody>
      </p:sp>
    </p:spTree>
    <p:extLst>
      <p:ext uri="{BB962C8B-B14F-4D97-AF65-F5344CB8AC3E}">
        <p14:creationId xmlns:p14="http://schemas.microsoft.com/office/powerpoint/2010/main" val="729946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a:extLst>
              <a:ext uri="{FF2B5EF4-FFF2-40B4-BE49-F238E27FC236}">
                <a16:creationId xmlns:a16="http://schemas.microsoft.com/office/drawing/2014/main" id="{5BEAF321-CE8B-4EFD-9974-5224A4C8CD65}"/>
              </a:ext>
            </a:extLst>
          </p:cNvPr>
          <p:cNvGraphicFramePr>
            <a:graphicFrameLocks noChangeAspect="1"/>
          </p:cNvGraphicFramePr>
          <p:nvPr/>
        </p:nvGraphicFramePr>
        <p:xfrm>
          <a:off x="5120880" y="2018111"/>
          <a:ext cx="1950244" cy="2822675"/>
        </p:xfrm>
        <a:graphic>
          <a:graphicData uri="http://schemas.openxmlformats.org/presentationml/2006/ole">
            <mc:AlternateContent xmlns:mc="http://schemas.openxmlformats.org/markup-compatibility/2006">
              <mc:Choice xmlns:v="urn:schemas-microsoft-com:vml" Requires="v">
                <p:oleObj spid="_x0000_s1026" name="Clip" r:id="rId4" imgW="3467100" imgH="5018088" progId="MS_ClipArt_Gallery.2">
                  <p:embed/>
                </p:oleObj>
              </mc:Choice>
              <mc:Fallback>
                <p:oleObj name="Clip" r:id="rId4" imgW="3467100" imgH="5018088" progId="MS_ClipArt_Gallery.2">
                  <p:embed/>
                  <p:pic>
                    <p:nvPicPr>
                      <p:cNvPr id="36866" name="Object 2">
                        <a:extLst>
                          <a:ext uri="{FF2B5EF4-FFF2-40B4-BE49-F238E27FC236}">
                            <a16:creationId xmlns:a16="http://schemas.microsoft.com/office/drawing/2014/main" id="{5BEAF321-CE8B-4EFD-9974-5224A4C8CD65}"/>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5120880" y="2018111"/>
                        <a:ext cx="1950244" cy="282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7" name="Object 3">
            <a:extLst>
              <a:ext uri="{FF2B5EF4-FFF2-40B4-BE49-F238E27FC236}">
                <a16:creationId xmlns:a16="http://schemas.microsoft.com/office/drawing/2014/main" id="{D3B55F9F-14CC-4C1F-9099-44FA0F7FA8D4}"/>
              </a:ext>
            </a:extLst>
          </p:cNvPr>
          <p:cNvGraphicFramePr>
            <a:graphicFrameLocks noChangeAspect="1"/>
          </p:cNvGraphicFramePr>
          <p:nvPr/>
        </p:nvGraphicFramePr>
        <p:xfrm>
          <a:off x="5206605" y="2103836"/>
          <a:ext cx="1950244" cy="2822675"/>
        </p:xfrm>
        <a:graphic>
          <a:graphicData uri="http://schemas.openxmlformats.org/presentationml/2006/ole">
            <mc:AlternateContent xmlns:mc="http://schemas.openxmlformats.org/markup-compatibility/2006">
              <mc:Choice xmlns:v="urn:schemas-microsoft-com:vml" Requires="v">
                <p:oleObj spid="_x0000_s1027" name="Clip" r:id="rId6" imgW="3467100" imgH="5018088" progId="MS_ClipArt_Gallery.2">
                  <p:embed/>
                </p:oleObj>
              </mc:Choice>
              <mc:Fallback>
                <p:oleObj name="Clip" r:id="rId6" imgW="3467100" imgH="5018088" progId="MS_ClipArt_Gallery.2">
                  <p:embed/>
                  <p:pic>
                    <p:nvPicPr>
                      <p:cNvPr id="36867" name="Object 3">
                        <a:extLst>
                          <a:ext uri="{FF2B5EF4-FFF2-40B4-BE49-F238E27FC236}">
                            <a16:creationId xmlns:a16="http://schemas.microsoft.com/office/drawing/2014/main" id="{D3B55F9F-14CC-4C1F-9099-44FA0F7FA8D4}"/>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5206605" y="2103836"/>
                        <a:ext cx="1950244" cy="282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8" name="Object 4">
            <a:extLst>
              <a:ext uri="{FF2B5EF4-FFF2-40B4-BE49-F238E27FC236}">
                <a16:creationId xmlns:a16="http://schemas.microsoft.com/office/drawing/2014/main" id="{7E469F78-8BBE-4AF3-975C-D1349B706182}"/>
              </a:ext>
            </a:extLst>
          </p:cNvPr>
          <p:cNvGraphicFramePr>
            <a:graphicFrameLocks noChangeAspect="1"/>
          </p:cNvGraphicFramePr>
          <p:nvPr/>
        </p:nvGraphicFramePr>
        <p:xfrm>
          <a:off x="5292330" y="2189561"/>
          <a:ext cx="1950244" cy="2822675"/>
        </p:xfrm>
        <a:graphic>
          <a:graphicData uri="http://schemas.openxmlformats.org/presentationml/2006/ole">
            <mc:AlternateContent xmlns:mc="http://schemas.openxmlformats.org/markup-compatibility/2006">
              <mc:Choice xmlns:v="urn:schemas-microsoft-com:vml" Requires="v">
                <p:oleObj spid="_x0000_s1028" name="Clip" r:id="rId7" imgW="3467100" imgH="5018088" progId="MS_ClipArt_Gallery.2">
                  <p:embed/>
                </p:oleObj>
              </mc:Choice>
              <mc:Fallback>
                <p:oleObj name="Clip" r:id="rId7" imgW="3467100" imgH="5018088" progId="MS_ClipArt_Gallery.2">
                  <p:embed/>
                  <p:pic>
                    <p:nvPicPr>
                      <p:cNvPr id="36868" name="Object 4">
                        <a:extLst>
                          <a:ext uri="{FF2B5EF4-FFF2-40B4-BE49-F238E27FC236}">
                            <a16:creationId xmlns:a16="http://schemas.microsoft.com/office/drawing/2014/main" id="{7E469F78-8BBE-4AF3-975C-D1349B706182}"/>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5292330" y="2189561"/>
                        <a:ext cx="1950244" cy="282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9" name="Object 5">
            <a:extLst>
              <a:ext uri="{FF2B5EF4-FFF2-40B4-BE49-F238E27FC236}">
                <a16:creationId xmlns:a16="http://schemas.microsoft.com/office/drawing/2014/main" id="{BB1B67DB-B310-4519-BECC-22BCB0953713}"/>
              </a:ext>
            </a:extLst>
          </p:cNvPr>
          <p:cNvGraphicFramePr>
            <a:graphicFrameLocks noChangeAspect="1"/>
          </p:cNvGraphicFramePr>
          <p:nvPr/>
        </p:nvGraphicFramePr>
        <p:xfrm>
          <a:off x="5024439" y="1971676"/>
          <a:ext cx="1950244" cy="2822675"/>
        </p:xfrm>
        <a:graphic>
          <a:graphicData uri="http://schemas.openxmlformats.org/presentationml/2006/ole">
            <mc:AlternateContent xmlns:mc="http://schemas.openxmlformats.org/markup-compatibility/2006">
              <mc:Choice xmlns:v="urn:schemas-microsoft-com:vml" Requires="v">
                <p:oleObj spid="_x0000_s1029" name="Clip" r:id="rId8" imgW="3467100" imgH="5018088" progId="MS_ClipArt_Gallery.2">
                  <p:embed/>
                </p:oleObj>
              </mc:Choice>
              <mc:Fallback>
                <p:oleObj name="Clip" r:id="rId8" imgW="3467100" imgH="5018088" progId="MS_ClipArt_Gallery.2">
                  <p:embed/>
                  <p:pic>
                    <p:nvPicPr>
                      <p:cNvPr id="36869" name="Object 5">
                        <a:extLst>
                          <a:ext uri="{FF2B5EF4-FFF2-40B4-BE49-F238E27FC236}">
                            <a16:creationId xmlns:a16="http://schemas.microsoft.com/office/drawing/2014/main" id="{BB1B67DB-B310-4519-BECC-22BCB0953713}"/>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5024439" y="1971676"/>
                        <a:ext cx="1950244" cy="282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0" name="Object 6">
            <a:extLst>
              <a:ext uri="{FF2B5EF4-FFF2-40B4-BE49-F238E27FC236}">
                <a16:creationId xmlns:a16="http://schemas.microsoft.com/office/drawing/2014/main" id="{67334DEF-34EF-4363-9A6F-2F92348B8A1B}"/>
              </a:ext>
            </a:extLst>
          </p:cNvPr>
          <p:cNvGraphicFramePr>
            <a:graphicFrameLocks noChangeAspect="1"/>
          </p:cNvGraphicFramePr>
          <p:nvPr/>
        </p:nvGraphicFramePr>
        <p:xfrm>
          <a:off x="5667376" y="1122460"/>
          <a:ext cx="3301626" cy="4778591"/>
        </p:xfrm>
        <a:graphic>
          <a:graphicData uri="http://schemas.openxmlformats.org/presentationml/2006/ole">
            <mc:AlternateContent xmlns:mc="http://schemas.openxmlformats.org/markup-compatibility/2006">
              <mc:Choice xmlns:v="urn:schemas-microsoft-com:vml" Requires="v">
                <p:oleObj spid="_x0000_s1030" name="Clip" r:id="rId9" imgW="3467100" imgH="5018088" progId="MS_ClipArt_Gallery.2">
                  <p:embed/>
                </p:oleObj>
              </mc:Choice>
              <mc:Fallback>
                <p:oleObj name="Clip" r:id="rId9" imgW="3467100" imgH="5018088" progId="MS_ClipArt_Gallery.2">
                  <p:embed/>
                  <p:pic>
                    <p:nvPicPr>
                      <p:cNvPr id="36870" name="Object 6">
                        <a:extLst>
                          <a:ext uri="{FF2B5EF4-FFF2-40B4-BE49-F238E27FC236}">
                            <a16:creationId xmlns:a16="http://schemas.microsoft.com/office/drawing/2014/main" id="{67334DEF-34EF-4363-9A6F-2F92348B8A1B}"/>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5667376" y="1122460"/>
                        <a:ext cx="3301626" cy="4778591"/>
                      </a:xfrm>
                      <a:prstGeom prst="rect">
                        <a:avLst/>
                      </a:prstGeom>
                      <a:noFill/>
                      <a:ln>
                        <a:noFill/>
                      </a:ln>
                      <a:effectLst/>
                    </p:spPr>
                  </p:pic>
                </p:oleObj>
              </mc:Fallback>
            </mc:AlternateContent>
          </a:graphicData>
        </a:graphic>
      </p:graphicFrame>
      <p:graphicFrame>
        <p:nvGraphicFramePr>
          <p:cNvPr id="36871" name="Object 7">
            <a:extLst>
              <a:ext uri="{FF2B5EF4-FFF2-40B4-BE49-F238E27FC236}">
                <a16:creationId xmlns:a16="http://schemas.microsoft.com/office/drawing/2014/main" id="{8736F3C8-B101-422E-95D6-8E009B9B0B2C}"/>
              </a:ext>
            </a:extLst>
          </p:cNvPr>
          <p:cNvGraphicFramePr>
            <a:graphicFrameLocks noChangeAspect="1"/>
          </p:cNvGraphicFramePr>
          <p:nvPr/>
        </p:nvGraphicFramePr>
        <p:xfrm>
          <a:off x="2051206" y="1122460"/>
          <a:ext cx="3594739" cy="5202825"/>
        </p:xfrm>
        <a:graphic>
          <a:graphicData uri="http://schemas.openxmlformats.org/presentationml/2006/ole">
            <mc:AlternateContent xmlns:mc="http://schemas.openxmlformats.org/markup-compatibility/2006">
              <mc:Choice xmlns:v="urn:schemas-microsoft-com:vml" Requires="v">
                <p:oleObj spid="_x0000_s1031" name="Clip" r:id="rId10" imgW="3467100" imgH="5018088" progId="MS_ClipArt_Gallery.2">
                  <p:embed/>
                </p:oleObj>
              </mc:Choice>
              <mc:Fallback>
                <p:oleObj name="Clip" r:id="rId10" imgW="3467100" imgH="5018088" progId="MS_ClipArt_Gallery.2">
                  <p:embed/>
                  <p:pic>
                    <p:nvPicPr>
                      <p:cNvPr id="36871" name="Object 7">
                        <a:extLst>
                          <a:ext uri="{FF2B5EF4-FFF2-40B4-BE49-F238E27FC236}">
                            <a16:creationId xmlns:a16="http://schemas.microsoft.com/office/drawing/2014/main" id="{8736F3C8-B101-422E-95D6-8E009B9B0B2C}"/>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2051206" y="1122460"/>
                        <a:ext cx="3594739" cy="5202825"/>
                      </a:xfrm>
                      <a:prstGeom prst="rect">
                        <a:avLst/>
                      </a:prstGeom>
                      <a:noFill/>
                      <a:ln>
                        <a:noFill/>
                      </a:ln>
                      <a:effectLst/>
                    </p:spPr>
                  </p:pic>
                </p:oleObj>
              </mc:Fallback>
            </mc:AlternateContent>
          </a:graphicData>
        </a:graphic>
      </p:graphicFrame>
      <p:sp>
        <p:nvSpPr>
          <p:cNvPr id="36872" name="Text Box 8">
            <a:extLst>
              <a:ext uri="{FF2B5EF4-FFF2-40B4-BE49-F238E27FC236}">
                <a16:creationId xmlns:a16="http://schemas.microsoft.com/office/drawing/2014/main" id="{41807D45-1B01-4BFB-BA03-084B5B5A20DA}"/>
              </a:ext>
            </a:extLst>
          </p:cNvPr>
          <p:cNvSpPr txBox="1">
            <a:spLocks noChangeArrowheads="1"/>
          </p:cNvSpPr>
          <p:nvPr/>
        </p:nvSpPr>
        <p:spPr bwMode="auto">
          <a:xfrm>
            <a:off x="8067676" y="5237263"/>
            <a:ext cx="600075" cy="12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3" tIns="25717" rIns="51433" bIns="25717">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514350" fontAlgn="base">
              <a:spcBef>
                <a:spcPct val="50000"/>
              </a:spcBef>
              <a:spcAft>
                <a:spcPct val="0"/>
              </a:spcAft>
              <a:buNone/>
              <a:defRPr/>
            </a:pPr>
            <a:r>
              <a:rPr lang="en-US" altLang="en-US" sz="450">
                <a:solidFill>
                  <a:srgbClr val="000000"/>
                </a:solidFill>
              </a:rPr>
              <a:t>I/Azzam - 2004</a:t>
            </a:r>
          </a:p>
        </p:txBody>
      </p:sp>
      <p:sp>
        <p:nvSpPr>
          <p:cNvPr id="370697" name="Text Box 9">
            <a:extLst>
              <a:ext uri="{FF2B5EF4-FFF2-40B4-BE49-F238E27FC236}">
                <a16:creationId xmlns:a16="http://schemas.microsoft.com/office/drawing/2014/main" id="{94EDC775-5621-493E-A9F0-362F809EBA02}"/>
              </a:ext>
            </a:extLst>
          </p:cNvPr>
          <p:cNvSpPr txBox="1">
            <a:spLocks noChangeArrowheads="1"/>
          </p:cNvSpPr>
          <p:nvPr/>
        </p:nvSpPr>
        <p:spPr bwMode="auto">
          <a:xfrm rot="1856420">
            <a:off x="6877706" y="3772500"/>
            <a:ext cx="4598699" cy="2129428"/>
          </a:xfrm>
          <a:prstGeom prst="rect">
            <a:avLst/>
          </a:prstGeom>
          <a:noFill/>
          <a:ln w="9525">
            <a:noFill/>
            <a:miter lim="800000"/>
            <a:headEnd/>
            <a:tailEnd/>
          </a:ln>
          <a:effectLst/>
        </p:spPr>
        <p:txBody>
          <a:bodyPr wrap="square" lIns="51433" tIns="25717" rIns="51433" bIns="25717">
            <a:spAutoFit/>
          </a:bodyPr>
          <a:lstStyle/>
          <a:p>
            <a:pPr defTabSz="514350" fontAlgn="base">
              <a:spcBef>
                <a:spcPct val="50000"/>
              </a:spcBef>
              <a:spcAft>
                <a:spcPct val="0"/>
              </a:spcAft>
              <a:defRPr/>
            </a:pPr>
            <a:r>
              <a:rPr lang="en-US" sz="5400" b="1" dirty="0">
                <a:solidFill>
                  <a:srgbClr val="00CCFF"/>
                </a:solidFill>
                <a:effectLst>
                  <a:outerShdw blurRad="38100" dist="38100" dir="2700000" algn="tl">
                    <a:srgbClr val="C0C0C0"/>
                  </a:outerShdw>
                </a:effectLst>
                <a:latin typeface="Monotype Corsiva" pitchFamily="66" charset="0"/>
                <a:cs typeface="Arial" charset="0"/>
              </a:rPr>
              <a:t>Thank you </a:t>
            </a:r>
          </a:p>
          <a:p>
            <a:pPr defTabSz="514350" fontAlgn="base">
              <a:spcBef>
                <a:spcPct val="50000"/>
              </a:spcBef>
              <a:spcAft>
                <a:spcPct val="0"/>
              </a:spcAft>
              <a:defRPr/>
            </a:pPr>
            <a:endParaRPr lang="en-US" sz="5400" b="1" dirty="0">
              <a:solidFill>
                <a:srgbClr val="00CCFF"/>
              </a:solidFill>
              <a:effectLst>
                <a:outerShdw blurRad="38100" dist="38100" dir="2700000" algn="tl">
                  <a:srgbClr val="C0C0C0"/>
                </a:outerShdw>
              </a:effectLst>
              <a:latin typeface="Monotype Corsiva" pitchFamily="66" charset="0"/>
              <a:cs typeface="Arial" charset="0"/>
            </a:endParaRPr>
          </a:p>
        </p:txBody>
      </p:sp>
      <p:sp>
        <p:nvSpPr>
          <p:cNvPr id="370698" name="Text Box 10">
            <a:extLst>
              <a:ext uri="{FF2B5EF4-FFF2-40B4-BE49-F238E27FC236}">
                <a16:creationId xmlns:a16="http://schemas.microsoft.com/office/drawing/2014/main" id="{188880D0-E2C4-4790-B498-DC6603882F9C}"/>
              </a:ext>
            </a:extLst>
          </p:cNvPr>
          <p:cNvSpPr txBox="1">
            <a:spLocks noChangeArrowheads="1"/>
          </p:cNvSpPr>
          <p:nvPr/>
        </p:nvSpPr>
        <p:spPr bwMode="auto">
          <a:xfrm rot="1856420">
            <a:off x="6836445" y="5014622"/>
            <a:ext cx="2914650" cy="2129428"/>
          </a:xfrm>
          <a:prstGeom prst="rect">
            <a:avLst/>
          </a:prstGeom>
          <a:noFill/>
          <a:ln w="9525">
            <a:noFill/>
            <a:miter lim="800000"/>
            <a:headEnd/>
            <a:tailEnd/>
          </a:ln>
          <a:effectLst/>
        </p:spPr>
        <p:txBody>
          <a:bodyPr lIns="51433" tIns="25717" rIns="51433" bIns="25717">
            <a:spAutoFit/>
          </a:bodyPr>
          <a:lstStyle/>
          <a:p>
            <a:pPr defTabSz="514350" fontAlgn="base">
              <a:spcBef>
                <a:spcPct val="50000"/>
              </a:spcBef>
              <a:spcAft>
                <a:spcPct val="0"/>
              </a:spcAft>
              <a:defRPr/>
            </a:pPr>
            <a:r>
              <a:rPr lang="en-US" sz="5400" b="1" i="1" dirty="0">
                <a:solidFill>
                  <a:srgbClr val="FF0000"/>
                </a:solidFill>
                <a:effectLst>
                  <a:outerShdw blurRad="38100" dist="38100" dir="2700000" algn="tl">
                    <a:srgbClr val="C0C0C0"/>
                  </a:outerShdw>
                </a:effectLst>
                <a:latin typeface="Monotype Corsiva" pitchFamily="66" charset="0"/>
                <a:cs typeface="Arial" charset="0"/>
              </a:rPr>
              <a:t>Questions </a:t>
            </a:r>
          </a:p>
          <a:p>
            <a:pPr defTabSz="514350" fontAlgn="base">
              <a:spcBef>
                <a:spcPct val="50000"/>
              </a:spcBef>
              <a:spcAft>
                <a:spcPct val="0"/>
              </a:spcAft>
              <a:defRPr/>
            </a:pPr>
            <a:endParaRPr lang="en-US" sz="5400" b="1" dirty="0">
              <a:solidFill>
                <a:srgbClr val="FF0000"/>
              </a:solidFill>
              <a:effectLst>
                <a:outerShdw blurRad="38100" dist="38100" dir="2700000" algn="tl">
                  <a:srgbClr val="C0C0C0"/>
                </a:outerShdw>
              </a:effectLst>
              <a:latin typeface="Monotype Corsiva" pitchFamily="66" charset="0"/>
              <a:cs typeface="Arial" charset="0"/>
            </a:endParaRPr>
          </a:p>
        </p:txBody>
      </p:sp>
      <p:sp>
        <p:nvSpPr>
          <p:cNvPr id="12" name="Rectangle 11">
            <a:extLst>
              <a:ext uri="{FF2B5EF4-FFF2-40B4-BE49-F238E27FC236}">
                <a16:creationId xmlns:a16="http://schemas.microsoft.com/office/drawing/2014/main" id="{F0E64215-5296-4863-9B03-0D84906B8E54}"/>
              </a:ext>
            </a:extLst>
          </p:cNvPr>
          <p:cNvSpPr/>
          <p:nvPr/>
        </p:nvSpPr>
        <p:spPr>
          <a:xfrm>
            <a:off x="6657479" y="207086"/>
            <a:ext cx="5248020" cy="829649"/>
          </a:xfrm>
          <a:prstGeom prst="rect">
            <a:avLst/>
          </a:prstGeom>
          <a:blipFill dpi="0" rotWithShape="1">
            <a:blip r:embed="rId1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583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70697">
                                            <p:txEl>
                                              <p:pRg st="0" end="0"/>
                                            </p:txEl>
                                          </p:spTgt>
                                        </p:tgtEl>
                                        <p:attrNameLst>
                                          <p:attrName>style.visibility</p:attrName>
                                        </p:attrNameLst>
                                      </p:cBhvr>
                                      <p:to>
                                        <p:strVal val="visible"/>
                                      </p:to>
                                    </p:set>
                                    <p:animEffect transition="in" filter="wheel(4)">
                                      <p:cBhvr>
                                        <p:cTn id="7" dur="500"/>
                                        <p:tgtEl>
                                          <p:spTgt spid="370697">
                                            <p:txEl>
                                              <p:pRg st="0" end="0"/>
                                            </p:txEl>
                                          </p:spTgt>
                                        </p:tgtEl>
                                      </p:cBhvr>
                                    </p:animEffect>
                                  </p:childTnLst>
                                </p:cTn>
                              </p:par>
                              <p:par>
                                <p:cTn id="8" presetID="0" presetClass="path" presetSubtype="0" accel="50000" decel="50000" fill="hold" grpId="1" nodeType="withEffect">
                                  <p:stCondLst>
                                    <p:cond delay="0"/>
                                  </p:stCondLst>
                                  <p:childTnLst>
                                    <p:animMotion origin="layout" path="M -0.73321 0.28218 C -0.73542 0.27338 -0.73998 0.26551 -0.74389 0.25718 C -0.74519 0.25394 -0.74753 0.25093 -0.74844 0.24699 C -0.75027 0.23519 -0.75027 0.22454 -0.75144 0.21273 C -0.74987 0.19907 -0.75404 0.18565 -0.75482 0.17199 C -0.75547 0.16111 -0.75482 0.14907 -0.75534 0.1375 C -0.75639 0.1162 -0.75612 0.14375 -0.75626 0.12778 C -0.75665 0.12315 -0.75612 0.11759 -0.75612 0.1125 C -0.75691 0.11042 -0.75795 0.10949 -0.75769 0.10718 C -0.75847 0.10278 -0.7586 0.09838 -0.75951 0.09306 C -0.7599 0.08403 -0.75782 0.0919 -0.7599 0.08032 C -0.76264 0.06736 -0.76407 0.05486 -0.76368 0.03982 C -0.75769 0.01736 -0.75821 0.0081 -0.74597 -0.00555 C -0.74102 -0.01018 -0.73933 -0.01273 -0.73282 -0.01319 C -0.72279 -0.01643 -0.72305 -0.01597 -0.71094 -0.01319 C -0.70951 -0.0125 -0.70847 -0.01065 -0.70691 -0.01018 C -0.69336 -0.00509 -0.69805 -0.00741 -0.69284 -0.0243 C -0.69063 -0.03843 -0.6849 -0.06042 -0.68594 -0.07731 C -0.68503 -0.09491 -0.68347 -0.11898 -0.68659 -0.1368 C -0.68633 -0.14583 -0.68685 -0.16481 -0.69037 -0.17268 C -0.69076 -0.17963 -0.69063 -0.18634 -0.69245 -0.19305 C -0.69219 -0.20116 -0.69323 -0.20856 -0.69519 -0.2162 C -0.6948 -0.22893 -0.69753 -0.24167 -0.69649 -0.25417 C -0.69558 -0.26065 -0.69402 -0.27407 -0.69441 -0.27384 C -0.68764 -0.29583 -0.68047 -0.31805 -0.66589 -0.33264 C -0.66055 -0.33773 -0.65704 -0.34213 -0.65079 -0.34491 C -0.64701 -0.34907 -0.64532 -0.3493 -0.64063 -0.35093 C -0.6349 -0.3544 -0.63386 -0.35417 -0.62774 -0.35023 C -0.62344 -0.34606 -0.6181 -0.33935 -0.61407 -0.3338 C -0.61133 -0.34005 -0.60639 -0.3412 -0.60183 -0.34468 C -0.59753 -0.34722 -0.59584 -0.34977 -0.59102 -0.35162 C -0.5875 -0.35463 -0.58477 -0.35718 -0.58047 -0.3588 C -0.57422 -0.36458 -0.56628 -0.36829 -0.55951 -0.37268 C -0.55482 -0.37569 -0.55339 -0.37963 -0.54766 -0.37963 C -0.54336 -0.38773 -0.53112 -0.39028 -0.5237 -0.39537 C -0.51862 -0.39097 -0.51862 -0.3838 -0.51511 -0.37824 C -0.51224 -0.37037 -0.50769 -0.36505 -0.50547 -0.35787 C -0.5017 -0.34838 -0.50612 -0.35486 -0.50118 -0.34815 C -0.49909 -0.34213 -0.49805 -0.33935 -0.4948 -0.33449 C -0.49193 -0.32292 -0.48803 -0.31134 -0.48646 -0.29977 C -0.48568 -0.29444 -0.48256 -0.29005 -0.48139 -0.28542 C -0.48034 -0.28055 -0.47722 -0.26435 -0.47461 -0.26042 C -0.47344 -0.24977 -0.47097 -0.25162 -0.46732 -0.24213 C -0.46042 -0.22662 -0.4668 -0.23819 -0.45704 -0.22199 C -0.45456 -0.21782 -0.45639 -0.21898 -0.45443 -0.21435 C -0.45118 -0.2081 -0.44896 -0.20231 -0.44532 -0.19792 C -0.44297 -0.1868 -0.44545 -0.19676 -0.43842 -0.18472 C -0.4349 -0.17778 -0.4323 -0.17199 -0.42696 -0.16643 C -0.4211 -0.16852 -0.42006 -0.17315 -0.41706 -0.1794 C -0.41615 -0.18148 -0.41342 -0.18634 -0.41316 -0.18611 C -0.403 -0.21481 -0.40118 -0.24421 -0.40222 -0.27616 C -0.40157 -0.27847 -0.39805 -0.29421 -0.39389 -0.29653 C -0.38386 -0.30324 -0.37383 -0.31042 -0.36159 -0.30949 C -0.35847 -0.30741 -0.35456 -0.30671 -0.35131 -0.30417 C -0.35 -0.30278 -0.34922 -0.30046 -0.34818 -0.29861 C -0.34219 -0.29167 -0.33438 -0.28426 -0.32748 -0.27824 C -0.31381 -0.26574 -0.29584 -0.25926 -0.28073 -0.25278 C -0.27826 -0.25069 -0.27618 -0.24884 -0.27383 -0.24699 C -0.27136 -0.24491 -0.26524 -0.24097 -0.26485 -0.24051 C -0.2586 -0.23264 -0.24961 -0.23032 -0.24037 -0.22893 C -0.2349 -0.23241 -0.22982 -0.23704 -0.22409 -0.24097 C -0.21823 -0.25162 -0.20977 -0.25648 -0.19948 -0.25602 C -0.18034 -0.24768 -0.16264 -0.23657 -0.14441 -0.22755 C -0.14011 -0.22361 -0.13698 -0.22083 -0.1336 -0.2162 C -0.13165 -0.20741 -0.1293 -0.20231 -0.1254 -0.19421 C -0.12448 -0.19074 -0.12422 -0.1875 -0.12279 -0.18472 C -0.12162 -0.18125 -0.12123 -0.17824 -0.12019 -0.17546 C -0.1198 -0.17407 -0.11875 -0.1706 -0.11902 -0.17014 C -0.11889 -0.16898 -0.11902 -0.16759 -0.11862 -0.16643 C -0.11849 -0.16435 -0.11797 -0.1625 -0.11784 -0.16065 C -0.11771 -0.1581 -0.11836 -0.15486 -0.11849 -0.15231 C -0.11836 -0.15069 -0.11836 -0.14977 -0.11823 -0.14838 C -0.1267 -0.11481 -0.13868 -0.08518 -0.14896 -0.05301 C -0.15222 -0.04028 -0.15612 -0.03148 -0.15951 -0.02037 C -0.16107 -0.0125 -0.16303 -0.00347 -0.16381 0.00486 C -0.16459 0.0088 -0.16407 0.01713 -0.16433 0.01736 C -0.16667 0.03357 -0.16993 0.05278 -0.16889 0.06968 C -0.16915 0.07801 -0.16993 0.0882 -0.16784 0.09676 C -0.16784 0.10695 -0.16875 0.11736 -0.16915 0.12732 C -0.17201 0.1507 -0.1724 0.18009 -0.18737 0.1956 C -0.19011 0.2007 -0.19167 0.20417 -0.19545 0.20926 C -0.19974 0.21898 -0.20521 0.22662 -0.20964 0.23704 C -0.2125 0.24375 -0.21524 0.24977 -0.21823 0.25579 C -0.22175 0.26111 -0.22409 0.26968 -0.23008 0.26921 C -0.23165 0.26366 -0.23086 0.25833 -0.23112 0.25208 C -0.22631 0.23519 -0.21836 0.20093 -0.20612 0.1882 C -0.203 0.18125 -0.20053 0.17431 -0.1961 0.16898 C -0.18972 0.1507 -0.18165 0.13264 -0.17435 0.11482 C -0.17071 0.10232 -0.16693 0.09213 -0.16316 0.08032 C -0.15508 0.03773 -0.14961 -0.00602 -0.1461 -0.04977 C -0.14362 -0.06597 -0.14206 -0.09861 -0.14467 -0.11528 C -0.14545 -0.12268 -0.14792 -0.13032 -0.1487 -0.13727 C -0.15 -0.14676 -0.14974 -0.15602 -0.15222 -0.16505 C -0.15183 -0.16898 -0.15183 -0.17083 -0.15248 -0.175 C -0.15313 -0.17893 -0.15365 -0.1868 -0.15417 -0.18657 C -0.15313 -0.19861 -0.15469 -0.21296 -0.15495 -0.22546 C -0.15495 -0.2338 -0.15313 -0.24051 -0.1556 -0.24815 C -0.15521 -0.25417 -0.15508 -0.25903 -0.15534 -0.26435 C -0.15508 -0.26736 -0.1543 -0.27014 -0.1543 -0.27245 C -0.15469 -0.27407 -0.15625 -0.27477 -0.15678 -0.27639 C -0.15678 -0.28102 -0.15573 -0.28518 -0.15586 -0.28958 C -0.14649 -0.29259 -0.15456 -0.28727 -0.15118 -0.28264 C -0.15053 -0.28102 -0.14896 -0.28032 -0.14779 -0.27986 C -0.13438 -0.28032 -0.14063 -0.28079 -0.13008 -0.27847 C -0.12201 -0.2787 -0.11537 -0.27662 -0.10782 -0.27454 C -0.07213 -0.25995 -0.04583 -0.25046 -0.01407 -0.23333 C -0.00585 -0.22755 -0.01407 -0.23333 0.00209 -0.225 C 0.01615 -0.21713 0.03008 -0.20787 0.04441 -0.20069 C 0.05052 -0.19444 0.05691 -0.18866 0.06367 -0.1838 C 0.06693 -0.18079 0.0694 -0.17731 0.07279 -0.1743 C 0.07643 -0.16597 0.07148 -0.17685 0.078 -0.1669 C 0.0793 -0.16551 0.07943 -0.16343 0.08047 -0.16204 C 0.08099 -0.16042 0.08191 -0.15949 0.08333 -0.15787 C 0.08633 -0.14583 0.08165 -0.16134 0.08698 -0.14977 C 0.08894 -0.14537 0.08907 -0.13935 0.09023 -0.13472 C 0.09089 -0.12893 0.0905 -0.1243 0.09037 -0.11944 C 0.08894 -0.11366 0.08723 -0.10741 0.08567 -0.10185 C 0.08295 -0.09375 0.07148 -0.08704 0.06523 -0.08287 C 0.06511 -0.08171 0.06445 -0.08055 0.06381 -0.07986 C 0.06172 -0.07731 0.05925 -0.07593 0.05768 -0.07338 C 0.05196 -0.06319 0.04571 -0.05278 0.03985 -0.04282 C 0.03816 -0.03403 0.0362 -0.02569 0.03581 -0.0169 C 0.03516 -0.01389 0.03724 -0.00995 0.03894 -0.00833 C 0.04362 -0.00324 0.05105 0.00255 0.05612 0.00648 C 0.06523 0.01898 0.07032 0.03727 0.0711 0.05301 C 0.0681 0.06366 0.06797 0.06968 0.06172 0.07616 C 0.05782 0.08403 0.05092 0.09213 0.04402 0.09421 C 0.03907 0.09954 0.02878 0.10625 0.02279 0.10857 C 0.01654 0.11528 0.00586 0.12407 0.0017 0.13287 C -0.00078 0.13727 -0.00273 0.1412 -0.0056 0.14514 C -0.00911 0.15301 -0.01198 0.16181 -0.01472 0.1706 C -0.0155 0.18264 -0.0151 0.18519 -0.01433 0.19537 C -0.0155 0.20579 -0.01705 0.21644 -0.0142 0.22639 C -0.01433 0.23495 -0.01303 0.24236 -0.01146 0.25093 C -0.01029 0.25671 -0.01185 0.2588 -0.00847 0.26389 C -0.00898 0.27199 -0.00794 0.28333 -0.00585 0.2919 C -0.0056 0.30232 -0.00468 0.31181 -0.00299 0.32153 C -0.00312 0.32407 -0.00325 0.3257 -0.00312 0.32732 C -0.00312 0.32917 -0.00208 0.33056 -0.0017 0.33241 C -0.00117 0.3382 -0.00208 0.34306 -0.00104 0.34931 C -0.00182 0.35394 -0.0026 0.3588 -0.00325 0.36366 C -0.00325 0.36644 -0.00248 0.37199 -0.00248 0.37222 C -0.00468 0.38866 -0.00782 0.40532 -0.01654 0.41968 C -0.01836 0.42454 -0.0198 0.42801 -0.02356 0.43195 C -0.02916 0.44236 -0.03867 0.45347 -0.04778 0.45926 C -0.05416 0.46736 -0.06979 0.47824 -0.07865 0.48241 C -0.0875 0.49445 -0.07643 0.48148 -0.08697 0.48866 C -0.09713 0.49468 -0.08203 0.4912 -0.09518 0.49352 L -0.1073 0.50417 C -0.10769 0.50417 -0.1073 0.50417 -0.10769 0.50417 C -0.11446 0.51134 -0.11081 0.50949 -0.1181 0.51111 C -0.13633 0.53032 -0.16277 0.525 -0.18516 0.52801 C -0.23334 0.50787 -0.21602 0.51551 -0.24245 0.49907 C -0.2504 0.49167 -0.25691 0.48079 -0.26433 0.47407 C -0.29037 0.43681 -0.31693 0.40139 -0.33724 0.3581 C -0.34402 0.34306 -0.35053 0.32894 -0.3573 0.31435 C -0.36055 0.30718 -0.36368 0.29537 -0.36889 0.2919 C -0.37787 0.28264 -0.38646 0.29005 -0.39584 0.28889 C -0.403 0.29144 -0.41159 0.29167 -0.41941 0.2919 C -0.42461 0.29375 -0.42826 0.29491 -0.43399 0.29306 C -0.44948 0.29398 -0.44987 0.27616 -0.45391 0.26227 C -0.45821 0.24931 -0.45873 0.23426 -0.46211 0.22107 C -0.46563 0.20695 -0.46784 0.19398 -0.47123 0.1794 C -0.47162 0.17407 -0.47344 0.16991 -0.47435 0.16482 C -0.47774 0.14722 -0.47891 0.12593 -0.48659 0.11042 C -0.48698 0.10301 -0.48959 0.09398 -0.49089 0.08681 C -0.49037 0.07963 -0.49037 0.075 -0.49141 0.06829 C -0.49089 0.05695 -0.49037 0.04537 -0.48985 0.03472 C -0.48594 0.02315 -0.4862 0.01875 -0.47605 0.01852 C -0.47045 0.0125 -0.46732 0.01458 -0.45951 0.01528 C -0.45795 0.01551 -0.45482 0.01574 -0.45456 0.01597 C -0.44727 0.01435 -0.44076 0.0125 -0.43308 0.01134 C -0.41797 0.00046 -0.44402 0.01852 -0.42331 0.00695 C -0.41472 0.00208 -0.40834 -0.0081 -0.40352 -0.01759 C -0.40157 -0.03218 -0.40118 -0.04907 -0.40183 -0.06389 C -0.40235 -0.06759 -0.40287 -0.07477 -0.40391 -0.07847 C -0.40456 -0.08194 -0.40625 -0.08773 -0.40625 -0.08773 C -0.40508 -0.10417 -0.39883 -0.12384 -0.39584 -0.13958 C -0.38373 -0.17153 -0.36615 -0.1993 -0.35235 -0.23102 C -0.35131 -0.23518 -0.34987 -0.23912 -0.3487 -0.24352 C -0.34701 -0.24792 -0.34323 -0.25694 -0.34362 -0.25625 C -0.34063 -0.2713 -0.33659 -0.29305 -0.33777 -0.30833 C -0.33659 -0.31968 -0.33568 -0.33264 -0.33594 -0.34398 C -0.33464 -0.34606 -0.33529 -0.35093 -0.33334 -0.35116 C -0.33139 -0.35162 -0.32943 -0.34792 -0.32748 -0.3463 C -0.32487 -0.34421 -0.31146 -0.3375 -0.31016 -0.33704 C -0.28972 -0.32292 -0.26693 -0.31343 -0.2461 -0.30162 C -0.23698 -0.29421 -0.22474 -0.29005 -0.21459 -0.28449 C -0.20899 -0.28264 -0.19649 -0.27893 -0.19675 -0.2787 " pathEditMode="relative" rAng="960000" ptsTypes="AAAAAAAAAAAAAAAAAAAAAAAAAAAAAAAAAAAAAAAAAAAAAAAAAAAAAAAAAAAAAAAAAAAAAAAAAAAAAAAAAAAAAAAAAAAAAAAAAAAAAAAAAAAAAAAAAAAAAAAAAAAAAAAAAAAAAAAAAAAAAAAAAAAAAAAAAAAAAAAAAAAAAAAAAAAAAAAAAAAAAAAAAAAAA">
                                      <p:cBhvr>
                                        <p:cTn id="9" dur="2000" fill="hold"/>
                                        <p:tgtEl>
                                          <p:spTgt spid="370697">
                                            <p:txEl>
                                              <p:pRg st="0" end="0"/>
                                            </p:txEl>
                                          </p:spTgt>
                                        </p:tgtEl>
                                        <p:attrNameLst>
                                          <p:attrName>ppt_x</p:attrName>
                                          <p:attrName>ppt_y</p:attrName>
                                        </p:attrNameLst>
                                      </p:cBhvr>
                                      <p:rCtr x="38815" y="-24329"/>
                                    </p:animMotion>
                                  </p:childTnLst>
                                </p:cTn>
                              </p:par>
                              <p:par>
                                <p:cTn id="10" presetID="21" presetClass="entr" presetSubtype="4" fill="hold" grpId="0" nodeType="withEffect">
                                  <p:stCondLst>
                                    <p:cond delay="0"/>
                                  </p:stCondLst>
                                  <p:childTnLst>
                                    <p:set>
                                      <p:cBhvr>
                                        <p:cTn id="11" dur="1" fill="hold">
                                          <p:stCondLst>
                                            <p:cond delay="0"/>
                                          </p:stCondLst>
                                        </p:cTn>
                                        <p:tgtEl>
                                          <p:spTgt spid="370698">
                                            <p:txEl>
                                              <p:pRg st="0" end="0"/>
                                            </p:txEl>
                                          </p:spTgt>
                                        </p:tgtEl>
                                        <p:attrNameLst>
                                          <p:attrName>style.visibility</p:attrName>
                                        </p:attrNameLst>
                                      </p:cBhvr>
                                      <p:to>
                                        <p:strVal val="visible"/>
                                      </p:to>
                                    </p:set>
                                    <p:animEffect transition="in" filter="wheel(4)">
                                      <p:cBhvr>
                                        <p:cTn id="12" dur="500"/>
                                        <p:tgtEl>
                                          <p:spTgt spid="370698">
                                            <p:txEl>
                                              <p:pRg st="0" end="0"/>
                                            </p:txEl>
                                          </p:spTgt>
                                        </p:tgtEl>
                                      </p:cBhvr>
                                    </p:animEffect>
                                  </p:childTnLst>
                                </p:cTn>
                              </p:par>
                              <p:par>
                                <p:cTn id="13" presetID="0" presetClass="path" presetSubtype="0" accel="50000" decel="50000" fill="hold" grpId="1" nodeType="withEffect">
                                  <p:stCondLst>
                                    <p:cond delay="0"/>
                                  </p:stCondLst>
                                  <p:childTnLst>
                                    <p:animMotion origin="layout" path="M -0.70898 0.27407 C -0.71133 0.26528 -0.71588 0.25741 -0.71966 0.24907 C -0.7207 0.24606 -0.72343 0.24282 -0.72422 0.23889 C -0.72617 0.22708 -0.72604 0.21643 -0.72721 0.20463 C -0.72565 0.19097 -0.72995 0.17801 -0.73073 0.16435 C -0.73138 0.15278 -0.7306 0.14097 -0.73125 0.12986 C -0.73229 0.10856 -0.73203 0.13565 -0.73216 0.11967 C -0.73242 0.11504 -0.7319 0.10949 -0.73216 0.10486 C -0.73268 0.10231 -0.73372 0.10139 -0.73359 0.09953 C -0.73424 0.09514 -0.73437 0.09074 -0.73528 0.08518 C -0.7358 0.07592 -0.73359 0.08379 -0.73567 0.07268 C -0.73854 0.05926 -0.73997 0.04653 -0.73945 0.03217 C -0.73359 0.00926 -0.73411 2.22222E-6 -0.72187 -0.01343 C -0.71705 -0.01852 -0.7151 -0.02084 -0.70872 -0.0213 C -0.69869 -0.02454 -0.69883 -0.02408 -0.68685 -0.02107 C -0.68528 -0.02037 -0.68437 -0.01875 -0.68281 -0.01829 C -0.66914 -0.0132 -0.67383 -0.01551 -0.66862 -0.03241 C -0.6664 -0.04653 -0.66067 -0.06852 -0.66172 -0.08542 C -0.6608 -0.10301 -0.65924 -0.12709 -0.6625 -0.14514 C -0.66224 -0.15417 -0.66276 -0.17292 -0.66614 -0.18079 C -0.66653 -0.18773 -0.6664 -0.19445 -0.66836 -0.20116 C -0.6681 -0.20926 -0.66901 -0.21667 -0.67109 -0.22431 C -0.6707 -0.23704 -0.6733 -0.24977 -0.67226 -0.26227 C -0.67135 -0.26875 -0.66979 -0.28218 -0.67031 -0.28195 C -0.66354 -0.30394 -0.65625 -0.32616 -0.64166 -0.34074 C -0.63646 -0.34584 -0.63294 -0.35023 -0.62656 -0.35301 C -0.62278 -0.35718 -0.62109 -0.35764 -0.6164 -0.35903 C -0.61067 -0.3625 -0.60963 -0.36227 -0.60351 -0.35834 C -0.59922 -0.35417 -0.59388 -0.34746 -0.58997 -0.3419 C -0.58711 -0.34815 -0.58229 -0.34931 -0.5776 -0.35278 C -0.57343 -0.35533 -0.57161 -0.35787 -0.56692 -0.35972 C -0.56328 -0.36273 -0.56067 -0.36528 -0.55625 -0.3669 C -0.55 -0.37269 -0.54205 -0.37639 -0.53528 -0.38079 C -0.5306 -0.3838 -0.52916 -0.38773 -0.52343 -0.38773 C -0.51914 -0.39584 -0.50703 -0.39838 -0.49948 -0.40347 C -0.4944 -0.39908 -0.49453 -0.3919 -0.49088 -0.38634 C -0.48815 -0.37871 -0.48359 -0.37315 -0.48138 -0.36597 C -0.4776 -0.35672 -0.4819 -0.36297 -0.47695 -0.35625 C -0.475 -0.35023 -0.47396 -0.34746 -0.47057 -0.34259 C -0.46771 -0.33102 -0.46393 -0.31968 -0.46224 -0.30787 C -0.46146 -0.30255 -0.45846 -0.29815 -0.45729 -0.29352 C -0.45612 -0.28866 -0.45312 -0.27246 -0.45039 -0.26852 C -0.44935 -0.25787 -0.44674 -0.25972 -0.4431 -0.25023 C -0.43633 -0.23472 -0.44271 -0.2463 -0.43281 -0.23009 C -0.43034 -0.22593 -0.43216 -0.22709 -0.43021 -0.22246 C -0.42708 -0.21621 -0.42474 -0.21042 -0.42109 -0.20602 C -0.41888 -0.19491 -0.42135 -0.20486 -0.41419 -0.19283 C -0.41067 -0.18588 -0.40807 -0.17963 -0.40273 -0.17454 C -0.39687 -0.17639 -0.39583 -0.18125 -0.39284 -0.1875 C -0.39192 -0.18959 -0.38919 -0.19445 -0.38906 -0.19422 C -0.37877 -0.22292 -0.37695 -0.25232 -0.37799 -0.28426 C -0.37734 -0.28658 -0.37383 -0.30232 -0.36966 -0.30463 C -0.35963 -0.31134 -0.34961 -0.31852 -0.33737 -0.31759 C -0.33424 -0.31551 -0.33047 -0.31482 -0.32721 -0.31227 C -0.32578 -0.31088 -0.32513 -0.30857 -0.32396 -0.30672 C -0.31797 -0.29977 -0.31015 -0.29259 -0.30325 -0.28634 C -0.28958 -0.27384 -0.27174 -0.26736 -0.25651 -0.26088 C -0.25416 -0.2588 -0.25195 -0.25695 -0.24974 -0.25509 C -0.24713 -0.25324 -0.24101 -0.24908 -0.24075 -0.24861 C -0.23437 -0.24074 -0.22539 -0.23843 -0.21614 -0.23704 C -0.21067 -0.24051 -0.2056 -0.24514 -0.19987 -0.24908 C -0.19414 -0.25972 -0.18554 -0.26459 -0.17526 -0.26412 C -0.15612 -0.25579 -0.13841 -0.24468 -0.12018 -0.23565 C -0.11588 -0.23172 -0.11276 -0.22894 -0.1095 -0.22431 C -0.10742 -0.21551 -0.10508 -0.21042 -0.10117 -0.20232 C -0.10026 -0.19884 -0.1 -0.1956 -0.09856 -0.19283 C -0.09739 -0.18935 -0.097 -0.18634 -0.09596 -0.18357 C -0.09557 -0.18218 -0.09466 -0.17871 -0.09479 -0.17847 C -0.09466 -0.17709 -0.09479 -0.1757 -0.0944 -0.17454 C -0.09427 -0.17246 -0.09375 -0.1706 -0.09362 -0.16875 C -0.09349 -0.16621 -0.09414 -0.16297 -0.09427 -0.16042 C -0.09414 -0.1588 -0.09414 -0.15787 -0.09401 -0.15648 C -0.10247 -0.12315 -0.11445 -0.09329 -0.12474 -0.06111 C -0.12812 -0.04838 -0.1319 -0.03959 -0.13541 -0.02847 C -0.13711 -0.02037 -0.1388 -0.01158 -0.13958 -0.00324 C -0.14036 0.00069 -0.13997 0.00903 -0.1401 0.00926 C -0.14244 0.02546 -0.1457 0.04467 -0.14479 0.06157 C -0.14505 0.06991 -0.1457 0.08009 -0.14362 0.08866 C -0.14375 0.09884 -0.14453 0.10926 -0.14492 0.11921 C -0.14778 0.14259 -0.14817 0.17199 -0.16315 0.1875 C -0.16588 0.19259 -0.16758 0.19629 -0.17135 0.20116 C -0.17552 0.21088 -0.18086 0.21898 -0.18541 0.22893 C -0.18828 0.23565 -0.19101 0.24166 -0.19401 0.24768 C -0.19752 0.25301 -0.19987 0.26157 -0.20586 0.26111 C -0.20742 0.25555 -0.20677 0.25023 -0.2069 0.24444 C -0.20221 0.22708 -0.19427 0.19282 -0.1819 0.18009 C -0.17877 0.17315 -0.1763 0.1662 -0.17187 0.16088 C -0.16549 0.14259 -0.15742 0.12453 -0.15013 0.10671 C -0.14648 0.09421 -0.14284 0.08403 -0.13893 0.07222 C -0.13086 0.02963 -0.12539 -0.01412 -0.122 -0.05787 C -0.11953 -0.07408 -0.11784 -0.10672 -0.12044 -0.12338 C -0.12135 -0.13079 -0.12369 -0.13843 -0.12448 -0.14537 C -0.12578 -0.15486 -0.12552 -0.16412 -0.12799 -0.17315 C -0.1276 -0.17709 -0.1276 -0.17894 -0.12825 -0.1831 C -0.1289 -0.18704 -0.12955 -0.19491 -0.12994 -0.19468 C -0.1289 -0.20695 -0.13047 -0.22107 -0.13073 -0.23357 C -0.13073 -0.2419 -0.12903 -0.24861 -0.13138 -0.25625 C -0.13099 -0.26227 -0.13086 -0.26713 -0.13112 -0.27246 C -0.13086 -0.27547 -0.13021 -0.27824 -0.13021 -0.28079 C -0.13047 -0.28218 -0.13216 -0.28287 -0.13255 -0.28449 C -0.13255 -0.28912 -0.13151 -0.29329 -0.13164 -0.29792 C -0.12226 -0.3007 -0.13034 -0.29537 -0.12708 -0.29097 C -0.12643 -0.28912 -0.12474 -0.28843 -0.12356 -0.28797 C -0.11028 -0.28843 -0.1164 -0.28889 -0.10586 -0.28658 C -0.09778 -0.28681 -0.09114 -0.28472 -0.08359 -0.28264 C -0.04791 -0.26806 -0.02174 -0.25857 0.01003 -0.24144 C 0.01836 -0.23565 0.01016 -0.24144 0.02631 -0.2331 C 0.04037 -0.22523 0.0543 -0.21597 0.06862 -0.2088 C 0.07474 -0.20255 0.08112 -0.19676 0.08789 -0.1919 C 0.09115 -0.18889 0.09362 -0.18542 0.09701 -0.18241 C 0.10065 -0.17408 0.09571 -0.18496 0.10222 -0.175 C 0.10352 -0.17361 0.10365 -0.17153 0.10469 -0.17014 C 0.10521 -0.16852 0.10612 -0.16759 0.10742 -0.16597 C 0.11055 -0.15394 0.10586 -0.16945 0.1112 -0.15787 C 0.11315 -0.15347 0.11328 -0.14746 0.11446 -0.14283 C 0.11511 -0.13704 0.11472 -0.13241 0.11459 -0.12755 C 0.11302 -0.12176 0.11146 -0.11551 0.1099 -0.10996 C 0.10716 -0.10185 0.09571 -0.09514 0.08946 -0.09097 C 0.0892 -0.08982 0.08867 -0.08866 0.08802 -0.08797 C 0.08594 -0.08542 0.08347 -0.08403 0.0819 -0.08148 C 0.07617 -0.0713 0.06992 -0.06088 0.06407 -0.05093 C 0.06237 -0.04213 0.06042 -0.0338 0.0599 -0.025 C 0.05938 -0.02199 0.06146 -0.01806 0.06315 -0.01644 C 0.06784 -0.01134 0.07526 -0.00556 0.08034 -0.00162 C 0.08946 0.01088 0.09453 0.02916 0.09532 0.04491 C 0.09232 0.05555 0.09219 0.06157 0.08594 0.06805 C 0.08203 0.07592 0.07513 0.08403 0.06823 0.08634 C 0.06328 0.09143 0.053 0.09815 0.04701 0.10046 C 0.04076 0.10717 0.03008 0.11597 0.02591 0.12477 C 0.02344 0.12916 0.02149 0.1331 0.01862 0.13703 C 0.01511 0.14491 0.01224 0.1537 0.00951 0.1625 C 0.00873 0.17453 0.00912 0.17708 0.0099 0.18727 C 0.00873 0.19768 0.00716 0.20833 0.01003 0.21828 C 0.0099 0.22685 0.0112 0.23426 0.01276 0.24282 C 0.01394 0.24861 0.01237 0.25069 0.01563 0.25578 C 0.01537 0.26435 0.01628 0.27546 0.01836 0.28379 C 0.01862 0.29421 0.01953 0.3037 0.02123 0.31342 C 0.0211 0.31597 0.02097 0.31759 0.0211 0.31921 C 0.0211 0.32106 0.02214 0.32245 0.0224 0.3243 C 0.02305 0.33009 0.02214 0.33495 0.02318 0.3412 C 0.0224 0.34583 0.02162 0.35069 0.02097 0.35555 C 0.02097 0.35833 0.02175 0.36389 0.02175 0.36412 C 0.0194 0.38078 0.01641 0.39722 0.00769 0.41157 C 0.0056 0.4169 0.00443 0.42037 0.00065 0.42384 C -0.00494 0.43426 -0.01445 0.44537 -0.02356 0.45116 C -0.02994 0.45926 -0.0457 0.4706 -0.05442 0.47477 C -0.06328 0.48634 -0.05221 0.47338 -0.06276 0.48055 C -0.07304 0.48703 -0.05794 0.4831 -0.07096 0.48541 L -0.0832 0.49606 C -0.08346 0.49606 -0.0832 0.49606 -0.08346 0.49606 C -0.09036 0.5037 -0.08659 0.50185 -0.09388 0.50301 C -0.11211 0.52222 -0.13854 0.5169 -0.16093 0.51991 C -0.20911 0.49977 -0.19179 0.50741 -0.21836 0.49097 C -0.22617 0.48356 -0.23268 0.47268 -0.2401 0.46597 C -0.26614 0.4287 -0.29284 0.39328 -0.31302 0.35 C -0.31979 0.33541 -0.3263 0.32083 -0.33307 0.30625 C -0.33633 0.29907 -0.33958 0.28773 -0.34479 0.28379 C -0.35364 0.27453 -0.36237 0.28194 -0.37161 0.28078 C -0.37877 0.28333 -0.38737 0.28379 -0.39531 0.28426 C -0.40065 0.28611 -0.40403 0.2868 -0.41002 0.28541 C -0.42526 0.28634 -0.42565 0.26852 -0.42981 0.25463 C -0.43398 0.2412 -0.43463 0.22662 -0.43789 0.21296 C -0.4414 0.19884 -0.44375 0.18588 -0.447 0.17153 C -0.44739 0.16597 -0.44935 0.1618 -0.45026 0.15671 C -0.45351 0.13912 -0.45481 0.11805 -0.4625 0.10231 C -0.46276 0.09491 -0.46536 0.08588 -0.46666 0.0787 C -0.46614 0.07153 -0.46627 0.0669 -0.46718 0.06018 C -0.46666 0.04884 -0.46614 0.03727 -0.46562 0.02662 C -0.46185 0.01504 -0.46198 0.01065 -0.45182 0.01041 C -0.44622 0.0044 -0.44323 0.00648 -0.43528 0.00717 C -0.43372 0.00741 -0.4306 0.00764 -0.43047 0.00787 C -0.42317 0.00625 -0.41653 0.0044 -0.40898 0.00324 C -0.39375 -0.00764 -0.41992 0.01041 -0.39922 -0.00116 C -0.39049 -0.00602 -0.38411 -0.01621 -0.37929 -0.0257 C -0.37747 -0.04028 -0.37695 -0.05718 -0.37773 -0.07222 C -0.37825 -0.0757 -0.37864 -0.08287 -0.37968 -0.08658 C -0.38034 -0.09005 -0.38216 -0.09584 -0.38203 -0.09584 C -0.38099 -0.11227 -0.37474 -0.13195 -0.37161 -0.14769 C -0.3595 -0.17963 -0.34192 -0.20741 -0.32812 -0.23912 C -0.32708 -0.24329 -0.32578 -0.24722 -0.32448 -0.25162 C -0.32278 -0.25602 -0.31901 -0.26505 -0.3194 -0.26435 C -0.31653 -0.2794 -0.3125 -0.30116 -0.31367 -0.31644 C -0.31237 -0.32778 -0.31146 -0.34074 -0.31172 -0.35209 C -0.31054 -0.3544 -0.31106 -0.35903 -0.30911 -0.35949 C -0.30716 -0.35972 -0.30521 -0.35602 -0.30325 -0.3544 C -0.30065 -0.35232 -0.28724 -0.3456 -0.28593 -0.34514 C -0.26549 -0.33102 -0.24284 -0.32153 -0.22187 -0.30972 C -0.21289 -0.30232 -0.20065 -0.29838 -0.19036 -0.29259 C -0.18476 -0.29074 -0.17226 -0.28704 -0.17252 -0.28681 " pathEditMode="relative" rAng="960000" ptsTypes="AAAAAAAAAAAAAAAAAAAAAAAAAAAAAAAAAAAAAAAAAAAAAAAAAAAAAAAAAAAAAAAAAAAAAAAAAAAAAAAAAAAAAAAAAAAAAAAAAAAAAAAAAAAAAAAAAAAAAAAAAAAAAAAAAAAAAAAAAAAAAAAAAAAAAAAAAAAAAAAAAAAAAAAAAAAAAAAAAAAAAAAAAAAAA">
                                      <p:cBhvr>
                                        <p:cTn id="14" dur="2000" fill="hold"/>
                                        <p:tgtEl>
                                          <p:spTgt spid="370698">
                                            <p:txEl>
                                              <p:pRg st="0" end="0"/>
                                            </p:txEl>
                                          </p:spTgt>
                                        </p:tgtEl>
                                        <p:attrNameLst>
                                          <p:attrName>ppt_x</p:attrName>
                                          <p:attrName>ppt_y</p:attrName>
                                        </p:attrNameLst>
                                      </p:cBhvr>
                                      <p:rCtr x="38815" y="-2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7" grpId="0" build="allAtOnce"/>
      <p:bldP spid="370697" grpId="1" build="allAtOnce"/>
      <p:bldP spid="370698" grpId="0" build="allAtOnce"/>
      <p:bldP spid="370698" grpI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00E0C46B-016C-49F1-AE05-F63AA26FE99D}"/>
              </a:ext>
            </a:extLst>
          </p:cNvPr>
          <p:cNvSpPr>
            <a:spLocks noChangeArrowheads="1"/>
          </p:cNvSpPr>
          <p:nvPr/>
        </p:nvSpPr>
        <p:spPr bwMode="auto">
          <a:xfrm>
            <a:off x="1842868" y="1054603"/>
            <a:ext cx="7567247" cy="3672141"/>
          </a:xfrm>
          <a:prstGeom prst="star32">
            <a:avLst>
              <a:gd name="adj" fmla="val 37500"/>
            </a:avLst>
          </a:prstGeom>
          <a:solidFill>
            <a:srgbClr val="FF0000"/>
          </a:solidFill>
          <a:ln w="9525">
            <a:miter lim="800000"/>
            <a:headEnd/>
            <a:tailEnd/>
          </a:ln>
          <a:scene3d>
            <a:camera prst="legacyPerspectiveBottom"/>
            <a:lightRig rig="legacyFlat3" dir="t"/>
          </a:scene3d>
          <a:sp3d extrusionH="121893000" prstMaterial="legacyMatte">
            <a:bevelT w="13500" h="13500" prst="angle"/>
            <a:bevelB w="13500" h="13500" prst="angle"/>
            <a:extrusionClr>
              <a:srgbClr val="FFFF00"/>
            </a:extrusionClr>
          </a:sp3d>
        </p:spPr>
        <p:txBody>
          <a:bodyPr wrap="none" anchor="ctr">
            <a:flatTx/>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a:ea typeface="+mn-ea"/>
                <a:cs typeface="+mn-cs"/>
              </a:rPr>
              <a:t>Joints</a:t>
            </a:r>
          </a:p>
        </p:txBody>
      </p:sp>
      <p:sp>
        <p:nvSpPr>
          <p:cNvPr id="3" name="Rectangle 2">
            <a:extLst>
              <a:ext uri="{FF2B5EF4-FFF2-40B4-BE49-F238E27FC236}">
                <a16:creationId xmlns:a16="http://schemas.microsoft.com/office/drawing/2014/main" id="{489CB1D4-F9E6-4575-82AA-3E755348AC41}"/>
              </a:ext>
            </a:extLst>
          </p:cNvPr>
          <p:cNvSpPr/>
          <p:nvPr/>
        </p:nvSpPr>
        <p:spPr>
          <a:xfrm>
            <a:off x="6780629" y="266339"/>
            <a:ext cx="5258972" cy="95755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1069BF-AE95-4AED-96FB-85149AC23A1A}"/>
              </a:ext>
            </a:extLst>
          </p:cNvPr>
          <p:cNvSpPr/>
          <p:nvPr/>
        </p:nvSpPr>
        <p:spPr>
          <a:xfrm>
            <a:off x="534573" y="6044558"/>
            <a:ext cx="4609514" cy="64462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EC4DC17-D7BD-4C86-9169-E724DC505A77}"/>
              </a:ext>
            </a:extLst>
          </p:cNvPr>
          <p:cNvSpPr txBox="1"/>
          <p:nvPr/>
        </p:nvSpPr>
        <p:spPr>
          <a:xfrm>
            <a:off x="152399" y="266339"/>
            <a:ext cx="6098344" cy="1142877"/>
          </a:xfrm>
          <a:prstGeom prst="rect">
            <a:avLst/>
          </a:prstGeom>
          <a:noFill/>
        </p:spPr>
        <p:txBody>
          <a:bodyPr wrap="square">
            <a:spAutoFit/>
          </a:bodyPr>
          <a:lstStyle/>
          <a:p>
            <a:pPr marL="342900" lvl="0" indent="-342900" algn="justLow">
              <a:lnSpc>
                <a:spcPct val="150000"/>
              </a:lnSpc>
              <a:buFont typeface="Times New Roman" panose="02020603050405020304" pitchFamily="18" charset="0"/>
              <a:buChar char="-"/>
              <a:tabLst>
                <a:tab pos="457200" algn="l"/>
              </a:tabLst>
            </a:pPr>
            <a:r>
              <a:rPr lang="en-US" sz="2400" dirty="0">
                <a:solidFill>
                  <a:srgbClr val="0000CC"/>
                </a:solidFill>
                <a:latin typeface="Arial Black" panose="020B0A04020102020204" pitchFamily="34" charset="0"/>
                <a:ea typeface="Times New Roman" panose="02020603050405020304" pitchFamily="18" charset="0"/>
              </a:rPr>
              <a:t>The sites of articulation between 2 bones or more.</a:t>
            </a:r>
          </a:p>
        </p:txBody>
      </p:sp>
    </p:spTree>
    <p:extLst>
      <p:ext uri="{BB962C8B-B14F-4D97-AF65-F5344CB8AC3E}">
        <p14:creationId xmlns:p14="http://schemas.microsoft.com/office/powerpoint/2010/main" val="2054687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6D56CC72-A217-40FA-A583-B15B9721A3EC}"/>
              </a:ext>
            </a:extLst>
          </p:cNvPr>
          <p:cNvPicPr>
            <a:picLocks noChangeAspect="1" noChangeArrowheads="1"/>
          </p:cNvPicPr>
          <p:nvPr/>
        </p:nvPicPr>
        <p:blipFill>
          <a:blip r:embed="rId4">
            <a:lum bright="-10000" contrast="20000"/>
            <a:extLst>
              <a:ext uri="{28A0092B-C50C-407E-A947-70E740481C1C}">
                <a14:useLocalDpi xmlns:a14="http://schemas.microsoft.com/office/drawing/2010/main" val="0"/>
              </a:ext>
            </a:extLst>
          </a:blip>
          <a:srcRect l="13020" t="6667" r="61980" b="48334"/>
          <a:stretch>
            <a:fillRect/>
          </a:stretch>
        </p:blipFill>
        <p:spPr bwMode="auto">
          <a:xfrm>
            <a:off x="7759800" y="90607"/>
            <a:ext cx="3002889" cy="337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6">
            <a:extLst>
              <a:ext uri="{FF2B5EF4-FFF2-40B4-BE49-F238E27FC236}">
                <a16:creationId xmlns:a16="http://schemas.microsoft.com/office/drawing/2014/main" id="{87C2EF8D-D79B-4253-AF46-F3F67CE40787}"/>
              </a:ext>
            </a:extLst>
          </p:cNvPr>
          <p:cNvSpPr>
            <a:spLocks/>
          </p:cNvSpPr>
          <p:nvPr/>
        </p:nvSpPr>
        <p:spPr bwMode="auto">
          <a:xfrm>
            <a:off x="10298378" y="251997"/>
            <a:ext cx="1893622" cy="423621"/>
          </a:xfrm>
          <a:prstGeom prst="callout2">
            <a:avLst>
              <a:gd name="adj1" fmla="val 65695"/>
              <a:gd name="adj2" fmla="val 705"/>
              <a:gd name="adj3" fmla="val 114084"/>
              <a:gd name="adj4" fmla="val -9355"/>
              <a:gd name="adj5" fmla="val 137561"/>
              <a:gd name="adj6" fmla="val -31184"/>
            </a:avLst>
          </a:prstGeom>
          <a:noFill/>
          <a:ln w="57150">
            <a:solidFill>
              <a:srgbClr val="0000CC"/>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b="1" dirty="0">
                <a:solidFill>
                  <a:srgbClr val="0000CC"/>
                </a:solidFill>
              </a:rPr>
              <a:t>Frontal bone</a:t>
            </a:r>
          </a:p>
          <a:p>
            <a:pPr eaLnBrk="1" fontAlgn="base" hangingPunct="1">
              <a:spcBef>
                <a:spcPct val="0"/>
              </a:spcBef>
              <a:spcAft>
                <a:spcPct val="0"/>
              </a:spcAft>
            </a:pPr>
            <a:endParaRPr lang="en-US" altLang="en-US" sz="2800" b="1" dirty="0">
              <a:solidFill>
                <a:srgbClr val="333399"/>
              </a:solidFill>
            </a:endParaRPr>
          </a:p>
        </p:txBody>
      </p:sp>
      <p:sp>
        <p:nvSpPr>
          <p:cNvPr id="21" name="AutoShape 6">
            <a:extLst>
              <a:ext uri="{FF2B5EF4-FFF2-40B4-BE49-F238E27FC236}">
                <a16:creationId xmlns:a16="http://schemas.microsoft.com/office/drawing/2014/main" id="{DC1E7E27-7A74-4CDB-9C78-82A5D98DD550}"/>
              </a:ext>
            </a:extLst>
          </p:cNvPr>
          <p:cNvSpPr>
            <a:spLocks/>
          </p:cNvSpPr>
          <p:nvPr/>
        </p:nvSpPr>
        <p:spPr bwMode="auto">
          <a:xfrm>
            <a:off x="10530534" y="1779562"/>
            <a:ext cx="1893622" cy="423621"/>
          </a:xfrm>
          <a:prstGeom prst="callout2">
            <a:avLst>
              <a:gd name="adj1" fmla="val 65695"/>
              <a:gd name="adj2" fmla="val 705"/>
              <a:gd name="adj3" fmla="val 70913"/>
              <a:gd name="adj4" fmla="val -9355"/>
              <a:gd name="adj5" fmla="val 51220"/>
              <a:gd name="adj6" fmla="val -36384"/>
            </a:avLst>
          </a:prstGeom>
          <a:noFill/>
          <a:ln w="57150">
            <a:solidFill>
              <a:srgbClr val="0000CC"/>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b="1" dirty="0">
                <a:solidFill>
                  <a:srgbClr val="0000CC"/>
                </a:solidFill>
              </a:rPr>
              <a:t>Parietal bone</a:t>
            </a:r>
          </a:p>
          <a:p>
            <a:pPr eaLnBrk="1" fontAlgn="base" hangingPunct="1">
              <a:spcBef>
                <a:spcPct val="0"/>
              </a:spcBef>
              <a:spcAft>
                <a:spcPct val="0"/>
              </a:spcAft>
            </a:pPr>
            <a:endParaRPr lang="en-US" altLang="en-US" sz="2800" b="1" dirty="0">
              <a:solidFill>
                <a:srgbClr val="333399"/>
              </a:solidFill>
            </a:endParaRPr>
          </a:p>
        </p:txBody>
      </p:sp>
      <p:sp>
        <p:nvSpPr>
          <p:cNvPr id="22" name="AutoShape 6">
            <a:extLst>
              <a:ext uri="{FF2B5EF4-FFF2-40B4-BE49-F238E27FC236}">
                <a16:creationId xmlns:a16="http://schemas.microsoft.com/office/drawing/2014/main" id="{105D5E1B-88EA-4842-9B12-9AC88C6CD326}"/>
              </a:ext>
            </a:extLst>
          </p:cNvPr>
          <p:cNvSpPr>
            <a:spLocks/>
          </p:cNvSpPr>
          <p:nvPr/>
        </p:nvSpPr>
        <p:spPr bwMode="auto">
          <a:xfrm>
            <a:off x="5866777" y="1991372"/>
            <a:ext cx="2367285" cy="423621"/>
          </a:xfrm>
          <a:prstGeom prst="callout2">
            <a:avLst>
              <a:gd name="adj1" fmla="val 62374"/>
              <a:gd name="adj2" fmla="val 66073"/>
              <a:gd name="adj3" fmla="val 17780"/>
              <a:gd name="adj4" fmla="val 73841"/>
              <a:gd name="adj5" fmla="val 24653"/>
              <a:gd name="adj6" fmla="val 110249"/>
            </a:avLst>
          </a:prstGeom>
          <a:noFill/>
          <a:ln w="57150">
            <a:solidFill>
              <a:srgbClr val="0000CC"/>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b="1" dirty="0">
                <a:solidFill>
                  <a:srgbClr val="0000CC"/>
                </a:solidFill>
              </a:rPr>
              <a:t>Partial bone</a:t>
            </a:r>
          </a:p>
          <a:p>
            <a:pPr eaLnBrk="1" fontAlgn="base" hangingPunct="1">
              <a:spcBef>
                <a:spcPct val="0"/>
              </a:spcBef>
              <a:spcAft>
                <a:spcPct val="0"/>
              </a:spcAft>
            </a:pPr>
            <a:endParaRPr lang="en-US" altLang="en-US" sz="2800" b="1" dirty="0">
              <a:solidFill>
                <a:srgbClr val="333399"/>
              </a:solidFill>
            </a:endParaRPr>
          </a:p>
        </p:txBody>
      </p:sp>
      <p:sp>
        <p:nvSpPr>
          <p:cNvPr id="23" name="AutoShape 6">
            <a:extLst>
              <a:ext uri="{FF2B5EF4-FFF2-40B4-BE49-F238E27FC236}">
                <a16:creationId xmlns:a16="http://schemas.microsoft.com/office/drawing/2014/main" id="{062025EC-F466-472F-A599-68FAE72AD78F}"/>
              </a:ext>
            </a:extLst>
          </p:cNvPr>
          <p:cNvSpPr>
            <a:spLocks/>
          </p:cNvSpPr>
          <p:nvPr/>
        </p:nvSpPr>
        <p:spPr bwMode="auto">
          <a:xfrm>
            <a:off x="10530534" y="803969"/>
            <a:ext cx="1539546" cy="373200"/>
          </a:xfrm>
          <a:prstGeom prst="callout2">
            <a:avLst>
              <a:gd name="adj1" fmla="val 65695"/>
              <a:gd name="adj2" fmla="val 705"/>
              <a:gd name="adj3" fmla="val 114084"/>
              <a:gd name="adj4" fmla="val -9355"/>
              <a:gd name="adj5" fmla="val 77786"/>
              <a:gd name="adj6" fmla="val -37127"/>
            </a:avLst>
          </a:prstGeom>
          <a:noFill/>
          <a:ln w="57150">
            <a:solidFill>
              <a:srgbClr val="0000CC"/>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b="1" dirty="0">
                <a:solidFill>
                  <a:srgbClr val="0000CC"/>
                </a:solidFill>
              </a:rPr>
              <a:t>Coronal suture</a:t>
            </a:r>
          </a:p>
          <a:p>
            <a:pPr eaLnBrk="1" fontAlgn="base" hangingPunct="1">
              <a:spcBef>
                <a:spcPct val="0"/>
              </a:spcBef>
              <a:spcAft>
                <a:spcPct val="0"/>
              </a:spcAft>
            </a:pPr>
            <a:endParaRPr lang="en-US" altLang="en-US" sz="2800" b="1" dirty="0">
              <a:solidFill>
                <a:srgbClr val="333399"/>
              </a:solidFill>
            </a:endParaRPr>
          </a:p>
        </p:txBody>
      </p:sp>
      <p:sp>
        <p:nvSpPr>
          <p:cNvPr id="24" name="AutoShape 6">
            <a:extLst>
              <a:ext uri="{FF2B5EF4-FFF2-40B4-BE49-F238E27FC236}">
                <a16:creationId xmlns:a16="http://schemas.microsoft.com/office/drawing/2014/main" id="{B9EFD22B-6F8E-4153-A598-0E7A77888452}"/>
              </a:ext>
            </a:extLst>
          </p:cNvPr>
          <p:cNvSpPr>
            <a:spLocks/>
          </p:cNvSpPr>
          <p:nvPr/>
        </p:nvSpPr>
        <p:spPr bwMode="auto">
          <a:xfrm>
            <a:off x="10762689" y="2306323"/>
            <a:ext cx="1307391" cy="448833"/>
          </a:xfrm>
          <a:prstGeom prst="callout2">
            <a:avLst>
              <a:gd name="adj1" fmla="val 65695"/>
              <a:gd name="adj2" fmla="val 705"/>
              <a:gd name="adj3" fmla="val 114084"/>
              <a:gd name="adj4" fmla="val -9355"/>
              <a:gd name="adj5" fmla="val 52712"/>
              <a:gd name="adj6" fmla="val -119980"/>
            </a:avLst>
          </a:prstGeom>
          <a:noFill/>
          <a:ln w="57150">
            <a:solidFill>
              <a:srgbClr val="0000CC"/>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b="1" dirty="0">
                <a:solidFill>
                  <a:srgbClr val="0000CC"/>
                </a:solidFill>
              </a:rPr>
              <a:t>Sagittal suture</a:t>
            </a:r>
          </a:p>
          <a:p>
            <a:pPr eaLnBrk="1" fontAlgn="base" hangingPunct="1">
              <a:spcBef>
                <a:spcPct val="0"/>
              </a:spcBef>
              <a:spcAft>
                <a:spcPct val="0"/>
              </a:spcAft>
            </a:pPr>
            <a:endParaRPr lang="en-US" altLang="en-US" sz="2800" b="1" dirty="0">
              <a:solidFill>
                <a:srgbClr val="333399"/>
              </a:solidFill>
            </a:endParaRPr>
          </a:p>
        </p:txBody>
      </p:sp>
      <p:pic>
        <p:nvPicPr>
          <p:cNvPr id="25" name="Picture 1" descr="C:\Users\Administrator\Desktop\X2604-G-20.png">
            <a:extLst>
              <a:ext uri="{FF2B5EF4-FFF2-40B4-BE49-F238E27FC236}">
                <a16:creationId xmlns:a16="http://schemas.microsoft.com/office/drawing/2014/main" id="{A201C976-2087-4094-9318-E4E95395AA6D}"/>
              </a:ext>
            </a:extLst>
          </p:cNvPr>
          <p:cNvPicPr>
            <a:picLocks noChangeAspect="1" noChangeArrowheads="1"/>
          </p:cNvPicPr>
          <p:nvPr/>
        </p:nvPicPr>
        <p:blipFill>
          <a:blip r:embed="rId5" cstate="print"/>
          <a:srcRect/>
          <a:stretch>
            <a:fillRect/>
          </a:stretch>
        </p:blipFill>
        <p:spPr bwMode="auto">
          <a:xfrm>
            <a:off x="5534140" y="3458371"/>
            <a:ext cx="3862631" cy="3463492"/>
          </a:xfrm>
          <a:prstGeom prst="rect">
            <a:avLst/>
          </a:prstGeom>
          <a:noFill/>
          <a:ln>
            <a:solidFill>
              <a:srgbClr val="004EEA"/>
            </a:solidFill>
          </a:ln>
        </p:spPr>
      </p:pic>
      <p:sp>
        <p:nvSpPr>
          <p:cNvPr id="26" name="Rectangle 25">
            <a:extLst>
              <a:ext uri="{FF2B5EF4-FFF2-40B4-BE49-F238E27FC236}">
                <a16:creationId xmlns:a16="http://schemas.microsoft.com/office/drawing/2014/main" id="{A3648393-1963-491F-8173-25782E4323C8}"/>
              </a:ext>
            </a:extLst>
          </p:cNvPr>
          <p:cNvSpPr/>
          <p:nvPr/>
        </p:nvSpPr>
        <p:spPr>
          <a:xfrm>
            <a:off x="152401" y="235529"/>
            <a:ext cx="5381739" cy="5563831"/>
          </a:xfrm>
          <a:prstGeom prst="rect">
            <a:avLst/>
          </a:prstGeom>
          <a:ln>
            <a:solidFill>
              <a:srgbClr val="00B050"/>
            </a:solidFill>
          </a:ln>
        </p:spPr>
        <p:txBody>
          <a:bodyPr wrap="square">
            <a:spAutoFit/>
          </a:bodyPr>
          <a:lstStyle/>
          <a:p>
            <a:pPr marL="342900" lvl="0" indent="-342900" algn="ctr">
              <a:lnSpc>
                <a:spcPct val="150000"/>
              </a:lnSpc>
              <a:buFont typeface="Symbol" panose="05050102010706020507" pitchFamily="18" charset="2"/>
              <a:buChar char=""/>
              <a:tabLst>
                <a:tab pos="457200" algn="l"/>
              </a:tabLst>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Classification of the joints</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indent="36195" algn="ctr">
              <a:lnSpc>
                <a:spcPct val="150000"/>
              </a:lnSpc>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1- FIBROUS JOINTS</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indent="36195" algn="justLow">
              <a:lnSpc>
                <a:spcPct val="150000"/>
              </a:lnSpc>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The bones are connected together by fibrous tissue.</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indent="36195" algn="justLow">
              <a:lnSpc>
                <a:spcPct val="150000"/>
              </a:lnSpc>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There are </a:t>
            </a:r>
            <a:r>
              <a:rPr lang="en-US" sz="2400" b="1" dirty="0">
                <a:solidFill>
                  <a:srgbClr val="0000CC"/>
                </a:solidFill>
                <a:latin typeface="Arial" panose="020B0604020202020204" pitchFamily="34" charset="0"/>
                <a:ea typeface="Times New Roman" panose="02020603050405020304" pitchFamily="18" charset="0"/>
                <a:cs typeface="Arial" panose="020B0604020202020204" pitchFamily="34" charset="0"/>
              </a:rPr>
              <a:t>no</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movements</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lvl="1" indent="36195" algn="justLow">
              <a:lnSpc>
                <a:spcPct val="150000"/>
              </a:lnSpc>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Sutures</a:t>
            </a:r>
            <a:r>
              <a:rPr lang="en-US" sz="2400" b="0" i="0" dirty="0">
                <a:solidFill>
                  <a:srgbClr val="373D3F"/>
                </a:solidFill>
                <a:effectLst/>
                <a:latin typeface="Lora"/>
              </a:rPr>
              <a:t> (</a:t>
            </a:r>
            <a:r>
              <a:rPr lang="en-US" sz="2400" b="1" i="0" dirty="0">
                <a:solidFill>
                  <a:srgbClr val="373D3F"/>
                </a:solidFill>
                <a:effectLst/>
                <a:latin typeface="Lora"/>
              </a:rPr>
              <a:t>synarthrosis)</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of the skull</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It</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00CC"/>
                </a:solidFill>
                <a:latin typeface="Arial" panose="020B0604020202020204" pitchFamily="34" charset="0"/>
                <a:ea typeface="Times New Roman" panose="02020603050405020304" pitchFamily="18" charset="0"/>
                <a:cs typeface="Arial" panose="020B0604020202020204" pitchFamily="34" charset="0"/>
              </a:rPr>
              <a:t>ossifies</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with age.</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lvl="1" indent="36195" algn="justLow">
              <a:lnSpc>
                <a:spcPct val="150000"/>
              </a:lnSpc>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Gomphosis</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do </a:t>
            </a:r>
            <a:r>
              <a:rPr lang="en-US" sz="2400" b="1" dirty="0">
                <a:solidFill>
                  <a:srgbClr val="0000CC"/>
                </a:solidFill>
                <a:latin typeface="Arial" panose="020B0604020202020204" pitchFamily="34" charset="0"/>
                <a:ea typeface="Times New Roman" panose="02020603050405020304" pitchFamily="18" charset="0"/>
                <a:cs typeface="Arial" panose="020B0604020202020204" pitchFamily="34" charset="0"/>
              </a:rPr>
              <a:t>not</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ossify</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It is a peg (teeth) and socket (cavity of the jaw) variety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xEl>
                                              <p:pRg st="3" end="3"/>
                                            </p:txEl>
                                          </p:spTgt>
                                        </p:tgtEl>
                                        <p:attrNameLst>
                                          <p:attrName>style.visibility</p:attrName>
                                        </p:attrNameLst>
                                      </p:cBhvr>
                                      <p:to>
                                        <p:strVal val="visible"/>
                                      </p:to>
                                    </p:set>
                                    <p:animEffect transition="in" filter="barn(inVertical)">
                                      <p:cBhvr>
                                        <p:cTn id="7" dur="500"/>
                                        <p:tgtEl>
                                          <p:spTgt spid="2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xEl>
                                              <p:pRg st="4" end="4"/>
                                            </p:txEl>
                                          </p:spTgt>
                                        </p:tgtEl>
                                        <p:attrNameLst>
                                          <p:attrName>style.visibility</p:attrName>
                                        </p:attrNameLst>
                                      </p:cBhvr>
                                      <p:to>
                                        <p:strVal val="visible"/>
                                      </p:to>
                                    </p:set>
                                    <p:animEffect transition="in" filter="barn(inVertical)">
                                      <p:cBhvr>
                                        <p:cTn id="12" dur="500"/>
                                        <p:tgtEl>
                                          <p:spTgt spid="2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6">
                                            <p:txEl>
                                              <p:pRg st="5" end="5"/>
                                            </p:txEl>
                                          </p:spTgt>
                                        </p:tgtEl>
                                        <p:attrNameLst>
                                          <p:attrName>style.visibility</p:attrName>
                                        </p:attrNameLst>
                                      </p:cBhvr>
                                      <p:to>
                                        <p:strVal val="visible"/>
                                      </p:to>
                                    </p:set>
                                    <p:animEffect transition="in" filter="barn(inVertical)">
                                      <p:cBhvr>
                                        <p:cTn id="42" dur="500"/>
                                        <p:tgtEl>
                                          <p:spTgt spid="2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439A20C-C4F9-45FE-876E-93E1CE8A02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026" t="12434" r="52042" b="24222"/>
          <a:stretch/>
        </p:blipFill>
        <p:spPr bwMode="auto">
          <a:xfrm>
            <a:off x="8596375" y="204699"/>
            <a:ext cx="1893772" cy="624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FC1DBB0-7FB8-4F6E-BDD5-F0B1F722DFCE}"/>
              </a:ext>
            </a:extLst>
          </p:cNvPr>
          <p:cNvSpPr txBox="1"/>
          <p:nvPr/>
        </p:nvSpPr>
        <p:spPr>
          <a:xfrm>
            <a:off x="2303589" y="255878"/>
            <a:ext cx="6098344" cy="2923108"/>
          </a:xfrm>
          <a:prstGeom prst="rect">
            <a:avLst/>
          </a:prstGeom>
          <a:noFill/>
          <a:ln>
            <a:solidFill>
              <a:srgbClr val="00B050"/>
            </a:solidFill>
          </a:ln>
        </p:spPr>
        <p:txBody>
          <a:bodyPr wrap="square">
            <a:spAutoFit/>
          </a:bodyPr>
          <a:lstStyle/>
          <a:p>
            <a:pPr marL="342900" algn="justLow">
              <a:lnSpc>
                <a:spcPct val="130000"/>
              </a:lnSpc>
            </a:pPr>
            <a:r>
              <a:rPr lang="en-US" sz="2400" b="1" dirty="0">
                <a:solidFill>
                  <a:srgbClr val="FF0000"/>
                </a:solidFill>
                <a:effectLst/>
                <a:latin typeface="Arial" panose="020B0604020202020204" pitchFamily="34" charset="0"/>
                <a:ea typeface="Times New Roman" panose="02020603050405020304" pitchFamily="18" charset="0"/>
              </a:rPr>
              <a:t>c)</a:t>
            </a:r>
            <a:r>
              <a:rPr lang="en-US" sz="2400" dirty="0">
                <a:solidFill>
                  <a:srgbClr val="FF0000"/>
                </a:solidFill>
                <a:effectLst/>
                <a:latin typeface="Arial" panose="020B0604020202020204" pitchFamily="34" charset="0"/>
                <a:ea typeface="Times New Roman" panose="02020603050405020304" pitchFamily="18" charset="0"/>
              </a:rPr>
              <a:t> </a:t>
            </a:r>
            <a:r>
              <a:rPr lang="en-US" sz="2400" b="1" dirty="0">
                <a:solidFill>
                  <a:srgbClr val="FF0000"/>
                </a:solidFill>
                <a:effectLst/>
                <a:latin typeface="Arial" panose="020B0604020202020204" pitchFamily="34" charset="0"/>
                <a:ea typeface="Times New Roman" panose="02020603050405020304" pitchFamily="18" charset="0"/>
              </a:rPr>
              <a:t>Syndesmosis; </a:t>
            </a:r>
            <a:r>
              <a:rPr lang="en-US" sz="2400" dirty="0">
                <a:solidFill>
                  <a:srgbClr val="202124"/>
                </a:solidFill>
                <a:latin typeface="HelveticaNeue"/>
              </a:rPr>
              <a:t>two adjacent bones are linked by strong membrane or ligaments</a:t>
            </a:r>
          </a:p>
          <a:p>
            <a:pPr marL="628650" indent="-285750" algn="justLow">
              <a:lnSpc>
                <a:spcPct val="130000"/>
              </a:lnSpc>
              <a:buFontTx/>
              <a:buChar char="-"/>
            </a:pPr>
            <a:r>
              <a:rPr lang="en-US" sz="2400" b="1" dirty="0">
                <a:solidFill>
                  <a:srgbClr val="202124"/>
                </a:solidFill>
                <a:latin typeface="HelveticaNeue"/>
                <a:ea typeface="Times New Roman" panose="02020603050405020304" pitchFamily="18" charset="0"/>
              </a:rPr>
              <a:t>Middle and </a:t>
            </a:r>
            <a:r>
              <a:rPr lang="en-US" sz="2400" b="1" dirty="0">
                <a:solidFill>
                  <a:srgbClr val="000000"/>
                </a:solidFill>
                <a:latin typeface="Arial" panose="020B0604020202020204" pitchFamily="34" charset="0"/>
                <a:ea typeface="Times New Roman" panose="02020603050405020304" pitchFamily="18" charset="0"/>
              </a:rPr>
              <a:t>inferior tibiofibular joints</a:t>
            </a:r>
          </a:p>
          <a:p>
            <a:pPr marL="628650" indent="-285750" algn="justLow">
              <a:lnSpc>
                <a:spcPct val="130000"/>
              </a:lnSpc>
              <a:buFontTx/>
              <a:buChar char="-"/>
            </a:pPr>
            <a:r>
              <a:rPr lang="en-US" sz="2400" b="1" dirty="0">
                <a:solidFill>
                  <a:srgbClr val="202124"/>
                </a:solidFill>
                <a:effectLst/>
                <a:latin typeface="HelveticaNeue"/>
                <a:ea typeface="Times New Roman" panose="02020603050405020304" pitchFamily="18" charset="0"/>
              </a:rPr>
              <a:t>Middle radioulnar joint</a:t>
            </a:r>
          </a:p>
          <a:p>
            <a:pPr marL="342900" marR="0" algn="justLow" rtl="0">
              <a:lnSpc>
                <a:spcPct val="130000"/>
              </a:lnSpc>
              <a:spcBef>
                <a:spcPts val="0"/>
              </a:spcBef>
              <a:spcAft>
                <a:spcPts val="0"/>
              </a:spcAft>
            </a:pPr>
            <a:r>
              <a:rPr lang="en-US" sz="2400" b="1" dirty="0">
                <a:solidFill>
                  <a:srgbClr val="FF0000"/>
                </a:solidFill>
                <a:effectLst/>
                <a:latin typeface="Arial" panose="020B0604020202020204" pitchFamily="34" charset="0"/>
                <a:ea typeface="Times New Roman" panose="02020603050405020304" pitchFamily="18" charset="0"/>
              </a:rPr>
              <a:t>-</a:t>
            </a:r>
            <a:r>
              <a:rPr lang="en-US" sz="2400" dirty="0">
                <a:solidFill>
                  <a:srgbClr val="FF0000"/>
                </a:solidFill>
                <a:effectLst/>
                <a:latin typeface="Arial" panose="020B0604020202020204" pitchFamily="34" charset="0"/>
                <a:ea typeface="Times New Roman" panose="02020603050405020304" pitchFamily="18" charset="0"/>
              </a:rPr>
              <a:t> It </a:t>
            </a:r>
            <a:r>
              <a:rPr lang="en-US" sz="2400" b="1" dirty="0">
                <a:solidFill>
                  <a:srgbClr val="FF0000"/>
                </a:solidFill>
                <a:effectLst/>
                <a:latin typeface="Arial" panose="020B0604020202020204" pitchFamily="34" charset="0"/>
                <a:ea typeface="Times New Roman" panose="02020603050405020304" pitchFamily="18" charset="0"/>
              </a:rPr>
              <a:t>does not ossify</a:t>
            </a:r>
            <a:r>
              <a:rPr lang="en-US" sz="1800" dirty="0">
                <a:solidFill>
                  <a:srgbClr val="FF0000"/>
                </a:solidFill>
                <a:effectLst/>
                <a:latin typeface="Arial" panose="020B0604020202020204" pitchFamily="34" charset="0"/>
                <a:ea typeface="Times New Roman" panose="02020603050405020304" pitchFamily="18" charset="0"/>
              </a:rPr>
              <a:t>.</a:t>
            </a:r>
            <a:endParaRPr lang="en-US" sz="1800" dirty="0">
              <a:solidFill>
                <a:srgbClr val="FF0000"/>
              </a:solidFill>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EE5FBE81-4F6D-4954-B726-8C670FE761C6}"/>
              </a:ext>
            </a:extLst>
          </p:cNvPr>
          <p:cNvPicPr>
            <a:picLocks noChangeAspect="1"/>
          </p:cNvPicPr>
          <p:nvPr/>
        </p:nvPicPr>
        <p:blipFill rotWithShape="1">
          <a:blip r:embed="rId4">
            <a:extLst>
              <a:ext uri="{28A0092B-C50C-407E-A947-70E740481C1C}">
                <a14:useLocalDpi xmlns:a14="http://schemas.microsoft.com/office/drawing/2010/main" val="0"/>
              </a:ext>
            </a:extLst>
          </a:blip>
          <a:srcRect l="26227" r="12562"/>
          <a:stretch/>
        </p:blipFill>
        <p:spPr>
          <a:xfrm>
            <a:off x="374464" y="44131"/>
            <a:ext cx="1716257" cy="6769737"/>
          </a:xfrm>
          <a:prstGeom prst="rect">
            <a:avLst/>
          </a:prstGeom>
        </p:spPr>
      </p:pic>
      <p:sp>
        <p:nvSpPr>
          <p:cNvPr id="8" name="AutoShape 6">
            <a:extLst>
              <a:ext uri="{FF2B5EF4-FFF2-40B4-BE49-F238E27FC236}">
                <a16:creationId xmlns:a16="http://schemas.microsoft.com/office/drawing/2014/main" id="{283D41A3-7549-4270-B1A5-AAB5107B7784}"/>
              </a:ext>
            </a:extLst>
          </p:cNvPr>
          <p:cNvSpPr>
            <a:spLocks/>
          </p:cNvSpPr>
          <p:nvPr/>
        </p:nvSpPr>
        <p:spPr bwMode="auto">
          <a:xfrm>
            <a:off x="1792620" y="3428999"/>
            <a:ext cx="3243614" cy="397413"/>
          </a:xfrm>
          <a:prstGeom prst="callout2">
            <a:avLst>
              <a:gd name="adj1" fmla="val 65695"/>
              <a:gd name="adj2" fmla="val 705"/>
              <a:gd name="adj3" fmla="val 60951"/>
              <a:gd name="adj4" fmla="val -7572"/>
              <a:gd name="adj5" fmla="val 14910"/>
              <a:gd name="adj6" fmla="val -25980"/>
            </a:avLst>
          </a:prstGeom>
          <a:noFill/>
          <a:ln w="57150">
            <a:solidFill>
              <a:srgbClr val="0000CC"/>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dirty="0">
                <a:solidFill>
                  <a:srgbClr val="0000CC"/>
                </a:solidFill>
              </a:rPr>
              <a:t>Middle tibiofibular joint</a:t>
            </a:r>
          </a:p>
          <a:p>
            <a:pPr eaLnBrk="1" fontAlgn="base" hangingPunct="1">
              <a:spcBef>
                <a:spcPct val="0"/>
              </a:spcBef>
              <a:spcAft>
                <a:spcPct val="0"/>
              </a:spcAft>
            </a:pPr>
            <a:endParaRPr lang="en-US" altLang="en-US" sz="2800" b="1" dirty="0">
              <a:solidFill>
                <a:srgbClr val="333399"/>
              </a:solidFill>
            </a:endParaRPr>
          </a:p>
        </p:txBody>
      </p:sp>
      <p:sp>
        <p:nvSpPr>
          <p:cNvPr id="9" name="AutoShape 6">
            <a:extLst>
              <a:ext uri="{FF2B5EF4-FFF2-40B4-BE49-F238E27FC236}">
                <a16:creationId xmlns:a16="http://schemas.microsoft.com/office/drawing/2014/main" id="{88B36475-2CB2-4ABC-85D8-3E490FF9CA18}"/>
              </a:ext>
            </a:extLst>
          </p:cNvPr>
          <p:cNvSpPr>
            <a:spLocks/>
          </p:cNvSpPr>
          <p:nvPr/>
        </p:nvSpPr>
        <p:spPr bwMode="auto">
          <a:xfrm>
            <a:off x="2303589" y="4819732"/>
            <a:ext cx="3243614" cy="397413"/>
          </a:xfrm>
          <a:prstGeom prst="callout2">
            <a:avLst>
              <a:gd name="adj1" fmla="val 65695"/>
              <a:gd name="adj2" fmla="val 705"/>
              <a:gd name="adj3" fmla="val 60951"/>
              <a:gd name="adj4" fmla="val -7572"/>
              <a:gd name="adj5" fmla="val 308715"/>
              <a:gd name="adj6" fmla="val -43328"/>
            </a:avLst>
          </a:prstGeom>
          <a:noFill/>
          <a:ln w="57150">
            <a:solidFill>
              <a:srgbClr val="0000CC"/>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dirty="0">
                <a:solidFill>
                  <a:srgbClr val="0000CC"/>
                </a:solidFill>
              </a:rPr>
              <a:t>Inferior tibiofibular joint</a:t>
            </a:r>
          </a:p>
          <a:p>
            <a:pPr eaLnBrk="1" fontAlgn="base" hangingPunct="1">
              <a:spcBef>
                <a:spcPct val="0"/>
              </a:spcBef>
              <a:spcAft>
                <a:spcPct val="0"/>
              </a:spcAft>
            </a:pPr>
            <a:endParaRPr lang="en-US" altLang="en-US" sz="2800" b="1" dirty="0">
              <a:solidFill>
                <a:srgbClr val="333399"/>
              </a:solidFill>
            </a:endParaRPr>
          </a:p>
        </p:txBody>
      </p:sp>
      <p:sp>
        <p:nvSpPr>
          <p:cNvPr id="10" name="AutoShape 6">
            <a:extLst>
              <a:ext uri="{FF2B5EF4-FFF2-40B4-BE49-F238E27FC236}">
                <a16:creationId xmlns:a16="http://schemas.microsoft.com/office/drawing/2014/main" id="{6048FC85-9955-43A7-AE5C-7246958F1992}"/>
              </a:ext>
            </a:extLst>
          </p:cNvPr>
          <p:cNvSpPr>
            <a:spLocks/>
          </p:cNvSpPr>
          <p:nvPr/>
        </p:nvSpPr>
        <p:spPr bwMode="auto">
          <a:xfrm>
            <a:off x="5650862" y="3925658"/>
            <a:ext cx="3243614" cy="397413"/>
          </a:xfrm>
          <a:prstGeom prst="callout2">
            <a:avLst>
              <a:gd name="adj1" fmla="val 58615"/>
              <a:gd name="adj2" fmla="val 83109"/>
              <a:gd name="adj3" fmla="val -38164"/>
              <a:gd name="adj4" fmla="val 96517"/>
              <a:gd name="adj5" fmla="val -13408"/>
              <a:gd name="adj6" fmla="val 125816"/>
            </a:avLst>
          </a:prstGeom>
          <a:noFill/>
          <a:ln w="57150">
            <a:solidFill>
              <a:srgbClr val="0000CC"/>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dirty="0">
                <a:solidFill>
                  <a:srgbClr val="FF0000"/>
                </a:solidFill>
              </a:rPr>
              <a:t>Middle radioulnar joint</a:t>
            </a:r>
          </a:p>
          <a:p>
            <a:pPr eaLnBrk="1" fontAlgn="base" hangingPunct="1">
              <a:spcBef>
                <a:spcPct val="0"/>
              </a:spcBef>
              <a:spcAft>
                <a:spcPct val="0"/>
              </a:spcAft>
            </a:pPr>
            <a:endParaRPr lang="en-US" altLang="en-US" sz="2800" b="1" dirty="0">
              <a:solidFill>
                <a:srgbClr val="333399"/>
              </a:solidFill>
            </a:endParaRPr>
          </a:p>
        </p:txBody>
      </p:sp>
    </p:spTree>
    <p:custDataLst>
      <p:tags r:id="rId1"/>
    </p:custDataLst>
    <p:extLst>
      <p:ext uri="{BB962C8B-B14F-4D97-AF65-F5344CB8AC3E}">
        <p14:creationId xmlns:p14="http://schemas.microsoft.com/office/powerpoint/2010/main" val="78637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C760D33-9DD4-46CA-9EA9-DEDB1F38EB03}"/>
              </a:ext>
            </a:extLst>
          </p:cNvPr>
          <p:cNvGraphicFramePr>
            <a:graphicFrameLocks noGrp="1"/>
          </p:cNvGraphicFramePr>
          <p:nvPr>
            <p:extLst>
              <p:ext uri="{D42A27DB-BD31-4B8C-83A1-F6EECF244321}">
                <p14:modId xmlns:p14="http://schemas.microsoft.com/office/powerpoint/2010/main" val="4044967983"/>
              </p:ext>
            </p:extLst>
          </p:nvPr>
        </p:nvGraphicFramePr>
        <p:xfrm>
          <a:off x="-14174" y="1127271"/>
          <a:ext cx="11887202" cy="5290567"/>
        </p:xfrm>
        <a:graphic>
          <a:graphicData uri="http://schemas.openxmlformats.org/drawingml/2006/table">
            <a:tbl>
              <a:tblPr firstRow="1" bandRow="1">
                <a:tableStyleId>{5C22544A-7EE6-4342-B048-85BDC9FD1C3A}</a:tableStyleId>
              </a:tblPr>
              <a:tblGrid>
                <a:gridCol w="5943601">
                  <a:extLst>
                    <a:ext uri="{9D8B030D-6E8A-4147-A177-3AD203B41FA5}">
                      <a16:colId xmlns:a16="http://schemas.microsoft.com/office/drawing/2014/main" val="706114198"/>
                    </a:ext>
                  </a:extLst>
                </a:gridCol>
                <a:gridCol w="5943601">
                  <a:extLst>
                    <a:ext uri="{9D8B030D-6E8A-4147-A177-3AD203B41FA5}">
                      <a16:colId xmlns:a16="http://schemas.microsoft.com/office/drawing/2014/main" val="760606068"/>
                    </a:ext>
                  </a:extLst>
                </a:gridCol>
              </a:tblGrid>
              <a:tr h="836454">
                <a:tc>
                  <a:txBody>
                    <a:bodyPr/>
                    <a:lstStyle/>
                    <a:p>
                      <a:pPr algn="ctr"/>
                      <a:r>
                        <a:rPr lang="en-US" sz="24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Primary cartilaginous joint</a:t>
                      </a:r>
                      <a:endParaRPr lang="en-US" sz="2400" dirty="0">
                        <a:solidFill>
                          <a:srgbClr val="0000CC"/>
                        </a:solidFill>
                        <a:latin typeface="Arial" panose="020B0604020202020204" pitchFamily="34" charset="0"/>
                        <a:cs typeface="Arial" panose="020B0604020202020204" pitchFamily="34" charset="0"/>
                      </a:endParaRPr>
                    </a:p>
                  </a:txBody>
                  <a:tcPr>
                    <a:noFill/>
                  </a:tcPr>
                </a:tc>
                <a:tc>
                  <a:txBody>
                    <a:bodyPr/>
                    <a:lstStyle/>
                    <a:p>
                      <a:pPr algn="ctr"/>
                      <a:r>
                        <a:rPr lang="en-US" sz="24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Secondary cartilaginous</a:t>
                      </a:r>
                      <a:r>
                        <a:rPr lang="en-US" sz="2400"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joint</a:t>
                      </a:r>
                      <a:endParaRPr lang="en-US" sz="2400" dirty="0">
                        <a:solidFill>
                          <a:srgbClr val="0000CC"/>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029138824"/>
                  </a:ext>
                </a:extLst>
              </a:tr>
              <a:tr h="4454113">
                <a:tc>
                  <a:txBody>
                    <a:bodyPr/>
                    <a:lstStyle/>
                    <a:p>
                      <a:pPr marL="0" marR="0" indent="36195" algn="l" rtl="0">
                        <a:lnSpc>
                          <a:spcPct val="150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1- The bones are connected together by </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hyaline cartilage</a:t>
                      </a:r>
                      <a:r>
                        <a:rPr lang="en-US" sz="2400" dirty="0">
                          <a:effectLst/>
                          <a:latin typeface="Arial" panose="020B0604020202020204" pitchFamily="34" charset="0"/>
                          <a:ea typeface="Times New Roman" panose="02020603050405020304" pitchFamily="18" charset="0"/>
                          <a:cs typeface="Arial" panose="020B0604020202020204" pitchFamily="34" charset="0"/>
                        </a:rPr>
                        <a:t>.</a:t>
                      </a:r>
                    </a:p>
                    <a:p>
                      <a:pPr marL="0" marR="0" indent="36195" algn="l" rtl="0">
                        <a:lnSpc>
                          <a:spcPct val="150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2- It </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ossified</a:t>
                      </a:r>
                      <a:r>
                        <a:rPr lang="en-US" sz="2400" dirty="0">
                          <a:effectLst/>
                          <a:latin typeface="Arial" panose="020B0604020202020204" pitchFamily="34" charset="0"/>
                          <a:ea typeface="Times New Roman" panose="02020603050405020304" pitchFamily="18" charset="0"/>
                          <a:cs typeface="Arial" panose="020B0604020202020204" pitchFamily="34" charset="0"/>
                        </a:rPr>
                        <a:t> with age.</a:t>
                      </a:r>
                    </a:p>
                    <a:p>
                      <a:pPr marL="0" marR="0" indent="36195" algn="l" rtl="0">
                        <a:lnSpc>
                          <a:spcPct val="150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3- They are </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temporary</a:t>
                      </a:r>
                      <a:r>
                        <a:rPr lang="en-US" sz="2400" dirty="0">
                          <a:effectLst/>
                          <a:latin typeface="Arial" panose="020B0604020202020204" pitchFamily="34" charset="0"/>
                          <a:ea typeface="Times New Roman" panose="02020603050405020304" pitchFamily="18" charset="0"/>
                          <a:cs typeface="Arial" panose="020B0604020202020204" pitchFamily="34" charset="0"/>
                        </a:rPr>
                        <a:t> joints.</a:t>
                      </a:r>
                    </a:p>
                    <a:p>
                      <a:pPr marL="0" marR="0" indent="36195" algn="l" rtl="0">
                        <a:lnSpc>
                          <a:spcPct val="150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4- They permit </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no</a:t>
                      </a:r>
                      <a:r>
                        <a:rPr lang="en-US" sz="2400" dirty="0">
                          <a:effectLst/>
                          <a:latin typeface="Arial" panose="020B0604020202020204" pitchFamily="34" charset="0"/>
                          <a:ea typeface="Times New Roman" panose="02020603050405020304" pitchFamily="18" charset="0"/>
                          <a:cs typeface="Arial" panose="020B0604020202020204" pitchFamily="34" charset="0"/>
                        </a:rPr>
                        <a:t> movement</a:t>
                      </a:r>
                    </a:p>
                    <a:p>
                      <a:r>
                        <a:rPr lang="en-US" sz="2400" dirty="0">
                          <a:effectLst/>
                          <a:latin typeface="Arial" panose="020B0604020202020204" pitchFamily="34" charset="0"/>
                          <a:ea typeface="Times New Roman" panose="02020603050405020304" pitchFamily="18" charset="0"/>
                          <a:cs typeface="Arial" panose="020B0604020202020204" pitchFamily="34" charset="0"/>
                        </a:rPr>
                        <a:t>5- </a:t>
                      </a:r>
                      <a:r>
                        <a:rPr lang="en-US" sz="2400" b="1" dirty="0">
                          <a:effectLst/>
                          <a:latin typeface="Arial" panose="020B0604020202020204" pitchFamily="34" charset="0"/>
                          <a:ea typeface="Times New Roman" panose="02020603050405020304" pitchFamily="18" charset="0"/>
                          <a:cs typeface="Arial" panose="020B0604020202020204" pitchFamily="34" charset="0"/>
                        </a:rPr>
                        <a:t>Examples</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epiphyseal plate </a:t>
                      </a:r>
                      <a:r>
                        <a:rPr lang="en-US" sz="2400" dirty="0">
                          <a:effectLst/>
                          <a:latin typeface="Arial" panose="020B0604020202020204" pitchFamily="34" charset="0"/>
                          <a:ea typeface="Times New Roman" panose="02020603050405020304" pitchFamily="18" charset="0"/>
                          <a:cs typeface="Arial" panose="020B0604020202020204" pitchFamily="34" charset="0"/>
                        </a:rPr>
                        <a:t>of long bone.</a:t>
                      </a:r>
                      <a:endParaRPr lang="en-US" sz="2400" dirty="0">
                        <a:latin typeface="Arial" panose="020B0604020202020204" pitchFamily="34" charset="0"/>
                        <a:cs typeface="Arial" panose="020B0604020202020204" pitchFamily="34" charset="0"/>
                      </a:endParaRPr>
                    </a:p>
                  </a:txBody>
                  <a:tcPr>
                    <a:noFill/>
                  </a:tcPr>
                </a:tc>
                <a:tc>
                  <a:txBody>
                    <a:bodyPr/>
                    <a:lstStyle/>
                    <a:p>
                      <a:pPr marL="0" marR="0" indent="36195" algn="l" rtl="0">
                        <a:lnSpc>
                          <a:spcPct val="150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1- The bones are connected together by </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fibrocartilage</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p>
                    <a:p>
                      <a:pPr marL="0" marR="0" indent="36195" algn="justLow" rtl="0">
                        <a:lnSpc>
                          <a:spcPct val="150000"/>
                        </a:lnSpc>
                        <a:spcBef>
                          <a:spcPts val="0"/>
                        </a:spcBef>
                        <a:spcAft>
                          <a:spcPts val="0"/>
                        </a:spcAf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It is </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never</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ossified.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0" marR="0" indent="36195" algn="l" rtl="0">
                        <a:lnSpc>
                          <a:spcPct val="150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3- They are </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permanent</a:t>
                      </a:r>
                      <a:r>
                        <a:rPr lang="en-US" sz="2400" dirty="0">
                          <a:effectLst/>
                          <a:latin typeface="Arial" panose="020B0604020202020204" pitchFamily="34" charset="0"/>
                          <a:ea typeface="Times New Roman" panose="02020603050405020304" pitchFamily="18" charset="0"/>
                          <a:cs typeface="Arial" panose="020B0604020202020204" pitchFamily="34" charset="0"/>
                        </a:rPr>
                        <a:t> Joints. </a:t>
                      </a:r>
                    </a:p>
                    <a:p>
                      <a:pPr marL="0" marR="0" indent="36195" algn="l" rtl="0">
                        <a:lnSpc>
                          <a:spcPct val="150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4- They permit </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slight</a:t>
                      </a:r>
                      <a:r>
                        <a:rPr lang="en-US" sz="2400" dirty="0">
                          <a:effectLst/>
                          <a:latin typeface="Arial" panose="020B0604020202020204" pitchFamily="34" charset="0"/>
                          <a:ea typeface="Times New Roman" panose="02020603050405020304" pitchFamily="18" charset="0"/>
                          <a:cs typeface="Arial" panose="020B0604020202020204" pitchFamily="34" charset="0"/>
                        </a:rPr>
                        <a:t> movement</a:t>
                      </a:r>
                    </a:p>
                    <a:p>
                      <a:pPr marL="0" marR="0" indent="36195" algn="just" rtl="0">
                        <a:lnSpc>
                          <a:spcPct val="150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5- </a:t>
                      </a:r>
                      <a:r>
                        <a:rPr lang="en-US" sz="2400" b="1" dirty="0">
                          <a:effectLst/>
                          <a:latin typeface="Arial" panose="020B0604020202020204" pitchFamily="34" charset="0"/>
                          <a:ea typeface="Times New Roman" panose="02020603050405020304" pitchFamily="18" charset="0"/>
                          <a:cs typeface="Arial" panose="020B0604020202020204" pitchFamily="34" charset="0"/>
                        </a:rPr>
                        <a:t>Examples</a:t>
                      </a:r>
                      <a:r>
                        <a:rPr lang="en-US" sz="2400" dirty="0">
                          <a:effectLst/>
                          <a:latin typeface="Arial" panose="020B0604020202020204" pitchFamily="34" charset="0"/>
                          <a:ea typeface="Times New Roman" panose="02020603050405020304" pitchFamily="18" charset="0"/>
                          <a:cs typeface="Arial" panose="020B0604020202020204" pitchFamily="34" charset="0"/>
                        </a:rPr>
                        <a:t>,</a:t>
                      </a:r>
                    </a:p>
                    <a:p>
                      <a:pPr marL="0" marR="0" indent="36195" algn="just" rtl="0">
                        <a:lnSpc>
                          <a:spcPct val="150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a) Symphysis pubis, </a:t>
                      </a:r>
                    </a:p>
                    <a:p>
                      <a:r>
                        <a:rPr lang="en-US" sz="2400" dirty="0">
                          <a:effectLst/>
                          <a:latin typeface="Arial" panose="020B0604020202020204" pitchFamily="34" charset="0"/>
                          <a:ea typeface="Times New Roman" panose="02020603050405020304" pitchFamily="18" charset="0"/>
                          <a:cs typeface="Arial" panose="020B0604020202020204" pitchFamily="34" charset="0"/>
                        </a:rPr>
                        <a:t>b) intervertebral discs</a:t>
                      </a:r>
                      <a:endParaRPr lang="en-US" sz="24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895504109"/>
                  </a:ext>
                </a:extLst>
              </a:tr>
            </a:tbl>
          </a:graphicData>
        </a:graphic>
      </p:graphicFrame>
      <p:sp>
        <p:nvSpPr>
          <p:cNvPr id="5" name="Rectangle 4">
            <a:extLst>
              <a:ext uri="{FF2B5EF4-FFF2-40B4-BE49-F238E27FC236}">
                <a16:creationId xmlns:a16="http://schemas.microsoft.com/office/drawing/2014/main" id="{930F213B-C4A4-4831-96FD-BDA86CDB900C}"/>
              </a:ext>
            </a:extLst>
          </p:cNvPr>
          <p:cNvSpPr/>
          <p:nvPr/>
        </p:nvSpPr>
        <p:spPr>
          <a:xfrm>
            <a:off x="152399" y="124690"/>
            <a:ext cx="11651673" cy="1002582"/>
          </a:xfrm>
          <a:prstGeom prst="rect">
            <a:avLst/>
          </a:prstGeom>
        </p:spPr>
        <p:txBody>
          <a:bodyPr wrap="square">
            <a:spAutoFit/>
          </a:bodyPr>
          <a:lstStyle/>
          <a:p>
            <a:pPr indent="36195" algn="ctr">
              <a:lnSpc>
                <a:spcPct val="130000"/>
              </a:lnSpc>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2- CARTILAGINOUS JOINTS</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indent="36195" algn="justLow">
              <a:lnSpc>
                <a:spcPct val="130000"/>
              </a:lnSpc>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The bones are connected together by cartilage. </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cxnSp>
        <p:nvCxnSpPr>
          <p:cNvPr id="6" name="Straight Connector 5">
            <a:extLst>
              <a:ext uri="{FF2B5EF4-FFF2-40B4-BE49-F238E27FC236}">
                <a16:creationId xmlns:a16="http://schemas.microsoft.com/office/drawing/2014/main" id="{5D33E91B-D52D-49CD-B1BF-94A87E8B224C}"/>
              </a:ext>
            </a:extLst>
          </p:cNvPr>
          <p:cNvCxnSpPr/>
          <p:nvPr/>
        </p:nvCxnSpPr>
        <p:spPr>
          <a:xfrm>
            <a:off x="228598" y="1617786"/>
            <a:ext cx="11887202" cy="0"/>
          </a:xfrm>
          <a:prstGeom prst="line">
            <a:avLst/>
          </a:prstGeom>
          <a:ln w="57150">
            <a:solidFill>
              <a:srgbClr val="00B050"/>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C1EBB29-456E-4F9A-950A-169B86F08DD6}"/>
              </a:ext>
            </a:extLst>
          </p:cNvPr>
          <p:cNvCxnSpPr>
            <a:cxnSpLocks/>
            <a:stCxn id="5" idx="2"/>
          </p:cNvCxnSpPr>
          <p:nvPr/>
        </p:nvCxnSpPr>
        <p:spPr>
          <a:xfrm flipH="1">
            <a:off x="5936566" y="1127272"/>
            <a:ext cx="41670" cy="573072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8F0F54D-1BF6-4944-A157-7835CCB2921D}"/>
              </a:ext>
            </a:extLst>
          </p:cNvPr>
          <p:cNvCxnSpPr/>
          <p:nvPr/>
        </p:nvCxnSpPr>
        <p:spPr>
          <a:xfrm>
            <a:off x="152399" y="1127272"/>
            <a:ext cx="1203960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13" name="Picture 2" descr="C:\Users\Administrator\Desktop\1d2a190bba522db0f948f3b61dab753e.jpg">
            <a:extLst>
              <a:ext uri="{FF2B5EF4-FFF2-40B4-BE49-F238E27FC236}">
                <a16:creationId xmlns:a16="http://schemas.microsoft.com/office/drawing/2014/main" id="{B0FF2570-D751-4B10-88C5-A1892DE640E3}"/>
              </a:ext>
            </a:extLst>
          </p:cNvPr>
          <p:cNvPicPr>
            <a:picLocks noChangeAspect="1" noChangeArrowheads="1"/>
          </p:cNvPicPr>
          <p:nvPr/>
        </p:nvPicPr>
        <p:blipFill rotWithShape="1">
          <a:blip r:embed="rId2" cstate="print"/>
          <a:srcRect l="7283" t="34977" r="66851" b="8213"/>
          <a:stretch/>
        </p:blipFill>
        <p:spPr bwMode="auto">
          <a:xfrm>
            <a:off x="2293034" y="5162336"/>
            <a:ext cx="1271598" cy="1570974"/>
          </a:xfrm>
          <a:prstGeom prst="rect">
            <a:avLst/>
          </a:prstGeom>
          <a:noFill/>
        </p:spPr>
      </p:pic>
      <p:pic>
        <p:nvPicPr>
          <p:cNvPr id="15" name="Picture 4" descr="D:\جامعة مؤتة\Integrated Modules\2- C N S\Images\1- Spinal cord\2.jpg">
            <a:extLst>
              <a:ext uri="{FF2B5EF4-FFF2-40B4-BE49-F238E27FC236}">
                <a16:creationId xmlns:a16="http://schemas.microsoft.com/office/drawing/2014/main" id="{F5371ADB-C8CD-4598-8277-DB055362D3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23" t="9441" r="63691" b="43981"/>
          <a:stretch/>
        </p:blipFill>
        <p:spPr>
          <a:xfrm>
            <a:off x="8941378" y="4684542"/>
            <a:ext cx="1915176" cy="1372680"/>
          </a:xfrm>
          <a:prstGeom prst="rect">
            <a:avLst/>
          </a:prstGeom>
          <a:noFill/>
        </p:spPr>
      </p:pic>
    </p:spTree>
    <p:extLst>
      <p:ext uri="{BB962C8B-B14F-4D97-AF65-F5344CB8AC3E}">
        <p14:creationId xmlns:p14="http://schemas.microsoft.com/office/powerpoint/2010/main" val="277539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00E0C46B-016C-49F1-AE05-F63AA26FE99D}"/>
              </a:ext>
            </a:extLst>
          </p:cNvPr>
          <p:cNvSpPr>
            <a:spLocks noChangeArrowheads="1"/>
          </p:cNvSpPr>
          <p:nvPr/>
        </p:nvSpPr>
        <p:spPr bwMode="auto">
          <a:xfrm>
            <a:off x="1842868" y="1054603"/>
            <a:ext cx="7567247" cy="3672141"/>
          </a:xfrm>
          <a:prstGeom prst="star32">
            <a:avLst>
              <a:gd name="adj" fmla="val 37500"/>
            </a:avLst>
          </a:prstGeom>
          <a:solidFill>
            <a:srgbClr val="FF0000"/>
          </a:solidFill>
          <a:ln w="9525">
            <a:miter lim="800000"/>
            <a:headEnd/>
            <a:tailEnd/>
          </a:ln>
          <a:scene3d>
            <a:camera prst="legacyPerspectiveBottom"/>
            <a:lightRig rig="legacyFlat3" dir="t"/>
          </a:scene3d>
          <a:sp3d extrusionH="121893000" prstMaterial="legacyMatte">
            <a:bevelT w="13500" h="13500" prst="angle"/>
            <a:bevelB w="13500" h="13500" prst="angle"/>
            <a:extrusionClr>
              <a:srgbClr val="FFFF00"/>
            </a:extrusionClr>
          </a:sp3d>
        </p:spPr>
        <p:txBody>
          <a:bodyPr wrap="none" anchor="ctr">
            <a:flatTx/>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a:ea typeface="+mn-ea"/>
                <a:cs typeface="+mn-cs"/>
              </a:rPr>
              <a:t>Synovial Joints</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6600" b="1" dirty="0">
                <a:solidFill>
                  <a:prstClr val="white"/>
                </a:solidFill>
                <a:latin typeface="Calibri"/>
              </a:rPr>
              <a:t>Diarthrosis</a:t>
            </a:r>
            <a:endParaRPr kumimoji="0" lang="en-US" sz="66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489CB1D4-F9E6-4575-82AA-3E755348AC41}"/>
              </a:ext>
            </a:extLst>
          </p:cNvPr>
          <p:cNvSpPr/>
          <p:nvPr/>
        </p:nvSpPr>
        <p:spPr>
          <a:xfrm>
            <a:off x="6780629" y="266339"/>
            <a:ext cx="5258972" cy="95755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1069BF-AE95-4AED-96FB-85149AC23A1A}"/>
              </a:ext>
            </a:extLst>
          </p:cNvPr>
          <p:cNvSpPr/>
          <p:nvPr/>
        </p:nvSpPr>
        <p:spPr>
          <a:xfrm>
            <a:off x="534573" y="6044558"/>
            <a:ext cx="4609514" cy="64462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505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Structures-of-a-Synovial-Joint-1024x958.png">
            <a:extLst>
              <a:ext uri="{FF2B5EF4-FFF2-40B4-BE49-F238E27FC236}">
                <a16:creationId xmlns:a16="http://schemas.microsoft.com/office/drawing/2014/main" id="{A079244C-B0A2-412F-BD7C-79B4079CB76A}"/>
              </a:ext>
            </a:extLst>
          </p:cNvPr>
          <p:cNvPicPr>
            <a:picLocks noChangeAspect="1" noChangeArrowheads="1"/>
          </p:cNvPicPr>
          <p:nvPr/>
        </p:nvPicPr>
        <p:blipFill rotWithShape="1">
          <a:blip r:embed="rId3" cstate="print"/>
          <a:srcRect l="21906" t="11361" r="32380" b="5200"/>
          <a:stretch/>
        </p:blipFill>
        <p:spPr bwMode="auto">
          <a:xfrm>
            <a:off x="3403997" y="65390"/>
            <a:ext cx="3883067" cy="6630832"/>
          </a:xfrm>
          <a:prstGeom prst="rect">
            <a:avLst/>
          </a:prstGeom>
          <a:noFill/>
        </p:spPr>
      </p:pic>
      <p:sp>
        <p:nvSpPr>
          <p:cNvPr id="3" name="AutoShape 6">
            <a:extLst>
              <a:ext uri="{FF2B5EF4-FFF2-40B4-BE49-F238E27FC236}">
                <a16:creationId xmlns:a16="http://schemas.microsoft.com/office/drawing/2014/main" id="{8E884DF0-EE78-49E7-8BBC-FD63F1FF30D2}"/>
              </a:ext>
            </a:extLst>
          </p:cNvPr>
          <p:cNvSpPr>
            <a:spLocks/>
          </p:cNvSpPr>
          <p:nvPr/>
        </p:nvSpPr>
        <p:spPr bwMode="auto">
          <a:xfrm>
            <a:off x="7421031" y="65390"/>
            <a:ext cx="4425300" cy="749105"/>
          </a:xfrm>
          <a:prstGeom prst="callout2">
            <a:avLst>
              <a:gd name="adj1" fmla="val 33861"/>
              <a:gd name="adj2" fmla="val 1341"/>
              <a:gd name="adj3" fmla="val 38806"/>
              <a:gd name="adj4" fmla="val -9797"/>
              <a:gd name="adj5" fmla="val 445301"/>
              <a:gd name="adj6" fmla="val -49186"/>
            </a:avLst>
          </a:prstGeom>
          <a:noFill/>
          <a:ln w="57150">
            <a:solidFill>
              <a:srgbClr val="0000CC"/>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lnSpc>
                <a:spcPct val="130000"/>
              </a:lnSpc>
              <a:spcBef>
                <a:spcPct val="0"/>
              </a:spcBef>
              <a:spcAft>
                <a:spcPct val="0"/>
              </a:spcAft>
            </a:pPr>
            <a:r>
              <a:rPr lang="en-US" sz="2400" dirty="0">
                <a:ea typeface="Times New Roman" panose="02020603050405020304" pitchFamily="18" charset="0"/>
              </a:rPr>
              <a:t>1- The articular surfaces are covered by </a:t>
            </a:r>
            <a:r>
              <a:rPr lang="en-US" sz="2400" b="1" dirty="0">
                <a:solidFill>
                  <a:srgbClr val="FF0000"/>
                </a:solidFill>
                <a:ea typeface="Times New Roman" panose="02020603050405020304" pitchFamily="18" charset="0"/>
              </a:rPr>
              <a:t>hyaline cartilage</a:t>
            </a:r>
            <a:r>
              <a:rPr lang="en-US" sz="2400" dirty="0">
                <a:ea typeface="Times New Roman" panose="02020603050405020304" pitchFamily="18" charset="0"/>
              </a:rPr>
              <a:t>.</a:t>
            </a:r>
            <a:endParaRPr lang="en-US" altLang="en-US" sz="2400" b="1" dirty="0">
              <a:solidFill>
                <a:srgbClr val="333399"/>
              </a:solidFill>
            </a:endParaRPr>
          </a:p>
        </p:txBody>
      </p:sp>
      <p:sp>
        <p:nvSpPr>
          <p:cNvPr id="4" name="AutoShape 6">
            <a:extLst>
              <a:ext uri="{FF2B5EF4-FFF2-40B4-BE49-F238E27FC236}">
                <a16:creationId xmlns:a16="http://schemas.microsoft.com/office/drawing/2014/main" id="{FBF2A771-E323-428C-BABE-B0AB11E6C047}"/>
              </a:ext>
            </a:extLst>
          </p:cNvPr>
          <p:cNvSpPr>
            <a:spLocks/>
          </p:cNvSpPr>
          <p:nvPr/>
        </p:nvSpPr>
        <p:spPr bwMode="auto">
          <a:xfrm>
            <a:off x="7627357" y="1163507"/>
            <a:ext cx="4218974" cy="749105"/>
          </a:xfrm>
          <a:prstGeom prst="callout2">
            <a:avLst>
              <a:gd name="adj1" fmla="val 33861"/>
              <a:gd name="adj2" fmla="val 1341"/>
              <a:gd name="adj3" fmla="val 38806"/>
              <a:gd name="adj4" fmla="val -9797"/>
              <a:gd name="adj5" fmla="val 330748"/>
              <a:gd name="adj6" fmla="val -36029"/>
            </a:avLst>
          </a:prstGeom>
          <a:noFill/>
          <a:ln w="57150">
            <a:solidFill>
              <a:srgbClr val="0000CC"/>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lnSpc>
                <a:spcPct val="130000"/>
              </a:lnSpc>
              <a:spcBef>
                <a:spcPct val="0"/>
              </a:spcBef>
              <a:spcAft>
                <a:spcPct val="0"/>
              </a:spcAft>
            </a:pPr>
            <a:r>
              <a:rPr lang="en-US" sz="2400" dirty="0">
                <a:ea typeface="Times New Roman" panose="02020603050405020304" pitchFamily="18" charset="0"/>
              </a:rPr>
              <a:t>2- They have </a:t>
            </a:r>
            <a:r>
              <a:rPr lang="en-US" sz="2400" b="1" dirty="0">
                <a:solidFill>
                  <a:srgbClr val="FF0000"/>
                </a:solidFill>
                <a:ea typeface="Times New Roman" panose="02020603050405020304" pitchFamily="18" charset="0"/>
              </a:rPr>
              <a:t>cavity</a:t>
            </a:r>
            <a:r>
              <a:rPr lang="en-US" sz="2400" dirty="0">
                <a:ea typeface="Times New Roman" panose="02020603050405020304" pitchFamily="18" charset="0"/>
              </a:rPr>
              <a:t> between the ends of bones</a:t>
            </a:r>
            <a:endParaRPr lang="en-US" altLang="en-US" sz="2400" b="1" dirty="0">
              <a:solidFill>
                <a:srgbClr val="333399"/>
              </a:solidFill>
            </a:endParaRPr>
          </a:p>
        </p:txBody>
      </p:sp>
      <p:sp>
        <p:nvSpPr>
          <p:cNvPr id="7" name="AutoShape 6">
            <a:extLst>
              <a:ext uri="{FF2B5EF4-FFF2-40B4-BE49-F238E27FC236}">
                <a16:creationId xmlns:a16="http://schemas.microsoft.com/office/drawing/2014/main" id="{894A3B02-97FA-4F90-ADD0-B72D8F429791}"/>
              </a:ext>
            </a:extLst>
          </p:cNvPr>
          <p:cNvSpPr>
            <a:spLocks/>
          </p:cNvSpPr>
          <p:nvPr/>
        </p:nvSpPr>
        <p:spPr bwMode="auto">
          <a:xfrm>
            <a:off x="7627357" y="2229580"/>
            <a:ext cx="4218974" cy="968913"/>
          </a:xfrm>
          <a:prstGeom prst="callout2">
            <a:avLst>
              <a:gd name="adj1" fmla="val 33861"/>
              <a:gd name="adj2" fmla="val 1341"/>
              <a:gd name="adj3" fmla="val 38806"/>
              <a:gd name="adj4" fmla="val -9797"/>
              <a:gd name="adj5" fmla="val 134052"/>
              <a:gd name="adj6" fmla="val -24358"/>
            </a:avLst>
          </a:prstGeom>
          <a:noFill/>
          <a:ln w="57150">
            <a:solidFill>
              <a:srgbClr val="0000CC"/>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lnSpc>
                <a:spcPct val="130000"/>
              </a:lnSpc>
              <a:spcBef>
                <a:spcPct val="0"/>
              </a:spcBef>
              <a:spcAft>
                <a:spcPct val="0"/>
              </a:spcAft>
            </a:pPr>
            <a:r>
              <a:rPr lang="en-US" sz="2400" dirty="0">
                <a:ea typeface="Times New Roman" panose="02020603050405020304" pitchFamily="18" charset="0"/>
              </a:rPr>
              <a:t>3- The cavity is filled by </a:t>
            </a:r>
            <a:r>
              <a:rPr lang="en-US" sz="2400" b="1" dirty="0">
                <a:solidFill>
                  <a:srgbClr val="FF0000"/>
                </a:solidFill>
                <a:ea typeface="Times New Roman" panose="02020603050405020304" pitchFamily="18" charset="0"/>
              </a:rPr>
              <a:t>synovial fluid</a:t>
            </a:r>
            <a:r>
              <a:rPr lang="en-US" sz="2400" dirty="0">
                <a:solidFill>
                  <a:srgbClr val="FF0000"/>
                </a:solidFill>
                <a:ea typeface="Times New Roman" panose="02020603050405020304" pitchFamily="18" charset="0"/>
              </a:rPr>
              <a:t> </a:t>
            </a:r>
            <a:r>
              <a:rPr lang="en-US" sz="2400" dirty="0">
                <a:ea typeface="Times New Roman" panose="02020603050405020304" pitchFamily="18" charset="0"/>
              </a:rPr>
              <a:t>that facilitates the movements of the joint.</a:t>
            </a:r>
          </a:p>
          <a:p>
            <a:pPr eaLnBrk="1" fontAlgn="base" hangingPunct="1">
              <a:lnSpc>
                <a:spcPct val="130000"/>
              </a:lnSpc>
              <a:spcBef>
                <a:spcPct val="0"/>
              </a:spcBef>
              <a:spcAft>
                <a:spcPct val="0"/>
              </a:spcAft>
            </a:pPr>
            <a:endParaRPr lang="en-US" altLang="en-US" sz="2000" b="1" dirty="0">
              <a:solidFill>
                <a:srgbClr val="333399"/>
              </a:solidFill>
            </a:endParaRPr>
          </a:p>
        </p:txBody>
      </p:sp>
      <p:sp>
        <p:nvSpPr>
          <p:cNvPr id="8" name="AutoShape 6">
            <a:extLst>
              <a:ext uri="{FF2B5EF4-FFF2-40B4-BE49-F238E27FC236}">
                <a16:creationId xmlns:a16="http://schemas.microsoft.com/office/drawing/2014/main" id="{96FCB2EE-E31E-4EFE-8DAE-99ACBFFD1CF9}"/>
              </a:ext>
            </a:extLst>
          </p:cNvPr>
          <p:cNvSpPr>
            <a:spLocks/>
          </p:cNvSpPr>
          <p:nvPr/>
        </p:nvSpPr>
        <p:spPr bwMode="auto">
          <a:xfrm>
            <a:off x="7524194" y="3659508"/>
            <a:ext cx="4218974" cy="968913"/>
          </a:xfrm>
          <a:prstGeom prst="callout2">
            <a:avLst>
              <a:gd name="adj1" fmla="val 33861"/>
              <a:gd name="adj2" fmla="val 1341"/>
              <a:gd name="adj3" fmla="val 38806"/>
              <a:gd name="adj4" fmla="val -9797"/>
              <a:gd name="adj5" fmla="val 48389"/>
              <a:gd name="adj6" fmla="val -15688"/>
            </a:avLst>
          </a:prstGeom>
          <a:noFill/>
          <a:ln w="57150">
            <a:solidFill>
              <a:srgbClr val="0000CC"/>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36195" algn="justLow">
              <a:lnSpc>
                <a:spcPct val="130000"/>
              </a:lnSpc>
            </a:pPr>
            <a:r>
              <a:rPr lang="en-US" sz="2400" dirty="0">
                <a:ea typeface="Times New Roman" panose="02020603050405020304" pitchFamily="18" charset="0"/>
              </a:rPr>
              <a:t>4- The synovial fluid is secreted by a </a:t>
            </a:r>
            <a:r>
              <a:rPr lang="en-US" sz="2400" b="1" dirty="0">
                <a:solidFill>
                  <a:srgbClr val="FF0000"/>
                </a:solidFill>
                <a:ea typeface="Times New Roman" panose="02020603050405020304" pitchFamily="18" charset="0"/>
              </a:rPr>
              <a:t>synovial membrane</a:t>
            </a:r>
            <a:r>
              <a:rPr lang="en-US" sz="2400" dirty="0">
                <a:ea typeface="Times New Roman" panose="02020603050405020304" pitchFamily="18" charset="0"/>
              </a:rPr>
              <a:t>.</a:t>
            </a:r>
          </a:p>
          <a:p>
            <a:pPr eaLnBrk="1" fontAlgn="base" hangingPunct="1">
              <a:lnSpc>
                <a:spcPct val="130000"/>
              </a:lnSpc>
              <a:spcBef>
                <a:spcPct val="0"/>
              </a:spcBef>
              <a:spcAft>
                <a:spcPct val="0"/>
              </a:spcAft>
            </a:pPr>
            <a:endParaRPr lang="en-US" altLang="en-US" sz="2000" b="1" dirty="0">
              <a:solidFill>
                <a:srgbClr val="333399"/>
              </a:solidFill>
            </a:endParaRPr>
          </a:p>
        </p:txBody>
      </p:sp>
      <p:sp>
        <p:nvSpPr>
          <p:cNvPr id="9" name="AutoShape 6">
            <a:extLst>
              <a:ext uri="{FF2B5EF4-FFF2-40B4-BE49-F238E27FC236}">
                <a16:creationId xmlns:a16="http://schemas.microsoft.com/office/drawing/2014/main" id="{C0F7CA93-F5F1-421F-B62A-75196CD1660B}"/>
              </a:ext>
            </a:extLst>
          </p:cNvPr>
          <p:cNvSpPr>
            <a:spLocks/>
          </p:cNvSpPr>
          <p:nvPr/>
        </p:nvSpPr>
        <p:spPr bwMode="auto">
          <a:xfrm>
            <a:off x="-2344" y="2351354"/>
            <a:ext cx="3654245" cy="892420"/>
          </a:xfrm>
          <a:prstGeom prst="callout2">
            <a:avLst>
              <a:gd name="adj1" fmla="val 106291"/>
              <a:gd name="adj2" fmla="val 59141"/>
              <a:gd name="adj3" fmla="val 141560"/>
              <a:gd name="adj4" fmla="val 73799"/>
              <a:gd name="adj5" fmla="val 145127"/>
              <a:gd name="adj6" fmla="val 97154"/>
            </a:avLst>
          </a:prstGeom>
          <a:noFill/>
          <a:ln w="57150">
            <a:solidFill>
              <a:srgbClr val="0000CC"/>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36195" algn="justLow">
              <a:lnSpc>
                <a:spcPct val="130000"/>
              </a:lnSpc>
            </a:pPr>
            <a:r>
              <a:rPr lang="en-US" sz="2400" dirty="0">
                <a:ea typeface="Times New Roman" panose="02020603050405020304" pitchFamily="18" charset="0"/>
              </a:rPr>
              <a:t>5- The joint is surrounded by  </a:t>
            </a:r>
            <a:r>
              <a:rPr lang="en-US" sz="2400" b="1" dirty="0">
                <a:ea typeface="Times New Roman" panose="02020603050405020304" pitchFamily="18" charset="0"/>
              </a:rPr>
              <a:t>fibrous </a:t>
            </a:r>
            <a:r>
              <a:rPr lang="en-US" sz="2400" b="1" dirty="0">
                <a:solidFill>
                  <a:srgbClr val="FF0000"/>
                </a:solidFill>
                <a:ea typeface="Times New Roman" panose="02020603050405020304" pitchFamily="18" charset="0"/>
              </a:rPr>
              <a:t>capsule</a:t>
            </a:r>
            <a:r>
              <a:rPr lang="en-US" sz="2000" dirty="0">
                <a:ea typeface="Times New Roman" panose="02020603050405020304" pitchFamily="18" charset="0"/>
              </a:rPr>
              <a:t>.</a:t>
            </a:r>
          </a:p>
          <a:p>
            <a:pPr eaLnBrk="1" fontAlgn="base" hangingPunct="1">
              <a:lnSpc>
                <a:spcPct val="130000"/>
              </a:lnSpc>
              <a:spcBef>
                <a:spcPct val="0"/>
              </a:spcBef>
              <a:spcAft>
                <a:spcPct val="0"/>
              </a:spcAft>
            </a:pPr>
            <a:endParaRPr lang="en-US" altLang="en-US" sz="2000" b="1" dirty="0">
              <a:solidFill>
                <a:srgbClr val="333399"/>
              </a:solidFill>
            </a:endParaRPr>
          </a:p>
        </p:txBody>
      </p:sp>
      <p:sp>
        <p:nvSpPr>
          <p:cNvPr id="11" name="TextBox 10">
            <a:extLst>
              <a:ext uri="{FF2B5EF4-FFF2-40B4-BE49-F238E27FC236}">
                <a16:creationId xmlns:a16="http://schemas.microsoft.com/office/drawing/2014/main" id="{3EF739F8-87A4-4751-BDE4-D294AFF1C5CA}"/>
              </a:ext>
            </a:extLst>
          </p:cNvPr>
          <p:cNvSpPr txBox="1"/>
          <p:nvPr/>
        </p:nvSpPr>
        <p:spPr>
          <a:xfrm>
            <a:off x="-91683" y="3790510"/>
            <a:ext cx="3467545" cy="1482714"/>
          </a:xfrm>
          <a:prstGeom prst="rect">
            <a:avLst/>
          </a:prstGeom>
          <a:noFill/>
        </p:spPr>
        <p:txBody>
          <a:bodyPr wrap="square">
            <a:spAutoFit/>
          </a:bodyPr>
          <a:lstStyle/>
          <a:p>
            <a:pPr indent="36195" algn="justLow">
              <a:lnSpc>
                <a:spcPct val="130000"/>
              </a:lnSpc>
            </a:pPr>
            <a:r>
              <a:rPr lang="en-US" sz="2400" dirty="0">
                <a:latin typeface="Arial" panose="020B0604020202020204" pitchFamily="34" charset="0"/>
                <a:ea typeface="Times New Roman" panose="02020603050405020304" pitchFamily="18" charset="0"/>
                <a:cs typeface="Arial" panose="020B0604020202020204" pitchFamily="34" charset="0"/>
              </a:rPr>
              <a:t>6- Outside the capsule, a group of </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ligaments</a:t>
            </a:r>
            <a:r>
              <a:rPr lang="en-US" sz="2400" dirty="0">
                <a:latin typeface="Arial" panose="020B0604020202020204" pitchFamily="34" charset="0"/>
                <a:ea typeface="Times New Roman" panose="02020603050405020304" pitchFamily="18" charset="0"/>
                <a:cs typeface="Arial" panose="020B0604020202020204" pitchFamily="34" charset="0"/>
              </a:rPr>
              <a:t> which support the joint.</a:t>
            </a:r>
          </a:p>
        </p:txBody>
      </p:sp>
      <p:sp>
        <p:nvSpPr>
          <p:cNvPr id="13" name="TextBox 12">
            <a:extLst>
              <a:ext uri="{FF2B5EF4-FFF2-40B4-BE49-F238E27FC236}">
                <a16:creationId xmlns:a16="http://schemas.microsoft.com/office/drawing/2014/main" id="{2162183B-E7DE-4416-953F-B8483E7E7382}"/>
              </a:ext>
            </a:extLst>
          </p:cNvPr>
          <p:cNvSpPr txBox="1"/>
          <p:nvPr/>
        </p:nvSpPr>
        <p:spPr>
          <a:xfrm>
            <a:off x="-2344" y="5432418"/>
            <a:ext cx="4292990" cy="1002582"/>
          </a:xfrm>
          <a:prstGeom prst="rect">
            <a:avLst/>
          </a:prstGeom>
          <a:noFill/>
        </p:spPr>
        <p:txBody>
          <a:bodyPr wrap="square">
            <a:spAutoFit/>
          </a:bodyPr>
          <a:lstStyle/>
          <a:p>
            <a:pPr indent="36195" algn="justLow">
              <a:lnSpc>
                <a:spcPct val="130000"/>
              </a:lnSpc>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7- They permit </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wide range of </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movement</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14E24CF4-5797-4F26-8479-32FED14B5708}"/>
              </a:ext>
            </a:extLst>
          </p:cNvPr>
          <p:cNvSpPr txBox="1"/>
          <p:nvPr/>
        </p:nvSpPr>
        <p:spPr>
          <a:xfrm>
            <a:off x="242506" y="545122"/>
            <a:ext cx="3654244" cy="1002582"/>
          </a:xfrm>
          <a:prstGeom prst="rect">
            <a:avLst/>
          </a:prstGeom>
          <a:noFill/>
          <a:ln w="38100">
            <a:solidFill>
              <a:srgbClr val="00B050"/>
            </a:solidFill>
          </a:ln>
        </p:spPr>
        <p:txBody>
          <a:bodyPr wrap="square">
            <a:spAutoFit/>
          </a:bodyPr>
          <a:lstStyle/>
          <a:p>
            <a:pPr indent="36195" algn="ctr">
              <a:lnSpc>
                <a:spcPct val="130000"/>
              </a:lnSpc>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Features (Characters) of Synovial Joints</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189286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animBg="1"/>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全身骨骼1">
            <a:extLst>
              <a:ext uri="{FF2B5EF4-FFF2-40B4-BE49-F238E27FC236}">
                <a16:creationId xmlns:a16="http://schemas.microsoft.com/office/drawing/2014/main" id="{0B05F633-0823-40F8-9D1E-12E6ED0262D1}"/>
              </a:ext>
            </a:extLst>
          </p:cNvPr>
          <p:cNvPicPr>
            <a:picLocks noChangeAspect="1" noChangeArrowheads="1"/>
          </p:cNvPicPr>
          <p:nvPr/>
        </p:nvPicPr>
        <p:blipFill>
          <a:blip r:embed="rId4" cstate="print">
            <a:lum bright="-6000" contrast="30000"/>
            <a:extLst>
              <a:ext uri="{28A0092B-C50C-407E-A947-70E740481C1C}">
                <a14:useLocalDpi xmlns:a14="http://schemas.microsoft.com/office/drawing/2010/main" val="0"/>
              </a:ext>
            </a:extLst>
          </a:blip>
          <a:srcRect t="13350" b="43658"/>
          <a:stretch>
            <a:fillRect/>
          </a:stretch>
        </p:blipFill>
        <p:spPr bwMode="auto">
          <a:xfrm>
            <a:off x="6096000" y="1125539"/>
            <a:ext cx="4643438"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Rectangle 2">
            <a:extLst>
              <a:ext uri="{FF2B5EF4-FFF2-40B4-BE49-F238E27FC236}">
                <a16:creationId xmlns:a16="http://schemas.microsoft.com/office/drawing/2014/main" id="{83795E40-9BC2-4668-AECB-F707C0A76B26}"/>
              </a:ext>
            </a:extLst>
          </p:cNvPr>
          <p:cNvSpPr>
            <a:spLocks noGrp="1" noChangeArrowheads="1"/>
          </p:cNvSpPr>
          <p:nvPr>
            <p:ph type="title"/>
          </p:nvPr>
        </p:nvSpPr>
        <p:spPr>
          <a:xfrm>
            <a:off x="7088978" y="175851"/>
            <a:ext cx="3178428" cy="777875"/>
          </a:xfrm>
          <a:gradFill rotWithShape="1">
            <a:gsLst>
              <a:gs pos="0">
                <a:srgbClr val="66FF33">
                  <a:gamma/>
                  <a:shade val="46275"/>
                  <a:invGamma/>
                  <a:alpha val="50999"/>
                </a:srgbClr>
              </a:gs>
              <a:gs pos="50000">
                <a:srgbClr val="66FF33"/>
              </a:gs>
              <a:gs pos="100000">
                <a:srgbClr val="66FF33">
                  <a:gamma/>
                  <a:shade val="46275"/>
                  <a:invGamma/>
                  <a:alpha val="50999"/>
                </a:srgbClr>
              </a:gs>
            </a:gsLst>
            <a:lin ang="5400000" scaled="1"/>
          </a:gradFill>
          <a:ln>
            <a:miter lim="800000"/>
            <a:headEnd/>
            <a:tailEnd/>
          </a:ln>
          <a:scene3d>
            <a:camera prst="legacyObliqueTopLeft"/>
            <a:lightRig rig="legacyFlat3" dir="t"/>
          </a:scene3d>
          <a:sp3d extrusionH="430200" prstMaterial="legacyMatte">
            <a:bevelT w="13500" h="13500" prst="angle"/>
            <a:bevelB w="13500" h="13500" prst="angle"/>
            <a:extrusionClr>
              <a:srgbClr val="66FF33"/>
            </a:extrusionClr>
          </a:sp3d>
        </p:spPr>
        <p:txBody>
          <a:bodyPr>
            <a:flatTx/>
          </a:bodyPr>
          <a:lstStyle/>
          <a:p>
            <a:pPr eaLnBrk="1" hangingPunct="1">
              <a:defRPr/>
            </a:pPr>
            <a:r>
              <a:rPr lang="en-US" sz="4000" dirty="0">
                <a:solidFill>
                  <a:schemeClr val="tx1"/>
                </a:solidFill>
                <a:effectLst>
                  <a:outerShdw blurRad="38100" dist="38100" dir="2700000" algn="tl">
                    <a:srgbClr val="000000">
                      <a:alpha val="43137"/>
                    </a:srgbClr>
                  </a:outerShdw>
                </a:effectLst>
                <a:latin typeface="Trebuchet MS" pitchFamily="34" charset="0"/>
              </a:rPr>
              <a:t>Upper Limb</a:t>
            </a:r>
          </a:p>
        </p:txBody>
      </p:sp>
      <p:sp>
        <p:nvSpPr>
          <p:cNvPr id="11" name="AutoShape 4">
            <a:extLst>
              <a:ext uri="{FF2B5EF4-FFF2-40B4-BE49-F238E27FC236}">
                <a16:creationId xmlns:a16="http://schemas.microsoft.com/office/drawing/2014/main" id="{7D612B90-63B7-46C7-BE31-DCED4030D93D}"/>
              </a:ext>
            </a:extLst>
          </p:cNvPr>
          <p:cNvSpPr>
            <a:spLocks/>
          </p:cNvSpPr>
          <p:nvPr/>
        </p:nvSpPr>
        <p:spPr bwMode="auto">
          <a:xfrm>
            <a:off x="10345782" y="4306388"/>
            <a:ext cx="1846218" cy="814251"/>
          </a:xfrm>
          <a:prstGeom prst="borderCallout2">
            <a:avLst>
              <a:gd name="adj1" fmla="val 22466"/>
              <a:gd name="adj2" fmla="val -455"/>
              <a:gd name="adj3" fmla="val 29668"/>
              <a:gd name="adj4" fmla="val -15559"/>
              <a:gd name="adj5" fmla="val 131469"/>
              <a:gd name="adj6" fmla="val -12429"/>
            </a:avLst>
          </a:prstGeom>
          <a:noFill/>
          <a:ln w="38100">
            <a:solidFill>
              <a:srgbClr val="0000FF"/>
            </a:solidFill>
            <a:miter lim="800000"/>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SimSun" pitchFamily="2" charset="-122"/>
                <a:cs typeface="Arial" panose="020B0604020202020204" pitchFamily="34" charset="0"/>
              </a:rPr>
              <a:t>Wrist joint</a:t>
            </a:r>
            <a:endPar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2" name="AutoShape 4">
            <a:extLst>
              <a:ext uri="{FF2B5EF4-FFF2-40B4-BE49-F238E27FC236}">
                <a16:creationId xmlns:a16="http://schemas.microsoft.com/office/drawing/2014/main" id="{7D612B90-63B7-46C7-BE31-DCED4030D93D}"/>
              </a:ext>
            </a:extLst>
          </p:cNvPr>
          <p:cNvSpPr>
            <a:spLocks/>
          </p:cNvSpPr>
          <p:nvPr/>
        </p:nvSpPr>
        <p:spPr bwMode="auto">
          <a:xfrm>
            <a:off x="10345782" y="3087188"/>
            <a:ext cx="1846218" cy="814251"/>
          </a:xfrm>
          <a:prstGeom prst="borderCallout2">
            <a:avLst>
              <a:gd name="adj1" fmla="val 40114"/>
              <a:gd name="adj2" fmla="val 252"/>
              <a:gd name="adj3" fmla="val 26459"/>
              <a:gd name="adj4" fmla="val -11314"/>
              <a:gd name="adj5" fmla="val 84945"/>
              <a:gd name="adj6" fmla="val -30825"/>
            </a:avLst>
          </a:prstGeom>
          <a:noFill/>
          <a:ln w="38100">
            <a:solidFill>
              <a:srgbClr val="0000FF"/>
            </a:solidFill>
            <a:miter lim="800000"/>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SimSun" pitchFamily="2" charset="-122"/>
                <a:cs typeface="Arial" panose="020B0604020202020204" pitchFamily="34" charset="0"/>
              </a:rPr>
              <a:t>Elbow joint</a:t>
            </a:r>
            <a:endPar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3" name="AutoShape 4">
            <a:extLst>
              <a:ext uri="{FF2B5EF4-FFF2-40B4-BE49-F238E27FC236}">
                <a16:creationId xmlns:a16="http://schemas.microsoft.com/office/drawing/2014/main" id="{7D612B90-63B7-46C7-BE31-DCED4030D93D}"/>
              </a:ext>
            </a:extLst>
          </p:cNvPr>
          <p:cNvSpPr>
            <a:spLocks/>
          </p:cNvSpPr>
          <p:nvPr/>
        </p:nvSpPr>
        <p:spPr bwMode="auto">
          <a:xfrm>
            <a:off x="3635828" y="1689462"/>
            <a:ext cx="1693818" cy="792481"/>
          </a:xfrm>
          <a:prstGeom prst="borderCallout2">
            <a:avLst>
              <a:gd name="adj1" fmla="val -3202"/>
              <a:gd name="adj2" fmla="val 27139"/>
              <a:gd name="adj3" fmla="val -39316"/>
              <a:gd name="adj4" fmla="val -4238"/>
              <a:gd name="adj5" fmla="val 3436"/>
              <a:gd name="adj6" fmla="val -86360"/>
            </a:avLst>
          </a:prstGeom>
          <a:noFill/>
          <a:ln w="38100">
            <a:solidFill>
              <a:srgbClr val="0000FF"/>
            </a:solidFill>
            <a:miter lim="800000"/>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SimSun" pitchFamily="2" charset="-122"/>
                <a:cs typeface="Arial" panose="020B0604020202020204" pitchFamily="34" charset="0"/>
              </a:rPr>
              <a:t>Hip joint</a:t>
            </a:r>
            <a:endPar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5" name="Rectangle 2">
            <a:extLst>
              <a:ext uri="{FF2B5EF4-FFF2-40B4-BE49-F238E27FC236}">
                <a16:creationId xmlns:a16="http://schemas.microsoft.com/office/drawing/2014/main" id="{83795E40-9BC2-4668-AECB-F707C0A76B26}"/>
              </a:ext>
            </a:extLst>
          </p:cNvPr>
          <p:cNvSpPr txBox="1">
            <a:spLocks noChangeArrowheads="1"/>
          </p:cNvSpPr>
          <p:nvPr/>
        </p:nvSpPr>
        <p:spPr>
          <a:xfrm>
            <a:off x="1101835" y="184560"/>
            <a:ext cx="3178428" cy="777875"/>
          </a:xfrm>
          <a:prstGeom prst="rect">
            <a:avLst/>
          </a:prstGeom>
          <a:gradFill rotWithShape="1">
            <a:gsLst>
              <a:gs pos="0">
                <a:srgbClr val="66FF33">
                  <a:gamma/>
                  <a:shade val="46275"/>
                  <a:invGamma/>
                  <a:alpha val="50999"/>
                </a:srgbClr>
              </a:gs>
              <a:gs pos="50000">
                <a:srgbClr val="66FF33"/>
              </a:gs>
              <a:gs pos="100000">
                <a:srgbClr val="66FF33">
                  <a:gamma/>
                  <a:shade val="46275"/>
                  <a:invGamma/>
                  <a:alpha val="50999"/>
                </a:srgbClr>
              </a:gs>
            </a:gsLst>
            <a:lin ang="5400000" scaled="1"/>
          </a:gradFill>
          <a:ln>
            <a:miter lim="800000"/>
            <a:headEnd/>
            <a:tailEnd/>
          </a:ln>
          <a:scene3d>
            <a:camera prst="legacyObliqueTopLeft"/>
            <a:lightRig rig="legacyFlat3" dir="t"/>
          </a:scene3d>
          <a:sp3d extrusionH="430200" prstMaterial="legacyMatte">
            <a:bevelT w="13500" h="13500" prst="angle"/>
            <a:bevelB w="13500" h="13500" prst="angle"/>
            <a:extrusionClr>
              <a:srgbClr val="66FF33"/>
            </a:extrusionClr>
          </a:sp3d>
        </p:spPr>
        <p:txBody>
          <a:bodyPr vert="horz" lIns="91440" tIns="45720" rIns="91440" bIns="45720" rtlCol="0" anchor="ctr">
            <a:normAutofit/>
            <a:flatTx/>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rebuchet MS" pitchFamily="34" charset="0"/>
                <a:ea typeface="+mj-ea"/>
                <a:cs typeface="+mj-cs"/>
              </a:rPr>
              <a:t>Lower Limb</a:t>
            </a:r>
          </a:p>
        </p:txBody>
      </p:sp>
      <p:pic>
        <p:nvPicPr>
          <p:cNvPr id="16" name="Picture 4" descr="全身骨骼1">
            <a:extLst>
              <a:ext uri="{FF2B5EF4-FFF2-40B4-BE49-F238E27FC236}">
                <a16:creationId xmlns:a16="http://schemas.microsoft.com/office/drawing/2014/main" id="{7306263D-40BC-451C-9AC9-5705A1889D0A}"/>
              </a:ext>
            </a:extLst>
          </p:cNvPr>
          <p:cNvPicPr>
            <a:picLocks noChangeAspect="1" noChangeArrowheads="1"/>
          </p:cNvPicPr>
          <p:nvPr/>
        </p:nvPicPr>
        <p:blipFill>
          <a:blip r:embed="rId4" cstate="print">
            <a:lum bright="-10000" contrast="30000"/>
            <a:extLst>
              <a:ext uri="{28A0092B-C50C-407E-A947-70E740481C1C}">
                <a14:useLocalDpi xmlns:a14="http://schemas.microsoft.com/office/drawing/2010/main" val="0"/>
              </a:ext>
            </a:extLst>
          </a:blip>
          <a:srcRect l="28177" t="36784" r="25414" b="1183"/>
          <a:stretch>
            <a:fillRect/>
          </a:stretch>
        </p:blipFill>
        <p:spPr bwMode="auto">
          <a:xfrm>
            <a:off x="526870" y="1052499"/>
            <a:ext cx="1733004" cy="557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4">
            <a:extLst>
              <a:ext uri="{FF2B5EF4-FFF2-40B4-BE49-F238E27FC236}">
                <a16:creationId xmlns:a16="http://schemas.microsoft.com/office/drawing/2014/main" id="{7D612B90-63B7-46C7-BE31-DCED4030D93D}"/>
              </a:ext>
            </a:extLst>
          </p:cNvPr>
          <p:cNvSpPr>
            <a:spLocks/>
          </p:cNvSpPr>
          <p:nvPr/>
        </p:nvSpPr>
        <p:spPr bwMode="auto">
          <a:xfrm>
            <a:off x="4297679" y="3357154"/>
            <a:ext cx="1693818" cy="792481"/>
          </a:xfrm>
          <a:prstGeom prst="borderCallout2">
            <a:avLst>
              <a:gd name="adj1" fmla="val -3202"/>
              <a:gd name="adj2" fmla="val 27139"/>
              <a:gd name="adj3" fmla="val -39316"/>
              <a:gd name="adj4" fmla="val -4238"/>
              <a:gd name="adj5" fmla="val 44644"/>
              <a:gd name="adj6" fmla="val -134175"/>
            </a:avLst>
          </a:prstGeom>
          <a:noFill/>
          <a:ln w="38100">
            <a:solidFill>
              <a:srgbClr val="0000FF"/>
            </a:solidFill>
            <a:miter lim="800000"/>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SimSun" pitchFamily="2" charset="-122"/>
                <a:cs typeface="Arial" panose="020B0604020202020204" pitchFamily="34" charset="0"/>
              </a:rPr>
              <a:t>Knee joint</a:t>
            </a:r>
            <a:endPar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9" name="AutoShape 4">
            <a:extLst>
              <a:ext uri="{FF2B5EF4-FFF2-40B4-BE49-F238E27FC236}">
                <a16:creationId xmlns:a16="http://schemas.microsoft.com/office/drawing/2014/main" id="{7D612B90-63B7-46C7-BE31-DCED4030D93D}"/>
              </a:ext>
            </a:extLst>
          </p:cNvPr>
          <p:cNvSpPr>
            <a:spLocks/>
          </p:cNvSpPr>
          <p:nvPr/>
        </p:nvSpPr>
        <p:spPr bwMode="auto">
          <a:xfrm>
            <a:off x="10498182" y="1898468"/>
            <a:ext cx="1693818" cy="792481"/>
          </a:xfrm>
          <a:prstGeom prst="borderCallout2">
            <a:avLst>
              <a:gd name="adj1" fmla="val -3202"/>
              <a:gd name="adj2" fmla="val 27139"/>
              <a:gd name="adj3" fmla="val -39316"/>
              <a:gd name="adj4" fmla="val -4238"/>
              <a:gd name="adj5" fmla="val -8103"/>
              <a:gd name="adj6" fmla="val -39316"/>
            </a:avLst>
          </a:prstGeom>
          <a:noFill/>
          <a:ln w="38100">
            <a:solidFill>
              <a:srgbClr val="0000FF"/>
            </a:solidFill>
            <a:miter lim="800000"/>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SimSun" pitchFamily="2" charset="-122"/>
                <a:cs typeface="Arial" panose="020B0604020202020204" pitchFamily="34" charset="0"/>
              </a:rPr>
              <a:t>Shoulder joint</a:t>
            </a:r>
            <a:endPar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0" name="AutoShape 4">
            <a:extLst>
              <a:ext uri="{FF2B5EF4-FFF2-40B4-BE49-F238E27FC236}">
                <a16:creationId xmlns:a16="http://schemas.microsoft.com/office/drawing/2014/main" id="{7D612B90-63B7-46C7-BE31-DCED4030D93D}"/>
              </a:ext>
            </a:extLst>
          </p:cNvPr>
          <p:cNvSpPr>
            <a:spLocks/>
          </p:cNvSpPr>
          <p:nvPr/>
        </p:nvSpPr>
        <p:spPr bwMode="auto">
          <a:xfrm>
            <a:off x="4167051" y="4937759"/>
            <a:ext cx="1693818" cy="792481"/>
          </a:xfrm>
          <a:prstGeom prst="borderCallout2">
            <a:avLst>
              <a:gd name="adj1" fmla="val -3202"/>
              <a:gd name="adj2" fmla="val 27139"/>
              <a:gd name="adj3" fmla="val -39316"/>
              <a:gd name="adj4" fmla="val -4238"/>
              <a:gd name="adj5" fmla="val 95743"/>
              <a:gd name="adj6" fmla="val -140344"/>
            </a:avLst>
          </a:prstGeom>
          <a:noFill/>
          <a:ln w="38100">
            <a:solidFill>
              <a:srgbClr val="0000FF"/>
            </a:solidFill>
            <a:miter lim="800000"/>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SimSun" pitchFamily="2" charset="-122"/>
                <a:cs typeface="Arial" panose="020B0604020202020204" pitchFamily="34" charset="0"/>
              </a:rPr>
              <a:t>Ankle joint</a:t>
            </a:r>
            <a:endPar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BFD93D-E521-4227-B02B-3B40FA08B2FA}"/>
              </a:ext>
            </a:extLst>
          </p:cNvPr>
          <p:cNvSpPr/>
          <p:nvPr/>
        </p:nvSpPr>
        <p:spPr>
          <a:xfrm>
            <a:off x="245971" y="163056"/>
            <a:ext cx="5732797" cy="5323765"/>
          </a:xfrm>
          <a:prstGeom prst="rect">
            <a:avLst/>
          </a:prstGeom>
          <a:ln>
            <a:solidFill>
              <a:srgbClr val="00B050"/>
            </a:solidFill>
          </a:ln>
        </p:spPr>
        <p:txBody>
          <a:bodyPr wrap="square">
            <a:spAutoFit/>
          </a:bodyPr>
          <a:lstStyle/>
          <a:p>
            <a:pPr marL="342900" lvl="0" indent="-342900" algn="ctr">
              <a:lnSpc>
                <a:spcPct val="130000"/>
              </a:lnSpc>
              <a:buFont typeface="Symbol" panose="05050102010706020507" pitchFamily="18" charset="2"/>
              <a:buChar char=""/>
              <a:tabLst>
                <a:tab pos="457200" algn="l"/>
                <a:tab pos="2305050" algn="l"/>
              </a:tabLst>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Classification (Types) of the Synovial Joints</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indent="36195" algn="justLow">
              <a:lnSpc>
                <a:spcPct val="130000"/>
              </a:lnSpc>
            </a:pPr>
            <a:r>
              <a:rPr lang="en-US" sz="2400" b="1" dirty="0">
                <a:solidFill>
                  <a:srgbClr val="0000CC"/>
                </a:solidFill>
                <a:latin typeface="Arial" panose="020B0604020202020204" pitchFamily="34" charset="0"/>
                <a:ea typeface="Times New Roman" panose="02020603050405020304" pitchFamily="18" charset="0"/>
                <a:cs typeface="Arial" panose="020B0604020202020204" pitchFamily="34" charset="0"/>
              </a:rPr>
              <a:t>A-</a:t>
            </a:r>
            <a:r>
              <a:rPr lang="en-US" sz="2400" dirty="0">
                <a:solidFill>
                  <a:srgbClr val="0000CC"/>
                </a:solidFill>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00CC"/>
                </a:solidFill>
                <a:latin typeface="Arial" panose="020B0604020202020204" pitchFamily="34" charset="0"/>
                <a:ea typeface="Times New Roman" panose="02020603050405020304" pitchFamily="18" charset="0"/>
                <a:cs typeface="Arial" panose="020B0604020202020204" pitchFamily="34" charset="0"/>
              </a:rPr>
              <a:t>According to articular parts into:</a:t>
            </a:r>
            <a:endParaRPr lang="en-US" sz="2400" dirty="0">
              <a:solidFill>
                <a:srgbClr val="0000CC"/>
              </a:solidFill>
              <a:latin typeface="Arial" panose="020B0604020202020204" pitchFamily="34" charset="0"/>
              <a:ea typeface="Times New Roman" panose="02020603050405020304" pitchFamily="18" charset="0"/>
              <a:cs typeface="Arial" panose="020B0604020202020204" pitchFamily="34" charset="0"/>
            </a:endParaRPr>
          </a:p>
          <a:p>
            <a:pPr indent="36195" algn="justLow">
              <a:lnSpc>
                <a:spcPct val="130000"/>
              </a:lnSpc>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1- Simple joints;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it consists of</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2 articulating bones</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e.g. </a:t>
            </a:r>
            <a:r>
              <a:rPr lang="en-US" sz="2400" b="1" dirty="0">
                <a:solidFill>
                  <a:srgbClr val="0000CC"/>
                </a:solidFill>
                <a:latin typeface="Arial" panose="020B0604020202020204" pitchFamily="34" charset="0"/>
                <a:ea typeface="Times New Roman" panose="02020603050405020304" pitchFamily="18" charset="0"/>
                <a:cs typeface="Arial" panose="020B0604020202020204" pitchFamily="34" charset="0"/>
              </a:rPr>
              <a:t>shoulder joint or hip joint.</a:t>
            </a:r>
          </a:p>
          <a:p>
            <a:pPr indent="36195" algn="justLow">
              <a:lnSpc>
                <a:spcPct val="130000"/>
              </a:lnSpc>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2- Compound joints;</a:t>
            </a:r>
            <a:r>
              <a:rPr lang="en-US"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it consists of</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more than 2 bones</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e.g. </a:t>
            </a:r>
            <a:r>
              <a:rPr lang="en-US" sz="2400" b="1" dirty="0">
                <a:solidFill>
                  <a:srgbClr val="0000CC"/>
                </a:solidFill>
                <a:latin typeface="Arial" panose="020B0604020202020204" pitchFamily="34" charset="0"/>
                <a:ea typeface="Times New Roman" panose="02020603050405020304" pitchFamily="18" charset="0"/>
                <a:cs typeface="Arial" panose="020B0604020202020204" pitchFamily="34" charset="0"/>
              </a:rPr>
              <a:t>elbow joint or ankle joint.</a:t>
            </a:r>
          </a:p>
          <a:p>
            <a:pPr indent="36195" algn="justLow">
              <a:lnSpc>
                <a:spcPct val="130000"/>
              </a:lnSpc>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3- Complex joints;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which contain </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intra-capsular structures</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e.g. </a:t>
            </a:r>
            <a:r>
              <a:rPr lang="en-US" sz="2400" b="1" dirty="0">
                <a:solidFill>
                  <a:srgbClr val="0000CC"/>
                </a:solidFill>
                <a:latin typeface="Arial" panose="020B0604020202020204" pitchFamily="34" charset="0"/>
                <a:ea typeface="Times New Roman" panose="02020603050405020304" pitchFamily="18" charset="0"/>
                <a:cs typeface="Arial" panose="020B0604020202020204" pitchFamily="34" charset="0"/>
              </a:rPr>
              <a:t>knee joint.</a:t>
            </a:r>
          </a:p>
        </p:txBody>
      </p:sp>
      <p:pic>
        <p:nvPicPr>
          <p:cNvPr id="4" name="Picture 4">
            <a:extLst>
              <a:ext uri="{FF2B5EF4-FFF2-40B4-BE49-F238E27FC236}">
                <a16:creationId xmlns:a16="http://schemas.microsoft.com/office/drawing/2014/main" id="{A325CC5A-FEB2-4A9C-AF86-47BEDBDD8B61}"/>
              </a:ext>
            </a:extLst>
          </p:cNvPr>
          <p:cNvPicPr>
            <a:picLocks noChangeAspect="1" noChangeArrowheads="1"/>
          </p:cNvPicPr>
          <p:nvPr/>
        </p:nvPicPr>
        <p:blipFill>
          <a:blip r:embed="rId4" cstate="print">
            <a:lum bright="6000" contrast="6000"/>
          </a:blip>
          <a:srcRect l="24562" t="11333" r="35750" b="24806"/>
          <a:stretch>
            <a:fillRect/>
          </a:stretch>
        </p:blipFill>
        <p:spPr bwMode="auto">
          <a:xfrm>
            <a:off x="6916681" y="36492"/>
            <a:ext cx="2428890" cy="2672645"/>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7" name="Picture 6">
            <a:extLst>
              <a:ext uri="{FF2B5EF4-FFF2-40B4-BE49-F238E27FC236}">
                <a16:creationId xmlns:a16="http://schemas.microsoft.com/office/drawing/2014/main" id="{A8C8BD5D-22D8-4E3B-923A-4F5504093595}"/>
              </a:ext>
            </a:extLst>
          </p:cNvPr>
          <p:cNvPicPr>
            <a:picLocks noChangeAspect="1" noChangeArrowheads="1"/>
          </p:cNvPicPr>
          <p:nvPr/>
        </p:nvPicPr>
        <p:blipFill>
          <a:blip r:embed="rId5" cstate="print">
            <a:lum bright="-10000" contrast="20000"/>
          </a:blip>
          <a:srcRect t="69454" r="60948"/>
          <a:stretch>
            <a:fillRect/>
          </a:stretch>
        </p:blipFill>
        <p:spPr bwMode="auto">
          <a:xfrm>
            <a:off x="6478794" y="3017574"/>
            <a:ext cx="2186710" cy="2672645"/>
          </a:xfrm>
          <a:prstGeom prst="rect">
            <a:avLst/>
          </a:prstGeom>
          <a:noFill/>
          <a:ln w="9525">
            <a:noFill/>
            <a:miter lim="800000"/>
            <a:headEnd/>
            <a:tailEnd/>
          </a:ln>
          <a:effectLst/>
        </p:spPr>
      </p:pic>
      <p:sp>
        <p:nvSpPr>
          <p:cNvPr id="8" name="TextBox 7">
            <a:extLst>
              <a:ext uri="{FF2B5EF4-FFF2-40B4-BE49-F238E27FC236}">
                <a16:creationId xmlns:a16="http://schemas.microsoft.com/office/drawing/2014/main" id="{054B7B97-B25E-4BF5-A999-2DDC1C49B4F3}"/>
              </a:ext>
            </a:extLst>
          </p:cNvPr>
          <p:cNvSpPr txBox="1"/>
          <p:nvPr/>
        </p:nvSpPr>
        <p:spPr>
          <a:xfrm>
            <a:off x="6213234" y="5872092"/>
            <a:ext cx="2013471" cy="461665"/>
          </a:xfrm>
          <a:prstGeom prst="rect">
            <a:avLst/>
          </a:prstGeom>
          <a:noFill/>
        </p:spPr>
        <p:txBody>
          <a:bodyPr wrap="square">
            <a:spAutoFit/>
          </a:bodyPr>
          <a:lstStyle/>
          <a:p>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Elbow joint</a:t>
            </a:r>
            <a:endParaRPr lang="en-US" sz="2400" b="1" dirty="0">
              <a:solidFill>
                <a:srgbClr val="FF0000"/>
              </a:solidFill>
            </a:endParaRPr>
          </a:p>
        </p:txBody>
      </p:sp>
      <p:sp>
        <p:nvSpPr>
          <p:cNvPr id="10" name="TextBox 9">
            <a:extLst>
              <a:ext uri="{FF2B5EF4-FFF2-40B4-BE49-F238E27FC236}">
                <a16:creationId xmlns:a16="http://schemas.microsoft.com/office/drawing/2014/main" id="{08FCC7E7-316B-4586-92E6-5EE744917C05}"/>
              </a:ext>
            </a:extLst>
          </p:cNvPr>
          <p:cNvSpPr txBox="1"/>
          <p:nvPr/>
        </p:nvSpPr>
        <p:spPr>
          <a:xfrm>
            <a:off x="7043095" y="2786741"/>
            <a:ext cx="1747911" cy="461665"/>
          </a:xfrm>
          <a:prstGeom prst="rect">
            <a:avLst/>
          </a:prstGeom>
          <a:noFill/>
        </p:spPr>
        <p:txBody>
          <a:bodyPr wrap="square">
            <a:spAutoFit/>
          </a:bodyPr>
          <a:lstStyle/>
          <a:p>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Hip joint</a:t>
            </a:r>
            <a:endParaRPr lang="en-US" sz="2400" b="1" dirty="0">
              <a:solidFill>
                <a:srgbClr val="FF0000"/>
              </a:solidFill>
            </a:endParaRPr>
          </a:p>
        </p:txBody>
      </p:sp>
      <p:pic>
        <p:nvPicPr>
          <p:cNvPr id="11" name="Picture 3">
            <a:extLst>
              <a:ext uri="{FF2B5EF4-FFF2-40B4-BE49-F238E27FC236}">
                <a16:creationId xmlns:a16="http://schemas.microsoft.com/office/drawing/2014/main" id="{C298A4AA-CFBB-4B26-9599-443F39E18F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2042" t="12195" r="40541" b="24806"/>
          <a:stretch>
            <a:fillRect/>
          </a:stretch>
        </p:blipFill>
        <p:spPr bwMode="auto">
          <a:xfrm>
            <a:off x="9391809" y="36492"/>
            <a:ext cx="2800191" cy="482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7C3099B8-C02D-41F2-A1FA-B493A9C4F05F}"/>
              </a:ext>
            </a:extLst>
          </p:cNvPr>
          <p:cNvSpPr txBox="1"/>
          <p:nvPr/>
        </p:nvSpPr>
        <p:spPr>
          <a:xfrm>
            <a:off x="8503923" y="3776815"/>
            <a:ext cx="2013471" cy="461665"/>
          </a:xfrm>
          <a:prstGeom prst="rect">
            <a:avLst/>
          </a:prstGeom>
          <a:noFill/>
        </p:spPr>
        <p:txBody>
          <a:bodyPr wrap="square">
            <a:spAutoFit/>
          </a:bodyPr>
          <a:lstStyle/>
          <a:p>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Knee joint</a:t>
            </a:r>
            <a:endParaRPr lang="en-US" sz="2400" b="1" dirty="0">
              <a:solidFill>
                <a:srgbClr val="FF0000"/>
              </a:solidFill>
            </a:endParaRPr>
          </a:p>
        </p:txBody>
      </p:sp>
    </p:spTree>
    <p:custDataLst>
      <p:tags r:id="rId1"/>
    </p:custDataLst>
    <p:extLst>
      <p:ext uri="{BB962C8B-B14F-4D97-AF65-F5344CB8AC3E}">
        <p14:creationId xmlns:p14="http://schemas.microsoft.com/office/powerpoint/2010/main" val="356186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barn(inVertical)">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barn(inVertical)">
                                      <p:cBhvr>
                                        <p:cTn id="41" dur="500"/>
                                        <p:tgtEl>
                                          <p:spTgt spid="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5.3|9.1|10.7|2.7|5.6|41|8.4|4.2|16.8"/>
</p:tagLst>
</file>

<file path=ppt/tags/tag2.xml><?xml version="1.0" encoding="utf-8"?>
<p:tagLst xmlns:a="http://schemas.openxmlformats.org/drawingml/2006/main" xmlns:r="http://schemas.openxmlformats.org/officeDocument/2006/relationships" xmlns:p="http://schemas.openxmlformats.org/presentationml/2006/main">
  <p:tag name="TIMING" val="|22.2|13.9|5.2"/>
</p:tagLst>
</file>

<file path=ppt/tags/tag3.xml><?xml version="1.0" encoding="utf-8"?>
<p:tagLst xmlns:a="http://schemas.openxmlformats.org/drawingml/2006/main" xmlns:r="http://schemas.openxmlformats.org/officeDocument/2006/relationships" xmlns:p="http://schemas.openxmlformats.org/presentationml/2006/main">
  <p:tag name="TIMING" val="|10.5|17.3|9.3|10.5|29.3|23.2|21.3"/>
</p:tagLst>
</file>

<file path=ppt/tags/tag4.xml><?xml version="1.0" encoding="utf-8"?>
<p:tagLst xmlns:a="http://schemas.openxmlformats.org/drawingml/2006/main" xmlns:r="http://schemas.openxmlformats.org/officeDocument/2006/relationships" xmlns:p="http://schemas.openxmlformats.org/presentationml/2006/main">
  <p:tag name="TIMING" val="|4.2|3|3.1|3.6|1.8|3.1"/>
</p:tagLst>
</file>

<file path=ppt/tags/tag5.xml><?xml version="1.0" encoding="utf-8"?>
<p:tagLst xmlns:a="http://schemas.openxmlformats.org/drawingml/2006/main" xmlns:r="http://schemas.openxmlformats.org/officeDocument/2006/relationships" xmlns:p="http://schemas.openxmlformats.org/presentationml/2006/main">
  <p:tag name="TIMING" val="|0.8|15.9|10.6|51.6|3.6|36.7|13.2"/>
</p:tagLst>
</file>

<file path=ppt/tags/tag6.xml><?xml version="1.0" encoding="utf-8"?>
<p:tagLst xmlns:a="http://schemas.openxmlformats.org/drawingml/2006/main" xmlns:r="http://schemas.openxmlformats.org/officeDocument/2006/relationships" xmlns:p="http://schemas.openxmlformats.org/presentationml/2006/main">
  <p:tag name="TIMING" val="|6.2|52.9|17.9"/>
</p:tagLst>
</file>

<file path=ppt/tags/tag7.xml><?xml version="1.0" encoding="utf-8"?>
<p:tagLst xmlns:a="http://schemas.openxmlformats.org/drawingml/2006/main" xmlns:r="http://schemas.openxmlformats.org/officeDocument/2006/relationships" xmlns:p="http://schemas.openxmlformats.org/presentationml/2006/main">
  <p:tag name="TIMING" val="|11|14.7|62.6|1.6|1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85BD0D362FE4498F457B21D75D702E" ma:contentTypeVersion="2" ma:contentTypeDescription="Create a new document." ma:contentTypeScope="" ma:versionID="78efd017904b294d25a89d746353d8c8">
  <xsd:schema xmlns:xsd="http://www.w3.org/2001/XMLSchema" xmlns:xs="http://www.w3.org/2001/XMLSchema" xmlns:p="http://schemas.microsoft.com/office/2006/metadata/properties" xmlns:ns2="1f03ce4d-2404-4236-8700-bd01b623a4ab" targetNamespace="http://schemas.microsoft.com/office/2006/metadata/properties" ma:root="true" ma:fieldsID="78fe963b43fba6ad29fb271fd00fc89b" ns2:_="">
    <xsd:import namespace="1f03ce4d-2404-4236-8700-bd01b623a4a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3ce4d-2404-4236-8700-bd01b623a4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474F8B-EAC9-4793-A712-E22A1E1CFB67}"/>
</file>

<file path=customXml/itemProps2.xml><?xml version="1.0" encoding="utf-8"?>
<ds:datastoreItem xmlns:ds="http://schemas.openxmlformats.org/officeDocument/2006/customXml" ds:itemID="{2239B39A-E08D-4E8D-A50E-173A53039BDD}"/>
</file>

<file path=customXml/itemProps3.xml><?xml version="1.0" encoding="utf-8"?>
<ds:datastoreItem xmlns:ds="http://schemas.openxmlformats.org/officeDocument/2006/customXml" ds:itemID="{BA7E6797-8618-4BE3-A5B5-4211AD1AE17A}"/>
</file>

<file path=docProps/app.xml><?xml version="1.0" encoding="utf-8"?>
<Properties xmlns="http://schemas.openxmlformats.org/officeDocument/2006/extended-properties" xmlns:vt="http://schemas.openxmlformats.org/officeDocument/2006/docPropsVTypes">
  <TotalTime>1020</TotalTime>
  <Words>1105</Words>
  <Application>Microsoft Office PowerPoint</Application>
  <PresentationFormat>Widescreen</PresentationFormat>
  <Paragraphs>134</Paragraphs>
  <Slides>16</Slides>
  <Notes>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9" baseType="lpstr">
      <vt:lpstr>Arial</vt:lpstr>
      <vt:lpstr>Arial Black</vt:lpstr>
      <vt:lpstr>Calibri</vt:lpstr>
      <vt:lpstr>Calibri Light</vt:lpstr>
      <vt:lpstr>HelveticaNeue</vt:lpstr>
      <vt:lpstr>Lora</vt:lpstr>
      <vt:lpstr>Monotype Corsiva</vt:lpstr>
      <vt:lpstr>Symbol</vt:lpstr>
      <vt:lpstr>Times New Roman</vt:lpstr>
      <vt:lpstr>Trebuchet MS</vt:lpstr>
      <vt:lpstr>Wingdings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Upper Limb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Youssef Ali</dc:creator>
  <cp:lastModifiedBy>Dr Youssef Hussei. Ali</cp:lastModifiedBy>
  <cp:revision>37</cp:revision>
  <dcterms:created xsi:type="dcterms:W3CDTF">2021-02-16T17:11:18Z</dcterms:created>
  <dcterms:modified xsi:type="dcterms:W3CDTF">2022-03-02T13:09:24Z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0x0101006F85BD0D362FE4498F457B21D75D702E</vt:lpwstr>
  </property>
</Properties>
</file>