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94" r:id="rId4"/>
    <p:sldId id="260" r:id="rId5"/>
    <p:sldId id="295" r:id="rId6"/>
    <p:sldId id="296" r:id="rId7"/>
    <p:sldId id="262" r:id="rId8"/>
    <p:sldId id="264" r:id="rId9"/>
    <p:sldId id="265" r:id="rId10"/>
    <p:sldId id="292" r:id="rId11"/>
    <p:sldId id="266" r:id="rId12"/>
    <p:sldId id="267" r:id="rId13"/>
    <p:sldId id="291" r:id="rId14"/>
    <p:sldId id="271" r:id="rId15"/>
    <p:sldId id="272" r:id="rId16"/>
    <p:sldId id="273" r:id="rId17"/>
    <p:sldId id="276" r:id="rId18"/>
    <p:sldId id="277" r:id="rId19"/>
    <p:sldId id="279" r:id="rId20"/>
    <p:sldId id="280" r:id="rId21"/>
    <p:sldId id="298" r:id="rId22"/>
    <p:sldId id="281" r:id="rId23"/>
    <p:sldId id="283" r:id="rId24"/>
    <p:sldId id="284" r:id="rId25"/>
    <p:sldId id="286" r:id="rId26"/>
    <p:sldId id="287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D695-5741-4884-9BC8-FBB9B0252128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C471-7109-4004-808E-E70190F24B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30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4C471-7109-4004-808E-E70190F24B2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387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7A14A3E-5DF4-4DA8-A738-2912CD7BF3CB}" type="slidenum">
              <a:rPr lang="en-MY" smtClean="0"/>
              <a:pPr eaLnBrk="1" hangingPunct="1"/>
              <a:t>13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5650A-A5B6-47C3-BC18-29926F3EA04D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695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4DA6DE8-72F5-4938-94E5-19320E0D54AE}" type="slidenum">
              <a:rPr lang="en-MY" smtClean="0"/>
              <a:pPr eaLnBrk="1" hangingPunct="1"/>
              <a:t>27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285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9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0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75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978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51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987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340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37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64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03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1A60-6F0A-46C6-8160-A929B12B88DE}" type="datetimeFigureOut">
              <a:rPr lang="en-MY" smtClean="0"/>
              <a:t>30/11/2021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90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FEF1080-7F1F-47EA-8196-93E7F23B3B1D}" type="datetime1">
              <a:rPr lang="en-US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11/30/2021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1850C4-3B13-4900-951C-9388BE580739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40" y="188640"/>
            <a:ext cx="90364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b)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Reservoir of Infection </a:t>
            </a:r>
            <a:r>
              <a:rPr lang="en-MY" sz="24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Man is the only </a:t>
            </a:r>
            <a:r>
              <a:rPr lang="en-MY" sz="2400" b="1" dirty="0">
                <a:cs typeface="Times New Roman" pitchFamily="18" charset="0"/>
              </a:rPr>
              <a:t>reservoir of infection ;either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cases.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The continued infection is due to the </a:t>
            </a:r>
            <a:r>
              <a:rPr lang="en-MY" sz="2400" b="1" dirty="0">
                <a:cs typeface="Times New Roman" pitchFamily="18" charset="0"/>
              </a:rPr>
              <a:t>large number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Persistent Carrier </a:t>
            </a:r>
            <a:r>
              <a:rPr lang="en-MY" sz="2400" dirty="0">
                <a:cs typeface="Times New Roman" pitchFamily="18" charset="0"/>
              </a:rPr>
              <a:t>state has been </a:t>
            </a:r>
            <a:r>
              <a:rPr lang="en-MY" sz="2400" b="1" dirty="0">
                <a:cs typeface="Times New Roman" pitchFamily="18" charset="0"/>
              </a:rPr>
              <a:t>defined </a:t>
            </a:r>
            <a:r>
              <a:rPr lang="en-MY" sz="2400" dirty="0">
                <a:cs typeface="Times New Roman" pitchFamily="18" charset="0"/>
              </a:rPr>
              <a:t>as the </a:t>
            </a:r>
            <a:r>
              <a:rPr lang="en-MY" sz="2400" b="1" dirty="0">
                <a:cs typeface="Times New Roman" pitchFamily="18" charset="0"/>
              </a:rPr>
              <a:t>presence </a:t>
            </a:r>
            <a:r>
              <a:rPr lang="en-MY" sz="2400" b="1" dirty="0" smtClean="0">
                <a:cs typeface="Times New Roman" pitchFamily="18" charset="0"/>
              </a:rPr>
              <a:t>of </a:t>
            </a:r>
            <a:r>
              <a:rPr lang="en-MY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HBsAg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with or without </a:t>
            </a:r>
            <a:r>
              <a:rPr lang="en-MY" sz="2400" b="1" dirty="0">
                <a:cs typeface="Times New Roman" pitchFamily="18" charset="0"/>
              </a:rPr>
              <a:t>concurrent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400" dirty="0">
                <a:cs typeface="Times New Roman" pitchFamily="18" charset="0"/>
              </a:rPr>
              <a:t>) </a:t>
            </a:r>
            <a:r>
              <a:rPr lang="en-MY" sz="2400" b="1" dirty="0">
                <a:cs typeface="Times New Roman" pitchFamily="18" charset="0"/>
              </a:rPr>
              <a:t>for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400" b="1" dirty="0">
                <a:cs typeface="Times New Roman" pitchFamily="18" charset="0"/>
              </a:rPr>
              <a:t>than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6 months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may range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unapparent</a:t>
            </a:r>
            <a:r>
              <a:rPr lang="en-MY" sz="2400" b="1" dirty="0">
                <a:cs typeface="Times New Roman" pitchFamily="18" charset="0"/>
              </a:rPr>
              <a:t>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symptomatic </a:t>
            </a:r>
            <a:r>
              <a:rPr lang="en-MY" sz="2400" b="1" dirty="0">
                <a:cs typeface="Times New Roman" pitchFamily="18" charset="0"/>
              </a:rPr>
              <a:t>cases</a:t>
            </a:r>
            <a:r>
              <a:rPr lang="en-MY" sz="2400" b="1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b="1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(c)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Infective Material</a:t>
            </a:r>
            <a:r>
              <a:rPr lang="en-MY" sz="2400" u="sng" dirty="0"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Contaminated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</a:t>
            </a:r>
            <a:r>
              <a:rPr lang="en-MY" sz="2400" b="1" dirty="0">
                <a:cs typeface="Times New Roman" pitchFamily="18" charset="0"/>
              </a:rPr>
              <a:t>is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main source </a:t>
            </a:r>
            <a:r>
              <a:rPr lang="en-MY" sz="2400" b="1" dirty="0">
                <a:cs typeface="Times New Roman" pitchFamily="18" charset="0"/>
              </a:rPr>
              <a:t>of infection</a:t>
            </a:r>
            <a:r>
              <a:rPr lang="en-MY" sz="24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the virus has been found </a:t>
            </a:r>
            <a:r>
              <a:rPr lang="en-MY" sz="2400" dirty="0">
                <a:solidFill>
                  <a:schemeClr val="accent2"/>
                </a:solidFill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chemeClr val="accent2"/>
                </a:solidFill>
                <a:cs typeface="Times New Roman" pitchFamily="18" charset="0"/>
              </a:rPr>
              <a:t>body secretions </a:t>
            </a:r>
            <a:r>
              <a:rPr lang="en-MY" sz="2400" dirty="0">
                <a:cs typeface="Times New Roman" pitchFamily="18" charset="0"/>
              </a:rPr>
              <a:t>such as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saliva, vaginal secretions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semen</a:t>
            </a:r>
            <a:r>
              <a:rPr lang="en-MY" sz="2400" b="1" dirty="0">
                <a:cs typeface="Times New Roman" pitchFamily="18" charset="0"/>
              </a:rPr>
              <a:t> of infected </a:t>
            </a:r>
            <a:r>
              <a:rPr lang="en-MY" sz="2400" dirty="0">
                <a:cs typeface="Times New Roman" pitchFamily="18" charset="0"/>
              </a:rPr>
              <a:t>persons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 </a:t>
            </a:r>
            <a:r>
              <a:rPr lang="en-MY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HBV is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quite stable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capable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surviving for at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7 days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on environmental' surfaces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It is an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occupational hazard 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for HCWs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It can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readily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destroyed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sodium hypochlorite</a:t>
            </a:r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by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heat sterilization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 an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autoclave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30 -60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88024" y="9248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127236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347FE35-DDCC-46B0-8C20-D45906781715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44624"/>
            <a:ext cx="907243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e) Period of Communicability </a:t>
            </a:r>
            <a:r>
              <a:rPr lang="en-MY" sz="2400" dirty="0"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HBV is present </a:t>
            </a:r>
            <a:r>
              <a:rPr lang="en-MY" sz="2300" dirty="0">
                <a:cs typeface="Times New Roman" pitchFamily="18" charset="0"/>
              </a:rPr>
              <a:t>in the </a:t>
            </a:r>
            <a:r>
              <a:rPr lang="en-MY" sz="2300" b="1" dirty="0">
                <a:cs typeface="Times New Roman" pitchFamily="18" charset="0"/>
              </a:rPr>
              <a:t>blood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during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incubation period </a:t>
            </a:r>
            <a:r>
              <a:rPr lang="en-MY" sz="2300" b="1" dirty="0">
                <a:cs typeface="Times New Roman" pitchFamily="18" charset="0"/>
              </a:rPr>
              <a:t>(for a month before jaundice</a:t>
            </a:r>
            <a:r>
              <a:rPr lang="en-MY" sz="2300" dirty="0">
                <a:cs typeface="Times New Roman" pitchFamily="18" charset="0"/>
              </a:rPr>
              <a:t>) </a:t>
            </a:r>
            <a:r>
              <a:rPr lang="en-MY" sz="2300" b="1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acute </a:t>
            </a:r>
            <a:r>
              <a:rPr lang="en-MY" sz="2300" b="1" dirty="0">
                <a:cs typeface="Times New Roman" pitchFamily="18" charset="0"/>
              </a:rPr>
              <a:t>phase of the disease</a:t>
            </a:r>
            <a:r>
              <a:rPr lang="en-MY" sz="23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Period of communicability </a:t>
            </a:r>
            <a:r>
              <a:rPr lang="en-MY" sz="2300" dirty="0">
                <a:cs typeface="Times New Roman" pitchFamily="18" charset="0"/>
              </a:rPr>
              <a:t>is usually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several months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300" dirty="0">
                <a:cs typeface="Times New Roman" pitchFamily="18" charset="0"/>
              </a:rPr>
              <a:t>{occasionally</a:t>
            </a: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years </a:t>
            </a:r>
            <a:r>
              <a:rPr lang="en-MY" sz="2300" b="1" dirty="0">
                <a:cs typeface="Times New Roman" pitchFamily="18" charset="0"/>
              </a:rPr>
              <a:t>in chronic carriers</a:t>
            </a:r>
            <a:r>
              <a:rPr lang="en-MY" sz="2300" dirty="0">
                <a:cs typeface="Times New Roman" pitchFamily="18" charset="0"/>
              </a:rPr>
              <a:t>) </a:t>
            </a:r>
            <a:r>
              <a:rPr lang="en-MY" sz="2300" b="1" dirty="0">
                <a:cs typeface="Times New Roman" pitchFamily="18" charset="0"/>
              </a:rPr>
              <a:t>or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until </a:t>
            </a:r>
            <a:r>
              <a:rPr lang="en-MY" sz="2300" b="1" dirty="0">
                <a:solidFill>
                  <a:schemeClr val="accent1"/>
                </a:solidFill>
                <a:cs typeface="Times New Roman" pitchFamily="18" charset="0"/>
              </a:rPr>
              <a:t>disappearance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of </a:t>
            </a:r>
            <a:r>
              <a:rPr lang="en-MY" sz="23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and </a:t>
            </a:r>
            <a:r>
              <a:rPr lang="en-MY" sz="2300" b="1" dirty="0">
                <a:cs typeface="Times New Roman" pitchFamily="18" charset="0"/>
              </a:rPr>
              <a:t>appearance of surface </a:t>
            </a:r>
            <a:r>
              <a:rPr lang="en-MY" sz="2300" b="1" dirty="0" smtClean="0">
                <a:cs typeface="Times New Roman" pitchFamily="18" charset="0"/>
              </a:rPr>
              <a:t>Abs</a:t>
            </a:r>
            <a:endParaRPr lang="en-US" sz="2300" b="1" dirty="0"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36096" y="157204"/>
            <a:ext cx="1657350" cy="36988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0" y="2553002"/>
            <a:ext cx="2520950" cy="46166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9079" y="2586087"/>
            <a:ext cx="885428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(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a)AGE </a:t>
            </a:r>
            <a:r>
              <a:rPr lang="en-MY" sz="2400" dirty="0">
                <a:cs typeface="Times New Roman" pitchFamily="18" charset="0"/>
              </a:rPr>
              <a:t>: </a:t>
            </a:r>
            <a:endParaRPr lang="en-US" sz="2400" b="1" dirty="0">
              <a:cs typeface="Times New Roman" pitchFamily="18" charset="0"/>
            </a:endParaRPr>
          </a:p>
          <a:p>
            <a:pPr>
              <a:defRPr/>
            </a:pPr>
            <a:r>
              <a:rPr lang="en-MY" sz="2300" dirty="0">
                <a:cs typeface="Times New Roman" pitchFamily="18" charset="0"/>
              </a:rPr>
              <a:t>The outcomes of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HBV infection are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age dependent</a:t>
            </a:r>
            <a:r>
              <a:rPr lang="en-MY" sz="23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u="sng" dirty="0">
                <a:solidFill>
                  <a:srgbClr val="002060"/>
                </a:solidFill>
                <a:cs typeface="Times New Roman" pitchFamily="18" charset="0"/>
              </a:rPr>
              <a:t>Acute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 HBV </a:t>
            </a:r>
            <a:r>
              <a:rPr lang="en-MY" sz="2300" dirty="0"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1 %of </a:t>
            </a:r>
            <a:r>
              <a:rPr lang="en-MY" sz="2300" dirty="0" smtClean="0">
                <a:cs typeface="Times New Roman" pitchFamily="18" charset="0"/>
              </a:rPr>
              <a:t>perinatal,    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10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%of </a:t>
            </a:r>
            <a:r>
              <a:rPr lang="en-MY" sz="2300" b="1" dirty="0">
                <a:cs typeface="Times New Roman" pitchFamily="18" charset="0"/>
              </a:rPr>
              <a:t>early childhood (1-5 years of age), </a:t>
            </a:r>
            <a:r>
              <a:rPr lang="en-MY" sz="23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30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300" b="1" dirty="0">
                <a:cs typeface="Times New Roman" pitchFamily="18" charset="0"/>
              </a:rPr>
              <a:t>of late (&gt; 5 years age) </a:t>
            </a:r>
            <a:r>
              <a:rPr lang="en-MY" sz="2300" dirty="0">
                <a:cs typeface="Times New Roman" pitchFamily="18" charset="0"/>
              </a:rPr>
              <a:t>HBV infections.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Mortality </a:t>
            </a:r>
            <a:r>
              <a:rPr lang="en-MY" sz="2300" b="1" dirty="0">
                <a:cs typeface="Times New Roman" pitchFamily="18" charset="0"/>
              </a:rPr>
              <a:t>from fulminant HB is approximately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70 %</a:t>
            </a:r>
            <a:endParaRPr lang="en-MY" sz="23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cs typeface="Times New Roman" pitchFamily="18" charset="0"/>
              </a:rPr>
              <a:t>The development of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HBV</a:t>
            </a:r>
            <a:r>
              <a:rPr lang="en-MY" sz="2300" b="1" dirty="0">
                <a:cs typeface="Times New Roman" pitchFamily="18" charset="0"/>
              </a:rPr>
              <a:t> infection is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inversely </a:t>
            </a:r>
            <a:r>
              <a:rPr lang="en-MY" sz="2300" b="1" dirty="0">
                <a:cs typeface="Times New Roman" pitchFamily="18" charset="0"/>
              </a:rPr>
              <a:t>related 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to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age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and </a:t>
            </a:r>
            <a:r>
              <a:rPr lang="en-MY" sz="2300" b="1" dirty="0"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95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300" b="1" dirty="0">
                <a:cs typeface="Times New Roman" pitchFamily="18" charset="0"/>
              </a:rPr>
              <a:t>of persons infected </a:t>
            </a:r>
            <a:r>
              <a:rPr lang="en-MY" sz="2300" b="1" dirty="0" err="1">
                <a:solidFill>
                  <a:srgbClr val="FF0000"/>
                </a:solidFill>
                <a:cs typeface="Times New Roman" pitchFamily="18" charset="0"/>
              </a:rPr>
              <a:t>perinatally</a:t>
            </a:r>
            <a:r>
              <a:rPr lang="en-MY" sz="23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300" dirty="0">
                <a:cs typeface="Times New Roman" pitchFamily="18" charset="0"/>
              </a:rPr>
              <a:t>                 in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30 %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infected in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childhood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(&lt;</a:t>
            </a:r>
            <a:r>
              <a:rPr lang="en-MY" sz="2300" b="1" dirty="0">
                <a:cs typeface="Times New Roman" pitchFamily="18" charset="0"/>
              </a:rPr>
              <a:t>6 years of age</a:t>
            </a:r>
            <a:r>
              <a:rPr lang="en-MY" sz="2300" dirty="0"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300" dirty="0">
                <a:cs typeface="Times New Roman" pitchFamily="18" charset="0"/>
              </a:rPr>
              <a:t>     in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5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300" b="1" dirty="0">
                <a:cs typeface="Times New Roman" pitchFamily="18" charset="0"/>
              </a:rPr>
              <a:t>infected</a:t>
            </a:r>
            <a:r>
              <a:rPr lang="en-MY" sz="2300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a≥ 6 years </a:t>
            </a:r>
            <a:r>
              <a:rPr lang="en-MY" sz="2300" b="1" dirty="0">
                <a:cs typeface="Times New Roman" pitchFamily="18" charset="0"/>
              </a:rPr>
              <a:t>of age</a:t>
            </a:r>
          </a:p>
        </p:txBody>
      </p:sp>
    </p:spTree>
    <p:extLst>
      <p:ext uri="{BB962C8B-B14F-4D97-AF65-F5344CB8AC3E}">
        <p14:creationId xmlns:p14="http://schemas.microsoft.com/office/powerpoint/2010/main" val="18650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2F02F6-528B-4AB8-AEF7-69ACF5AE6D4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pic>
        <p:nvPicPr>
          <p:cNvPr id="46085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83569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468739"/>
            <a:ext cx="911202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1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en-MY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) High-risk Groups :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Certain groups carry higher risks.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Health care workers 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Laboratory personnel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Annual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  <a:r>
              <a:rPr lang="en-MY" sz="2400" b="1" dirty="0">
                <a:cs typeface="Times New Roman" pitchFamily="18" charset="0"/>
              </a:rPr>
              <a:t> of HBV infection 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surgeons</a:t>
            </a:r>
            <a:r>
              <a:rPr lang="en-MY" sz="2400" b="1" dirty="0">
                <a:cs typeface="Times New Roman" pitchFamily="18" charset="0"/>
              </a:rPr>
              <a:t> is estimated to be 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50 times greater </a:t>
            </a:r>
            <a:r>
              <a:rPr lang="en-MY" sz="2400" b="1" dirty="0">
                <a:cs typeface="Times New Roman" pitchFamily="18" charset="0"/>
              </a:rPr>
              <a:t>than that in the general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population</a:t>
            </a:r>
            <a:r>
              <a:rPr lang="en-MY" sz="2400" dirty="0">
                <a:cs typeface="Times New Roman" pitchFamily="18" charset="0"/>
              </a:rPr>
              <a:t>,  and</a:t>
            </a:r>
          </a:p>
          <a:p>
            <a:pPr algn="ctr">
              <a:defRPr/>
            </a:pPr>
            <a:r>
              <a:rPr lang="en-MY" sz="2400" dirty="0"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400" b="1" dirty="0">
                <a:cs typeface="Times New Roman" pitchFamily="18" charset="0"/>
              </a:rPr>
              <a:t>than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twice </a:t>
            </a:r>
            <a:r>
              <a:rPr lang="en-MY" sz="2400" b="1" dirty="0">
                <a:cs typeface="Times New Roman" pitchFamily="18" charset="0"/>
              </a:rPr>
              <a:t>that of other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physicians</a:t>
            </a:r>
            <a:r>
              <a:rPr lang="en-MY" sz="2400" b="1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Recipients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transfusions,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Homosexuals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, Prostitutes, Percutaneous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drug abusers,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Infants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HBV carrier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mothers,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Recipients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solid organ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transplants and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Patients who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are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immuno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compromised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srgbClr val="7030A0"/>
                </a:solidFill>
                <a:cs typeface="Times New Roman" pitchFamily="18" charset="0"/>
              </a:rPr>
              <a:t>Serological screening &amp; vaccination of high-risk groups is highly </a:t>
            </a:r>
            <a:r>
              <a:rPr lang="en-MY" sz="2400" dirty="0" smtClean="0">
                <a:solidFill>
                  <a:srgbClr val="7030A0"/>
                </a:solidFill>
                <a:cs typeface="Times New Roman" pitchFamily="18" charset="0"/>
              </a:rPr>
              <a:t>recommended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79912" y="44624"/>
            <a:ext cx="2520950" cy="36933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…Host </a:t>
            </a:r>
            <a:r>
              <a:rPr lang="en-MY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165591" y="60425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34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8802B0-F248-45CE-A48B-0383D856D6A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-171051" y="543292"/>
            <a:ext cx="9117013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(c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Hepatitis B  and HIV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HBV 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(2.7 million) are also infected with HIV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Conversely, WW 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Globally the prevalence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HBV in HIV-infected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persons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7.4%.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MY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HBV infection have </a:t>
            </a:r>
            <a:r>
              <a:rPr lang="en-MY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minimal effect 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 progression of HIV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markedly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developing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HBV-associated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liver  cirrhosis &amp;HCC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mortality rate increases among HIV-+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due to HBV co infection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2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581" y="117535"/>
            <a:ext cx="1064419" cy="122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5539" y="3985259"/>
            <a:ext cx="84969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MY" sz="2400" b="1" u="sng" dirty="0" smtClean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MY" sz="2400" b="1" u="sng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en-MY" sz="2400" b="1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Incubation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Period 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30 - 180 days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Lower doses of the virus result often in longer IP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average IP  is about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days</a:t>
            </a:r>
          </a:p>
          <a:p>
            <a:pPr marL="457200" lvl="0" indent="-457200">
              <a:buFont typeface="Wingdings" pitchFamily="2" charset="2"/>
              <a:buChar char="v"/>
              <a:defRPr/>
            </a:pP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19672" y="286191"/>
            <a:ext cx="2520950" cy="36933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…Host </a:t>
            </a:r>
            <a:r>
              <a:rPr lang="en-MY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8142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94D3E2-8164-4C9C-85E2-18954E9558AE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-16769" y="548680"/>
            <a:ext cx="917264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4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It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is not possible, on clinical grounds, to differentiate HB from other  viral hepatitis </a:t>
            </a:r>
            <a:endParaRPr lang="en-MY" sz="2400" b="1" dirty="0" smtClean="0">
              <a:solidFill>
                <a:srgbClr val="3C4245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  Laboratory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tests for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confirmation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the diagnosis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is essential </a:t>
            </a:r>
          </a:p>
          <a:p>
            <a:pPr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 They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can be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used to distinguish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and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infections.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Laboratory diagnosis of HBV infection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focuses </a:t>
            </a:r>
            <a:r>
              <a:rPr lang="en-MY" sz="2400" b="1" dirty="0">
                <a:cs typeface="Times New Roman" pitchFamily="18" charset="0"/>
              </a:rPr>
              <a:t>on the 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detection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of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(HBs Ag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Acute HBV </a:t>
            </a:r>
            <a:r>
              <a:rPr lang="en-MY" sz="2400" b="1" dirty="0">
                <a:cs typeface="Times New Roman" pitchFamily="18" charset="0"/>
              </a:rPr>
              <a:t>infection </a:t>
            </a:r>
            <a:endParaRPr lang="en-MY" sz="24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characterized by the presence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and 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immunoglobulin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M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IgM)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antibody to the,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HBcAg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.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During 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initial phase </a:t>
            </a:r>
            <a:r>
              <a:rPr lang="en-MY" sz="2400" b="1" dirty="0">
                <a:cs typeface="Times New Roman" pitchFamily="18" charset="0"/>
              </a:rPr>
              <a:t>of infection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, patients are also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seropositive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for  </a:t>
            </a:r>
            <a:r>
              <a:rPr lang="en-MY" sz="2400" b="1" dirty="0" err="1">
                <a:solidFill>
                  <a:srgbClr val="3C4245"/>
                </a:solidFill>
                <a:cs typeface="Times New Roman" pitchFamily="18" charset="0"/>
              </a:rPr>
              <a:t>HBe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antigen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400" dirty="0">
                <a:cs typeface="Times New Roman" pitchFamily="18" charset="0"/>
              </a:rPr>
              <a:t>a </a:t>
            </a:r>
            <a:r>
              <a:rPr lang="en-MY" sz="2400" b="1" dirty="0">
                <a:cs typeface="Times New Roman" pitchFamily="18" charset="0"/>
              </a:rPr>
              <a:t>marker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of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400" b="1" dirty="0">
                <a:cs typeface="Times New Roman" pitchFamily="18" charset="0"/>
              </a:rPr>
              <a:t>levels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replication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the virus.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The presence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HBeAg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indicates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that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patient’s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blood </a:t>
            </a:r>
            <a:endParaRPr lang="en-MY" sz="2400" b="1" dirty="0" smtClean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        and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body fluids 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are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HIGHLY INFECTIOUS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971600" y="177510"/>
            <a:ext cx="264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-22595" y="1268760"/>
            <a:ext cx="8493383" cy="707886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These Abs and their </a:t>
            </a:r>
            <a:r>
              <a:rPr lang="de-DE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Ags </a:t>
            </a: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constitute very useful markers of HBV infection.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with HBV infection are expected to have one or more HBV markers. </a:t>
            </a:r>
          </a:p>
        </p:txBody>
      </p:sp>
    </p:spTree>
    <p:extLst>
      <p:ext uri="{BB962C8B-B14F-4D97-AF65-F5344CB8AC3E}">
        <p14:creationId xmlns:p14="http://schemas.microsoft.com/office/powerpoint/2010/main" val="17807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73DBC54-0139-40C6-A8AC-7D805C89A416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3925"/>
            <a:ext cx="8821043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473200" y="6378575"/>
            <a:ext cx="5976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/>
              <a:t>Low levels of </a:t>
            </a:r>
            <a:r>
              <a:rPr lang="en-MY" dirty="0" err="1"/>
              <a:t>lgM</a:t>
            </a:r>
            <a:r>
              <a:rPr lang="en-MY" dirty="0"/>
              <a:t> anti-</a:t>
            </a:r>
            <a:r>
              <a:rPr lang="en-MY" dirty="0" err="1"/>
              <a:t>HBc</a:t>
            </a:r>
            <a:r>
              <a:rPr lang="en-MY" dirty="0"/>
              <a:t> may also be detected.</a:t>
            </a:r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34925" y="0"/>
            <a:ext cx="9037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There are three distinct antigen antibody systems that relate to HBV infection and a variety of circulating makers that are useful in diagnosis.  Interpretation of common serological patterns is as shown in </a:t>
            </a:r>
            <a:r>
              <a:rPr lang="en-MY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Table  </a:t>
            </a:r>
            <a:r>
              <a:rPr lang="en-MY" dirty="0" smtClean="0">
                <a:solidFill>
                  <a:schemeClr val="tx2"/>
                </a:solidFill>
              </a:rPr>
              <a:t>below</a:t>
            </a:r>
            <a:endParaRPr lang="en-MY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B999EE3-7076-4A5A-BF1A-0A99C180C8CC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58399" y="95145"/>
            <a:ext cx="9145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infection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characterized by the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persistence of </a:t>
            </a:r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for at least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 months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with or without </a:t>
            </a:r>
            <a:r>
              <a:rPr lang="en-MY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HBeAg</a:t>
            </a:r>
            <a:r>
              <a:rPr lang="en-MY" sz="22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). </a:t>
            </a:r>
            <a:endParaRPr lang="en-MY" sz="2200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Persistence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HBs Ag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the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principal marker of risk for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Developing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disease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cancer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(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HCC) later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in life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95346" y="1556792"/>
            <a:ext cx="3371850" cy="461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Modes Of Transmission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16832"/>
            <a:ext cx="91270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 smtClean="0">
                <a:cs typeface="Times New Roman" pitchFamily="18" charset="0"/>
              </a:rPr>
              <a:t>HBV </a:t>
            </a:r>
            <a:r>
              <a:rPr lang="en-MY" sz="2200" dirty="0">
                <a:cs typeface="Times New Roman" pitchFamily="18" charset="0"/>
              </a:rPr>
              <a:t>is spread by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percutaneous</a:t>
            </a:r>
            <a:r>
              <a:rPr lang="en-MY" sz="2200" b="1" dirty="0"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mucosal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Exposure to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infected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blood 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various body fluids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, (</a:t>
            </a:r>
            <a:r>
              <a:rPr lang="en-MY" sz="2200" i="1" dirty="0">
                <a:solidFill>
                  <a:srgbClr val="3C4245"/>
                </a:solidFill>
                <a:cs typeface="Times New Roman" pitchFamily="18" charset="0"/>
              </a:rPr>
              <a:t>saliva, menstrual, vaginal, &amp;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seminal fluids.</a:t>
            </a:r>
            <a:endParaRPr lang="en-MY" sz="2200" b="1" dirty="0">
              <a:solidFill>
                <a:srgbClr val="FF0000"/>
              </a:solidFill>
              <a:ea typeface="SimHei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a. </a:t>
            </a:r>
            <a:r>
              <a:rPr lang="en-MY" sz="2200" b="1" i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Parenteral route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Hepatitis B is </a:t>
            </a:r>
            <a:r>
              <a:rPr lang="en-MY" sz="2200" b="1" dirty="0">
                <a:solidFill>
                  <a:srgbClr val="9900CC"/>
                </a:solidFill>
                <a:cs typeface="Times New Roman" pitchFamily="18" charset="0"/>
              </a:rPr>
              <a:t>a blood-borne infection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It is transmitted by infected </a:t>
            </a:r>
            <a:r>
              <a:rPr lang="en-MY" sz="2200" b="1" dirty="0" err="1">
                <a:cs typeface="Times New Roman" pitchFamily="18" charset="0"/>
              </a:rPr>
              <a:t>Bl</a:t>
            </a:r>
            <a:r>
              <a:rPr lang="en-MY" sz="2200" b="1" dirty="0">
                <a:cs typeface="Times New Roman" pitchFamily="18" charset="0"/>
              </a:rPr>
              <a:t> and Bl. products through</a:t>
            </a:r>
          </a:p>
          <a:p>
            <a:pPr algn="just">
              <a:defRPr/>
            </a:pPr>
            <a:r>
              <a:rPr lang="en-MY" sz="2200" i="1" dirty="0">
                <a:cs typeface="Times New Roman" pitchFamily="18" charset="0"/>
              </a:rPr>
              <a:t>  </a:t>
            </a:r>
            <a:r>
              <a:rPr lang="en-MY" sz="2200" b="1" i="1" dirty="0">
                <a:solidFill>
                  <a:srgbClr val="FF0000"/>
                </a:solidFill>
                <a:cs typeface="Times New Roman" pitchFamily="18" charset="0"/>
              </a:rPr>
              <a:t>transfusions</a:t>
            </a:r>
            <a:r>
              <a:rPr lang="en-MY" sz="2200" i="1" dirty="0">
                <a:cs typeface="Times New Roman" pitchFamily="18" charset="0"/>
              </a:rPr>
              <a:t> </a:t>
            </a:r>
            <a:r>
              <a:rPr lang="en-MY" sz="2200" b="1" i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dialysis</a:t>
            </a:r>
            <a:r>
              <a:rPr lang="en-MY" sz="2200" b="1" i="1" dirty="0"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contaminated syringes </a:t>
            </a:r>
            <a:r>
              <a:rPr lang="en-MY" sz="2200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an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d needles</a:t>
            </a:r>
            <a:r>
              <a:rPr lang="en-MY" sz="2200" i="1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solidFill>
                  <a:srgbClr val="009900"/>
                </a:solidFill>
                <a:cs typeface="Times New Roman" pitchFamily="18" charset="0"/>
              </a:rPr>
              <a:t>     pricks of skin</a:t>
            </a:r>
            <a:r>
              <a:rPr lang="en-MY" sz="2200" i="1" dirty="0"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rgbClr val="FF0000"/>
                </a:solidFill>
                <a:cs typeface="Times New Roman" pitchFamily="18" charset="0"/>
              </a:rPr>
              <a:t>handling of infected blood</a:t>
            </a:r>
            <a:r>
              <a:rPr lang="en-MY" sz="2200" i="1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cs typeface="Times New Roman" pitchFamily="18" charset="0"/>
              </a:rPr>
              <a:t>    accidental inoculation of minute quantities </a:t>
            </a:r>
            <a:r>
              <a:rPr lang="en-MY" sz="2200" b="1" dirty="0">
                <a:cs typeface="Times New Roman" pitchFamily="18" charset="0"/>
              </a:rPr>
              <a:t>of blood </a:t>
            </a:r>
            <a:r>
              <a:rPr lang="en-MY" sz="2200" dirty="0">
                <a:cs typeface="Times New Roman" pitchFamily="18" charset="0"/>
              </a:rPr>
              <a:t>such as may</a:t>
            </a:r>
          </a:p>
          <a:p>
            <a:pPr algn="just">
              <a:defRPr/>
            </a:pPr>
            <a:r>
              <a:rPr lang="en-MY" sz="2200" dirty="0">
                <a:cs typeface="Times New Roman" pitchFamily="18" charset="0"/>
              </a:rPr>
              <a:t>   occur during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surgical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dental procedures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immunization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tattooing</a:t>
            </a:r>
            <a:r>
              <a:rPr lang="en-MY" sz="2200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dirty="0">
                <a:cs typeface="Times New Roman" pitchFamily="18" charset="0"/>
              </a:rPr>
              <a:t>     ear piercing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nose piercing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circumcision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acupuncture,</a:t>
            </a:r>
            <a:r>
              <a:rPr lang="en-MY" sz="22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MY" sz="2200" dirty="0" err="1">
                <a:cs typeface="Times New Roman" pitchFamily="18" charset="0"/>
              </a:rPr>
              <a:t>etc</a:t>
            </a:r>
            <a:r>
              <a:rPr lang="en-MY" sz="2200" dirty="0">
                <a:cs typeface="Times New Roman" pitchFamily="18" charset="0"/>
              </a:rPr>
              <a:t>  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also occur through 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reuse of needles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and syringes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either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in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health-care settings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or among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persons who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inject drugs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Accidental percutaneous </a:t>
            </a:r>
            <a:r>
              <a:rPr lang="en-MY" sz="2200" b="1" dirty="0">
                <a:cs typeface="Times New Roman" pitchFamily="18" charset="0"/>
              </a:rPr>
              <a:t>inoculations</a:t>
            </a:r>
            <a:r>
              <a:rPr lang="en-MY" sz="2200" dirty="0">
                <a:cs typeface="Times New Roman" pitchFamily="18" charset="0"/>
              </a:rPr>
              <a:t> by </a:t>
            </a:r>
            <a:r>
              <a:rPr lang="en-MY" sz="2200" b="1" dirty="0" smtClean="0">
                <a:cs typeface="Times New Roman" pitchFamily="18" charset="0"/>
              </a:rPr>
              <a:t>shared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razors 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&amp;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tooth brushes</a:t>
            </a:r>
            <a:endParaRPr lang="en-MY" sz="2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7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301" y="1507612"/>
            <a:ext cx="167469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31914C-53F0-4714-A00F-4949CC420321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18655" y="215106"/>
            <a:ext cx="9091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b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400" b="1" i="1" u="sng" dirty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Perinatal transmission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Spread of infection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from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HBV carrier mothers </a:t>
            </a:r>
            <a:r>
              <a:rPr lang="en-MY" sz="2200" b="1" dirty="0">
                <a:cs typeface="Times New Roman" pitchFamily="18" charset="0"/>
              </a:rPr>
              <a:t>to their </a:t>
            </a:r>
            <a:r>
              <a:rPr lang="en-MY" sz="2200" b="1" dirty="0" smtClean="0">
                <a:cs typeface="Times New Roman" pitchFamily="18" charset="0"/>
              </a:rPr>
              <a:t>babies</a:t>
            </a:r>
            <a:endParaRPr lang="en-MY" sz="22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u="sng" dirty="0">
                <a:solidFill>
                  <a:srgbClr val="FF0000"/>
                </a:solidFill>
                <a:cs typeface="Times New Roman" pitchFamily="18" charset="0"/>
              </a:rPr>
              <a:t>In highly endemic </a:t>
            </a:r>
            <a:r>
              <a:rPr lang="en-MY" sz="2200" u="sng" dirty="0">
                <a:solidFill>
                  <a:srgbClr val="3C4245"/>
                </a:solidFill>
                <a:cs typeface="Times New Roman" pitchFamily="18" charset="0"/>
              </a:rPr>
              <a:t>areas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HBV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most commonly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spread   from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mother to child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at birth (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perinatal transmission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),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or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200" b="1" dirty="0">
                <a:cs typeface="Times New Roman" pitchFamily="18" charset="0"/>
              </a:rPr>
              <a:t>through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horizontal transmission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especially from an infected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child to an uninfected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child during the first 5 years of life.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development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chronic infection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is very common </a:t>
            </a:r>
          </a:p>
          <a:p>
            <a:pPr algn="just"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  </a:t>
            </a: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infants infected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from their mothers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or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before the age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of 5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years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200" b="1" dirty="0" smtClean="0">
                <a:cs typeface="Times New Roman" pitchFamily="18" charset="0"/>
              </a:rPr>
              <a:t>appears </a:t>
            </a:r>
            <a:r>
              <a:rPr lang="en-MY" sz="2200" b="1" dirty="0">
                <a:cs typeface="Times New Roman" pitchFamily="18" charset="0"/>
              </a:rPr>
              <a:t>to be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an important </a:t>
            </a:r>
            <a:r>
              <a:rPr lang="en-MY" sz="2200" b="1" dirty="0">
                <a:cs typeface="Times New Roman" pitchFamily="18" charset="0"/>
              </a:rPr>
              <a:t>factor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for 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high prevalence </a:t>
            </a:r>
            <a:r>
              <a:rPr lang="en-MY" sz="2200" b="1" dirty="0" smtClean="0">
                <a:cs typeface="Times New Roman" pitchFamily="18" charset="0"/>
              </a:rPr>
              <a:t>of </a:t>
            </a:r>
            <a:r>
              <a:rPr lang="en-MY" sz="2200" b="1" dirty="0">
                <a:cs typeface="Times New Roman" pitchFamily="18" charset="0"/>
              </a:rPr>
              <a:t>HBV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infection in some regions</a:t>
            </a:r>
            <a:r>
              <a:rPr lang="en-MY" sz="2200" dirty="0">
                <a:cs typeface="Times New Roman" pitchFamily="18" charset="0"/>
              </a:rPr>
              <a:t>, particularly China and </a:t>
            </a:r>
            <a:r>
              <a:rPr lang="en-MY" sz="2200" dirty="0" smtClean="0">
                <a:cs typeface="Times New Roman" pitchFamily="18" charset="0"/>
              </a:rPr>
              <a:t>Southeast Asia</a:t>
            </a:r>
            <a:endParaRPr lang="en-MY" sz="2200" dirty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Majority</a:t>
            </a:r>
            <a:r>
              <a:rPr lang="en-MY" sz="22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of children </a:t>
            </a:r>
            <a:r>
              <a:rPr lang="en-MY" sz="2200" b="1" dirty="0">
                <a:cs typeface="Times New Roman" pitchFamily="18" charset="0"/>
              </a:rPr>
              <a:t>born to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HBeAg+Ve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mothers </a:t>
            </a:r>
            <a:r>
              <a:rPr lang="en-MY" sz="2200" dirty="0">
                <a:cs typeface="Times New Roman" pitchFamily="18" charset="0"/>
              </a:rPr>
              <a:t>become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chronically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cs typeface="Times New Roman" pitchFamily="18" charset="0"/>
              </a:rPr>
              <a:t>infected.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47864" y="30162"/>
            <a:ext cx="3455988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Cont.…Modes Of Transmission</a:t>
            </a:r>
          </a:p>
        </p:txBody>
      </p:sp>
      <p:pic>
        <p:nvPicPr>
          <p:cNvPr id="5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524" y="30162"/>
            <a:ext cx="1134795" cy="95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" y="4119609"/>
            <a:ext cx="8964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MY" sz="2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 of perinatal infection is uncertain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Although HBV can infect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foetus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utero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this rarely happens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most infections appear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occur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birth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as a result of a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leak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maternal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into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baby's circulation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or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ingestion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accidental inoculation of blood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Infection of the baby is usually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anicteric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and is recognized by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 appearance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antigen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60-120 days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birth </a:t>
            </a:r>
          </a:p>
        </p:txBody>
      </p:sp>
    </p:spTree>
    <p:extLst>
      <p:ext uri="{BB962C8B-B14F-4D97-AF65-F5344CB8AC3E}">
        <p14:creationId xmlns:p14="http://schemas.microsoft.com/office/powerpoint/2010/main" val="31215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20A59EA-D020-4735-956E-B1C64C253E8C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07504" y="0"/>
            <a:ext cx="892899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c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Sexual transmission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There is </a:t>
            </a:r>
            <a:r>
              <a:rPr lang="en-MY" sz="2400" b="1" dirty="0">
                <a:cs typeface="Times New Roman" pitchFamily="18" charset="0"/>
              </a:rPr>
              <a:t>ample evidence </a:t>
            </a:r>
            <a:r>
              <a:rPr lang="en-MY" sz="2400" dirty="0">
                <a:cs typeface="Times New Roman" pitchFamily="18" charset="0"/>
              </a:rPr>
              <a:t>for the spread of infection by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sexual route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The sexually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promiscuous</a:t>
            </a:r>
            <a:r>
              <a:rPr lang="en-MY" sz="2400" dirty="0">
                <a:cs typeface="Times New Roman" pitchFamily="18" charset="0"/>
              </a:rPr>
              <a:t>,</a:t>
            </a:r>
            <a:r>
              <a:rPr lang="en-MY" sz="2400" b="1" dirty="0">
                <a:cs typeface="Times New Roman" pitchFamily="18" charset="0"/>
              </a:rPr>
              <a:t> particularly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male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homosexuals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are at very   high risk of infection with HBV.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Heterosexual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persons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multiple sex partners </a:t>
            </a:r>
            <a:r>
              <a:rPr lang="en-MY" sz="2400" dirty="0">
                <a:cs typeface="Times New Roman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dirty="0">
                <a:cs typeface="Times New Roman" pitchFamily="18" charset="0"/>
              </a:rPr>
              <a:t>contact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sex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workers</a:t>
            </a:r>
          </a:p>
          <a:p>
            <a:pPr>
              <a:defRPr/>
            </a:pP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d. Other routes</a:t>
            </a: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    Transmission from </a:t>
            </a:r>
            <a:r>
              <a:rPr lang="en-MY" sz="2400" b="1" dirty="0">
                <a:cs typeface="Times New Roman" pitchFamily="18" charset="0"/>
              </a:rPr>
              <a:t>child-to-child</a:t>
            </a:r>
            <a:r>
              <a:rPr lang="en-MY" sz="2400" dirty="0">
                <a:cs typeface="Times New Roman" pitchFamily="18" charset="0"/>
              </a:rPr>
              <a:t>, often </a:t>
            </a:r>
            <a:r>
              <a:rPr lang="en-MY" sz="2400" b="1" dirty="0">
                <a:cs typeface="Times New Roman" pitchFamily="18" charset="0"/>
              </a:rPr>
              <a:t>called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horizontal  transmission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is responsible for a majority of HBV infections and carriers i</a:t>
            </a:r>
            <a:r>
              <a:rPr lang="en-MY" sz="2400" dirty="0">
                <a:cs typeface="Times New Roman" pitchFamily="18" charset="0"/>
              </a:rPr>
              <a:t>n parts of the world other than Asia. The spread occurs through </a:t>
            </a:r>
            <a:r>
              <a:rPr lang="en-MY" sz="2400" b="1" dirty="0">
                <a:cs typeface="Times New Roman" pitchFamily="18" charset="0"/>
              </a:rPr>
              <a:t>physical contact </a:t>
            </a:r>
            <a:r>
              <a:rPr lang="en-MY" sz="2400" dirty="0">
                <a:cs typeface="Times New Roman" pitchFamily="18" charset="0"/>
              </a:rPr>
              <a:t>between children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In addition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, infection can occur during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medical, surgical and dental procedures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endParaRPr lang="en-MY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through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tattooing,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or through the use of razors and similar objects that are contaminated with infected blood.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400" b="1" dirty="0">
                <a:cs typeface="Times New Roman" pitchFamily="18" charset="0"/>
              </a:rPr>
              <a:t>HB is an important occupational hazard for </a:t>
            </a:r>
            <a:r>
              <a:rPr lang="en-MY" sz="2400" b="1" dirty="0" smtClean="0">
                <a:cs typeface="Times New Roman" pitchFamily="18" charset="0"/>
              </a:rPr>
              <a:t>HCWs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dirty="0" smtClean="0">
                <a:cs typeface="Times New Roman" pitchFamily="18" charset="0"/>
              </a:rPr>
              <a:t>In short, </a:t>
            </a:r>
            <a:r>
              <a:rPr lang="en-MY" b="1" dirty="0" smtClean="0">
                <a:cs typeface="Times New Roman" pitchFamily="18" charset="0"/>
              </a:rPr>
              <a:t>transmission occurs in a wide </a:t>
            </a:r>
            <a:r>
              <a:rPr lang="en-MY" b="1" dirty="0" smtClean="0">
                <a:solidFill>
                  <a:srgbClr val="FF0000"/>
                </a:solidFill>
                <a:cs typeface="Times New Roman" pitchFamily="18" charset="0"/>
              </a:rPr>
              <a:t>variety of epidemiological </a:t>
            </a:r>
            <a:r>
              <a:rPr lang="en-MY" b="1" dirty="0" smtClean="0">
                <a:cs typeface="Times New Roman" pitchFamily="18" charset="0"/>
              </a:rPr>
              <a:t>settings</a:t>
            </a:r>
            <a:r>
              <a:rPr lang="en-MY" dirty="0" smtClean="0">
                <a:cs typeface="Times New Roman" pitchFamily="18" charset="0"/>
              </a:rPr>
              <a:t>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51920" y="61099"/>
            <a:ext cx="2304976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..Modes </a:t>
            </a:r>
            <a:r>
              <a:rPr lang="en-MY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Transmission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738080" y="5855565"/>
            <a:ext cx="115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787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AC4A0C-2FE6-480B-BEF0-E664E3998757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-230524" y="2424956"/>
            <a:ext cx="920417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</a:t>
            </a: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 Who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is at risk for chronic disease?</a:t>
            </a:r>
          </a:p>
          <a:p>
            <a:pPr algn="ctr"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          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probability of HBV to becomes </a:t>
            </a:r>
            <a:r>
              <a:rPr lang="en-MY" sz="2200" b="1" dirty="0">
                <a:solidFill>
                  <a:schemeClr val="accent1"/>
                </a:solidFill>
                <a:cs typeface="Times New Roman" pitchFamily="18" charset="0"/>
              </a:rPr>
              <a:t>chronic depends 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upon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age at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which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a person becomes infected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     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Children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&lt;6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years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of age who become HBV infected 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are 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most likely to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200" b="1" dirty="0" smtClean="0">
                <a:solidFill>
                  <a:srgbClr val="C00000"/>
                </a:solidFill>
                <a:cs typeface="Times New Roman" pitchFamily="18" charset="0"/>
              </a:rPr>
              <a:t>develop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chronic infections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400" i="1" dirty="0" smtClean="0">
                <a:solidFill>
                  <a:srgbClr val="C00000"/>
                </a:solidFill>
                <a:cs typeface="Times New Roman" pitchFamily="18" charset="0"/>
              </a:rPr>
              <a:t>          </a:t>
            </a:r>
            <a:r>
              <a:rPr lang="en-MY" sz="2400" i="1" u="sng" dirty="0" smtClean="0">
                <a:solidFill>
                  <a:srgbClr val="C00000"/>
                </a:solidFill>
                <a:cs typeface="Times New Roman" pitchFamily="18" charset="0"/>
              </a:rPr>
              <a:t> In</a:t>
            </a:r>
            <a:r>
              <a:rPr lang="en-MY" sz="2400" b="1" i="1" u="sng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400" b="1" i="1" u="sng" dirty="0">
                <a:solidFill>
                  <a:srgbClr val="C00000"/>
                </a:solidFill>
                <a:cs typeface="Times New Roman" pitchFamily="18" charset="0"/>
              </a:rPr>
              <a:t>infants and children</a:t>
            </a:r>
            <a:r>
              <a:rPr lang="en-MY" sz="2400" b="1" i="1" dirty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C00000"/>
                </a:solidFill>
                <a:cs typeface="Times New Roman" pitchFamily="18" charset="0"/>
              </a:rPr>
              <a:t>80–95%</a:t>
            </a:r>
            <a:r>
              <a:rPr lang="en-MY" sz="22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of </a:t>
            </a:r>
            <a:r>
              <a:rPr lang="en-MY" sz="2200" dirty="0">
                <a:cs typeface="Times New Roman" pitchFamily="18" charset="0"/>
              </a:rPr>
              <a:t>infants infected during </a:t>
            </a:r>
            <a:r>
              <a:rPr lang="en-MY" sz="2200" b="1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first year of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life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develop chronic HBV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30–50% </a:t>
            </a:r>
            <a:r>
              <a:rPr lang="en-MY" sz="2200" dirty="0">
                <a:cs typeface="Times New Roman" pitchFamily="18" charset="0"/>
              </a:rPr>
              <a:t>of children infected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before</a:t>
            </a:r>
            <a:r>
              <a:rPr lang="en-MY" sz="2200" b="1" dirty="0">
                <a:cs typeface="Times New Roman" pitchFamily="18" charset="0"/>
              </a:rPr>
              <a:t> the age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of 6 years </a:t>
            </a:r>
            <a:r>
              <a:rPr lang="en-MY" sz="2200" b="1" dirty="0">
                <a:cs typeface="Times New Roman" pitchFamily="18" charset="0"/>
              </a:rPr>
              <a:t>develop chronic HBV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                 </a:t>
            </a:r>
            <a:r>
              <a:rPr lang="en-MY" sz="2400" b="1" i="1" u="sng" dirty="0" smtClean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400" b="1" i="1" u="sng" dirty="0">
                <a:solidFill>
                  <a:srgbClr val="002060"/>
                </a:solidFill>
                <a:cs typeface="Times New Roman" pitchFamily="18" charset="0"/>
              </a:rPr>
              <a:t>adults: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&lt;5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400" dirty="0">
                <a:cs typeface="Times New Roman" pitchFamily="18" charset="0"/>
              </a:rPr>
              <a:t>who are infected as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adults </a:t>
            </a:r>
            <a:r>
              <a:rPr lang="en-MY" sz="2400" dirty="0">
                <a:cs typeface="Times New Roman" pitchFamily="18" charset="0"/>
              </a:rPr>
              <a:t>will </a:t>
            </a: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infection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20–30%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cs typeface="Times New Roman" pitchFamily="18" charset="0"/>
              </a:rPr>
              <a:t>chronically infected adults will develop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cirrhosis </a:t>
            </a:r>
            <a:r>
              <a:rPr lang="en-MY" sz="2400" b="1" dirty="0">
                <a:cs typeface="Times New Roman" pitchFamily="18" charset="0"/>
              </a:rPr>
              <a:t>and/or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cancer</a:t>
            </a:r>
          </a:p>
        </p:txBody>
      </p:sp>
      <p:pic>
        <p:nvPicPr>
          <p:cNvPr id="33796" name="Picture 8" descr="Liver disease progression in Hepatitis B and C viral infection, 3D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076940"/>
            <a:ext cx="13316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54" y="116632"/>
            <a:ext cx="8789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cs typeface="Times New Roman" pitchFamily="18" charset="0"/>
              </a:rPr>
              <a:t>In short, </a:t>
            </a:r>
            <a:r>
              <a:rPr lang="en-MY" sz="2400" b="1" dirty="0">
                <a:cs typeface="Times New Roman" pitchFamily="18" charset="0"/>
              </a:rPr>
              <a:t>transmission occurs in a wide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variety of epidemiological </a:t>
            </a:r>
            <a:r>
              <a:rPr lang="en-MY" sz="2400" b="1" dirty="0">
                <a:cs typeface="Times New Roman" pitchFamily="18" charset="0"/>
              </a:rPr>
              <a:t>settings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 can spread </a:t>
            </a:r>
            <a:r>
              <a:rPr lang="en-MY" sz="2400" dirty="0">
                <a:cs typeface="Times New Roman" pitchFamily="18" charset="0"/>
              </a:rPr>
              <a:t>either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  <a:r>
              <a:rPr lang="en-MY" sz="2400" b="1" dirty="0"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cs typeface="Times New Roman" pitchFamily="18" charset="0"/>
              </a:rPr>
              <a:t>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people with no apparent infection,</a:t>
            </a:r>
            <a:r>
              <a:rPr lang="en-MY" sz="2400" dirty="0"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cs typeface="Times New Roman" pitchFamily="18" charset="0"/>
              </a:rPr>
              <a:t>during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 incubation period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illness</a:t>
            </a:r>
            <a:r>
              <a:rPr lang="en-MY" sz="2400" dirty="0">
                <a:cs typeface="Times New Roman" pitchFamily="18" charset="0"/>
              </a:rPr>
              <a:t> 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cs typeface="Times New Roman" pitchFamily="18" charset="0"/>
              </a:rPr>
              <a:t>                    early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convalescence.</a:t>
            </a:r>
          </a:p>
        </p:txBody>
      </p:sp>
    </p:spTree>
    <p:extLst>
      <p:ext uri="{BB962C8B-B14F-4D97-AF65-F5344CB8AC3E}">
        <p14:creationId xmlns:p14="http://schemas.microsoft.com/office/powerpoint/2010/main" val="136618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359A1F-507B-4CC6-8E1E-D0E9D950679F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 dirty="0"/>
              <a:t>HEPATITIS </a:t>
            </a:r>
            <a:r>
              <a:rPr lang="en-MY" sz="4000" b="1" dirty="0" smtClean="0"/>
              <a:t>B 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9632" y="443711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3212" y="5517232"/>
            <a:ext cx="21568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 smtClean="0"/>
              <a:t>1st  Dec.. 2021</a:t>
            </a:r>
            <a:endParaRPr lang="en-MY" sz="2000" b="1" dirty="0"/>
          </a:p>
        </p:txBody>
      </p:sp>
    </p:spTree>
    <p:extLst>
      <p:ext uri="{BB962C8B-B14F-4D97-AF65-F5344CB8AC3E}">
        <p14:creationId xmlns:p14="http://schemas.microsoft.com/office/powerpoint/2010/main" val="10744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91F27DC-8B44-4953-95F7-94ACD8899C70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1465695" y="-27384"/>
            <a:ext cx="483449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 and Containment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0" y="669317"/>
            <a:ext cx="9105456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40911F"/>
                </a:solidFill>
                <a:cs typeface="Times New Roman" pitchFamily="18" charset="0"/>
              </a:rPr>
              <a:t>SINCE THERE IS NO SPECIFIC TREATMENT, 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Prevention has been the major aim in managing HBV. </a:t>
            </a:r>
          </a:p>
          <a:p>
            <a:pPr marL="342900" indent="-342900" eaLnBrk="0" hangingPunct="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HB 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preventable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with currently available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safe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effective vaccines</a:t>
            </a: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endParaRPr lang="en-MY" sz="2400" b="1" dirty="0"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rgbClr val="00B0F0"/>
                </a:solidFill>
                <a:cs typeface="Times New Roman" pitchFamily="18" charset="0"/>
              </a:rPr>
              <a:t>  WHO </a:t>
            </a:r>
            <a:r>
              <a:rPr lang="en-US" sz="2400" b="1" i="1" dirty="0">
                <a:solidFill>
                  <a:srgbClr val="002060"/>
                </a:solidFill>
                <a:cs typeface="Times New Roman" pitchFamily="18" charset="0"/>
              </a:rPr>
              <a:t>strongly recommends that all regions and countries </a:t>
            </a:r>
            <a:r>
              <a:rPr lang="en-US" sz="2400" b="1" i="1" dirty="0" smtClean="0">
                <a:solidFill>
                  <a:srgbClr val="002060"/>
                </a:solidFill>
                <a:cs typeface="Times New Roman" pitchFamily="18" charset="0"/>
              </a:rPr>
              <a:t> develop </a:t>
            </a:r>
            <a:r>
              <a:rPr lang="en-US" sz="2400" b="1" i="1" dirty="0">
                <a:solidFill>
                  <a:srgbClr val="002060"/>
                </a:solidFill>
                <a:cs typeface="Times New Roman" pitchFamily="18" charset="0"/>
              </a:rPr>
              <a:t>goals for hepatitis B control appropriate to their epidemiological situation.</a:t>
            </a:r>
            <a:endParaRPr lang="en-MY" sz="24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  The </a:t>
            </a:r>
            <a:r>
              <a:rPr lang="en-MY" sz="2400" b="1" dirty="0">
                <a:cs typeface="Times New Roman" pitchFamily="18" charset="0"/>
              </a:rPr>
              <a:t>following measures are available </a:t>
            </a:r>
            <a:r>
              <a:rPr lang="en-MY" sz="2400" dirty="0">
                <a:cs typeface="Times New Roman" pitchFamily="18" charset="0"/>
              </a:rPr>
              <a:t>: . </a:t>
            </a:r>
            <a:endParaRPr lang="en-US" sz="2400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  a</a:t>
            </a:r>
            <a:r>
              <a:rPr lang="en-MY" sz="2400" b="1" u="sng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. Hepatitis B Vaccine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The recombinant hepatitis B vaccine was introduced in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1986.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active 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ubstance in hepatitis B vaccine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is </a:t>
            </a:r>
            <a:r>
              <a:rPr lang="en-MY" sz="2400" b="1" dirty="0" err="1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HBsAg</a:t>
            </a:r>
            <a:endParaRPr lang="en-MY" sz="2400" b="1" dirty="0">
              <a:solidFill>
                <a:srgbClr val="FF0000"/>
              </a:solidFill>
              <a:ea typeface="SimHei" pitchFamily="49" charset="-122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ea typeface="SimHei" pitchFamily="49" charset="-122"/>
                <a:cs typeface="Times New Roman" pitchFamily="18" charset="0"/>
              </a:rPr>
              <a:t>The vaccine is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95% effective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in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preventing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infection 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prevent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the development of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chronic disease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HCC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due to hepatitis B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1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Adults</a:t>
            </a:r>
            <a:r>
              <a:rPr lang="en-MY" sz="1400" b="1" dirty="0">
                <a:ea typeface="SimHei" pitchFamily="49" charset="-122"/>
                <a:cs typeface="Times New Roman" pitchFamily="18" charset="0"/>
              </a:rPr>
              <a:t> dose </a:t>
            </a:r>
            <a:r>
              <a:rPr lang="en-MY" sz="1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of  10-20 </a:t>
            </a:r>
            <a:r>
              <a:rPr lang="en-MY" sz="1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micrograms </a:t>
            </a:r>
            <a:r>
              <a:rPr lang="en-MY" sz="1400" b="1" dirty="0">
                <a:ea typeface="SimHei" pitchFamily="49" charset="-122"/>
                <a:cs typeface="Times New Roman" pitchFamily="18" charset="0"/>
              </a:rPr>
              <a:t>initially</a:t>
            </a:r>
            <a:r>
              <a:rPr lang="en-MY" sz="1400" dirty="0">
                <a:ea typeface="SimHei" pitchFamily="49" charset="-122"/>
                <a:cs typeface="Times New Roman" pitchFamily="18" charset="0"/>
              </a:rPr>
              <a:t> and </a:t>
            </a:r>
            <a:r>
              <a:rPr lang="en-MY" sz="1400" b="1" dirty="0">
                <a:ea typeface="SimHei" pitchFamily="49" charset="-122"/>
                <a:cs typeface="Times New Roman" pitchFamily="18" charset="0"/>
              </a:rPr>
              <a:t>again </a:t>
            </a:r>
            <a:r>
              <a:rPr lang="en-MY" sz="1400" b="1" dirty="0" smtClean="0">
                <a:ea typeface="SimHei" pitchFamily="49" charset="-122"/>
                <a:cs typeface="Times New Roman" pitchFamily="18" charset="0"/>
              </a:rPr>
              <a:t>at </a:t>
            </a:r>
            <a:r>
              <a:rPr lang="en-MY" sz="1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1 and 6 months</a:t>
            </a:r>
            <a:r>
              <a:rPr lang="en-MY" sz="1400" dirty="0">
                <a:ea typeface="SimHei" pitchFamily="49" charset="-122"/>
                <a:cs typeface="Times New Roman" pitchFamily="18" charset="0"/>
              </a:rPr>
              <a:t>.(0 ,1, 6 month</a:t>
            </a:r>
            <a:r>
              <a:rPr lang="en-MY" sz="1400" dirty="0" smtClean="0">
                <a:ea typeface="SimHei" pitchFamily="49" charset="-122"/>
                <a:cs typeface="Times New Roman" pitchFamily="18" charset="0"/>
              </a:rPr>
              <a:t>)</a:t>
            </a:r>
            <a:endParaRPr lang="en-MY" sz="1400" dirty="0">
              <a:ea typeface="SimHei" pitchFamily="49" charset="-122"/>
              <a:cs typeface="Times New Roman" pitchFamily="18" charset="0"/>
            </a:endParaRPr>
          </a:p>
        </p:txBody>
      </p:sp>
      <p:pic>
        <p:nvPicPr>
          <p:cNvPr id="34821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4" y="0"/>
            <a:ext cx="1576386" cy="99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8166100" y="6494463"/>
            <a:ext cx="977900" cy="26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9839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4" y="188640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Adults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 dose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of  10-20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micrograms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initially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and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again at</a:t>
            </a:r>
          </a:p>
          <a:p>
            <a:pPr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            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1 and 6 months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.(0 ,1, 6 month)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Children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age &lt;10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years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half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of the adult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dose at 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same time intervals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.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 smtClean="0"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Deltoid muscle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is preferred for injection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For infants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&amp; children under 2 years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anterolateral aspect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of thigh is used</a:t>
            </a:r>
            <a:r>
              <a:rPr lang="en-MY" sz="2400" b="1" dirty="0">
                <a:solidFill>
                  <a:srgbClr val="40911F"/>
                </a:solidFill>
                <a:ea typeface="SimHei" pitchFamily="49" charset="-122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Intradermal administration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is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NOT recommended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because the immune response is less reliable particularly in 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children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HB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vaccine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does not interfere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with immune response to any other vaccine &amp; vice-versa.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The birth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dose of H B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vaccine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can be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given safely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together with 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BCG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 However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, the vaccines should be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given at different sites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 </a:t>
            </a:r>
            <a:r>
              <a:rPr lang="en-MY" sz="2400" b="1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vaccine should be stored at 2-8°C.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Freezing must be avoided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There are multiple options for incorporating (</a:t>
            </a:r>
            <a:r>
              <a:rPr lang="en-MY" sz="2400" b="1" u="sng" dirty="0">
                <a:solidFill>
                  <a:schemeClr val="accent1"/>
                </a:solidFill>
                <a:cs typeface="Times New Roman" pitchFamily="18" charset="0"/>
              </a:rPr>
              <a:t>combine)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the HB vaccine into national immunization programmes. 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   The choice of schedule depends on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local epidemiological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situation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programme considerations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73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388521"/>
            <a:ext cx="93965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There 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are multiple options for incorporating (</a:t>
            </a:r>
            <a:r>
              <a:rPr lang="en-MY" sz="2400" b="1" u="sng" dirty="0">
                <a:solidFill>
                  <a:schemeClr val="accent1"/>
                </a:solidFill>
                <a:cs typeface="Times New Roman" pitchFamily="18" charset="0"/>
              </a:rPr>
              <a:t>combine)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the HB </a:t>
            </a:r>
            <a:endParaRPr lang="en-MY" sz="2400" b="1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       vaccine 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into national immunization programmes. </a:t>
            </a:r>
          </a:p>
          <a:p>
            <a:pPr algn="ctr"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The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choice of schedule depends on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local epidemiological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situation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programme considerations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40911F"/>
                </a:solidFill>
                <a:cs typeface="Times New Roman" pitchFamily="18" charset="0"/>
              </a:rPr>
              <a:t>    </a:t>
            </a:r>
            <a:r>
              <a:rPr lang="en-MY" sz="2400" b="1" dirty="0" smtClean="0">
                <a:solidFill>
                  <a:srgbClr val="40911F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40911F"/>
                </a:solidFill>
                <a:cs typeface="Times New Roman" pitchFamily="18" charset="0"/>
              </a:rPr>
              <a:t>recommended schedule for vaccination categorized into those: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31391"/>
                </a:solidFill>
                <a:cs typeface="Times New Roman" pitchFamily="18" charset="0"/>
              </a:rPr>
              <a:t>a birth-dose and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C31391"/>
                </a:solidFill>
                <a:cs typeface="Times New Roman" pitchFamily="18" charset="0"/>
              </a:rPr>
              <a:t>   those that do not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US" sz="2400" b="1" dirty="0">
              <a:ea typeface="SimHei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Schedules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with a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birth-dose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300" dirty="0" smtClean="0">
                <a:cs typeface="Times New Roman" pitchFamily="18" charset="0"/>
              </a:rPr>
              <a:t>In </a:t>
            </a:r>
            <a:r>
              <a:rPr lang="en-MY" sz="2300" dirty="0">
                <a:cs typeface="Times New Roman" pitchFamily="18" charset="0"/>
              </a:rPr>
              <a:t>countries with </a:t>
            </a:r>
            <a:r>
              <a:rPr lang="en-MY" sz="23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a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high perinatal HBV </a:t>
            </a:r>
            <a:r>
              <a:rPr lang="en-MY" sz="2300" b="1" dirty="0">
                <a:cs typeface="Times New Roman" pitchFamily="18" charset="0"/>
              </a:rPr>
              <a:t>infection, </a:t>
            </a:r>
            <a:r>
              <a:rPr lang="en-MY" sz="2300" b="1" dirty="0">
                <a:solidFill>
                  <a:srgbClr val="40911F"/>
                </a:solidFill>
                <a:cs typeface="Times New Roman" pitchFamily="18" charset="0"/>
              </a:rPr>
              <a:t>specifically </a:t>
            </a:r>
            <a:r>
              <a:rPr lang="en-MY" sz="2300" dirty="0" smtClean="0">
                <a:cs typeface="Times New Roman" pitchFamily="18" charset="0"/>
              </a:rPr>
              <a:t>where  </a:t>
            </a:r>
            <a:r>
              <a:rPr lang="en-MY" sz="2300" smtClean="0">
                <a:cs typeface="Times New Roman" pitchFamily="18" charset="0"/>
              </a:rPr>
              <a:t>the  prevalence </a:t>
            </a:r>
            <a:r>
              <a:rPr lang="en-MY" sz="2300" dirty="0"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chronic</a:t>
            </a:r>
            <a:r>
              <a:rPr lang="en-MY" sz="2300" dirty="0">
                <a:cs typeface="Times New Roman" pitchFamily="18" charset="0"/>
              </a:rPr>
              <a:t> HBV infection in the </a:t>
            </a:r>
            <a:r>
              <a:rPr lang="en-MY" sz="2300" b="1" dirty="0" smtClean="0">
                <a:cs typeface="Times New Roman" pitchFamily="18" charset="0"/>
              </a:rPr>
              <a:t>general </a:t>
            </a:r>
            <a:r>
              <a:rPr lang="en-MY" sz="2300" b="1" dirty="0">
                <a:cs typeface="Times New Roman" pitchFamily="18" charset="0"/>
              </a:rPr>
              <a:t>population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is &gt;8 %,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First </a:t>
            </a:r>
            <a:r>
              <a:rPr lang="en-MY" sz="2400" b="1" dirty="0">
                <a:cs typeface="Times New Roman" pitchFamily="18" charset="0"/>
              </a:rPr>
              <a:t>dose </a:t>
            </a:r>
            <a:r>
              <a:rPr lang="en-MY" sz="2400" dirty="0">
                <a:cs typeface="Times New Roman" pitchFamily="18" charset="0"/>
              </a:rPr>
              <a:t>of HB vaccine should be given </a:t>
            </a:r>
            <a:r>
              <a:rPr lang="en-MY" sz="2400" b="1" dirty="0">
                <a:cs typeface="Times New Roman" pitchFamily="18" charset="0"/>
              </a:rPr>
              <a:t>within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24 hrs </a:t>
            </a:r>
            <a:r>
              <a:rPr lang="en-MY" sz="2400" b="1" dirty="0">
                <a:cs typeface="Times New Roman" pitchFamily="18" charset="0"/>
              </a:rPr>
              <a:t>after birth </a:t>
            </a:r>
            <a:r>
              <a:rPr lang="en-MY" sz="2400" dirty="0">
                <a:cs typeface="Times New Roman" pitchFamily="18" charset="0"/>
              </a:rPr>
              <a:t>to prevent </a:t>
            </a:r>
            <a:r>
              <a:rPr lang="en-MY" sz="2400" dirty="0" smtClean="0">
                <a:cs typeface="Times New Roman" pitchFamily="18" charset="0"/>
              </a:rPr>
              <a:t>perinatal</a:t>
            </a:r>
          </a:p>
          <a:p>
            <a:pPr marL="457200" indent="-457200" eaLnBrk="0" hangingPunct="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recommends that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infants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receive their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dose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 vaccine as soon as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possible after birth,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preferably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24 hours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first) dose </a:t>
            </a:r>
            <a:r>
              <a:rPr lang="en-MY" sz="24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followed by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, 3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4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doses</a:t>
            </a:r>
            <a:r>
              <a:rPr lang="en-MY" sz="24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complete the primary series.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7091" y="27893"/>
            <a:ext cx="29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latin typeface="Garamond" pitchFamily="18" charset="0"/>
                <a:ea typeface="SimHei" pitchFamily="49" charset="-122"/>
                <a:cs typeface="Times New Roman" pitchFamily="18" charset="0"/>
              </a:rPr>
              <a:t>Hepatitis B </a:t>
            </a:r>
            <a:r>
              <a:rPr lang="en-MY" b="1" u="sng" dirty="0" smtClean="0">
                <a:latin typeface="Garamond" pitchFamily="18" charset="0"/>
                <a:ea typeface="SimHei" pitchFamily="49" charset="-122"/>
                <a:cs typeface="Times New Roman" pitchFamily="18" charset="0"/>
              </a:rPr>
              <a:t>Vaccine Cont.   </a:t>
            </a:r>
            <a:endParaRPr lang="en-MY" dirty="0"/>
          </a:p>
        </p:txBody>
      </p:sp>
      <p:pic>
        <p:nvPicPr>
          <p:cNvPr id="4" name="Picture 6" descr="Person Receiving A Vac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54165"/>
            <a:ext cx="989706" cy="93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292080" y="6381328"/>
            <a:ext cx="41554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548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544" y="-2"/>
            <a:ext cx="946854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usually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given with other routine infant </a:t>
            </a: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vaccines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    minimum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recommended </a:t>
            </a:r>
            <a:r>
              <a:rPr lang="en-MY" sz="2200" b="1" dirty="0">
                <a:cs typeface="Times New Roman" pitchFamily="18" charset="0"/>
              </a:rPr>
              <a:t>interval between the doses is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four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weeks 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WHO </a:t>
            </a:r>
            <a:r>
              <a:rPr lang="en-MY" sz="22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does not recommend </a:t>
            </a: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a booster dose of HB vaccine.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200" b="1" dirty="0" smtClean="0">
                <a:cs typeface="Times New Roman" pitchFamily="18" charset="0"/>
              </a:rPr>
              <a:t>    Protection </a:t>
            </a:r>
            <a:r>
              <a:rPr lang="en-US" sz="2200" dirty="0">
                <a:cs typeface="Times New Roman" pitchFamily="18" charset="0"/>
              </a:rPr>
              <a:t>lasts at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least 20 years</a:t>
            </a:r>
            <a:r>
              <a:rPr lang="en-US" sz="2200" dirty="0">
                <a:cs typeface="Times New Roman" pitchFamily="18" charset="0"/>
              </a:rPr>
              <a:t>, and is possibly </a:t>
            </a:r>
            <a:r>
              <a:rPr lang="en-US" sz="2200" b="1" dirty="0" smtClean="0">
                <a:solidFill>
                  <a:srgbClr val="FF0000"/>
                </a:solidFill>
                <a:cs typeface="Times New Roman" pitchFamily="18" charset="0"/>
              </a:rPr>
              <a:t>life-long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low incidence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of chronic HBV infection in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children under 5 years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of age at present can be attributed to the widespread use of </a:t>
            </a: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HB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2060"/>
                </a:solidFill>
                <a:cs typeface="Times New Roman" pitchFamily="18" charset="0"/>
              </a:rPr>
              <a:t>vaccine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low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or intermediate </a:t>
            </a:r>
            <a:r>
              <a:rPr lang="en-MY" sz="2400" b="1" u="sng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400" b="1" i="1" dirty="0">
                <a:solidFill>
                  <a:srgbClr val="993366"/>
                </a:solidFill>
                <a:cs typeface="Times New Roman" pitchFamily="18" charset="0"/>
              </a:rPr>
              <a:t>Immunization in adults</a:t>
            </a:r>
            <a:r>
              <a:rPr lang="en-MY" sz="2400" b="1" i="1" dirty="0">
                <a:cs typeface="Times New Roman" pitchFamily="18" charset="0"/>
              </a:rPr>
              <a:t> )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         In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those settings </a:t>
            </a:r>
            <a:r>
              <a:rPr lang="en-MY" sz="2400" b="1" dirty="0">
                <a:cs typeface="Times New Roman" pitchFamily="18" charset="0"/>
              </a:rPr>
              <a:t>Routine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pre-exposure</a:t>
            </a:r>
            <a:r>
              <a:rPr lang="en-MY" sz="2400" b="1" dirty="0">
                <a:cs typeface="Times New Roman" pitchFamily="18" charset="0"/>
              </a:rPr>
              <a:t> vaccination should be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considered </a:t>
            </a:r>
            <a:r>
              <a:rPr lang="en-MY" sz="2400" b="1" dirty="0">
                <a:cs typeface="Times New Roman" pitchFamily="18" charset="0"/>
              </a:rPr>
              <a:t>for groups of adults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high-risk groups </a:t>
            </a:r>
            <a:r>
              <a:rPr lang="en-MY" sz="2400" b="1" dirty="0">
                <a:cs typeface="Times New Roman" pitchFamily="18" charset="0"/>
              </a:rPr>
              <a:t>They include: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 smtClean="0">
                <a:cs typeface="Times New Roman" pitchFamily="18" charset="0"/>
              </a:rPr>
              <a:t>  People </a:t>
            </a:r>
            <a:r>
              <a:rPr lang="en-MY" sz="2400" dirty="0">
                <a:cs typeface="Times New Roman" pitchFamily="18" charset="0"/>
              </a:rPr>
              <a:t>who </a:t>
            </a:r>
            <a:r>
              <a:rPr lang="en-MY" sz="2400" b="1" dirty="0">
                <a:cs typeface="Times New Roman" pitchFamily="18" charset="0"/>
              </a:rPr>
              <a:t>frequently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require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products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dialysis patients, recipients of solid organ transplantation</a:t>
            </a:r>
            <a:r>
              <a:rPr lang="en-MY" sz="2400" i="1" dirty="0">
                <a:solidFill>
                  <a:srgbClr val="0070C0"/>
                </a:solidFill>
                <a:cs typeface="Times New Roman" pitchFamily="18" charset="0"/>
              </a:rPr>
              <a:t>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 People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interned in prisons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Persons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inject drugs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household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sexual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contacts 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people with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HBV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infection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People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multiple sexual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partners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Healthcare workers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others who may be exposed to blood and blood products through their work;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580112" y="6383661"/>
            <a:ext cx="32826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solidFill>
                  <a:srgbClr val="FF0000"/>
                </a:solidFill>
                <a:cs typeface="Times New Roman" pitchFamily="18" charset="0"/>
              </a:rPr>
              <a:t>travellers who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6750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0129" y="15472"/>
            <a:ext cx="910004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….low </a:t>
            </a:r>
            <a:r>
              <a:rPr lang="en-MY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intermediate </a:t>
            </a:r>
            <a:r>
              <a:rPr lang="en-MY" sz="1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travellers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who have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not completed their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HB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vaccination series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before leaving for endemic areas</a:t>
            </a: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Adults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age ≥20 </a:t>
            </a:r>
            <a:r>
              <a:rPr lang="en-MY" sz="2400" b="1" dirty="0">
                <a:cs typeface="Times New Roman" pitchFamily="18" charset="0"/>
              </a:rPr>
              <a:t>years should receive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 ml of adult formulation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 usual </a:t>
            </a:r>
            <a:r>
              <a:rPr lang="en-MY" sz="2400" b="1" dirty="0">
                <a:cs typeface="Times New Roman" pitchFamily="18" charset="0"/>
              </a:rPr>
              <a:t>schedule for adults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two doses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separated by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no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less than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4 </a:t>
            </a:r>
            <a:r>
              <a:rPr lang="en-MY" sz="2400" b="1" dirty="0" smtClean="0">
                <a:cs typeface="Times New Roman" pitchFamily="18" charset="0"/>
              </a:rPr>
              <a:t>weeks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b="1" dirty="0"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third dose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4 to 6 months </a:t>
            </a:r>
            <a:r>
              <a:rPr lang="en-MY" sz="2400" b="1" dirty="0">
                <a:cs typeface="Times New Roman" pitchFamily="18" charset="0"/>
              </a:rPr>
              <a:t>after the second </a:t>
            </a:r>
            <a:r>
              <a:rPr lang="en-MY" sz="2400" b="1" dirty="0" smtClean="0">
                <a:cs typeface="Times New Roman" pitchFamily="18" charset="0"/>
              </a:rPr>
              <a:t>dose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All children and adolescents younger than 18 years-old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previously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vaccinated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should receive the vaccine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if they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live in countries where there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 or intermediate </a:t>
            </a:r>
            <a:r>
              <a:rPr lang="en-MY" sz="24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            </a:t>
            </a: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Hepatitis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B immunoglobulin (HBIG)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For immediate protection, HBIG is used for those acutely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exposed to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-positive</a:t>
            </a:r>
            <a:r>
              <a:rPr lang="en-MY" sz="2400" b="1" dirty="0">
                <a:cs typeface="Times New Roman" pitchFamily="18" charset="0"/>
              </a:rPr>
              <a:t> blood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for example 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surgeons</a:t>
            </a:r>
            <a:r>
              <a:rPr lang="en-MY" sz="2400" b="1" dirty="0">
                <a:cs typeface="Times New Roman" pitchFamily="18" charset="0"/>
              </a:rPr>
              <a:t>, nurses or laboratory workers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 (</a:t>
            </a:r>
            <a:r>
              <a:rPr lang="en-MY" sz="2400" b="1" dirty="0">
                <a:cs typeface="Times New Roman" pitchFamily="18" charset="0"/>
              </a:rPr>
              <a:t>b)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New born infants </a:t>
            </a:r>
            <a:r>
              <a:rPr lang="en-MY" sz="2400" b="1" dirty="0">
                <a:cs typeface="Times New Roman" pitchFamily="18" charset="0"/>
              </a:rPr>
              <a:t>of carrier mothers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(</a:t>
            </a:r>
            <a:r>
              <a:rPr lang="en-MY" sz="2400" b="1" dirty="0">
                <a:cs typeface="Times New Roman" pitchFamily="18" charset="0"/>
              </a:rPr>
              <a:t>c)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sexual contacts </a:t>
            </a:r>
            <a:r>
              <a:rPr lang="en-MY" sz="2400" b="1" dirty="0">
                <a:cs typeface="Times New Roman" pitchFamily="18" charset="0"/>
              </a:rPr>
              <a:t>of acute hepatitis B patients, and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 (d) patients who need protection against </a:t>
            </a:r>
            <a:r>
              <a:rPr lang="en-MY" sz="2400" dirty="0">
                <a:cs typeface="Times New Roman" pitchFamily="18" charset="0"/>
              </a:rPr>
              <a:t>HBV infection after liver </a:t>
            </a:r>
            <a:r>
              <a:rPr lang="en-MY" sz="2400" dirty="0" smtClean="0">
                <a:cs typeface="Times New Roman" pitchFamily="18" charset="0"/>
              </a:rPr>
              <a:t>     transplantation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076056" y="6372297"/>
            <a:ext cx="38584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HBIG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should be given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7618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6216" y="443036"/>
            <a:ext cx="907300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HBIG </a:t>
            </a:r>
            <a:r>
              <a:rPr lang="en-MY" sz="2200" b="1" dirty="0">
                <a:cs typeface="Times New Roman" pitchFamily="18" charset="0"/>
              </a:rPr>
              <a:t>should be given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as soon as possible </a:t>
            </a:r>
            <a:r>
              <a:rPr lang="en-MY" sz="2200" b="1" dirty="0">
                <a:cs typeface="Times New Roman" pitchFamily="18" charset="0"/>
              </a:rPr>
              <a:t>after an accidental </a:t>
            </a:r>
            <a:r>
              <a:rPr lang="en-MY" sz="2100" b="1" dirty="0" smtClean="0">
                <a:solidFill>
                  <a:srgbClr val="FF0000"/>
                </a:solidFill>
                <a:cs typeface="Times New Roman" pitchFamily="18" charset="0"/>
              </a:rPr>
              <a:t>inoculation</a:t>
            </a:r>
            <a:r>
              <a:rPr lang="en-MY" sz="2100" dirty="0" smtClean="0">
                <a:cs typeface="Times New Roman" pitchFamily="18" charset="0"/>
              </a:rPr>
              <a:t> </a:t>
            </a:r>
            <a:r>
              <a:rPr lang="en-MY" sz="2100" dirty="0">
                <a:cs typeface="Times New Roman" pitchFamily="18" charset="0"/>
              </a:rPr>
              <a:t>(</a:t>
            </a:r>
            <a:r>
              <a:rPr lang="en-MY" sz="2100" b="1" dirty="0">
                <a:cs typeface="Times New Roman" pitchFamily="18" charset="0"/>
              </a:rPr>
              <a:t>ideally </a:t>
            </a:r>
            <a:r>
              <a:rPr lang="en-MY" sz="2100" b="1" u="sng" dirty="0">
                <a:solidFill>
                  <a:srgbClr val="FF0000"/>
                </a:solidFill>
                <a:cs typeface="Times New Roman" pitchFamily="18" charset="0"/>
              </a:rPr>
              <a:t>within 6 hours </a:t>
            </a:r>
            <a:r>
              <a:rPr lang="en-MY" sz="2100" b="1" dirty="0">
                <a:cs typeface="Times New Roman" pitchFamily="18" charset="0"/>
              </a:rPr>
              <a:t>and preferably </a:t>
            </a:r>
            <a:r>
              <a:rPr lang="en-MY" sz="2100" b="1" dirty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100" b="1" u="sng" dirty="0">
                <a:solidFill>
                  <a:srgbClr val="FF0000"/>
                </a:solidFill>
                <a:cs typeface="Times New Roman" pitchFamily="18" charset="0"/>
              </a:rPr>
              <a:t>later than 48 hours</a:t>
            </a:r>
            <a:r>
              <a:rPr lang="en-MY" sz="21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1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At the same time the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victim's blood is drawn </a:t>
            </a:r>
            <a:r>
              <a:rPr lang="en-MY" sz="2200" dirty="0">
                <a:cs typeface="Times New Roman" pitchFamily="18" charset="0"/>
              </a:rPr>
              <a:t>for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testing</a:t>
            </a:r>
            <a:r>
              <a:rPr lang="en-MY" sz="22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If </a:t>
            </a:r>
            <a:r>
              <a:rPr lang="en-MY" sz="2200" b="1" dirty="0">
                <a:cs typeface="Times New Roman" pitchFamily="18" charset="0"/>
              </a:rPr>
              <a:t>the test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negative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vaccination should be started immediately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and a full course given</a:t>
            </a:r>
            <a:r>
              <a:rPr lang="en-MY" sz="22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If the test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positiv</a:t>
            </a:r>
            <a:r>
              <a:rPr lang="en-MY" sz="2200" b="1" dirty="0">
                <a:cs typeface="Times New Roman" pitchFamily="18" charset="0"/>
              </a:rPr>
              <a:t>e </a:t>
            </a:r>
            <a:r>
              <a:rPr lang="en-MY" sz="2200" b="1" dirty="0">
                <a:solidFill>
                  <a:srgbClr val="009900"/>
                </a:solidFill>
                <a:cs typeface="Times New Roman" pitchFamily="18" charset="0"/>
              </a:rPr>
              <a:t>for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surface antibody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no further action is needed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cs typeface="Times New Roman" pitchFamily="18" charset="0"/>
              </a:rPr>
              <a:t>Recommended dose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is 0.05 to 0.07 ml/kg of body weight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Two doses </a:t>
            </a:r>
            <a:r>
              <a:rPr lang="en-MY" sz="2200" b="1" dirty="0">
                <a:cs typeface="Times New Roman" pitchFamily="18" charset="0"/>
              </a:rPr>
              <a:t>should be given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30 days apart </a:t>
            </a:r>
            <a:r>
              <a:rPr lang="en-MY" sz="2200" i="1" dirty="0">
                <a:cs typeface="Times New Roman" pitchFamily="18" charset="0"/>
              </a:rPr>
              <a:t>.</a:t>
            </a:r>
            <a:r>
              <a:rPr lang="en-MY" sz="2200" b="1" dirty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HBIG provides short-term passive protection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approximately 3 months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en-MY" sz="2200" b="1" i="1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Passive-active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cs typeface="Times New Roman" pitchFamily="18" charset="0"/>
              </a:rPr>
              <a:t>The administration of HBIG and HB vaccine is more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efficacious than HBIG </a:t>
            </a:r>
            <a:r>
              <a:rPr lang="en-MY" sz="2000" b="1" dirty="0">
                <a:cs typeface="Times New Roman" pitchFamily="18" charset="0"/>
              </a:rPr>
              <a:t>alone</a:t>
            </a:r>
            <a:r>
              <a:rPr lang="en-MY" sz="20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HBIG does not interfere with the antibody response to the HB vaccine</a:t>
            </a:r>
            <a:r>
              <a:rPr lang="en-MY" sz="22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This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combined procedure is ideal,</a:t>
            </a:r>
            <a:r>
              <a:rPr lang="en-MY" sz="2200" b="1" dirty="0">
                <a:cs typeface="Times New Roman" pitchFamily="18" charset="0"/>
              </a:rPr>
              <a:t> both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prophylaxis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of persons accidentally exposed to blood known to contain HBV </a:t>
            </a:r>
            <a:r>
              <a:rPr lang="en-MY" sz="2200" b="1" dirty="0">
                <a:cs typeface="Times New Roman" pitchFamily="18" charset="0"/>
              </a:rPr>
              <a:t>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prevention of the carrier </a:t>
            </a:r>
            <a:r>
              <a:rPr lang="en-MY" sz="2200" b="1" dirty="0">
                <a:cs typeface="Times New Roman" pitchFamily="18" charset="0"/>
              </a:rPr>
              <a:t>state in the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new-born </a:t>
            </a:r>
            <a:r>
              <a:rPr lang="en-MY" sz="2200" b="1" dirty="0">
                <a:cs typeface="Times New Roman" pitchFamily="18" charset="0"/>
              </a:rPr>
              <a:t>babies of </a:t>
            </a:r>
            <a:r>
              <a:rPr lang="en-MY" sz="2200" dirty="0">
                <a:cs typeface="Times New Roman" pitchFamily="18" charset="0"/>
              </a:rPr>
              <a:t>carrier mother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3768" y="67629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u="sng" dirty="0" smtClean="0">
                <a:latin typeface="Times New Roman" pitchFamily="18" charset="0"/>
                <a:cs typeface="Times New Roman" pitchFamily="18" charset="0"/>
              </a:rPr>
              <a:t>Cont. …Hepatitis </a:t>
            </a:r>
            <a:r>
              <a:rPr lang="en-MY" sz="1400" b="1" u="sng" dirty="0">
                <a:latin typeface="Times New Roman" pitchFamily="18" charset="0"/>
                <a:cs typeface="Times New Roman" pitchFamily="18" charset="0"/>
              </a:rPr>
              <a:t>B immunoglobulin (HBIG)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08104" y="6441440"/>
            <a:ext cx="34986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latin typeface="Times New Roman" pitchFamily="18" charset="0"/>
                <a:cs typeface="Times New Roman" pitchFamily="18" charset="0"/>
              </a:rPr>
              <a:t>HBIG (0.05-0.07 ml/kg)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415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F36D2C-EFB3-469D-AFC9-42C32054CED1}" type="slidenum">
              <a:rPr lang="ar-SA" smtClean="0"/>
              <a:pPr eaLnBrk="1" hangingPunct="1"/>
              <a:t>26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08520" y="115887"/>
            <a:ext cx="9252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Cont. … Passive-active immunization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cs typeface="Times New Roman" pitchFamily="18" charset="0"/>
              </a:rPr>
              <a:t>HBIG (0.05-0.07 ml/kg) should be given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ASAP and within 24 hours</a:t>
            </a:r>
            <a:r>
              <a:rPr lang="en-MY" sz="2000" b="1" dirty="0" smtClean="0">
                <a:cs typeface="Times New Roman" pitchFamily="18" charset="0"/>
              </a:rPr>
              <a:t>, if possible.</a:t>
            </a:r>
            <a:r>
              <a:rPr lang="en-MY" sz="2000" dirty="0" smtClean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cs typeface="Times New Roman" pitchFamily="18" charset="0"/>
              </a:rPr>
              <a:t>HB  </a:t>
            </a:r>
            <a:r>
              <a:rPr lang="en-MY" sz="2000" b="1" dirty="0">
                <a:cs typeface="Times New Roman" pitchFamily="18" charset="0"/>
              </a:rPr>
              <a:t>vaccine 1.0 ml (20 mcg/1.0 ml) should be given </a:t>
            </a:r>
            <a:r>
              <a:rPr lang="en-MY" sz="2000" b="1" dirty="0" smtClean="0">
                <a:cs typeface="Times New Roman" pitchFamily="18" charset="0"/>
              </a:rPr>
              <a:t>IM  within </a:t>
            </a:r>
            <a:r>
              <a:rPr lang="en-MY" sz="2000" b="1" dirty="0">
                <a:cs typeface="Times New Roman" pitchFamily="18" charset="0"/>
              </a:rPr>
              <a:t>7 days of exposure,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cs typeface="Times New Roman" pitchFamily="18" charset="0"/>
              </a:rPr>
              <a:t>2</a:t>
            </a:r>
            <a:r>
              <a:rPr lang="en-MY" sz="2000" b="1" baseline="30000" dirty="0">
                <a:cs typeface="Times New Roman" pitchFamily="18" charset="0"/>
              </a:rPr>
              <a:t>nd</a:t>
            </a:r>
            <a:r>
              <a:rPr lang="en-MY" sz="2000" b="1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&amp;3</a:t>
            </a:r>
            <a:r>
              <a:rPr lang="en-MY" sz="2000" b="1" baseline="30000" dirty="0" smtClean="0">
                <a:cs typeface="Times New Roman" pitchFamily="18" charset="0"/>
              </a:rPr>
              <a:t>rd</a:t>
            </a:r>
            <a:r>
              <a:rPr lang="en-MY" sz="2000" b="1" dirty="0" smtClean="0">
                <a:cs typeface="Times New Roman" pitchFamily="18" charset="0"/>
              </a:rPr>
              <a:t>  </a:t>
            </a:r>
            <a:r>
              <a:rPr lang="en-MY" sz="2000" b="1" dirty="0">
                <a:cs typeface="Times New Roman" pitchFamily="18" charset="0"/>
              </a:rPr>
              <a:t>doses should be given 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one</a:t>
            </a:r>
            <a:r>
              <a:rPr lang="en-MY" sz="2000" b="1" dirty="0">
                <a:cs typeface="Times New Roman" pitchFamily="18" charset="0"/>
              </a:rPr>
              <a:t> and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six </a:t>
            </a:r>
            <a:r>
              <a:rPr lang="en-MY" sz="2000" b="1" dirty="0">
                <a:cs typeface="Times New Roman" pitchFamily="18" charset="0"/>
              </a:rPr>
              <a:t>months</a:t>
            </a:r>
            <a:r>
              <a:rPr lang="en-MY" b="1" dirty="0">
                <a:cs typeface="Times New Roman" pitchFamily="18" charset="0"/>
              </a:rPr>
              <a:t>, respectively</a:t>
            </a:r>
            <a:r>
              <a:rPr lang="en-MY" sz="2000" b="1" dirty="0">
                <a:cs typeface="Times New Roman" pitchFamily="18" charset="0"/>
              </a:rPr>
              <a:t>, after the first dose.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44" y="2054879"/>
            <a:ext cx="8928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Other Measures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 smtClean="0">
                <a:solidFill>
                  <a:srgbClr val="3C4245"/>
                </a:solidFill>
                <a:cs typeface="Times New Roman" pitchFamily="18" charset="0"/>
              </a:rPr>
              <a:t>implementation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of blood safety strategies,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including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screening of all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donated blood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and blood components</a:t>
            </a:r>
          </a:p>
          <a:p>
            <a:pPr>
              <a:defRPr/>
            </a:pP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     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used for transfusion, can prevent transmission of HBV. Worldwide,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All blood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donors </a:t>
            </a:r>
            <a:r>
              <a:rPr lang="en-MY" b="1" dirty="0"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screened for </a:t>
            </a:r>
            <a:r>
              <a:rPr lang="en-MY" b="1" dirty="0">
                <a:cs typeface="Times New Roman" pitchFamily="18" charset="0"/>
              </a:rPr>
              <a:t>HBV infection,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cs typeface="Times New Roman" pitchFamily="18" charset="0"/>
              </a:rPr>
              <a:t> and those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positive </a:t>
            </a:r>
            <a:r>
              <a:rPr lang="en-MY" b="1" dirty="0">
                <a:cs typeface="Times New Roman" pitchFamily="18" charset="0"/>
              </a:rPr>
              <a:t>for </a:t>
            </a:r>
            <a:r>
              <a:rPr lang="en-MY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b="1" dirty="0"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rejected</a:t>
            </a:r>
            <a:r>
              <a:rPr lang="en-MY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Voluntary blood donation should be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encouraged </a:t>
            </a:r>
            <a:r>
              <a:rPr lang="en-MY" b="1" dirty="0">
                <a:cs typeface="Times New Roman" pitchFamily="18" charset="0"/>
              </a:rPr>
              <a:t>because purchased blood has shown a higher risk of post-transfusion hepatitis 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Safe injection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practices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Unsafe injections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decreased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from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39% in </a:t>
            </a:r>
            <a:r>
              <a:rPr lang="en-MY" b="1" dirty="0">
                <a:solidFill>
                  <a:srgbClr val="002060"/>
                </a:solidFill>
                <a:cs typeface="Times New Roman" pitchFamily="18" charset="0"/>
              </a:rPr>
              <a:t>2000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to 5% in 2010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. Furthermore,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safer sex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practices, including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minimizing the number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of partners and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using barrier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protective measures</a:t>
            </a:r>
            <a:endParaRPr lang="en-MY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Health personnel should </a:t>
            </a:r>
            <a:r>
              <a:rPr lang="en-MY" b="1" dirty="0">
                <a:cs typeface="Times New Roman" pitchFamily="18" charset="0"/>
              </a:rPr>
              <a:t>be alerted to the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importance of </a:t>
            </a:r>
            <a:r>
              <a:rPr lang="en-MY" b="1" dirty="0">
                <a:cs typeface="Times New Roman" pitchFamily="18" charset="0"/>
              </a:rPr>
              <a:t>a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dequate sterilization</a:t>
            </a:r>
            <a:r>
              <a:rPr lang="en-MY" b="1" dirty="0">
                <a:cs typeface="Times New Roman" pitchFamily="18" charset="0"/>
              </a:rPr>
              <a:t> of all instruments and to the practice of simple hygienic measures.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HB Carriers should be told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not to share razors </a:t>
            </a:r>
            <a:r>
              <a:rPr lang="en-MY" b="1" dirty="0">
                <a:cs typeface="Times New Roman" pitchFamily="18" charset="0"/>
              </a:rPr>
              <a:t>or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tooth brushes </a:t>
            </a:r>
            <a:r>
              <a:rPr lang="en-MY" b="1" dirty="0">
                <a:cs typeface="Times New Roman" pitchFamily="18" charset="0"/>
              </a:rPr>
              <a:t>and use </a:t>
            </a:r>
            <a:r>
              <a:rPr lang="en-MY" b="1" dirty="0">
                <a:solidFill>
                  <a:srgbClr val="002060"/>
                </a:solidFill>
                <a:cs typeface="Times New Roman" pitchFamily="18" charset="0"/>
              </a:rPr>
              <a:t>barrier methods of contraception</a:t>
            </a:r>
            <a:r>
              <a:rPr lang="en-MY" b="1" dirty="0">
                <a:cs typeface="Times New Roman" pitchFamily="18" charset="0"/>
              </a:rPr>
              <a:t>;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they should not donate blood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2800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229200"/>
            <a:ext cx="4536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Qs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2541" y="5224798"/>
            <a:ext cx="25394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Qs ???</a:t>
            </a:r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17DF5F0-6298-4A93-85EC-B88DECD204E6}" type="slidenum">
              <a:rPr lang="ar-SA" smtClean="0"/>
              <a:pPr eaLnBrk="1" hangingPunct="1"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9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BBACD0F-AAB6-4665-ABFA-5FF1F5D3AC7C}" type="slidenum">
              <a:rPr lang="ar-SA" smtClean="0"/>
              <a:pPr eaLnBrk="1" hangingPunct="1"/>
              <a:t>28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836613"/>
            <a:ext cx="5041900" cy="4800600"/>
          </a:xfrm>
          <a:prstGeom prst="rect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Pre-vaccination serological testing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recommended for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born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Africa, Asia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Pacific Islands, and other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regions with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prevalence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≥2%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Household, sex and needle sharing contacts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-positive persons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Homosexuals;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Injecting drug users;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Certain persons receiving cytotoxic or immunosuppressive therapy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not indicated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before routine vaccination of </a:t>
            </a:r>
            <a:r>
              <a:rPr lang="en-MY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infants and children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5041900" y="881063"/>
            <a:ext cx="4102100" cy="4462462"/>
          </a:xfrm>
          <a:prstGeom prst="rect">
            <a:avLst/>
          </a:prstGeom>
          <a:noFill/>
          <a:ln w="28575">
            <a:solidFill>
              <a:srgbClr val="4091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1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vaccination </a:t>
            </a:r>
            <a:r>
              <a:rPr lang="en-MY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serological testing</a:t>
            </a:r>
            <a:endParaRPr lang="en-MY" sz="21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recommended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chronic haemodialysis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persons with HIV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sex partners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infants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women certain HCWs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routinely recommended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following vaccination of infants, children, adolescents, or most adults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MY" sz="2200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051050" y="188913"/>
            <a:ext cx="595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latin typeface="Times New Roman" pitchFamily="18" charset="0"/>
                <a:cs typeface="Times New Roman" pitchFamily="18" charset="0"/>
              </a:rPr>
              <a:t>Serological testing in vaccine recipients </a:t>
            </a:r>
            <a:endParaRPr lang="en-MY" sz="24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2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-53975"/>
            <a:ext cx="10541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0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0688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cs typeface="Times New Roman" pitchFamily="18" charset="0"/>
              </a:rPr>
              <a:t>Hepatitis B (formerly known as "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serum"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hepatitis</a:t>
            </a:r>
          </a:p>
          <a:p>
            <a:r>
              <a:rPr lang="en-US" sz="2400" dirty="0" smtClean="0">
                <a:solidFill>
                  <a:srgbClr val="333333"/>
                </a:solidFill>
              </a:rPr>
              <a:t>Hepatitis </a:t>
            </a:r>
            <a:r>
              <a:rPr lang="en-US" sz="2400" dirty="0">
                <a:solidFill>
                  <a:srgbClr val="333333"/>
                </a:solidFill>
              </a:rPr>
              <a:t>B is a global public health threat and the world’s most common serious liver infection</a:t>
            </a:r>
            <a:r>
              <a:rPr lang="en-US" sz="24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US" sz="2400" dirty="0">
                <a:solidFill>
                  <a:srgbClr val="333333"/>
                </a:solidFill>
              </a:rPr>
              <a:t>It is up to </a:t>
            </a:r>
            <a:r>
              <a:rPr lang="en-US" sz="2400" b="1" dirty="0">
                <a:solidFill>
                  <a:srgbClr val="FF0000"/>
                </a:solidFill>
              </a:rPr>
              <a:t>100 times more </a:t>
            </a:r>
            <a:r>
              <a:rPr lang="en-US" sz="2400" dirty="0">
                <a:solidFill>
                  <a:srgbClr val="333333"/>
                </a:solidFill>
              </a:rPr>
              <a:t>infectious than the </a:t>
            </a:r>
            <a:r>
              <a:rPr lang="en-US" sz="2400" b="1" dirty="0">
                <a:solidFill>
                  <a:schemeClr val="tx2"/>
                </a:solidFill>
              </a:rPr>
              <a:t>HIV/AIDS virus</a:t>
            </a:r>
            <a:r>
              <a:rPr lang="en-US" sz="24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US" sz="2400" dirty="0">
                <a:solidFill>
                  <a:srgbClr val="333333"/>
                </a:solidFill>
              </a:rPr>
              <a:t>It also is the primary cause of liver cancer (</a:t>
            </a:r>
            <a:r>
              <a:rPr lang="en-US" sz="2400" b="1" dirty="0">
                <a:solidFill>
                  <a:schemeClr val="tx2"/>
                </a:solidFill>
              </a:rPr>
              <a:t>also known </a:t>
            </a:r>
            <a:r>
              <a:rPr lang="en-US" sz="2400" b="1" dirty="0" smtClean="0">
                <a:solidFill>
                  <a:schemeClr val="tx2"/>
                </a:solidFill>
              </a:rPr>
              <a:t>as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hepatocellular carcinoma or HCC</a:t>
            </a:r>
            <a:r>
              <a:rPr lang="en-US" sz="2400" dirty="0">
                <a:solidFill>
                  <a:srgbClr val="333333"/>
                </a:solidFill>
              </a:rPr>
              <a:t>), which is the </a:t>
            </a:r>
            <a:r>
              <a:rPr lang="en-US" sz="2400" b="1" dirty="0">
                <a:solidFill>
                  <a:schemeClr val="tx2"/>
                </a:solidFill>
              </a:rPr>
              <a:t>second-leading cause of cancer deaths </a:t>
            </a:r>
            <a:r>
              <a:rPr lang="en-US" sz="2400" dirty="0">
                <a:solidFill>
                  <a:srgbClr val="333333"/>
                </a:solidFill>
              </a:rPr>
              <a:t>in the world</a:t>
            </a:r>
            <a:r>
              <a:rPr lang="en-US" sz="24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400" b="1" dirty="0" smtClean="0">
                <a:cs typeface="Times New Roman" pitchFamily="18" charset="0"/>
              </a:rPr>
              <a:t>It </a:t>
            </a:r>
            <a:r>
              <a:rPr lang="en-US" sz="2400" b="1" dirty="0">
                <a:cs typeface="Times New Roman" pitchFamily="18" charset="0"/>
              </a:rPr>
              <a:t>is a major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global health problem</a:t>
            </a:r>
            <a:r>
              <a:rPr lang="en-US" sz="2400" b="1" dirty="0">
                <a:cs typeface="Times New Roman" pitchFamily="18" charset="0"/>
              </a:rPr>
              <a:t>, &amp; the most serious type of viral hepatitis.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However, it can be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prevented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by currently available 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safe </a:t>
            </a:r>
            <a:r>
              <a:rPr lang="en-MY" sz="2400" b="1" dirty="0">
                <a:cs typeface="Times New Roman" pitchFamily="18" charset="0"/>
              </a:rPr>
              <a:t>and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effective vaccine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endParaRPr lang="en-MY" sz="2400" b="1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Clinically it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characterized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by variety  of outcomes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Usually, it is 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self-limiting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nfection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, which may be either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ubclinical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Symptomatic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Roughly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70 %of 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HBV infection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have symptoms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9752" y="226622"/>
            <a:ext cx="2592388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HEPATITIS B</a:t>
            </a:r>
          </a:p>
        </p:txBody>
      </p:sp>
      <p:pic>
        <p:nvPicPr>
          <p:cNvPr id="4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3"/>
            <a:ext cx="124196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42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0CACA82-AE93-4CAD-A698-3C1891AD18D6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8085" y="592435"/>
            <a:ext cx="907345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Chronic </a:t>
            </a:r>
            <a:r>
              <a:rPr lang="en-MY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HBV </a:t>
            </a:r>
            <a:r>
              <a:rPr lang="en-MY" sz="28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800" dirty="0" smtClean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around </a:t>
            </a: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5%of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adults, </a:t>
            </a:r>
            <a:r>
              <a:rPr lang="en-MY" sz="2400" b="1" dirty="0">
                <a:solidFill>
                  <a:srgbClr val="DA1F28"/>
                </a:solidFill>
                <a:cs typeface="Times New Roman" pitchFamily="18" charset="0"/>
              </a:rPr>
              <a:t>30 %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of children, and roughly </a:t>
            </a: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95%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of early childhood and infants 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exposed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at birth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will not clear the virus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and will 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chronic HBV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infection</a:t>
            </a:r>
            <a:r>
              <a:rPr lang="en-MY" sz="2400" dirty="0">
                <a:solidFill>
                  <a:srgbClr val="222222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These people are considered </a:t>
            </a:r>
            <a:r>
              <a:rPr lang="en-MY" sz="2400" b="1" dirty="0">
                <a:solidFill>
                  <a:srgbClr val="DA1F28"/>
                </a:solidFill>
                <a:cs typeface="Times New Roman" pitchFamily="18" charset="0"/>
              </a:rPr>
              <a:t>carriers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 since the virus remains in their blood</a:t>
            </a:r>
            <a:r>
              <a:rPr lang="en-MY" sz="2400" dirty="0"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In approximately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 to 15 % </a:t>
            </a:r>
            <a:r>
              <a:rPr lang="en-MY" sz="2400" b="1" dirty="0">
                <a:cs typeface="Times New Roman" pitchFamily="18" charset="0"/>
              </a:rPr>
              <a:t>of cases, HBV infection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fails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resolve  </a:t>
            </a:r>
            <a:r>
              <a:rPr lang="en-MY" sz="2400" b="1" dirty="0">
                <a:cs typeface="Times New Roman" pitchFamily="18" charset="0"/>
              </a:rPr>
              <a:t>and become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persistent carriers </a:t>
            </a:r>
            <a:r>
              <a:rPr lang="en-MY" sz="2400" b="1" dirty="0">
                <a:cs typeface="Times New Roman" pitchFamily="18" charset="0"/>
              </a:rPr>
              <a:t>of the virus</a:t>
            </a:r>
            <a:endParaRPr lang="en-MY" sz="2400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Persistent</a:t>
            </a:r>
            <a:r>
              <a:rPr lang="en-MY" sz="2400" dirty="0">
                <a:cs typeface="Times New Roman" pitchFamily="18" charset="0"/>
              </a:rPr>
              <a:t> HBV infection may cause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progressive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liver disease </a:t>
            </a:r>
            <a:r>
              <a:rPr lang="en-MY" sz="2400" dirty="0">
                <a:cs typeface="Times New Roman" pitchFamily="18" charset="0"/>
              </a:rPr>
              <a:t>including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active hepatitis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HCC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 smtClean="0">
                <a:cs typeface="Times New Roman" pitchFamily="18" charset="0"/>
              </a:rPr>
              <a:t>HBV </a:t>
            </a:r>
            <a:r>
              <a:rPr lang="en-MY" sz="2400" dirty="0">
                <a:cs typeface="Times New Roman" pitchFamily="18" charset="0"/>
              </a:rPr>
              <a:t>can </a:t>
            </a:r>
            <a:r>
              <a:rPr lang="en-MY" sz="2400" b="1" dirty="0">
                <a:cs typeface="Times New Roman" pitchFamily="18" charset="0"/>
              </a:rPr>
              <a:t>form 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dangerous alliance </a:t>
            </a:r>
            <a:r>
              <a:rPr lang="en-MY" sz="2400" b="1" dirty="0">
                <a:cs typeface="Times New Roman" pitchFamily="18" charset="0"/>
              </a:rPr>
              <a:t>with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Delta Virus </a:t>
            </a:r>
            <a:r>
              <a:rPr lang="en-MY" sz="2400" dirty="0">
                <a:cs typeface="Times New Roman" pitchFamily="18" charset="0"/>
              </a:rPr>
              <a:t>and produce 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new  form </a:t>
            </a:r>
            <a:r>
              <a:rPr lang="en-MY" sz="2400" b="1" dirty="0">
                <a:cs typeface="Times New Roman" pitchFamily="18" charset="0"/>
              </a:rPr>
              <a:t>of virulent hepatitis </a:t>
            </a:r>
            <a:r>
              <a:rPr lang="en-MY" sz="2400" dirty="0">
                <a:cs typeface="Times New Roman" pitchFamily="18" charset="0"/>
              </a:rPr>
              <a:t>which is considered to be a widespread threat for much of the world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555875" y="4763"/>
            <a:ext cx="2603500" cy="3683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rgbClr val="C00000"/>
                </a:solidFill>
              </a:rPr>
              <a:t>Cont.… HEPATITIS B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933" y="4763"/>
            <a:ext cx="1222375" cy="104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6" y="116632"/>
            <a:ext cx="37687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-180528" y="692696"/>
            <a:ext cx="90730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333333"/>
                </a:solidFill>
                <a:cs typeface="Times New Roman" pitchFamily="18" charset="0"/>
              </a:rPr>
              <a:t>Hepatitis B is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major global </a:t>
            </a:r>
            <a:r>
              <a:rPr lang="en-US" sz="2400" dirty="0" smtClean="0">
                <a:cs typeface="Times New Roman" pitchFamily="18" charset="0"/>
              </a:rPr>
              <a:t>health problem, and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the most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serious type of viral hepatitis</a:t>
            </a:r>
            <a:r>
              <a:rPr lang="en-US" sz="2400" dirty="0" smtClean="0">
                <a:solidFill>
                  <a:srgbClr val="333333"/>
                </a:solidFill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More than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 Billion </a:t>
            </a:r>
            <a:r>
              <a:rPr lang="en-MY" sz="2400" b="1" dirty="0" smtClean="0">
                <a:cs typeface="Times New Roman" pitchFamily="18" charset="0"/>
              </a:rPr>
              <a:t>people worldwide have evidence</a:t>
            </a:r>
            <a:r>
              <a:rPr lang="en-US" sz="2400" b="1" dirty="0" smtClean="0">
                <a:solidFill>
                  <a:schemeClr val="tx2"/>
                </a:solidFill>
              </a:rPr>
              <a:t>(one out of three people)</a:t>
            </a: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of past or current HBV infectio</a:t>
            </a:r>
            <a:r>
              <a:rPr lang="en-MY" sz="2400" dirty="0" smtClean="0">
                <a:cs typeface="Times New Roman" pitchFamily="18" charset="0"/>
              </a:rPr>
              <a:t>n and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Approximately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1.5 million </a:t>
            </a: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people become newly infected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each year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333333"/>
                </a:solidFill>
              </a:rPr>
              <a:t>Almost </a:t>
            </a:r>
            <a:r>
              <a:rPr lang="en-US" sz="2400" b="1" dirty="0" smtClean="0">
                <a:solidFill>
                  <a:srgbClr val="FF0000"/>
                </a:solidFill>
              </a:rPr>
              <a:t>300 million </a:t>
            </a:r>
            <a:r>
              <a:rPr lang="en-US" sz="2400" dirty="0" smtClean="0">
                <a:solidFill>
                  <a:srgbClr val="333333"/>
                </a:solidFill>
              </a:rPr>
              <a:t>people are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chronically infected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rgbClr val="333333"/>
                </a:solidFill>
              </a:rPr>
              <a:t>Approximately </a:t>
            </a:r>
            <a:r>
              <a:rPr lang="en-US" sz="2400" b="1" dirty="0" smtClean="0">
                <a:solidFill>
                  <a:srgbClr val="FF0000"/>
                </a:solidFill>
              </a:rPr>
              <a:t>10% </a:t>
            </a:r>
            <a:r>
              <a:rPr lang="en-US" sz="2400" dirty="0" smtClean="0">
                <a:solidFill>
                  <a:srgbClr val="333333"/>
                </a:solidFill>
              </a:rPr>
              <a:t>of infected individuals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are diagnosed</a:t>
            </a:r>
            <a:endParaRPr lang="en-MY" sz="24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333333"/>
                </a:solidFill>
              </a:rPr>
              <a:t> in </a:t>
            </a:r>
            <a:r>
              <a:rPr lang="en-US" sz="2400" b="1" dirty="0" smtClean="0">
                <a:solidFill>
                  <a:schemeClr val="tx2"/>
                </a:solidFill>
              </a:rPr>
              <a:t>2019 An </a:t>
            </a:r>
            <a:r>
              <a:rPr lang="en-US" sz="2400" dirty="0" smtClean="0">
                <a:solidFill>
                  <a:srgbClr val="333333"/>
                </a:solidFill>
              </a:rPr>
              <a:t>estimated </a:t>
            </a:r>
            <a:r>
              <a:rPr lang="en-US" sz="2400" b="1" dirty="0" smtClean="0">
                <a:solidFill>
                  <a:srgbClr val="FF0000"/>
                </a:solidFill>
              </a:rPr>
              <a:t>820,000 </a:t>
            </a:r>
            <a:r>
              <a:rPr lang="en-US" sz="2400" dirty="0" smtClean="0">
                <a:solidFill>
                  <a:srgbClr val="333333"/>
                </a:solidFill>
              </a:rPr>
              <a:t>people </a:t>
            </a:r>
            <a:r>
              <a:rPr lang="en-US" sz="2400" b="1" dirty="0" smtClean="0">
                <a:solidFill>
                  <a:srgbClr val="FF0000"/>
                </a:solidFill>
              </a:rPr>
              <a:t>die each year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from hepatitis B and related complications such as liver cancer.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333333"/>
                </a:solidFill>
              </a:rPr>
              <a:t>Approximately </a:t>
            </a:r>
            <a:r>
              <a:rPr lang="en-US" sz="2400" b="1" dirty="0" smtClean="0">
                <a:solidFill>
                  <a:srgbClr val="FF0000"/>
                </a:solidFill>
              </a:rPr>
              <a:t>two people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die </a:t>
            </a:r>
            <a:r>
              <a:rPr lang="en-US" sz="2400" b="1" dirty="0" smtClean="0">
                <a:solidFill>
                  <a:schemeClr val="tx2"/>
                </a:solidFill>
              </a:rPr>
              <a:t>each minute </a:t>
            </a:r>
            <a:r>
              <a:rPr lang="en-US" sz="2400" dirty="0" smtClean="0">
                <a:solidFill>
                  <a:srgbClr val="333333"/>
                </a:solidFill>
              </a:rPr>
              <a:t>from hepatitis B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HBV is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 leading cause of liver </a:t>
            </a:r>
            <a:r>
              <a:rPr lang="en-MY" sz="2400" b="1" dirty="0" smtClean="0">
                <a:cs typeface="Times New Roman" pitchFamily="18" charset="0"/>
              </a:rPr>
              <a:t>cirrhosis </a:t>
            </a:r>
            <a:r>
              <a:rPr lang="en-MY" sz="2400" dirty="0" smtClean="0">
                <a:cs typeface="Times New Roman" pitchFamily="18" charset="0"/>
              </a:rPr>
              <a:t>&amp;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HCC </a:t>
            </a:r>
            <a:r>
              <a:rPr lang="en-MY" sz="2400" dirty="0" smtClean="0">
                <a:cs typeface="Times New Roman" pitchFamily="18" charset="0"/>
              </a:rPr>
              <a:t>WW 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dirty="0" smtClean="0">
                <a:cs typeface="Times New Roman" pitchFamily="18" charset="0"/>
              </a:rPr>
              <a:t>The virus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causes 60-80% of all primary liver cancer.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Between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5-15 % </a:t>
            </a:r>
            <a:r>
              <a:rPr lang="en-MY" sz="2400" b="1" dirty="0" smtClean="0">
                <a:cs typeface="Times New Roman" pitchFamily="18" charset="0"/>
              </a:rPr>
              <a:t>of adults, and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    up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to 95 %of</a:t>
            </a:r>
            <a:r>
              <a:rPr lang="en-MY" sz="2400" b="1" dirty="0" smtClean="0">
                <a:cs typeface="Times New Roman" pitchFamily="18" charset="0"/>
              </a:rPr>
              <a:t> infants infected </a:t>
            </a:r>
          </a:p>
          <a:p>
            <a:pPr algn="just">
              <a:defRPr/>
            </a:pPr>
            <a:r>
              <a:rPr lang="en-MY" sz="2400" dirty="0" smtClean="0">
                <a:cs typeface="Times New Roman" pitchFamily="18" charset="0"/>
              </a:rPr>
              <a:t>.            </a:t>
            </a:r>
            <a:r>
              <a:rPr lang="en-MY" sz="2400" b="1" dirty="0" smtClean="0">
                <a:cs typeface="Times New Roman" pitchFamily="18" charset="0"/>
              </a:rPr>
              <a:t>Among these</a:t>
            </a:r>
            <a:r>
              <a:rPr lang="en-MY" sz="2400" dirty="0" smtClean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25%, in the long term, develop 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 liver disease </a:t>
            </a:r>
            <a:endParaRPr lang="en-MY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959932" y="5157192"/>
            <a:ext cx="79208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66448" y="5240595"/>
            <a:ext cx="227594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with HBV 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 carriers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5" y="80478"/>
            <a:ext cx="1875946" cy="14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86103" y="4363431"/>
            <a:ext cx="2376264" cy="2246769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000" b="1" dirty="0" smtClean="0">
                <a:solidFill>
                  <a:srgbClr val="00B050"/>
                </a:solidFill>
                <a:cs typeface="Times New Roman" pitchFamily="18" charset="0"/>
              </a:rPr>
              <a:t>   About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1/2million</a:t>
            </a:r>
            <a:r>
              <a:rPr lang="en-MY" sz="20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deaths/year </a:t>
            </a:r>
            <a:r>
              <a:rPr lang="en-MY" sz="2000" b="1" dirty="0">
                <a:cs typeface="Times New Roman" pitchFamily="18" charset="0"/>
              </a:rPr>
              <a:t>are due </a:t>
            </a:r>
            <a:r>
              <a:rPr lang="en-MY" sz="2000" b="1" dirty="0" smtClean="0">
                <a:cs typeface="Times New Roman" pitchFamily="18" charset="0"/>
              </a:rPr>
              <a:t>to </a:t>
            </a:r>
            <a:r>
              <a:rPr lang="en-MY" sz="2000" b="1" dirty="0" err="1" smtClean="0">
                <a:solidFill>
                  <a:srgbClr val="0070C0"/>
                </a:solidFill>
                <a:cs typeface="Times New Roman" pitchFamily="18" charset="0"/>
              </a:rPr>
              <a:t>advanced</a:t>
            </a:r>
            <a:r>
              <a:rPr lang="en-MY" sz="2000" b="1" dirty="0" err="1" smtClean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hepatitis</a:t>
            </a:r>
            <a:r>
              <a:rPr lang="en-MY" sz="2000" b="1" dirty="0">
                <a:cs typeface="Times New Roman" pitchFamily="18" charset="0"/>
              </a:rPr>
              <a:t>, and </a:t>
            </a:r>
          </a:p>
          <a:p>
            <a:pPr algn="just">
              <a:defRPr/>
            </a:pP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340000 </a:t>
            </a:r>
            <a:r>
              <a:rPr lang="en-MY" sz="2000" b="1" dirty="0">
                <a:cs typeface="Times New Roman" pitchFamily="18" charset="0"/>
              </a:rPr>
              <a:t>are due to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hepatocellular carcinoma </a:t>
            </a:r>
            <a:r>
              <a:rPr lang="en-MY" sz="2000" b="1" dirty="0">
                <a:cs typeface="Times New Roman" pitchFamily="18" charset="0"/>
              </a:rPr>
              <a:t>(HCC</a:t>
            </a:r>
            <a:endParaRPr lang="en-US" sz="20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6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9377"/>
            <a:ext cx="903022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C4245"/>
                </a:solidFill>
              </a:rPr>
              <a:t>The burden of hepatitis B infection </a:t>
            </a:r>
            <a:endParaRPr lang="en-US" sz="2400" b="1" dirty="0" smtClean="0">
              <a:solidFill>
                <a:srgbClr val="3C4245"/>
              </a:solidFill>
            </a:endParaRPr>
          </a:p>
          <a:p>
            <a:r>
              <a:rPr lang="en-US" sz="2400" dirty="0" smtClean="0">
                <a:solidFill>
                  <a:srgbClr val="3C4245"/>
                </a:solidFill>
              </a:rPr>
              <a:t>is </a:t>
            </a:r>
            <a:r>
              <a:rPr lang="en-US" sz="2400" dirty="0">
                <a:solidFill>
                  <a:srgbClr val="3C4245"/>
                </a:solidFill>
              </a:rPr>
              <a:t>highest in the WHO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Western Pacific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Region(</a:t>
            </a:r>
            <a:r>
              <a:rPr lang="en-US" sz="2400" dirty="0">
                <a:solidFill>
                  <a:srgbClr val="FF0000"/>
                </a:solidFill>
              </a:rPr>
              <a:t>116 million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2400" dirty="0">
                <a:solidFill>
                  <a:srgbClr val="3C4245"/>
                </a:solidFill>
              </a:rPr>
              <a:t>and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the WHO African Region,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81 million</a:t>
            </a:r>
            <a:r>
              <a:rPr lang="en-US" sz="2400" dirty="0" smtClean="0">
                <a:solidFill>
                  <a:srgbClr val="3C4245"/>
                </a:solidFill>
              </a:rPr>
              <a:t>) </a:t>
            </a:r>
            <a:r>
              <a:rPr lang="en-US" sz="2400" dirty="0">
                <a:solidFill>
                  <a:srgbClr val="3C4245"/>
                </a:solidFill>
              </a:rPr>
              <a:t>people, </a:t>
            </a:r>
            <a:r>
              <a:rPr lang="en-US" sz="2400" dirty="0" smtClean="0">
                <a:solidFill>
                  <a:srgbClr val="3C4245"/>
                </a:solidFill>
              </a:rPr>
              <a:t>are </a:t>
            </a:r>
            <a:r>
              <a:rPr lang="en-US" sz="2400" dirty="0">
                <a:solidFill>
                  <a:srgbClr val="3C4245"/>
                </a:solidFill>
              </a:rPr>
              <a:t>chronically infected. </a:t>
            </a:r>
            <a:endParaRPr lang="en-US" sz="2400" dirty="0" smtClean="0">
              <a:solidFill>
                <a:srgbClr val="3C4245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Sixty </a:t>
            </a:r>
            <a:r>
              <a:rPr lang="en-US" sz="2400" b="1" dirty="0">
                <a:solidFill>
                  <a:srgbClr val="FF0000"/>
                </a:solidFill>
              </a:rPr>
              <a:t>million </a:t>
            </a:r>
            <a:r>
              <a:rPr lang="en-US" sz="2400" dirty="0">
                <a:solidFill>
                  <a:srgbClr val="3C4245"/>
                </a:solidFill>
              </a:rPr>
              <a:t>people are infected in the WHO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Eastern Mediterranean Region, </a:t>
            </a:r>
            <a:r>
              <a:rPr lang="en-US" sz="2400" b="1" dirty="0">
                <a:solidFill>
                  <a:srgbClr val="FF0000"/>
                </a:solidFill>
              </a:rPr>
              <a:t>18 million </a:t>
            </a:r>
            <a:r>
              <a:rPr lang="en-US" sz="2400" dirty="0">
                <a:solidFill>
                  <a:srgbClr val="3C4245"/>
                </a:solidFill>
              </a:rPr>
              <a:t>in the WHO </a:t>
            </a:r>
            <a:r>
              <a:rPr lang="en-US" sz="2400" b="1" dirty="0">
                <a:solidFill>
                  <a:schemeClr val="tx2"/>
                </a:solidFill>
              </a:rPr>
              <a:t>South-East Asia Region</a:t>
            </a:r>
            <a:r>
              <a:rPr lang="en-US" sz="2400" dirty="0" smtClean="0">
                <a:solidFill>
                  <a:srgbClr val="3C4245"/>
                </a:solidFill>
              </a:rPr>
              <a:t>,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14 million </a:t>
            </a:r>
            <a:r>
              <a:rPr lang="en-US" sz="2400" dirty="0">
                <a:solidFill>
                  <a:srgbClr val="3C4245"/>
                </a:solidFill>
              </a:rPr>
              <a:t>in the WHO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European Region </a:t>
            </a:r>
            <a:r>
              <a:rPr lang="en-US" sz="2400" dirty="0">
                <a:solidFill>
                  <a:srgbClr val="3C4245"/>
                </a:solidFill>
              </a:rPr>
              <a:t>and </a:t>
            </a:r>
            <a:r>
              <a:rPr lang="en-US" sz="2400" b="1" dirty="0">
                <a:solidFill>
                  <a:srgbClr val="FF0000"/>
                </a:solidFill>
              </a:rPr>
              <a:t>5 million </a:t>
            </a:r>
            <a:r>
              <a:rPr lang="en-US" sz="2400" dirty="0">
                <a:solidFill>
                  <a:srgbClr val="3C4245"/>
                </a:solidFill>
              </a:rPr>
              <a:t>in the WHO </a:t>
            </a:r>
            <a:r>
              <a:rPr lang="en-US" sz="2400" b="1" dirty="0">
                <a:solidFill>
                  <a:schemeClr val="tx2"/>
                </a:solidFill>
              </a:rPr>
              <a:t>Region of the </a:t>
            </a:r>
            <a:r>
              <a:rPr lang="en-US" sz="2400" b="1" dirty="0" smtClean="0">
                <a:solidFill>
                  <a:schemeClr val="tx2"/>
                </a:solidFill>
              </a:rPr>
              <a:t>Americas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Hepatitis B </a:t>
            </a:r>
            <a:r>
              <a:rPr lang="en-MY" sz="2400" b="1" u="sng" dirty="0">
                <a:solidFill>
                  <a:srgbClr val="0070C0"/>
                </a:solidFill>
                <a:cs typeface="Times New Roman" pitchFamily="18" charset="0"/>
              </a:rPr>
              <a:t>is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Endemic</a:t>
            </a:r>
            <a:r>
              <a:rPr lang="en-MY" sz="2400" b="1" u="sng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throughout the world</a:t>
            </a:r>
            <a:r>
              <a:rPr lang="en-MY" sz="2400" dirty="0">
                <a:cs typeface="Times New Roman" pitchFamily="18" charset="0"/>
              </a:rPr>
              <a:t>, especially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Tropical and Developing </a:t>
            </a:r>
            <a:r>
              <a:rPr lang="en-MY" sz="2300" b="1" dirty="0">
                <a:cs typeface="Times New Roman" pitchFamily="18" charset="0"/>
              </a:rPr>
              <a:t>countries</a:t>
            </a:r>
            <a:r>
              <a:rPr lang="en-MY" sz="23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and also in some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regions of Europe </a:t>
            </a:r>
            <a:endParaRPr lang="en-MY" sz="2300" i="1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   Its </a:t>
            </a:r>
            <a:r>
              <a:rPr lang="en-MY" sz="2400" b="1" dirty="0">
                <a:cs typeface="Times New Roman" pitchFamily="18" charset="0"/>
              </a:rPr>
              <a:t>prevalence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varies</a:t>
            </a:r>
            <a:r>
              <a:rPr lang="en-MY" sz="2400" b="1" dirty="0">
                <a:cs typeface="Times New Roman" pitchFamily="18" charset="0"/>
              </a:rPr>
              <a:t> from country to country </a:t>
            </a:r>
            <a:r>
              <a:rPr lang="en-MY" sz="2400" dirty="0"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  depends upon a complex mix of 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Behavioural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Environmenta</a:t>
            </a:r>
            <a:r>
              <a:rPr lang="en-MY" sz="2400" b="1" dirty="0">
                <a:cs typeface="Times New Roman" pitchFamily="18" charset="0"/>
              </a:rPr>
              <a:t>l </a:t>
            </a:r>
          </a:p>
          <a:p>
            <a:pPr algn="just">
              <a:defRPr/>
            </a:pPr>
            <a:r>
              <a:rPr lang="en-MY" sz="2400" b="1" dirty="0">
                <a:cs typeface="Times New Roman" pitchFamily="18" charset="0"/>
              </a:rPr>
              <a:t>                                                                 and 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Host </a:t>
            </a:r>
            <a:r>
              <a:rPr lang="en-MY" sz="2400" b="1" dirty="0" smtClean="0">
                <a:solidFill>
                  <a:srgbClr val="9900CC"/>
                </a:solidFill>
                <a:cs typeface="Times New Roman" pitchFamily="18" charset="0"/>
              </a:rPr>
              <a:t>Factors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In general it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lowest </a:t>
            </a:r>
            <a:r>
              <a:rPr lang="en-MY" sz="2200" b="1" dirty="0">
                <a:cs typeface="Times New Roman" pitchFamily="18" charset="0"/>
              </a:rPr>
              <a:t>in countries or areas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with high standards </a:t>
            </a:r>
            <a:r>
              <a:rPr lang="en-MY" sz="2200" b="1" dirty="0">
                <a:cs typeface="Times New Roman" pitchFamily="18" charset="0"/>
              </a:rPr>
              <a:t>of living.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The HBV infection is a global problem,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66 %of all </a:t>
            </a:r>
            <a:r>
              <a:rPr lang="en-MY" sz="2400" b="1" dirty="0">
                <a:cs typeface="Times New Roman" pitchFamily="18" charset="0"/>
              </a:rPr>
              <a:t>the world's population living in areas where there are high levels of </a:t>
            </a:r>
            <a:r>
              <a:rPr lang="en-MY" sz="2400" b="1" dirty="0" smtClean="0">
                <a:cs typeface="Times New Roman" pitchFamily="18" charset="0"/>
              </a:rPr>
              <a:t>infection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7430" y="116632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Cont.  …Geographical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63888" y="6144726"/>
            <a:ext cx="5328593" cy="50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en-MY" sz="1400" b="1" dirty="0">
                <a:solidFill>
                  <a:schemeClr val="bg1"/>
                </a:solidFill>
                <a:cs typeface="Times New Roman" pitchFamily="18" charset="0"/>
              </a:rPr>
              <a:t>Based on </a:t>
            </a:r>
            <a:r>
              <a:rPr lang="en-MY" sz="1400" b="1" dirty="0" err="1">
                <a:solidFill>
                  <a:schemeClr val="bg1"/>
                </a:solidFill>
                <a:cs typeface="Times New Roman" pitchFamily="18" charset="0"/>
              </a:rPr>
              <a:t>HBsAg</a:t>
            </a:r>
            <a:r>
              <a:rPr lang="en-MY" sz="1400" b="1" dirty="0">
                <a:solidFill>
                  <a:schemeClr val="bg1"/>
                </a:solidFill>
                <a:cs typeface="Times New Roman" pitchFamily="18" charset="0"/>
              </a:rPr>
              <a:t> carrier rates, countries categorized into 3groups</a:t>
            </a:r>
          </a:p>
        </p:txBody>
      </p:sp>
    </p:spTree>
    <p:extLst>
      <p:ext uri="{BB962C8B-B14F-4D97-AF65-F5344CB8AC3E}">
        <p14:creationId xmlns:p14="http://schemas.microsoft.com/office/powerpoint/2010/main" val="387881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D605628-4D5D-42E9-91F9-2CC31CD5B3D0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2771800" y="395372"/>
            <a:ext cx="2781531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76470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Based on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carrier rates</a:t>
            </a:r>
            <a:r>
              <a:rPr lang="en-MY" sz="2400" b="1" dirty="0">
                <a:cs typeface="Times New Roman" pitchFamily="18" charset="0"/>
              </a:rPr>
              <a:t>, countries categorized into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3groups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High </a:t>
            </a:r>
            <a:r>
              <a:rPr lang="en-MY" sz="24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(≥ 8 %),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Intermediate (2-8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%), and 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Low </a:t>
            </a:r>
            <a:r>
              <a:rPr lang="en-MY" sz="24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( &lt; 2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%).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324278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MY" sz="2400" b="1" dirty="0">
                <a:cs typeface="Times New Roman" pitchFamily="18" charset="0"/>
              </a:rPr>
              <a:t>Hepatitis B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endemic i</a:t>
            </a:r>
            <a:r>
              <a:rPr lang="en-MY" sz="2400" b="1" dirty="0">
                <a:cs typeface="Times New Roman" pitchFamily="18" charset="0"/>
              </a:rPr>
              <a:t>n China and other parts of Asia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these regions </a:t>
            </a:r>
            <a:r>
              <a:rPr lang="en-MY" sz="2400" b="1" dirty="0">
                <a:cs typeface="Times New Roman" pitchFamily="18" charset="0"/>
              </a:rPr>
              <a:t>most people become infected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 childhood </a:t>
            </a:r>
            <a:r>
              <a:rPr lang="en-MY" sz="2400" b="1" dirty="0"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8-10%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of the </a:t>
            </a:r>
            <a:r>
              <a:rPr lang="en-MY" sz="2400" b="1" dirty="0">
                <a:cs typeface="Times New Roman" pitchFamily="18" charset="0"/>
              </a:rPr>
              <a:t>adult population are chronically infected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MY" sz="2400" b="1" dirty="0">
                <a:cs typeface="Times New Roman" pitchFamily="18" charset="0"/>
              </a:rPr>
              <a:t>   In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Middle East </a:t>
            </a:r>
            <a:r>
              <a:rPr lang="en-MY" sz="2400" b="1" dirty="0">
                <a:cs typeface="Times New Roman" pitchFamily="18" charset="0"/>
              </a:rPr>
              <a:t>an estimated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2-5% </a:t>
            </a:r>
            <a:r>
              <a:rPr lang="en-MY" sz="2400" dirty="0">
                <a:cs typeface="Times New Roman" pitchFamily="18" charset="0"/>
              </a:rPr>
              <a:t>of the </a:t>
            </a:r>
            <a:r>
              <a:rPr lang="en-MY" sz="2400" b="1" dirty="0">
                <a:cs typeface="Times New Roman" pitchFamily="18" charset="0"/>
              </a:rPr>
              <a:t>general   population is chronically infected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 Western Europe and North America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&lt;1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400" dirty="0">
                <a:cs typeface="Times New Roman" pitchFamily="18" charset="0"/>
              </a:rPr>
              <a:t> population is infected</a:t>
            </a:r>
            <a:endParaRPr lang="ar-JO" sz="2400" dirty="0"/>
          </a:p>
        </p:txBody>
      </p:sp>
      <p:sp>
        <p:nvSpPr>
          <p:cNvPr id="4" name="Rectangle 3"/>
          <p:cNvSpPr/>
          <p:nvPr/>
        </p:nvSpPr>
        <p:spPr>
          <a:xfrm>
            <a:off x="56887" y="4797152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Jordan </a:t>
            </a: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national prevalence of HBV is estimated to be around </a:t>
            </a:r>
            <a:r>
              <a:rPr lang="en-US" sz="2400" dirty="0">
                <a:solidFill>
                  <a:srgbClr val="FF0000"/>
                </a:solidFill>
              </a:rPr>
              <a:t>2.4% </a:t>
            </a:r>
            <a:r>
              <a:rPr lang="en-US" sz="2400" dirty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2017)</a:t>
            </a:r>
            <a:r>
              <a:rPr lang="en-US" sz="2400" dirty="0">
                <a:solidFill>
                  <a:srgbClr val="000000"/>
                </a:solidFill>
              </a:rPr>
              <a:t>and has declined from </a:t>
            </a:r>
            <a:r>
              <a:rPr lang="en-US" sz="2400" b="1" dirty="0" smtClean="0">
                <a:solidFill>
                  <a:srgbClr val="FF0000"/>
                </a:solidFill>
              </a:rPr>
              <a:t>9.9% (</a:t>
            </a:r>
            <a:r>
              <a:rPr lang="en-US" sz="2400" dirty="0" smtClean="0">
                <a:solidFill>
                  <a:srgbClr val="000000"/>
                </a:solidFill>
              </a:rPr>
              <a:t>1985</a:t>
            </a:r>
            <a:r>
              <a:rPr lang="en-US" sz="2400" dirty="0">
                <a:solidFill>
                  <a:srgbClr val="000000"/>
                </a:solidFill>
              </a:rPr>
              <a:t>) in the pre-vaccination era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34923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F823551-89E5-4FB0-80F9-12630467758C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950" y="333375"/>
          <a:ext cx="8856665" cy="6156324"/>
        </p:xfrm>
        <a:graphic>
          <a:graphicData uri="http://schemas.openxmlformats.org/drawingml/2006/table">
            <a:tbl>
              <a:tblPr/>
              <a:tblGrid>
                <a:gridCol w="18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65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1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89476">
                <a:tc>
                  <a:txBody>
                    <a:bodyPr/>
                    <a:lstStyle/>
                    <a:p>
                      <a:r>
                        <a:rPr lang="en-MY" sz="1200" dirty="0"/>
                        <a:t>ear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2007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Capital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Madaba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Balqa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Ramtha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Ma'an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Deir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Alla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Tafeileh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Bani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Kenaneh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Badia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/>
                        <a:t>Irbid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Ajloun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/>
                        <a:t>Mafraq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Karak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/>
                        <a:t>East Amman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r>
                        <a:rPr lang="en-MY" sz="1000" dirty="0" err="1"/>
                        <a:t>Shounah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Koura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Zarqa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Aqaba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Jerash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4791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996">
                <a:tc>
                  <a:txBody>
                    <a:bodyPr/>
                    <a:lstStyle/>
                    <a:p>
                      <a:r>
                        <a:rPr lang="en-MY" sz="1000" dirty="0"/>
                        <a:t>Total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71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767"/>
              </p:ext>
            </p:extLst>
          </p:nvPr>
        </p:nvGraphicFramePr>
        <p:xfrm>
          <a:off x="2627313" y="-93663"/>
          <a:ext cx="4824412" cy="427038"/>
        </p:xfrm>
        <a:graphic>
          <a:graphicData uri="http://schemas.openxmlformats.org/drawingml/2006/table">
            <a:tbl>
              <a:tblPr/>
              <a:tblGrid>
                <a:gridCol w="482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519">
                <a:tc>
                  <a:txBody>
                    <a:bodyPr/>
                    <a:lstStyle/>
                    <a:p>
                      <a:r>
                        <a:rPr lang="en-MY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B In Jordan 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Health </a:t>
                      </a:r>
                      <a:r>
                        <a:rPr lang="en-MY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 Year:2000-2014</a:t>
                      </a:r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8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63CB546-EC8E-4F76-9E58-5FC21F286648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-180528" y="551791"/>
            <a:ext cx="9167366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(a)  Hepatitis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 virus </a:t>
            </a:r>
            <a:r>
              <a:rPr lang="en-MY" sz="2400" dirty="0">
                <a:cs typeface="Times New Roman" pitchFamily="18" charset="0"/>
              </a:rPr>
              <a:t>was discovered in 1963.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333333"/>
                </a:solidFill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virus 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highly contagious </a:t>
            </a:r>
            <a:endParaRPr lang="en-US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In </a:t>
            </a:r>
            <a:r>
              <a:rPr lang="en-US" sz="2400" dirty="0"/>
              <a:t>highly endemic areas, hepatitis B is most commonly </a:t>
            </a:r>
            <a:r>
              <a:rPr lang="en-US" sz="2400" dirty="0" smtClean="0"/>
              <a:t>spread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through vertical, </a:t>
            </a:r>
            <a:r>
              <a:rPr lang="en-US" sz="2200" dirty="0" smtClean="0"/>
              <a:t>from </a:t>
            </a:r>
            <a:r>
              <a:rPr lang="en-US" sz="2200" dirty="0"/>
              <a:t>mother to child at birth (</a:t>
            </a:r>
            <a:r>
              <a:rPr lang="en-US" sz="2200" b="1" dirty="0">
                <a:solidFill>
                  <a:srgbClr val="FF0000"/>
                </a:solidFill>
              </a:rPr>
              <a:t>perinatal transmission</a:t>
            </a:r>
            <a:r>
              <a:rPr lang="en-US" sz="2200" dirty="0"/>
              <a:t>) </a:t>
            </a:r>
            <a:r>
              <a:rPr lang="en-US" sz="2200" dirty="0" smtClean="0"/>
              <a:t>or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through </a:t>
            </a:r>
            <a:r>
              <a:rPr lang="en-US" sz="2400" dirty="0">
                <a:solidFill>
                  <a:srgbClr val="FF0000"/>
                </a:solidFill>
              </a:rPr>
              <a:t>horizontal </a:t>
            </a:r>
            <a:r>
              <a:rPr lang="en-US" sz="2300" dirty="0"/>
              <a:t>transmission (exposure to infected blood</a:t>
            </a:r>
            <a:r>
              <a:rPr lang="en-US" sz="2400" dirty="0" smtClean="0"/>
              <a:t>) </a:t>
            </a:r>
            <a:r>
              <a:rPr lang="en-US" sz="2400" dirty="0"/>
              <a:t>especially from an infected child to an uninfected child during the first 5 years </a:t>
            </a:r>
          </a:p>
          <a:p>
            <a:pPr>
              <a:defRPr/>
            </a:pPr>
            <a:r>
              <a:rPr lang="en-US" sz="2400" dirty="0" smtClean="0"/>
              <a:t>                of </a:t>
            </a:r>
            <a:r>
              <a:rPr lang="en-US" sz="2400" dirty="0"/>
              <a:t>life. 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development of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chronic infection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common in infants </a:t>
            </a:r>
            <a:r>
              <a:rPr lang="en-US" sz="2400" dirty="0"/>
              <a:t>infected from their mothers or before the age of 5 years.</a:t>
            </a:r>
            <a:endParaRPr lang="en-US" sz="2400" dirty="0">
              <a:solidFill>
                <a:srgbClr val="333333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transmitted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also </a:t>
            </a:r>
            <a:r>
              <a:rPr lang="en-US" sz="2400" b="1" dirty="0" smtClean="0">
                <a:cs typeface="Times New Roman" pitchFamily="18" charset="0"/>
              </a:rPr>
              <a:t>through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contact </a:t>
            </a:r>
            <a:r>
              <a:rPr lang="en-US" sz="2400" b="1" dirty="0">
                <a:cs typeface="Times New Roman" pitchFamily="18" charset="0"/>
              </a:rPr>
              <a:t>with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     or other body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fluids 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of an infected person</a:t>
            </a:r>
            <a:r>
              <a:rPr lang="en-US" sz="2400" dirty="0">
                <a:solidFill>
                  <a:srgbClr val="333333"/>
                </a:solidFill>
                <a:cs typeface="Times New Roman" pitchFamily="18" charset="0"/>
              </a:rPr>
              <a:t>. </a:t>
            </a:r>
            <a:endParaRPr lang="en-MY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HBV has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three distinct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antigens (</a:t>
            </a:r>
            <a:r>
              <a:rPr lang="en-MY" sz="2300" b="1" dirty="0" err="1">
                <a:solidFill>
                  <a:srgbClr val="FF0000"/>
                </a:solidFill>
                <a:cs typeface="Times New Roman" pitchFamily="18" charset="0"/>
              </a:rPr>
              <a:t>Ags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300" b="1" dirty="0">
                <a:cs typeface="Times New Roman" pitchFamily="18" charset="0"/>
              </a:rPr>
              <a:t>stimulating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cs typeface="Times New Roman" pitchFamily="18" charset="0"/>
              </a:rPr>
              <a:t>      production of 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three </a:t>
            </a:r>
            <a:r>
              <a:rPr lang="en-MY" sz="2300" b="1" dirty="0">
                <a:cs typeface="Times New Roman" pitchFamily="18" charset="0"/>
              </a:rPr>
              <a:t>corresponding Abs </a:t>
            </a:r>
            <a:endParaRPr lang="en-MY" sz="23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 Surfac</a:t>
            </a:r>
            <a:r>
              <a:rPr lang="en-MY" sz="2300" b="1" dirty="0">
                <a:cs typeface="Times New Roman" pitchFamily="18" charset="0"/>
              </a:rPr>
              <a:t>e </a:t>
            </a:r>
            <a:r>
              <a:rPr lang="en-MY" sz="2300" b="1" dirty="0" smtClean="0">
                <a:cs typeface="Times New Roman" pitchFamily="18" charset="0"/>
              </a:rPr>
              <a:t>Ag</a:t>
            </a:r>
            <a:r>
              <a:rPr lang="en-MY" sz="2300" dirty="0" smtClean="0"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"</a:t>
            </a:r>
            <a:r>
              <a:rPr lang="en-MY" sz="2300" b="1" dirty="0">
                <a:cs typeface="Times New Roman" pitchFamily="18" charset="0"/>
              </a:rPr>
              <a:t>Australia Ag</a:t>
            </a:r>
            <a:r>
              <a:rPr lang="en-MY" sz="2300" dirty="0">
                <a:cs typeface="Times New Roman" pitchFamily="18" charset="0"/>
              </a:rPr>
              <a:t>"{</a:t>
            </a:r>
            <a:r>
              <a:rPr lang="en-MY" sz="23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en-MY" sz="2300" b="1" dirty="0" smtClean="0">
                <a:cs typeface="Times New Roman" pitchFamily="18" charset="0"/>
              </a:rPr>
              <a:t>surface Abs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(anti-HBs</a:t>
            </a:r>
            <a:endParaRPr lang="en-MY" sz="23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Core</a:t>
            </a:r>
            <a:r>
              <a:rPr lang="en-MY" sz="2300" b="1" dirty="0" smtClean="0">
                <a:cs typeface="Times New Roman" pitchFamily="18" charset="0"/>
              </a:rPr>
              <a:t> </a:t>
            </a:r>
            <a:r>
              <a:rPr lang="de-DE" sz="2300" b="1" dirty="0">
                <a:cs typeface="Times New Roman" pitchFamily="18" charset="0"/>
              </a:rPr>
              <a:t>Ag </a:t>
            </a:r>
            <a:r>
              <a:rPr lang="de-DE" sz="2300" dirty="0">
                <a:cs typeface="Times New Roman" pitchFamily="18" charset="0"/>
              </a:rPr>
              <a:t>{</a:t>
            </a:r>
            <a:r>
              <a:rPr lang="de-DE" sz="2300" b="1" dirty="0">
                <a:solidFill>
                  <a:srgbClr val="FF0000"/>
                </a:solidFill>
                <a:cs typeface="Times New Roman" pitchFamily="18" charset="0"/>
              </a:rPr>
              <a:t>HBcAg</a:t>
            </a:r>
            <a:r>
              <a:rPr lang="de-DE" sz="2300" dirty="0">
                <a:cs typeface="Times New Roman" pitchFamily="18" charset="0"/>
              </a:rPr>
              <a:t>), </a:t>
            </a:r>
            <a:r>
              <a:rPr lang="en-MY" sz="2300" b="1" dirty="0">
                <a:cs typeface="Times New Roman" pitchFamily="18" charset="0"/>
              </a:rPr>
              <a:t>core Abs </a:t>
            </a:r>
            <a:r>
              <a:rPr lang="en-MY" sz="2300" b="1" dirty="0" smtClean="0">
                <a:cs typeface="Times New Roman" pitchFamily="18" charset="0"/>
              </a:rPr>
              <a:t> (</a:t>
            </a:r>
            <a:r>
              <a:rPr lang="en-MY" sz="2300" b="1" dirty="0">
                <a:cs typeface="Times New Roman" pitchFamily="18" charset="0"/>
              </a:rPr>
              <a:t>anti-</a:t>
            </a:r>
            <a:r>
              <a:rPr lang="en-MY" sz="2300" b="1" dirty="0" err="1">
                <a:cs typeface="Times New Roman" pitchFamily="18" charset="0"/>
              </a:rPr>
              <a:t>HBc</a:t>
            </a:r>
            <a:r>
              <a:rPr lang="en-MY" sz="2300" b="1" dirty="0">
                <a:cs typeface="Times New Roman" pitchFamily="18" charset="0"/>
              </a:rPr>
              <a:t> )</a:t>
            </a:r>
            <a:r>
              <a:rPr lang="de-DE" sz="2300" dirty="0">
                <a:cs typeface="Times New Roman" pitchFamily="18" charset="0"/>
              </a:rPr>
              <a:t>and </a:t>
            </a:r>
            <a:endParaRPr lang="de-DE" sz="23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e-DE" sz="2300" b="1" dirty="0" smtClean="0">
                <a:solidFill>
                  <a:srgbClr val="FF0000"/>
                </a:solidFill>
                <a:cs typeface="Times New Roman" pitchFamily="18" charset="0"/>
              </a:rPr>
              <a:t>"</a:t>
            </a:r>
            <a:r>
              <a:rPr lang="de-DE" sz="2300" b="1" dirty="0">
                <a:solidFill>
                  <a:srgbClr val="FF0000"/>
                </a:solidFill>
                <a:cs typeface="Times New Roman" pitchFamily="18" charset="0"/>
              </a:rPr>
              <a:t>e" </a:t>
            </a:r>
            <a:r>
              <a:rPr lang="de-DE" sz="2300" b="1" dirty="0">
                <a:cs typeface="Times New Roman" pitchFamily="18" charset="0"/>
              </a:rPr>
              <a:t>Ag </a:t>
            </a:r>
            <a:r>
              <a:rPr lang="de-DE" sz="2300" dirty="0">
                <a:cs typeface="Times New Roman" pitchFamily="18" charset="0"/>
              </a:rPr>
              <a:t>(</a:t>
            </a:r>
            <a:r>
              <a:rPr lang="de-DE" sz="2300" b="1" dirty="0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de-DE" sz="2300" dirty="0">
                <a:cs typeface="Times New Roman" pitchFamily="18" charset="0"/>
              </a:rPr>
              <a:t>). </a:t>
            </a:r>
            <a:r>
              <a:rPr lang="en-MY" sz="2300" b="1" dirty="0">
                <a:cs typeface="Times New Roman" pitchFamily="18" charset="0"/>
              </a:rPr>
              <a:t>"e" Abs (anti-</a:t>
            </a:r>
            <a:r>
              <a:rPr lang="en-MY" sz="2300" b="1" dirty="0" err="1">
                <a:cs typeface="Times New Roman" pitchFamily="18" charset="0"/>
              </a:rPr>
              <a:t>HBe</a:t>
            </a:r>
            <a:r>
              <a:rPr lang="en-MY" sz="2300" b="1" dirty="0">
                <a:cs typeface="Times New Roman" pitchFamily="18" charset="0"/>
              </a:rPr>
              <a:t>).</a:t>
            </a:r>
            <a:r>
              <a:rPr lang="en-MY" sz="2300" dirty="0">
                <a:cs typeface="Times New Roman" pitchFamily="18" charset="0"/>
              </a:rPr>
              <a:t> </a:t>
            </a:r>
            <a:endParaRPr lang="de-DE" sz="2300" dirty="0">
              <a:cs typeface="Times New Roman" pitchFamily="18" charset="0"/>
            </a:endParaRP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395288" y="-1588"/>
            <a:ext cx="5184775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Epidemiological determinants</a:t>
            </a:r>
          </a:p>
        </p:txBody>
      </p:sp>
      <p:pic>
        <p:nvPicPr>
          <p:cNvPr id="440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-34925"/>
            <a:ext cx="1204913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8" name="Rectangle 2"/>
          <p:cNvSpPr>
            <a:spLocks noChangeArrowheads="1"/>
          </p:cNvSpPr>
          <p:nvPr/>
        </p:nvSpPr>
        <p:spPr bwMode="auto">
          <a:xfrm>
            <a:off x="5410091" y="206639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7023600" y="3526042"/>
            <a:ext cx="2123728" cy="258532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  <a:cs typeface="Times New Roman" pitchFamily="18" charset="0"/>
              </a:rPr>
              <a:t>These Abs and their </a:t>
            </a:r>
            <a:r>
              <a:rPr lang="de-DE" b="1" dirty="0">
                <a:latin typeface="Garamond" pitchFamily="18" charset="0"/>
                <a:cs typeface="Times New Roman" pitchFamily="18" charset="0"/>
              </a:rPr>
              <a:t>Ags 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constitute very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useful markers 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of HBV infection. </a:t>
            </a:r>
          </a:p>
          <a:p>
            <a:r>
              <a:rPr lang="en-MY" b="1" dirty="0" err="1">
                <a:latin typeface="Garamond" pitchFamily="18" charset="0"/>
                <a:cs typeface="Times New Roman" pitchFamily="18" charset="0"/>
              </a:rPr>
              <a:t>Pts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 with HBV infection are expected to have </a:t>
            </a:r>
            <a:r>
              <a:rPr lang="en-MY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one or more 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HBV markers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4291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5" ma:contentTypeDescription="Create a new document." ma:contentTypeScope="" ma:versionID="4e9099373fc0c0239c4a0f0453c85ac5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9d9b8bade72a0b562924d18a39c3b0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29DD41-3BEB-4813-927A-9E7540006972}"/>
</file>

<file path=customXml/itemProps2.xml><?xml version="1.0" encoding="utf-8"?>
<ds:datastoreItem xmlns:ds="http://schemas.openxmlformats.org/officeDocument/2006/customXml" ds:itemID="{12AA1A6A-E0D2-4632-96F8-3E81E5034F43}"/>
</file>

<file path=customXml/itemProps3.xml><?xml version="1.0" encoding="utf-8"?>
<ds:datastoreItem xmlns:ds="http://schemas.openxmlformats.org/officeDocument/2006/customXml" ds:itemID="{7D7A2425-4B47-43B7-9B60-3E0402E562E1}"/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3965</Words>
  <Application>Microsoft Office PowerPoint</Application>
  <PresentationFormat>On-screen Show (4:3)</PresentationFormat>
  <Paragraphs>745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SimHei</vt:lpstr>
      <vt:lpstr>Arial</vt:lpstr>
      <vt:lpstr>Calibri</vt:lpstr>
      <vt:lpstr>Courier New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97</cp:revision>
  <dcterms:created xsi:type="dcterms:W3CDTF">2019-12-11T17:25:40Z</dcterms:created>
  <dcterms:modified xsi:type="dcterms:W3CDTF">2021-11-30T06:32:41Z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