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3"/>
    <p:sldMasterId id="2147485562" r:id="rId4"/>
  </p:sldMasterIdLst>
  <p:notesMasterIdLst>
    <p:notesMasterId r:id="rId16"/>
  </p:notesMasterIdLst>
  <p:sldIdLst>
    <p:sldId id="588" r:id="rId5"/>
    <p:sldId id="590" r:id="rId6"/>
    <p:sldId id="587" r:id="rId7"/>
    <p:sldId id="591" r:id="rId8"/>
    <p:sldId id="567" r:id="rId9"/>
    <p:sldId id="568" r:id="rId10"/>
    <p:sldId id="589" r:id="rId11"/>
    <p:sldId id="513" r:id="rId12"/>
    <p:sldId id="514" r:id="rId13"/>
    <p:sldId id="515" r:id="rId14"/>
    <p:sldId id="516" r:id="rId15"/>
  </p:sldIdLst>
  <p:sldSz cx="9144000" cy="6858000" type="screen4x3"/>
  <p:notesSz cx="6858000" cy="914400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88" autoAdjust="0"/>
    <p:restoredTop sz="94660"/>
  </p:normalViewPr>
  <p:slideViewPr>
    <p:cSldViewPr>
      <p:cViewPr varScale="1">
        <p:scale>
          <a:sx n="80" d="100"/>
          <a:sy n="80" d="100"/>
        </p:scale>
        <p:origin x="179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82ECEDB-3A0A-47B5-97E2-9D5032D9244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6244503-D216-4738-A3C7-84F37BCC5D0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40" name="Rectangle 4">
            <a:extLst>
              <a:ext uri="{FF2B5EF4-FFF2-40B4-BE49-F238E27FC236}">
                <a16:creationId xmlns:a16="http://schemas.microsoft.com/office/drawing/2014/main" id="{FF041285-9335-42D0-9F04-E5E58FC4A07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E02046F8-98EF-43FF-ABCE-592BDCD9298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C317BF9F-520F-4CC6-AB4D-4AC70B303D7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B112B727-19AF-4B1F-9BE9-D99E548A1F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/>
            </a:lvl1pPr>
          </a:lstStyle>
          <a:p>
            <a:fld id="{7C214AC8-4E40-418C-9866-55F6BA1C4E67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14AC8-4E40-418C-9866-55F6BA1C4E67}" type="slidenum">
              <a:rPr lang="ar-SA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958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>
            <a:extLst>
              <a:ext uri="{FF2B5EF4-FFF2-40B4-BE49-F238E27FC236}">
                <a16:creationId xmlns:a16="http://schemas.microsoft.com/office/drawing/2014/main" id="{46463DC6-1533-4750-A6B6-3118E39795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CAA54CE-ADA2-4598-9768-FE3BE91D032B}" type="slidenum">
              <a:rPr lang="ar-SA" altLang="en-US">
                <a:solidFill>
                  <a:srgbClr val="000000"/>
                </a:solidFill>
              </a:rPr>
              <a:pPr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6675" name="Rectangle 7">
            <a:extLst>
              <a:ext uri="{FF2B5EF4-FFF2-40B4-BE49-F238E27FC236}">
                <a16:creationId xmlns:a16="http://schemas.microsoft.com/office/drawing/2014/main" id="{F60225EF-F578-47F3-BBE0-218E5E92387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fld id="{42DC88B3-2EB2-4EB6-8719-B3F2943DBE15}" type="slidenum">
              <a:rPr lang="ar-SA" altLang="en-US" sz="1200">
                <a:solidFill>
                  <a:srgbClr val="000000"/>
                </a:solidFill>
              </a:rPr>
              <a:pPr algn="r" rtl="1" eaLnBrk="1" hangingPunct="1"/>
              <a:t>11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56676" name="Rectangle 2">
            <a:extLst>
              <a:ext uri="{FF2B5EF4-FFF2-40B4-BE49-F238E27FC236}">
                <a16:creationId xmlns:a16="http://schemas.microsoft.com/office/drawing/2014/main" id="{A6A86AC7-98E3-439E-8783-DC66692E7D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7" name="Rectangle 3">
            <a:extLst>
              <a:ext uri="{FF2B5EF4-FFF2-40B4-BE49-F238E27FC236}">
                <a16:creationId xmlns:a16="http://schemas.microsoft.com/office/drawing/2014/main" id="{66F725EB-E16F-439E-A8B7-916B8F4872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6720F0-59CB-4385-A27D-AC6B2DDE06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45407F-DA32-42CC-B4C0-45F82066B8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A9C3A8-5D0C-4CC4-954D-DF3B01D7F4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043AED9D-016B-4483-BFA4-495816667EA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181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37C547-0328-4D14-95E2-F76A7DAE59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4C496D-5F82-40C7-832B-A7E48FCB57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4D821D-AD75-4717-B339-842E186C77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2666AA4B-106F-4224-AEF9-A6483950681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65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6FC564-BC7D-4827-8B08-4431AC0087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D44533-A97C-4A8D-99B6-3DBB84C44F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5D62B8-B7C4-44DB-A5BE-0846EC5F90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EBF2F9DE-DB38-4C27-8568-986B61B26FE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853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092F50C-CF47-44AF-871A-4704F6F887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9531AFF-0E57-423F-B1A2-B16C96F9FC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A445017-7A53-4BC3-AFDE-8E7EC090BB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361FECE2-C072-4A46-972D-C7AA9AD4F78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051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C59E28-175F-48CF-A3A3-856B05936A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2F823-1EC6-4CBF-ACB4-606CF80A25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FF168E-DF15-4049-AF04-0CE02017AE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9025F0A6-7540-42D1-9AD1-1B4E9E6740C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670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B8E9855-0A27-4A04-9853-9A5D582BDC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6CB97E7-16D4-4365-B951-0B00E8EED7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6B03C48-949D-483E-8325-53BDD96526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9D082B13-5D6D-4384-85B0-9DEEB0635E08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205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A3AE2-B638-4821-9CCD-93FF997D0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14222-8CCF-4959-B4A1-40D29D4D713F}" type="datetime1">
              <a:rPr lang="en-US"/>
              <a:pPr>
                <a:defRPr/>
              </a:pPr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E4401-AEFF-4C6F-A54B-0C23CE27D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23C63-720E-415D-B212-17CBAAAC0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B6DD720B-ED97-4070-B1C1-18BCF1EAFC3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100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F678C-71F3-4217-BAA9-9C0481FA0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761DD1F-5FB1-49BE-8F9E-0B1B4C87BB98}" type="datetime1">
              <a:rPr lang="en-US"/>
              <a:pPr>
                <a:defRPr/>
              </a:pPr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1FFB1-19AE-4E6D-A2F0-263661C4D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s-ES"/>
              <a:t>Pro. Dr Hala El- mazar 2019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053BC-6241-4107-8408-F46232B96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63D69AA8-E343-467D-9208-6175065741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037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AF7DF-4FD8-45C2-A5DC-E5F8379F3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E21C3B5-173F-41A4-8E68-F7205B435CC5}" type="datetime1">
              <a:rPr lang="en-US"/>
              <a:pPr>
                <a:defRPr/>
              </a:pPr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57792-CD7E-49FA-8232-6A9CD9664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s-ES"/>
              <a:t>Pro. Dr Hala El- mazar 2019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FD3D5-A797-4BA1-B774-BAF1C62D5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1548403-8575-4240-914E-0A307F0717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333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D1FFB-EABF-48D6-9BAE-7232826BF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9D141E4-45F9-479A-94F0-EA260C0B8EC3}" type="datetime1">
              <a:rPr lang="en-US"/>
              <a:pPr>
                <a:defRPr/>
              </a:pPr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76678-55DB-4780-A402-A2E8CEB40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s-ES"/>
              <a:t>Pro. Dr Hala El- mazar 2019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64B0B-5A24-4429-AAD0-8CA4BCD1B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4900F90-67A7-4E84-AC87-E24DF9B139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918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08490E9-C8E9-4180-B65D-90850F228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5A5032D-B6D2-4E1A-93DB-F388BFB36D33}" type="datetime1">
              <a:rPr lang="en-US"/>
              <a:pPr>
                <a:defRPr/>
              </a:pPr>
              <a:t>5/20/2021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BF5F679-7F10-4F01-ADA1-9DFE3727B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s-ES"/>
              <a:t>Pro. Dr Hala El- mazar 2019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1D4F38-8DBF-4E44-95CC-BEC238519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640E64E-3277-48AE-A88F-04F543AAA5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85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04350B-D64B-4607-A7D0-F07C420859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E9000F-E429-4D5F-9510-D31FB374FA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4542C6-EBCA-4B5E-9C97-1582DCD51F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7D6E74B1-1832-49AA-9650-1DD8E3C8F43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2968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CA517DE-FFEB-48D8-9EA5-F17669810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55CA92E-D65E-4FBA-B110-8560B1A89575}" type="datetime1">
              <a:rPr lang="en-US"/>
              <a:pPr>
                <a:defRPr/>
              </a:pPr>
              <a:t>5/20/2021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2B79DCD-9939-4A95-A333-F752FAC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s-ES"/>
              <a:t>Pro. Dr Hala El- mazar 2019</a:t>
            </a: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765D03F-6B5D-4529-B166-B9E7C741D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5BEA5EEA-A4D3-49C2-8A2C-0DDBAE158C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107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3C5C9DD-0EC4-4C3E-9524-6FBD462B5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D291ECD-CE7F-43B1-8673-8B894E1E1677}" type="datetime1">
              <a:rPr lang="en-US"/>
              <a:pPr>
                <a:defRPr/>
              </a:pPr>
              <a:t>5/20/2021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1EF3019-5FB0-421D-934C-053A74759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s-ES"/>
              <a:t>Pro. Dr Hala El- mazar 2019</a:t>
            </a: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161063A-C4AD-4AC3-B2C1-30B19BC98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5D94EB5-A40A-473D-8DFA-A00967EF1B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082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CA29F60-8B84-4EE7-A8AA-7F19982E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C0C1024-22C6-4D58-8DC8-727D59BBF53F}" type="datetime1">
              <a:rPr lang="en-US"/>
              <a:pPr>
                <a:defRPr/>
              </a:pPr>
              <a:t>5/20/2021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F14B1DA-8D28-4657-885D-E0A13A69A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s-ES"/>
              <a:t>Pro. Dr Hala El- mazar 2019</a:t>
            </a: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8965D33-B939-4103-B068-6849353DF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DB594025-7B05-48CD-A2A0-091FE30F33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544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BCBA52C-C2AE-4143-9D62-A17DD4964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1F16AF4-92F2-4039-BA1E-46FF0CD970FF}" type="datetime1">
              <a:rPr lang="en-US"/>
              <a:pPr>
                <a:defRPr/>
              </a:pPr>
              <a:t>5/20/2021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1275159-2351-4DBA-90B1-F0499DE4A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s-ES"/>
              <a:t>Pro. Dr Hala El- mazar 2019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EAA37E-6C85-465C-B2D2-D4AD449A0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8F1302E-D746-4C64-AB4E-51D4DA6C2E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1353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5C0C26-1157-4D2E-94FF-85D0EE472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987B8CC-749F-4AF2-B7A6-3E7A482687D9}" type="datetime1">
              <a:rPr lang="en-US"/>
              <a:pPr>
                <a:defRPr/>
              </a:pPr>
              <a:t>5/20/2021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1769C75-56D6-4FCB-BB83-B9587957E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s-ES"/>
              <a:t>Pro. Dr Hala El- mazar 2019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372141-339B-4CDC-824D-3E7B0451E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74937C36-437E-4F44-A538-7D2197676A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0239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C3C09-4B25-455A-AD18-8FA4E164D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8EC5D19-6908-4588-A987-C2514E1FEF10}" type="datetime1">
              <a:rPr lang="en-US"/>
              <a:pPr>
                <a:defRPr/>
              </a:pPr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0B9A2-07FC-4323-8C49-1E0CF3B3F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s-ES"/>
              <a:t>Pro. Dr Hala El- mazar 2019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28F6A-68A7-4E63-B410-51755383B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F0D4172B-9D3A-4837-9481-ACFF537474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7143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FFBF5-7280-49D8-9A49-64393A0FD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18D1ED9-B48D-4090-AB2F-47A09C7E9162}" type="datetime1">
              <a:rPr lang="en-US"/>
              <a:pPr>
                <a:defRPr/>
              </a:pPr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E5F78-853C-432F-BB8E-786D79108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s-ES"/>
              <a:t>Pro. Dr Hala El- mazar 2019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BBF19-0CDC-490A-A9E0-09E6842DA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E8B8815F-45CA-49C4-8599-AA8D81D448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4155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9A08B5-A88F-410D-B6CC-164ACDD59B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D1F1B8-EAB7-4BDF-89BC-EB3B3C7035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5AA976-79A7-45FE-9359-B50267ACB6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C92D0C37-112B-471F-9C9C-00BDE0E0DAF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524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7AF20-8D8A-4D61-9855-5C767D09FE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938B23-ADEE-400F-82E3-DEE22DC8C9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70426-55CE-469E-B1B7-8E54D2B43F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239C3494-A636-4794-A846-1527E8127A78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69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EB3B6FD-09A7-40FD-8873-1A30CA1DBD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E239837-7C8B-40BD-B1A8-E2B5E507E5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A8962D1-5AF0-4A93-9586-CC735D85AC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D260520-3260-42C8-A3DA-C3A9B340EEF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22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5576311-E929-4C3F-BB66-84228B121C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B7812C4-F94A-4644-A5D3-B56FB7F94F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1EA8F73-D199-4D96-B602-84A689A9C0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B637B541-9DC8-4A26-906B-1BCF454305E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280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F2B6A4C-D1FA-4CA3-9E46-0E6ED2E9B0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6A6AC19-6493-491A-9BDD-F0937A2B91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AF6D7FD-F95C-484E-BF81-2BB281EF3D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2D475397-2BA9-4BD4-B3D8-B81C4C287CA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404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D6186B-3540-45C0-9EB3-DAB2268032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C4490E-2D29-43A6-8528-26E95F71E5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F931E5-4D14-45CE-B29D-7089D904C5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2ADB9492-3A89-425C-9AF6-9F064146B30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514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3FBED-C53B-4720-887D-8BE82354AA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F6C200-4CF7-4C51-82DB-51F837353C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23F7AF-F50D-4E7B-A1AB-D36BCDC6B2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2E48947A-79DE-4410-9E29-889D0C8FBA2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05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38D0284-A939-41C8-82DF-7CA718ADDB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834E03F-1C57-4559-8A0C-748E10635C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33F7073-6652-4391-AAA7-795CC52B4B3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B492F3C-6DBD-4FD7-8CB5-AE9B25A2F5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3615FFB-661A-4030-9B7D-93979628D3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894C07B4-B5EB-4ECC-832A-7CD45BFEF0FE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79" r:id="rId1"/>
    <p:sldLayoutId id="2147485880" r:id="rId2"/>
    <p:sldLayoutId id="2147485881" r:id="rId3"/>
    <p:sldLayoutId id="2147485882" r:id="rId4"/>
    <p:sldLayoutId id="2147485883" r:id="rId5"/>
    <p:sldLayoutId id="2147485884" r:id="rId6"/>
    <p:sldLayoutId id="2147485885" r:id="rId7"/>
    <p:sldLayoutId id="2147485886" r:id="rId8"/>
    <p:sldLayoutId id="2147485887" r:id="rId9"/>
    <p:sldLayoutId id="2147485888" r:id="rId10"/>
    <p:sldLayoutId id="2147485889" r:id="rId11"/>
    <p:sldLayoutId id="2147485890" r:id="rId12"/>
    <p:sldLayoutId id="2147485891" r:id="rId13"/>
    <p:sldLayoutId id="2147485892" r:id="rId14"/>
    <p:sldLayoutId id="2147485893" r:id="rId15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E076BDF7-1FF3-4623-9203-01596364C52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9EA70DE6-D332-4466-AA1A-F116D83B39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3C14F-F551-496F-888A-EA4E67680A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21C606-DC02-47A1-AFC9-E70FA0796CE3}" type="datetime1">
              <a:rPr lang="en-US"/>
              <a:pPr>
                <a:defRPr/>
              </a:pPr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4D5C9-790B-4AF7-816C-7050DEE63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/>
              <a:t>Pro. Dr Hala El- mazar 2019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513CD-6192-4135-B34B-0388640E3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527BC69-114B-498E-BBDF-30F9DB280B6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29" r:id="rId1"/>
    <p:sldLayoutId id="2147485930" r:id="rId2"/>
    <p:sldLayoutId id="2147485931" r:id="rId3"/>
    <p:sldLayoutId id="2147485932" r:id="rId4"/>
    <p:sldLayoutId id="2147485933" r:id="rId5"/>
    <p:sldLayoutId id="2147485934" r:id="rId6"/>
    <p:sldLayoutId id="2147485935" r:id="rId7"/>
    <p:sldLayoutId id="2147485936" r:id="rId8"/>
    <p:sldLayoutId id="2147485937" r:id="rId9"/>
    <p:sldLayoutId id="2147485938" r:id="rId10"/>
    <p:sldLayoutId id="214748593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www.lab.anhb.uwa.edu.au/mb140/CorePages/Liver/Images/pan20he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عنوان 1">
            <a:extLst>
              <a:ext uri="{FF2B5EF4-FFF2-40B4-BE49-F238E27FC236}">
                <a16:creationId xmlns:a16="http://schemas.microsoft.com/office/drawing/2014/main" id="{7FC89CF6-5476-4E2F-8605-4874C0114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85800"/>
          </a:xfrm>
        </p:spPr>
        <p:txBody>
          <a:bodyPr/>
          <a:lstStyle/>
          <a:p>
            <a:r>
              <a:rPr lang="en-US" altLang="en-US" sz="3200" b="1">
                <a:solidFill>
                  <a:srgbClr val="000000"/>
                </a:solidFill>
                <a:latin typeface="Berlin Sans FB Demi" panose="020E0802020502020306" pitchFamily="34" charset="0"/>
              </a:rPr>
              <a:t>PANCREAS</a:t>
            </a:r>
            <a:endParaRPr lang="ar-JO" altLang="en-US">
              <a:latin typeface="Berlin Sans FB Demi" panose="020E0802020502020306" pitchFamily="34" charset="0"/>
            </a:endParaRPr>
          </a:p>
        </p:txBody>
      </p:sp>
      <p:pic>
        <p:nvPicPr>
          <p:cNvPr id="131075" name="Picture 3" descr="G:\photo endo\Pancreatic-Model-of-Exocrine-and-Endocrine-Function-Locations.jpg">
            <a:extLst>
              <a:ext uri="{FF2B5EF4-FFF2-40B4-BE49-F238E27FC236}">
                <a16:creationId xmlns:a16="http://schemas.microsoft.com/office/drawing/2014/main" id="{C4052C8E-EE14-4F75-A3FB-C9D402D3B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62400"/>
            <a:ext cx="7162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6" name="Picture 2" descr="G:\photo endo\1820_The_Pancreas.jpg">
            <a:extLst>
              <a:ext uri="{FF2B5EF4-FFF2-40B4-BE49-F238E27FC236}">
                <a16:creationId xmlns:a16="http://schemas.microsoft.com/office/drawing/2014/main" id="{586D59B8-243E-4651-8267-1AB5BD5D0E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990600"/>
            <a:ext cx="8077200" cy="2819400"/>
          </a:xfrm>
          <a:noFill/>
        </p:spPr>
      </p:pic>
      <p:sp>
        <p:nvSpPr>
          <p:cNvPr id="2" name="Rectangle 1"/>
          <p:cNvSpPr/>
          <p:nvPr/>
        </p:nvSpPr>
        <p:spPr bwMode="auto">
          <a:xfrm>
            <a:off x="5791200" y="228600"/>
            <a:ext cx="19812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Mixocrine gland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27432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Head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82866" y="253579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Body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52853" y="2373868"/>
            <a:ext cx="629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Tail 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عنوان 1">
            <a:extLst>
              <a:ext uri="{FF2B5EF4-FFF2-40B4-BE49-F238E27FC236}">
                <a16:creationId xmlns:a16="http://schemas.microsoft.com/office/drawing/2014/main" id="{DD3F20E6-821F-4237-A577-8D04A10B3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latin typeface="Arial Black" panose="020B0A04020102020204" pitchFamily="34" charset="0"/>
              </a:rPr>
              <a:t>Microscopic features</a:t>
            </a:r>
            <a:endParaRPr lang="ar-JO" altLang="en-US" sz="3600">
              <a:latin typeface="Arial Black" panose="020B0A04020102020204" pitchFamily="34" charset="0"/>
            </a:endParaRPr>
          </a:p>
        </p:txBody>
      </p:sp>
      <p:sp>
        <p:nvSpPr>
          <p:cNvPr id="140291" name="عنصر نائب للمحتوى 2">
            <a:extLst>
              <a:ext uri="{FF2B5EF4-FFF2-40B4-BE49-F238E27FC236}">
                <a16:creationId xmlns:a16="http://schemas.microsoft.com/office/drawing/2014/main" id="{6FA63ABC-A900-4DDA-982D-91DB21A845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609600" indent="-609600" algn="l" rtl="0" eaLnBrk="1" hangingPunct="1"/>
            <a:r>
              <a:rPr lang="en-US" altLang="en-US" sz="2800" dirty="0">
                <a:latin typeface="Arial Black" panose="020B0A04020102020204" pitchFamily="34" charset="0"/>
              </a:rPr>
              <a:t>Two types:</a:t>
            </a:r>
          </a:p>
          <a:p>
            <a:pPr marL="609600" indent="-609600" algn="l" rtl="0" eaLnBrk="1" hangingPunct="1">
              <a:buFontTx/>
              <a:buAutoNum type="arabicPeriod"/>
            </a:pPr>
            <a:r>
              <a:rPr lang="en-US" altLang="en-US" sz="2000" dirty="0">
                <a:solidFill>
                  <a:schemeClr val="folHlink"/>
                </a:solidFill>
                <a:latin typeface="Arial Black" panose="020B0A04020102020204" pitchFamily="34" charset="0"/>
              </a:rPr>
              <a:t>Open type</a:t>
            </a:r>
          </a:p>
          <a:p>
            <a:pPr marL="609600" indent="-609600" algn="l" rtl="0" eaLnBrk="1" hangingPunct="1">
              <a:buFontTx/>
              <a:buAutoNum type="arabicPeriod"/>
            </a:pPr>
            <a:r>
              <a:rPr lang="en-US" altLang="en-US" sz="2000" dirty="0">
                <a:solidFill>
                  <a:schemeClr val="folHlink"/>
                </a:solidFill>
                <a:latin typeface="Arial Black" panose="020B0A04020102020204" pitchFamily="34" charset="0"/>
              </a:rPr>
              <a:t>Closed type</a:t>
            </a:r>
          </a:p>
          <a:p>
            <a:pPr marL="609600" indent="-609600" algn="l" rtl="0" eaLnBrk="1" hangingPunct="1"/>
            <a:r>
              <a:rPr lang="en-US" altLang="en-US" sz="2000" dirty="0" err="1"/>
              <a:t>Electrolucent</a:t>
            </a:r>
            <a:r>
              <a:rPr lang="en-US" altLang="en-US" sz="2000" dirty="0"/>
              <a:t> cytoplasm</a:t>
            </a:r>
          </a:p>
          <a:p>
            <a:pPr marL="609600" indent="-609600" algn="l" rtl="0" eaLnBrk="1" hangingPunct="1"/>
            <a:r>
              <a:rPr lang="en-US" altLang="en-US" sz="2000" dirty="0"/>
              <a:t>Few small secretory granules </a:t>
            </a:r>
            <a:r>
              <a:rPr lang="en-US" altLang="en-US" sz="2000" dirty="0">
                <a:latin typeface="Arial Black" panose="020B0A04020102020204" pitchFamily="34" charset="0"/>
              </a:rPr>
              <a:t>at </a:t>
            </a:r>
            <a:r>
              <a:rPr lang="en-US" alt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the base </a:t>
            </a:r>
            <a:r>
              <a:rPr lang="en-US" altLang="en-US" sz="2000" dirty="0"/>
              <a:t>or vascular </a:t>
            </a:r>
            <a:r>
              <a:rPr lang="en-US" altLang="en-US" sz="2000" dirty="0" smtClean="0"/>
              <a:t>pole </a:t>
            </a:r>
            <a:r>
              <a:rPr lang="en-US" altLang="en-US" sz="1600" b="1" dirty="0" smtClean="0">
                <a:solidFill>
                  <a:srgbClr val="0070C0"/>
                </a:solidFill>
              </a:rPr>
              <a:t>(to release its secretion directly to the blood)</a:t>
            </a:r>
            <a:endParaRPr lang="en-US" altLang="en-US" sz="1600" b="1" dirty="0">
              <a:solidFill>
                <a:srgbClr val="0070C0"/>
              </a:solidFill>
            </a:endParaRPr>
          </a:p>
          <a:p>
            <a:pPr marL="609600" indent="-609600" algn="l" rtl="0" eaLnBrk="1" hangingPunct="1"/>
            <a:r>
              <a:rPr lang="en-US" altLang="en-US" sz="2000" dirty="0"/>
              <a:t>Small </a:t>
            </a:r>
            <a:r>
              <a:rPr lang="en-US" altLang="en-US" sz="2000" dirty="0" err="1">
                <a:solidFill>
                  <a:srgbClr val="FF0000"/>
                </a:solidFill>
              </a:rPr>
              <a:t>infranuclear</a:t>
            </a:r>
            <a:r>
              <a:rPr lang="en-US" altLang="en-US" sz="2000" dirty="0"/>
              <a:t> Golgi</a:t>
            </a:r>
          </a:p>
          <a:p>
            <a:pPr marL="609600" indent="-609600" algn="l" rtl="0" eaLnBrk="1" hangingPunct="1"/>
            <a:r>
              <a:rPr lang="en-US" altLang="en-US" sz="2000" dirty="0">
                <a:solidFill>
                  <a:srgbClr val="FF0000"/>
                </a:solidFill>
              </a:rPr>
              <a:t>Sparse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rER</a:t>
            </a:r>
            <a:endParaRPr lang="en-US" altLang="en-US" sz="2000" dirty="0"/>
          </a:p>
        </p:txBody>
      </p:sp>
      <p:pic>
        <p:nvPicPr>
          <p:cNvPr id="140292" name="Picture 4" descr=" chief cells and enteroendocrine cell ">
            <a:extLst>
              <a:ext uri="{FF2B5EF4-FFF2-40B4-BE49-F238E27FC236}">
                <a16:creationId xmlns:a16="http://schemas.microsoft.com/office/drawing/2014/main" id="{CEA6506C-18C2-4D64-8609-9D5B7CF313E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6" t="3061" r="15506" b="3061"/>
          <a:stretch>
            <a:fillRect/>
          </a:stretch>
        </p:blipFill>
        <p:spPr>
          <a:xfrm>
            <a:off x="4876800" y="1371600"/>
            <a:ext cx="3810000" cy="2438400"/>
          </a:xfrm>
          <a:noFill/>
        </p:spPr>
      </p:pic>
      <p:graphicFrame>
        <p:nvGraphicFramePr>
          <p:cNvPr id="140293" name="Object 8">
            <a:hlinkClick r:id="" action="ppaction://ole?verb=0"/>
            <a:extLst>
              <a:ext uri="{FF2B5EF4-FFF2-40B4-BE49-F238E27FC236}">
                <a16:creationId xmlns:a16="http://schemas.microsoft.com/office/drawing/2014/main" id="{FEADF66A-9703-4B11-9FDF-33A47D79DB8E}"/>
              </a:ext>
            </a:extLst>
          </p:cNvPr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045494809"/>
              </p:ext>
            </p:extLst>
          </p:nvPr>
        </p:nvGraphicFramePr>
        <p:xfrm>
          <a:off x="4191000" y="4049713"/>
          <a:ext cx="4038600" cy="269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Video Clip" r:id="rId4" imgW="0" imgH="0" progId="AVIFile">
                  <p:embed/>
                </p:oleObj>
              </mc:Choice>
              <mc:Fallback>
                <p:oleObj name="Video Clip" r:id="rId4" imgW="0" imgH="0" progId="AVIFile">
                  <p:embed/>
                  <p:pic>
                    <p:nvPicPr>
                      <p:cNvPr id="140293" name="Object 8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FEADF66A-9703-4B11-9FDF-33A47D79DB8E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049713"/>
                        <a:ext cx="4038600" cy="2690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4" name="مستطيل 7">
            <a:extLst>
              <a:ext uri="{FF2B5EF4-FFF2-40B4-BE49-F238E27FC236}">
                <a16:creationId xmlns:a16="http://schemas.microsoft.com/office/drawing/2014/main" id="{794D59E1-7562-456B-BE72-F1C0798D8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6370637"/>
            <a:ext cx="2608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altLang="en-US" dirty="0">
                <a:solidFill>
                  <a:srgbClr val="000000"/>
                </a:solidFill>
              </a:rPr>
              <a:t>APUD of small intestine</a:t>
            </a:r>
            <a:endParaRPr lang="ar-JO" altLang="en-US" dirty="0">
              <a:solidFill>
                <a:srgbClr val="000000"/>
              </a:solidFill>
            </a:endParaRPr>
          </a:p>
        </p:txBody>
      </p:sp>
      <p:sp>
        <p:nvSpPr>
          <p:cNvPr id="140295" name="Rectangle 9">
            <a:extLst>
              <a:ext uri="{FF2B5EF4-FFF2-40B4-BE49-F238E27FC236}">
                <a16:creationId xmlns:a16="http://schemas.microsoft.com/office/drawing/2014/main" id="{F28B6E15-732E-4421-9550-6B3D0E77B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4977" y="4627562"/>
            <a:ext cx="1143000" cy="25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>
                <a:solidFill>
                  <a:srgbClr val="000000"/>
                </a:solidFill>
              </a:rPr>
              <a:t>Apical part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667000" y="2057400"/>
            <a:ext cx="2151063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0070C0"/>
                </a:solidFill>
              </a:rPr>
              <a:t>Long, reach surface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29600" y="331712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B.V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8229600" y="2362200"/>
            <a:ext cx="633507" cy="228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Rectangle 6"/>
          <p:cNvSpPr/>
          <p:nvPr/>
        </p:nvSpPr>
        <p:spPr bwMode="auto">
          <a:xfrm rot="16200000">
            <a:off x="7105650" y="1904999"/>
            <a:ext cx="3657600" cy="30480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Para follicular</a:t>
            </a:r>
            <a:r>
              <a:rPr lang="en-US" sz="1600" b="1" dirty="0" smtClean="0">
                <a:solidFill>
                  <a:srgbClr val="0070C0"/>
                </a:solidFill>
              </a:rPr>
              <a:t> cells of thyroid gland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7499724" y="4343400"/>
            <a:ext cx="316753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7943851" y="3985696"/>
            <a:ext cx="1143000" cy="55721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Apical microvilli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835463" y="2514600"/>
            <a:ext cx="2133599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Don’t reach surface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AA2E9FFC-BC0D-4E1F-892D-F02F46B8363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19050" y="0"/>
            <a:ext cx="9296400" cy="10668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Arial Black" panose="020B0A04020102020204" pitchFamily="34" charset="0"/>
              </a:rPr>
              <a:t>Enteroendocrine cells</a:t>
            </a:r>
          </a:p>
        </p:txBody>
      </p:sp>
      <p:pic>
        <p:nvPicPr>
          <p:cNvPr id="141315" name="Picture 9" descr="11608hoa">
            <a:extLst>
              <a:ext uri="{FF2B5EF4-FFF2-40B4-BE49-F238E27FC236}">
                <a16:creationId xmlns:a16="http://schemas.microsoft.com/office/drawing/2014/main" id="{99A82E54-2570-4C53-9D9E-037BBB1B4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90"/>
          <a:stretch>
            <a:fillRect/>
          </a:stretch>
        </p:blipFill>
        <p:spPr bwMode="auto">
          <a:xfrm>
            <a:off x="9525" y="838200"/>
            <a:ext cx="441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6" name="Line 11">
            <a:extLst>
              <a:ext uri="{FF2B5EF4-FFF2-40B4-BE49-F238E27FC236}">
                <a16:creationId xmlns:a16="http://schemas.microsoft.com/office/drawing/2014/main" id="{2864CABF-E089-4E51-AE9D-B3E7475953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81200" y="2514600"/>
            <a:ext cx="228600" cy="5334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17" name="Line 12">
            <a:extLst>
              <a:ext uri="{FF2B5EF4-FFF2-40B4-BE49-F238E27FC236}">
                <a16:creationId xmlns:a16="http://schemas.microsoft.com/office/drawing/2014/main" id="{409767E1-116C-44AB-A976-ECCA05EBF4A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2895600"/>
            <a:ext cx="76200" cy="5334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1318" name="Picture 4" descr="cryptAPUDw">
            <a:extLst>
              <a:ext uri="{FF2B5EF4-FFF2-40B4-BE49-F238E27FC236}">
                <a16:creationId xmlns:a16="http://schemas.microsoft.com/office/drawing/2014/main" id="{A25FC411-64BF-40A7-B989-62F5D69B5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38200"/>
            <a:ext cx="4267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9525" y="5562600"/>
            <a:ext cx="9134475" cy="1295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tx2"/>
                </a:solidFill>
              </a:rPr>
              <a:t>Q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</a:rPr>
              <a:t>: How to differentiate between APUD cells and Paneth cells?!</a:t>
            </a:r>
          </a:p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0070C0"/>
                </a:solidFill>
              </a:rPr>
              <a:t>A:</a:t>
            </a:r>
            <a:r>
              <a:rPr lang="en-US" dirty="0" smtClean="0">
                <a:solidFill>
                  <a:srgbClr val="0070C0"/>
                </a:solidFill>
              </a:rPr>
              <a:t> through the site of granules</a:t>
            </a:r>
          </a:p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Granules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at the apex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Paneth cells (to release its secretion into the lumen of glands)</a:t>
            </a:r>
          </a:p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Granules at the base APUD cells ( to release its secretion into blood)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 rot="21025223">
            <a:off x="7149920" y="3427683"/>
            <a:ext cx="1323880" cy="755625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 rot="1985308">
            <a:off x="6058099" y="2525465"/>
            <a:ext cx="310407" cy="511669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عنوان 1">
            <a:extLst>
              <a:ext uri="{FF2B5EF4-FFF2-40B4-BE49-F238E27FC236}">
                <a16:creationId xmlns:a16="http://schemas.microsoft.com/office/drawing/2014/main" id="{E350655D-F772-4119-8949-0DFED6085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3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PANCREAS</a:t>
            </a:r>
            <a:endParaRPr lang="ar-JO" altLang="en-US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37CBC6B-4A3B-4902-8610-DAF45450B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943600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Char char="q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Exocrine and endocrine gland. </a:t>
            </a:r>
          </a:p>
          <a:p>
            <a:pPr algn="l" rtl="0" eaLnBrk="1" hangingPunct="1">
              <a:buFont typeface="Wingdings" pitchFamily="2" charset="2"/>
              <a:buChar char="q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exocrine part produces pancreatic juice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Contain digestive enzymes</a:t>
            </a:r>
            <a:endParaRPr lang="en-US" altLang="en-US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 typeface="Wingdings" pitchFamily="2" charset="2"/>
              <a:buChar char="q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The endocrine part, ~1% , consists of the cells of the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islands of Langerhans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Endocrine part:</a:t>
            </a:r>
            <a:r>
              <a:rPr lang="en-US" sz="28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Islets of Langerhans</a:t>
            </a:r>
            <a:endParaRPr lang="en-US" sz="28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Masses of pale staining cells scattered between the pancreatic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acini</a:t>
            </a:r>
            <a:endParaRPr lang="en-US" sz="24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more in the 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tail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head of pancreas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cells are separated by fenestrated </a:t>
            </a:r>
          </a:p>
          <a:p>
            <a:pPr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capillaries (highly vascularized)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 of islets of Langerhans are</a:t>
            </a:r>
          </a:p>
          <a:p>
            <a:pPr marL="0" indent="0"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Alpha, Beta, Delta, F (PP) cells</a:t>
            </a:r>
          </a:p>
          <a:p>
            <a:pPr marL="0" indent="0" algn="l" rtl="0">
              <a:buFontTx/>
              <a:buNone/>
              <a:defRPr/>
            </a:pPr>
            <a:endParaRPr lang="ar-JO" sz="2800" dirty="0">
              <a:latin typeface="Arial Black" pitchFamily="34" charset="0"/>
            </a:endParaRPr>
          </a:p>
        </p:txBody>
      </p:sp>
      <p:pic>
        <p:nvPicPr>
          <p:cNvPr id="132100" name="Picture 2">
            <a:extLst>
              <a:ext uri="{FF2B5EF4-FFF2-40B4-BE49-F238E27FC236}">
                <a16:creationId xmlns:a16="http://schemas.microsoft.com/office/drawing/2014/main" id="{A475DF1E-4E19-4BB2-BFFC-1373F6AD4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91000"/>
            <a:ext cx="3522663" cy="2486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28600" y="152400"/>
            <a:ext cx="3200400" cy="57943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Exocrine part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pancreatic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acini, majority of pancreas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7696200" y="3962400"/>
            <a:ext cx="152400" cy="1143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7848600" y="3962400"/>
            <a:ext cx="381000" cy="1600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943730" y="3593068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C.T contain B.Vs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Content Placeholder 2">
            <a:extLst>
              <a:ext uri="{FF2B5EF4-FFF2-40B4-BE49-F238E27FC236}">
                <a16:creationId xmlns:a16="http://schemas.microsoft.com/office/drawing/2014/main" id="{766CD488-7250-44EE-874F-8FC54AD1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9050" y="157163"/>
            <a:ext cx="4667250" cy="6548437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Char char="q"/>
              <a:defRPr/>
            </a:pPr>
            <a:r>
              <a:rPr lang="en-US" sz="2800" dirty="0">
                <a:solidFill>
                  <a:srgbClr val="000000"/>
                </a:solidFill>
                <a:latin typeface="Arial Black" pitchFamily="34" charset="0"/>
              </a:rPr>
              <a:t>Structure :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islands of Langerhans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solidFill>
                <a:srgbClr val="000000"/>
              </a:solidFill>
              <a:latin typeface="Arial Black" pitchFamily="34" charset="0"/>
            </a:endParaRPr>
          </a:p>
          <a:p>
            <a:pPr marL="0" indent="0" algn="l" rtl="0">
              <a:buFontTx/>
              <a:buNone/>
              <a:defRPr/>
            </a:pPr>
            <a:r>
              <a:rPr lang="en-US" sz="2800" dirty="0" err="1">
                <a:solidFill>
                  <a:srgbClr val="FF0000"/>
                </a:solidFill>
                <a:latin typeface="Arial Black" pitchFamily="34" charset="0"/>
              </a:rPr>
              <a:t>Stroma</a:t>
            </a:r>
            <a:r>
              <a:rPr lang="en-US" sz="2800" dirty="0">
                <a:solidFill>
                  <a:srgbClr val="FF0000"/>
                </a:solidFill>
                <a:latin typeface="Arial Black" pitchFamily="34" charset="0"/>
              </a:rPr>
              <a:t>: </a:t>
            </a:r>
          </a:p>
          <a:p>
            <a:pPr marL="0" indent="0" algn="l" rtl="0" eaLnBrk="1" hangingPunct="1">
              <a:buFontTx/>
              <a:buNone/>
              <a:defRPr/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Surrounded by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thin 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capsule</a:t>
            </a:r>
          </a:p>
          <a:p>
            <a:pPr marL="0" indent="0" algn="l" rtl="0" eaLnBrk="1" hangingPunct="1">
              <a:buFontTx/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Parenchyma </a:t>
            </a:r>
          </a:p>
          <a:p>
            <a:pPr marL="0" indent="0" algn="l" rtl="0" eaLnBrk="1" hangingPunct="1">
              <a:buFontTx/>
              <a:buNone/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cellular composition of the islands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 typeface="Wingdings" pitchFamily="2" charset="2"/>
              <a:buChar char="q"/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70% beta-cells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insulin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Insulin stimulates </a:t>
            </a:r>
          </a:p>
          <a:p>
            <a:pPr algn="l" rtl="0" eaLnBrk="1" hangingPunct="1">
              <a:buFont typeface="Wingdings" pitchFamily="2" charset="2"/>
              <a:buChar char="q"/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20% alpha-cells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glucagon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rtl="0" eaLnBrk="1" hangingPunct="1">
              <a:buFont typeface="Wingdings" pitchFamily="2" charset="2"/>
              <a:buChar char="q"/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5- 10 % delta-cells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which secrete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somatostatin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l" rtl="0" eaLnBrk="1" hangingPunct="1">
              <a:buFont typeface="Wingdings" pitchFamily="2" charset="2"/>
              <a:buChar char="q"/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F- cells (PP)</a:t>
            </a:r>
            <a:endParaRPr lang="ar-EG" alt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 typeface="Wingdings" pitchFamily="2" charset="2"/>
              <a:buChar char="q"/>
              <a:defRPr/>
            </a:pPr>
            <a:endParaRPr lang="ar-EG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23" name="Content Placeholder 3">
            <a:extLst>
              <a:ext uri="{FF2B5EF4-FFF2-40B4-BE49-F238E27FC236}">
                <a16:creationId xmlns:a16="http://schemas.microsoft.com/office/drawing/2014/main" id="{1F0E23F0-DB7E-47A1-B052-98F8509124B7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ar-EG" altLang="en-US" dirty="0"/>
          </a:p>
        </p:txBody>
      </p:sp>
      <p:grpSp>
        <p:nvGrpSpPr>
          <p:cNvPr id="133124" name="Group 7">
            <a:extLst>
              <a:ext uri="{FF2B5EF4-FFF2-40B4-BE49-F238E27FC236}">
                <a16:creationId xmlns:a16="http://schemas.microsoft.com/office/drawing/2014/main" id="{C058BDA9-BA9E-4BE0-81C4-21F00024B29D}"/>
              </a:ext>
            </a:extLst>
          </p:cNvPr>
          <p:cNvGrpSpPr>
            <a:grpSpLocks/>
          </p:cNvGrpSpPr>
          <p:nvPr/>
        </p:nvGrpSpPr>
        <p:grpSpPr bwMode="auto">
          <a:xfrm>
            <a:off x="4629150" y="3314700"/>
            <a:ext cx="4362450" cy="3124200"/>
            <a:chOff x="3012" y="618"/>
            <a:chExt cx="2748" cy="2812"/>
          </a:xfrm>
        </p:grpSpPr>
        <p:pic>
          <p:nvPicPr>
            <p:cNvPr id="133126" name="Picture 5" descr="http://www.lab.anhb.uwa.edu.au/mb140/CorePages/Liver/Images/pan20he.jpg">
              <a:extLst>
                <a:ext uri="{FF2B5EF4-FFF2-40B4-BE49-F238E27FC236}">
                  <a16:creationId xmlns:a16="http://schemas.microsoft.com/office/drawing/2014/main" id="{EB7B8E42-3768-484D-9984-A272B903F6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r:link="rId3">
              <a:lum bright="6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618"/>
              <a:ext cx="2748" cy="2812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127" name="Oval 6">
              <a:extLst>
                <a:ext uri="{FF2B5EF4-FFF2-40B4-BE49-F238E27FC236}">
                  <a16:creationId xmlns:a16="http://schemas.microsoft.com/office/drawing/2014/main" id="{42D3D4A0-2459-40EE-B739-0CD8B7D42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1752"/>
              <a:ext cx="1905" cy="1633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76200">
              <a:solidFill>
                <a:schemeClr val="folHlink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33125" name="Picture 9" descr="G:\endo image\quiz5.jpg">
            <a:extLst>
              <a:ext uri="{FF2B5EF4-FFF2-40B4-BE49-F238E27FC236}">
                <a16:creationId xmlns:a16="http://schemas.microsoft.com/office/drawing/2014/main" id="{59951F9B-BF56-4E56-8484-EB24CE9A4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2713"/>
            <a:ext cx="4343400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76777" y="2063126"/>
            <a:ext cx="2723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Cells arranged in cords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0" y="5481752"/>
            <a:ext cx="4629150" cy="137624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sym typeface="Wingdings" panose="05000000000000000000" pitchFamily="2" charset="2"/>
              </a:rPr>
              <a:t>INSULIN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sym typeface="Wingdings" panose="05000000000000000000" pitchFamily="2" charset="2"/>
              </a:rPr>
              <a:t> released in state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sym typeface="Wingdings" panose="05000000000000000000" pitchFamily="2" charset="2"/>
              </a:rPr>
              <a:t> of high blood sugar level. 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sym typeface="Wingdings" panose="05000000000000000000" pitchFamily="2" charset="2"/>
              </a:rPr>
              <a:t>GLUCAGON 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sym typeface="Wingdings" panose="05000000000000000000" pitchFamily="2" charset="2"/>
              </a:rPr>
              <a:t>released in state of low blood sugar level. 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sym typeface="Wingdings" panose="05000000000000000000" pitchFamily="2" charset="2"/>
              </a:rPr>
              <a:t>Alpha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sym typeface="Wingdings" panose="05000000000000000000" pitchFamily="2" charset="2"/>
              </a:rPr>
              <a:t> and 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sym typeface="Wingdings" panose="05000000000000000000" pitchFamily="2" charset="2"/>
              </a:rPr>
              <a:t>Beta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sym typeface="Wingdings" panose="05000000000000000000" pitchFamily="2" charset="2"/>
              </a:rPr>
              <a:t> cel</a:t>
            </a:r>
            <a:r>
              <a:rPr lang="en-US" sz="16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ls are most important 2 cells, and responsible for regulation of blood sugar level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6850" y="3229874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1600" b="1" dirty="0" smtClean="0">
                <a:solidFill>
                  <a:srgbClr val="0070C0"/>
                </a:solidFill>
              </a:rPr>
              <a:t>بما ان العلاقة عكسية بين حجم الخلية وعددها, رح يكون حجم هاي الخلايا صغير 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6550" y="744328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B.V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40858" y="2408824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B.V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743200" y="779843"/>
            <a:ext cx="1900911" cy="6645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الفراغات</a:t>
            </a:r>
            <a:r>
              <a:rPr kumimoji="0" lang="ar-JO" sz="1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البيضاء تمثل اماكن الاوعية الدموية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8D9352C-B5F9-421F-8483-A317904D2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629400"/>
          </a:xfrm>
        </p:spPr>
        <p:txBody>
          <a:bodyPr/>
          <a:lstStyle/>
          <a:p>
            <a:pPr marL="0" indent="0"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Beta (B) cells (70%): 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 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insulin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which 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blood sugar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 are 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size, 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numerous 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 type, 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location in islets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Stain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ar-JO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(H&amp;E stain)</a:t>
            </a:r>
            <a:endParaRPr lang="en-US" sz="20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EM: appear in two functional stages active &amp; resting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active synthesize insulin. When resting packed with granules storing insulin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 divide at very slow rate</a:t>
            </a:r>
          </a:p>
          <a:p>
            <a:pPr marL="0" indent="0"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b="1" u="sng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Alpha (A) cells (20%):</a:t>
            </a:r>
            <a:endParaRPr lang="en-US" sz="24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glucagon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blood sugar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 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larger in 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size, 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fewer 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number, 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peripheral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location in Islets</a:t>
            </a:r>
          </a:p>
          <a:p>
            <a:pPr lvl="0" algn="l"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Stain 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pink </a:t>
            </a:r>
            <a:r>
              <a:rPr lang="en-US" sz="20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(H&amp;E stain)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4147" name="Picture 7" descr="G:\photo endo\images.jpg">
            <a:extLst>
              <a:ext uri="{FF2B5EF4-FFF2-40B4-BE49-F238E27FC236}">
                <a16:creationId xmlns:a16="http://schemas.microsoft.com/office/drawing/2014/main" id="{E6276B96-1B3C-492D-9AB3-52BD51CAF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427662"/>
            <a:ext cx="199707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48" name="Picture 2">
            <a:extLst>
              <a:ext uri="{FF2B5EF4-FFF2-40B4-BE49-F238E27FC236}">
                <a16:creationId xmlns:a16="http://schemas.microsoft.com/office/drawing/2014/main" id="{B9185094-BDA0-427A-BE66-ACDDBFD39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73" t="3435" b="52219"/>
          <a:stretch>
            <a:fillRect/>
          </a:stretch>
        </p:blipFill>
        <p:spPr bwMode="auto">
          <a:xfrm>
            <a:off x="6380163" y="3352800"/>
            <a:ext cx="2524125" cy="1524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D24842FC-E326-4A0D-AD3A-0FADEA63B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25" y="3744913"/>
            <a:ext cx="1087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800" b="1" kern="0" dirty="0">
                <a:solidFill>
                  <a:srgbClr val="000000"/>
                </a:solidFill>
              </a:rPr>
              <a:t>Beta cells</a:t>
            </a:r>
            <a:endParaRPr lang="ar-JO" altLang="en-US" sz="1800" b="1" kern="0" dirty="0">
              <a:solidFill>
                <a:srgbClr val="000000"/>
              </a:solidFill>
            </a:endParaRPr>
          </a:p>
        </p:txBody>
      </p:sp>
      <p:pic>
        <p:nvPicPr>
          <p:cNvPr id="134150" name="Picture 2">
            <a:extLst>
              <a:ext uri="{FF2B5EF4-FFF2-40B4-BE49-F238E27FC236}">
                <a16:creationId xmlns:a16="http://schemas.microsoft.com/office/drawing/2014/main" id="{46479E22-33EC-453D-A4A8-A48E1D5AF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7586" b="2989"/>
          <a:stretch>
            <a:fillRect/>
          </a:stretch>
        </p:blipFill>
        <p:spPr bwMode="auto">
          <a:xfrm>
            <a:off x="6361113" y="5308600"/>
            <a:ext cx="2562225" cy="1477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B1A43DB4-0815-4B98-A61F-8144D9412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5100" y="5919787"/>
            <a:ext cx="1209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800" b="1" kern="0" dirty="0">
                <a:solidFill>
                  <a:srgbClr val="000000"/>
                </a:solidFill>
              </a:rPr>
              <a:t>Alpha cells</a:t>
            </a:r>
            <a:endParaRPr lang="ar-JO" altLang="en-US" sz="1800" b="1" kern="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7366610" y="4812174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Immunohistochemical</a:t>
            </a:r>
            <a:r>
              <a:rPr lang="en-US" b="1" dirty="0" smtClean="0">
                <a:solidFill>
                  <a:srgbClr val="0070C0"/>
                </a:solidFill>
              </a:rPr>
              <a:t> stain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Right Brace 3"/>
          <p:cNvSpPr/>
          <p:nvPr/>
        </p:nvSpPr>
        <p:spPr bwMode="auto">
          <a:xfrm>
            <a:off x="8825984" y="4648200"/>
            <a:ext cx="85885" cy="838200"/>
          </a:xfrm>
          <a:prstGeom prst="rightBrac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BA927-59BB-4ED8-A99B-90724126E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"/>
            <a:ext cx="8763000" cy="65532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Delta cells: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somatostatin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growth inhibiting factor)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Cells scattered at periphery and less abundant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(PP) cells: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Very few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Secrete 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pancreatic polypeptide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Regulate  exocrine pancreas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secretions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/>
          </a:p>
        </p:txBody>
      </p:sp>
      <p:pic>
        <p:nvPicPr>
          <p:cNvPr id="135171" name="Picture 2">
            <a:extLst>
              <a:ext uri="{FF2B5EF4-FFF2-40B4-BE49-F238E27FC236}">
                <a16:creationId xmlns:a16="http://schemas.microsoft.com/office/drawing/2014/main" id="{9083E46F-D56A-4BC5-96CF-CA92C403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38" t="50000" r="29869"/>
          <a:stretch>
            <a:fillRect/>
          </a:stretch>
        </p:blipFill>
        <p:spPr bwMode="auto">
          <a:xfrm>
            <a:off x="6403975" y="1958975"/>
            <a:ext cx="2663825" cy="2230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172" name="TextBox 1">
            <a:extLst>
              <a:ext uri="{FF2B5EF4-FFF2-40B4-BE49-F238E27FC236}">
                <a16:creationId xmlns:a16="http://schemas.microsoft.com/office/drawing/2014/main" id="{44322AC7-D670-4828-B94C-09A80E4BB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0188" y="1549400"/>
            <a:ext cx="1162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Delta cells</a:t>
            </a:r>
          </a:p>
        </p:txBody>
      </p:sp>
      <p:pic>
        <p:nvPicPr>
          <p:cNvPr id="135173" name="Picture 3">
            <a:extLst>
              <a:ext uri="{FF2B5EF4-FFF2-40B4-BE49-F238E27FC236}">
                <a16:creationId xmlns:a16="http://schemas.microsoft.com/office/drawing/2014/main" id="{950AA2C7-EC50-4487-B465-82D1EA5C0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4251325"/>
            <a:ext cx="2663825" cy="2147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174" name="TextBox 5">
            <a:extLst>
              <a:ext uri="{FF2B5EF4-FFF2-40B4-BE49-F238E27FC236}">
                <a16:creationId xmlns:a16="http://schemas.microsoft.com/office/drawing/2014/main" id="{18F313FB-6E35-4848-BBBC-D7B086F87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1488" y="6421438"/>
            <a:ext cx="900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PP cells</a:t>
            </a:r>
          </a:p>
        </p:txBody>
      </p:sp>
      <p:pic>
        <p:nvPicPr>
          <p:cNvPr id="135175" name="Picture 7" descr="C:\Users\MCC\Desktop\صورة4.jpg">
            <a:extLst>
              <a:ext uri="{FF2B5EF4-FFF2-40B4-BE49-F238E27FC236}">
                <a16:creationId xmlns:a16="http://schemas.microsoft.com/office/drawing/2014/main" id="{42AC3E25-F2CE-483E-92EA-3F228ACA0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51325"/>
            <a:ext cx="597376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1">
            <a:extLst>
              <a:ext uri="{FF2B5EF4-FFF2-40B4-BE49-F238E27FC236}">
                <a16:creationId xmlns:a16="http://schemas.microsoft.com/office/drawing/2014/main" id="{41002B43-CA7F-4FD7-8763-7C76636A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4000" b="1" u="sng">
                <a:cs typeface="Times New Roman" panose="02020603050405020304" pitchFamily="18" charset="0"/>
              </a:rPr>
              <a:t>Regulation of blood glucose level</a:t>
            </a:r>
          </a:p>
        </p:txBody>
      </p:sp>
      <p:pic>
        <p:nvPicPr>
          <p:cNvPr id="136195" name="Content Placeholder 3">
            <a:extLst>
              <a:ext uri="{FF2B5EF4-FFF2-40B4-BE49-F238E27FC236}">
                <a16:creationId xmlns:a16="http://schemas.microsoft.com/office/drawing/2014/main" id="{52845B31-CB64-47DF-A604-59AE000F12D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838200"/>
            <a:ext cx="8839200" cy="5821363"/>
          </a:xfrm>
        </p:spPr>
      </p:pic>
      <p:sp>
        <p:nvSpPr>
          <p:cNvPr id="136196" name="TextBox 2">
            <a:extLst>
              <a:ext uri="{FF2B5EF4-FFF2-40B4-BE49-F238E27FC236}">
                <a16:creationId xmlns:a16="http://schemas.microsoft.com/office/drawing/2014/main" id="{F7732FB0-C356-463B-B78D-1FDA19CA2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908050"/>
            <a:ext cx="393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↑</a:t>
            </a:r>
          </a:p>
        </p:txBody>
      </p:sp>
      <p:sp>
        <p:nvSpPr>
          <p:cNvPr id="136197" name="TextBox 6">
            <a:extLst>
              <a:ext uri="{FF2B5EF4-FFF2-40B4-BE49-F238E27FC236}">
                <a16:creationId xmlns:a16="http://schemas.microsoft.com/office/drawing/2014/main" id="{42EFAEBA-16B3-427E-B774-6B8E1EB42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6165850"/>
            <a:ext cx="39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↓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05725" y="2502386"/>
            <a:ext cx="1438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Pancreas stimulated by feedback </a:t>
            </a:r>
            <a:endParaRPr lang="en-US" sz="1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G:\photo endo\istockphoto-472467672-612x612.jpg">
            <a:extLst>
              <a:ext uri="{FF2B5EF4-FFF2-40B4-BE49-F238E27FC236}">
                <a16:creationId xmlns:a16="http://schemas.microsoft.com/office/drawing/2014/main" id="{AE6091E6-5EF8-47F8-B9BD-C7CD81B0F8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381000"/>
            <a:ext cx="8001000" cy="6172200"/>
          </a:xfrm>
          <a:noFill/>
        </p:spPr>
      </p:pic>
      <p:sp>
        <p:nvSpPr>
          <p:cNvPr id="2" name="Rectangle 1"/>
          <p:cNvSpPr/>
          <p:nvPr/>
        </p:nvSpPr>
        <p:spPr>
          <a:xfrm>
            <a:off x="3048000" y="762000"/>
            <a:ext cx="32766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Abnormality of blood sugar level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1600" y="2514600"/>
            <a:ext cx="34290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Result</a:t>
            </a:r>
            <a:r>
              <a:rPr lang="en-US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normal blood sugar level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86400" y="4343400"/>
            <a:ext cx="31242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Result</a:t>
            </a:r>
            <a:r>
              <a:rPr lang="en-US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high blood sugar level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6386660"/>
            <a:ext cx="3218967" cy="4999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عنوان 1">
            <a:extLst>
              <a:ext uri="{FF2B5EF4-FFF2-40B4-BE49-F238E27FC236}">
                <a16:creationId xmlns:a16="http://schemas.microsoft.com/office/drawing/2014/main" id="{4592C8C5-5596-448A-8E12-20C532896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latin typeface="Arial Black" panose="020B0A04020102020204" pitchFamily="34" charset="0"/>
              </a:rPr>
              <a:t>Diffuse neuroendocrine system</a:t>
            </a:r>
            <a:endParaRPr lang="ar-JO" altLang="en-US" sz="3600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F91D000-2194-4A3D-B588-940A3BEC12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609600" indent="-609600" algn="l" rtl="0" eaLnBrk="1" hangingPunct="1">
              <a:defRPr/>
            </a:pPr>
            <a:r>
              <a:rPr lang="en-US" altLang="en-US" sz="2000" dirty="0" err="1">
                <a:solidFill>
                  <a:srgbClr val="FF0000"/>
                </a:solidFill>
              </a:rPr>
              <a:t>Apudocytes</a:t>
            </a:r>
            <a:r>
              <a:rPr lang="en-US" altLang="en-US" sz="2000" dirty="0">
                <a:solidFill>
                  <a:srgbClr val="FF0000"/>
                </a:solidFill>
              </a:rPr>
              <a:t> or </a:t>
            </a:r>
            <a:r>
              <a:rPr lang="en-US" altLang="en-US" sz="2000" dirty="0">
                <a:solidFill>
                  <a:srgbClr val="FF0000"/>
                </a:solidFill>
                <a:latin typeface="Arial Black" pitchFamily="34" charset="0"/>
              </a:rPr>
              <a:t>APUD cells</a:t>
            </a:r>
          </a:p>
          <a:p>
            <a:pPr marL="609600" indent="-609600" algn="l" rtl="0" eaLnBrk="1" hangingPunct="1">
              <a:defRPr/>
            </a:pPr>
            <a:r>
              <a:rPr lang="en-US" altLang="en-US" sz="2000" dirty="0">
                <a:solidFill>
                  <a:srgbClr val="FF0000"/>
                </a:solidFill>
              </a:rPr>
              <a:t>Classification according to staining activity</a:t>
            </a:r>
          </a:p>
          <a:p>
            <a:pPr marL="609600" indent="-609600" algn="l" rtl="0" eaLnBrk="1" hangingPunct="1">
              <a:buFontTx/>
              <a:buAutoNum type="arabicPeriod"/>
              <a:defRPr/>
            </a:pPr>
            <a:r>
              <a:rPr lang="en-US" altLang="en-US" sz="2000" dirty="0">
                <a:solidFill>
                  <a:schemeClr val="hlink"/>
                </a:solidFill>
                <a:latin typeface="Arial Black" pitchFamily="34" charset="0"/>
              </a:rPr>
              <a:t>Argentaffin cells</a:t>
            </a:r>
            <a:r>
              <a:rPr lang="en-US" altLang="en-US" sz="2000" dirty="0">
                <a:solidFill>
                  <a:srgbClr val="66FF33"/>
                </a:solidFill>
                <a:latin typeface="Arial Black" pitchFamily="34" charset="0"/>
              </a:rPr>
              <a:t>:</a:t>
            </a:r>
            <a:r>
              <a:rPr lang="en-US" altLang="en-US" sz="2000" dirty="0">
                <a:latin typeface="Arial Black" pitchFamily="34" charset="0"/>
              </a:rPr>
              <a:t> </a:t>
            </a:r>
            <a:r>
              <a:rPr lang="en-US" altLang="en-US" sz="2000" dirty="0" err="1"/>
              <a:t>ppt</a:t>
            </a:r>
            <a:r>
              <a:rPr lang="en-US" altLang="en-US" sz="2000" dirty="0"/>
              <a:t> silver in absence of reducing agent</a:t>
            </a:r>
          </a:p>
          <a:p>
            <a:pPr marL="609600" indent="-609600" algn="l" rtl="0" eaLnBrk="1" hangingPunct="1">
              <a:buFontTx/>
              <a:buAutoNum type="arabicPeriod"/>
              <a:defRPr/>
            </a:pPr>
            <a:r>
              <a:rPr lang="en-US" altLang="en-US" sz="2000" dirty="0">
                <a:solidFill>
                  <a:schemeClr val="hlink"/>
                </a:solidFill>
                <a:latin typeface="Arial Black" pitchFamily="34" charset="0"/>
              </a:rPr>
              <a:t>Argyrophilic cells</a:t>
            </a:r>
            <a:r>
              <a:rPr lang="en-US" altLang="en-US" sz="2000" dirty="0">
                <a:solidFill>
                  <a:srgbClr val="66FF33"/>
                </a:solidFill>
                <a:latin typeface="Arial Black" pitchFamily="34" charset="0"/>
              </a:rPr>
              <a:t>:</a:t>
            </a:r>
            <a:r>
              <a:rPr lang="en-US" altLang="en-US" sz="2000" dirty="0">
                <a:latin typeface="Arial Black" pitchFamily="34" charset="0"/>
              </a:rPr>
              <a:t> </a:t>
            </a:r>
            <a:r>
              <a:rPr lang="en-US" altLang="en-US" sz="2000" dirty="0" err="1"/>
              <a:t>ppt</a:t>
            </a:r>
            <a:r>
              <a:rPr lang="en-US" altLang="en-US" sz="2000" dirty="0"/>
              <a:t> silver in presence of reducing agent</a:t>
            </a:r>
          </a:p>
          <a:p>
            <a:pPr marL="609600" indent="-609600" algn="l" rtl="0" eaLnBrk="1" hangingPunct="1">
              <a:buFontTx/>
              <a:buAutoNum type="arabicPeriod"/>
              <a:defRPr/>
            </a:pPr>
            <a:r>
              <a:rPr lang="en-US" altLang="en-US" sz="2000" dirty="0" err="1">
                <a:solidFill>
                  <a:schemeClr val="hlink"/>
                </a:solidFill>
                <a:latin typeface="Arial Black" pitchFamily="34" charset="0"/>
              </a:rPr>
              <a:t>Chromaffin</a:t>
            </a:r>
            <a:r>
              <a:rPr lang="en-US" altLang="en-US" sz="2000" dirty="0">
                <a:solidFill>
                  <a:schemeClr val="hlink"/>
                </a:solidFill>
                <a:latin typeface="Arial Black" pitchFamily="34" charset="0"/>
              </a:rPr>
              <a:t> like cells</a:t>
            </a:r>
            <a:r>
              <a:rPr lang="en-US" altLang="en-US" sz="2000" dirty="0">
                <a:solidFill>
                  <a:srgbClr val="66FF33"/>
                </a:solidFill>
                <a:latin typeface="Arial Black" pitchFamily="34" charset="0"/>
              </a:rPr>
              <a:t>:</a:t>
            </a:r>
            <a:r>
              <a:rPr lang="en-US" altLang="en-US" sz="2000" dirty="0">
                <a:latin typeface="Arial Black" pitchFamily="34" charset="0"/>
              </a:rPr>
              <a:t> </a:t>
            </a:r>
            <a:r>
              <a:rPr lang="en-US" altLang="en-US" sz="2000" dirty="0"/>
              <a:t>bind K dichromate</a:t>
            </a:r>
          </a:p>
          <a:p>
            <a:pPr algn="l" rtl="0">
              <a:defRPr/>
            </a:pPr>
            <a:endParaRPr lang="ar-JO" sz="2000" dirty="0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1FBA233-7762-4CDA-9ECE-19B96946E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819400"/>
          </a:xfrm>
        </p:spPr>
        <p:txBody>
          <a:bodyPr/>
          <a:lstStyle/>
          <a:p>
            <a:pPr algn="l" rtl="0">
              <a:defRPr/>
            </a:pPr>
            <a:r>
              <a:rPr lang="en-US" altLang="en-US" b="1" dirty="0">
                <a:latin typeface="Arial Black" pitchFamily="34" charset="0"/>
              </a:rPr>
              <a:t>Mode of action</a:t>
            </a:r>
          </a:p>
          <a:p>
            <a:pPr marL="609600" indent="-609600" algn="l" rtl="0" eaLnBrk="1" hangingPunct="1">
              <a:buFontTx/>
              <a:buAutoNum type="arabicPeriod"/>
              <a:defRPr/>
            </a:pPr>
            <a:r>
              <a:rPr lang="en-US" sz="2000" dirty="0">
                <a:solidFill>
                  <a:srgbClr val="881802"/>
                </a:solidFill>
              </a:rPr>
              <a:t>Endocrine</a:t>
            </a:r>
            <a:r>
              <a:rPr lang="en-US" sz="2000" dirty="0"/>
              <a:t> → target organ</a:t>
            </a:r>
          </a:p>
          <a:p>
            <a:pPr marL="609600" indent="-609600" algn="l" rtl="0" eaLnBrk="1" hangingPunct="1">
              <a:buFontTx/>
              <a:buAutoNum type="arabicPeriod"/>
              <a:defRPr/>
            </a:pPr>
            <a:r>
              <a:rPr lang="en-US" sz="2000" dirty="0">
                <a:solidFill>
                  <a:srgbClr val="881802"/>
                </a:solidFill>
              </a:rPr>
              <a:t>Paracrine</a:t>
            </a:r>
            <a:r>
              <a:rPr lang="en-US" sz="2000" dirty="0"/>
              <a:t> → surrounding tissue</a:t>
            </a:r>
          </a:p>
          <a:p>
            <a:pPr marL="609600" indent="-609600" algn="l" rtl="0" eaLnBrk="1" hangingPunct="1">
              <a:buFontTx/>
              <a:buAutoNum type="arabicPeriod"/>
              <a:defRPr/>
            </a:pPr>
            <a:r>
              <a:rPr lang="en-US" sz="2000" dirty="0" err="1">
                <a:solidFill>
                  <a:srgbClr val="881802"/>
                </a:solidFill>
              </a:rPr>
              <a:t>Autocrine</a:t>
            </a:r>
            <a:r>
              <a:rPr lang="en-US" sz="2000" dirty="0"/>
              <a:t> → themselves</a:t>
            </a:r>
          </a:p>
          <a:p>
            <a:pPr marL="609600" indent="-609600" algn="l" rtl="0" eaLnBrk="1" hangingPunct="1">
              <a:buFontTx/>
              <a:buAutoNum type="arabicPeriod"/>
              <a:defRPr/>
            </a:pPr>
            <a:r>
              <a:rPr lang="en-US" sz="2000" dirty="0">
                <a:solidFill>
                  <a:srgbClr val="881802"/>
                </a:solidFill>
              </a:rPr>
              <a:t>Neuroendocrine</a:t>
            </a:r>
            <a:r>
              <a:rPr lang="en-US" sz="2000" dirty="0"/>
              <a:t> → </a:t>
            </a:r>
            <a:r>
              <a:rPr lang="en-US" sz="2000" dirty="0" err="1"/>
              <a:t>neurosecretion</a:t>
            </a:r>
            <a:endParaRPr lang="en-US" sz="2000" dirty="0"/>
          </a:p>
          <a:p>
            <a:pPr algn="l" rtl="0">
              <a:defRPr/>
            </a:pPr>
            <a:endParaRPr lang="ar-JO" dirty="0"/>
          </a:p>
        </p:txBody>
      </p:sp>
      <p:pic>
        <p:nvPicPr>
          <p:cNvPr id="138245" name="Picture 4" descr="img009">
            <a:extLst>
              <a:ext uri="{FF2B5EF4-FFF2-40B4-BE49-F238E27FC236}">
                <a16:creationId xmlns:a16="http://schemas.microsoft.com/office/drawing/2014/main" id="{06DB6479-CEB9-460B-A169-D6FAC2D3C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1" t="24768" r="1546" b="6958"/>
          <a:stretch>
            <a:fillRect/>
          </a:stretch>
        </p:blipFill>
        <p:spPr bwMode="auto">
          <a:xfrm>
            <a:off x="4343400" y="4343400"/>
            <a:ext cx="4648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457200" y="5334000"/>
            <a:ext cx="3581400" cy="63976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1" eaLnBrk="1" hangingPunct="1"/>
            <a:r>
              <a:rPr lang="en-US" b="1" dirty="0" smtClean="0">
                <a:solidFill>
                  <a:srgbClr val="0070C0"/>
                </a:solidFill>
              </a:rPr>
              <a:t>Argentaffin </a:t>
            </a:r>
            <a:r>
              <a:rPr lang="en-US" b="1" dirty="0">
                <a:solidFill>
                  <a:srgbClr val="0070C0"/>
                </a:solidFill>
              </a:rPr>
              <a:t>cells </a:t>
            </a:r>
            <a:r>
              <a:rPr lang="en-US" b="1" dirty="0" smtClean="0">
                <a:solidFill>
                  <a:srgbClr val="0070C0"/>
                </a:solidFill>
              </a:rPr>
              <a:t>+ Argyrophilic cells</a:t>
            </a:r>
            <a:r>
              <a:rPr lang="en-US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silver- loving cells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عنوان 1">
            <a:extLst>
              <a:ext uri="{FF2B5EF4-FFF2-40B4-BE49-F238E27FC236}">
                <a16:creationId xmlns:a16="http://schemas.microsoft.com/office/drawing/2014/main" id="{29EE1832-082F-4EF3-864D-3689BAB08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Arial Black" panose="020B0A04020102020204" pitchFamily="34" charset="0"/>
              </a:rPr>
              <a:t>Distribution of APUD cells</a:t>
            </a:r>
            <a:endParaRPr lang="ar-JO" altLang="en-US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FDBE267-8708-4190-BC1F-D827178EE3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722438"/>
            <a:ext cx="4386262" cy="4525963"/>
          </a:xfrm>
        </p:spPr>
        <p:txBody>
          <a:bodyPr/>
          <a:lstStyle/>
          <a:p>
            <a:pPr marL="609600" indent="-609600" algn="l" rtl="0" eaLnBrk="1" hangingPunct="1">
              <a:lnSpc>
                <a:spcPct val="80000"/>
              </a:lnSpc>
              <a:defRPr/>
            </a:pPr>
            <a:r>
              <a:rPr lang="en-US" altLang="en-US" sz="2000" dirty="0">
                <a:solidFill>
                  <a:srgbClr val="881802"/>
                </a:solidFill>
                <a:latin typeface="Arial Black" pitchFamily="34" charset="0"/>
              </a:rPr>
              <a:t>GIT (</a:t>
            </a:r>
            <a:r>
              <a:rPr lang="en-US" altLang="en-US" sz="2000" dirty="0" err="1">
                <a:solidFill>
                  <a:srgbClr val="881802"/>
                </a:solidFill>
                <a:latin typeface="Arial Black" pitchFamily="34" charset="0"/>
              </a:rPr>
              <a:t>enteroendocrine</a:t>
            </a:r>
            <a:r>
              <a:rPr lang="en-US" altLang="en-US" sz="2000" dirty="0">
                <a:solidFill>
                  <a:srgbClr val="881802"/>
                </a:solidFill>
                <a:latin typeface="Arial Black" pitchFamily="34" charset="0"/>
              </a:rPr>
              <a:t> cells) </a:t>
            </a:r>
            <a:r>
              <a:rPr lang="en-US" altLang="en-US" sz="2000" dirty="0" smtClean="0">
                <a:solidFill>
                  <a:srgbClr val="881802"/>
                </a:solidFill>
                <a:latin typeface="Arial Black" pitchFamily="34" charset="0"/>
              </a:rPr>
              <a:t>:</a:t>
            </a:r>
          </a:p>
          <a:p>
            <a:pPr marL="609600" indent="-609600" algn="l" rtl="0" eaLnBrk="1" hangingPunct="1">
              <a:lnSpc>
                <a:spcPct val="80000"/>
              </a:lnSpc>
              <a:defRPr/>
            </a:pPr>
            <a:r>
              <a:rPr lang="en-US" altLang="en-US" sz="2000" dirty="0" smtClean="0">
                <a:latin typeface="Arial Black" pitchFamily="34" charset="0"/>
              </a:rPr>
              <a:t> </a:t>
            </a:r>
            <a:endParaRPr lang="en-US" altLang="en-US" sz="2000" dirty="0">
              <a:latin typeface="Arial Black" pitchFamily="34" charset="0"/>
            </a:endParaRPr>
          </a:p>
          <a:p>
            <a:pPr marL="609600" indent="-609600"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n-US" sz="2000" dirty="0"/>
              <a:t>	</a:t>
            </a:r>
            <a:r>
              <a:rPr lang="en-US" altLang="en-US" sz="2000" dirty="0">
                <a:solidFill>
                  <a:srgbClr val="FF0000"/>
                </a:solidFill>
              </a:rPr>
              <a:t>G cells         EC cells</a:t>
            </a:r>
          </a:p>
          <a:p>
            <a:pPr marL="609600" indent="-609600"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n-US" sz="2000" dirty="0">
                <a:solidFill>
                  <a:srgbClr val="FF0000"/>
                </a:solidFill>
              </a:rPr>
              <a:t>	ECL cells     D cells </a:t>
            </a:r>
          </a:p>
          <a:p>
            <a:pPr marL="609600" indent="-609600"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n-US" sz="2000" dirty="0">
                <a:solidFill>
                  <a:srgbClr val="FF0000"/>
                </a:solidFill>
              </a:rPr>
              <a:t>	S cells</a:t>
            </a:r>
          </a:p>
          <a:p>
            <a:pPr marL="609600" indent="-609600" algn="l" rtl="0" eaLnBrk="1" hangingPunct="1">
              <a:lnSpc>
                <a:spcPct val="80000"/>
              </a:lnSpc>
              <a:defRPr/>
            </a:pPr>
            <a:r>
              <a:rPr lang="en-US" altLang="en-US" sz="2000" dirty="0">
                <a:solidFill>
                  <a:srgbClr val="881802"/>
                </a:solidFill>
                <a:latin typeface="Arial Black" pitchFamily="34" charset="0"/>
              </a:rPr>
              <a:t>Respiratory system</a:t>
            </a:r>
          </a:p>
          <a:p>
            <a:pPr marL="609600" indent="-609600"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n-US" sz="2000" dirty="0">
                <a:solidFill>
                  <a:schemeClr val="folHlink"/>
                </a:solidFill>
              </a:rPr>
              <a:t>                 </a:t>
            </a:r>
            <a:r>
              <a:rPr lang="en-US" altLang="en-US" sz="2000" dirty="0">
                <a:solidFill>
                  <a:srgbClr val="0070C0"/>
                </a:solidFill>
              </a:rPr>
              <a:t>Bronchial </a:t>
            </a:r>
            <a:r>
              <a:rPr lang="en-US" altLang="en-US" sz="2000" dirty="0" err="1">
                <a:solidFill>
                  <a:srgbClr val="0070C0"/>
                </a:solidFill>
              </a:rPr>
              <a:t>Kulchitsky</a:t>
            </a:r>
            <a:r>
              <a:rPr lang="en-US" altLang="en-US" sz="2000" dirty="0">
                <a:solidFill>
                  <a:srgbClr val="0070C0"/>
                </a:solidFill>
              </a:rPr>
              <a:t> cells </a:t>
            </a:r>
          </a:p>
          <a:p>
            <a:pPr marL="609600" indent="-609600"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n-US" sz="2000" dirty="0">
                <a:solidFill>
                  <a:srgbClr val="0070C0"/>
                </a:solidFill>
              </a:rPr>
              <a:t>                 Small granule cells</a:t>
            </a:r>
          </a:p>
          <a:p>
            <a:pPr marL="609600" indent="-609600"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n-US" sz="2000" dirty="0">
                <a:solidFill>
                  <a:srgbClr val="0070C0"/>
                </a:solidFill>
              </a:rPr>
              <a:t>                 </a:t>
            </a:r>
            <a:r>
              <a:rPr lang="en-US" altLang="en-US" sz="2000" dirty="0" err="1">
                <a:solidFill>
                  <a:srgbClr val="0070C0"/>
                </a:solidFill>
              </a:rPr>
              <a:t>Neuroepithelial</a:t>
            </a:r>
            <a:r>
              <a:rPr lang="en-US" altLang="en-US" sz="2000" dirty="0">
                <a:solidFill>
                  <a:srgbClr val="0070C0"/>
                </a:solidFill>
              </a:rPr>
              <a:t> bodies </a:t>
            </a:r>
          </a:p>
          <a:p>
            <a:pPr marL="609600" indent="-609600"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n-US" sz="2000" dirty="0"/>
              <a:t>           among tracheobronchial epithelium.</a:t>
            </a:r>
          </a:p>
          <a:p>
            <a:pPr algn="l" rtl="0">
              <a:defRPr/>
            </a:pPr>
            <a:endParaRPr lang="ar-JO" dirty="0"/>
          </a:p>
        </p:txBody>
      </p:sp>
      <p:sp>
        <p:nvSpPr>
          <p:cNvPr id="139268" name="عنصر نائب للمحتوى 3">
            <a:extLst>
              <a:ext uri="{FF2B5EF4-FFF2-40B4-BE49-F238E27FC236}">
                <a16:creationId xmlns:a16="http://schemas.microsoft.com/office/drawing/2014/main" id="{FF8DF2F1-6550-411C-B23A-4DDA55728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03388"/>
            <a:ext cx="4343400" cy="4525963"/>
          </a:xfrm>
        </p:spPr>
        <p:txBody>
          <a:bodyPr/>
          <a:lstStyle/>
          <a:p>
            <a:pPr algn="l" rtl="0" eaLnBrk="1" hangingPunct="1"/>
            <a:r>
              <a:rPr lang="en-US" altLang="en-US" sz="2000" dirty="0">
                <a:solidFill>
                  <a:srgbClr val="881802"/>
                </a:solidFill>
                <a:latin typeface="Arial Black" panose="020B0A04020102020204" pitchFamily="34" charset="0"/>
              </a:rPr>
              <a:t>Other sites</a:t>
            </a:r>
          </a:p>
          <a:p>
            <a:pPr algn="l" rtl="0" eaLnBrk="1" hangingPunct="1">
              <a:buFontTx/>
              <a:buAutoNum type="arabicPeriod"/>
            </a:pPr>
            <a:r>
              <a:rPr lang="en-US" altLang="en-US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Myocardium</a:t>
            </a:r>
            <a:r>
              <a:rPr lang="en-US" altLang="en-US" sz="2000" b="1" dirty="0">
                <a:solidFill>
                  <a:srgbClr val="FF0000"/>
                </a:solidFill>
              </a:rPr>
              <a:t>: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/>
              <a:t>→ </a:t>
            </a:r>
            <a:r>
              <a:rPr lang="en-US" altLang="en-US" sz="2000" dirty="0" err="1"/>
              <a:t>cardiodilatins</a:t>
            </a:r>
            <a:r>
              <a:rPr lang="en-US" altLang="en-US" sz="2000" dirty="0"/>
              <a:t> and atrial </a:t>
            </a:r>
            <a:r>
              <a:rPr lang="en-US" altLang="en-US" sz="2000" dirty="0" err="1"/>
              <a:t>naturetic</a:t>
            </a:r>
            <a:r>
              <a:rPr lang="en-US" altLang="en-US" sz="2000" dirty="0"/>
              <a:t> polypeptides</a:t>
            </a:r>
          </a:p>
          <a:p>
            <a:pPr algn="l" rtl="0" eaLnBrk="1" hangingPunct="1">
              <a:buFontTx/>
              <a:buAutoNum type="arabicPeriod"/>
            </a:pPr>
            <a:r>
              <a:rPr lang="en-US" altLang="en-US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Hypothalamus:</a:t>
            </a:r>
            <a:r>
              <a:rPr lang="en-US" alt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sz="2000" dirty="0" err="1"/>
              <a:t>supraoptic</a:t>
            </a:r>
            <a:r>
              <a:rPr lang="en-US" altLang="en-US" sz="2000" dirty="0"/>
              <a:t> and paraventricular nuclei → oxytocin and vasopressin</a:t>
            </a:r>
          </a:p>
          <a:p>
            <a:pPr algn="l" rtl="0" eaLnBrk="1" hangingPunct="1">
              <a:buFontTx/>
              <a:buAutoNum type="arabicPeriod"/>
            </a:pPr>
            <a:r>
              <a:rPr lang="en-US" altLang="en-US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Endocrine system</a:t>
            </a:r>
            <a:r>
              <a:rPr lang="en-US" altLang="en-US" sz="2000" b="1" dirty="0">
                <a:solidFill>
                  <a:srgbClr val="FF0000"/>
                </a:solidFill>
              </a:rPr>
              <a:t>: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/>
              <a:t>pinealocytes,parafollicular</a:t>
            </a:r>
            <a:r>
              <a:rPr lang="en-US" altLang="en-US" sz="2000" dirty="0"/>
              <a:t> cells, chief cells, cells of islets of Langerhans and some </a:t>
            </a:r>
            <a:r>
              <a:rPr lang="en-US" altLang="en-US" sz="2000" dirty="0" err="1"/>
              <a:t>adenohypophyseal</a:t>
            </a:r>
            <a:r>
              <a:rPr lang="en-US" altLang="en-US" sz="2000" dirty="0"/>
              <a:t> and adrenal medullary </a:t>
            </a:r>
            <a:r>
              <a:rPr lang="en-US" altLang="en-US" sz="2000" dirty="0" err="1"/>
              <a:t>chromaffin</a:t>
            </a:r>
            <a:r>
              <a:rPr lang="en-US" altLang="en-US" sz="2000" dirty="0"/>
              <a:t> cells</a:t>
            </a:r>
          </a:p>
          <a:p>
            <a:pPr algn="l" rtl="0"/>
            <a:endParaRPr lang="ar-JO" alt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423862" y="1389063"/>
            <a:ext cx="4038600" cy="29527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0070C0"/>
                </a:solidFill>
              </a:rPr>
              <a:t>GIT contains the majority of APUD cells</a:t>
            </a:r>
          </a:p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648200" y="1112838"/>
            <a:ext cx="44958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1" eaLnBrk="1" hangingPunct="1"/>
            <a:r>
              <a:rPr lang="en-US" b="1" dirty="0" smtClean="0">
                <a:solidFill>
                  <a:srgbClr val="0070C0"/>
                </a:solidFill>
              </a:rPr>
              <a:t>Atrial </a:t>
            </a:r>
            <a:r>
              <a:rPr lang="en-US" b="1" dirty="0" err="1">
                <a:solidFill>
                  <a:srgbClr val="0070C0"/>
                </a:solidFill>
              </a:rPr>
              <a:t>naturetic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polypeptides produced by modified cardiac muscles in R.A 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5791200"/>
            <a:ext cx="7315200" cy="685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1" eaLnBrk="1" hangingPunct="1"/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APUD=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Neuroendocrine cells= Enteroendocrine cells= </a:t>
            </a:r>
            <a:r>
              <a:rPr lang="en-US" b="1" dirty="0" err="1" smtClean="0">
                <a:solidFill>
                  <a:srgbClr val="0070C0"/>
                </a:solidFill>
              </a:rPr>
              <a:t>chromaffin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like </a:t>
            </a:r>
            <a:r>
              <a:rPr lang="en-US" b="1" dirty="0" smtClean="0">
                <a:solidFill>
                  <a:srgbClr val="0070C0"/>
                </a:solidFill>
              </a:rPr>
              <a:t>cells= Argentaffin cells</a:t>
            </a:r>
            <a:r>
              <a:rPr lang="en-US" b="1" dirty="0">
                <a:solidFill>
                  <a:srgbClr val="0070C0"/>
                </a:solidFill>
              </a:rPr>
              <a:t>= Argyrophilic </a:t>
            </a:r>
            <a:r>
              <a:rPr lang="en-US" b="1" dirty="0" smtClean="0">
                <a:solidFill>
                  <a:srgbClr val="0070C0"/>
                </a:solidFill>
              </a:rPr>
              <a:t>cells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CB1B357AF2F8B24E9C0BEF8592B8D98A" ma:contentTypeVersion="2" ma:contentTypeDescription="إنشاء مستند جديد." ma:contentTypeScope="" ma:versionID="605d01f4d2f321e15356ae258c87b0e0">
  <xsd:schema xmlns:xsd="http://www.w3.org/2001/XMLSchema" xmlns:xs="http://www.w3.org/2001/XMLSchema" xmlns:p="http://schemas.microsoft.com/office/2006/metadata/properties" xmlns:ns2="fcf2dd5e-dcfb-40ea-a641-1b831d83aa51" targetNamespace="http://schemas.microsoft.com/office/2006/metadata/properties" ma:root="true" ma:fieldsID="7d25bd0648b8a05b3d51a8f7e93ee333" ns2:_="">
    <xsd:import namespace="fcf2dd5e-dcfb-40ea-a641-1b831d83aa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f2dd5e-dcfb-40ea-a641-1b831d83aa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BBED72-85A8-49B8-84FE-616758631885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fcf2dd5e-dcfb-40ea-a641-1b831d83aa5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D75A77-9109-44AA-BBEB-0A01947528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21723118</TotalTime>
  <Words>663</Words>
  <Application>Microsoft Office PowerPoint</Application>
  <PresentationFormat>On-screen Show (4:3)</PresentationFormat>
  <Paragraphs>117</Paragraphs>
  <Slides>11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Berlin Sans FB Demi</vt:lpstr>
      <vt:lpstr>Calibri</vt:lpstr>
      <vt:lpstr>Times New Roman</vt:lpstr>
      <vt:lpstr>Wingdings</vt:lpstr>
      <vt:lpstr>Default Design</vt:lpstr>
      <vt:lpstr>Office Theme</vt:lpstr>
      <vt:lpstr>Video Clip</vt:lpstr>
      <vt:lpstr>PANCREAS</vt:lpstr>
      <vt:lpstr>PANCREAS</vt:lpstr>
      <vt:lpstr>PowerPoint Presentation</vt:lpstr>
      <vt:lpstr>PowerPoint Presentation</vt:lpstr>
      <vt:lpstr>PowerPoint Presentation</vt:lpstr>
      <vt:lpstr>Regulation of blood glucose level</vt:lpstr>
      <vt:lpstr>PowerPoint Presentation</vt:lpstr>
      <vt:lpstr>Diffuse neuroendocrine system</vt:lpstr>
      <vt:lpstr>Distribution of APUD cells</vt:lpstr>
      <vt:lpstr>Microscopic features</vt:lpstr>
      <vt:lpstr>Enteroendocrine cells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</dc:creator>
  <cp:lastModifiedBy>user</cp:lastModifiedBy>
  <cp:revision>272</cp:revision>
  <cp:lastPrinted>1601-01-01T00:00:00Z</cp:lastPrinted>
  <dcterms:created xsi:type="dcterms:W3CDTF">1601-01-01T00:00:00Z</dcterms:created>
  <dcterms:modified xsi:type="dcterms:W3CDTF">2021-05-20T23:22:43Z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