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5"/>
  </p:notesMasterIdLst>
  <p:sldIdLst>
    <p:sldId id="256" r:id="rId2"/>
    <p:sldId id="258" r:id="rId3"/>
    <p:sldId id="283" r:id="rId4"/>
    <p:sldId id="284" r:id="rId5"/>
    <p:sldId id="285" r:id="rId6"/>
    <p:sldId id="286" r:id="rId7"/>
    <p:sldId id="287" r:id="rId8"/>
    <p:sldId id="259" r:id="rId9"/>
    <p:sldId id="288" r:id="rId10"/>
    <p:sldId id="289" r:id="rId11"/>
    <p:sldId id="290" r:id="rId12"/>
    <p:sldId id="291" r:id="rId13"/>
    <p:sldId id="29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8B3EE-6DFB-4CD9-8092-52F8C195A988}"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51678D9D-5370-4535-BBF3-3D880B2885BC}">
      <dgm:prSet/>
      <dgm:spPr/>
      <dgm:t>
        <a:bodyPr/>
        <a:lstStyle/>
        <a:p>
          <a:r>
            <a:rPr lang="en-US"/>
            <a:t>The water balance is very important subject</a:t>
          </a:r>
        </a:p>
      </dgm:t>
    </dgm:pt>
    <dgm:pt modelId="{4DD17943-9F7B-40A9-A6AC-6A48FDF8046E}" type="parTrans" cxnId="{840537CC-E4B1-4291-848E-4A74813B3644}">
      <dgm:prSet/>
      <dgm:spPr/>
      <dgm:t>
        <a:bodyPr/>
        <a:lstStyle/>
        <a:p>
          <a:endParaRPr lang="en-US"/>
        </a:p>
      </dgm:t>
    </dgm:pt>
    <dgm:pt modelId="{E52C7FED-A036-4DE9-8860-6B30B276A38D}" type="sibTrans" cxnId="{840537CC-E4B1-4291-848E-4A74813B3644}">
      <dgm:prSet/>
      <dgm:spPr/>
      <dgm:t>
        <a:bodyPr/>
        <a:lstStyle/>
        <a:p>
          <a:endParaRPr lang="en-US"/>
        </a:p>
      </dgm:t>
    </dgm:pt>
    <dgm:pt modelId="{24B3D24B-F4FC-4E32-B391-47449D2914C1}">
      <dgm:prSet/>
      <dgm:spPr/>
      <dgm:t>
        <a:bodyPr/>
        <a:lstStyle/>
        <a:p>
          <a:r>
            <a:rPr lang="en-US" dirty="0"/>
            <a:t>Using this simple formula, the total body is 60% of the body weight expressed in Kg</a:t>
          </a:r>
        </a:p>
      </dgm:t>
    </dgm:pt>
    <dgm:pt modelId="{9E9247F9-D09E-4775-AC7F-9469EAD6E6B3}" type="parTrans" cxnId="{1BABC881-6087-4912-992F-501AA344FA7F}">
      <dgm:prSet/>
      <dgm:spPr/>
      <dgm:t>
        <a:bodyPr/>
        <a:lstStyle/>
        <a:p>
          <a:endParaRPr lang="en-US"/>
        </a:p>
      </dgm:t>
    </dgm:pt>
    <dgm:pt modelId="{B92552BC-09ED-4B74-9FC2-39484AEE9A23}" type="sibTrans" cxnId="{1BABC881-6087-4912-992F-501AA344FA7F}">
      <dgm:prSet/>
      <dgm:spPr/>
      <dgm:t>
        <a:bodyPr/>
        <a:lstStyle/>
        <a:p>
          <a:endParaRPr lang="en-US"/>
        </a:p>
      </dgm:t>
    </dgm:pt>
    <dgm:pt modelId="{7AE386B7-0BF3-4225-8F84-E11F33EAE829}">
      <dgm:prSet/>
      <dgm:spPr/>
      <dgm:t>
        <a:bodyPr/>
        <a:lstStyle/>
        <a:p>
          <a:r>
            <a:rPr lang="en-US"/>
            <a:t>1kg = 2.2Ib</a:t>
          </a:r>
        </a:p>
      </dgm:t>
    </dgm:pt>
    <dgm:pt modelId="{2ED97962-2EBF-460D-927F-5ECF444BFE8C}" type="parTrans" cxnId="{DAAB2E43-8871-4DB1-B936-9C0AEC164EEC}">
      <dgm:prSet/>
      <dgm:spPr/>
      <dgm:t>
        <a:bodyPr/>
        <a:lstStyle/>
        <a:p>
          <a:endParaRPr lang="en-US"/>
        </a:p>
      </dgm:t>
    </dgm:pt>
    <dgm:pt modelId="{9A1EFEEE-B349-4D7C-BB05-BF4B3EE485F1}" type="sibTrans" cxnId="{DAAB2E43-8871-4DB1-B936-9C0AEC164EEC}">
      <dgm:prSet/>
      <dgm:spPr/>
      <dgm:t>
        <a:bodyPr/>
        <a:lstStyle/>
        <a:p>
          <a:endParaRPr lang="en-US"/>
        </a:p>
      </dgm:t>
    </dgm:pt>
    <dgm:pt modelId="{5CEF34A2-0530-4CCB-AFA3-FFF5AA1B375E}">
      <dgm:prSet/>
      <dgm:spPr/>
      <dgm:t>
        <a:bodyPr/>
        <a:lstStyle/>
        <a:p>
          <a:r>
            <a:rPr lang="en-US"/>
            <a:t>154Ibs= 70.0kg</a:t>
          </a:r>
        </a:p>
      </dgm:t>
    </dgm:pt>
    <dgm:pt modelId="{572F7E7D-9F01-4644-BEE1-3AF1CFBC22DC}" type="parTrans" cxnId="{389AA169-390F-43A6-9725-16803EAC87FB}">
      <dgm:prSet/>
      <dgm:spPr/>
      <dgm:t>
        <a:bodyPr/>
        <a:lstStyle/>
        <a:p>
          <a:endParaRPr lang="en-US"/>
        </a:p>
      </dgm:t>
    </dgm:pt>
    <dgm:pt modelId="{411937D1-B922-4C2B-A798-6DBA66239545}" type="sibTrans" cxnId="{389AA169-390F-43A6-9725-16803EAC87FB}">
      <dgm:prSet/>
      <dgm:spPr/>
      <dgm:t>
        <a:bodyPr/>
        <a:lstStyle/>
        <a:p>
          <a:endParaRPr lang="en-US"/>
        </a:p>
      </dgm:t>
    </dgm:pt>
    <dgm:pt modelId="{E5E89977-1A15-4CA7-A831-3F0661175BB5}">
      <dgm:prSet/>
      <dgm:spPr/>
      <dgm:t>
        <a:bodyPr/>
        <a:lstStyle/>
        <a:p>
          <a:r>
            <a:rPr lang="en-US"/>
            <a:t>TBW= 70 × 60% would be 42L=42kg (one to one relationship)</a:t>
          </a:r>
        </a:p>
      </dgm:t>
    </dgm:pt>
    <dgm:pt modelId="{B77281FD-8356-49E5-A017-F2BC8945E8E9}" type="parTrans" cxnId="{B31E4022-EA1B-479B-95FC-230E5D893C6B}">
      <dgm:prSet/>
      <dgm:spPr/>
      <dgm:t>
        <a:bodyPr/>
        <a:lstStyle/>
        <a:p>
          <a:endParaRPr lang="en-US"/>
        </a:p>
      </dgm:t>
    </dgm:pt>
    <dgm:pt modelId="{F5D6D46E-970D-4E0A-ACDA-6B7E7F6B9037}" type="sibTrans" cxnId="{B31E4022-EA1B-479B-95FC-230E5D893C6B}">
      <dgm:prSet/>
      <dgm:spPr/>
      <dgm:t>
        <a:bodyPr/>
        <a:lstStyle/>
        <a:p>
          <a:endParaRPr lang="en-US"/>
        </a:p>
      </dgm:t>
    </dgm:pt>
    <dgm:pt modelId="{BBEEEEF7-B067-4012-B036-6B9E639A57FC}" type="pres">
      <dgm:prSet presAssocID="{BEE8B3EE-6DFB-4CD9-8092-52F8C195A988}" presName="Name0" presStyleCnt="0">
        <dgm:presLayoutVars>
          <dgm:dir/>
          <dgm:resizeHandles val="exact"/>
        </dgm:presLayoutVars>
      </dgm:prSet>
      <dgm:spPr/>
    </dgm:pt>
    <dgm:pt modelId="{930B22CE-C800-4B5D-9F69-973DCE7629F2}" type="pres">
      <dgm:prSet presAssocID="{51678D9D-5370-4535-BBF3-3D880B2885BC}" presName="node" presStyleLbl="node1" presStyleIdx="0" presStyleCnt="5">
        <dgm:presLayoutVars>
          <dgm:bulletEnabled val="1"/>
        </dgm:presLayoutVars>
      </dgm:prSet>
      <dgm:spPr/>
    </dgm:pt>
    <dgm:pt modelId="{8679E5DA-7DF5-4E86-AAE2-16342A96796F}" type="pres">
      <dgm:prSet presAssocID="{E52C7FED-A036-4DE9-8860-6B30B276A38D}" presName="sibTrans" presStyleLbl="sibTrans1D1" presStyleIdx="0" presStyleCnt="4"/>
      <dgm:spPr/>
    </dgm:pt>
    <dgm:pt modelId="{886031D5-BB67-4A7D-8EF1-FEECEE88B1DF}" type="pres">
      <dgm:prSet presAssocID="{E52C7FED-A036-4DE9-8860-6B30B276A38D}" presName="connectorText" presStyleLbl="sibTrans1D1" presStyleIdx="0" presStyleCnt="4"/>
      <dgm:spPr/>
    </dgm:pt>
    <dgm:pt modelId="{44059982-83E7-4BC6-BABB-3D35D3644971}" type="pres">
      <dgm:prSet presAssocID="{24B3D24B-F4FC-4E32-B391-47449D2914C1}" presName="node" presStyleLbl="node1" presStyleIdx="1" presStyleCnt="5">
        <dgm:presLayoutVars>
          <dgm:bulletEnabled val="1"/>
        </dgm:presLayoutVars>
      </dgm:prSet>
      <dgm:spPr/>
    </dgm:pt>
    <dgm:pt modelId="{4989BC2E-8F4B-48DD-916E-ECD7580491D5}" type="pres">
      <dgm:prSet presAssocID="{B92552BC-09ED-4B74-9FC2-39484AEE9A23}" presName="sibTrans" presStyleLbl="sibTrans1D1" presStyleIdx="1" presStyleCnt="4"/>
      <dgm:spPr/>
    </dgm:pt>
    <dgm:pt modelId="{934B803B-C7E0-43A9-8992-5AC5DF640B1C}" type="pres">
      <dgm:prSet presAssocID="{B92552BC-09ED-4B74-9FC2-39484AEE9A23}" presName="connectorText" presStyleLbl="sibTrans1D1" presStyleIdx="1" presStyleCnt="4"/>
      <dgm:spPr/>
    </dgm:pt>
    <dgm:pt modelId="{5A5C2B17-9689-4A19-8EE0-F32EC81C0464}" type="pres">
      <dgm:prSet presAssocID="{7AE386B7-0BF3-4225-8F84-E11F33EAE829}" presName="node" presStyleLbl="node1" presStyleIdx="2" presStyleCnt="5">
        <dgm:presLayoutVars>
          <dgm:bulletEnabled val="1"/>
        </dgm:presLayoutVars>
      </dgm:prSet>
      <dgm:spPr/>
    </dgm:pt>
    <dgm:pt modelId="{5E9BC5D2-AFC3-4E6E-BFFA-98727FAB3414}" type="pres">
      <dgm:prSet presAssocID="{9A1EFEEE-B349-4D7C-BB05-BF4B3EE485F1}" presName="sibTrans" presStyleLbl="sibTrans1D1" presStyleIdx="2" presStyleCnt="4"/>
      <dgm:spPr/>
    </dgm:pt>
    <dgm:pt modelId="{905D3214-9746-46FB-B6F6-AD5C0A7BD4D8}" type="pres">
      <dgm:prSet presAssocID="{9A1EFEEE-B349-4D7C-BB05-BF4B3EE485F1}" presName="connectorText" presStyleLbl="sibTrans1D1" presStyleIdx="2" presStyleCnt="4"/>
      <dgm:spPr/>
    </dgm:pt>
    <dgm:pt modelId="{2BC876CC-B768-41AC-95B5-46AF161A904D}" type="pres">
      <dgm:prSet presAssocID="{5CEF34A2-0530-4CCB-AFA3-FFF5AA1B375E}" presName="node" presStyleLbl="node1" presStyleIdx="3" presStyleCnt="5">
        <dgm:presLayoutVars>
          <dgm:bulletEnabled val="1"/>
        </dgm:presLayoutVars>
      </dgm:prSet>
      <dgm:spPr/>
    </dgm:pt>
    <dgm:pt modelId="{E1860E1B-9890-4B84-B578-E6106ABFBEAB}" type="pres">
      <dgm:prSet presAssocID="{411937D1-B922-4C2B-A798-6DBA66239545}" presName="sibTrans" presStyleLbl="sibTrans1D1" presStyleIdx="3" presStyleCnt="4"/>
      <dgm:spPr/>
    </dgm:pt>
    <dgm:pt modelId="{156822EA-EDCA-400D-B985-18583DF7C95C}" type="pres">
      <dgm:prSet presAssocID="{411937D1-B922-4C2B-A798-6DBA66239545}" presName="connectorText" presStyleLbl="sibTrans1D1" presStyleIdx="3" presStyleCnt="4"/>
      <dgm:spPr/>
    </dgm:pt>
    <dgm:pt modelId="{A84D6326-70FD-4D9C-A0B6-C6FB3D8ECA77}" type="pres">
      <dgm:prSet presAssocID="{E5E89977-1A15-4CA7-A831-3F0661175BB5}" presName="node" presStyleLbl="node1" presStyleIdx="4" presStyleCnt="5">
        <dgm:presLayoutVars>
          <dgm:bulletEnabled val="1"/>
        </dgm:presLayoutVars>
      </dgm:prSet>
      <dgm:spPr/>
    </dgm:pt>
  </dgm:ptLst>
  <dgm:cxnLst>
    <dgm:cxn modelId="{C5A9EF08-9BB9-4BC5-99BB-63BAE8C1FCD9}" type="presOf" srcId="{BEE8B3EE-6DFB-4CD9-8092-52F8C195A988}" destId="{BBEEEEF7-B067-4012-B036-6B9E639A57FC}" srcOrd="0" destOrd="0" presId="urn:microsoft.com/office/officeart/2016/7/layout/RepeatingBendingProcessNew"/>
    <dgm:cxn modelId="{B31E4022-EA1B-479B-95FC-230E5D893C6B}" srcId="{BEE8B3EE-6DFB-4CD9-8092-52F8C195A988}" destId="{E5E89977-1A15-4CA7-A831-3F0661175BB5}" srcOrd="4" destOrd="0" parTransId="{B77281FD-8356-49E5-A017-F2BC8945E8E9}" sibTransId="{F5D6D46E-970D-4E0A-ACDA-6B7E7F6B9037}"/>
    <dgm:cxn modelId="{74C6F128-ABA2-43C5-9CC8-13DB4F2DA05D}" type="presOf" srcId="{E52C7FED-A036-4DE9-8860-6B30B276A38D}" destId="{8679E5DA-7DF5-4E86-AAE2-16342A96796F}" srcOrd="0" destOrd="0" presId="urn:microsoft.com/office/officeart/2016/7/layout/RepeatingBendingProcessNew"/>
    <dgm:cxn modelId="{43A7B237-F4BB-4871-A1CD-DF7F400E1400}" type="presOf" srcId="{B92552BC-09ED-4B74-9FC2-39484AEE9A23}" destId="{4989BC2E-8F4B-48DD-916E-ECD7580491D5}" srcOrd="0" destOrd="0" presId="urn:microsoft.com/office/officeart/2016/7/layout/RepeatingBendingProcessNew"/>
    <dgm:cxn modelId="{DAAB2E43-8871-4DB1-B936-9C0AEC164EEC}" srcId="{BEE8B3EE-6DFB-4CD9-8092-52F8C195A988}" destId="{7AE386B7-0BF3-4225-8F84-E11F33EAE829}" srcOrd="2" destOrd="0" parTransId="{2ED97962-2EBF-460D-927F-5ECF444BFE8C}" sibTransId="{9A1EFEEE-B349-4D7C-BB05-BF4B3EE485F1}"/>
    <dgm:cxn modelId="{389AA169-390F-43A6-9725-16803EAC87FB}" srcId="{BEE8B3EE-6DFB-4CD9-8092-52F8C195A988}" destId="{5CEF34A2-0530-4CCB-AFA3-FFF5AA1B375E}" srcOrd="3" destOrd="0" parTransId="{572F7E7D-9F01-4644-BEE1-3AF1CFBC22DC}" sibTransId="{411937D1-B922-4C2B-A798-6DBA66239545}"/>
    <dgm:cxn modelId="{2E6A4850-4B8F-499B-B7A7-BDAB04A6AC22}" type="presOf" srcId="{B92552BC-09ED-4B74-9FC2-39484AEE9A23}" destId="{934B803B-C7E0-43A9-8992-5AC5DF640B1C}" srcOrd="1" destOrd="0" presId="urn:microsoft.com/office/officeart/2016/7/layout/RepeatingBendingProcessNew"/>
    <dgm:cxn modelId="{DEC75959-EE9C-43C1-81C3-AE23A0ADCE9B}" type="presOf" srcId="{9A1EFEEE-B349-4D7C-BB05-BF4B3EE485F1}" destId="{5E9BC5D2-AFC3-4E6E-BFFA-98727FAB3414}" srcOrd="0" destOrd="0" presId="urn:microsoft.com/office/officeart/2016/7/layout/RepeatingBendingProcessNew"/>
    <dgm:cxn modelId="{1BABC881-6087-4912-992F-501AA344FA7F}" srcId="{BEE8B3EE-6DFB-4CD9-8092-52F8C195A988}" destId="{24B3D24B-F4FC-4E32-B391-47449D2914C1}" srcOrd="1" destOrd="0" parTransId="{9E9247F9-D09E-4775-AC7F-9469EAD6E6B3}" sibTransId="{B92552BC-09ED-4B74-9FC2-39484AEE9A23}"/>
    <dgm:cxn modelId="{4181ABA4-F5BB-4A47-A5F0-EAD18C482938}" type="presOf" srcId="{411937D1-B922-4C2B-A798-6DBA66239545}" destId="{E1860E1B-9890-4B84-B578-E6106ABFBEAB}" srcOrd="0" destOrd="0" presId="urn:microsoft.com/office/officeart/2016/7/layout/RepeatingBendingProcessNew"/>
    <dgm:cxn modelId="{8B3F28A8-8782-4270-8422-35B16B5FEA01}" type="presOf" srcId="{411937D1-B922-4C2B-A798-6DBA66239545}" destId="{156822EA-EDCA-400D-B985-18583DF7C95C}" srcOrd="1" destOrd="0" presId="urn:microsoft.com/office/officeart/2016/7/layout/RepeatingBendingProcessNew"/>
    <dgm:cxn modelId="{89D241AE-E884-4D89-91ED-621061EAD8EC}" type="presOf" srcId="{51678D9D-5370-4535-BBF3-3D880B2885BC}" destId="{930B22CE-C800-4B5D-9F69-973DCE7629F2}" srcOrd="0" destOrd="0" presId="urn:microsoft.com/office/officeart/2016/7/layout/RepeatingBendingProcessNew"/>
    <dgm:cxn modelId="{DCDBBBB9-3348-4037-91DD-FC0DFF0A0B0E}" type="presOf" srcId="{24B3D24B-F4FC-4E32-B391-47449D2914C1}" destId="{44059982-83E7-4BC6-BABB-3D35D3644971}" srcOrd="0" destOrd="0" presId="urn:microsoft.com/office/officeart/2016/7/layout/RepeatingBendingProcessNew"/>
    <dgm:cxn modelId="{840537CC-E4B1-4291-848E-4A74813B3644}" srcId="{BEE8B3EE-6DFB-4CD9-8092-52F8C195A988}" destId="{51678D9D-5370-4535-BBF3-3D880B2885BC}" srcOrd="0" destOrd="0" parTransId="{4DD17943-9F7B-40A9-A6AC-6A48FDF8046E}" sibTransId="{E52C7FED-A036-4DE9-8860-6B30B276A38D}"/>
    <dgm:cxn modelId="{730C2DD3-6FAD-4EDE-915C-3AE2D215F70B}" type="presOf" srcId="{E52C7FED-A036-4DE9-8860-6B30B276A38D}" destId="{886031D5-BB67-4A7D-8EF1-FEECEE88B1DF}" srcOrd="1" destOrd="0" presId="urn:microsoft.com/office/officeart/2016/7/layout/RepeatingBendingProcessNew"/>
    <dgm:cxn modelId="{0AB924E8-F09D-465B-9994-C799BD720FC7}" type="presOf" srcId="{7AE386B7-0BF3-4225-8F84-E11F33EAE829}" destId="{5A5C2B17-9689-4A19-8EE0-F32EC81C0464}" srcOrd="0" destOrd="0" presId="urn:microsoft.com/office/officeart/2016/7/layout/RepeatingBendingProcessNew"/>
    <dgm:cxn modelId="{462F30F0-519A-4A7E-8FAF-996B57AD7499}" type="presOf" srcId="{5CEF34A2-0530-4CCB-AFA3-FFF5AA1B375E}" destId="{2BC876CC-B768-41AC-95B5-46AF161A904D}" srcOrd="0" destOrd="0" presId="urn:microsoft.com/office/officeart/2016/7/layout/RepeatingBendingProcessNew"/>
    <dgm:cxn modelId="{75ED27F5-DB79-45C0-9D5C-61FCF5BF7ECC}" type="presOf" srcId="{9A1EFEEE-B349-4D7C-BB05-BF4B3EE485F1}" destId="{905D3214-9746-46FB-B6F6-AD5C0A7BD4D8}" srcOrd="1" destOrd="0" presId="urn:microsoft.com/office/officeart/2016/7/layout/RepeatingBendingProcessNew"/>
    <dgm:cxn modelId="{23482AFF-B048-4984-966C-02366BAD4A15}" type="presOf" srcId="{E5E89977-1A15-4CA7-A831-3F0661175BB5}" destId="{A84D6326-70FD-4D9C-A0B6-C6FB3D8ECA77}" srcOrd="0" destOrd="0" presId="urn:microsoft.com/office/officeart/2016/7/layout/RepeatingBendingProcessNew"/>
    <dgm:cxn modelId="{0DAA5C54-5A3C-4F1B-BCB5-1DCCF1B5B5B3}" type="presParOf" srcId="{BBEEEEF7-B067-4012-B036-6B9E639A57FC}" destId="{930B22CE-C800-4B5D-9F69-973DCE7629F2}" srcOrd="0" destOrd="0" presId="urn:microsoft.com/office/officeart/2016/7/layout/RepeatingBendingProcessNew"/>
    <dgm:cxn modelId="{73F11374-06FC-4A66-83B9-516604B6B928}" type="presParOf" srcId="{BBEEEEF7-B067-4012-B036-6B9E639A57FC}" destId="{8679E5DA-7DF5-4E86-AAE2-16342A96796F}" srcOrd="1" destOrd="0" presId="urn:microsoft.com/office/officeart/2016/7/layout/RepeatingBendingProcessNew"/>
    <dgm:cxn modelId="{FF087439-2FA4-4CDB-AD8F-07C6983A8A51}" type="presParOf" srcId="{8679E5DA-7DF5-4E86-AAE2-16342A96796F}" destId="{886031D5-BB67-4A7D-8EF1-FEECEE88B1DF}" srcOrd="0" destOrd="0" presId="urn:microsoft.com/office/officeart/2016/7/layout/RepeatingBendingProcessNew"/>
    <dgm:cxn modelId="{138D7211-BE27-4CF7-9712-592D85D0FCEE}" type="presParOf" srcId="{BBEEEEF7-B067-4012-B036-6B9E639A57FC}" destId="{44059982-83E7-4BC6-BABB-3D35D3644971}" srcOrd="2" destOrd="0" presId="urn:microsoft.com/office/officeart/2016/7/layout/RepeatingBendingProcessNew"/>
    <dgm:cxn modelId="{F4A0DB41-5C82-464E-9E09-EEF5730860B7}" type="presParOf" srcId="{BBEEEEF7-B067-4012-B036-6B9E639A57FC}" destId="{4989BC2E-8F4B-48DD-916E-ECD7580491D5}" srcOrd="3" destOrd="0" presId="urn:microsoft.com/office/officeart/2016/7/layout/RepeatingBendingProcessNew"/>
    <dgm:cxn modelId="{8BE9600D-ACAE-4C15-A7A6-6991CA616903}" type="presParOf" srcId="{4989BC2E-8F4B-48DD-916E-ECD7580491D5}" destId="{934B803B-C7E0-43A9-8992-5AC5DF640B1C}" srcOrd="0" destOrd="0" presId="urn:microsoft.com/office/officeart/2016/7/layout/RepeatingBendingProcessNew"/>
    <dgm:cxn modelId="{4B9A7FD8-185B-4ECA-B5C9-0C84176B366A}" type="presParOf" srcId="{BBEEEEF7-B067-4012-B036-6B9E639A57FC}" destId="{5A5C2B17-9689-4A19-8EE0-F32EC81C0464}" srcOrd="4" destOrd="0" presId="urn:microsoft.com/office/officeart/2016/7/layout/RepeatingBendingProcessNew"/>
    <dgm:cxn modelId="{D651B178-0A5F-425A-9A88-15A3153EE5E4}" type="presParOf" srcId="{BBEEEEF7-B067-4012-B036-6B9E639A57FC}" destId="{5E9BC5D2-AFC3-4E6E-BFFA-98727FAB3414}" srcOrd="5" destOrd="0" presId="urn:microsoft.com/office/officeart/2016/7/layout/RepeatingBendingProcessNew"/>
    <dgm:cxn modelId="{6A378241-A231-4178-90B1-14A74ECCC4B5}" type="presParOf" srcId="{5E9BC5D2-AFC3-4E6E-BFFA-98727FAB3414}" destId="{905D3214-9746-46FB-B6F6-AD5C0A7BD4D8}" srcOrd="0" destOrd="0" presId="urn:microsoft.com/office/officeart/2016/7/layout/RepeatingBendingProcessNew"/>
    <dgm:cxn modelId="{126FA850-6B41-4840-8458-15BB267CFFE9}" type="presParOf" srcId="{BBEEEEF7-B067-4012-B036-6B9E639A57FC}" destId="{2BC876CC-B768-41AC-95B5-46AF161A904D}" srcOrd="6" destOrd="0" presId="urn:microsoft.com/office/officeart/2016/7/layout/RepeatingBendingProcessNew"/>
    <dgm:cxn modelId="{38D42AE3-46DE-42AD-9D12-749B6B682643}" type="presParOf" srcId="{BBEEEEF7-B067-4012-B036-6B9E639A57FC}" destId="{E1860E1B-9890-4B84-B578-E6106ABFBEAB}" srcOrd="7" destOrd="0" presId="urn:microsoft.com/office/officeart/2016/7/layout/RepeatingBendingProcessNew"/>
    <dgm:cxn modelId="{E1F34175-0A39-424F-9B4E-6D07C6E65EAF}" type="presParOf" srcId="{E1860E1B-9890-4B84-B578-E6106ABFBEAB}" destId="{156822EA-EDCA-400D-B985-18583DF7C95C}" srcOrd="0" destOrd="0" presId="urn:microsoft.com/office/officeart/2016/7/layout/RepeatingBendingProcessNew"/>
    <dgm:cxn modelId="{191F7EA1-1181-45BC-9F58-0931641D6B73}" type="presParOf" srcId="{BBEEEEF7-B067-4012-B036-6B9E639A57FC}" destId="{A84D6326-70FD-4D9C-A0B6-C6FB3D8ECA77}"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9E5DA-7DF5-4E86-AAE2-16342A96796F}">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930B22CE-C800-4B5D-9F69-973DCE7629F2}">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77900">
            <a:lnSpc>
              <a:spcPct val="90000"/>
            </a:lnSpc>
            <a:spcBef>
              <a:spcPct val="0"/>
            </a:spcBef>
            <a:spcAft>
              <a:spcPct val="35000"/>
            </a:spcAft>
            <a:buNone/>
          </a:pPr>
          <a:r>
            <a:rPr lang="en-US" sz="2200" kern="1200"/>
            <a:t>The water balance is very important subject</a:t>
          </a:r>
        </a:p>
      </dsp:txBody>
      <dsp:txXfrm>
        <a:off x="8061" y="5979"/>
        <a:ext cx="3034531" cy="1820718"/>
      </dsp:txXfrm>
    </dsp:sp>
    <dsp:sp modelId="{4989BC2E-8F4B-48DD-916E-ECD7580491D5}">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2122154"/>
              <a:satOff val="3600"/>
              <a:lumOff val="-13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44059982-83E7-4BC6-BABB-3D35D3644971}">
      <dsp:nvSpPr>
        <dsp:cNvPr id="0" name=""/>
        <dsp:cNvSpPr/>
      </dsp:nvSpPr>
      <dsp:spPr>
        <a:xfrm>
          <a:off x="3740534" y="5979"/>
          <a:ext cx="3034531" cy="1820718"/>
        </a:xfrm>
        <a:prstGeom prst="rect">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77900">
            <a:lnSpc>
              <a:spcPct val="90000"/>
            </a:lnSpc>
            <a:spcBef>
              <a:spcPct val="0"/>
            </a:spcBef>
            <a:spcAft>
              <a:spcPct val="35000"/>
            </a:spcAft>
            <a:buNone/>
          </a:pPr>
          <a:r>
            <a:rPr lang="en-US" sz="2200" kern="1200" dirty="0"/>
            <a:t>Using this simple formula, the total body is 60% of the body weight expressed in Kg</a:t>
          </a:r>
        </a:p>
      </dsp:txBody>
      <dsp:txXfrm>
        <a:off x="3740534" y="5979"/>
        <a:ext cx="3034531" cy="1820718"/>
      </dsp:txXfrm>
    </dsp:sp>
    <dsp:sp modelId="{5E9BC5D2-AFC3-4E6E-BFFA-98727FAB3414}">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4244308"/>
              <a:satOff val="7200"/>
              <a:lumOff val="-2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5A5C2B17-9689-4A19-8EE0-F32EC81C0464}">
      <dsp:nvSpPr>
        <dsp:cNvPr id="0" name=""/>
        <dsp:cNvSpPr/>
      </dsp:nvSpPr>
      <dsp:spPr>
        <a:xfrm>
          <a:off x="7473007" y="5979"/>
          <a:ext cx="3034531" cy="1820718"/>
        </a:xfrm>
        <a:prstGeom prst="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77900">
            <a:lnSpc>
              <a:spcPct val="90000"/>
            </a:lnSpc>
            <a:spcBef>
              <a:spcPct val="0"/>
            </a:spcBef>
            <a:spcAft>
              <a:spcPct val="35000"/>
            </a:spcAft>
            <a:buNone/>
          </a:pPr>
          <a:r>
            <a:rPr lang="en-US" sz="2200" kern="1200"/>
            <a:t>1kg = 2.2Ib</a:t>
          </a:r>
        </a:p>
      </dsp:txBody>
      <dsp:txXfrm>
        <a:off x="7473007" y="5979"/>
        <a:ext cx="3034531" cy="1820718"/>
      </dsp:txXfrm>
    </dsp:sp>
    <dsp:sp modelId="{E1860E1B-9890-4B84-B578-E6106ABFBEAB}">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6366461"/>
              <a:satOff val="10800"/>
              <a:lumOff val="-39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2BC876CC-B768-41AC-95B5-46AF161A904D}">
      <dsp:nvSpPr>
        <dsp:cNvPr id="0" name=""/>
        <dsp:cNvSpPr/>
      </dsp:nvSpPr>
      <dsp:spPr>
        <a:xfrm>
          <a:off x="8061" y="2524640"/>
          <a:ext cx="3034531" cy="1820718"/>
        </a:xfrm>
        <a:prstGeom prst="rect">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77900">
            <a:lnSpc>
              <a:spcPct val="90000"/>
            </a:lnSpc>
            <a:spcBef>
              <a:spcPct val="0"/>
            </a:spcBef>
            <a:spcAft>
              <a:spcPct val="35000"/>
            </a:spcAft>
            <a:buNone/>
          </a:pPr>
          <a:r>
            <a:rPr lang="en-US" sz="2200" kern="1200"/>
            <a:t>154Ibs= 70.0kg</a:t>
          </a:r>
        </a:p>
      </dsp:txBody>
      <dsp:txXfrm>
        <a:off x="8061" y="2524640"/>
        <a:ext cx="3034531" cy="1820718"/>
      </dsp:txXfrm>
    </dsp:sp>
    <dsp:sp modelId="{A84D6326-70FD-4D9C-A0B6-C6FB3D8ECA77}">
      <dsp:nvSpPr>
        <dsp:cNvPr id="0" name=""/>
        <dsp:cNvSpPr/>
      </dsp:nvSpPr>
      <dsp:spPr>
        <a:xfrm>
          <a:off x="3740534" y="2524640"/>
          <a:ext cx="3034531" cy="1820718"/>
        </a:xfrm>
        <a:prstGeom prst="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977900">
            <a:lnSpc>
              <a:spcPct val="90000"/>
            </a:lnSpc>
            <a:spcBef>
              <a:spcPct val="0"/>
            </a:spcBef>
            <a:spcAft>
              <a:spcPct val="35000"/>
            </a:spcAft>
            <a:buNone/>
          </a:pPr>
          <a:r>
            <a:rPr lang="en-US" sz="2200" kern="1200"/>
            <a:t>TBW= 70 × 60% would be 42L=42kg (one to one relationship)</a:t>
          </a:r>
        </a:p>
      </dsp:txBody>
      <dsp:txXfrm>
        <a:off x="3740534"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CCC2D-9EB8-4D3A-91B9-1C05D7F306E8}" type="datetimeFigureOut">
              <a:rPr lang="en-US" smtClean="0"/>
              <a:t>3/6/2021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A0231F-2D30-424E-A8BE-B93EEAE542AA}" type="slidenum">
              <a:rPr lang="en-US" smtClean="0"/>
              <a:t>‹#›</a:t>
            </a:fld>
            <a:endParaRPr lang="en-US"/>
          </a:p>
        </p:txBody>
      </p:sp>
    </p:spTree>
    <p:extLst>
      <p:ext uri="{BB962C8B-B14F-4D97-AF65-F5344CB8AC3E}">
        <p14:creationId xmlns:p14="http://schemas.microsoft.com/office/powerpoint/2010/main" val="263932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8F09452-AAF5-4106-B743-5057FC160B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0AF5A4E-FB40-4768-8556-1A3F00C606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JO" altLang="en-US"/>
          </a:p>
        </p:txBody>
      </p:sp>
      <p:sp>
        <p:nvSpPr>
          <p:cNvPr id="4" name="Slide Number Placeholder 3">
            <a:extLst>
              <a:ext uri="{FF2B5EF4-FFF2-40B4-BE49-F238E27FC236}">
                <a16:creationId xmlns:a16="http://schemas.microsoft.com/office/drawing/2014/main" id="{E5E2BA4E-0625-4512-A38F-999C1732351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C49ACA-0DFA-4D42-8CB7-0794AB0078E5}" type="slidenum">
              <a:rPr lang="en-US" altLang="en-US">
                <a:latin typeface="Calibri" panose="020F0502020204030204" pitchFamily="34" charset="0"/>
              </a:rPr>
              <a:pPr eaLnBrk="1" hangingPunct="1"/>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B09364E-2616-4CDF-BB2B-7C9D28FFC1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51BD3BC3-6634-44D9-83B4-0AB5E3BEAC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409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8042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23239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898F52-2787-4BA2-BBBC-9395E9F86D5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400220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898F52-2787-4BA2-BBBC-9395E9F86D50}" type="datetimeFigureOut">
              <a:rPr lang="en-US" smtClean="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33701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898F52-2787-4BA2-BBBC-9395E9F86D5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349740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898F52-2787-4BA2-BBBC-9395E9F86D50}" type="datetimeFigureOut">
              <a:rPr lang="en-US" smtClean="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0464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898F52-2787-4BA2-BBBC-9395E9F86D50}" type="datetimeFigureOut">
              <a:rPr lang="en-US" smtClean="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89965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98F52-2787-4BA2-BBBC-9395E9F86D50}" type="datetimeFigureOut">
              <a:rPr lang="en-US" smtClean="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83729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31182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898F52-2787-4BA2-BBBC-9395E9F86D50}" type="datetimeFigureOut">
              <a:rPr lang="en-US" smtClean="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55964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3/6/2021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5268358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1" descr="Laboratory glassware containing solution">
            <a:extLst>
              <a:ext uri="{FF2B5EF4-FFF2-40B4-BE49-F238E27FC236}">
                <a16:creationId xmlns:a16="http://schemas.microsoft.com/office/drawing/2014/main" id="{96A61516-087D-4636-B2E3-67F1FA49734F}"/>
              </a:ext>
            </a:extLst>
          </p:cNvPr>
          <p:cNvPicPr>
            <a:picLocks noChangeAspect="1"/>
          </p:cNvPicPr>
          <p:nvPr/>
        </p:nvPicPr>
        <p:blipFill rotWithShape="1">
          <a:blip r:embed="rId3"/>
          <a:srcRect t="24988"/>
          <a:stretch/>
        </p:blipFill>
        <p:spPr>
          <a:xfrm>
            <a:off x="9" y="-1119"/>
            <a:ext cx="12191982" cy="6859119"/>
          </a:xfrm>
          <a:prstGeom prst="rect">
            <a:avLst/>
          </a:prstGeom>
        </p:spPr>
      </p:pic>
      <p:sp>
        <p:nvSpPr>
          <p:cNvPr id="3074" name="Title 1">
            <a:extLst>
              <a:ext uri="{FF2B5EF4-FFF2-40B4-BE49-F238E27FC236}">
                <a16:creationId xmlns:a16="http://schemas.microsoft.com/office/drawing/2014/main" id="{9248BF49-8297-4834-BA38-C34D185FBCAA}"/>
              </a:ext>
            </a:extLst>
          </p:cNvPr>
          <p:cNvSpPr>
            <a:spLocks noGrp="1"/>
          </p:cNvSpPr>
          <p:nvPr>
            <p:ph type="ctrTitle"/>
          </p:nvPr>
        </p:nvSpPr>
        <p:spPr>
          <a:xfrm>
            <a:off x="1783307" y="1942393"/>
            <a:ext cx="8625385" cy="2729554"/>
          </a:xfrm>
        </p:spPr>
        <p:txBody>
          <a:bodyPr>
            <a:normAutofit/>
          </a:bodyPr>
          <a:lstStyle/>
          <a:p>
            <a:pPr>
              <a:defRPr/>
            </a:pPr>
            <a:r>
              <a:rPr lang="en-US" sz="4000" b="1" dirty="0"/>
              <a:t>The body Fluid  and fluid compartments </a:t>
            </a:r>
            <a:br>
              <a:rPr lang="en-US" sz="4000" b="1" dirty="0"/>
            </a:br>
            <a:r>
              <a:rPr lang="en-US" sz="4000" b="1" dirty="0"/>
              <a:t>DR. Arwa rawashdeh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074"/>
                                        </p:tgtEl>
                                        <p:attrNameLst>
                                          <p:attrName>style.visibility</p:attrName>
                                        </p:attrNameLst>
                                      </p:cBhvr>
                                      <p:to>
                                        <p:strVal val="visible"/>
                                      </p:to>
                                    </p:set>
                                    <p:animEffect transition="in" filter="fade">
                                      <p:cBhvr>
                                        <p:cTn id="7" dur="7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033CA1-29E3-4A07-918D-980525E3571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Dilution method </a:t>
            </a:r>
          </a:p>
        </p:txBody>
      </p:sp>
      <p:pic>
        <p:nvPicPr>
          <p:cNvPr id="4" name="Content Placeholder 3" descr="Text&#10;&#10;Description automatically generated with low confidence">
            <a:extLst>
              <a:ext uri="{FF2B5EF4-FFF2-40B4-BE49-F238E27FC236}">
                <a16:creationId xmlns:a16="http://schemas.microsoft.com/office/drawing/2014/main" id="{C8B4ECF0-BF71-4480-8293-FDEA1B8412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77316" y="1156301"/>
            <a:ext cx="6780700" cy="45430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80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4BD80B-2593-42DB-923F-047FAD73EF57}"/>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kern="1200">
                <a:solidFill>
                  <a:schemeClr val="tx1"/>
                </a:solidFill>
                <a:latin typeface="+mj-lt"/>
                <a:ea typeface="+mj-ea"/>
                <a:cs typeface="+mj-cs"/>
              </a:rPr>
              <a:t>Dilution method </a:t>
            </a:r>
          </a:p>
        </p:txBody>
      </p:sp>
      <p:sp>
        <p:nvSpPr>
          <p:cNvPr id="29" name="Rectangle 2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5DA6C371-D980-4A5D-86A3-DF45ECA37F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5238" y="1353174"/>
            <a:ext cx="7608304" cy="42226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3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659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32" name="Straight Connector 3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4">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55413-1953-4B81-8BDB-99845720FFE7}"/>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Question???</a:t>
            </a:r>
          </a:p>
        </p:txBody>
      </p:sp>
      <p:pic>
        <p:nvPicPr>
          <p:cNvPr id="8" name="Content Placeholder 7">
            <a:extLst>
              <a:ext uri="{FF2B5EF4-FFF2-40B4-BE49-F238E27FC236}">
                <a16:creationId xmlns:a16="http://schemas.microsoft.com/office/drawing/2014/main" id="{8562B4DF-9E68-4C54-94D6-F55FF5D88939}"/>
              </a:ext>
            </a:extLst>
          </p:cNvPr>
          <p:cNvPicPr>
            <a:picLocks noGrp="1" noChangeAspect="1"/>
          </p:cNvPicPr>
          <p:nvPr>
            <p:ph idx="1"/>
          </p:nvPr>
        </p:nvPicPr>
        <p:blipFill>
          <a:blip r:embed="rId2"/>
          <a:stretch>
            <a:fillRect/>
          </a:stretch>
        </p:blipFill>
        <p:spPr>
          <a:xfrm>
            <a:off x="897717" y="1099866"/>
            <a:ext cx="5069590" cy="2141902"/>
          </a:xfrm>
          <a:prstGeom prst="rect">
            <a:avLst/>
          </a:prstGeom>
        </p:spPr>
      </p:pic>
      <p:pic>
        <p:nvPicPr>
          <p:cNvPr id="9" name="Picture 8">
            <a:extLst>
              <a:ext uri="{FF2B5EF4-FFF2-40B4-BE49-F238E27FC236}">
                <a16:creationId xmlns:a16="http://schemas.microsoft.com/office/drawing/2014/main" id="{CB18D850-8BF7-49B7-A285-DFAC397F1430}"/>
              </a:ext>
            </a:extLst>
          </p:cNvPr>
          <p:cNvPicPr>
            <a:picLocks noChangeAspect="1"/>
          </p:cNvPicPr>
          <p:nvPr/>
        </p:nvPicPr>
        <p:blipFill>
          <a:blip r:embed="rId3"/>
          <a:stretch>
            <a:fillRect/>
          </a:stretch>
        </p:blipFill>
        <p:spPr>
          <a:xfrm>
            <a:off x="6224696" y="671201"/>
            <a:ext cx="5184202" cy="2999232"/>
          </a:xfrm>
          <a:prstGeom prst="rect">
            <a:avLst/>
          </a:prstGeom>
        </p:spPr>
      </p:pic>
    </p:spTree>
    <p:extLst>
      <p:ext uri="{BB962C8B-B14F-4D97-AF65-F5344CB8AC3E}">
        <p14:creationId xmlns:p14="http://schemas.microsoft.com/office/powerpoint/2010/main" val="527837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3B32-29F5-45F3-8ED5-C1FAE5B52494}"/>
              </a:ext>
            </a:extLst>
          </p:cNvPr>
          <p:cNvSpPr>
            <a:spLocks noGrp="1"/>
          </p:cNvSpPr>
          <p:nvPr>
            <p:ph type="title"/>
          </p:nvPr>
        </p:nvSpPr>
        <p:spPr/>
        <p:txBody>
          <a:bodyPr/>
          <a:lstStyle/>
          <a:p>
            <a:r>
              <a:rPr lang="en-US" dirty="0"/>
              <a:t>Assignment 4</a:t>
            </a:r>
          </a:p>
        </p:txBody>
      </p:sp>
      <p:pic>
        <p:nvPicPr>
          <p:cNvPr id="5" name="Content Placeholder 4">
            <a:extLst>
              <a:ext uri="{FF2B5EF4-FFF2-40B4-BE49-F238E27FC236}">
                <a16:creationId xmlns:a16="http://schemas.microsoft.com/office/drawing/2014/main" id="{B86E6C53-0195-462C-93C5-2FF56CD6B2E7}"/>
              </a:ext>
            </a:extLst>
          </p:cNvPr>
          <p:cNvPicPr>
            <a:picLocks noGrp="1" noChangeAspect="1"/>
          </p:cNvPicPr>
          <p:nvPr>
            <p:ph idx="1"/>
          </p:nvPr>
        </p:nvPicPr>
        <p:blipFill>
          <a:blip r:embed="rId2"/>
          <a:stretch>
            <a:fillRect/>
          </a:stretch>
        </p:blipFill>
        <p:spPr>
          <a:xfrm>
            <a:off x="1269389" y="1350499"/>
            <a:ext cx="9436125" cy="5142376"/>
          </a:xfrm>
        </p:spPr>
      </p:pic>
    </p:spTree>
    <p:extLst>
      <p:ext uri="{BB962C8B-B14F-4D97-AF65-F5344CB8AC3E}">
        <p14:creationId xmlns:p14="http://schemas.microsoft.com/office/powerpoint/2010/main" val="217083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9F83F-DCFA-40E7-B46C-B133B310613B}"/>
              </a:ext>
            </a:extLst>
          </p:cNvPr>
          <p:cNvSpPr>
            <a:spLocks noGrp="1"/>
          </p:cNvSpPr>
          <p:nvPr>
            <p:ph type="title"/>
          </p:nvPr>
        </p:nvSpPr>
        <p:spPr>
          <a:xfrm>
            <a:off x="1245072" y="1289765"/>
            <a:ext cx="3651101" cy="4270963"/>
          </a:xfrm>
        </p:spPr>
        <p:txBody>
          <a:bodyPr anchor="ctr">
            <a:normAutofit/>
          </a:bodyPr>
          <a:lstStyle/>
          <a:p>
            <a:pPr algn="ctr"/>
            <a:r>
              <a:rPr lang="en-AU" sz="5600" b="1">
                <a:solidFill>
                  <a:srgbClr val="FFFFFF"/>
                </a:solidFill>
                <a:latin typeface="Times New Roman" pitchFamily="18" charset="0"/>
                <a:cs typeface="Times New Roman" pitchFamily="18" charset="0"/>
              </a:rPr>
              <a:t>Objectives</a:t>
            </a:r>
            <a:endParaRPr lang="en-US" sz="56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3E55F02-EB85-44F0-A5E1-DF1CCF4D1617}"/>
              </a:ext>
            </a:extLst>
          </p:cNvPr>
          <p:cNvSpPr>
            <a:spLocks noGrp="1"/>
          </p:cNvSpPr>
          <p:nvPr>
            <p:ph idx="1"/>
          </p:nvPr>
        </p:nvSpPr>
        <p:spPr>
          <a:xfrm>
            <a:off x="6297233" y="518400"/>
            <a:ext cx="4771607" cy="5837949"/>
          </a:xfrm>
        </p:spPr>
        <p:txBody>
          <a:bodyPr anchor="ctr">
            <a:normAutofit/>
          </a:bodyPr>
          <a:lstStyle/>
          <a:p>
            <a:pPr marL="274320" indent="-274320">
              <a:buClr>
                <a:schemeClr val="accent3"/>
              </a:buClr>
              <a:buNone/>
              <a:defRPr/>
            </a:pPr>
            <a:r>
              <a:rPr lang="en-AU" sz="2000" b="1" dirty="0">
                <a:solidFill>
                  <a:schemeClr val="tx1">
                    <a:alpha val="80000"/>
                  </a:schemeClr>
                </a:solidFill>
                <a:latin typeface="Times New Roman" pitchFamily="18" charset="0"/>
                <a:cs typeface="Times New Roman" pitchFamily="18" charset="0"/>
              </a:rPr>
              <a:t> </a:t>
            </a:r>
          </a:p>
          <a:p>
            <a:pPr marL="514350" indent="-514350">
              <a:buClr>
                <a:schemeClr val="accent3"/>
              </a:buClr>
              <a:buFontTx/>
              <a:buAutoNum type="arabicPeriod"/>
              <a:defRPr/>
            </a:pPr>
            <a:r>
              <a:rPr lang="en-AU" sz="2000" dirty="0">
                <a:solidFill>
                  <a:schemeClr val="tx1">
                    <a:alpha val="80000"/>
                  </a:schemeClr>
                </a:solidFill>
                <a:latin typeface="Times New Roman" pitchFamily="18" charset="0"/>
                <a:cs typeface="Times New Roman" pitchFamily="18" charset="0"/>
              </a:rPr>
              <a:t>Body Fluid Compartments and measurements  </a:t>
            </a:r>
          </a:p>
          <a:p>
            <a:pPr marL="514350" indent="-514350">
              <a:buClr>
                <a:schemeClr val="accent3"/>
              </a:buClr>
              <a:buFontTx/>
              <a:buAutoNum type="arabicPeriod"/>
              <a:defRPr/>
            </a:pPr>
            <a:r>
              <a:rPr lang="en-AU" sz="2000" dirty="0">
                <a:solidFill>
                  <a:schemeClr val="tx1">
                    <a:alpha val="80000"/>
                  </a:schemeClr>
                </a:solidFill>
                <a:latin typeface="Times New Roman" pitchFamily="18" charset="0"/>
                <a:cs typeface="Times New Roman" pitchFamily="18" charset="0"/>
              </a:rPr>
              <a:t>Relation between total body fluid and weight, age and sex</a:t>
            </a:r>
          </a:p>
          <a:p>
            <a:pPr marL="514350" indent="-514350">
              <a:buClr>
                <a:schemeClr val="accent3"/>
              </a:buClr>
              <a:buFontTx/>
              <a:buAutoNum type="arabicPeriod"/>
              <a:defRPr/>
            </a:pPr>
            <a:r>
              <a:rPr lang="en-AU" sz="2000" dirty="0">
                <a:solidFill>
                  <a:schemeClr val="tx1">
                    <a:alpha val="80000"/>
                  </a:schemeClr>
                </a:solidFill>
                <a:latin typeface="Times New Roman" pitchFamily="18" charset="0"/>
                <a:cs typeface="Times New Roman" pitchFamily="18" charset="0"/>
              </a:rPr>
              <a:t>Dilution method indicator and examples</a:t>
            </a:r>
          </a:p>
          <a:p>
            <a:pPr marL="0" indent="0">
              <a:buNone/>
            </a:pPr>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37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2" name="Rectangle 20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a:extLst>
              <a:ext uri="{FF2B5EF4-FFF2-40B4-BE49-F238E27FC236}">
                <a16:creationId xmlns:a16="http://schemas.microsoft.com/office/drawing/2014/main" id="{D68D0339-81EA-4A18-B020-C7AF714853FD}"/>
              </a:ext>
            </a:extLst>
          </p:cNvPr>
          <p:cNvSpPr>
            <a:spLocks noGrp="1"/>
          </p:cNvSpPr>
          <p:nvPr>
            <p:ph type="title"/>
          </p:nvPr>
        </p:nvSpPr>
        <p:spPr>
          <a:xfrm>
            <a:off x="645064" y="525982"/>
            <a:ext cx="4282983" cy="1200361"/>
          </a:xfrm>
        </p:spPr>
        <p:txBody>
          <a:bodyPr anchor="b">
            <a:normAutofit/>
          </a:bodyPr>
          <a:lstStyle/>
          <a:p>
            <a:pPr>
              <a:defRPr/>
            </a:pPr>
            <a:r>
              <a:rPr lang="en-US" sz="3100" b="1"/>
              <a:t>Body fluid compartments</a:t>
            </a:r>
            <a:br>
              <a:rPr lang="en-US" sz="3100"/>
            </a:br>
            <a:endParaRPr lang="en-US" sz="3100"/>
          </a:p>
        </p:txBody>
      </p:sp>
      <p:sp>
        <p:nvSpPr>
          <p:cNvPr id="9223" name="Rectangle 20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Content Placeholder 2">
            <a:extLst>
              <a:ext uri="{FF2B5EF4-FFF2-40B4-BE49-F238E27FC236}">
                <a16:creationId xmlns:a16="http://schemas.microsoft.com/office/drawing/2014/main" id="{DC810986-E4B2-49DB-B7B1-9A3CBA1498F9}"/>
              </a:ext>
            </a:extLst>
          </p:cNvPr>
          <p:cNvSpPr>
            <a:spLocks noGrp="1"/>
          </p:cNvSpPr>
          <p:nvPr>
            <p:ph idx="1"/>
          </p:nvPr>
        </p:nvSpPr>
        <p:spPr>
          <a:xfrm>
            <a:off x="645066" y="2031101"/>
            <a:ext cx="4282984" cy="3511943"/>
          </a:xfrm>
        </p:spPr>
        <p:txBody>
          <a:bodyPr anchor="ctr">
            <a:normAutofit/>
          </a:bodyPr>
          <a:lstStyle/>
          <a:p>
            <a:pPr marL="0" indent="0">
              <a:buClr>
                <a:schemeClr val="accent3"/>
              </a:buClr>
              <a:buNone/>
              <a:defRPr/>
            </a:pPr>
            <a:r>
              <a:rPr lang="en-US" sz="1800" b="1" dirty="0">
                <a:latin typeface="Times New Roman" pitchFamily="18" charset="0"/>
                <a:cs typeface="Times New Roman" pitchFamily="18" charset="0"/>
              </a:rPr>
              <a:t>The total body fluid is distributed mainly between two compartments: the extracellular fluid and the intracellular fluid</a:t>
            </a:r>
          </a:p>
          <a:p>
            <a:pPr marL="0" indent="0">
              <a:buClr>
                <a:schemeClr val="accent3"/>
              </a:buClr>
              <a:buNone/>
              <a:defRPr/>
            </a:pPr>
            <a:endParaRPr lang="en-US" sz="1800" b="1" dirty="0">
              <a:latin typeface="Times New Roman" pitchFamily="18" charset="0"/>
              <a:cs typeface="Times New Roman" pitchFamily="18" charset="0"/>
            </a:endParaRPr>
          </a:p>
          <a:p>
            <a:pPr marL="0" indent="0">
              <a:buClr>
                <a:schemeClr val="accent3"/>
              </a:buClr>
              <a:buNone/>
              <a:defRPr/>
            </a:pPr>
            <a:endParaRPr lang="en-US" sz="1800" b="1" dirty="0">
              <a:latin typeface="Times New Roman" pitchFamily="18" charset="0"/>
              <a:cs typeface="Times New Roman" pitchFamily="18" charset="0"/>
            </a:endParaRPr>
          </a:p>
          <a:p>
            <a:pPr marL="0" indent="0">
              <a:buClr>
                <a:schemeClr val="accent3"/>
              </a:buClr>
              <a:buNone/>
              <a:defRPr/>
            </a:pPr>
            <a:endParaRPr lang="en-US" sz="1800" b="1" dirty="0">
              <a:latin typeface="Times New Roman" pitchFamily="18" charset="0"/>
              <a:cs typeface="Times New Roman" pitchFamily="18" charset="0"/>
            </a:endParaRPr>
          </a:p>
          <a:p>
            <a:pPr marL="0" indent="0">
              <a:buClr>
                <a:schemeClr val="accent3"/>
              </a:buClr>
              <a:buNone/>
              <a:defRPr/>
            </a:pPr>
            <a:r>
              <a:rPr lang="en-US" sz="1800" b="1" dirty="0">
                <a:latin typeface="Times New Roman" pitchFamily="18" charset="0"/>
                <a:cs typeface="Times New Roman" pitchFamily="18" charset="0"/>
              </a:rPr>
              <a:t>The extracellular fluid is divided into the interstitial fluid and the blood plasma</a:t>
            </a:r>
          </a:p>
        </p:txBody>
      </p:sp>
      <p:sp>
        <p:nvSpPr>
          <p:cNvPr id="9224" name="Rectangle 20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20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9">
            <a:extLst>
              <a:ext uri="{FF2B5EF4-FFF2-40B4-BE49-F238E27FC236}">
                <a16:creationId xmlns:a16="http://schemas.microsoft.com/office/drawing/2014/main" id="{04A860D5-52AB-4489-90C9-A8B0B062DC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87738" y="1280160"/>
            <a:ext cx="5628018" cy="42493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493FC-B648-48E9-A9B0-83227D9341FE}"/>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sz="4800" dirty="0"/>
              <a:t>Continued body fluid compartments  </a:t>
            </a:r>
          </a:p>
        </p:txBody>
      </p:sp>
      <p:sp>
        <p:nvSpPr>
          <p:cNvPr id="22"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74664A8-9B3A-4EA1-AEE6-E53DFF3994AC}"/>
              </a:ext>
            </a:extLst>
          </p:cNvPr>
          <p:cNvSpPr txBox="1"/>
          <p:nvPr/>
        </p:nvSpPr>
        <p:spPr>
          <a:xfrm>
            <a:off x="793661" y="2599509"/>
            <a:ext cx="4530898" cy="3639450"/>
          </a:xfrm>
          <a:prstGeom prst="rect">
            <a:avLst/>
          </a:prstGeom>
        </p:spPr>
        <p:txBody>
          <a:bodyPr vert="horz" lIns="91440" tIns="45720" rIns="91440" bIns="45720" rtlCol="0" anchor="ctr">
            <a:normAutofit/>
          </a:bodyPr>
          <a:lstStyle/>
          <a:p>
            <a:pPr marL="274320" indent="-228600" defTabSz="914400">
              <a:lnSpc>
                <a:spcPct val="90000"/>
              </a:lnSpc>
              <a:spcAft>
                <a:spcPts val="600"/>
              </a:spcAft>
              <a:buClr>
                <a:schemeClr val="accent3"/>
              </a:buClr>
              <a:buFont typeface="Arial" panose="020B0604020202020204" pitchFamily="34" charset="0"/>
              <a:buChar char="•"/>
              <a:defRPr/>
            </a:pPr>
            <a:r>
              <a:rPr lang="en-US" sz="2000" dirty="0"/>
              <a:t>Transcellular fluid considered to be a specialized type of extracellular fluid, although in some cases, its composition may differ from that of the plasma or interstitial fluid. It  constitutes about 1 to 2 liters.</a:t>
            </a:r>
          </a:p>
          <a:p>
            <a:pPr marL="274320" indent="-228600" defTabSz="914400">
              <a:lnSpc>
                <a:spcPct val="90000"/>
              </a:lnSpc>
              <a:spcAft>
                <a:spcPts val="600"/>
              </a:spcAft>
              <a:buClr>
                <a:schemeClr val="accent3"/>
              </a:buClr>
              <a:buFont typeface="Arial" panose="020B0604020202020204" pitchFamily="34" charset="0"/>
              <a:buChar char="•"/>
              <a:defRPr/>
            </a:pPr>
            <a:r>
              <a:rPr lang="en-US" sz="2000" dirty="0"/>
              <a:t>There is another small compartment of fluid that is referred to as transcellular fluid. This compartment includes fluid in the synovial, peritoneal, pericardial, and intraocular spaces, as well as the cerebrospinal fluid.</a:t>
            </a:r>
          </a:p>
        </p:txBody>
      </p:sp>
      <p:pic>
        <p:nvPicPr>
          <p:cNvPr id="4" name="Picture 4" descr="Diagram&#10;&#10;Description automatically generated">
            <a:extLst>
              <a:ext uri="{FF2B5EF4-FFF2-40B4-BE49-F238E27FC236}">
                <a16:creationId xmlns:a16="http://schemas.microsoft.com/office/drawing/2014/main" id="{7CBC599E-9BAA-466D-A414-3836FEC2D3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1657"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30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Title 1">
            <a:extLst>
              <a:ext uri="{FF2B5EF4-FFF2-40B4-BE49-F238E27FC236}">
                <a16:creationId xmlns:a16="http://schemas.microsoft.com/office/drawing/2014/main" id="{B7580C8C-8720-48B0-A800-DEE8FFEC6270}"/>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altLang="en-US" sz="3800" b="1" kern="1200" dirty="0">
                <a:solidFill>
                  <a:schemeClr val="tx1"/>
                </a:solidFill>
                <a:latin typeface="+mj-lt"/>
                <a:ea typeface="+mj-ea"/>
                <a:cs typeface="+mj-cs"/>
              </a:rPr>
              <a:t>Estimation and percentages of total body water( TBW)  </a:t>
            </a:r>
          </a:p>
        </p:txBody>
      </p:sp>
      <p:grpSp>
        <p:nvGrpSpPr>
          <p:cNvPr id="75" name="Group 7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6" name="Rectangle 7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BA413A8-32A5-42EE-A1AE-03F38C8FF2E2}"/>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altLang="en-US" sz="2400" dirty="0"/>
              <a:t>75% of body weight in infant</a:t>
            </a:r>
          </a:p>
          <a:p>
            <a:r>
              <a:rPr lang="en-US" altLang="en-US" sz="2400" dirty="0"/>
              <a:t>Most of the decrease occurring during the first 10 years of life</a:t>
            </a:r>
          </a:p>
          <a:p>
            <a:r>
              <a:rPr lang="en-US" altLang="en-US" sz="2400" dirty="0"/>
              <a:t>60% of body weight in adult male </a:t>
            </a:r>
          </a:p>
          <a:p>
            <a:r>
              <a:rPr lang="en-US" altLang="en-US" sz="2400" dirty="0"/>
              <a:t>55% of body weight in adult female</a:t>
            </a:r>
          </a:p>
          <a:p>
            <a:r>
              <a:rPr lang="en-US" altLang="en-US" sz="2400" dirty="0"/>
              <a:t>Whereas some obese people are as little as 45% water by weight</a:t>
            </a:r>
          </a:p>
          <a:p>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0031BA-B3D0-4125-8A3D-A65766AF9685}"/>
              </a:ext>
            </a:extLst>
          </p:cNvPr>
          <p:cNvSpPr>
            <a:spLocks noGrp="1"/>
          </p:cNvSpPr>
          <p:nvPr>
            <p:ph type="title"/>
          </p:nvPr>
        </p:nvSpPr>
        <p:spPr>
          <a:xfrm>
            <a:off x="838200" y="365125"/>
            <a:ext cx="10515600" cy="1325563"/>
          </a:xfrm>
        </p:spPr>
        <p:txBody>
          <a:bodyPr>
            <a:normAutofit/>
          </a:bodyPr>
          <a:lstStyle/>
          <a:p>
            <a:r>
              <a:rPr lang="en-US" altLang="en-US" b="1" kern="1200" dirty="0">
                <a:latin typeface="+mj-lt"/>
                <a:ea typeface="+mj-ea"/>
                <a:cs typeface="+mj-cs"/>
              </a:rPr>
              <a:t>Estimation and percentages of total body water( TBW) </a:t>
            </a:r>
            <a:endParaRPr lang="en-US" dirty="0"/>
          </a:p>
        </p:txBody>
      </p:sp>
      <p:graphicFrame>
        <p:nvGraphicFramePr>
          <p:cNvPr id="28" name="Content Placeholder 2">
            <a:extLst>
              <a:ext uri="{FF2B5EF4-FFF2-40B4-BE49-F238E27FC236}">
                <a16:creationId xmlns:a16="http://schemas.microsoft.com/office/drawing/2014/main" id="{390CCC45-AC65-4743-B896-6B13DC9913FA}"/>
              </a:ext>
            </a:extLst>
          </p:cNvPr>
          <p:cNvGraphicFramePr>
            <a:graphicFrameLocks noGrp="1"/>
          </p:cNvGraphicFramePr>
          <p:nvPr>
            <p:ph idx="1"/>
            <p:extLst>
              <p:ext uri="{D42A27DB-BD31-4B8C-83A1-F6EECF244321}">
                <p14:modId xmlns:p14="http://schemas.microsoft.com/office/powerpoint/2010/main" val="9401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703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B7BB-1DE3-457D-AA4F-57BEDF60F9D4}"/>
              </a:ext>
            </a:extLst>
          </p:cNvPr>
          <p:cNvSpPr>
            <a:spLocks noGrp="1"/>
          </p:cNvSpPr>
          <p:nvPr>
            <p:ph type="title"/>
          </p:nvPr>
        </p:nvSpPr>
        <p:spPr/>
        <p:txBody>
          <a:bodyPr/>
          <a:lstStyle/>
          <a:p>
            <a:r>
              <a:rPr lang="en-US" altLang="en-US" b="1" kern="1200" dirty="0">
                <a:latin typeface="+mj-lt"/>
                <a:ea typeface="+mj-ea"/>
                <a:cs typeface="+mj-cs"/>
              </a:rPr>
              <a:t>Estimation and percentages of total body water( TBW) </a:t>
            </a:r>
            <a:endParaRPr lang="en-US" dirty="0"/>
          </a:p>
        </p:txBody>
      </p:sp>
      <p:sp>
        <p:nvSpPr>
          <p:cNvPr id="5" name="Content Placeholder 4">
            <a:extLst>
              <a:ext uri="{FF2B5EF4-FFF2-40B4-BE49-F238E27FC236}">
                <a16:creationId xmlns:a16="http://schemas.microsoft.com/office/drawing/2014/main" id="{83FBFFD9-EB49-4BD6-83E6-8364AC768432}"/>
              </a:ext>
            </a:extLst>
          </p:cNvPr>
          <p:cNvSpPr>
            <a:spLocks noGrp="1"/>
          </p:cNvSpPr>
          <p:nvPr>
            <p:ph idx="1"/>
          </p:nvPr>
        </p:nvSpPr>
        <p:spPr/>
        <p:txBody>
          <a:bodyPr/>
          <a:lstStyle/>
          <a:p>
            <a:r>
              <a:rPr lang="en-US" dirty="0"/>
              <a:t>ICF= 2/3 of TBW</a:t>
            </a:r>
          </a:p>
          <a:p>
            <a:endParaRPr lang="en-US" dirty="0"/>
          </a:p>
          <a:p>
            <a:endParaRPr lang="en-US" dirty="0"/>
          </a:p>
          <a:p>
            <a:endParaRPr lang="en-US" dirty="0"/>
          </a:p>
          <a:p>
            <a:r>
              <a:rPr lang="en-US" dirty="0"/>
              <a:t>ECF=1/3 of TBW</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C99A61B6-627B-478F-8B99-14186B7B266E}"/>
              </a:ext>
            </a:extLst>
          </p:cNvPr>
          <p:cNvPicPr>
            <a:picLocks noChangeAspect="1"/>
          </p:cNvPicPr>
          <p:nvPr/>
        </p:nvPicPr>
        <p:blipFill>
          <a:blip r:embed="rId2"/>
          <a:stretch>
            <a:fillRect/>
          </a:stretch>
        </p:blipFill>
        <p:spPr>
          <a:xfrm>
            <a:off x="4670474" y="1266092"/>
            <a:ext cx="6428935" cy="4731483"/>
          </a:xfrm>
          <a:prstGeom prst="rect">
            <a:avLst/>
          </a:prstGeom>
        </p:spPr>
      </p:pic>
    </p:spTree>
    <p:extLst>
      <p:ext uri="{BB962C8B-B14F-4D97-AF65-F5344CB8AC3E}">
        <p14:creationId xmlns:p14="http://schemas.microsoft.com/office/powerpoint/2010/main" val="1490774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84" name="Rectangle 8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B77F63-000C-404B-8770-5F9D853B38E8}"/>
              </a:ext>
            </a:extLst>
          </p:cNvPr>
          <p:cNvSpPr>
            <a:spLocks noGrp="1"/>
          </p:cNvSpPr>
          <p:nvPr>
            <p:ph type="title"/>
          </p:nvPr>
        </p:nvSpPr>
        <p:spPr>
          <a:xfrm>
            <a:off x="1043631" y="873940"/>
            <a:ext cx="4928291" cy="1035781"/>
          </a:xfrm>
        </p:spPr>
        <p:txBody>
          <a:bodyPr vert="horz" lIns="91440" tIns="45720" rIns="91440" bIns="45720" rtlCol="0" anchor="ctr">
            <a:noAutofit/>
          </a:bodyPr>
          <a:lstStyle/>
          <a:p>
            <a:r>
              <a:rPr lang="en-US" sz="2800" b="1" dirty="0"/>
              <a:t>Estimation and percentages of total body water( TBW) </a:t>
            </a:r>
            <a:br>
              <a:rPr lang="en-US" sz="2800" b="1" dirty="0"/>
            </a:br>
            <a:endParaRPr lang="en-US" sz="2800" b="1" dirty="0"/>
          </a:p>
        </p:txBody>
      </p:sp>
      <p:sp>
        <p:nvSpPr>
          <p:cNvPr id="27" name="TextBox 26">
            <a:extLst>
              <a:ext uri="{FF2B5EF4-FFF2-40B4-BE49-F238E27FC236}">
                <a16:creationId xmlns:a16="http://schemas.microsoft.com/office/drawing/2014/main" id="{0D3BFBE2-276A-4FC4-9149-16C4303B2174}"/>
              </a:ext>
            </a:extLst>
          </p:cNvPr>
          <p:cNvSpPr txBox="1"/>
          <p:nvPr/>
        </p:nvSpPr>
        <p:spPr>
          <a:xfrm>
            <a:off x="1045029" y="2524721"/>
            <a:ext cx="4991629" cy="3677123"/>
          </a:xfrm>
          <a:prstGeom prst="rect">
            <a:avLst/>
          </a:prstGeom>
        </p:spPr>
        <p:txBody>
          <a:bodyPr vert="horz" lIns="91440" tIns="45720" rIns="91440" bIns="45720" rtlCol="0" anchor="ctr">
            <a:normAutofit/>
          </a:bodyPr>
          <a:lstStyle/>
          <a:p>
            <a:pPr defTabSz="914400">
              <a:lnSpc>
                <a:spcPct val="90000"/>
              </a:lnSpc>
              <a:spcAft>
                <a:spcPts val="600"/>
              </a:spcAft>
            </a:pPr>
            <a:r>
              <a:rPr lang="en-US" sz="5400" dirty="0">
                <a:solidFill>
                  <a:srgbClr val="FF0000"/>
                </a:solidFill>
              </a:rPr>
              <a:t>Water balance and homeostasis </a:t>
            </a:r>
          </a:p>
        </p:txBody>
      </p:sp>
      <p:sp>
        <p:nvSpPr>
          <p:cNvPr id="90" name="Rectangle 8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Diagram&#10;&#10;Description automatically generated">
            <a:extLst>
              <a:ext uri="{FF2B5EF4-FFF2-40B4-BE49-F238E27FC236}">
                <a16:creationId xmlns:a16="http://schemas.microsoft.com/office/drawing/2014/main" id="{4A3CBDC0-4B4D-4BBF-A015-73D376D32663}"/>
              </a:ext>
            </a:extLst>
          </p:cNvPr>
          <p:cNvPicPr>
            <a:picLocks noChangeAspect="1"/>
          </p:cNvPicPr>
          <p:nvPr/>
        </p:nvPicPr>
        <p:blipFill rotWithShape="1">
          <a:blip r:embed="rId2"/>
          <a:srcRect l="6941" r="7694" b="-1"/>
          <a:stretch/>
        </p:blipFill>
        <p:spPr>
          <a:xfrm>
            <a:off x="7098110" y="464959"/>
            <a:ext cx="3776215" cy="2694124"/>
          </a:xfrm>
          <a:prstGeom prst="rect">
            <a:avLst/>
          </a:prstGeom>
        </p:spPr>
      </p:pic>
      <p:sp>
        <p:nvSpPr>
          <p:cNvPr id="92" name="Rectangle 9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84E5F9A-043E-4068-80C6-9B2BA7209060}"/>
              </a:ext>
            </a:extLst>
          </p:cNvPr>
          <p:cNvPicPr>
            <a:picLocks noChangeAspect="1"/>
          </p:cNvPicPr>
          <p:nvPr/>
        </p:nvPicPr>
        <p:blipFill>
          <a:blip r:embed="rId3"/>
          <a:stretch>
            <a:fillRect/>
          </a:stretch>
        </p:blipFill>
        <p:spPr>
          <a:xfrm>
            <a:off x="6841066" y="3850360"/>
            <a:ext cx="4305905" cy="2023775"/>
          </a:xfrm>
          <a:prstGeom prst="rect">
            <a:avLst/>
          </a:prstGeom>
        </p:spPr>
      </p:pic>
      <p:cxnSp>
        <p:nvCxnSpPr>
          <p:cNvPr id="94" name="Straight Connector 9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29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AB716-660C-473C-98B1-9DA3425DA7EA}"/>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Dilution method </a:t>
            </a:r>
          </a:p>
        </p:txBody>
      </p:sp>
      <p:grpSp>
        <p:nvGrpSpPr>
          <p:cNvPr id="30" name="Group 2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1" name="Rectangle 3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13">
            <a:extLst>
              <a:ext uri="{FF2B5EF4-FFF2-40B4-BE49-F238E27FC236}">
                <a16:creationId xmlns:a16="http://schemas.microsoft.com/office/drawing/2014/main" id="{4FDB72B4-94AD-4F84-B44B-433A6173F620}"/>
              </a:ext>
            </a:extLst>
          </p:cNvPr>
          <p:cNvPicPr>
            <a:picLocks noChangeAspect="1"/>
          </p:cNvPicPr>
          <p:nvPr/>
        </p:nvPicPr>
        <p:blipFill>
          <a:blip r:embed="rId2"/>
          <a:stretch>
            <a:fillRect/>
          </a:stretch>
        </p:blipFill>
        <p:spPr>
          <a:xfrm>
            <a:off x="5922492" y="1891063"/>
            <a:ext cx="5536001" cy="3017120"/>
          </a:xfrm>
          <a:prstGeom prst="rect">
            <a:avLst/>
          </a:prstGeom>
        </p:spPr>
      </p:pic>
    </p:spTree>
    <p:extLst>
      <p:ext uri="{BB962C8B-B14F-4D97-AF65-F5344CB8AC3E}">
        <p14:creationId xmlns:p14="http://schemas.microsoft.com/office/powerpoint/2010/main" val="5940202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AA192-1DC4-4956-BCC0-3673BE580F2B}"/>
</file>

<file path=customXml/itemProps2.xml><?xml version="1.0" encoding="utf-8"?>
<ds:datastoreItem xmlns:ds="http://schemas.openxmlformats.org/officeDocument/2006/customXml" ds:itemID="{E94E7A84-C2DF-456C-A6FE-16EA3DA907FF}"/>
</file>

<file path=customXml/itemProps3.xml><?xml version="1.0" encoding="utf-8"?>
<ds:datastoreItem xmlns:ds="http://schemas.openxmlformats.org/officeDocument/2006/customXml" ds:itemID="{1E85882E-9CAB-4342-96A2-BDDC8E3B04DE}"/>
</file>

<file path=docProps/app.xml><?xml version="1.0" encoding="utf-8"?>
<Properties xmlns="http://schemas.openxmlformats.org/officeDocument/2006/extended-properties" xmlns:vt="http://schemas.openxmlformats.org/officeDocument/2006/docPropsVTypes">
  <Template>Office Theme</Template>
  <TotalTime>119</TotalTime>
  <Words>311</Words>
  <Application>Microsoft Office PowerPoint</Application>
  <PresentationFormat>Widescreen</PresentationFormat>
  <Paragraphs>42</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The body Fluid  and fluid compartments  DR. Arwa rawashdeh</vt:lpstr>
      <vt:lpstr>Objectives</vt:lpstr>
      <vt:lpstr>Body fluid compartments </vt:lpstr>
      <vt:lpstr>Continued body fluid compartments  </vt:lpstr>
      <vt:lpstr>Estimation and percentages of total body water( TBW)  </vt:lpstr>
      <vt:lpstr>Estimation and percentages of total body water( TBW) </vt:lpstr>
      <vt:lpstr>Estimation and percentages of total body water( TBW) </vt:lpstr>
      <vt:lpstr>Estimation and percentages of total body water( TBW)  </vt:lpstr>
      <vt:lpstr>Dilution method </vt:lpstr>
      <vt:lpstr>Dilution method </vt:lpstr>
      <vt:lpstr>Dilution method </vt:lpstr>
      <vt:lpstr>Question???</vt:lpstr>
      <vt:lpstr>Assignment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body Fluid  and fluid compartments  DR. Arwa rawashdeh</dc:title>
  <dc:creator>arwa rawashdeh</dc:creator>
  <cp:lastModifiedBy>arwa rawashdeh</cp:lastModifiedBy>
  <cp:revision>21</cp:revision>
  <dcterms:created xsi:type="dcterms:W3CDTF">2021-03-06T07:31:41Z</dcterms:created>
  <dcterms:modified xsi:type="dcterms:W3CDTF">2021-03-06T09:33:00Z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