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63" r:id="rId2"/>
    <p:sldId id="313" r:id="rId3"/>
    <p:sldId id="256" r:id="rId4"/>
    <p:sldId id="258" r:id="rId5"/>
    <p:sldId id="292" r:id="rId6"/>
    <p:sldId id="293" r:id="rId7"/>
    <p:sldId id="259" r:id="rId8"/>
    <p:sldId id="295" r:id="rId9"/>
    <p:sldId id="340" r:id="rId10"/>
    <p:sldId id="260" r:id="rId11"/>
    <p:sldId id="296" r:id="rId12"/>
    <p:sldId id="299" r:id="rId13"/>
    <p:sldId id="301" r:id="rId14"/>
    <p:sldId id="341" r:id="rId15"/>
    <p:sldId id="342" r:id="rId16"/>
    <p:sldId id="263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34" r:id="rId31"/>
    <p:sldId id="36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76A8E-E4FD-453E-B75E-0A0F53485018}" type="datetimeFigureOut">
              <a:rPr lang="en-MY" smtClean="0"/>
              <a:t>2/5/2021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7AEEB-A5A7-472C-AF1A-744663D427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7943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70E10-40DB-48DF-A0CA-8E1269733DE7}" type="slidenum">
              <a:rPr lang="en-MY" smtClean="0"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8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7060-1191-4EE5-A7CA-B598FC47D7DE}" type="datetime1">
              <a:rPr lang="en-MY" smtClean="0"/>
              <a:t>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4727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5DC7-9D3E-442A-B8F1-B3B36543F8E0}" type="datetime1">
              <a:rPr lang="en-MY" smtClean="0"/>
              <a:t>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3758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F72F-FE6C-474E-B7C7-C0C25D74AF6D}" type="datetime1">
              <a:rPr lang="en-MY" smtClean="0"/>
              <a:t>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0555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7519-53E6-4D66-9453-CE93B95787CC}" type="datetime1">
              <a:rPr lang="en-MY" smtClean="0"/>
              <a:t>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640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1CBF-55DD-4562-8CAB-D517D42EA34B}" type="datetime1">
              <a:rPr lang="en-MY" smtClean="0"/>
              <a:t>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9536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B16B-C900-46F2-BE45-B8CFA9EEDBEC}" type="datetime1">
              <a:rPr lang="en-MY" smtClean="0"/>
              <a:t>2/5/2021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4542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A2A7-4BCD-4334-8AFB-5A9E6C680991}" type="datetime1">
              <a:rPr lang="en-MY" smtClean="0"/>
              <a:t>2/5/2021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3632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AC80-3A0A-4D6A-9482-3A5D9FF4EC9C}" type="datetime1">
              <a:rPr lang="en-MY" smtClean="0"/>
              <a:t>2/5/2021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9402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ADCC-191D-4889-B619-3BD549CA2988}" type="datetime1">
              <a:rPr lang="en-MY" smtClean="0"/>
              <a:t>2/5/2021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2591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C66B-4C85-405A-AEA3-C08DA5FC40B9}" type="datetime1">
              <a:rPr lang="en-MY" smtClean="0"/>
              <a:t>2/5/2021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597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C853-00BC-4AE4-9A1C-CF4A16E12D57}" type="datetime1">
              <a:rPr lang="en-MY" smtClean="0"/>
              <a:t>2/5/2021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361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7C256-DF34-42E5-8CF1-3A0E98E3E557}" type="datetime1">
              <a:rPr lang="en-MY" smtClean="0"/>
              <a:t>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5203C-6D4E-4D0B-9F76-C26EEF00DC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9318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mokin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731633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OCCUPATIONAL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HEALTH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5517232"/>
            <a:ext cx="68407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Prof. Dr. WAQAR  AL-KUBAISY</a:t>
            </a:r>
            <a:endParaRPr lang="en-MY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7683" y="1609197"/>
            <a:ext cx="1086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en-MY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3396493">
            <a:off x="6564859" y="2592392"/>
            <a:ext cx="1453343" cy="16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45078" y="3163064"/>
            <a:ext cx="550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MY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Chemical Hazards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MY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164D-E379-42B9-9173-BF1AA8F9CB5B}" type="datetime1">
              <a:rPr lang="en-MY" smtClean="0"/>
              <a:t>2/5/2021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7976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587" y="742320"/>
            <a:ext cx="896657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q"/>
            </a:pPr>
            <a:r>
              <a:rPr lang="en-MY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Clinically the disease is characterized </a:t>
            </a:r>
            <a:r>
              <a:rPr lang="en-MY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dirty="0" smtClean="0">
                <a:latin typeface="Times New Roman" pitchFamily="18" charset="0"/>
                <a:cs typeface="Times New Roman" pitchFamily="18" charset="0"/>
              </a:rPr>
              <a:t>Dyspnoea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gradually increases </a:t>
            </a:r>
            <a:endParaRPr lang="en-MY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dirty="0" smtClean="0">
                <a:latin typeface="Times New Roman" pitchFamily="18" charset="0"/>
                <a:cs typeface="Times New Roman" pitchFamily="18" charset="0"/>
              </a:rPr>
              <a:t>Cough </a:t>
            </a:r>
            <a:endParaRPr lang="en-MY" sz="23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dirty="0" smtClean="0">
                <a:latin typeface="Times New Roman" pitchFamily="18" charset="0"/>
                <a:cs typeface="Times New Roman" pitchFamily="18" charset="0"/>
              </a:rPr>
              <a:t>Chest 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pain </a:t>
            </a:r>
            <a:endParaRPr lang="en-MY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.Bilateral late inspiratory crepitation on posterior Lung bases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3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advanced cases</a:t>
            </a:r>
            <a:r>
              <a:rPr lang="en-MY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MY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there may be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MY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Clubbing of fingers,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cardiac distress and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cyanosis.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MY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sputum shows </a:t>
            </a:r>
            <a:r>
              <a:rPr lang="en-MY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asbestos bodies</a:t>
            </a:r>
            <a:r>
              <a:rPr lang="en-MY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MY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which are asbestos fibres coated with fibrin</a:t>
            </a:r>
            <a:endParaRPr lang="en-US" sz="2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Lung function change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Restrictive impairment with ↓ lung volumes (FVC, TLC)</a:t>
            </a:r>
          </a:p>
          <a:p>
            <a:pPr>
              <a:defRPr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FEV1/FVC ratio is usually preserved.</a:t>
            </a:r>
          </a:p>
          <a:p>
            <a:pPr>
              <a:defRPr/>
            </a:pP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X-ray picture</a:t>
            </a:r>
            <a:r>
              <a:rPr lang="en-US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3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88037"/>
            <a:ext cx="1226222" cy="78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10</a:t>
            </a:fld>
            <a:endParaRPr lang="en-MY"/>
          </a:p>
        </p:txBody>
      </p:sp>
      <p:sp>
        <p:nvSpPr>
          <p:cNvPr id="5" name="Right Arrow 4"/>
          <p:cNvSpPr/>
          <p:nvPr/>
        </p:nvSpPr>
        <p:spPr>
          <a:xfrm>
            <a:off x="6588224" y="5896696"/>
            <a:ext cx="25557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X-ray picture</a:t>
            </a:r>
            <a:endParaRPr lang="en-MY" sz="1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0571" y="187982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B5EC-9391-4ECE-BD91-1675EB237B73}" type="datetime1">
              <a:rPr lang="en-MY" smtClean="0"/>
              <a:t>2/5/2021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115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504" y="168255"/>
            <a:ext cx="878497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en-US" sz="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X-ray picture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Bilateral 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diffuse nodular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&amp; or irregular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oval 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opacities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predominant in 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lower lung 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zones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MY" sz="2300" dirty="0" smtClean="0">
                <a:latin typeface="Times New Roman" pitchFamily="18" charset="0"/>
                <a:cs typeface="Times New Roman" pitchFamily="18" charset="0"/>
              </a:rPr>
              <a:t>Interstitial 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fibrosis and “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Shaggy heart sign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3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MY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histopathologic</a:t>
            </a:r>
            <a:r>
              <a:rPr lang="en-MY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analysis,</a:t>
            </a:r>
          </a:p>
          <a:p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 asbestos bodies, which may consist of a single asbestos </a:t>
            </a:r>
            <a:r>
              <a:rPr lang="en-MY" sz="2300" dirty="0" err="1">
                <a:latin typeface="Times New Roman" pitchFamily="18" charset="0"/>
                <a:cs typeface="Times New Roman" pitchFamily="18" charset="0"/>
              </a:rPr>
              <a:t>fiber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 surrounded by a segmented protein-iron coat, can be identified in </a:t>
            </a:r>
            <a:r>
              <a:rPr lang="en-MY" sz="2300" dirty="0" err="1">
                <a:latin typeface="Times New Roman" pitchFamily="18" charset="0"/>
                <a:cs typeface="Times New Roman" pitchFamily="18" charset="0"/>
              </a:rPr>
              <a:t>intraalveolar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 macrophages</a:t>
            </a:r>
            <a:endParaRPr lang="en-MY" sz="23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079104" cy="79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47864" y="172671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600" b="1" dirty="0">
                <a:latin typeface="Times New Roman" pitchFamily="18" charset="0"/>
                <a:cs typeface="Times New Roman" pitchFamily="18" charset="0"/>
              </a:rPr>
              <a:t>ASBESTOSIS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277" y="2605314"/>
            <a:ext cx="892797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History of exposure: exposure over (10-20) years is usually necessary.</a:t>
            </a:r>
          </a:p>
          <a:p>
            <a:pPr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2- Clinical picture: particularly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dyspnea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clubbing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of fingers.</a:t>
            </a:r>
          </a:p>
          <a:p>
            <a:pPr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3- X-ray picture: 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irregular basal opacities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ground glass )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4- Pulmonary function: restrictive abnormality.</a:t>
            </a:r>
          </a:p>
          <a:p>
            <a:pPr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Broncho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-alveolar lavage (BAL): 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Contain Asbestos 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bodies</a:t>
            </a:r>
          </a:p>
          <a:p>
            <a:pPr>
              <a:defRPr/>
            </a:pPr>
            <a:r>
              <a:rPr lang="en-US" sz="23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D.D</a:t>
            </a:r>
            <a:r>
              <a:rPr lang="en-US" sz="2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Idiopathic pulmonary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fibrosis (I.P.F): the patient 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 younger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clinically and physiological impairment is more sever and progress rapidly.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(pseudo asbestos bodies) such as silica, kaolinite, </a:t>
            </a: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silicates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man-made mineral fibers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They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contain no asbestos core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220E6-BFAD-4F23-9A45-3CC0C67A35B2}" type="datetime1">
              <a:rPr lang="en-MY" smtClean="0"/>
              <a:t>2/5/2021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16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SBESTOSIS&#10;Translucent asbestos fiber (straight&#10;arrow) surrounded by a protein-iron coat&#10;and an alveolar macrophage (curv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547664" cy="11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12</a:t>
            </a:fld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509C-021D-4B9F-9475-2047E9FDC6EB}" type="datetime1">
              <a:rPr lang="en-MY" smtClean="0"/>
              <a:t>2/5/2021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422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280" y="692696"/>
            <a:ext cx="896448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 Strategy: </a:t>
            </a:r>
            <a:endParaRPr lang="en-MY" sz="23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MY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Once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established, the disease is progressive even after removal of the worker from contact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dirty="0" smtClean="0">
                <a:latin typeface="Times New Roman" pitchFamily="18" charset="0"/>
                <a:cs typeface="Times New Roman" pitchFamily="18" charset="0"/>
              </a:rPr>
              <a:t>Stopping 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additional exposure </a:t>
            </a:r>
            <a:endParaRPr lang="en-MY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Careful monitoring to facilitate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early diagnosis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b="1" dirty="0" smtClean="0">
                <a:latin typeface="Times New Roman" pitchFamily="18" charset="0"/>
                <a:cs typeface="Times New Roman" pitchFamily="18" charset="0"/>
              </a:rPr>
              <a:t>Smoking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cessation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Regular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influenza and pneumococcal vaccines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b="1" dirty="0" smtClean="0">
                <a:latin typeface="Times New Roman" pitchFamily="18" charset="0"/>
                <a:cs typeface="Times New Roman" pitchFamily="18" charset="0"/>
              </a:rPr>
              <a:t>Disability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assessment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dirty="0" smtClean="0">
                <a:latin typeface="Times New Roman" pitchFamily="18" charset="0"/>
                <a:cs typeface="Times New Roman" pitchFamily="18" charset="0"/>
              </a:rPr>
              <a:t>Pulmonary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rehabilitation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 as needed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Aggressive treatment of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respiratory infections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dirty="0" smtClean="0">
                <a:latin typeface="Times New Roman" pitchFamily="18" charset="0"/>
                <a:cs typeface="Times New Roman" pitchFamily="18" charset="0"/>
              </a:rPr>
              <a:t>Health 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education to </a:t>
            </a:r>
            <a:r>
              <a:rPr lang="en-MY" sz="2300" dirty="0" smtClean="0">
                <a:latin typeface="Times New Roman" pitchFamily="18" charset="0"/>
                <a:cs typeface="Times New Roman" pitchFamily="18" charset="0"/>
              </a:rPr>
              <a:t>patient</a:t>
            </a:r>
            <a:endParaRPr lang="en-MY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0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600" b="1" dirty="0">
                <a:latin typeface="Times New Roman" pitchFamily="18" charset="0"/>
                <a:cs typeface="Times New Roman" pitchFamily="18" charset="0"/>
              </a:rPr>
              <a:t>ASBESTOSIS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F554-F5DE-4963-8006-40E725026B7A}" type="datetime1">
              <a:rPr lang="en-MY" smtClean="0"/>
              <a:t>2/5/2021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56757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801" y="414091"/>
            <a:ext cx="88569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preventive measures consists of</a:t>
            </a:r>
            <a:r>
              <a:rPr lang="en-MY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MY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use of safer types of asbestos (</a:t>
            </a:r>
            <a:r>
              <a:rPr lang="en-MY" sz="2200" dirty="0" err="1">
                <a:latin typeface="Times New Roman" pitchFamily="18" charset="0"/>
                <a:cs typeface="Times New Roman" pitchFamily="18" charset="0"/>
              </a:rPr>
              <a:t>chrysolite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MY" sz="2200" dirty="0" err="1">
                <a:latin typeface="Times New Roman" pitchFamily="18" charset="0"/>
                <a:cs typeface="Times New Roman" pitchFamily="18" charset="0"/>
              </a:rPr>
              <a:t>amosite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(2) substitution of other </a:t>
            </a:r>
            <a:r>
              <a:rPr lang="en-MY" sz="2200" dirty="0" err="1">
                <a:latin typeface="Times New Roman" pitchFamily="18" charset="0"/>
                <a:cs typeface="Times New Roman" pitchFamily="18" charset="0"/>
              </a:rPr>
              <a:t>insulants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: glass fibre, mineral wool, calcium silicate, plastic foams, etc.;</a:t>
            </a:r>
          </a:p>
          <a:p>
            <a:r>
              <a:rPr lang="en-MY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3) rigorous dust control; </a:t>
            </a:r>
          </a:p>
          <a:p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(4) periodic examination of workers; biological monitoring (clinical, X-ray, lung function), and </a:t>
            </a:r>
          </a:p>
          <a:p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(5) continuing research.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1" y="3284984"/>
            <a:ext cx="873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Control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Measures Of Asbestos</a:t>
            </a: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PEL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0.1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fiber/CM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(TWA8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Switch to alternate material,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man-made fibers (MMF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are considered .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Engineering controls include enclosure, increased ventilation, wet manufacturing.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Use of personal respirators.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Stop tobacco smoking.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8F60-10A5-48AB-9E84-18EE45624530}" type="datetime1">
              <a:rPr lang="en-MY" smtClean="0"/>
              <a:t>2/5/2021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8178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77894"/>
            <a:ext cx="871296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Permissible</a:t>
            </a:r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 Exposure Limit (PEL) for asbestos is</a:t>
            </a:r>
          </a:p>
          <a:p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0.1 </a:t>
            </a:r>
            <a:r>
              <a:rPr lang="en-MY" sz="2200" dirty="0" err="1" smtClean="0">
                <a:latin typeface="Times New Roman" pitchFamily="18" charset="0"/>
                <a:cs typeface="Times New Roman" pitchFamily="18" charset="0"/>
              </a:rPr>
              <a:t>fiber</a:t>
            </a:r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 per cubic </a:t>
            </a:r>
            <a:r>
              <a:rPr lang="en-MY" sz="2200" dirty="0" err="1" smtClean="0">
                <a:latin typeface="Times New Roman" pitchFamily="18" charset="0"/>
                <a:cs typeface="Times New Roman" pitchFamily="18" charset="0"/>
              </a:rPr>
              <a:t>centimeter</a:t>
            </a:r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 of air as an </a:t>
            </a:r>
            <a:r>
              <a:rPr lang="en-MY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eight-hour time-weighted </a:t>
            </a:r>
            <a:r>
              <a:rPr lang="en-MY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average</a:t>
            </a:r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 (TWA),), with an excursion limit (EL) of 1.0 asbestos </a:t>
            </a:r>
            <a:r>
              <a:rPr lang="en-MY" sz="2200" dirty="0" err="1" smtClean="0"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 per cubic </a:t>
            </a:r>
            <a:r>
              <a:rPr lang="en-MY" sz="2200" dirty="0" err="1" smtClean="0">
                <a:latin typeface="Times New Roman" pitchFamily="18" charset="0"/>
                <a:cs typeface="Times New Roman" pitchFamily="18" charset="0"/>
              </a:rPr>
              <a:t>centimeter</a:t>
            </a:r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 over a 30-minute period.</a:t>
            </a:r>
          </a:p>
          <a:p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 The employer must ensure that no one is exposed above these limits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Man-made vitreous fibers </a:t>
            </a:r>
            <a:r>
              <a:rPr lang="ar-AE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الألياف الزجاجية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MMVF (MM mineral fibers): </a:t>
            </a: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Constitute 3 main species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Glass fibers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(glass wool, continuous glass filaments)</a:t>
            </a:r>
          </a:p>
          <a:p>
            <a:pPr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Mineral wool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(rock wool and slag wool)</a:t>
            </a:r>
          </a:p>
          <a:p>
            <a:pPr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Ceramic fiber.</a:t>
            </a: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They used as a substitute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for asbestos since the latter were banned due to its bad health effects. </a:t>
            </a: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They posses high tensile strength, perfect elasticity, thermal and electrical properties and moist and corrosion resistance.</a:t>
            </a: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They have a toxic effect on peritoneal and pulmonary macrophages and structure chromosome alteration in mammalian cells.</a:t>
            </a: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TWA8 should keep below 1 fiber /CM</a:t>
            </a:r>
            <a:r>
              <a:rPr lang="en-US" sz="22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as asbestos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5776" y="6192"/>
            <a:ext cx="2702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Control Measures Of Asbestos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2DA5-294C-4A02-B506-FC72C1A05ACF}" type="datetime1">
              <a:rPr lang="en-MY" smtClean="0"/>
              <a:t>2/5/2021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09734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SBESTOSIS&#10;â¢ Significant occupational exposure to asbestos occurs mainly in&#10;â Asbestos cement factories&#10;â Asbestos textil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56895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826199"/>
            <a:ext cx="1547664" cy="11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116632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Significant occupational exposure to asbestos occurs mainly in </a:t>
            </a:r>
          </a:p>
          <a:p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– Asbestos cement factories </a:t>
            </a:r>
          </a:p>
          <a:p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– Asbestos textile industry and </a:t>
            </a:r>
          </a:p>
          <a:p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– Asbestos mining and milling.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16</a:t>
            </a:fld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8B32-C166-4C43-BE4A-9ED669F63C0B}" type="datetime1">
              <a:rPr lang="en-MY" smtClean="0"/>
              <a:t>2/5/2021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97005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nthracosis&#10;Cut section of lungs in anthracosis On histopathological examination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92088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664" y="33265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Cut section of lungs in </a:t>
            </a:r>
            <a:r>
              <a:rPr lang="en-MY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anthracosis</a:t>
            </a:r>
            <a:r>
              <a:rPr lang="en-MY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MY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histopathological</a:t>
            </a:r>
            <a:r>
              <a:rPr lang="en-MY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examination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17</a:t>
            </a:fld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86A5-92B8-46FA-B7EB-5E47B9CABD32}" type="datetime1">
              <a:rPr lang="en-MY" smtClean="0"/>
              <a:t>2/5/2021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68223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3768" y="122249"/>
            <a:ext cx="2947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err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Anthracosis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0992" y="692696"/>
            <a:ext cx="882148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300" b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Anthracosis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</a:p>
          <a:p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 Coal Worker's </a:t>
            </a: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Pneumoconiosis (CWP) /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Black lung disease: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Accumulation of coal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dust in the lungs and the tissue's reaction </a:t>
            </a: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to its presence.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Associated with coal mining industry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Takes 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one or two decades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to cause symptoms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 disease is divided into 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2 categories</a:t>
            </a: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: </a:t>
            </a:r>
          </a:p>
          <a:p>
            <a:pPr marL="571500" indent="-571500">
              <a:buFont typeface="+mj-lt"/>
              <a:buAutoNum type="romanUcPeriod"/>
            </a:pPr>
            <a:r>
              <a:rPr lang="en-MY" sz="23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Simple CWP</a:t>
            </a:r>
            <a:r>
              <a:rPr lang="en-MY" sz="2300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and </a:t>
            </a:r>
          </a:p>
          <a:p>
            <a:pPr marL="571500" indent="-571500">
              <a:buFont typeface="+mj-lt"/>
              <a:buAutoNum type="romanUcPeriod"/>
            </a:pPr>
            <a:r>
              <a:rPr lang="en-MY" sz="23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Complicated CWP </a:t>
            </a: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or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Progressive Massive Fibrosis</a:t>
            </a: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 (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PMF</a:t>
            </a: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).</a:t>
            </a:r>
          </a:p>
          <a:p>
            <a:endParaRPr lang="en-MY" sz="2300" dirty="0" smtClean="0">
              <a:latin typeface="Garamond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Simple Coal Worker's Pneumoconiosis</a:t>
            </a: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the presence of </a:t>
            </a:r>
            <a:r>
              <a:rPr lang="en-MY" sz="23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radiological opacities 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&lt; 1cm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in diameter</a:t>
            </a: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3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Benign disease</a:t>
            </a: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 if no complications.</a:t>
            </a:r>
            <a:r>
              <a:rPr lang="en-MY" sz="23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is associated with little </a:t>
            </a:r>
            <a:r>
              <a:rPr lang="en-MY" sz="2300" b="1" dirty="0" err="1" smtClean="0">
                <a:latin typeface="Garamond" pitchFamily="18" charset="0"/>
                <a:cs typeface="Times New Roman" pitchFamily="18" charset="0"/>
              </a:rPr>
              <a:t>ventilatory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 impairment</a:t>
            </a: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This phase may require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about </a:t>
            </a:r>
            <a:r>
              <a:rPr lang="en-MY" sz="23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12 years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of work exposure </a:t>
            </a: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for its development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63A3-E42E-4E4C-8FCB-2D86707FC4CB}" type="datetime1">
              <a:rPr lang="en-MY" smtClean="0"/>
              <a:t>2/5/2021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6286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4704"/>
            <a:ext cx="89644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Common symptoms: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cough,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expectoration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(black in colour) and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b="1" dirty="0" err="1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dyspnea</a:t>
            </a:r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– Slight decrease in FVC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and FEV1/FVC??</a:t>
            </a:r>
          </a:p>
          <a:p>
            <a:pPr marL="342900" indent="-342900">
              <a:buFont typeface="Wingdings" pitchFamily="2" charset="2"/>
              <a:buChar char="Ø"/>
            </a:pPr>
            <a:endParaRPr lang="en-MY" sz="23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3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Once a background of simple pneumoconiosis has been attained in the coal worker</a:t>
            </a: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, a 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progressive massive fibrosis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may develop out of it </a:t>
            </a:r>
            <a:r>
              <a:rPr lang="en-MY" sz="2300" b="1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without further exposure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to it</a:t>
            </a: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v"/>
            </a:pPr>
            <a:endParaRPr lang="en-MY" sz="2300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From the epidemiology point </a:t>
            </a:r>
            <a:r>
              <a:rPr lang="en-MY" sz="2300" b="1" dirty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view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risk of death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among </a:t>
            </a:r>
            <a:r>
              <a:rPr lang="en-MY" sz="23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coal miners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 has been nearly 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twice </a:t>
            </a:r>
            <a:r>
              <a:rPr lang="en-MY" sz="23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that of the general population </a:t>
            </a:r>
            <a:r>
              <a:rPr lang="en-MY" sz="2300" b="1" i="1" dirty="0" smtClean="0">
                <a:latin typeface="Garamond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1825" y="188640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smtClean="0">
                <a:latin typeface="Garamond" pitchFamily="18" charset="0"/>
                <a:cs typeface="Times New Roman" pitchFamily="18" charset="0"/>
              </a:rPr>
              <a:t> Cont. ..</a:t>
            </a:r>
            <a:r>
              <a:rPr lang="en-MY" b="1" dirty="0" err="1" smtClean="0">
                <a:latin typeface="Garamond" pitchFamily="18" charset="0"/>
                <a:cs typeface="Times New Roman" pitchFamily="18" charset="0"/>
              </a:rPr>
              <a:t>Anthracosis</a:t>
            </a:r>
            <a:r>
              <a:rPr lang="en-MY" b="1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MY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788-3351-4C39-9674-6B7BEACD8898}" type="datetime1">
              <a:rPr lang="en-MY" smtClean="0"/>
              <a:t>2/5/2021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0271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237354"/>
            <a:ext cx="648072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contents </a:t>
            </a:r>
            <a:endParaRPr lang="en-MY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Definitions </a:t>
            </a:r>
            <a:endParaRPr lang="en-MY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Pathogenesis </a:t>
            </a:r>
            <a:endParaRPr lang="en-MY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Types </a:t>
            </a:r>
            <a:endParaRPr lang="en-MY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Individual diseas</a:t>
            </a:r>
            <a:r>
              <a:rPr lang="en-MY" sz="2200" b="1" dirty="0">
                <a:solidFill>
                  <a:srgbClr val="00B050"/>
                </a:solidFill>
              </a:rPr>
              <a:t>es </a:t>
            </a:r>
            <a:endParaRPr lang="en-MY" sz="2200" b="1" dirty="0" smtClean="0">
              <a:solidFill>
                <a:srgbClr val="00B050"/>
              </a:solidFill>
            </a:endParaRPr>
          </a:p>
          <a:p>
            <a:pPr algn="ctr"/>
            <a:r>
              <a:rPr lang="en-MY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Silicosis </a:t>
            </a:r>
            <a:endParaRPr lang="en-MY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MY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  <a:endParaRPr lang="en-MY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MY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MY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Anthracosis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MY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MY" dirty="0" smtClean="0"/>
              <a:t>• </a:t>
            </a:r>
            <a:r>
              <a:rPr lang="en-MY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Preventive </a:t>
            </a:r>
            <a:r>
              <a:rPr lang="en-MY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measures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3859" y="332656"/>
            <a:ext cx="5033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Pneumoconiosis </a:t>
            </a:r>
            <a:endParaRPr lang="en-MY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</a:t>
            </a:fld>
            <a:endParaRPr lang="en-MY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13481"/>
            <a:ext cx="3815308" cy="293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7824" y="4582869"/>
            <a:ext cx="5288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  <a:r>
              <a:rPr lang="en-M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&amp;</a:t>
            </a:r>
            <a:r>
              <a:rPr lang="en-MY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Anthracosis</a:t>
            </a:r>
            <a:r>
              <a:rPr lang="en-M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MY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5517232"/>
            <a:ext cx="8783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/>
              <a:t>https://www.amazon.com/Best-Sellers-Books-Biostatistics/zgbs/books/227277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CEB1-2520-41D6-A1F3-3BD1BA492E29}" type="datetime1">
              <a:rPr lang="en-MY" smtClean="0"/>
              <a:t>2/5/2021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89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27" y="692696"/>
            <a:ext cx="8958661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II.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Complicated Coal Worker's Pneumoconiosis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or</a:t>
            </a:r>
          </a:p>
          <a:p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                             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Progressive Massive Fibrosis</a:t>
            </a: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 (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PMF</a:t>
            </a: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).</a:t>
            </a:r>
            <a:endParaRPr lang="en-MY" sz="2300" b="1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Is diagnosed when 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large opacity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of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1cm or more </a:t>
            </a: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in diameter is </a:t>
            </a:r>
          </a:p>
          <a:p>
            <a:r>
              <a:rPr lang="en-MY" sz="23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                  observed in the CXR</a:t>
            </a:r>
          </a:p>
          <a:p>
            <a:pPr marL="457200" indent="-457200" algn="ctr">
              <a:buFont typeface="Wingdings" pitchFamily="2" charset="2"/>
              <a:buChar char="q"/>
            </a:pP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Pathologically it is characterized by </a:t>
            </a:r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large masses of 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black colour    </a:t>
            </a:r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fibrous tissue.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Symptoms are similar but 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more severe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The large lesions </a:t>
            </a:r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may </a:t>
            </a:r>
            <a:r>
              <a:rPr lang="en-MY" sz="2300" b="1" dirty="0" err="1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cavitate</a:t>
            </a:r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as a result of </a:t>
            </a:r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ischemic necrosis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or </a:t>
            </a:r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infection (T.B</a:t>
            </a: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).</a:t>
            </a:r>
            <a:endParaRPr lang="en-MY" sz="2300" b="1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Recurrent pulmonary 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infection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PFT (Pulmonary function test) reveals 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decreased</a:t>
            </a:r>
            <a:r>
              <a:rPr lang="en-MY" sz="23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FVC, FEV1/FVC </a:t>
            </a:r>
          </a:p>
          <a:p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             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and increased residual volume.</a:t>
            </a:r>
            <a:endParaRPr lang="en-MY" sz="23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0121" y="188640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smtClean="0">
                <a:latin typeface="Garamond" pitchFamily="18" charset="0"/>
                <a:cs typeface="Times New Roman" pitchFamily="18" charset="0"/>
              </a:rPr>
              <a:t> Cont. ..</a:t>
            </a:r>
            <a:r>
              <a:rPr lang="en-MY" b="1" dirty="0" err="1" smtClean="0">
                <a:latin typeface="Garamond" pitchFamily="18" charset="0"/>
                <a:cs typeface="Times New Roman" pitchFamily="18" charset="0"/>
              </a:rPr>
              <a:t>Anthracosis</a:t>
            </a:r>
            <a:r>
              <a:rPr lang="en-MY" b="1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MY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681-9E83-4FAB-9A46-851E55D799CE}" type="datetime1">
              <a:rPr lang="en-MY" smtClean="0"/>
              <a:t>2/5/2021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93482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44624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b="1" dirty="0" smtClean="0">
                <a:latin typeface="Times New Roman" pitchFamily="18" charset="0"/>
                <a:cs typeface="Times New Roman" pitchFamily="18" charset="0"/>
              </a:rPr>
              <a:t>Cont. …Complicated CWP</a:t>
            </a:r>
            <a:endParaRPr lang="en-MY" dirty="0"/>
          </a:p>
        </p:txBody>
      </p:sp>
      <p:sp>
        <p:nvSpPr>
          <p:cNvPr id="3" name="Rectangle 2"/>
          <p:cNvSpPr/>
          <p:nvPr/>
        </p:nvSpPr>
        <p:spPr>
          <a:xfrm>
            <a:off x="0" y="620688"/>
            <a:ext cx="896448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MY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 Second phase is characterised </a:t>
            </a:r>
            <a:r>
              <a:rPr lang="en-MY" sz="2300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by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300" b="1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progressive massive fibrosis </a:t>
            </a:r>
            <a:r>
              <a:rPr lang="en-MY" sz="23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(PMF) </a:t>
            </a: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this causes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3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severe respiratory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disability </a:t>
            </a:r>
            <a:r>
              <a:rPr lang="en-MY" sz="23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and </a:t>
            </a:r>
            <a:r>
              <a:rPr lang="en-MY" sz="2300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frequently results in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300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premature death</a:t>
            </a:r>
          </a:p>
          <a:p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endParaRPr lang="en-MY" sz="2300" b="1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Special type of PMF associated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with 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rheumatoid disease </a:t>
            </a:r>
            <a:endParaRPr lang="en-US" sz="2300" b="1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</a:t>
            </a: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(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rheumatoid pneumoconiosis or </a:t>
            </a:r>
            <a:r>
              <a:rPr lang="en-US" sz="23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Caplan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syndrome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) occur </a:t>
            </a: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and</a:t>
            </a:r>
          </a:p>
          <a:p>
            <a:pPr>
              <a:defRPr/>
            </a:pPr>
            <a:r>
              <a:rPr lang="en-US" sz="23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       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is characterized by </a:t>
            </a:r>
            <a:endParaRPr lang="en-US" sz="2300" b="1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300" b="1" dirty="0" smtClean="0">
                <a:latin typeface="Garamond" pitchFamily="18" charset="0"/>
                <a:cs typeface="Times New Roman" pitchFamily="18" charset="0"/>
              </a:rPr>
              <a:t>typically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smooth rounded nodule 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1-5 cm in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diameter with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concentric internal lamination and relatively little coal dust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compared with other PMF lesions.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Pulmonary function changes: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obstructive or mixed lesion.</a:t>
            </a:r>
          </a:p>
          <a:p>
            <a:pPr>
              <a:defRPr/>
            </a:pP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- decrease in FEV 1 and FEV1/FVC ratio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6A46-0A55-4DAF-91B1-04C533E191D5}" type="datetime1">
              <a:rPr lang="en-MY" smtClean="0"/>
              <a:t>2/5/2021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00013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993" y="188640"/>
            <a:ext cx="9073008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      X-ray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picture: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Simple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CWP </a:t>
            </a:r>
            <a:endParaRPr lang="en-US" sz="2400" b="1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frequently </a:t>
            </a:r>
            <a:r>
              <a:rPr lang="en-US" sz="23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mixed nodular and irregular</a:t>
            </a:r>
            <a:r>
              <a:rPr lang="en-US" sz="23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and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3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occasionally exclusively irregular opacities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was noted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300" dirty="0">
                <a:latin typeface="Garamond" pitchFamily="18" charset="0"/>
                <a:cs typeface="Times New Roman" pitchFamily="18" charset="0"/>
              </a:rPr>
              <a:t> first in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upper and middle lung zone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irregular opacities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raises the possibility of previous exposure to asbestos.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PMF</a:t>
            </a: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appear </a:t>
            </a:r>
            <a:r>
              <a:rPr lang="en-US" sz="2300" dirty="0" err="1">
                <a:latin typeface="Garamond" pitchFamily="18" charset="0"/>
                <a:cs typeface="Times New Roman" pitchFamily="18" charset="0"/>
              </a:rPr>
              <a:t>radiologically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as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Garamond" pitchFamily="18" charset="0"/>
                <a:cs typeface="Times New Roman" pitchFamily="18" charset="0"/>
              </a:rPr>
              <a:t>nodular opacity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1cm or larger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800" dirty="0">
                <a:latin typeface="Garamond" pitchFamily="18" charset="0"/>
                <a:cs typeface="Times New Roman" pitchFamily="18" charset="0"/>
              </a:rPr>
              <a:t>usually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found posteriorly in upper lung zone</a:t>
            </a:r>
            <a:r>
              <a:rPr lang="en-US" sz="2800" dirty="0">
                <a:latin typeface="Garamond" pitchFamily="18" charset="0"/>
                <a:cs typeface="Times New Roman" pitchFamily="18" charset="0"/>
              </a:rPr>
              <a:t>.</a:t>
            </a:r>
            <a:endParaRPr lang="ar-EG" sz="2800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600" b="1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D.D of small opacities in x-ray picture includes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</a:t>
            </a:r>
            <a:r>
              <a:rPr lang="en-US" sz="2300" dirty="0" err="1" smtClean="0">
                <a:latin typeface="Garamond" pitchFamily="18" charset="0"/>
                <a:cs typeface="Times New Roman" pitchFamily="18" charset="0"/>
              </a:rPr>
              <a:t>Miliary</a:t>
            </a: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T.B and viral pneumonia</a:t>
            </a:r>
          </a:p>
          <a:p>
            <a:pPr>
              <a:defRPr/>
            </a:pP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   Other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pneumoconiosis, metastatic carcinoma, chronic   </a:t>
            </a: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T.B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3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PMF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should be differentiated from malignancy, </a:t>
            </a:r>
            <a:endParaRPr lang="en-US" sz="2300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1840" y="3974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smtClean="0">
                <a:latin typeface="Garamond" pitchFamily="18" charset="0"/>
                <a:cs typeface="Times New Roman" pitchFamily="18" charset="0"/>
              </a:rPr>
              <a:t> Cont. ..</a:t>
            </a:r>
            <a:r>
              <a:rPr lang="en-MY" b="1" dirty="0" err="1" smtClean="0">
                <a:latin typeface="Garamond" pitchFamily="18" charset="0"/>
                <a:cs typeface="Times New Roman" pitchFamily="18" charset="0"/>
              </a:rPr>
              <a:t>Anthracosis</a:t>
            </a:r>
            <a:r>
              <a:rPr lang="en-MY" b="1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MY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E9F0-3E5E-416E-8208-B5F24E509DC4}" type="datetime1">
              <a:rPr lang="en-MY" smtClean="0"/>
              <a:t>2/5/2021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180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ar-EG" altLang="en-US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64096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ED62-0321-402D-851F-42677576D519}" type="datetime1">
              <a:rPr lang="en-MY" smtClean="0"/>
              <a:t>2/5/2021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46493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3370" y="413956"/>
            <a:ext cx="891585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Diagnosis and clinical assessment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History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of present and past exposure 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Look for previous chest X- ray and lung function tests.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S. &amp; S. including cough, sputum, dyspnea or cardiovascular symptoms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Treatment and clinical care:</a:t>
            </a:r>
          </a:p>
          <a:p>
            <a:pPr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Symptomatic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, for dyspnea , </a:t>
            </a:r>
            <a:r>
              <a:rPr lang="en-US" sz="2400" dirty="0" err="1">
                <a:latin typeface="Garamond" pitchFamily="18" charset="0"/>
                <a:cs typeface="Times New Roman" pitchFamily="18" charset="0"/>
              </a:rPr>
              <a:t>ch.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bronchitis and congestive H.F </a:t>
            </a:r>
            <a:endParaRPr lang="ar-EG" sz="24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0121" y="62269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1600" b="1" dirty="0" smtClean="0">
                <a:latin typeface="Garamond" pitchFamily="18" charset="0"/>
                <a:cs typeface="Times New Roman" pitchFamily="18" charset="0"/>
              </a:rPr>
              <a:t>Cont. ..</a:t>
            </a:r>
            <a:r>
              <a:rPr lang="en-MY" sz="1600" b="1" dirty="0" err="1" smtClean="0">
                <a:latin typeface="Garamond" pitchFamily="18" charset="0"/>
                <a:cs typeface="Times New Roman" pitchFamily="18" charset="0"/>
              </a:rPr>
              <a:t>Anthracosis</a:t>
            </a:r>
            <a:r>
              <a:rPr lang="en-MY" sz="1600" b="1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MY" sz="16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82C9-A402-4D1D-BFBD-FA2CFBD51A4F}" type="datetime1">
              <a:rPr lang="en-MY" smtClean="0"/>
              <a:t>2/5/2021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24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112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42" y="260648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</a:rPr>
              <a:t>             </a:t>
            </a:r>
            <a:r>
              <a:rPr lang="en-MY" sz="2600" b="1" dirty="0" err="1" smtClean="0">
                <a:solidFill>
                  <a:srgbClr val="C00000"/>
                </a:solidFill>
                <a:latin typeface="Garamond" pitchFamily="18" charset="0"/>
              </a:rPr>
              <a:t>Caplan's</a:t>
            </a:r>
            <a:r>
              <a:rPr lang="en-MY" sz="2600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MY" sz="2600" b="1" dirty="0">
                <a:solidFill>
                  <a:srgbClr val="C00000"/>
                </a:solidFill>
                <a:latin typeface="Garamond" pitchFamily="18" charset="0"/>
              </a:rPr>
              <a:t>syndrome</a:t>
            </a:r>
            <a:r>
              <a:rPr lang="en-MY" sz="2600" dirty="0">
                <a:latin typeface="Garamond" pitchFamily="18" charset="0"/>
              </a:rPr>
              <a:t> </a:t>
            </a:r>
            <a:r>
              <a:rPr lang="en-MY" sz="2600" dirty="0" smtClean="0">
                <a:latin typeface="Garamond" pitchFamily="18" charset="0"/>
              </a:rPr>
              <a:t>(</a:t>
            </a:r>
            <a:r>
              <a:rPr lang="en-MY" sz="2600" b="1" dirty="0" err="1" smtClean="0">
                <a:solidFill>
                  <a:schemeClr val="tx2"/>
                </a:solidFill>
                <a:latin typeface="Garamond" pitchFamily="18" charset="0"/>
              </a:rPr>
              <a:t>Caplan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disease</a:t>
            </a:r>
            <a:r>
              <a:rPr lang="en-MY" sz="2600" dirty="0">
                <a:solidFill>
                  <a:schemeClr val="tx2"/>
                </a:solidFill>
                <a:latin typeface="Garamond" pitchFamily="18" charset="0"/>
              </a:rPr>
              <a:t> </a:t>
            </a:r>
            <a:r>
              <a:rPr lang="en-MY" sz="2600" dirty="0" smtClean="0">
                <a:latin typeface="Garamond" pitchFamily="18" charset="0"/>
              </a:rPr>
              <a:t>or</a:t>
            </a:r>
          </a:p>
          <a:p>
            <a:r>
              <a:rPr lang="en-MY" sz="2600" dirty="0">
                <a:latin typeface="Garamond" pitchFamily="18" charset="0"/>
                <a:ea typeface="Gungsuh" pitchFamily="18" charset="-127"/>
              </a:rPr>
              <a:t> </a:t>
            </a:r>
            <a:r>
              <a:rPr lang="en-MY" sz="2600" dirty="0" smtClean="0">
                <a:latin typeface="Garamond" pitchFamily="18" charset="0"/>
                <a:ea typeface="Gungsuh" pitchFamily="18" charset="-127"/>
              </a:rPr>
              <a:t>                              </a:t>
            </a:r>
            <a:r>
              <a:rPr lang="en-MY" sz="2600" dirty="0">
                <a:latin typeface="Garamond" pitchFamily="18" charset="0"/>
                <a:ea typeface="Gungsuh" pitchFamily="18" charset="-127"/>
              </a:rPr>
              <a:t> </a:t>
            </a:r>
            <a:r>
              <a:rPr lang="en-MY" sz="2600" dirty="0" smtClean="0">
                <a:latin typeface="Garamond" pitchFamily="18" charset="0"/>
                <a:ea typeface="Gungsuh" pitchFamily="18" charset="-127"/>
              </a:rPr>
              <a:t>(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  <a:ea typeface="Gungsuh" pitchFamily="18" charset="-127"/>
              </a:rPr>
              <a:t>Rheumatoid pneumoconiosis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ea typeface="Gungsuh" pitchFamily="18" charset="-127"/>
              </a:rPr>
              <a:t>)</a:t>
            </a:r>
            <a:endParaRPr lang="en-MY" sz="2800" baseline="30000" dirty="0">
              <a:solidFill>
                <a:schemeClr val="tx2"/>
              </a:solidFill>
              <a:latin typeface="Garamond" pitchFamily="18" charset="0"/>
              <a:ea typeface="Gungsuh" pitchFamily="18" charset="-12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MY" sz="2300" b="1" dirty="0">
                <a:latin typeface="Garamond" pitchFamily="18" charset="0"/>
                <a:ea typeface="Gungsuh" pitchFamily="18" charset="-127"/>
              </a:rPr>
              <a:t>is a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Gungsuh" pitchFamily="18" charset="-127"/>
              </a:rPr>
              <a:t> combination </a:t>
            </a:r>
            <a:r>
              <a:rPr lang="en-MY" sz="2300" b="1" dirty="0">
                <a:latin typeface="Garamond" pitchFamily="18" charset="0"/>
                <a:ea typeface="Gungsuh" pitchFamily="18" charset="-127"/>
              </a:rPr>
              <a:t>of </a:t>
            </a:r>
            <a:r>
              <a:rPr lang="en-MY" sz="2300" b="1" dirty="0">
                <a:solidFill>
                  <a:schemeClr val="tx2"/>
                </a:solidFill>
                <a:latin typeface="Garamond" pitchFamily="18" charset="0"/>
                <a:ea typeface="Gungsuh" pitchFamily="18" charset="-127"/>
              </a:rPr>
              <a:t>rheumatoid arthritis </a:t>
            </a:r>
            <a:r>
              <a:rPr lang="en-MY" sz="2300" dirty="0" smtClean="0">
                <a:latin typeface="Garamond" pitchFamily="18" charset="0"/>
                <a:ea typeface="Gungsuh" pitchFamily="18" charset="-127"/>
              </a:rPr>
              <a:t>(</a:t>
            </a:r>
            <a:r>
              <a:rPr lang="en-MY" sz="2300" dirty="0">
                <a:latin typeface="Garamond" pitchFamily="18" charset="0"/>
                <a:ea typeface="Gungsuh" pitchFamily="18" charset="-127"/>
              </a:rPr>
              <a:t>RA</a:t>
            </a:r>
            <a:r>
              <a:rPr lang="en-MY" sz="2300" dirty="0" smtClean="0">
                <a:latin typeface="Garamond" pitchFamily="18" charset="0"/>
                <a:ea typeface="Gungsuh" pitchFamily="18" charset="-127"/>
              </a:rPr>
              <a:t>) &amp;</a:t>
            </a:r>
            <a:r>
              <a:rPr lang="en-MY" sz="2300" dirty="0">
                <a:latin typeface="Garamond" pitchFamily="18" charset="0"/>
                <a:ea typeface="Gungsuh" pitchFamily="18" charset="-127"/>
              </a:rPr>
              <a:t> </a:t>
            </a:r>
            <a:r>
              <a:rPr lang="en-MY" sz="2300" b="1" dirty="0" smtClean="0">
                <a:latin typeface="Garamond" pitchFamily="18" charset="0"/>
                <a:ea typeface="Gungsuh" pitchFamily="18" charset="-127"/>
              </a:rPr>
              <a:t>pneumoconiosis </a:t>
            </a:r>
            <a:endParaRPr lang="en-MY" sz="2300" b="1" dirty="0">
              <a:latin typeface="Garamond" pitchFamily="18" charset="0"/>
              <a:ea typeface="Gungsuh" pitchFamily="18" charset="-127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300" b="1" dirty="0" smtClean="0">
                <a:latin typeface="Garamond" pitchFamily="18" charset="0"/>
                <a:ea typeface="Gungsuh" pitchFamily="18" charset="-127"/>
              </a:rPr>
              <a:t>manifests </a:t>
            </a:r>
            <a:r>
              <a:rPr lang="en-MY" sz="2300" b="1" dirty="0">
                <a:latin typeface="Garamond" pitchFamily="18" charset="0"/>
                <a:ea typeface="Gungsuh" pitchFamily="18" charset="-127"/>
              </a:rPr>
              <a:t>as intrapulmonary nodules</a:t>
            </a:r>
            <a:r>
              <a:rPr lang="en-MY" sz="2300" dirty="0">
                <a:latin typeface="Garamond" pitchFamily="18" charset="0"/>
                <a:ea typeface="Gungsuh" pitchFamily="18" charset="-127"/>
              </a:rPr>
              <a:t>,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300" b="1" dirty="0">
                <a:latin typeface="Garamond" pitchFamily="18" charset="0"/>
                <a:ea typeface="Gungsuh" pitchFamily="18" charset="-127"/>
              </a:rPr>
              <a:t>which appear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Gungsuh" pitchFamily="18" charset="-127"/>
              </a:rPr>
              <a:t> homogenous </a:t>
            </a:r>
            <a:r>
              <a:rPr lang="en-MY" sz="2300" b="1" dirty="0">
                <a:latin typeface="Garamond" pitchFamily="18" charset="0"/>
                <a:ea typeface="Gungsuh" pitchFamily="18" charset="-127"/>
              </a:rPr>
              <a:t>and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Gungsuh" pitchFamily="18" charset="-127"/>
              </a:rPr>
              <a:t>well-defined</a:t>
            </a:r>
            <a:r>
              <a:rPr lang="en-MY" sz="2300" b="1" dirty="0">
                <a:latin typeface="Garamond" pitchFamily="18" charset="0"/>
                <a:ea typeface="Gungsuh" pitchFamily="18" charset="-127"/>
              </a:rPr>
              <a:t> </a:t>
            </a:r>
            <a:r>
              <a:rPr lang="en-MY" sz="2300" dirty="0">
                <a:latin typeface="Garamond" pitchFamily="18" charset="0"/>
                <a:ea typeface="Gungsuh" pitchFamily="18" charset="-127"/>
              </a:rPr>
              <a:t>on   chest </a:t>
            </a:r>
            <a:r>
              <a:rPr lang="en-MY" sz="2300" dirty="0" smtClean="0">
                <a:latin typeface="Garamond" pitchFamily="18" charset="0"/>
                <a:ea typeface="Gungsuh" pitchFamily="18" charset="-127"/>
              </a:rPr>
              <a:t>X ray </a:t>
            </a:r>
            <a:endParaRPr lang="en-MY" sz="2300" dirty="0">
              <a:latin typeface="Garamond" pitchFamily="18" charset="0"/>
              <a:ea typeface="Gungsuh" pitchFamily="18" charset="-127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300" dirty="0">
                <a:latin typeface="Garamond" pitchFamily="18" charset="0"/>
                <a:ea typeface="Gungsuh" pitchFamily="18" charset="-127"/>
              </a:rPr>
              <a:t> The nodules in the lung </a:t>
            </a:r>
            <a:r>
              <a:rPr lang="en-MY" sz="2300" b="1" dirty="0">
                <a:latin typeface="Garamond" pitchFamily="18" charset="0"/>
                <a:ea typeface="Gungsuh" pitchFamily="18" charset="-127"/>
              </a:rPr>
              <a:t>typically occur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Gungsuh" pitchFamily="18" charset="-127"/>
              </a:rPr>
              <a:t>bilaterally</a:t>
            </a:r>
            <a:r>
              <a:rPr lang="en-MY" sz="2300" b="1" dirty="0">
                <a:latin typeface="Garamond" pitchFamily="18" charset="0"/>
                <a:ea typeface="Gungsuh" pitchFamily="18" charset="-127"/>
              </a:rPr>
              <a:t> and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Gungsuh" pitchFamily="18" charset="-127"/>
              </a:rPr>
              <a:t>peripherally</a:t>
            </a:r>
            <a:r>
              <a:rPr lang="en-MY" sz="2300" dirty="0">
                <a:latin typeface="Garamond" pitchFamily="18" charset="0"/>
                <a:ea typeface="Gungsuh" pitchFamily="18" charset="-127"/>
              </a:rPr>
              <a:t>, on </a:t>
            </a:r>
            <a:r>
              <a:rPr lang="en-MY" sz="2300" i="1" dirty="0">
                <a:latin typeface="Garamond" pitchFamily="18" charset="0"/>
                <a:ea typeface="Gungsuh" pitchFamily="18" charset="-127"/>
              </a:rPr>
              <a:t>a background of simple   coal worker’s   </a:t>
            </a:r>
            <a:r>
              <a:rPr lang="en-MY" sz="2300" b="1" dirty="0">
                <a:latin typeface="Garamond" pitchFamily="18" charset="0"/>
                <a:ea typeface="Gungsuh" pitchFamily="18" charset="-127"/>
              </a:rPr>
              <a:t>pneumoconiosis </a:t>
            </a:r>
            <a:r>
              <a:rPr lang="en-MY" sz="2300" dirty="0">
                <a:latin typeface="Garamond" pitchFamily="18" charset="0"/>
                <a:ea typeface="Gungsuh" pitchFamily="18" charset="-127"/>
              </a:rPr>
              <a:t> </a:t>
            </a:r>
            <a:endParaRPr lang="en-MY" sz="2300" dirty="0" smtClean="0">
              <a:latin typeface="Garamond" pitchFamily="18" charset="0"/>
              <a:ea typeface="Gungsuh" pitchFamily="18" charset="-127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300" dirty="0" smtClean="0">
                <a:latin typeface="Garamond" pitchFamily="18" charset="0"/>
                <a:ea typeface="Gungsuh" pitchFamily="18" charset="-127"/>
              </a:rPr>
              <a:t> </a:t>
            </a:r>
            <a:r>
              <a:rPr lang="en-MY" sz="2300" b="1" dirty="0">
                <a:latin typeface="Garamond" pitchFamily="18" charset="0"/>
                <a:ea typeface="Gungsuh" pitchFamily="18" charset="-127"/>
              </a:rPr>
              <a:t>There are usually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Gungsuh" pitchFamily="18" charset="-127"/>
              </a:rPr>
              <a:t>multiple nodules, </a:t>
            </a:r>
            <a:r>
              <a:rPr lang="en-MY" sz="2300" dirty="0">
                <a:latin typeface="Garamond" pitchFamily="18" charset="0"/>
                <a:ea typeface="Gungsuh" pitchFamily="18" charset="-127"/>
              </a:rPr>
              <a:t>varying in </a:t>
            </a:r>
            <a:r>
              <a:rPr lang="en-MY" sz="2300" b="1" dirty="0">
                <a:latin typeface="Garamond" pitchFamily="18" charset="0"/>
                <a:ea typeface="Gungsuh" pitchFamily="18" charset="-127"/>
              </a:rPr>
              <a:t>size</a:t>
            </a:r>
            <a:r>
              <a:rPr lang="en-MY" sz="2300" dirty="0">
                <a:latin typeface="Garamond" pitchFamily="18" charset="0"/>
                <a:ea typeface="Gungsuh" pitchFamily="18" charset="-127"/>
              </a:rPr>
              <a:t> from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Gungsuh" pitchFamily="18" charset="-127"/>
              </a:rPr>
              <a:t>0.5 to 5.0 cm.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300" dirty="0">
                <a:latin typeface="Garamond" pitchFamily="18" charset="0"/>
                <a:ea typeface="Gungsuh" pitchFamily="18" charset="-127"/>
              </a:rPr>
              <a:t> The nodules typically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Gungsuh" pitchFamily="18" charset="-127"/>
              </a:rPr>
              <a:t>appear rapidly</a:t>
            </a:r>
            <a:r>
              <a:rPr lang="en-MY" sz="2300" dirty="0">
                <a:latin typeface="Garamond" pitchFamily="18" charset="0"/>
                <a:ea typeface="Gungsuh" pitchFamily="18" charset="-127"/>
              </a:rPr>
              <a:t>, often in </a:t>
            </a:r>
            <a:r>
              <a:rPr lang="en-MY" sz="2300" b="1" dirty="0">
                <a:latin typeface="Garamond" pitchFamily="18" charset="0"/>
                <a:ea typeface="Gungsuh" pitchFamily="18" charset="-127"/>
              </a:rPr>
              <a:t>only a few weeks</a:t>
            </a:r>
            <a:r>
              <a:rPr lang="en-MY" sz="2300" dirty="0">
                <a:latin typeface="Garamond" pitchFamily="18" charset="0"/>
                <a:ea typeface="Gungsuh" pitchFamily="18" charset="-127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300" dirty="0">
                <a:latin typeface="Garamond" pitchFamily="18" charset="0"/>
                <a:ea typeface="Gungsuh" pitchFamily="18" charset="-127"/>
              </a:rPr>
              <a:t> </a:t>
            </a:r>
            <a:r>
              <a:rPr lang="en-MY" sz="2300" b="1" dirty="0">
                <a:latin typeface="Garamond" pitchFamily="18" charset="0"/>
                <a:ea typeface="Gungsuh" pitchFamily="18" charset="-127"/>
              </a:rPr>
              <a:t>Nodules may grow, remain unchanged in</a:t>
            </a:r>
            <a:r>
              <a:rPr lang="en-MY" sz="2300" dirty="0">
                <a:latin typeface="Garamond" pitchFamily="18" charset="0"/>
                <a:ea typeface="Gungsuh" pitchFamily="18" charset="-127"/>
              </a:rPr>
              <a:t> size,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Gungsuh" pitchFamily="18" charset="-127"/>
              </a:rPr>
              <a:t>resolve,</a:t>
            </a:r>
            <a:r>
              <a:rPr lang="en-MY" sz="2300" dirty="0">
                <a:latin typeface="Garamond" pitchFamily="18" charset="0"/>
                <a:ea typeface="Gungsuh" pitchFamily="18" charset="-127"/>
              </a:rPr>
              <a:t> or</a:t>
            </a: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Gungsuh" pitchFamily="18" charset="-127"/>
              </a:rPr>
              <a:t> disappear </a:t>
            </a:r>
            <a:r>
              <a:rPr lang="en-MY" sz="2300" dirty="0">
                <a:latin typeface="Garamond" pitchFamily="18" charset="0"/>
                <a:ea typeface="Gungsuh" pitchFamily="18" charset="-127"/>
              </a:rPr>
              <a:t>and </a:t>
            </a: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Gungsuh" pitchFamily="18" charset="-127"/>
              </a:rPr>
              <a:t>then reappear.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300" dirty="0">
                <a:latin typeface="Garamond" pitchFamily="18" charset="0"/>
                <a:ea typeface="Gungsuh" pitchFamily="18" charset="-127"/>
              </a:rPr>
              <a:t>They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Gungsuh" pitchFamily="18" charset="-127"/>
              </a:rPr>
              <a:t>can </a:t>
            </a:r>
            <a:r>
              <a:rPr lang="en-MY" sz="2300" b="1" dirty="0" err="1">
                <a:solidFill>
                  <a:srgbClr val="FF0000"/>
                </a:solidFill>
                <a:latin typeface="Garamond" pitchFamily="18" charset="0"/>
                <a:ea typeface="Gungsuh" pitchFamily="18" charset="-127"/>
              </a:rPr>
              <a:t>cavitate</a:t>
            </a:r>
            <a:r>
              <a:rPr lang="en-MY" sz="2300" dirty="0">
                <a:latin typeface="Garamond" pitchFamily="18" charset="0"/>
                <a:ea typeface="Gungsuh" pitchFamily="18" charset="-127"/>
              </a:rPr>
              <a:t>,</a:t>
            </a:r>
            <a:r>
              <a:rPr lang="en-MY" sz="2300" dirty="0">
                <a:solidFill>
                  <a:schemeClr val="tx2"/>
                </a:solidFill>
                <a:latin typeface="Garamond" pitchFamily="18" charset="0"/>
                <a:ea typeface="Gungsuh" pitchFamily="18" charset="-127"/>
              </a:rPr>
              <a:t> calcify</a:t>
            </a:r>
            <a:r>
              <a:rPr lang="en-MY" sz="2300" dirty="0">
                <a:latin typeface="Garamond" pitchFamily="18" charset="0"/>
                <a:ea typeface="Gungsuh" pitchFamily="18" charset="-127"/>
              </a:rPr>
              <a:t>, or </a:t>
            </a:r>
            <a:r>
              <a:rPr lang="en-MY" sz="2300" b="1" dirty="0">
                <a:solidFill>
                  <a:schemeClr val="tx2"/>
                </a:solidFill>
                <a:latin typeface="Garamond" pitchFamily="18" charset="0"/>
                <a:ea typeface="Gungsuh" pitchFamily="18" charset="-127"/>
              </a:rPr>
              <a:t>develop air-fluid </a:t>
            </a:r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  <a:ea typeface="Gungsuh" pitchFamily="18" charset="-127"/>
              </a:rPr>
              <a:t>levels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300" b="1" dirty="0" err="1" smtClean="0">
                <a:solidFill>
                  <a:srgbClr val="0070C0"/>
                </a:solidFill>
                <a:latin typeface="Garamond" pitchFamily="18" charset="0"/>
                <a:ea typeface="Gungsuh" pitchFamily="18" charset="-127"/>
              </a:rPr>
              <a:t>Caplan</a:t>
            </a:r>
            <a:r>
              <a:rPr lang="en-MY" sz="2300" b="1" dirty="0" smtClean="0">
                <a:solidFill>
                  <a:srgbClr val="0070C0"/>
                </a:solidFill>
                <a:latin typeface="Garamond" pitchFamily="18" charset="0"/>
                <a:ea typeface="Gungsuh" pitchFamily="18" charset="-127"/>
              </a:rPr>
              <a:t> </a:t>
            </a: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Gungsuh" pitchFamily="18" charset="-127"/>
              </a:rPr>
              <a:t>syndrome </a:t>
            </a:r>
            <a:r>
              <a:rPr lang="en-MY" sz="2300" dirty="0">
                <a:latin typeface="Garamond" pitchFamily="18" charset="0"/>
                <a:ea typeface="Gungsuh" pitchFamily="18" charset="-127"/>
              </a:rPr>
              <a:t>occurs </a:t>
            </a:r>
            <a:r>
              <a:rPr lang="en-MY" sz="2300" b="1" dirty="0">
                <a:latin typeface="Garamond" pitchFamily="18" charset="0"/>
                <a:ea typeface="Gungsuh" pitchFamily="18" charset="-127"/>
              </a:rPr>
              <a:t>only in patients with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Gungsuh" pitchFamily="18" charset="-127"/>
              </a:rPr>
              <a:t>both RA and pneumoconiosis</a:t>
            </a:r>
            <a:r>
              <a:rPr lang="en-MY" sz="2300" b="1" dirty="0">
                <a:latin typeface="Garamond" pitchFamily="18" charset="0"/>
                <a:ea typeface="Gungsuh" pitchFamily="18" charset="-127"/>
              </a:rPr>
              <a:t>  related to mining dust (coal, asbestos, silica).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300" b="1" dirty="0">
                <a:latin typeface="Garamond" pitchFamily="18" charset="0"/>
                <a:ea typeface="Gungsuh" pitchFamily="18" charset="-127"/>
              </a:rPr>
              <a:t>. There is probably also a genetic predisposition</a:t>
            </a:r>
            <a:r>
              <a:rPr lang="en-MY" sz="2300" dirty="0">
                <a:latin typeface="Garamond" pitchFamily="18" charset="0"/>
                <a:ea typeface="Gungsuh" pitchFamily="18" charset="-127"/>
              </a:rPr>
              <a:t>, and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300" dirty="0">
                <a:latin typeface="Garamond" pitchFamily="18" charset="0"/>
                <a:ea typeface="Gungsuh" pitchFamily="18" charset="-127"/>
              </a:rPr>
              <a:t> </a:t>
            </a:r>
            <a:r>
              <a:rPr lang="en-MY" sz="2300" dirty="0">
                <a:latin typeface="Garamond" pitchFamily="18" charset="0"/>
                <a:ea typeface="Gungsuh" pitchFamily="18" charset="-127"/>
                <a:hlinkClick r:id="rId2" tooltip="Smoking"/>
              </a:rPr>
              <a:t>smoking</a:t>
            </a:r>
            <a:r>
              <a:rPr lang="en-MY" sz="2300" dirty="0">
                <a:latin typeface="Garamond" pitchFamily="18" charset="0"/>
                <a:ea typeface="Gungsuh" pitchFamily="18" charset="-127"/>
              </a:rPr>
              <a:t> is thought to be an aggravating factor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166-E5B3-4CA6-AB13-C8D21341035A}" type="datetime1">
              <a:rPr lang="en-MY" smtClean="0"/>
              <a:t>2/5/2021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25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64838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5325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ar-EG" altLang="en-US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E817-93C7-4477-A89C-2FD04F383D15}" type="datetime1">
              <a:rPr lang="en-MY" smtClean="0"/>
              <a:t>2/5/2021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26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45912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ar-EG" altLang="en-US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DC91-3DD7-45EE-9DED-75DE85367B5D}" type="datetime1">
              <a:rPr lang="en-MY" smtClean="0"/>
              <a:t>2/5/2021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27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4183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5529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ar-EG" altLang="en-US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1511-E43D-4367-A46B-FEA17BE86614}" type="datetime1">
              <a:rPr lang="en-MY" smtClean="0"/>
              <a:t>2/5/2021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28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90082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5632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ar-EG" altLang="en-US" smtClean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E9E0-E861-42CE-B8EE-FA9B508CB4C7}" type="datetime1">
              <a:rPr lang="en-MY" smtClean="0"/>
              <a:t>2/5/2021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29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0633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-171400"/>
            <a:ext cx="63603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2852936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 smtClean="0"/>
              <a:t>Asbestos fibers</a:t>
            </a:r>
            <a:endParaRPr lang="en-MY" sz="16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91490"/>
            <a:ext cx="1584176" cy="120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FA06-1335-4F5E-B38A-AC2D834EF8C2}" type="datetime1">
              <a:rPr lang="en-MY" smtClean="0"/>
              <a:t>2/5/2021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237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Slide Vari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645024"/>
            <a:ext cx="900099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30</a:t>
            </a:fld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9DE9-57CA-47A6-8287-454668217B3E}" type="datetime1">
              <a:rPr lang="en-MY" smtClean="0"/>
              <a:t>2/5/2021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86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340768"/>
            <a:ext cx="84969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Chemical hazards</a:t>
            </a:r>
            <a:br>
              <a:rPr lang="en-US" sz="4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Occupational exposure to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Metals</a:t>
            </a:r>
            <a:r>
              <a:rPr lang="en-US" sz="4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heavy metals" </a:t>
            </a:r>
            <a:endParaRPr lang="en-MY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5165903"/>
            <a:ext cx="70017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3200" b="1" i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Prof  DR. Waqar Al – Kubaisy</a:t>
            </a:r>
            <a:r>
              <a:rPr lang="nl-NL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 </a:t>
            </a:r>
            <a:endParaRPr lang="en-MY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2" descr="LEAD POISONING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81921"/>
            <a:ext cx="2325687" cy="19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373C-F12C-4D31-8898-B40C600F36F4}" type="datetime1">
              <a:rPr lang="en-MY" smtClean="0"/>
              <a:t>2/5/2021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31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8586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1720" y="-2738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700808"/>
            <a:ext cx="9001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MY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Asbestos</a:t>
            </a:r>
            <a:endParaRPr lang="en-MY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MY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b="1" dirty="0">
                <a:latin typeface="+mj-lt"/>
                <a:cs typeface="Times New Roman" pitchFamily="18" charset="0"/>
              </a:rPr>
              <a:t>is the commercial name given to certain types of fibrous materials</a:t>
            </a:r>
            <a:r>
              <a:rPr lang="en-MY" sz="23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. </a:t>
            </a:r>
            <a:r>
              <a:rPr lang="en-MY" sz="23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  </a:t>
            </a:r>
            <a:r>
              <a:rPr lang="en-MY" sz="2300" b="1" dirty="0" smtClean="0">
                <a:latin typeface="+mj-lt"/>
              </a:rPr>
              <a:t>Asbestos </a:t>
            </a:r>
            <a:r>
              <a:rPr lang="en-MY" sz="2300" b="1" dirty="0">
                <a:latin typeface="+mj-lt"/>
              </a:rPr>
              <a:t>is a naturally occurring fibrous silicate mineral</a:t>
            </a:r>
            <a:r>
              <a:rPr lang="en-MY" sz="2300" b="1" dirty="0" smtClean="0">
                <a:latin typeface="+mj-lt"/>
                <a:cs typeface="Times New Roman" pitchFamily="18" charset="0"/>
              </a:rPr>
              <a:t>  </a:t>
            </a:r>
          </a:p>
          <a:p>
            <a:r>
              <a:rPr lang="en-MY" sz="2300" b="1" dirty="0">
                <a:latin typeface="+mj-lt"/>
                <a:cs typeface="Times New Roman" pitchFamily="18" charset="0"/>
              </a:rPr>
              <a:t> </a:t>
            </a:r>
            <a:r>
              <a:rPr lang="en-MY" sz="2300" b="1" dirty="0" smtClean="0">
                <a:latin typeface="+mj-lt"/>
                <a:cs typeface="Times New Roman" pitchFamily="18" charset="0"/>
              </a:rPr>
              <a:t>       </a:t>
            </a:r>
            <a:r>
              <a:rPr lang="en-MY" sz="2300" b="1" dirty="0" smtClean="0">
                <a:latin typeface="+mj-lt"/>
                <a:cs typeface="Times New Roman" pitchFamily="18" charset="0"/>
              </a:rPr>
              <a:t>They </a:t>
            </a:r>
            <a:r>
              <a:rPr lang="en-MY" sz="2300" b="1" dirty="0">
                <a:latin typeface="+mj-lt"/>
                <a:cs typeface="Times New Roman" pitchFamily="18" charset="0"/>
              </a:rPr>
              <a:t>are silicates of varying composition</a:t>
            </a:r>
            <a:r>
              <a:rPr lang="en-MY" sz="23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; </a:t>
            </a:r>
            <a:endParaRPr lang="en-MY" sz="23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MY" sz="2300" dirty="0" smtClean="0">
                <a:latin typeface="Times New Roman" pitchFamily="18" charset="0"/>
                <a:cs typeface="Times New Roman" pitchFamily="18" charset="0"/>
              </a:rPr>
              <a:t>   the silica is 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combined with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such bases 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magnesium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iron, calcium, </a:t>
            </a:r>
            <a:r>
              <a:rPr lang="en-MY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MY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sodium 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MY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MY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Formed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of fibrous </a:t>
            </a:r>
            <a:r>
              <a:rPr lang="en-US" sz="2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magnesium silicate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MY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Asbestos 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Posses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thermal ,noise , water and chemical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resistance,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3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flexible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and high tensile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strength</a:t>
            </a:r>
            <a:endParaRPr lang="en-MY" sz="23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271" y="5253007"/>
            <a:ext cx="474077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Asbestos fibres are usually from </a:t>
            </a:r>
            <a:endParaRPr lang="en-MY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MY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20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500 μ 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in length and </a:t>
            </a:r>
            <a:endParaRPr lang="en-MY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MY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0.5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50 μ 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in diameter.</a:t>
            </a:r>
            <a:endParaRPr lang="en-MY" sz="2300" dirty="0"/>
          </a:p>
        </p:txBody>
      </p:sp>
      <p:sp>
        <p:nvSpPr>
          <p:cNvPr id="8" name="Rectangle 7"/>
          <p:cNvSpPr/>
          <p:nvPr/>
        </p:nvSpPr>
        <p:spPr>
          <a:xfrm>
            <a:off x="152012" y="764704"/>
            <a:ext cx="8623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Asbestosis is </a:t>
            </a:r>
            <a:r>
              <a:rPr lang="en-MY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diffuse interstitial pulmonary fibrosis </a:t>
            </a: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that occurs secondary to the inhalation of asbestos </a:t>
            </a:r>
            <a:r>
              <a:rPr lang="en-MY" sz="2400" dirty="0" smtClean="0">
                <a:latin typeface="Times New Roman" pitchFamily="18" charset="0"/>
                <a:cs typeface="Times New Roman" pitchFamily="18" charset="0"/>
              </a:rPr>
              <a:t>fibbers</a:t>
            </a:r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MY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4</a:t>
            </a:fld>
            <a:endParaRPr lang="en-MY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387" y="5253007"/>
            <a:ext cx="2664296" cy="147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732240" y="4926788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 smtClean="0"/>
              <a:t>Asbestos fibers</a:t>
            </a:r>
            <a:endParaRPr lang="en-MY" sz="1600" b="1" dirty="0"/>
          </a:p>
        </p:txBody>
      </p:sp>
      <p:pic>
        <p:nvPicPr>
          <p:cNvPr id="12" name="Picture 2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23" y="-45794"/>
            <a:ext cx="971600" cy="9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3DE1-C459-4EF9-94B7-FB45685132AE}" type="datetime1">
              <a:rPr lang="en-MY" smtClean="0"/>
              <a:t>2/5/2021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461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87849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sz="2800" b="1" dirty="0">
                <a:solidFill>
                  <a:srgbClr val="FF0000"/>
                </a:solidFill>
              </a:rPr>
              <a:t>Uses: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Due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to its physical properties, it is used in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manufacture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fire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proof textile,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wire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insulation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friction materials (break lining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roofing and floor products,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ship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construction and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paints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908492" y="909555"/>
            <a:ext cx="4248472" cy="2169825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Asbestos is used </a:t>
            </a:r>
            <a:endParaRPr lang="en-MY" sz="23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the manufacture of asbestos cement, </a:t>
            </a:r>
            <a:endParaRPr lang="en-MY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brake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lining </a:t>
            </a:r>
            <a:r>
              <a:rPr lang="ar-AE" sz="1400" dirty="0">
                <a:latin typeface="Times New Roman" pitchFamily="18" charset="0"/>
                <a:cs typeface="Times New Roman" pitchFamily="18" charset="0"/>
              </a:rPr>
              <a:t>بطانة الفرامل</a:t>
            </a:r>
            <a:r>
              <a:rPr lang="en-MY" sz="1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gaskets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and </a:t>
            </a:r>
            <a:endParaRPr lang="en-MY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several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other ite</a:t>
            </a:r>
            <a:r>
              <a:rPr lang="en-MY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ms.</a:t>
            </a:r>
            <a:r>
              <a:rPr lang="en-MY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MY" sz="2400" dirty="0"/>
          </a:p>
        </p:txBody>
      </p:sp>
      <p:sp>
        <p:nvSpPr>
          <p:cNvPr id="5" name="Rectangle 4"/>
          <p:cNvSpPr/>
          <p:nvPr/>
        </p:nvSpPr>
        <p:spPr>
          <a:xfrm>
            <a:off x="7546745" y="-70088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 smtClean="0"/>
              <a:t>Asbestos fibers</a:t>
            </a:r>
            <a:endParaRPr lang="en-MY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-36512" y="3250144"/>
            <a:ext cx="92451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MY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Asbestos 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classified into two groups: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Serpentine (93</a:t>
            </a:r>
            <a:r>
              <a:rPr lang="en-MY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MY" sz="2000" b="1" dirty="0">
                <a:latin typeface="Times New Roman" pitchFamily="18" charset="0"/>
                <a:cs typeface="Times New Roman" pitchFamily="18" charset="0"/>
              </a:rPr>
              <a:t>of commercial use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is hydrated magnesium silicate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Chrysotile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fibers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curved appearance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(white asbestos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MY" sz="2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Amphibole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MY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7% </a:t>
            </a:r>
            <a:r>
              <a:rPr lang="en-MY" sz="2000" dirty="0" smtClean="0">
                <a:latin typeface="Times New Roman" pitchFamily="18" charset="0"/>
                <a:cs typeface="Times New Roman" pitchFamily="18" charset="0"/>
              </a:rPr>
              <a:t>of commercial use</a:t>
            </a:r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MY" sz="2200" b="1" dirty="0" smtClean="0">
                <a:latin typeface="Times New Roman" pitchFamily="18" charset="0"/>
                <a:cs typeface="Times New Roman" pitchFamily="18" charset="0"/>
              </a:rPr>
              <a:t>contains little magnesium</a:t>
            </a:r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chain silicate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with straight line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This type occurs in different varieties, e.g</a:t>
            </a:r>
            <a:r>
              <a:rPr lang="en-MY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MY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dirty="0" err="1" smtClean="0">
                <a:latin typeface="Times New Roman" pitchFamily="18" charset="0"/>
                <a:cs typeface="Times New Roman" pitchFamily="18" charset="0"/>
              </a:rPr>
              <a:t>Chrysolite</a:t>
            </a:r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dirty="0" err="1">
                <a:latin typeface="Times New Roman" pitchFamily="18" charset="0"/>
                <a:cs typeface="Times New Roman" pitchFamily="18" charset="0"/>
              </a:rPr>
              <a:t>Actinolite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MY" sz="2200" dirty="0" err="1">
                <a:latin typeface="Times New Roman" pitchFamily="18" charset="0"/>
                <a:cs typeface="Times New Roman" pitchFamily="18" charset="0"/>
              </a:rPr>
              <a:t>Amosite</a:t>
            </a:r>
            <a:r>
              <a:rPr lang="en-MY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MY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brown</a:t>
            </a:r>
            <a:r>
              <a:rPr lang="pt-BR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asbestos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MY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dirty="0" err="1">
                <a:latin typeface="Times New Roman" pitchFamily="18" charset="0"/>
                <a:cs typeface="Times New Roman" pitchFamily="18" charset="0"/>
              </a:rPr>
              <a:t>Anthophyllite</a:t>
            </a:r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defRPr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MY" sz="2200" dirty="0" err="1">
                <a:latin typeface="Times New Roman" pitchFamily="18" charset="0"/>
                <a:cs typeface="Times New Roman" pitchFamily="18" charset="0"/>
              </a:rPr>
              <a:t>Crocidolite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MY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pt-BR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asbestos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MY" sz="2200" dirty="0" err="1">
                <a:latin typeface="Times New Roman" pitchFamily="18" charset="0"/>
                <a:cs typeface="Times New Roman" pitchFamily="18" charset="0"/>
              </a:rPr>
              <a:t>Richterite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MY" sz="2200" dirty="0" err="1">
                <a:latin typeface="Times New Roman" pitchFamily="18" charset="0"/>
                <a:cs typeface="Times New Roman" pitchFamily="18" charset="0"/>
              </a:rPr>
              <a:t>TremRichterite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MY" sz="2200" dirty="0" err="1">
                <a:latin typeface="Times New Roman" pitchFamily="18" charset="0"/>
                <a:cs typeface="Times New Roman" pitchFamily="18" charset="0"/>
              </a:rPr>
              <a:t>Tremolite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MY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188639"/>
            <a:ext cx="1584176" cy="74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796" y="2680546"/>
            <a:ext cx="1729204" cy="113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C981-08DA-4DEB-8C51-3633ACD3FFF3}" type="datetime1">
              <a:rPr lang="en-MY" smtClean="0"/>
              <a:t>2/5/2021</a:t>
            </a:fld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4101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547664" cy="11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6</a:t>
            </a:fld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0377-B278-4427-B436-A29D32ECA6D2}" type="datetime1">
              <a:rPr lang="en-MY" smtClean="0"/>
              <a:t>2/5/2021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990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53494"/>
            <a:ext cx="1475656" cy="10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7</a:t>
            </a:fld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179512" y="411511"/>
            <a:ext cx="849694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buFont typeface="Wingdings 2"/>
              <a:buChar char="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 of exposures:</a:t>
            </a:r>
          </a:p>
          <a:p>
            <a:pPr marL="457200" indent="-457200">
              <a:buAutoNum type="arabicParenR"/>
              <a:defRPr/>
            </a:pPr>
            <a:r>
              <a:rPr lang="en-US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en-US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miners and millers</a:t>
            </a:r>
          </a:p>
          <a:p>
            <a:pPr>
              <a:defRPr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manufacturing plants</a:t>
            </a:r>
          </a:p>
          <a:p>
            <a:pPr>
              <a:defRPr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Indirect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bystander (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observer) 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exposure </a:t>
            </a:r>
            <a:r>
              <a:rPr lang="ar-AE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تعرض المتفرجين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household 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</a:p>
          <a:p>
            <a:pPr>
              <a:defRPr/>
            </a:pP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risk groups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plumbers, </a:t>
            </a:r>
            <a:r>
              <a:rPr lang="ar-AE" sz="1600" dirty="0">
                <a:latin typeface="Times New Roman" pitchFamily="18" charset="0"/>
                <a:cs typeface="Times New Roman" pitchFamily="18" charset="0"/>
              </a:rPr>
              <a:t>السباكين،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insulation workers</a:t>
            </a:r>
            <a:r>
              <a:rPr lang="ar-AE" sz="1600" dirty="0">
                <a:latin typeface="Times New Roman" pitchFamily="18" charset="0"/>
                <a:cs typeface="Times New Roman" pitchFamily="18" charset="0"/>
              </a:rPr>
              <a:t>عمال العزل </a:t>
            </a:r>
            <a:r>
              <a:rPr lang="ar-AE" sz="1600" dirty="0" smtClean="0"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carpenters</a:t>
            </a:r>
            <a:r>
              <a:rPr lang="ar-AE" sz="1600" dirty="0">
                <a:latin typeface="Times New Roman" pitchFamily="18" charset="0"/>
                <a:cs typeface="Times New Roman" pitchFamily="18" charset="0"/>
              </a:rPr>
              <a:t>لنجارين </a:t>
            </a:r>
            <a:r>
              <a:rPr lang="ar-AE" sz="1600" dirty="0" smtClean="0"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welders</a:t>
            </a:r>
            <a:r>
              <a:rPr lang="ar-AE" sz="2300" dirty="0"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AE" sz="1600" dirty="0">
                <a:latin typeface="Times New Roman" pitchFamily="18" charset="0"/>
                <a:cs typeface="Times New Roman" pitchFamily="18" charset="0"/>
              </a:rPr>
              <a:t>لحام</a:t>
            </a:r>
            <a:r>
              <a:rPr lang="ar-AE" sz="2300" dirty="0" smtClean="0"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Miners and millers of asbestos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Prevalence increase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with length of employment (dose response)</a:t>
            </a:r>
          </a:p>
          <a:p>
            <a:pPr marL="274320" indent="-274320">
              <a:buFontTx/>
              <a:buChar char="-"/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Smokers and x smokers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carry greater risk and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higher 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mortality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936" y="-27384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BEFE-A423-4C57-B61C-5E89583287CB}" type="datetime1">
              <a:rPr lang="en-MY" smtClean="0"/>
              <a:t>2/5/2021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6384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4" y="530215"/>
            <a:ext cx="9145016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Asbestos enters</a:t>
            </a:r>
            <a:r>
              <a:rPr lang="en-MY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body by 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inhalation</a:t>
            </a:r>
            <a:r>
              <a:rPr lang="en-MY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MY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fine </a:t>
            </a:r>
            <a:r>
              <a:rPr lang="en-MY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dust may </a:t>
            </a:r>
            <a:r>
              <a:rPr lang="en-MY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</a:t>
            </a:r>
          </a:p>
          <a:p>
            <a:r>
              <a:rPr lang="en-MY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MY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deposited in the alveoli.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MY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MY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 insoluble.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dust deposited in the lungs causes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pulmonary fibrosis 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leading to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  <a:r>
              <a:rPr lang="en-MY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insufficiency</a:t>
            </a:r>
            <a:r>
              <a:rPr lang="en-MY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death; </a:t>
            </a:r>
            <a:endParaRPr lang="en-MY" sz="2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MY" sz="2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en-MY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fibrosis in </a:t>
            </a:r>
            <a:r>
              <a:rPr lang="en-MY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  <a:r>
              <a:rPr lang="en-MY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due to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mechanical irritation</a:t>
            </a:r>
            <a:r>
              <a:rPr lang="en-MY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and is 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n-MY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peribronchial</a:t>
            </a:r>
            <a:r>
              <a:rPr lang="en-MY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diffuse in character</a:t>
            </a:r>
            <a:r>
              <a:rPr lang="en-MY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basal in location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interstitium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peribronchial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diffuse and basal fibrosis).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contrast </a:t>
            </a:r>
            <a:r>
              <a:rPr lang="en-MY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silicosis in which the 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fibrosis is nodular in character </a:t>
            </a:r>
            <a:r>
              <a:rPr lang="en-MY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present in the upper part </a:t>
            </a:r>
            <a:r>
              <a:rPr lang="en-MY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lungs. </a:t>
            </a:r>
            <a:endParaRPr lang="en-MY" sz="23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lung architecture 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changed leading to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honeycomb</a:t>
            </a:r>
          </a:p>
          <a:p>
            <a:pPr lvl="0">
              <a:defRPr/>
            </a:pP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changes 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intense </a:t>
            </a:r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peribronchial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cellular reaction 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may cause narrowing </a:t>
            </a:r>
          </a:p>
          <a:p>
            <a:pPr marL="342900" lvl="0" indent="-342900">
              <a:buFont typeface="Wingdings" pitchFamily="2" charset="2"/>
              <a:buChar char="Ø"/>
              <a:defRPr/>
            </a:pP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or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obstruction</a:t>
            </a:r>
            <a:r>
              <a:rPr lang="en-US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airway lumen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MY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MY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Average latency period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20-30 years </a:t>
            </a:r>
          </a:p>
          <a:p>
            <a:pPr marL="342900" indent="-342900">
              <a:buFont typeface="Wingdings" pitchFamily="2" charset="2"/>
              <a:buChar char="Ø"/>
            </a:pPr>
            <a:endParaRPr lang="en-MY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carcinoma </a:t>
            </a:r>
            <a:r>
              <a:rPr lang="en-MY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the bronchus</a:t>
            </a:r>
            <a:r>
              <a:rPr lang="en-MY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pic>
        <p:nvPicPr>
          <p:cNvPr id="4" name="Picture 3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372200" y="6146852"/>
            <a:ext cx="24556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/>
              <a:t>carcinoma </a:t>
            </a:r>
            <a:r>
              <a:rPr lang="en-MY" sz="1400" dirty="0" smtClean="0"/>
              <a:t>of </a:t>
            </a:r>
            <a:r>
              <a:rPr lang="en-MY" sz="1400" dirty="0"/>
              <a:t>the bronchus;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95936" y="-27384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6375-D056-4C73-B2C2-1156C7595F05}" type="datetime1">
              <a:rPr lang="en-MY" smtClean="0"/>
              <a:t>2/5/2021</a:t>
            </a:fld>
            <a:endParaRPr lang="en-MY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519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344" y="876782"/>
            <a:ext cx="84969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carcinoma 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the bronchus</a:t>
            </a:r>
            <a:r>
              <a:rPr lang="en-MY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o</a:t>
            </a:r>
            <a:r>
              <a:rPr lang="en-MY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bronchial cancer </a:t>
            </a:r>
            <a:r>
              <a:rPr lang="en-MY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reported to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 high </a:t>
            </a:r>
            <a:r>
              <a:rPr lang="en-MY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occupational</a:t>
            </a:r>
          </a:p>
          <a:p>
            <a:r>
              <a:rPr lang="en-MY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exposure to asbestos is combined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with cigarette smoking</a:t>
            </a:r>
            <a:endParaRPr lang="en-MY" sz="23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mesothelioma 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of the pleura or peritoneum</a:t>
            </a:r>
            <a:r>
              <a:rPr lang="en-MY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Great Britain</a:t>
            </a:r>
            <a:r>
              <a:rPr lang="en-MY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association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was reported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mesothelioma </a:t>
            </a:r>
          </a:p>
          <a:p>
            <a:pPr algn="ctr"/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living within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km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an asbestos factory </a:t>
            </a:r>
          </a:p>
          <a:p>
            <a:pPr marL="342900" indent="-342900" algn="ctr">
              <a:buFont typeface="Wingdings" pitchFamily="2" charset="2"/>
              <a:buChar char="q"/>
            </a:pP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Mesothelioma,</a:t>
            </a:r>
            <a:r>
              <a:rPr lang="en-MY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a rare form of cancer of the pleura and peritoneum</a:t>
            </a:r>
            <a:r>
              <a:rPr lang="en-MY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has been shown to have a strong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association with the </a:t>
            </a:r>
            <a:r>
              <a:rPr lang="en-MY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crocidolite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pt-BR" sz="2300" b="1" dirty="0">
                <a:latin typeface="Times New Roman" pitchFamily="18" charset="0"/>
                <a:cs typeface="Times New Roman" pitchFamily="18" charset="0"/>
              </a:rPr>
              <a:t> asbestos)</a:t>
            </a:r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variety of asbestos </a:t>
            </a:r>
            <a:r>
              <a:rPr lang="en-MY" sz="23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The disease does not usually appear until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to 10 years 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of exposure </a:t>
            </a:r>
            <a:r>
              <a:rPr lang="en-MY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cancer of the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gastro-intestinal tract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779912" y="476672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4438-572D-43D0-AA9A-905BC3965B7D}" type="datetime1">
              <a:rPr lang="en-MY" smtClean="0"/>
              <a:t>2/5/2021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203C-6D4E-4D0B-9F76-C26EEF00DC6D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1816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4" ma:contentTypeDescription="Create a new document." ma:contentTypeScope="" ma:versionID="7f12e0e65badb37fa0b061fa071a32c4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b487f39c957a35a8765c7d4b73aac880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72E713-7865-4A9B-92FD-FE15C98D24F0}"/>
</file>

<file path=customXml/itemProps2.xml><?xml version="1.0" encoding="utf-8"?>
<ds:datastoreItem xmlns:ds="http://schemas.openxmlformats.org/officeDocument/2006/customXml" ds:itemID="{9C5DF191-F3DC-429F-9503-FD52BDFB118F}"/>
</file>

<file path=customXml/itemProps3.xml><?xml version="1.0" encoding="utf-8"?>
<ds:datastoreItem xmlns:ds="http://schemas.openxmlformats.org/officeDocument/2006/customXml" ds:itemID="{0D46E331-6279-4326-8B98-3CB899FD05CA}"/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1848</Words>
  <Application>Microsoft Office PowerPoint</Application>
  <PresentationFormat>On-screen Show (4:3)</PresentationFormat>
  <Paragraphs>319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70</cp:revision>
  <dcterms:created xsi:type="dcterms:W3CDTF">2019-02-25T14:32:45Z</dcterms:created>
  <dcterms:modified xsi:type="dcterms:W3CDTF">2021-05-02T08:53:13Z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