
<file path=[Content_Types].xml><?xml version="1.0" encoding="utf-8"?>
<Types xmlns="http://schemas.openxmlformats.org/package/2006/content-types"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677" y="-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E8F6CC-EB60-4124-BE76-A69F1820FAD9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4C621D-5A5D-427C-A9EB-93E5FEF461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1954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>
            <a:extLst>
              <a:ext uri="{FF2B5EF4-FFF2-40B4-BE49-F238E27FC236}">
                <a16:creationId xmlns:a16="http://schemas.microsoft.com/office/drawing/2014/main" xmlns="" id="{601675CF-CEA7-43B2-83EB-8C430FA27E3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8435" name="Notes Placeholder 2">
            <a:extLst>
              <a:ext uri="{FF2B5EF4-FFF2-40B4-BE49-F238E27FC236}">
                <a16:creationId xmlns:a16="http://schemas.microsoft.com/office/drawing/2014/main" xmlns="" id="{E886C0C0-6ED1-4BBD-AE87-3F58A1E6DE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436" name="Slide Number Placeholder 3">
            <a:extLst>
              <a:ext uri="{FF2B5EF4-FFF2-40B4-BE49-F238E27FC236}">
                <a16:creationId xmlns:a16="http://schemas.microsoft.com/office/drawing/2014/main" xmlns="" id="{27B47866-C51C-496F-A9E0-9881371157F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A5A8954-9AAB-499E-AE0F-A92DB9F5AE73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>
            <a:extLst>
              <a:ext uri="{FF2B5EF4-FFF2-40B4-BE49-F238E27FC236}">
                <a16:creationId xmlns:a16="http://schemas.microsoft.com/office/drawing/2014/main" xmlns="" id="{601675CF-CEA7-43B2-83EB-8C430FA27E3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8435" name="Notes Placeholder 2">
            <a:extLst>
              <a:ext uri="{FF2B5EF4-FFF2-40B4-BE49-F238E27FC236}">
                <a16:creationId xmlns:a16="http://schemas.microsoft.com/office/drawing/2014/main" xmlns="" id="{E886C0C0-6ED1-4BBD-AE87-3F58A1E6DE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436" name="Slide Number Placeholder 3">
            <a:extLst>
              <a:ext uri="{FF2B5EF4-FFF2-40B4-BE49-F238E27FC236}">
                <a16:creationId xmlns:a16="http://schemas.microsoft.com/office/drawing/2014/main" xmlns="" id="{27B47866-C51C-496F-A9E0-9881371157F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A5A8954-9AAB-499E-AE0F-A92DB9F5AE73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>
            <a:extLst>
              <a:ext uri="{FF2B5EF4-FFF2-40B4-BE49-F238E27FC236}">
                <a16:creationId xmlns:a16="http://schemas.microsoft.com/office/drawing/2014/main" xmlns="" id="{601675CF-CEA7-43B2-83EB-8C430FA27E3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8435" name="Notes Placeholder 2">
            <a:extLst>
              <a:ext uri="{FF2B5EF4-FFF2-40B4-BE49-F238E27FC236}">
                <a16:creationId xmlns:a16="http://schemas.microsoft.com/office/drawing/2014/main" xmlns="" id="{E886C0C0-6ED1-4BBD-AE87-3F58A1E6DE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436" name="Slide Number Placeholder 3">
            <a:extLst>
              <a:ext uri="{FF2B5EF4-FFF2-40B4-BE49-F238E27FC236}">
                <a16:creationId xmlns:a16="http://schemas.microsoft.com/office/drawing/2014/main" xmlns="" id="{27B47866-C51C-496F-A9E0-9881371157F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A5A8954-9AAB-499E-AE0F-A92DB9F5AE73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>
            <a:extLst>
              <a:ext uri="{FF2B5EF4-FFF2-40B4-BE49-F238E27FC236}">
                <a16:creationId xmlns:a16="http://schemas.microsoft.com/office/drawing/2014/main" xmlns="" id="{0E148A7D-CDEC-49D1-AEAD-CF19C87B66E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>
            <a:extLst>
              <a:ext uri="{FF2B5EF4-FFF2-40B4-BE49-F238E27FC236}">
                <a16:creationId xmlns:a16="http://schemas.microsoft.com/office/drawing/2014/main" xmlns="" id="{60BB6D5A-8817-40DA-BBA6-D0DBC03F9D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892" name="Slide Number Placeholder 3">
            <a:extLst>
              <a:ext uri="{FF2B5EF4-FFF2-40B4-BE49-F238E27FC236}">
                <a16:creationId xmlns:a16="http://schemas.microsoft.com/office/drawing/2014/main" xmlns="" id="{73933CE6-F433-4EE9-85F4-D896827FCA1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99C59B9-599B-4D43-AD20-35EF3D9355C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2A807-4D73-4B12-A8E3-8F14955FEC9A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B3D40-C43B-4228-9ACB-A9EA1FFACE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1106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2A807-4D73-4B12-A8E3-8F14955FEC9A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B3D40-C43B-4228-9ACB-A9EA1FFACE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0992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2A807-4D73-4B12-A8E3-8F14955FEC9A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B3D40-C43B-4228-9ACB-A9EA1FFACE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48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2A807-4D73-4B12-A8E3-8F14955FEC9A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B3D40-C43B-4228-9ACB-A9EA1FFACE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7100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2A807-4D73-4B12-A8E3-8F14955FEC9A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B3D40-C43B-4228-9ACB-A9EA1FFACE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8994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2A807-4D73-4B12-A8E3-8F14955FEC9A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B3D40-C43B-4228-9ACB-A9EA1FFACE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616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2A807-4D73-4B12-A8E3-8F14955FEC9A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B3D40-C43B-4228-9ACB-A9EA1FFACE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252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2A807-4D73-4B12-A8E3-8F14955FEC9A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B3D40-C43B-4228-9ACB-A9EA1FFACE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309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2A807-4D73-4B12-A8E3-8F14955FEC9A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B3D40-C43B-4228-9ACB-A9EA1FFACE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5547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2A807-4D73-4B12-A8E3-8F14955FEC9A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B3D40-C43B-4228-9ACB-A9EA1FFACE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406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2A807-4D73-4B12-A8E3-8F14955FEC9A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B3D40-C43B-4228-9ACB-A9EA1FFACE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9058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72A807-4D73-4B12-A8E3-8F14955FEC9A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FB3D40-C43B-4228-9ACB-A9EA1FFACE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105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notesSlide" Target="../notesSlides/notesSlide4.xml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7.wmf"/><Relationship Id="rId10" Type="http://schemas.openxmlformats.org/officeDocument/2006/relationships/oleObject" Target="../embeddings/oleObject6.bin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5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>
            <a:extLst>
              <a:ext uri="{FF2B5EF4-FFF2-40B4-BE49-F238E27FC236}">
                <a16:creationId xmlns="" xmlns:a16="http://schemas.microsoft.com/office/drawing/2014/main" id="{B95847AF-3100-47D8-9DAF-6921C1F021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5" y="-71438"/>
            <a:ext cx="7665065" cy="2464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>
            <a:extLst>
              <a:ext uri="{FF2B5EF4-FFF2-40B4-BE49-F238E27FC236}">
                <a16:creationId xmlns="" xmlns:a16="http://schemas.microsoft.com/office/drawing/2014/main" id="{4258CE3F-9F34-41E4-A82E-1F166008EC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553" y="2412840"/>
            <a:ext cx="8136904" cy="248427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lIns="91565" tIns="45783" rIns="91565" bIns="45783" rtlCol="1"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515053" rtl="1"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r>
              <a:rPr lang="ar-JO" sz="3600" b="1" dirty="0">
                <a:solidFill>
                  <a:srgbClr val="FF0000"/>
                </a:solidFill>
                <a:latin typeface="Arial Black" pitchFamily="34" charset="0"/>
                <a:cs typeface="+mj-cs"/>
              </a:rPr>
              <a:t>ا</a:t>
            </a:r>
            <a:r>
              <a:rPr lang="ar-EG" sz="3600" b="1" dirty="0">
                <a:solidFill>
                  <a:srgbClr val="FF0000"/>
                </a:solidFill>
                <a:latin typeface="Arial Black" pitchFamily="34" charset="0"/>
                <a:cs typeface="+mj-cs"/>
              </a:rPr>
              <a:t>لأستاذ </a:t>
            </a:r>
            <a:r>
              <a:rPr lang="ar-SA" sz="3600" b="1" dirty="0">
                <a:solidFill>
                  <a:srgbClr val="FF0000"/>
                </a:solidFill>
                <a:latin typeface="Arial Black" pitchFamily="34" charset="0"/>
                <a:cs typeface="+mj-cs"/>
              </a:rPr>
              <a:t>الدكتور</a:t>
            </a:r>
            <a:r>
              <a:rPr lang="ar-EG" sz="3600" b="1" dirty="0">
                <a:solidFill>
                  <a:srgbClr val="FF0000"/>
                </a:solidFill>
                <a:latin typeface="Arial Black" pitchFamily="34" charset="0"/>
                <a:cs typeface="+mj-cs"/>
              </a:rPr>
              <a:t>/ يوسف حسي</a:t>
            </a:r>
            <a:r>
              <a:rPr lang="ar-JO" sz="3600" b="1" dirty="0">
                <a:solidFill>
                  <a:srgbClr val="FF0000"/>
                </a:solidFill>
                <a:latin typeface="Arial Black" pitchFamily="34" charset="0"/>
                <a:cs typeface="+mj-cs"/>
              </a:rPr>
              <a:t>ن</a:t>
            </a:r>
            <a:endParaRPr lang="ar-EG" sz="3600" b="1" dirty="0">
              <a:solidFill>
                <a:srgbClr val="FF0000"/>
              </a:solidFill>
              <a:latin typeface="Arial Black" pitchFamily="34" charset="0"/>
              <a:cs typeface="+mj-cs"/>
            </a:endParaRPr>
          </a:p>
          <a:p>
            <a:pPr marL="0" indent="0" algn="ctr" defTabSz="515053"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r>
              <a:rPr lang="ar-EG" sz="3600" b="1" dirty="0">
                <a:solidFill>
                  <a:prstClr val="black"/>
                </a:solidFill>
                <a:latin typeface="Arial Black" pitchFamily="34" charset="0"/>
                <a:cs typeface="+mj-cs"/>
              </a:rPr>
              <a:t>أستاذ</a:t>
            </a:r>
            <a:r>
              <a:rPr lang="ar-EG" sz="3600" b="1" dirty="0">
                <a:solidFill>
                  <a:srgbClr val="FF0000"/>
                </a:solidFill>
                <a:latin typeface="Arial Black" pitchFamily="34" charset="0"/>
                <a:cs typeface="+mj-cs"/>
              </a:rPr>
              <a:t> </a:t>
            </a:r>
            <a:r>
              <a:rPr lang="ar-EG" sz="3600" b="1" dirty="0">
                <a:solidFill>
                  <a:prstClr val="black"/>
                </a:solidFill>
                <a:latin typeface="Arial Black" pitchFamily="34" charset="0"/>
                <a:cs typeface="+mj-cs"/>
              </a:rPr>
              <a:t>التشريح وعلم الأجنة</a:t>
            </a:r>
            <a:r>
              <a:rPr lang="ar-EG" sz="3600" dirty="0">
                <a:solidFill>
                  <a:prstClr val="black"/>
                </a:solidFill>
                <a:latin typeface="Arial Black" pitchFamily="34" charset="0"/>
                <a:cs typeface="+mj-cs"/>
              </a:rPr>
              <a:t> </a:t>
            </a:r>
            <a:endParaRPr lang="ar-EG" sz="3600" dirty="0">
              <a:solidFill>
                <a:srgbClr val="FF0000"/>
              </a:solidFill>
              <a:latin typeface="Arial Black" pitchFamily="34" charset="0"/>
              <a:cs typeface="+mj-cs"/>
            </a:endParaRPr>
          </a:p>
          <a:p>
            <a:pPr marL="0" indent="0" algn="ctr" defTabSz="515053"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r>
              <a:rPr lang="ar-EG" sz="3600" b="1" dirty="0">
                <a:solidFill>
                  <a:srgbClr val="002060"/>
                </a:solidFill>
                <a:latin typeface="Arial Black" pitchFamily="34" charset="0"/>
                <a:cs typeface="+mj-cs"/>
              </a:rPr>
              <a:t>كلية الطب – جامعة</a:t>
            </a:r>
            <a:r>
              <a:rPr lang="ar-EG" sz="3600" b="1" i="1" dirty="0">
                <a:solidFill>
                  <a:srgbClr val="002060"/>
                </a:solidFill>
                <a:latin typeface="Arial Black" pitchFamily="34" charset="0"/>
                <a:cs typeface="+mj-cs"/>
              </a:rPr>
              <a:t> </a:t>
            </a:r>
            <a:r>
              <a:rPr lang="ar-EG" sz="3600" b="1" dirty="0">
                <a:solidFill>
                  <a:srgbClr val="002060"/>
                </a:solidFill>
                <a:latin typeface="Arial Black" pitchFamily="34" charset="0"/>
                <a:cs typeface="+mj-cs"/>
              </a:rPr>
              <a:t>الزقازيق- مصر</a:t>
            </a:r>
            <a:endParaRPr lang="ar-JO" sz="3600" b="1" dirty="0">
              <a:solidFill>
                <a:srgbClr val="002060"/>
              </a:solidFill>
              <a:latin typeface="Arial Black" pitchFamily="34" charset="0"/>
              <a:cs typeface="+mj-cs"/>
            </a:endParaRPr>
          </a:p>
          <a:p>
            <a:pPr marL="0" indent="0" algn="ctr" defTabSz="515053"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r>
              <a:rPr lang="ar-JO" sz="3600" b="1" dirty="0">
                <a:solidFill>
                  <a:srgbClr val="002060"/>
                </a:solidFill>
                <a:latin typeface="Arial Black" pitchFamily="34" charset="0"/>
                <a:cs typeface="+mj-cs"/>
              </a:rPr>
              <a:t>كلية الطب-جامعة مؤتة-الأردن</a:t>
            </a:r>
            <a:endParaRPr lang="ar-EG" sz="3600" b="1" dirty="0">
              <a:solidFill>
                <a:srgbClr val="002060"/>
              </a:solidFill>
              <a:latin typeface="Arial Black" pitchFamily="34" charset="0"/>
              <a:cs typeface="+mj-cs"/>
            </a:endParaRPr>
          </a:p>
          <a:p>
            <a:pPr marL="0" indent="0" algn="ctr" defTabSz="515053"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r>
              <a:rPr lang="ar-EG" sz="3600" b="1" dirty="0">
                <a:solidFill>
                  <a:srgbClr val="FF0000"/>
                </a:solidFill>
                <a:latin typeface="Arial Black" pitchFamily="34" charset="0"/>
                <a:cs typeface="+mj-cs"/>
              </a:rPr>
              <a:t>دكتوراة</a:t>
            </a:r>
            <a:r>
              <a:rPr lang="ar-EG" sz="3600" dirty="0">
                <a:solidFill>
                  <a:srgbClr val="FF0000"/>
                </a:solidFill>
                <a:latin typeface="Arial Black" pitchFamily="34" charset="0"/>
                <a:cs typeface="+mj-cs"/>
              </a:rPr>
              <a:t> </a:t>
            </a:r>
            <a:r>
              <a:rPr lang="ar-EG" sz="3600" b="1" dirty="0">
                <a:solidFill>
                  <a:srgbClr val="FF0000"/>
                </a:solidFill>
                <a:latin typeface="Arial Black" pitchFamily="34" charset="0"/>
                <a:cs typeface="+mj-cs"/>
              </a:rPr>
              <a:t>من جامعة كولونيا المانيا</a:t>
            </a:r>
          </a:p>
          <a:p>
            <a:pPr marL="0" indent="0" algn="ctr" defTabSz="515053"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endParaRPr lang="ar-EG" sz="3600" b="1" dirty="0">
              <a:solidFill>
                <a:srgbClr val="002060"/>
              </a:solidFill>
              <a:latin typeface="Arial Black" pitchFamily="34" charset="0"/>
              <a:cs typeface="+mj-cs"/>
            </a:endParaRPr>
          </a:p>
        </p:txBody>
      </p:sp>
      <p:sp>
        <p:nvSpPr>
          <p:cNvPr id="16388" name="TextBox 1">
            <a:extLst>
              <a:ext uri="{FF2B5EF4-FFF2-40B4-BE49-F238E27FC236}">
                <a16:creationId xmlns="" xmlns:a16="http://schemas.microsoft.com/office/drawing/2014/main" id="{F2D27060-7E36-4419-BF6B-9AFEE87A4C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6217" y="71438"/>
            <a:ext cx="1318270" cy="710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565" tIns="45783" rIns="91565" bIns="45783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515053"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ar-EG" altLang="en-US" sz="4000" b="1" dirty="0">
                <a:solidFill>
                  <a:srgbClr val="FF0000"/>
                </a:solidFill>
                <a:latin typeface="Arabic Typesetting" pitchFamily="66" charset="-78"/>
                <a:cs typeface="+mj-cs"/>
              </a:rPr>
              <a:t>أهلا</a:t>
            </a:r>
            <a:endParaRPr lang="en-US" altLang="en-US" sz="4000" b="1" dirty="0">
              <a:solidFill>
                <a:srgbClr val="FF0000"/>
              </a:solidFill>
              <a:latin typeface="Arabic Typesetting" pitchFamily="66" charset="-78"/>
              <a:cs typeface="+mj-cs"/>
            </a:endParaRPr>
          </a:p>
        </p:txBody>
      </p:sp>
      <p:sp>
        <p:nvSpPr>
          <p:cNvPr id="16389" name="TextBox 3">
            <a:extLst>
              <a:ext uri="{FF2B5EF4-FFF2-40B4-BE49-F238E27FC236}">
                <a16:creationId xmlns="" xmlns:a16="http://schemas.microsoft.com/office/drawing/2014/main" id="{51CB0AB2-58E8-4FC4-8DD1-E484652C23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606" y="50732"/>
            <a:ext cx="2088679" cy="710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565" tIns="45783" rIns="91565" bIns="45783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515053"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ar-EG" altLang="en-US" sz="4000" b="1" dirty="0">
                <a:solidFill>
                  <a:srgbClr val="FF0000"/>
                </a:solidFill>
                <a:latin typeface="Arabic Typesetting" pitchFamily="66" charset="-78"/>
                <a:cs typeface="+mj-cs"/>
              </a:rPr>
              <a:t>وسهلا</a:t>
            </a:r>
            <a:endParaRPr lang="en-US" altLang="en-US" sz="4000" b="1" dirty="0">
              <a:solidFill>
                <a:srgbClr val="FF0000"/>
              </a:solidFill>
              <a:latin typeface="Arabic Typesetting" pitchFamily="66" charset="-78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321387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047"/>
            <a:ext cx="9144000" cy="5097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3629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AutoShape 2">
            <a:extLst>
              <a:ext uri="{FF2B5EF4-FFF2-40B4-BE49-F238E27FC236}">
                <a16:creationId xmlns:a16="http://schemas.microsoft.com/office/drawing/2014/main" xmlns="" id="{FD76B35F-6DBC-4EC2-9E22-30B27E0ED3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3999" y="1276350"/>
            <a:ext cx="6172201" cy="2743200"/>
          </a:xfrm>
          <a:prstGeom prst="bevel">
            <a:avLst>
              <a:gd name="adj" fmla="val 12500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91565" tIns="45783" rIns="91565" bIns="45783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515053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ar-SA" altLang="en-US" sz="110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xmlns="" id="{65BA34F3-2CB8-46C3-9A8C-883DED3B5B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9772" y="1809750"/>
            <a:ext cx="4966828" cy="1692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565" tIns="45783" rIns="91565" bIns="45783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515053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en-US" sz="5200" b="1" dirty="0" smtClean="0">
                <a:solidFill>
                  <a:srgbClr val="FF0000"/>
                </a:solidFill>
                <a:latin typeface="Arial Black" pitchFamily="34" charset="0"/>
              </a:rPr>
              <a:t>Pharyngeal pouches</a:t>
            </a:r>
            <a:endParaRPr lang="en-US" altLang="en-US" sz="52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55207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39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39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4764" y="11757"/>
            <a:ext cx="9224964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buFont typeface="Wingdings" pitchFamily="2" charset="2"/>
              <a:buChar char="v"/>
            </a:pPr>
            <a:r>
              <a:rPr lang="en-US" sz="2400" b="1" dirty="0" smtClean="0">
                <a:solidFill>
                  <a:srgbClr val="C00000"/>
                </a:solidFill>
              </a:rPr>
              <a:t>Derivatives </a:t>
            </a:r>
            <a:r>
              <a:rPr lang="en-US" sz="2400" b="1" dirty="0">
                <a:solidFill>
                  <a:srgbClr val="C00000"/>
                </a:solidFill>
              </a:rPr>
              <a:t>of the pharyngeal </a:t>
            </a:r>
            <a:r>
              <a:rPr lang="en-US" sz="2400" b="1" dirty="0" smtClean="0">
                <a:solidFill>
                  <a:srgbClr val="C00000"/>
                </a:solidFill>
              </a:rPr>
              <a:t>pouches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sz="2400" b="1" dirty="0" smtClean="0">
                <a:solidFill>
                  <a:srgbClr val="FF0000"/>
                </a:solidFill>
              </a:rPr>
              <a:t>1st </a:t>
            </a:r>
            <a:r>
              <a:rPr lang="en-US" sz="2400" b="1" dirty="0">
                <a:solidFill>
                  <a:srgbClr val="FF0000"/>
                </a:solidFill>
              </a:rPr>
              <a:t>pouch gives </a:t>
            </a:r>
            <a:r>
              <a:rPr lang="en-US" sz="2400" b="1" dirty="0" err="1">
                <a:solidFill>
                  <a:srgbClr val="FF0000"/>
                </a:solidFill>
              </a:rPr>
              <a:t>tubotympanic</a:t>
            </a:r>
            <a:r>
              <a:rPr lang="en-US" sz="2400" dirty="0"/>
              <a:t> recess that forms the mucous membrane of the </a:t>
            </a:r>
            <a:r>
              <a:rPr lang="en-US" sz="2400" b="1" dirty="0">
                <a:solidFill>
                  <a:srgbClr val="0000FF"/>
                </a:solidFill>
              </a:rPr>
              <a:t>Eustachian tube, tympanic cavity, and tympanic membrane. </a:t>
            </a:r>
            <a:endParaRPr lang="en-US" sz="2400" b="1" dirty="0" smtClean="0">
              <a:solidFill>
                <a:srgbClr val="0000FF"/>
              </a:solidFill>
            </a:endParaRPr>
          </a:p>
          <a:p>
            <a:r>
              <a:rPr lang="en-US" sz="2400" dirty="0" smtClean="0"/>
              <a:t>- This </a:t>
            </a:r>
            <a:r>
              <a:rPr lang="en-US" sz="2400" dirty="0"/>
              <a:t>explains the connection of the tympanic cavity with </a:t>
            </a:r>
            <a:r>
              <a:rPr lang="en-US" sz="2400" dirty="0" smtClean="0"/>
              <a:t>the </a:t>
            </a:r>
            <a:r>
              <a:rPr lang="en-US" sz="2400" dirty="0" err="1" smtClean="0"/>
              <a:t>nasopharynx</a:t>
            </a:r>
            <a:r>
              <a:rPr lang="en-US" sz="2400" dirty="0"/>
              <a:t>.</a:t>
            </a:r>
            <a:endParaRPr lang="en-US" sz="2400" dirty="0" smtClean="0"/>
          </a:p>
          <a:p>
            <a:pPr marL="285750" indent="-285750">
              <a:buFont typeface="Wingdings" pitchFamily="2" charset="2"/>
              <a:buChar char="Ø"/>
            </a:pPr>
            <a:r>
              <a:rPr lang="en-US" sz="2400" b="1" dirty="0" smtClean="0">
                <a:solidFill>
                  <a:srgbClr val="FF0000"/>
                </a:solidFill>
              </a:rPr>
              <a:t>2nd </a:t>
            </a:r>
            <a:r>
              <a:rPr lang="en-US" sz="2400" b="1" dirty="0">
                <a:solidFill>
                  <a:srgbClr val="FF0000"/>
                </a:solidFill>
              </a:rPr>
              <a:t>pouch</a:t>
            </a:r>
            <a:r>
              <a:rPr lang="en-US" sz="2400" dirty="0"/>
              <a:t>, it develops the </a:t>
            </a:r>
            <a:r>
              <a:rPr lang="en-US" sz="2400" b="1" dirty="0">
                <a:solidFill>
                  <a:srgbClr val="0000FF"/>
                </a:solidFill>
              </a:rPr>
              <a:t>palatine tonsils</a:t>
            </a:r>
            <a:r>
              <a:rPr lang="en-US" sz="2400" dirty="0"/>
              <a:t>. </a:t>
            </a:r>
            <a:endParaRPr lang="en-US" sz="2400" dirty="0" smtClean="0"/>
          </a:p>
          <a:p>
            <a:pPr marL="285750" indent="-285750">
              <a:buFont typeface="Wingdings" pitchFamily="2" charset="2"/>
              <a:buChar char="Ø"/>
            </a:pPr>
            <a:r>
              <a:rPr lang="en-US" sz="2400" b="1" dirty="0" smtClean="0">
                <a:solidFill>
                  <a:srgbClr val="FF0000"/>
                </a:solidFill>
              </a:rPr>
              <a:t>3rd </a:t>
            </a:r>
            <a:r>
              <a:rPr lang="en-US" sz="2400" b="1" dirty="0">
                <a:solidFill>
                  <a:srgbClr val="FF0000"/>
                </a:solidFill>
              </a:rPr>
              <a:t>pouch </a:t>
            </a:r>
            <a:r>
              <a:rPr lang="en-US" sz="2400" dirty="0"/>
              <a:t>gives rise </a:t>
            </a:r>
            <a:r>
              <a:rPr lang="en-US" sz="2400" dirty="0" smtClean="0"/>
              <a:t>to</a:t>
            </a:r>
          </a:p>
          <a:p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smtClean="0">
                <a:solidFill>
                  <a:srgbClr val="0000FF"/>
                </a:solidFill>
              </a:rPr>
              <a:t>   </a:t>
            </a:r>
            <a:r>
              <a:rPr lang="en-US" sz="2400" b="1" dirty="0">
                <a:solidFill>
                  <a:srgbClr val="0000FF"/>
                </a:solidFill>
              </a:rPr>
              <a:t>1) </a:t>
            </a:r>
            <a:r>
              <a:rPr lang="en-US" sz="2400" dirty="0"/>
              <a:t>Most of the </a:t>
            </a:r>
            <a:r>
              <a:rPr lang="en-US" sz="2400" b="1" dirty="0">
                <a:solidFill>
                  <a:srgbClr val="0000FF"/>
                </a:solidFill>
              </a:rPr>
              <a:t>thymus</a:t>
            </a:r>
            <a:r>
              <a:rPr lang="en-US" sz="2400" dirty="0"/>
              <a:t> gland</a:t>
            </a:r>
            <a:r>
              <a:rPr lang="en-US" sz="2400" dirty="0" smtClean="0"/>
              <a:t>.</a:t>
            </a:r>
            <a:r>
              <a:rPr lang="en-US" sz="2400" dirty="0" smtClean="0"/>
              <a:t>                  </a:t>
            </a:r>
            <a:r>
              <a:rPr lang="en-US" sz="2400" dirty="0"/>
              <a:t> </a:t>
            </a:r>
            <a:r>
              <a:rPr lang="en-US" sz="2400" dirty="0" smtClean="0"/>
              <a:t> </a:t>
            </a:r>
            <a:r>
              <a:rPr lang="en-US" sz="2400" b="1" dirty="0" smtClean="0">
                <a:solidFill>
                  <a:srgbClr val="0000FF"/>
                </a:solidFill>
              </a:rPr>
              <a:t>2) Inferior </a:t>
            </a:r>
            <a:r>
              <a:rPr lang="en-US" sz="2400" dirty="0" smtClean="0"/>
              <a:t>parathyroid gland. </a:t>
            </a:r>
            <a:endParaRPr lang="en-US" sz="2400" dirty="0" smtClean="0"/>
          </a:p>
          <a:p>
            <a:pPr marL="285750" indent="-285750">
              <a:buFont typeface="Wingdings" pitchFamily="2" charset="2"/>
              <a:buChar char="Ø"/>
            </a:pPr>
            <a:r>
              <a:rPr lang="en-US" sz="2400" b="1" dirty="0" smtClean="0">
                <a:solidFill>
                  <a:srgbClr val="FF0000"/>
                </a:solidFill>
              </a:rPr>
              <a:t>4th </a:t>
            </a:r>
            <a:r>
              <a:rPr lang="en-US" sz="2400" b="1" dirty="0">
                <a:solidFill>
                  <a:srgbClr val="FF0000"/>
                </a:solidFill>
              </a:rPr>
              <a:t>pouch </a:t>
            </a:r>
            <a:r>
              <a:rPr lang="en-US" sz="2400" dirty="0"/>
              <a:t>gives rise </a:t>
            </a:r>
            <a:r>
              <a:rPr lang="en-US" sz="2400" dirty="0" smtClean="0"/>
              <a:t>to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</a:t>
            </a:r>
            <a:r>
              <a:rPr lang="en-US" sz="2400" b="1" dirty="0" smtClean="0">
                <a:solidFill>
                  <a:srgbClr val="0000FF"/>
                </a:solidFill>
              </a:rPr>
              <a:t>1</a:t>
            </a:r>
            <a:r>
              <a:rPr lang="en-US" sz="2400" b="1" dirty="0">
                <a:solidFill>
                  <a:srgbClr val="0000FF"/>
                </a:solidFill>
              </a:rPr>
              <a:t>) </a:t>
            </a:r>
            <a:r>
              <a:rPr lang="en-US" sz="2400" dirty="0"/>
              <a:t>Small part of the </a:t>
            </a:r>
            <a:r>
              <a:rPr lang="en-US" sz="2400" b="1" dirty="0">
                <a:solidFill>
                  <a:srgbClr val="0000FF"/>
                </a:solidFill>
              </a:rPr>
              <a:t>thymus</a:t>
            </a:r>
            <a:r>
              <a:rPr lang="en-US" sz="2400" dirty="0"/>
              <a:t> gland</a:t>
            </a:r>
            <a:r>
              <a:rPr lang="en-US" sz="2400" dirty="0" smtClean="0"/>
              <a:t>. </a:t>
            </a:r>
            <a:r>
              <a:rPr lang="en-US" sz="2400" b="1" dirty="0" smtClean="0">
                <a:solidFill>
                  <a:srgbClr val="0000FF"/>
                </a:solidFill>
              </a:rPr>
              <a:t>          </a:t>
            </a:r>
            <a:r>
              <a:rPr lang="en-US" sz="2400" b="1" dirty="0">
                <a:solidFill>
                  <a:srgbClr val="0000FF"/>
                </a:solidFill>
              </a:rPr>
              <a:t>2) Superior </a:t>
            </a:r>
            <a:r>
              <a:rPr lang="en-US" sz="2400" dirty="0"/>
              <a:t>parathyroid gland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    </a:t>
            </a:r>
            <a:r>
              <a:rPr lang="en-US" sz="2400" b="1" dirty="0" smtClean="0">
                <a:solidFill>
                  <a:srgbClr val="0000FF"/>
                </a:solidFill>
              </a:rPr>
              <a:t>3</a:t>
            </a:r>
            <a:r>
              <a:rPr lang="en-US" sz="2400" b="1" dirty="0">
                <a:solidFill>
                  <a:srgbClr val="0000FF"/>
                </a:solidFill>
              </a:rPr>
              <a:t>) </a:t>
            </a:r>
            <a:r>
              <a:rPr lang="en-US" sz="2400" b="1" dirty="0" err="1">
                <a:solidFill>
                  <a:srgbClr val="0000FF"/>
                </a:solidFill>
              </a:rPr>
              <a:t>Parafollicular</a:t>
            </a:r>
            <a:r>
              <a:rPr lang="en-US" sz="2400" b="1" dirty="0">
                <a:solidFill>
                  <a:srgbClr val="0000FF"/>
                </a:solidFill>
              </a:rPr>
              <a:t> cells of the thyroid gland </a:t>
            </a:r>
            <a:r>
              <a:rPr lang="en-US" sz="2400" dirty="0"/>
              <a:t>which are the source of </a:t>
            </a:r>
            <a:endParaRPr lang="en-US" sz="2400" dirty="0" smtClean="0"/>
          </a:p>
          <a:p>
            <a:r>
              <a:rPr lang="en-US" sz="2400" dirty="0"/>
              <a:t> </a:t>
            </a:r>
            <a:r>
              <a:rPr lang="en-US" sz="2400" dirty="0" smtClean="0"/>
              <a:t>       calcitonin </a:t>
            </a:r>
            <a:r>
              <a:rPr lang="en-US" sz="2400" dirty="0"/>
              <a:t>that responsible for regulation of the calcium level in the </a:t>
            </a:r>
            <a:endParaRPr lang="en-US" sz="2400" dirty="0" smtClean="0"/>
          </a:p>
          <a:p>
            <a:r>
              <a:rPr lang="en-US" sz="2400" dirty="0"/>
              <a:t> </a:t>
            </a:r>
            <a:r>
              <a:rPr lang="en-US" sz="2400" dirty="0" smtClean="0"/>
              <a:t>       blood</a:t>
            </a:r>
            <a:r>
              <a:rPr lang="en-US" sz="2400" dirty="0"/>
              <a:t>.</a:t>
            </a:r>
          </a:p>
          <a:p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568311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AutoShape 2">
            <a:extLst>
              <a:ext uri="{FF2B5EF4-FFF2-40B4-BE49-F238E27FC236}">
                <a16:creationId xmlns:a16="http://schemas.microsoft.com/office/drawing/2014/main" xmlns="" id="{FD76B35F-6DBC-4EC2-9E22-30B27E0ED3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3999" y="1276350"/>
            <a:ext cx="6172201" cy="2743200"/>
          </a:xfrm>
          <a:prstGeom prst="bevel">
            <a:avLst>
              <a:gd name="adj" fmla="val 12500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91565" tIns="45783" rIns="91565" bIns="45783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515053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ar-SA" altLang="en-US" sz="110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xmlns="" id="{65BA34F3-2CB8-46C3-9A8C-883DED3B5B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9772" y="1809750"/>
            <a:ext cx="4966828" cy="1692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565" tIns="45783" rIns="91565" bIns="45783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515053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en-US" sz="5200" b="1" dirty="0" smtClean="0">
                <a:solidFill>
                  <a:srgbClr val="FF0000"/>
                </a:solidFill>
                <a:latin typeface="Arial Black" pitchFamily="34" charset="0"/>
              </a:rPr>
              <a:t>Pharyngeal clefts</a:t>
            </a:r>
            <a:endParaRPr lang="en-US" altLang="en-US" sz="52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78624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39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39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57150"/>
            <a:ext cx="9144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buFont typeface="Wingdings" pitchFamily="2" charset="2"/>
              <a:buChar char="v"/>
            </a:pPr>
            <a:r>
              <a:rPr lang="en-US" sz="2800" b="1" dirty="0">
                <a:solidFill>
                  <a:srgbClr val="C00000"/>
                </a:solidFill>
              </a:rPr>
              <a:t>Derivatives the pharyngeal </a:t>
            </a:r>
            <a:r>
              <a:rPr lang="en-US" sz="2800" b="1" dirty="0" smtClean="0">
                <a:solidFill>
                  <a:srgbClr val="C00000"/>
                </a:solidFill>
              </a:rPr>
              <a:t>clefts</a:t>
            </a:r>
          </a:p>
          <a:p>
            <a:r>
              <a:rPr lang="en-US" sz="2800" b="1" dirty="0" smtClean="0">
                <a:solidFill>
                  <a:srgbClr val="FF0000"/>
                </a:solidFill>
              </a:rPr>
              <a:t>* The </a:t>
            </a:r>
            <a:r>
              <a:rPr lang="en-US" sz="2800" b="1" dirty="0">
                <a:solidFill>
                  <a:srgbClr val="FF0000"/>
                </a:solidFill>
              </a:rPr>
              <a:t>1st pharyngeal cleft</a:t>
            </a:r>
            <a:r>
              <a:rPr lang="en-US" sz="2800" b="1" dirty="0" smtClean="0">
                <a:solidFill>
                  <a:srgbClr val="FF0000"/>
                </a:solidFill>
              </a:rPr>
              <a:t>:</a:t>
            </a:r>
          </a:p>
          <a:p>
            <a:r>
              <a:rPr lang="en-US" sz="2800" dirty="0" smtClean="0"/>
              <a:t> </a:t>
            </a:r>
            <a:r>
              <a:rPr lang="en-US" sz="2800" dirty="0"/>
              <a:t>- It forms the </a:t>
            </a:r>
            <a:r>
              <a:rPr lang="en-US" sz="2800" b="1" dirty="0">
                <a:solidFill>
                  <a:srgbClr val="0000FF"/>
                </a:solidFill>
              </a:rPr>
              <a:t>skin</a:t>
            </a:r>
            <a:r>
              <a:rPr lang="en-US" sz="2800" dirty="0"/>
              <a:t> of the </a:t>
            </a:r>
            <a:r>
              <a:rPr lang="en-US" sz="2800" b="1" dirty="0">
                <a:solidFill>
                  <a:srgbClr val="0000FF"/>
                </a:solidFill>
              </a:rPr>
              <a:t>external auditory canal </a:t>
            </a:r>
            <a:r>
              <a:rPr lang="en-US" sz="2800" dirty="0"/>
              <a:t>and </a:t>
            </a:r>
            <a:r>
              <a:rPr lang="en-US" sz="2800" b="1" dirty="0">
                <a:solidFill>
                  <a:srgbClr val="0000FF"/>
                </a:solidFill>
              </a:rPr>
              <a:t>outer layer of the tympanic membrane. </a:t>
            </a:r>
            <a:endParaRPr lang="en-US" sz="2800" b="1" dirty="0" smtClean="0">
              <a:solidFill>
                <a:srgbClr val="0000FF"/>
              </a:solidFill>
            </a:endParaRPr>
          </a:p>
          <a:p>
            <a:r>
              <a:rPr lang="en-US" sz="2800" b="1" dirty="0" smtClean="0">
                <a:solidFill>
                  <a:srgbClr val="FF0000"/>
                </a:solidFill>
              </a:rPr>
              <a:t>* </a:t>
            </a:r>
            <a:r>
              <a:rPr lang="en-US" sz="2800" b="1" dirty="0">
                <a:solidFill>
                  <a:srgbClr val="FF0000"/>
                </a:solidFill>
              </a:rPr>
              <a:t>The remaining clefts </a:t>
            </a:r>
            <a:r>
              <a:rPr lang="en-US" sz="2800" dirty="0"/>
              <a:t>are covered externally by the </a:t>
            </a:r>
            <a:r>
              <a:rPr lang="en-US" sz="2800" b="1" dirty="0">
                <a:solidFill>
                  <a:srgbClr val="0000FF"/>
                </a:solidFill>
              </a:rPr>
              <a:t>downward growth of the 2nd pharyngeal arch</a:t>
            </a:r>
            <a:r>
              <a:rPr lang="en-US" sz="2800" dirty="0"/>
              <a:t> </a:t>
            </a:r>
            <a:r>
              <a:rPr lang="en-US" sz="2800" b="1" dirty="0">
                <a:solidFill>
                  <a:srgbClr val="FF0000"/>
                </a:solidFill>
              </a:rPr>
              <a:t>(</a:t>
            </a:r>
            <a:r>
              <a:rPr lang="en-US" sz="2800" b="1" dirty="0" err="1">
                <a:solidFill>
                  <a:srgbClr val="FF0000"/>
                </a:solidFill>
              </a:rPr>
              <a:t>platysma</a:t>
            </a:r>
            <a:r>
              <a:rPr lang="en-US" sz="2800" b="1" dirty="0">
                <a:solidFill>
                  <a:srgbClr val="FF0000"/>
                </a:solidFill>
              </a:rPr>
              <a:t>) </a:t>
            </a:r>
            <a:r>
              <a:rPr lang="en-US" sz="2800" dirty="0"/>
              <a:t>to form the smooth neck.</a:t>
            </a:r>
          </a:p>
          <a:p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186560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52" b="6111"/>
          <a:stretch/>
        </p:blipFill>
        <p:spPr>
          <a:xfrm>
            <a:off x="-1" y="-1"/>
            <a:ext cx="9129349" cy="5086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7165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593" b="5293"/>
          <a:stretch/>
        </p:blipFill>
        <p:spPr>
          <a:xfrm>
            <a:off x="152399" y="49605"/>
            <a:ext cx="8839201" cy="5112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6198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866" name="Object 2">
            <a:extLst>
              <a:ext uri="{FF2B5EF4-FFF2-40B4-BE49-F238E27FC236}">
                <a16:creationId xmlns:a16="http://schemas.microsoft.com/office/drawing/2014/main" xmlns="" id="{5BEAF321-CE8B-4EFD-9974-5224A4C8CD6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596880" y="1513583"/>
          <a:ext cx="1950244" cy="21170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Clip" r:id="rId4" imgW="3467100" imgH="5018088" progId="MS_ClipArt_Gallery.2">
                  <p:embed/>
                </p:oleObj>
              </mc:Choice>
              <mc:Fallback>
                <p:oleObj name="Clip" r:id="rId4" imgW="3467100" imgH="5018088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contrast="3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96880" y="1513583"/>
                        <a:ext cx="1950244" cy="211700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67" name="Object 3">
            <a:extLst>
              <a:ext uri="{FF2B5EF4-FFF2-40B4-BE49-F238E27FC236}">
                <a16:creationId xmlns:a16="http://schemas.microsoft.com/office/drawing/2014/main" xmlns="" id="{D3B55F9F-14CC-4C1F-9099-44FA0F7FA8D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682605" y="1577877"/>
          <a:ext cx="1950244" cy="21170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Clip" r:id="rId6" imgW="3467100" imgH="5018088" progId="MS_ClipArt_Gallery.2">
                  <p:embed/>
                </p:oleObj>
              </mc:Choice>
              <mc:Fallback>
                <p:oleObj name="Clip" r:id="rId6" imgW="3467100" imgH="5018088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contrast="3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82605" y="1577877"/>
                        <a:ext cx="1950244" cy="211700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68" name="Object 4">
            <a:extLst>
              <a:ext uri="{FF2B5EF4-FFF2-40B4-BE49-F238E27FC236}">
                <a16:creationId xmlns:a16="http://schemas.microsoft.com/office/drawing/2014/main" xmlns="" id="{7E469F78-8BBE-4AF3-975C-D1349B70618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768330" y="1642171"/>
          <a:ext cx="1950244" cy="21170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Clip" r:id="rId7" imgW="3467100" imgH="5018088" progId="MS_ClipArt_Gallery.2">
                  <p:embed/>
                </p:oleObj>
              </mc:Choice>
              <mc:Fallback>
                <p:oleObj name="Clip" r:id="rId7" imgW="3467100" imgH="5018088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contrast="3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68330" y="1642171"/>
                        <a:ext cx="1950244" cy="211700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69" name="Object 5">
            <a:extLst>
              <a:ext uri="{FF2B5EF4-FFF2-40B4-BE49-F238E27FC236}">
                <a16:creationId xmlns:a16="http://schemas.microsoft.com/office/drawing/2014/main" xmlns="" id="{BB1B67DB-B310-4519-BECC-22BCB095371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500439" y="1478757"/>
          <a:ext cx="1950244" cy="21170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Clip" r:id="rId8" imgW="3467100" imgH="5018088" progId="MS_ClipArt_Gallery.2">
                  <p:embed/>
                </p:oleObj>
              </mc:Choice>
              <mc:Fallback>
                <p:oleObj name="Clip" r:id="rId8" imgW="3467100" imgH="5018088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contrast="3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0439" y="1478757"/>
                        <a:ext cx="1950244" cy="211700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70" name="Object 6">
            <a:extLst>
              <a:ext uri="{FF2B5EF4-FFF2-40B4-BE49-F238E27FC236}">
                <a16:creationId xmlns:a16="http://schemas.microsoft.com/office/drawing/2014/main" xmlns="" id="{67334DEF-34EF-4363-9A6F-2F92348B8A1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143376" y="1221582"/>
          <a:ext cx="1950244" cy="21170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Clip" r:id="rId9" imgW="3467100" imgH="5018088" progId="MS_ClipArt_Gallery.2">
                  <p:embed/>
                </p:oleObj>
              </mc:Choice>
              <mc:Fallback>
                <p:oleObj name="Clip" r:id="rId9" imgW="3467100" imgH="5018088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contrast="3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3376" y="1221582"/>
                        <a:ext cx="1950244" cy="211700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71" name="Object 7">
            <a:extLst>
              <a:ext uri="{FF2B5EF4-FFF2-40B4-BE49-F238E27FC236}">
                <a16:creationId xmlns:a16="http://schemas.microsoft.com/office/drawing/2014/main" xmlns="" id="{8736F3C8-B101-422E-95D6-8E009B9B0B2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171701" y="1478757"/>
          <a:ext cx="1950244" cy="21170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Clip" r:id="rId10" imgW="3467100" imgH="5018088" progId="MS_ClipArt_Gallery.2">
                  <p:embed/>
                </p:oleObj>
              </mc:Choice>
              <mc:Fallback>
                <p:oleObj name="Clip" r:id="rId10" imgW="3467100" imgH="5018088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contrast="3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1701" y="1478757"/>
                        <a:ext cx="1950244" cy="211700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0697" name="Text Box 9">
            <a:extLst>
              <a:ext uri="{FF2B5EF4-FFF2-40B4-BE49-F238E27FC236}">
                <a16:creationId xmlns:a16="http://schemas.microsoft.com/office/drawing/2014/main" xmlns="" id="{94EDC775-5621-493E-A9F0-362F809EBA02}"/>
              </a:ext>
            </a:extLst>
          </p:cNvPr>
          <p:cNvSpPr txBox="1">
            <a:spLocks noChangeArrowheads="1"/>
          </p:cNvSpPr>
          <p:nvPr/>
        </p:nvSpPr>
        <p:spPr bwMode="auto">
          <a:xfrm rot="1856420">
            <a:off x="4289105" y="807322"/>
            <a:ext cx="2914650" cy="2129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51433" tIns="25717" rIns="51433" bIns="25717">
            <a:spAutoFit/>
          </a:bodyPr>
          <a:lstStyle/>
          <a:p>
            <a:pPr marL="0" marR="0" lvl="0" indent="0" algn="l" defTabSz="51435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CC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Monotype Corsiva" pitchFamily="66" charset="0"/>
                <a:ea typeface="+mn-ea"/>
                <a:cs typeface="Arial" charset="0"/>
              </a:rPr>
              <a:t>Thank you </a:t>
            </a:r>
          </a:p>
          <a:p>
            <a:pPr marL="0" marR="0" lvl="0" indent="0" algn="l" defTabSz="51435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00CCFF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Monotype Corsiva" pitchFamily="66" charset="0"/>
              <a:ea typeface="+mn-ea"/>
              <a:cs typeface="Arial" charset="0"/>
            </a:endParaRPr>
          </a:p>
        </p:txBody>
      </p:sp>
      <p:sp>
        <p:nvSpPr>
          <p:cNvPr id="370698" name="Text Box 10">
            <a:extLst>
              <a:ext uri="{FF2B5EF4-FFF2-40B4-BE49-F238E27FC236}">
                <a16:creationId xmlns:a16="http://schemas.microsoft.com/office/drawing/2014/main" xmlns="" id="{188880D0-E2C4-4790-B498-DC6603882F9C}"/>
              </a:ext>
            </a:extLst>
          </p:cNvPr>
          <p:cNvSpPr txBox="1">
            <a:spLocks noChangeArrowheads="1"/>
          </p:cNvSpPr>
          <p:nvPr/>
        </p:nvSpPr>
        <p:spPr bwMode="auto">
          <a:xfrm rot="1856420">
            <a:off x="1711645" y="3349750"/>
            <a:ext cx="2914650" cy="2129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51433" tIns="25717" rIns="51433" bIns="25717">
            <a:spAutoFit/>
          </a:bodyPr>
          <a:lstStyle/>
          <a:p>
            <a:pPr marL="0" marR="0" lvl="0" indent="0" algn="l" defTabSz="51435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Monotype Corsiva" pitchFamily="66" charset="0"/>
                <a:ea typeface="+mn-ea"/>
                <a:cs typeface="Arial" charset="0"/>
              </a:rPr>
              <a:t>Questions </a:t>
            </a:r>
          </a:p>
          <a:p>
            <a:pPr marL="0" marR="0" lvl="0" indent="0" algn="l" defTabSz="51435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Monotype Corsiva" pitchFamily="66" charset="0"/>
              <a:ea typeface="+mn-ea"/>
              <a:cs typeface="Arial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23968-4C96-4CCC-A7BE-10BA25569C0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5862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6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3706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0903 0.26667 C -0.71129 0.25764 -0.7158 0.24954 -0.71945 0.24144 C -0.72066 0.23796 -0.72327 0.23496 -0.72379 0.23102 C -0.72587 0.21898 -0.72553 0.2088 -0.72657 0.19676 C -0.725 0.1831 -0.72917 0.16991 -0.72987 0.15625 C -0.73056 0.14491 -0.72969 0.1331 -0.73021 0.12176 C -0.73125 0.10046 -0.73108 0.12755 -0.73108 0.11158 C -0.73125 0.10695 -0.73073 0.10139 -0.73108 0.09676 C -0.73143 0.09468 -0.73247 0.09329 -0.73247 0.09144 C -0.73316 0.08681 -0.73334 0.08241 -0.73386 0.07708 C -0.73455 0.06783 -0.7323 0.0757 -0.73438 0.06458 C -0.73698 0.05093 -0.73855 0.03843 -0.73785 0.02408 C -0.73178 0.00116 -0.7323 -0.0081 -0.7198 -0.02106 C -0.71493 -0.02616 -0.71303 -0.02847 -0.70678 -0.0287 C -0.69671 -0.03194 -0.69671 -0.03148 -0.68473 -0.02801 C -0.68351 -0.02731 -0.68247 -0.02569 -0.68091 -0.02523 C -0.66737 -0.01967 -0.67171 -0.02199 -0.66684 -0.03912 C -0.66407 -0.05324 -0.65816 -0.075 -0.65938 -0.09143 C -0.65816 -0.10949 -0.65643 -0.13333 -0.65973 -0.15162 C -0.65938 -0.16065 -0.65973 -0.1794 -0.66285 -0.1875 C -0.66337 -0.19444 -0.6632 -0.20116 -0.66528 -0.20787 C -0.66493 -0.21597 -0.66563 -0.22338 -0.66789 -0.23102 C -0.66737 -0.24398 -0.66962 -0.25648 -0.66858 -0.26898 C -0.66789 -0.27569 -0.66632 -0.28889 -0.6665 -0.28866 C -0.65973 -0.31065 -0.65209 -0.33241 -0.63733 -0.34676 C -0.63247 -0.35185 -0.62882 -0.35625 -0.62223 -0.35879 C -0.61841 -0.36273 -0.61667 -0.36342 -0.61198 -0.36435 C -0.60625 -0.36782 -0.60521 -0.36759 -0.59914 -0.36366 C -0.59497 -0.35926 -0.58959 -0.35254 -0.58577 -0.34699 C -0.58282 -0.35301 -0.57813 -0.35417 -0.57327 -0.35741 C -0.56928 -0.36018 -0.56719 -0.3625 -0.56268 -0.36435 C -0.55921 -0.36736 -0.55608 -0.36944 -0.55191 -0.37106 C -0.54549 -0.37685 -0.53768 -0.38032 -0.53073 -0.38472 C -0.52605 -0.3875 -0.52466 -0.39143 -0.51893 -0.3912 C -0.51459 -0.3993 -0.50261 -0.40162 -0.4948 -0.40648 C -0.48976 -0.40208 -0.49011 -0.39491 -0.48629 -0.38912 C -0.48386 -0.38148 -0.47934 -0.37592 -0.47709 -0.36875 C -0.47344 -0.35926 -0.47743 -0.36551 -0.47257 -0.35879 C -0.47084 -0.35278 -0.46962 -0.35 -0.46632 -0.34514 C -0.46337 -0.33333 -0.46007 -0.32199 -0.45816 -0.31018 C -0.45747 -0.30486 -0.45469 -0.30046 -0.45348 -0.29583 C -0.45226 -0.29097 -0.44948 -0.27454 -0.44653 -0.27037 C -0.44584 -0.25995 -0.44306 -0.26157 -0.43941 -0.25231 C -0.43282 -0.23634 -0.43924 -0.24815 -0.42934 -0.23171 C -0.42674 -0.22731 -0.42865 -0.2287 -0.42674 -0.22384 C -0.42379 -0.21782 -0.42136 -0.2118 -0.41771 -0.20764 C -0.4158 -0.19629 -0.41823 -0.20625 -0.41112 -0.19398 C -0.40747 -0.18704 -0.40504 -0.18079 -0.39966 -0.17546 C -0.39375 -0.17708 -0.39254 -0.18217 -0.38976 -0.18819 C -0.38872 -0.19028 -0.38594 -0.19514 -0.38594 -0.19491 C -0.37535 -0.22338 -0.37327 -0.25278 -0.37414 -0.28449 C -0.37344 -0.2868 -0.36997 -0.30254 -0.36563 -0.30486 C -0.35556 -0.31134 -0.34549 -0.31829 -0.33334 -0.31713 C -0.33004 -0.31504 -0.32657 -0.31435 -0.32327 -0.31157 C -0.32171 -0.31018 -0.32118 -0.30787 -0.31997 -0.30602 C -0.31389 -0.29884 -0.30625 -0.29167 -0.29931 -0.28518 C -0.28577 -0.27245 -0.26823 -0.26551 -0.25278 -0.25856 C -0.2507 -0.25671 -0.24827 -0.25486 -0.24618 -0.25301 C -0.24341 -0.25092 -0.23733 -0.24653 -0.23733 -0.24629 C -0.23056 -0.23819 -0.22188 -0.23565 -0.21268 -0.23403 C -0.20712 -0.2375 -0.20209 -0.2419 -0.19618 -0.2456 C -0.19063 -0.25648 -0.18195 -0.26088 -0.17136 -0.26018 C -0.15243 -0.25162 -0.13473 -0.24004 -0.11667 -0.23055 C -0.11268 -0.22662 -0.10921 -0.22361 -0.10625 -0.21921 C -0.104 -0.21018 -0.10174 -0.20486 -0.09792 -0.19676 C -0.09705 -0.19352 -0.09671 -0.19028 -0.09532 -0.18727 C -0.09445 -0.18379 -0.09375 -0.18079 -0.09271 -0.17801 C -0.09237 -0.17639 -0.0915 -0.17315 -0.0915 -0.17315 C -0.0915 -0.17153 -0.09167 -0.17014 -0.09132 -0.16898 C -0.09115 -0.1669 -0.09063 -0.16504 -0.09046 -0.16319 C -0.09046 -0.16042 -0.09115 -0.15741 -0.09132 -0.15486 C -0.09115 -0.15324 -0.09115 -0.15208 -0.09098 -0.15092 C -0.09966 -0.11782 -0.11181 -0.08796 -0.1224 -0.05625 C -0.12605 -0.04375 -0.12969 -0.03472 -0.13351 -0.02361 C -0.13507 -0.01551 -0.13698 -0.00694 -0.13768 0.00139 C -0.13855 0.00533 -0.1382 0.01366 -0.1382 0.01389 C -0.14063 0.03009 -0.14428 0.04908 -0.14323 0.06597 C -0.14358 0.07431 -0.14428 0.08472 -0.14237 0.09306 C -0.14271 0.10324 -0.14341 0.11389 -0.14393 0.12408 C -0.14671 0.14722 -0.1474 0.17662 -0.1625 0.19167 C -0.16528 0.19722 -0.16702 0.20093 -0.17101 0.20509 C -0.175 0.21458 -0.18056 0.22292 -0.18507 0.23264 C -0.18803 0.23912 -0.19063 0.24537 -0.19393 0.25116 C -0.1974 0.25695 -0.19966 0.26482 -0.20573 0.26435 C -0.20712 0.2588 -0.20678 0.25347 -0.20678 0.24769 C -0.20191 0.23033 -0.19358 0.1963 -0.18143 0.18426 C -0.17813 0.17755 -0.1757 0.1706 -0.17101 0.16482 C -0.16441 0.14653 -0.15625 0.12871 -0.14879 0.11111 C -0.14514 0.09861 -0.14167 0.08843 -0.1375 0.07685 C -0.12917 0.03449 -0.12327 -0.00903 -0.1198 -0.05278 C -0.11719 -0.06921 -0.11528 -0.10162 -0.11771 -0.11829 C -0.11858 -0.12569 -0.12084 -0.13333 -0.12153 -0.14051 C -0.12275 -0.15 -0.1224 -0.15926 -0.12483 -0.16829 C -0.12448 -0.17199 -0.12448 -0.17407 -0.12518 -0.17824 C -0.1257 -0.18217 -0.12657 -0.19004 -0.12674 -0.18981 C -0.12553 -0.20208 -0.12709 -0.2162 -0.12709 -0.22893 C -0.12709 -0.23704 -0.1257 -0.24375 -0.12778 -0.25139 C -0.12726 -0.25741 -0.12709 -0.26227 -0.12743 -0.26782 C -0.12709 -0.2706 -0.12657 -0.27361 -0.12657 -0.27592 C -0.12657 -0.27731 -0.12848 -0.27824 -0.12865 -0.27963 C -0.12865 -0.28426 -0.12761 -0.28866 -0.12778 -0.29305 C -0.11841 -0.29583 -0.12639 -0.29051 -0.12327 -0.28611 C -0.12257 -0.28426 -0.12084 -0.28356 -0.11962 -0.28287 C -0.1066 -0.2831 -0.1125 -0.28356 -0.10191 -0.28125 C -0.09393 -0.28125 -0.08733 -0.27893 -0.07987 -0.27685 C -0.0441 -0.26157 -0.01823 -0.25162 0.01336 -0.23379 C 0.02187 -0.22754 0.01354 -0.23356 0.02968 -0.225 C 0.04392 -0.21667 0.05763 -0.20717 0.07204 -0.19954 C 0.07812 -0.19329 0.08437 -0.1875 0.09097 -0.18241 C 0.09444 -0.17917 0.0967 -0.17569 0.10017 -0.17268 C 0.10382 -0.16435 0.09878 -0.17546 0.10538 -0.16528 C 0.10642 -0.16389 0.10677 -0.1618 0.10763 -0.16018 C 0.10833 -0.15879 0.1092 -0.15787 0.11024 -0.15625 C 0.11354 -0.14398 0.10902 -0.15949 0.11423 -0.14792 C 0.11614 -0.14352 0.11632 -0.13727 0.11736 -0.13264 C 0.1177 -0.12708 0.11753 -0.12245 0.11736 -0.11736 C 0.11562 -0.1118 0.11423 -0.10555 0.1125 -0.1 C 0.10972 -0.0919 0.09826 -0.08565 0.09201 -0.08148 C 0.09149 -0.08032 0.09114 -0.07917 0.09045 -0.07847 C 0.08854 -0.07592 0.08593 -0.07477 0.08454 -0.07222 C 0.07864 -0.06204 0.07222 -0.05185 0.06632 -0.0419 C 0.06458 -0.0331 0.06267 -0.02477 0.0618 -0.0162 C 0.06145 -0.01319 0.06354 -0.00903 0.06527 -0.00741 C 0.06979 -0.00231 0.07725 0.00371 0.08229 0.00764 C 0.09132 0.02037 0.09635 0.03889 0.09687 0.05486 C 0.09392 0.06505 0.09375 0.0713 0.0875 0.07755 C 0.0835 0.08542 0.07656 0.09329 0.06944 0.09537 C 0.06458 0.10046 0.05434 0.10695 0.04826 0.10926 C 0.04184 0.11574 0.03125 0.12431 0.02708 0.13287 C 0.02447 0.13727 0.02257 0.14121 0.01961 0.14514 C 0.01597 0.15324 0.01319 0.16158 0.01041 0.17037 C 0.00954 0.18218 0.00989 0.18496 0.01059 0.19537 C 0.00937 0.20533 0.00763 0.21621 0.01059 0.22616 C 0.01024 0.23472 0.01163 0.24213 0.01302 0.2507 C 0.01423 0.25648 0.01267 0.25857 0.01579 0.26412 C 0.01527 0.27269 0.01632 0.28357 0.0184 0.2919 C 0.01857 0.30208 0.01944 0.31181 0.021 0.32199 C 0.021 0.32384 0.02083 0.3257 0.021 0.32732 C 0.02083 0.32917 0.02187 0.33056 0.02204 0.33218 C 0.02274 0.3382 0.0217 0.34306 0.02274 0.34931 C 0.02204 0.35417 0.02118 0.3588 0.02048 0.36366 C 0.02048 0.36644 0.02118 0.37199 0.02118 0.37222 C 0.01875 0.38912 0.01562 0.40556 0.00694 0.41945 C 0.00486 0.42454 0.00347 0.42801 -0.00035 0.43148 C -0.00591 0.4419 -0.01546 0.45278 -0.02466 0.4581 C -0.03108 0.46621 -0.04688 0.47732 -0.05591 0.48125 C -0.06459 0.49283 -0.05348 0.47986 -0.06407 0.48681 C -0.07431 0.49306 -0.05938 0.48935 -0.07223 0.49144 L -0.08473 0.50185 C -0.08473 0.50208 -0.08473 0.50185 -0.08473 0.50208 C -0.09184 0.50949 -0.08803 0.50764 -0.09532 0.5088 C -0.11372 0.52755 -0.14011 0.52176 -0.1625 0.52408 C -0.21059 0.50301 -0.19323 0.51088 -0.21997 0.49375 C -0.22743 0.48634 -0.23386 0.47523 -0.24132 0.46852 C -0.26702 0.43079 -0.29375 0.39445 -0.31337 0.35093 C -0.32032 0.33611 -0.32639 0.32153 -0.33316 0.30695 C -0.33646 0.29954 -0.33959 0.2882 -0.34497 0.2838 C -0.35348 0.27477 -0.3625 0.28171 -0.37153 0.28056 C -0.37882 0.28287 -0.3875 0.28333 -0.39532 0.28333 C -0.4007 0.28519 -0.404 0.28565 -0.41007 0.28426 C -0.42535 0.28472 -0.4257 0.2669 -0.42952 0.25301 C -0.43368 0.23958 -0.43421 0.225 -0.43733 0.21111 C -0.4408 0.19699 -0.44323 0.1838 -0.44636 0.16991 C -0.44671 0.16389 -0.44862 0.15972 -0.44966 0.15463 C -0.45261 0.13704 -0.45365 0.11621 -0.46146 0.1 C -0.46146 0.09283 -0.46389 0.0838 -0.46528 0.07639 C -0.46459 0.06921 -0.46493 0.06458 -0.46563 0.05833 C -0.46511 0.04653 -0.46459 0.03519 -0.46372 0.02431 C -0.46007 0.01273 -0.46007 0.00833 -0.45 0.00857 C -0.44445 0.00278 -0.4415 0.00463 -0.43334 0.00556 C -0.43178 0.00579 -0.42882 0.00602 -0.42882 0.00625 C -0.42153 0.00486 -0.41459 0.00324 -0.4073 0.00208 C -0.39184 -0.0081 -0.41823 0.00903 -0.3974 -0.00208 C -0.38855 -0.00671 -0.38212 -0.01643 -0.37726 -0.02616 C -0.37535 -0.04074 -0.37466 -0.05764 -0.37553 -0.07268 C -0.37587 -0.07639 -0.37622 -0.08333 -0.37709 -0.08704 C -0.37778 -0.09051 -0.37969 -0.09653 -0.37969 -0.09629 C -0.37848 -0.11296 -0.37205 -0.13241 -0.36893 -0.14815 C -0.35643 -0.17963 -0.33855 -0.20717 -0.32466 -0.23842 C -0.32362 -0.24259 -0.3224 -0.24676 -0.32084 -0.25092 C -0.3191 -0.25532 -0.31546 -0.26412 -0.31563 -0.26366 C -0.31285 -0.27847 -0.30868 -0.30023 -0.30973 -0.31551 C -0.30816 -0.32685 -0.30712 -0.33981 -0.30747 -0.35116 C -0.30643 -0.35347 -0.30678 -0.35787 -0.30469 -0.35856 C -0.30278 -0.35879 -0.30087 -0.35486 -0.29896 -0.35324 C -0.29636 -0.35116 -0.28299 -0.34421 -0.2816 -0.34352 C -0.26129 -0.32917 -0.23889 -0.31921 -0.21789 -0.30694 C -0.20886 -0.2993 -0.19688 -0.29514 -0.18646 -0.28889 C -0.18091 -0.28704 -0.16858 -0.2831 -0.16858 -0.28287 " pathEditMode="relative" rAng="1003855" ptsTypes="fffffffffffffffffffffffffffffffffffffffffffffffffffffffffffffffffffffffffffffffffffffffffffffffffffffffffffffffffffffffffffffffffffffffffffffffffffFffffffffffffffffffffffffffffffffffffffffA">
                                      <p:cBhvr>
                                        <p:cTn id="9" dur="2000" fill="hold"/>
                                        <p:tgtEl>
                                          <p:spTgt spid="3706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750" y="-2250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500"/>
                                        <p:tgtEl>
                                          <p:spTgt spid="370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0903 0.26667 C -0.71129 0.25764 -0.7158 0.24954 -0.71945 0.24144 C -0.72066 0.23796 -0.72327 0.23496 -0.72379 0.23102 C -0.72587 0.21898 -0.72553 0.2088 -0.72657 0.19676 C -0.725 0.1831 -0.72917 0.16991 -0.72987 0.15625 C -0.73056 0.14491 -0.72969 0.1331 -0.73021 0.12176 C -0.73125 0.10046 -0.73108 0.12755 -0.73108 0.11158 C -0.73125 0.10695 -0.73073 0.10139 -0.73108 0.09676 C -0.73143 0.09468 -0.73247 0.09329 -0.73247 0.09144 C -0.73316 0.08681 -0.73334 0.08241 -0.73386 0.07708 C -0.73455 0.06783 -0.7323 0.0757 -0.73438 0.06458 C -0.73698 0.05093 -0.73855 0.03843 -0.73785 0.02408 C -0.73178 0.00116 -0.7323 -0.0081 -0.7198 -0.02106 C -0.71493 -0.02616 -0.71303 -0.02847 -0.70678 -0.0287 C -0.69671 -0.03194 -0.69671 -0.03148 -0.68473 -0.02801 C -0.68351 -0.02731 -0.68247 -0.02569 -0.68091 -0.02523 C -0.66737 -0.01967 -0.67171 -0.02199 -0.66684 -0.03912 C -0.66407 -0.05324 -0.65816 -0.075 -0.65938 -0.09143 C -0.65816 -0.10949 -0.65643 -0.13333 -0.65973 -0.15162 C -0.65938 -0.16065 -0.65973 -0.1794 -0.66285 -0.1875 C -0.66337 -0.19444 -0.6632 -0.20116 -0.66528 -0.20787 C -0.66493 -0.21597 -0.66563 -0.22338 -0.66789 -0.23102 C -0.66737 -0.24398 -0.66962 -0.25648 -0.66858 -0.26898 C -0.66789 -0.27569 -0.66632 -0.28889 -0.6665 -0.28866 C -0.65973 -0.31065 -0.65209 -0.33241 -0.63733 -0.34676 C -0.63247 -0.35185 -0.62882 -0.35625 -0.62223 -0.35879 C -0.61841 -0.36273 -0.61667 -0.36342 -0.61198 -0.36435 C -0.60625 -0.36782 -0.60521 -0.36759 -0.59914 -0.36366 C -0.59497 -0.35926 -0.58959 -0.35254 -0.58577 -0.34699 C -0.58282 -0.35301 -0.57813 -0.35417 -0.57327 -0.35741 C -0.56928 -0.36018 -0.56719 -0.3625 -0.56268 -0.36435 C -0.55921 -0.36736 -0.55608 -0.36944 -0.55191 -0.37106 C -0.54549 -0.37685 -0.53768 -0.38032 -0.53073 -0.38472 C -0.52605 -0.3875 -0.52466 -0.39143 -0.51893 -0.3912 C -0.51459 -0.3993 -0.50261 -0.40162 -0.4948 -0.40648 C -0.48976 -0.40208 -0.49011 -0.39491 -0.48629 -0.38912 C -0.48386 -0.38148 -0.47934 -0.37592 -0.47709 -0.36875 C -0.47344 -0.35926 -0.47743 -0.36551 -0.47257 -0.35879 C -0.47084 -0.35278 -0.46962 -0.35 -0.46632 -0.34514 C -0.46337 -0.33333 -0.46007 -0.32199 -0.45816 -0.31018 C -0.45747 -0.30486 -0.45469 -0.30046 -0.45348 -0.29583 C -0.45226 -0.29097 -0.44948 -0.27454 -0.44653 -0.27037 C -0.44584 -0.25995 -0.44306 -0.26157 -0.43941 -0.25231 C -0.43282 -0.23634 -0.43924 -0.24815 -0.42934 -0.23171 C -0.42674 -0.22731 -0.42865 -0.2287 -0.42674 -0.22384 C -0.42379 -0.21782 -0.42136 -0.2118 -0.41771 -0.20764 C -0.4158 -0.19629 -0.41823 -0.20625 -0.41112 -0.19398 C -0.40747 -0.18704 -0.40504 -0.18079 -0.39966 -0.17546 C -0.39375 -0.17708 -0.39254 -0.18217 -0.38976 -0.18819 C -0.38872 -0.19028 -0.38594 -0.19514 -0.38594 -0.19491 C -0.37535 -0.22338 -0.37327 -0.25278 -0.37414 -0.28449 C -0.37344 -0.2868 -0.36997 -0.30254 -0.36563 -0.30486 C -0.35556 -0.31134 -0.34549 -0.31829 -0.33334 -0.31713 C -0.33004 -0.31504 -0.32657 -0.31435 -0.32327 -0.31157 C -0.32171 -0.31018 -0.32118 -0.30787 -0.31997 -0.30602 C -0.31389 -0.29884 -0.30625 -0.29167 -0.29931 -0.28518 C -0.28577 -0.27245 -0.26823 -0.26551 -0.25278 -0.25856 C -0.2507 -0.25671 -0.24827 -0.25486 -0.24618 -0.25301 C -0.24341 -0.25092 -0.23733 -0.24653 -0.23733 -0.24629 C -0.23056 -0.23819 -0.22188 -0.23565 -0.21268 -0.23403 C -0.20712 -0.2375 -0.20209 -0.2419 -0.19618 -0.2456 C -0.19063 -0.25648 -0.18195 -0.26088 -0.17136 -0.26018 C -0.15243 -0.25162 -0.13473 -0.24004 -0.11667 -0.23055 C -0.11268 -0.22662 -0.10921 -0.22361 -0.10625 -0.21921 C -0.104 -0.21018 -0.10174 -0.20486 -0.09792 -0.19676 C -0.09705 -0.19352 -0.09671 -0.19028 -0.09532 -0.18727 C -0.09445 -0.18379 -0.09375 -0.18079 -0.09271 -0.17801 C -0.09237 -0.17639 -0.0915 -0.17315 -0.0915 -0.17315 C -0.0915 -0.17153 -0.09167 -0.17014 -0.09132 -0.16898 C -0.09115 -0.1669 -0.09063 -0.16504 -0.09046 -0.16319 C -0.09046 -0.16042 -0.09115 -0.15741 -0.09132 -0.15486 C -0.09115 -0.15324 -0.09115 -0.15208 -0.09098 -0.15092 C -0.09966 -0.11782 -0.11181 -0.08796 -0.1224 -0.05625 C -0.12605 -0.04375 -0.12969 -0.03472 -0.13351 -0.02361 C -0.13507 -0.01551 -0.13698 -0.00694 -0.13768 0.00139 C -0.13855 0.00533 -0.1382 0.01366 -0.1382 0.01389 C -0.14063 0.03009 -0.14428 0.04908 -0.14323 0.06597 C -0.14358 0.07431 -0.14428 0.08472 -0.14237 0.09306 C -0.14271 0.10324 -0.14341 0.11389 -0.14393 0.12408 C -0.14671 0.14722 -0.1474 0.17662 -0.1625 0.19167 C -0.16528 0.19722 -0.16702 0.20093 -0.17101 0.20509 C -0.175 0.21458 -0.18056 0.22292 -0.18507 0.23264 C -0.18803 0.23912 -0.19063 0.24537 -0.19393 0.25116 C -0.1974 0.25695 -0.19966 0.26482 -0.20573 0.26435 C -0.20712 0.2588 -0.20678 0.25347 -0.20678 0.24769 C -0.20191 0.23033 -0.19358 0.1963 -0.18143 0.18426 C -0.17813 0.17755 -0.1757 0.1706 -0.17101 0.16482 C -0.16441 0.14653 -0.15625 0.12871 -0.14879 0.11111 C -0.14514 0.09861 -0.14167 0.08843 -0.1375 0.07685 C -0.12917 0.03449 -0.12327 -0.00903 -0.1198 -0.05278 C -0.11719 -0.06921 -0.11528 -0.10162 -0.11771 -0.11829 C -0.11858 -0.12569 -0.12084 -0.13333 -0.12153 -0.14051 C -0.12275 -0.15 -0.1224 -0.15926 -0.12483 -0.16829 C -0.12448 -0.17199 -0.12448 -0.17407 -0.12518 -0.17824 C -0.1257 -0.18217 -0.12657 -0.19004 -0.12674 -0.18981 C -0.12553 -0.20208 -0.12709 -0.2162 -0.12709 -0.22893 C -0.12709 -0.23704 -0.1257 -0.24375 -0.12778 -0.25139 C -0.12726 -0.25741 -0.12709 -0.26227 -0.12743 -0.26782 C -0.12709 -0.2706 -0.12657 -0.27361 -0.12657 -0.27592 C -0.12657 -0.27731 -0.12848 -0.27824 -0.12865 -0.27963 C -0.12865 -0.28426 -0.12761 -0.28866 -0.12778 -0.29305 C -0.11841 -0.29583 -0.12639 -0.29051 -0.12327 -0.28611 C -0.12257 -0.28426 -0.12084 -0.28356 -0.11962 -0.28287 C -0.1066 -0.2831 -0.1125 -0.28356 -0.10191 -0.28125 C -0.09393 -0.28125 -0.08733 -0.27893 -0.07987 -0.27685 C -0.0441 -0.26157 -0.01823 -0.25162 0.01336 -0.23379 C 0.02187 -0.22754 0.01354 -0.23356 0.02968 -0.225 C 0.04392 -0.21667 0.05763 -0.20717 0.07204 -0.19954 C 0.07812 -0.19329 0.08437 -0.1875 0.09097 -0.18241 C 0.09444 -0.17917 0.0967 -0.17569 0.10017 -0.17268 C 0.10382 -0.16435 0.09878 -0.17546 0.10538 -0.16528 C 0.10642 -0.16389 0.10677 -0.1618 0.10763 -0.16018 C 0.10833 -0.15879 0.1092 -0.15787 0.11024 -0.15625 C 0.11354 -0.14398 0.10902 -0.15949 0.11423 -0.14792 C 0.11614 -0.14352 0.11632 -0.13727 0.11736 -0.13264 C 0.1177 -0.12708 0.11753 -0.12245 0.11736 -0.11736 C 0.11562 -0.1118 0.11423 -0.10555 0.1125 -0.1 C 0.10972 -0.0919 0.09826 -0.08565 0.09201 -0.08148 C 0.09149 -0.08032 0.09114 -0.07917 0.09045 -0.07847 C 0.08854 -0.07592 0.08593 -0.07477 0.08454 -0.07222 C 0.07864 -0.06204 0.07222 -0.05185 0.06632 -0.0419 C 0.06458 -0.0331 0.06267 -0.02477 0.0618 -0.0162 C 0.06145 -0.01319 0.06354 -0.00903 0.06527 -0.00741 C 0.06979 -0.00231 0.07725 0.00371 0.08229 0.00764 C 0.09132 0.02037 0.09635 0.03889 0.09687 0.05486 C 0.09392 0.06505 0.09375 0.0713 0.0875 0.07755 C 0.0835 0.08542 0.07656 0.09329 0.06944 0.09537 C 0.06458 0.10046 0.05434 0.10695 0.04826 0.10926 C 0.04184 0.11574 0.03125 0.12431 0.02708 0.13287 C 0.02447 0.13727 0.02257 0.14121 0.01961 0.14514 C 0.01597 0.15324 0.01319 0.16158 0.01041 0.17037 C 0.00954 0.18218 0.00989 0.18496 0.01059 0.19537 C 0.00937 0.20533 0.00763 0.21621 0.01059 0.22616 C 0.01024 0.23472 0.01163 0.24213 0.01302 0.2507 C 0.01423 0.25648 0.01267 0.25857 0.01579 0.26412 C 0.01527 0.27269 0.01632 0.28357 0.0184 0.2919 C 0.01857 0.30208 0.01944 0.31181 0.021 0.32199 C 0.021 0.32384 0.02083 0.3257 0.021 0.32732 C 0.02083 0.32917 0.02187 0.33056 0.02204 0.33218 C 0.02274 0.3382 0.0217 0.34306 0.02274 0.34931 C 0.02204 0.35417 0.02118 0.3588 0.02048 0.36366 C 0.02048 0.36644 0.02118 0.37199 0.02118 0.37222 C 0.01875 0.38912 0.01562 0.40556 0.00694 0.41945 C 0.00486 0.42454 0.00347 0.42801 -0.00035 0.43148 C -0.00591 0.4419 -0.01546 0.45278 -0.02466 0.4581 C -0.03108 0.46621 -0.04688 0.47732 -0.05591 0.48125 C -0.06459 0.49283 -0.05348 0.47986 -0.06407 0.48681 C -0.07431 0.49306 -0.05938 0.48935 -0.07223 0.49144 L -0.08473 0.50185 C -0.08473 0.50208 -0.08473 0.50185 -0.08473 0.50208 C -0.09184 0.50949 -0.08803 0.50764 -0.09532 0.5088 C -0.11372 0.52755 -0.14011 0.52176 -0.1625 0.52408 C -0.21059 0.50301 -0.19323 0.51088 -0.21997 0.49375 C -0.22743 0.48634 -0.23386 0.47523 -0.24132 0.46852 C -0.26702 0.43079 -0.29375 0.39445 -0.31337 0.35093 C -0.32032 0.33611 -0.32639 0.32153 -0.33316 0.30695 C -0.33646 0.29954 -0.33959 0.2882 -0.34497 0.2838 C -0.35348 0.27477 -0.3625 0.28171 -0.37153 0.28056 C -0.37882 0.28287 -0.3875 0.28333 -0.39532 0.28333 C -0.4007 0.28519 -0.404 0.28565 -0.41007 0.28426 C -0.42535 0.28472 -0.4257 0.2669 -0.42952 0.25301 C -0.43368 0.23958 -0.43421 0.225 -0.43733 0.21111 C -0.4408 0.19699 -0.44323 0.1838 -0.44636 0.16991 C -0.44671 0.16389 -0.44862 0.15972 -0.44966 0.15463 C -0.45261 0.13704 -0.45365 0.11621 -0.46146 0.1 C -0.46146 0.09283 -0.46389 0.0838 -0.46528 0.07639 C -0.46459 0.06921 -0.46493 0.06458 -0.46563 0.05833 C -0.46511 0.04653 -0.46459 0.03519 -0.46372 0.02431 C -0.46007 0.01273 -0.46007 0.00833 -0.45 0.00857 C -0.44445 0.00278 -0.4415 0.00463 -0.43334 0.00556 C -0.43178 0.00579 -0.42882 0.00602 -0.42882 0.00625 C -0.42153 0.00486 -0.41459 0.00324 -0.4073 0.00208 C -0.39184 -0.0081 -0.41823 0.00903 -0.3974 -0.00208 C -0.38855 -0.00671 -0.38212 -0.01643 -0.37726 -0.02616 C -0.37535 -0.04074 -0.37466 -0.05764 -0.37553 -0.07268 C -0.37587 -0.07639 -0.37622 -0.08333 -0.37709 -0.08704 C -0.37778 -0.09051 -0.37969 -0.09653 -0.37969 -0.09629 C -0.37848 -0.11296 -0.37205 -0.13241 -0.36893 -0.14815 C -0.35643 -0.17963 -0.33855 -0.20717 -0.32466 -0.23842 C -0.32362 -0.24259 -0.3224 -0.24676 -0.32084 -0.25092 C -0.3191 -0.25532 -0.31546 -0.26412 -0.31563 -0.26366 C -0.31285 -0.27847 -0.30868 -0.30023 -0.30973 -0.31551 C -0.30816 -0.32685 -0.30712 -0.33981 -0.30747 -0.35116 C -0.30643 -0.35347 -0.30678 -0.35787 -0.30469 -0.35856 C -0.30278 -0.35879 -0.30087 -0.35486 -0.29896 -0.35324 C -0.29636 -0.35116 -0.28299 -0.34421 -0.2816 -0.34352 C -0.26129 -0.32917 -0.23889 -0.31921 -0.21789 -0.30694 C -0.20886 -0.2993 -0.19688 -0.29514 -0.18646 -0.28889 C -0.18091 -0.28704 -0.16858 -0.2831 -0.16858 -0.28287 " pathEditMode="relative" rAng="1003855" ptsTypes="fffffffffffffffffffffffffffffffffffffffffffffffffffffffffffffffffffffffffffffffffffffffffffffffffffffffffffffffffffffffffffffffffffffffffffffffffffFffffffffffffffffffffffffffffffffffffffffA">
                                      <p:cBhvr>
                                        <p:cTn id="14" dur="2000" fill="hold"/>
                                        <p:tgtEl>
                                          <p:spTgt spid="370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750" y="-2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0697" grpId="0" build="allAtOnce"/>
      <p:bldP spid="370697" grpId="1" build="allAtOnce"/>
      <p:bldP spid="370698" grpId="0" build="allAtOnce"/>
      <p:bldP spid="370698" grpId="1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AutoShape 2">
            <a:extLst>
              <a:ext uri="{FF2B5EF4-FFF2-40B4-BE49-F238E27FC236}">
                <a16:creationId xmlns:a16="http://schemas.microsoft.com/office/drawing/2014/main" xmlns="" id="{FD76B35F-6DBC-4EC2-9E22-30B27E0ED3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3999" y="1276350"/>
            <a:ext cx="6172201" cy="2743200"/>
          </a:xfrm>
          <a:prstGeom prst="bevel">
            <a:avLst>
              <a:gd name="adj" fmla="val 12500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91565" tIns="45783" rIns="91565" bIns="45783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515053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ar-SA" altLang="en-US" sz="110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xmlns="" id="{65BA34F3-2CB8-46C3-9A8C-883DED3B5B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9772" y="1809750"/>
            <a:ext cx="4966828" cy="1692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565" tIns="45783" rIns="91565" bIns="45783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515053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en-US" sz="5200" b="1" dirty="0" smtClean="0">
                <a:solidFill>
                  <a:srgbClr val="FF0000"/>
                </a:solidFill>
                <a:latin typeface="Arial Black" pitchFamily="34" charset="0"/>
              </a:rPr>
              <a:t>Pharyngeal arches</a:t>
            </a:r>
            <a:endParaRPr lang="en-US" altLang="en-US" sz="52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77447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39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39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809"/>
            <a:ext cx="9144000" cy="510988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8574" y="16809"/>
            <a:ext cx="6372226" cy="4693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300" b="1" dirty="0">
                <a:solidFill>
                  <a:srgbClr val="FF0000"/>
                </a:solidFill>
              </a:rPr>
              <a:t>The pharyngeal (</a:t>
            </a:r>
            <a:r>
              <a:rPr lang="en-US" sz="2300" b="1" dirty="0" err="1">
                <a:solidFill>
                  <a:srgbClr val="FF0000"/>
                </a:solidFill>
              </a:rPr>
              <a:t>branchial</a:t>
            </a:r>
            <a:r>
              <a:rPr lang="en-US" sz="2300" b="1" dirty="0">
                <a:solidFill>
                  <a:srgbClr val="FF0000"/>
                </a:solidFill>
              </a:rPr>
              <a:t>) </a:t>
            </a:r>
            <a:r>
              <a:rPr lang="en-US" sz="2300" b="1" dirty="0" smtClean="0">
                <a:solidFill>
                  <a:srgbClr val="FF0000"/>
                </a:solidFill>
              </a:rPr>
              <a:t>apparatus</a:t>
            </a:r>
          </a:p>
          <a:p>
            <a:r>
              <a:rPr lang="en-US" sz="2300" dirty="0" smtClean="0"/>
              <a:t>- It </a:t>
            </a:r>
            <a:r>
              <a:rPr lang="en-US" sz="2300" dirty="0"/>
              <a:t>is formed of the arches, clefts and pouches</a:t>
            </a:r>
            <a:r>
              <a:rPr lang="en-US" sz="2300" dirty="0" smtClean="0"/>
              <a:t>.</a:t>
            </a:r>
          </a:p>
          <a:p>
            <a:r>
              <a:rPr lang="en-US" sz="2300" dirty="0" smtClean="0"/>
              <a:t>- The </a:t>
            </a:r>
            <a:r>
              <a:rPr lang="en-US" sz="2300" b="1" dirty="0" smtClean="0">
                <a:solidFill>
                  <a:srgbClr val="0000FF"/>
                </a:solidFill>
              </a:rPr>
              <a:t>mesoderm in the region of the future neck </a:t>
            </a:r>
            <a:r>
              <a:rPr lang="en-US" sz="2300" dirty="0" smtClean="0"/>
              <a:t>between the surface ectoderm and endoderm of the wall of the primitive pharynx condenses and form </a:t>
            </a:r>
            <a:r>
              <a:rPr lang="en-US" sz="2300" b="1" dirty="0" smtClean="0">
                <a:solidFill>
                  <a:srgbClr val="FF0000"/>
                </a:solidFill>
              </a:rPr>
              <a:t>6 C- shaped masses called pharyngeal arches</a:t>
            </a:r>
            <a:r>
              <a:rPr lang="en-US" sz="2300" dirty="0" smtClean="0"/>
              <a:t> (in front and on each side of the pharynx). The fifth is degenerated.</a:t>
            </a:r>
          </a:p>
          <a:p>
            <a:r>
              <a:rPr lang="en-US" sz="2300" b="1" dirty="0" smtClean="0">
                <a:solidFill>
                  <a:srgbClr val="0000FF"/>
                </a:solidFill>
              </a:rPr>
              <a:t>** These mesodermal arches are separated from each other by 4 grooves: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sz="2300" b="1" dirty="0" smtClean="0">
                <a:solidFill>
                  <a:srgbClr val="FF0000"/>
                </a:solidFill>
              </a:rPr>
              <a:t>External ectodermal grooves</a:t>
            </a:r>
            <a:r>
              <a:rPr lang="en-US" sz="2300" dirty="0" smtClean="0"/>
              <a:t>: </a:t>
            </a:r>
            <a:r>
              <a:rPr lang="en-US" sz="2300" b="1" dirty="0" smtClean="0">
                <a:solidFill>
                  <a:srgbClr val="0000FF"/>
                </a:solidFill>
              </a:rPr>
              <a:t>pharyngeal clefts.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sz="2300" b="1" dirty="0" smtClean="0">
                <a:solidFill>
                  <a:srgbClr val="FF0000"/>
                </a:solidFill>
              </a:rPr>
              <a:t>Internal endodermal grooves</a:t>
            </a:r>
            <a:r>
              <a:rPr lang="en-US" sz="2300" dirty="0" smtClean="0"/>
              <a:t>: </a:t>
            </a:r>
            <a:r>
              <a:rPr lang="en-US" sz="2300" b="1" dirty="0" smtClean="0">
                <a:solidFill>
                  <a:srgbClr val="0000FF"/>
                </a:solidFill>
              </a:rPr>
              <a:t>pharyngeal pouches.</a:t>
            </a:r>
            <a:endParaRPr lang="en-US" sz="23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29055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9585"/>
            <a:ext cx="914400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buFont typeface="Wingdings" pitchFamily="2" charset="2"/>
              <a:buChar char="v"/>
            </a:pPr>
            <a:r>
              <a:rPr lang="en-US" sz="2000" b="1" dirty="0" smtClean="0">
                <a:solidFill>
                  <a:srgbClr val="C00000"/>
                </a:solidFill>
              </a:rPr>
              <a:t>First </a:t>
            </a:r>
            <a:r>
              <a:rPr lang="en-US" sz="2000" b="1" dirty="0">
                <a:solidFill>
                  <a:srgbClr val="C00000"/>
                </a:solidFill>
              </a:rPr>
              <a:t>pharyngeal </a:t>
            </a:r>
            <a:r>
              <a:rPr lang="en-US" sz="2000" b="1" dirty="0" smtClean="0">
                <a:solidFill>
                  <a:srgbClr val="C00000"/>
                </a:solidFill>
              </a:rPr>
              <a:t>arch</a:t>
            </a:r>
          </a:p>
          <a:p>
            <a:r>
              <a:rPr lang="en-US" sz="2000" b="1" dirty="0" smtClean="0">
                <a:solidFill>
                  <a:srgbClr val="FF0000"/>
                </a:solidFill>
              </a:rPr>
              <a:t>A- </a:t>
            </a:r>
            <a:r>
              <a:rPr lang="en-US" sz="2000" b="1" dirty="0">
                <a:solidFill>
                  <a:srgbClr val="FF0000"/>
                </a:solidFill>
              </a:rPr>
              <a:t>Cranial nerve: </a:t>
            </a:r>
            <a:r>
              <a:rPr lang="en-US" sz="2000" dirty="0"/>
              <a:t>Mandibular nerve of trigeminal nerve (V</a:t>
            </a:r>
            <a:r>
              <a:rPr lang="en-US" sz="2000" dirty="0" smtClean="0"/>
              <a:t>).</a:t>
            </a:r>
          </a:p>
          <a:p>
            <a:r>
              <a:rPr lang="en-US" sz="2000" b="1" dirty="0" smtClean="0">
                <a:solidFill>
                  <a:srgbClr val="FF0000"/>
                </a:solidFill>
              </a:rPr>
              <a:t>B- </a:t>
            </a:r>
            <a:r>
              <a:rPr lang="en-US" sz="2000" b="1" dirty="0">
                <a:solidFill>
                  <a:srgbClr val="FF0000"/>
                </a:solidFill>
              </a:rPr>
              <a:t>Blood vessels: </a:t>
            </a:r>
            <a:r>
              <a:rPr lang="en-US" sz="2000" dirty="0"/>
              <a:t>maxillary artery</a:t>
            </a:r>
            <a:r>
              <a:rPr lang="en-US" sz="2000" dirty="0" smtClean="0"/>
              <a:t>.</a:t>
            </a:r>
          </a:p>
          <a:p>
            <a:r>
              <a:rPr lang="en-US" sz="2000" b="1" dirty="0" smtClean="0">
                <a:solidFill>
                  <a:srgbClr val="FF0000"/>
                </a:solidFill>
              </a:rPr>
              <a:t>C- </a:t>
            </a:r>
            <a:r>
              <a:rPr lang="en-US" sz="2000" b="1" dirty="0">
                <a:solidFill>
                  <a:srgbClr val="FF0000"/>
                </a:solidFill>
              </a:rPr>
              <a:t>Skeletal structures: </a:t>
            </a:r>
          </a:p>
          <a:p>
            <a:r>
              <a:rPr lang="en-US" sz="2000" b="1" dirty="0" smtClean="0">
                <a:solidFill>
                  <a:srgbClr val="0000FF"/>
                </a:solidFill>
              </a:rPr>
              <a:t>   1- </a:t>
            </a:r>
            <a:r>
              <a:rPr lang="en-US" sz="2000" b="1" dirty="0">
                <a:solidFill>
                  <a:srgbClr val="0000FF"/>
                </a:solidFill>
              </a:rPr>
              <a:t>Maxillary process </a:t>
            </a:r>
            <a:r>
              <a:rPr lang="en-US" sz="2000" dirty="0"/>
              <a:t>gives rise to </a:t>
            </a:r>
            <a:r>
              <a:rPr lang="en-US" sz="2000" b="1" dirty="0">
                <a:solidFill>
                  <a:srgbClr val="0000FF"/>
                </a:solidFill>
              </a:rPr>
              <a:t>M</a:t>
            </a:r>
            <a:r>
              <a:rPr lang="en-US" sz="2000" dirty="0"/>
              <a:t>axilla, </a:t>
            </a:r>
            <a:r>
              <a:rPr lang="en-US" sz="2000" b="1" dirty="0" err="1">
                <a:solidFill>
                  <a:srgbClr val="0000FF"/>
                </a:solidFill>
              </a:rPr>
              <a:t>Z</a:t>
            </a:r>
            <a:r>
              <a:rPr lang="en-US" sz="2000" dirty="0" err="1"/>
              <a:t>ygomatic</a:t>
            </a:r>
            <a:r>
              <a:rPr lang="en-US" sz="2000" dirty="0"/>
              <a:t>, </a:t>
            </a:r>
            <a:r>
              <a:rPr lang="en-US" sz="2000" b="1" dirty="0">
                <a:solidFill>
                  <a:srgbClr val="0000FF"/>
                </a:solidFill>
              </a:rPr>
              <a:t>P</a:t>
            </a:r>
            <a:r>
              <a:rPr lang="en-US" sz="2000" dirty="0"/>
              <a:t>alatine bones and </a:t>
            </a:r>
            <a:r>
              <a:rPr lang="en-US" sz="2000" dirty="0" smtClean="0"/>
              <a:t>Incus</a:t>
            </a:r>
            <a:r>
              <a:rPr lang="ar-JO" sz="2000" dirty="0"/>
              <a:t> </a:t>
            </a:r>
            <a:r>
              <a:rPr lang="ar-JO" sz="2000" dirty="0" smtClean="0"/>
              <a:t>سندان</a:t>
            </a:r>
            <a:endParaRPr lang="en-US" sz="2000" dirty="0" smtClean="0"/>
          </a:p>
          <a:p>
            <a:r>
              <a:rPr lang="en-US" sz="2000" dirty="0"/>
              <a:t> </a:t>
            </a:r>
            <a:r>
              <a:rPr lang="en-US" sz="2000" dirty="0" smtClean="0"/>
              <a:t>    </a:t>
            </a:r>
            <a:r>
              <a:rPr lang="ar-JO" sz="2000" dirty="0" smtClean="0"/>
              <a:t> </a:t>
            </a:r>
            <a:r>
              <a:rPr lang="en-US" sz="2000" dirty="0" smtClean="0"/>
              <a:t>of the middle </a:t>
            </a:r>
            <a:r>
              <a:rPr lang="en-US" sz="2000" dirty="0"/>
              <a:t>ear</a:t>
            </a:r>
            <a:r>
              <a:rPr lang="en-US" sz="2000" dirty="0" smtClean="0"/>
              <a:t>.</a:t>
            </a:r>
          </a:p>
          <a:p>
            <a:r>
              <a:rPr lang="en-US" sz="2000" dirty="0" smtClean="0"/>
              <a:t> </a:t>
            </a:r>
            <a:r>
              <a:rPr lang="ar-JO" sz="2000" dirty="0" smtClean="0"/>
              <a:t> </a:t>
            </a:r>
            <a:r>
              <a:rPr lang="en-US" sz="2000" b="1" dirty="0" smtClean="0">
                <a:solidFill>
                  <a:srgbClr val="0000FF"/>
                </a:solidFill>
              </a:rPr>
              <a:t>2- </a:t>
            </a:r>
            <a:r>
              <a:rPr lang="en-US" sz="2000" b="1" dirty="0">
                <a:solidFill>
                  <a:srgbClr val="0000FF"/>
                </a:solidFill>
              </a:rPr>
              <a:t>Mandibular process </a:t>
            </a:r>
            <a:r>
              <a:rPr lang="en-US" sz="2000" dirty="0"/>
              <a:t>(Mackle's cartilage) gives rise to </a:t>
            </a:r>
            <a:r>
              <a:rPr lang="en-US" sz="2000" b="1" dirty="0">
                <a:solidFill>
                  <a:srgbClr val="0000FF"/>
                </a:solidFill>
              </a:rPr>
              <a:t>M</a:t>
            </a:r>
            <a:r>
              <a:rPr lang="en-US" sz="2000" dirty="0"/>
              <a:t>andible, </a:t>
            </a:r>
            <a:r>
              <a:rPr lang="en-US" sz="2000" b="1" dirty="0">
                <a:solidFill>
                  <a:srgbClr val="0000FF"/>
                </a:solidFill>
              </a:rPr>
              <a:t>M</a:t>
            </a:r>
            <a:r>
              <a:rPr lang="en-US" sz="2000" dirty="0"/>
              <a:t>astoid process </a:t>
            </a:r>
            <a:endParaRPr lang="en-US" sz="2000" dirty="0" smtClean="0"/>
          </a:p>
          <a:p>
            <a:r>
              <a:rPr lang="en-US" sz="2000" dirty="0"/>
              <a:t> </a:t>
            </a:r>
            <a:r>
              <a:rPr lang="en-US" sz="2000" dirty="0" smtClean="0"/>
              <a:t>     and </a:t>
            </a:r>
            <a:r>
              <a:rPr lang="en-US" sz="2000" b="1" dirty="0" smtClean="0">
                <a:solidFill>
                  <a:srgbClr val="0000FF"/>
                </a:solidFill>
              </a:rPr>
              <a:t>M</a:t>
            </a:r>
            <a:r>
              <a:rPr lang="en-US" sz="2000" dirty="0" smtClean="0"/>
              <a:t>alleus </a:t>
            </a:r>
            <a:r>
              <a:rPr lang="ar-JO" sz="2000" dirty="0" smtClean="0"/>
              <a:t>المطرقة</a:t>
            </a:r>
            <a:r>
              <a:rPr lang="en-US" sz="2000" dirty="0" smtClean="0"/>
              <a:t> of </a:t>
            </a:r>
            <a:r>
              <a:rPr lang="en-US" sz="2000" dirty="0"/>
              <a:t>the middle ear</a:t>
            </a:r>
            <a:r>
              <a:rPr lang="en-US" sz="2000" dirty="0" smtClean="0"/>
              <a:t>.</a:t>
            </a:r>
            <a:endParaRPr lang="ar-JO" sz="2000" dirty="0" smtClean="0"/>
          </a:p>
          <a:p>
            <a:r>
              <a:rPr lang="en-US" sz="2000" b="1" dirty="0" smtClean="0">
                <a:solidFill>
                  <a:srgbClr val="FF0000"/>
                </a:solidFill>
              </a:rPr>
              <a:t>D- </a:t>
            </a:r>
            <a:r>
              <a:rPr lang="en-US" sz="2000" b="1" dirty="0">
                <a:solidFill>
                  <a:srgbClr val="FF0000"/>
                </a:solidFill>
              </a:rPr>
              <a:t>Muscles: </a:t>
            </a:r>
            <a:r>
              <a:rPr lang="en-US" sz="2000" dirty="0"/>
              <a:t>supplied by Mandibular </a:t>
            </a:r>
            <a:r>
              <a:rPr lang="en-US" sz="2000" dirty="0" smtClean="0"/>
              <a:t>nerve</a:t>
            </a:r>
            <a:endParaRPr lang="ar-JO" sz="2000" dirty="0" smtClean="0"/>
          </a:p>
          <a:p>
            <a:r>
              <a:rPr lang="ar-JO" sz="2000" dirty="0" smtClean="0"/>
              <a:t> </a:t>
            </a:r>
            <a:r>
              <a:rPr lang="en-US" sz="2000" dirty="0" smtClean="0"/>
              <a:t> </a:t>
            </a:r>
            <a:r>
              <a:rPr lang="en-US" sz="2000" b="1" dirty="0">
                <a:solidFill>
                  <a:srgbClr val="0000FF"/>
                </a:solidFill>
              </a:rPr>
              <a:t>1- Muscles of mastication </a:t>
            </a:r>
            <a:r>
              <a:rPr lang="en-US" sz="2000" dirty="0"/>
              <a:t>(temporalis, masseter, lateral and medial </a:t>
            </a:r>
            <a:r>
              <a:rPr lang="en-US" sz="2000" dirty="0" err="1"/>
              <a:t>pterygoids</a:t>
            </a:r>
            <a:r>
              <a:rPr lang="en-US" sz="2000" dirty="0" smtClean="0"/>
              <a:t>),</a:t>
            </a:r>
            <a:endParaRPr lang="ar-JO" sz="2000" dirty="0" smtClean="0"/>
          </a:p>
          <a:p>
            <a:r>
              <a:rPr lang="ar-JO" sz="2000" dirty="0"/>
              <a:t> </a:t>
            </a:r>
            <a:r>
              <a:rPr lang="en-US" sz="2000" dirty="0" smtClean="0"/>
              <a:t> </a:t>
            </a:r>
            <a:r>
              <a:rPr lang="en-US" sz="2000" b="1" dirty="0">
                <a:solidFill>
                  <a:srgbClr val="0000FF"/>
                </a:solidFill>
              </a:rPr>
              <a:t>2- Tensor</a:t>
            </a:r>
            <a:r>
              <a:rPr lang="en-US" sz="2000" dirty="0"/>
              <a:t> palate and </a:t>
            </a:r>
            <a:r>
              <a:rPr lang="en-US" sz="2000" b="1" dirty="0">
                <a:solidFill>
                  <a:srgbClr val="0000FF"/>
                </a:solidFill>
              </a:rPr>
              <a:t>tensor</a:t>
            </a:r>
            <a:r>
              <a:rPr lang="en-US" sz="2000" dirty="0"/>
              <a:t> tympani</a:t>
            </a:r>
            <a:r>
              <a:rPr lang="en-US" sz="2000" dirty="0" smtClean="0"/>
              <a:t>.</a:t>
            </a:r>
            <a:endParaRPr lang="ar-JO" sz="2000" dirty="0" smtClean="0"/>
          </a:p>
          <a:p>
            <a:r>
              <a:rPr lang="ar-JO" sz="2000" dirty="0"/>
              <a:t> </a:t>
            </a:r>
            <a:r>
              <a:rPr lang="en-US" sz="2000" dirty="0" smtClean="0"/>
              <a:t> </a:t>
            </a:r>
            <a:r>
              <a:rPr lang="en-US" sz="2000" b="1" dirty="0">
                <a:solidFill>
                  <a:srgbClr val="0000FF"/>
                </a:solidFill>
              </a:rPr>
              <a:t>3- </a:t>
            </a:r>
            <a:r>
              <a:rPr lang="en-US" sz="2000" b="1" dirty="0" err="1">
                <a:solidFill>
                  <a:srgbClr val="0000FF"/>
                </a:solidFill>
              </a:rPr>
              <a:t>Mylohyoid</a:t>
            </a:r>
            <a:r>
              <a:rPr lang="en-US" sz="2000" b="1" dirty="0">
                <a:solidFill>
                  <a:srgbClr val="0000FF"/>
                </a:solidFill>
              </a:rPr>
              <a:t> </a:t>
            </a:r>
            <a:r>
              <a:rPr lang="en-US" sz="2000" dirty="0"/>
              <a:t>and </a:t>
            </a:r>
            <a:r>
              <a:rPr lang="en-US" sz="2000" b="1" dirty="0">
                <a:solidFill>
                  <a:srgbClr val="0000FF"/>
                </a:solidFill>
              </a:rPr>
              <a:t>anterior</a:t>
            </a:r>
            <a:r>
              <a:rPr lang="en-US" sz="2000" dirty="0"/>
              <a:t> belly of the </a:t>
            </a:r>
            <a:r>
              <a:rPr lang="en-US" sz="2000" dirty="0" smtClean="0"/>
              <a:t>digastric.</a:t>
            </a:r>
            <a:endParaRPr lang="ar-JO" sz="2000" dirty="0"/>
          </a:p>
          <a:p>
            <a:r>
              <a:rPr lang="en-US" sz="2000" b="1" dirty="0" smtClean="0">
                <a:solidFill>
                  <a:srgbClr val="FF0000"/>
                </a:solidFill>
              </a:rPr>
              <a:t>E- </a:t>
            </a:r>
            <a:r>
              <a:rPr lang="en-US" sz="2000" b="1" dirty="0">
                <a:solidFill>
                  <a:srgbClr val="FF0000"/>
                </a:solidFill>
              </a:rPr>
              <a:t>Joints: </a:t>
            </a:r>
            <a:r>
              <a:rPr lang="en-US" sz="2000" dirty="0" err="1"/>
              <a:t>Temporomandibular</a:t>
            </a:r>
            <a:r>
              <a:rPr lang="en-US" sz="2000" dirty="0"/>
              <a:t> joint</a:t>
            </a:r>
            <a:r>
              <a:rPr lang="en-US" sz="2000" dirty="0" smtClean="0"/>
              <a:t>.</a:t>
            </a:r>
            <a:endParaRPr lang="ar-JO" sz="2000" dirty="0"/>
          </a:p>
          <a:p>
            <a:r>
              <a:rPr lang="en-US" sz="2000" b="1" dirty="0" smtClean="0">
                <a:solidFill>
                  <a:srgbClr val="FF0000"/>
                </a:solidFill>
              </a:rPr>
              <a:t>F- </a:t>
            </a:r>
            <a:r>
              <a:rPr lang="en-US" sz="2000" b="1" dirty="0">
                <a:solidFill>
                  <a:srgbClr val="FF0000"/>
                </a:solidFill>
              </a:rPr>
              <a:t>Ligaments: </a:t>
            </a:r>
            <a:r>
              <a:rPr lang="en-US" sz="2000" dirty="0" err="1"/>
              <a:t>Sphenomandibular</a:t>
            </a:r>
            <a:r>
              <a:rPr lang="en-US" sz="2000" dirty="0"/>
              <a:t> </a:t>
            </a:r>
            <a:r>
              <a:rPr lang="en-US" sz="2000" dirty="0" smtClean="0"/>
              <a:t>ligament,</a:t>
            </a:r>
          </a:p>
          <a:p>
            <a:r>
              <a:rPr lang="en-US" sz="2000" dirty="0" smtClean="0"/>
              <a:t> Anterior </a:t>
            </a:r>
            <a:r>
              <a:rPr lang="en-US" sz="2000" dirty="0"/>
              <a:t>ligament of </a:t>
            </a:r>
            <a:r>
              <a:rPr lang="en-US" sz="2000" dirty="0" smtClean="0"/>
              <a:t>malleus, </a:t>
            </a:r>
            <a:r>
              <a:rPr lang="en-US" sz="2000" dirty="0" err="1"/>
              <a:t>Tempromandibular</a:t>
            </a:r>
            <a:r>
              <a:rPr lang="en-US" sz="2000" dirty="0"/>
              <a:t> ligament.</a:t>
            </a:r>
          </a:p>
          <a:p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9343894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8037"/>
            <a:ext cx="9144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buFont typeface="Wingdings" pitchFamily="2" charset="2"/>
              <a:buChar char="v"/>
            </a:pPr>
            <a:r>
              <a:rPr lang="en-US" sz="2000" b="1" dirty="0" smtClean="0">
                <a:solidFill>
                  <a:srgbClr val="C00000"/>
                </a:solidFill>
              </a:rPr>
              <a:t>Second </a:t>
            </a:r>
            <a:r>
              <a:rPr lang="en-US" sz="2000" b="1" dirty="0">
                <a:solidFill>
                  <a:srgbClr val="C00000"/>
                </a:solidFill>
              </a:rPr>
              <a:t>pharyngeal </a:t>
            </a:r>
            <a:r>
              <a:rPr lang="en-US" sz="2000" b="1" dirty="0" smtClean="0">
                <a:solidFill>
                  <a:srgbClr val="C00000"/>
                </a:solidFill>
              </a:rPr>
              <a:t>arch</a:t>
            </a:r>
          </a:p>
          <a:p>
            <a:r>
              <a:rPr lang="en-US" sz="2000" b="1" dirty="0" smtClean="0">
                <a:solidFill>
                  <a:srgbClr val="FF0000"/>
                </a:solidFill>
              </a:rPr>
              <a:t>A- </a:t>
            </a:r>
            <a:r>
              <a:rPr lang="en-US" sz="2000" b="1" dirty="0">
                <a:solidFill>
                  <a:srgbClr val="FF0000"/>
                </a:solidFill>
              </a:rPr>
              <a:t>Cranial nerve: </a:t>
            </a:r>
            <a:r>
              <a:rPr lang="en-US" sz="2000" dirty="0"/>
              <a:t>Facial nerve (VII</a:t>
            </a:r>
            <a:r>
              <a:rPr lang="en-US" sz="2000" dirty="0" smtClean="0"/>
              <a:t>)</a:t>
            </a:r>
          </a:p>
          <a:p>
            <a:r>
              <a:rPr lang="en-US" sz="2000" b="1" dirty="0" smtClean="0">
                <a:solidFill>
                  <a:srgbClr val="FF0000"/>
                </a:solidFill>
              </a:rPr>
              <a:t>B- </a:t>
            </a:r>
            <a:r>
              <a:rPr lang="en-US" sz="2000" b="1" dirty="0">
                <a:solidFill>
                  <a:srgbClr val="FF0000"/>
                </a:solidFill>
              </a:rPr>
              <a:t>Blood vessels: </a:t>
            </a:r>
            <a:r>
              <a:rPr lang="en-US" sz="2000" dirty="0" err="1"/>
              <a:t>Stapedial</a:t>
            </a:r>
            <a:r>
              <a:rPr lang="en-US" sz="2000" dirty="0"/>
              <a:t> artery (embryonic) </a:t>
            </a:r>
            <a:r>
              <a:rPr lang="en-US" sz="2000" dirty="0" err="1"/>
              <a:t>Caroticotympanic</a:t>
            </a:r>
            <a:r>
              <a:rPr lang="en-US" sz="2000" dirty="0"/>
              <a:t> (adult). </a:t>
            </a:r>
          </a:p>
          <a:p>
            <a:r>
              <a:rPr lang="en-US" sz="2000" b="1" dirty="0" smtClean="0">
                <a:solidFill>
                  <a:srgbClr val="FF0000"/>
                </a:solidFill>
              </a:rPr>
              <a:t>C- </a:t>
            </a:r>
            <a:r>
              <a:rPr lang="en-US" sz="2000" b="1" dirty="0">
                <a:solidFill>
                  <a:srgbClr val="FF0000"/>
                </a:solidFill>
              </a:rPr>
              <a:t>Skeletal structures: </a:t>
            </a:r>
            <a:endParaRPr lang="en-US" sz="2000" b="1" dirty="0" smtClean="0">
              <a:solidFill>
                <a:srgbClr val="FF0000"/>
              </a:solidFill>
            </a:endParaRPr>
          </a:p>
          <a:p>
            <a:r>
              <a:rPr lang="en-US" sz="2000" dirty="0" smtClean="0"/>
              <a:t>  </a:t>
            </a:r>
            <a:r>
              <a:rPr lang="en-US" sz="2000" b="1" dirty="0" smtClean="0">
                <a:solidFill>
                  <a:srgbClr val="0000FF"/>
                </a:solidFill>
              </a:rPr>
              <a:t>1- </a:t>
            </a:r>
            <a:r>
              <a:rPr lang="en-US" sz="2000" b="1" dirty="0">
                <a:solidFill>
                  <a:srgbClr val="0000FF"/>
                </a:solidFill>
              </a:rPr>
              <a:t>Stapes </a:t>
            </a:r>
            <a:r>
              <a:rPr lang="ar-JO" sz="2000" dirty="0"/>
              <a:t> </a:t>
            </a:r>
            <a:r>
              <a:rPr lang="ar-JO" sz="2000" dirty="0" smtClean="0"/>
              <a:t>الركاب</a:t>
            </a:r>
            <a:r>
              <a:rPr lang="en-US" sz="2000" dirty="0" smtClean="0"/>
              <a:t>of </a:t>
            </a:r>
            <a:r>
              <a:rPr lang="en-US" sz="2000" dirty="0"/>
              <a:t>the middle ear</a:t>
            </a:r>
            <a:r>
              <a:rPr lang="en-US" sz="2000" dirty="0" smtClean="0"/>
              <a:t>.</a:t>
            </a:r>
          </a:p>
          <a:p>
            <a:r>
              <a:rPr lang="en-US" sz="2000" dirty="0" smtClean="0"/>
              <a:t>  </a:t>
            </a:r>
            <a:r>
              <a:rPr lang="en-US" sz="2000" b="1" dirty="0" smtClean="0">
                <a:solidFill>
                  <a:srgbClr val="0000FF"/>
                </a:solidFill>
              </a:rPr>
              <a:t>2- </a:t>
            </a:r>
            <a:r>
              <a:rPr lang="en-US" sz="2000" b="1" dirty="0" err="1">
                <a:solidFill>
                  <a:srgbClr val="0000FF"/>
                </a:solidFill>
              </a:rPr>
              <a:t>Styloid</a:t>
            </a:r>
            <a:r>
              <a:rPr lang="en-US" sz="2000" b="1" dirty="0">
                <a:solidFill>
                  <a:srgbClr val="0000FF"/>
                </a:solidFill>
              </a:rPr>
              <a:t> </a:t>
            </a:r>
            <a:r>
              <a:rPr lang="en-US" sz="2000" dirty="0"/>
              <a:t>process. </a:t>
            </a:r>
            <a:endParaRPr lang="en-US" sz="2000" dirty="0" smtClean="0"/>
          </a:p>
          <a:p>
            <a:r>
              <a:rPr lang="en-US" sz="2000" dirty="0" smtClean="0"/>
              <a:t>  </a:t>
            </a:r>
            <a:r>
              <a:rPr lang="en-US" sz="2000" b="1" dirty="0" smtClean="0">
                <a:solidFill>
                  <a:srgbClr val="0000FF"/>
                </a:solidFill>
              </a:rPr>
              <a:t>3- </a:t>
            </a:r>
            <a:r>
              <a:rPr lang="en-US" sz="2000" b="1" dirty="0">
                <a:solidFill>
                  <a:srgbClr val="0000FF"/>
                </a:solidFill>
              </a:rPr>
              <a:t>Lesser</a:t>
            </a:r>
            <a:r>
              <a:rPr lang="en-US" sz="2000" dirty="0"/>
              <a:t> horn and upper 1/2 of hyoid bone. </a:t>
            </a:r>
            <a:endParaRPr lang="en-US" sz="2000" dirty="0" smtClean="0"/>
          </a:p>
          <a:p>
            <a:r>
              <a:rPr lang="en-US" sz="2000" b="1" dirty="0" smtClean="0">
                <a:solidFill>
                  <a:srgbClr val="FF0000"/>
                </a:solidFill>
              </a:rPr>
              <a:t>D- Muscles: </a:t>
            </a:r>
            <a:r>
              <a:rPr lang="en-US" sz="2000" dirty="0" smtClean="0"/>
              <a:t>supplied by the facial nerve </a:t>
            </a:r>
          </a:p>
          <a:p>
            <a:r>
              <a:rPr lang="ar-JO" sz="2000" dirty="0" smtClean="0"/>
              <a:t>  </a:t>
            </a:r>
            <a:r>
              <a:rPr lang="en-US" sz="2000" b="1" dirty="0" smtClean="0">
                <a:solidFill>
                  <a:srgbClr val="0000FF"/>
                </a:solidFill>
              </a:rPr>
              <a:t>1-</a:t>
            </a:r>
            <a:r>
              <a:rPr lang="en-US" sz="2000" dirty="0" smtClean="0"/>
              <a:t> </a:t>
            </a:r>
            <a:r>
              <a:rPr lang="en-US" sz="2000" dirty="0"/>
              <a:t>Muscles of the </a:t>
            </a:r>
            <a:r>
              <a:rPr lang="en-US" sz="2000" b="1" dirty="0">
                <a:solidFill>
                  <a:srgbClr val="0000FF"/>
                </a:solidFill>
              </a:rPr>
              <a:t>facial</a:t>
            </a:r>
            <a:r>
              <a:rPr lang="en-US" sz="2000" dirty="0"/>
              <a:t> expression</a:t>
            </a:r>
            <a:r>
              <a:rPr lang="en-US" sz="2000" dirty="0" smtClean="0"/>
              <a:t>.</a:t>
            </a:r>
          </a:p>
          <a:p>
            <a:r>
              <a:rPr lang="en-US" sz="2000" b="1" dirty="0" smtClean="0">
                <a:solidFill>
                  <a:srgbClr val="0000FF"/>
                </a:solidFill>
              </a:rPr>
              <a:t> </a:t>
            </a:r>
            <a:r>
              <a:rPr lang="ar-JO" sz="2000" b="1" dirty="0" smtClean="0">
                <a:solidFill>
                  <a:srgbClr val="0000FF"/>
                </a:solidFill>
              </a:rPr>
              <a:t> </a:t>
            </a:r>
            <a:r>
              <a:rPr lang="en-US" sz="2000" b="1" dirty="0" smtClean="0">
                <a:solidFill>
                  <a:srgbClr val="0000FF"/>
                </a:solidFill>
              </a:rPr>
              <a:t>2- </a:t>
            </a:r>
            <a:r>
              <a:rPr lang="en-US" sz="2000" b="1" dirty="0">
                <a:solidFill>
                  <a:srgbClr val="0000FF"/>
                </a:solidFill>
              </a:rPr>
              <a:t>Large muscles of the face </a:t>
            </a:r>
            <a:r>
              <a:rPr lang="en-US" sz="2000" dirty="0"/>
              <a:t>(orbicularis oculi, orbicularis </a:t>
            </a:r>
            <a:r>
              <a:rPr lang="en-US" sz="2000" dirty="0" err="1"/>
              <a:t>oris</a:t>
            </a:r>
            <a:r>
              <a:rPr lang="en-US" sz="2000" dirty="0"/>
              <a:t>, </a:t>
            </a:r>
            <a:r>
              <a:rPr lang="en-US" sz="2000" dirty="0" err="1"/>
              <a:t>buccinator</a:t>
            </a:r>
            <a:r>
              <a:rPr lang="en-US" sz="2000" dirty="0"/>
              <a:t> </a:t>
            </a:r>
            <a:r>
              <a:rPr lang="en-US" sz="2000" dirty="0" smtClean="0"/>
              <a:t>).</a:t>
            </a:r>
          </a:p>
          <a:p>
            <a:r>
              <a:rPr lang="en-US" sz="2000" dirty="0" smtClean="0"/>
              <a:t> </a:t>
            </a:r>
            <a:r>
              <a:rPr lang="ar-JO" sz="2000" dirty="0" smtClean="0"/>
              <a:t> </a:t>
            </a:r>
            <a:r>
              <a:rPr lang="en-US" sz="2000" b="1" dirty="0" smtClean="0">
                <a:solidFill>
                  <a:srgbClr val="0000FF"/>
                </a:solidFill>
              </a:rPr>
              <a:t>3- </a:t>
            </a:r>
            <a:r>
              <a:rPr lang="en-US" sz="2000" dirty="0"/>
              <a:t>Muscles of the </a:t>
            </a:r>
            <a:r>
              <a:rPr lang="en-US" sz="2000" b="1" dirty="0">
                <a:solidFill>
                  <a:srgbClr val="0000FF"/>
                </a:solidFill>
              </a:rPr>
              <a:t>auricle</a:t>
            </a:r>
            <a:r>
              <a:rPr lang="en-US" sz="2000" b="1" dirty="0" smtClean="0">
                <a:solidFill>
                  <a:srgbClr val="0000FF"/>
                </a:solidFill>
              </a:rPr>
              <a:t>.</a:t>
            </a:r>
          </a:p>
          <a:p>
            <a:r>
              <a:rPr lang="en-US" sz="2000" dirty="0" smtClean="0"/>
              <a:t> </a:t>
            </a:r>
            <a:r>
              <a:rPr lang="ar-JO" sz="2000" dirty="0" smtClean="0"/>
              <a:t> </a:t>
            </a:r>
            <a:r>
              <a:rPr lang="en-US" sz="2000" b="1" dirty="0" smtClean="0">
                <a:solidFill>
                  <a:srgbClr val="0000FF"/>
                </a:solidFill>
              </a:rPr>
              <a:t>4- </a:t>
            </a:r>
            <a:r>
              <a:rPr lang="en-US" sz="2000" b="1" dirty="0" err="1">
                <a:solidFill>
                  <a:srgbClr val="0000FF"/>
                </a:solidFill>
              </a:rPr>
              <a:t>Platysma</a:t>
            </a:r>
            <a:r>
              <a:rPr lang="en-US" sz="2000" dirty="0" smtClean="0"/>
              <a:t>.</a:t>
            </a:r>
          </a:p>
          <a:p>
            <a:r>
              <a:rPr lang="en-US" sz="2000" b="1" dirty="0" smtClean="0">
                <a:solidFill>
                  <a:srgbClr val="0000FF"/>
                </a:solidFill>
              </a:rPr>
              <a:t> </a:t>
            </a:r>
            <a:r>
              <a:rPr lang="ar-JO" sz="2000" b="1" dirty="0" smtClean="0">
                <a:solidFill>
                  <a:srgbClr val="0000FF"/>
                </a:solidFill>
              </a:rPr>
              <a:t> </a:t>
            </a:r>
            <a:r>
              <a:rPr lang="en-US" sz="2000" b="1" dirty="0" smtClean="0">
                <a:solidFill>
                  <a:srgbClr val="0000FF"/>
                </a:solidFill>
              </a:rPr>
              <a:t>5- </a:t>
            </a:r>
            <a:r>
              <a:rPr lang="en-US" sz="2000" dirty="0" err="1"/>
              <a:t>Occipitofrontalis</a:t>
            </a:r>
            <a:r>
              <a:rPr lang="en-US" sz="2000" dirty="0"/>
              <a:t> muscle of the </a:t>
            </a:r>
            <a:r>
              <a:rPr lang="en-US" sz="2000" b="1" dirty="0">
                <a:solidFill>
                  <a:srgbClr val="0000FF"/>
                </a:solidFill>
              </a:rPr>
              <a:t>scalp. </a:t>
            </a:r>
            <a:endParaRPr lang="en-US" sz="2000" b="1" dirty="0" smtClean="0">
              <a:solidFill>
                <a:srgbClr val="0000FF"/>
              </a:solidFill>
            </a:endParaRPr>
          </a:p>
          <a:p>
            <a:r>
              <a:rPr lang="ar-JO" sz="2000" b="1" dirty="0" smtClean="0">
                <a:solidFill>
                  <a:srgbClr val="0000FF"/>
                </a:solidFill>
              </a:rPr>
              <a:t>  </a:t>
            </a:r>
            <a:r>
              <a:rPr lang="en-US" sz="2000" b="1" dirty="0" smtClean="0">
                <a:solidFill>
                  <a:srgbClr val="0000FF"/>
                </a:solidFill>
              </a:rPr>
              <a:t>6- </a:t>
            </a:r>
            <a:r>
              <a:rPr lang="en-US" sz="2000" b="1" dirty="0">
                <a:solidFill>
                  <a:srgbClr val="0000FF"/>
                </a:solidFill>
              </a:rPr>
              <a:t>Posterior </a:t>
            </a:r>
            <a:r>
              <a:rPr lang="en-US" sz="2000" dirty="0"/>
              <a:t>belly of digastric and </a:t>
            </a:r>
            <a:r>
              <a:rPr lang="en-US" sz="2000" b="1" dirty="0" err="1">
                <a:solidFill>
                  <a:srgbClr val="0000FF"/>
                </a:solidFill>
              </a:rPr>
              <a:t>stylohyoid</a:t>
            </a:r>
            <a:r>
              <a:rPr lang="en-US" sz="2000" b="1" dirty="0" smtClean="0">
                <a:solidFill>
                  <a:srgbClr val="0000FF"/>
                </a:solidFill>
              </a:rPr>
              <a:t>.</a:t>
            </a:r>
          </a:p>
          <a:p>
            <a:r>
              <a:rPr lang="en-US" sz="2000" b="1" dirty="0" smtClean="0">
                <a:solidFill>
                  <a:srgbClr val="0000FF"/>
                </a:solidFill>
              </a:rPr>
              <a:t> </a:t>
            </a:r>
            <a:r>
              <a:rPr lang="ar-JO" sz="2000" b="1" dirty="0" smtClean="0">
                <a:solidFill>
                  <a:srgbClr val="0000FF"/>
                </a:solidFill>
              </a:rPr>
              <a:t> </a:t>
            </a:r>
            <a:r>
              <a:rPr lang="en-US" sz="2000" b="1" dirty="0" smtClean="0">
                <a:solidFill>
                  <a:srgbClr val="0000FF"/>
                </a:solidFill>
              </a:rPr>
              <a:t>7- </a:t>
            </a:r>
            <a:r>
              <a:rPr lang="en-US" sz="2000" b="1" dirty="0" err="1">
                <a:solidFill>
                  <a:srgbClr val="0000FF"/>
                </a:solidFill>
              </a:rPr>
              <a:t>Stapedius</a:t>
            </a:r>
            <a:r>
              <a:rPr lang="en-US" sz="2000" b="1" dirty="0" smtClean="0">
                <a:solidFill>
                  <a:srgbClr val="0000FF"/>
                </a:solidFill>
              </a:rPr>
              <a:t>.</a:t>
            </a:r>
          </a:p>
          <a:p>
            <a:r>
              <a:rPr lang="en-US" sz="2000" b="1" dirty="0" smtClean="0">
                <a:solidFill>
                  <a:srgbClr val="FF0000"/>
                </a:solidFill>
              </a:rPr>
              <a:t>E- </a:t>
            </a:r>
            <a:r>
              <a:rPr lang="en-US" sz="2000" b="1" dirty="0">
                <a:solidFill>
                  <a:srgbClr val="FF0000"/>
                </a:solidFill>
              </a:rPr>
              <a:t>Ligaments: </a:t>
            </a:r>
            <a:r>
              <a:rPr lang="en-US" sz="2000" dirty="0" err="1"/>
              <a:t>Stylohyoid</a:t>
            </a:r>
            <a:r>
              <a:rPr lang="en-US" sz="2000" dirty="0"/>
              <a:t> ligament and </a:t>
            </a:r>
            <a:r>
              <a:rPr lang="en-US" sz="2000" dirty="0" err="1"/>
              <a:t>stylomandibular</a:t>
            </a:r>
            <a:r>
              <a:rPr lang="en-US" sz="2000" dirty="0"/>
              <a:t> ligament.</a:t>
            </a:r>
          </a:p>
          <a:p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1965160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buFont typeface="Wingdings" pitchFamily="2" charset="2"/>
              <a:buChar char="v"/>
            </a:pPr>
            <a:r>
              <a:rPr lang="en-US" sz="2800" b="1" dirty="0" smtClean="0">
                <a:solidFill>
                  <a:srgbClr val="C00000"/>
                </a:solidFill>
              </a:rPr>
              <a:t>Third </a:t>
            </a:r>
            <a:r>
              <a:rPr lang="en-US" sz="2800" b="1" dirty="0">
                <a:solidFill>
                  <a:srgbClr val="C00000"/>
                </a:solidFill>
              </a:rPr>
              <a:t>pharyngeal arch</a:t>
            </a:r>
            <a:r>
              <a:rPr lang="en-US" sz="2800" b="1" dirty="0" smtClean="0">
                <a:solidFill>
                  <a:srgbClr val="C00000"/>
                </a:solidFill>
              </a:rPr>
              <a:t>:</a:t>
            </a:r>
            <a:endParaRPr lang="ar-JO" sz="2800" b="1" dirty="0" smtClean="0">
              <a:solidFill>
                <a:srgbClr val="C00000"/>
              </a:solidFill>
            </a:endParaRPr>
          </a:p>
          <a:p>
            <a:r>
              <a:rPr lang="en-US" sz="2800" b="1" dirty="0" smtClean="0">
                <a:solidFill>
                  <a:srgbClr val="FF0000"/>
                </a:solidFill>
              </a:rPr>
              <a:t>a- </a:t>
            </a:r>
            <a:r>
              <a:rPr lang="en-US" sz="2800" b="1" dirty="0">
                <a:solidFill>
                  <a:srgbClr val="FF0000"/>
                </a:solidFill>
              </a:rPr>
              <a:t>Cranial nerve: </a:t>
            </a:r>
            <a:r>
              <a:rPr lang="en-US" sz="2800" dirty="0"/>
              <a:t>Glossopharyngeal nerve (IX). </a:t>
            </a:r>
            <a:endParaRPr lang="ar-JO" sz="2800" dirty="0" smtClean="0"/>
          </a:p>
          <a:p>
            <a:r>
              <a:rPr lang="en-US" sz="2800" b="1" dirty="0" smtClean="0">
                <a:solidFill>
                  <a:srgbClr val="FF0000"/>
                </a:solidFill>
              </a:rPr>
              <a:t>b- </a:t>
            </a:r>
            <a:r>
              <a:rPr lang="en-US" sz="2800" b="1" dirty="0">
                <a:solidFill>
                  <a:srgbClr val="FF0000"/>
                </a:solidFill>
              </a:rPr>
              <a:t>Blood vessels: </a:t>
            </a:r>
            <a:r>
              <a:rPr lang="en-US" sz="2800" dirty="0"/>
              <a:t>Common </a:t>
            </a:r>
            <a:r>
              <a:rPr lang="en-US" sz="2800" b="1" dirty="0">
                <a:solidFill>
                  <a:srgbClr val="0000FF"/>
                </a:solidFill>
              </a:rPr>
              <a:t>carotid</a:t>
            </a:r>
            <a:r>
              <a:rPr lang="en-US" sz="2800" dirty="0"/>
              <a:t>, internal </a:t>
            </a:r>
            <a:r>
              <a:rPr lang="en-US" sz="2800" b="1" dirty="0">
                <a:solidFill>
                  <a:srgbClr val="0000FF"/>
                </a:solidFill>
              </a:rPr>
              <a:t>carotid </a:t>
            </a:r>
            <a:r>
              <a:rPr lang="en-US" sz="2800" dirty="0"/>
              <a:t>and external </a:t>
            </a:r>
            <a:r>
              <a:rPr lang="en-US" sz="2800" b="1" dirty="0">
                <a:solidFill>
                  <a:srgbClr val="0000FF"/>
                </a:solidFill>
              </a:rPr>
              <a:t>carotid</a:t>
            </a:r>
            <a:r>
              <a:rPr lang="en-US" sz="2800" dirty="0"/>
              <a:t> arteries</a:t>
            </a:r>
            <a:r>
              <a:rPr lang="en-US" sz="2800" dirty="0" smtClean="0"/>
              <a:t>.</a:t>
            </a:r>
            <a:endParaRPr lang="ar-JO" sz="2800" dirty="0" smtClean="0"/>
          </a:p>
          <a:p>
            <a:r>
              <a:rPr lang="en-US" sz="2800" b="1" dirty="0" smtClean="0">
                <a:solidFill>
                  <a:srgbClr val="FF0000"/>
                </a:solidFill>
              </a:rPr>
              <a:t>c- </a:t>
            </a:r>
            <a:r>
              <a:rPr lang="en-US" sz="2800" b="1" dirty="0">
                <a:solidFill>
                  <a:srgbClr val="FF0000"/>
                </a:solidFill>
              </a:rPr>
              <a:t>Skeletal structures: </a:t>
            </a:r>
            <a:r>
              <a:rPr lang="en-US" sz="2800" dirty="0"/>
              <a:t>Lower 1/2 of the hyoid bone and greater horn</a:t>
            </a:r>
            <a:r>
              <a:rPr lang="en-US" sz="2800" dirty="0" smtClean="0"/>
              <a:t>.</a:t>
            </a:r>
            <a:endParaRPr lang="ar-JO" sz="2800" dirty="0" smtClean="0"/>
          </a:p>
          <a:p>
            <a:r>
              <a:rPr lang="en-US" sz="2800" b="1" dirty="0" smtClean="0">
                <a:solidFill>
                  <a:srgbClr val="FF0000"/>
                </a:solidFill>
              </a:rPr>
              <a:t>d- </a:t>
            </a:r>
            <a:r>
              <a:rPr lang="en-US" sz="2800" b="1" dirty="0">
                <a:solidFill>
                  <a:srgbClr val="FF0000"/>
                </a:solidFill>
              </a:rPr>
              <a:t>Muscles:</a:t>
            </a:r>
            <a:r>
              <a:rPr lang="en-US" sz="2800" dirty="0"/>
              <a:t> </a:t>
            </a:r>
            <a:r>
              <a:rPr lang="en-US" sz="2800" dirty="0" err="1"/>
              <a:t>Stylopharyngeus</a:t>
            </a:r>
            <a:r>
              <a:rPr lang="en-US" sz="2800" dirty="0"/>
              <a:t> muscle.</a:t>
            </a:r>
          </a:p>
          <a:p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822553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44" b="7497"/>
          <a:stretch/>
        </p:blipFill>
        <p:spPr>
          <a:xfrm>
            <a:off x="0" y="85237"/>
            <a:ext cx="9144000" cy="500111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172200" y="3638550"/>
            <a:ext cx="1752600" cy="523220"/>
          </a:xfrm>
          <a:prstGeom prst="rect">
            <a:avLst/>
          </a:prstGeom>
          <a:solidFill>
            <a:srgbClr val="FF66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Arytenoid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25134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buFont typeface="Wingdings" pitchFamily="2" charset="2"/>
              <a:buChar char="v"/>
            </a:pPr>
            <a:r>
              <a:rPr lang="en-US" sz="2800" b="1" dirty="0" smtClean="0">
                <a:solidFill>
                  <a:srgbClr val="C00000"/>
                </a:solidFill>
              </a:rPr>
              <a:t>Forth </a:t>
            </a:r>
            <a:r>
              <a:rPr lang="en-US" sz="2800" b="1" dirty="0">
                <a:solidFill>
                  <a:srgbClr val="C00000"/>
                </a:solidFill>
              </a:rPr>
              <a:t>pharyngeal arch: </a:t>
            </a:r>
            <a:endParaRPr lang="en-US" sz="2800" b="1" dirty="0" smtClean="0">
              <a:solidFill>
                <a:srgbClr val="C00000"/>
              </a:solidFill>
            </a:endParaRPr>
          </a:p>
          <a:p>
            <a:r>
              <a:rPr lang="en-US" sz="2800" b="1" dirty="0" smtClean="0">
                <a:solidFill>
                  <a:srgbClr val="FF0000"/>
                </a:solidFill>
              </a:rPr>
              <a:t>a- Cranial nerve: </a:t>
            </a:r>
            <a:r>
              <a:rPr lang="en-US" sz="2800" dirty="0" smtClean="0"/>
              <a:t>Superior laryngeal nerve of </a:t>
            </a:r>
            <a:r>
              <a:rPr lang="en-US" sz="2800" dirty="0" err="1" smtClean="0"/>
              <a:t>vagus</a:t>
            </a:r>
            <a:r>
              <a:rPr lang="en-US" sz="2800" dirty="0" smtClean="0"/>
              <a:t> (X).</a:t>
            </a:r>
          </a:p>
          <a:p>
            <a:r>
              <a:rPr lang="en-US" sz="2800" b="1" dirty="0" smtClean="0">
                <a:solidFill>
                  <a:srgbClr val="FF0000"/>
                </a:solidFill>
              </a:rPr>
              <a:t>b- Blood vessels: </a:t>
            </a:r>
            <a:r>
              <a:rPr lang="en-US" sz="2800" b="1" dirty="0" smtClean="0">
                <a:solidFill>
                  <a:srgbClr val="0000FF"/>
                </a:solidFill>
              </a:rPr>
              <a:t>1- Left </a:t>
            </a:r>
            <a:r>
              <a:rPr lang="en-US" sz="2800" dirty="0" smtClean="0"/>
              <a:t>side, </a:t>
            </a:r>
            <a:r>
              <a:rPr lang="en-US" sz="2800" b="1" dirty="0" smtClean="0">
                <a:solidFill>
                  <a:srgbClr val="0000FF"/>
                </a:solidFill>
              </a:rPr>
              <a:t>Arch of aorta.</a:t>
            </a:r>
          </a:p>
          <a:p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smtClean="0">
                <a:solidFill>
                  <a:srgbClr val="0000FF"/>
                </a:solidFill>
              </a:rPr>
              <a:t>                              2- Right </a:t>
            </a:r>
            <a:r>
              <a:rPr lang="en-US" sz="2800" dirty="0" smtClean="0"/>
              <a:t>side, </a:t>
            </a:r>
            <a:r>
              <a:rPr lang="en-US" sz="2800" b="1" dirty="0" smtClean="0">
                <a:solidFill>
                  <a:srgbClr val="0000FF"/>
                </a:solidFill>
              </a:rPr>
              <a:t>right </a:t>
            </a:r>
            <a:r>
              <a:rPr lang="en-US" sz="2800" b="1" dirty="0" err="1" smtClean="0">
                <a:solidFill>
                  <a:srgbClr val="0000FF"/>
                </a:solidFill>
              </a:rPr>
              <a:t>subclavian</a:t>
            </a:r>
            <a:r>
              <a:rPr lang="en-US" sz="2800" b="1" dirty="0" smtClean="0">
                <a:solidFill>
                  <a:srgbClr val="0000FF"/>
                </a:solidFill>
              </a:rPr>
              <a:t> artery. </a:t>
            </a:r>
          </a:p>
          <a:p>
            <a:r>
              <a:rPr lang="en-US" sz="2800" b="1" dirty="0" smtClean="0">
                <a:solidFill>
                  <a:srgbClr val="FF0000"/>
                </a:solidFill>
              </a:rPr>
              <a:t>c- Skeletal structures:</a:t>
            </a:r>
            <a:r>
              <a:rPr lang="en-US" sz="2800" dirty="0" smtClean="0"/>
              <a:t> Laryngeal cartilages,</a:t>
            </a:r>
          </a:p>
          <a:p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smtClean="0">
                <a:solidFill>
                  <a:srgbClr val="0000FF"/>
                </a:solidFill>
              </a:rPr>
              <a:t>   1- Epiglottis. </a:t>
            </a:r>
          </a:p>
          <a:p>
            <a:r>
              <a:rPr lang="en-US" sz="2800" dirty="0"/>
              <a:t> </a:t>
            </a:r>
            <a:r>
              <a:rPr lang="en-US" sz="2800" dirty="0" smtClean="0"/>
              <a:t>  </a:t>
            </a:r>
            <a:r>
              <a:rPr lang="en-US" sz="2800" b="1" dirty="0" smtClean="0">
                <a:solidFill>
                  <a:srgbClr val="0000FF"/>
                </a:solidFill>
              </a:rPr>
              <a:t> 2- </a:t>
            </a:r>
            <a:r>
              <a:rPr lang="en-US" sz="2800" dirty="0" smtClean="0"/>
              <a:t>Upper 2/3 of the </a:t>
            </a:r>
            <a:r>
              <a:rPr lang="en-US" sz="2800" b="1" dirty="0" smtClean="0">
                <a:solidFill>
                  <a:srgbClr val="0000FF"/>
                </a:solidFill>
              </a:rPr>
              <a:t>thyroid</a:t>
            </a:r>
            <a:r>
              <a:rPr lang="en-US" sz="2800" dirty="0" smtClean="0"/>
              <a:t> cartilage. </a:t>
            </a:r>
          </a:p>
          <a:p>
            <a:r>
              <a:rPr lang="en-US" sz="2800" dirty="0"/>
              <a:t> </a:t>
            </a:r>
            <a:r>
              <a:rPr lang="en-US" sz="2800" dirty="0" smtClean="0"/>
              <a:t>   </a:t>
            </a:r>
            <a:r>
              <a:rPr lang="en-US" sz="2800" b="1" dirty="0" smtClean="0">
                <a:solidFill>
                  <a:srgbClr val="0000FF"/>
                </a:solidFill>
              </a:rPr>
              <a:t>3- Cuneiform </a:t>
            </a:r>
            <a:r>
              <a:rPr lang="en-US" sz="2800" dirty="0" smtClean="0"/>
              <a:t>cartilage.</a:t>
            </a:r>
          </a:p>
          <a:p>
            <a:r>
              <a:rPr lang="en-US" sz="2800" b="1" dirty="0" smtClean="0">
                <a:solidFill>
                  <a:srgbClr val="FF0000"/>
                </a:solidFill>
              </a:rPr>
              <a:t>d- Muscles: </a:t>
            </a:r>
            <a:r>
              <a:rPr lang="en-US" sz="2800" dirty="0" err="1" smtClean="0"/>
              <a:t>Cricothyroid</a:t>
            </a:r>
            <a:r>
              <a:rPr lang="en-US" sz="2800" dirty="0" smtClean="0"/>
              <a:t> muscle supplied by external laryngeal nerve.</a:t>
            </a:r>
          </a:p>
          <a:p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94351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buFont typeface="Wingdings" pitchFamily="2" charset="2"/>
              <a:buChar char="v"/>
            </a:pPr>
            <a:r>
              <a:rPr lang="en-US" sz="2800" b="1" dirty="0">
                <a:solidFill>
                  <a:srgbClr val="C00000"/>
                </a:solidFill>
              </a:rPr>
              <a:t>Sixth pharyngeal arch</a:t>
            </a:r>
            <a:r>
              <a:rPr lang="en-US" sz="2800" b="1" dirty="0" smtClean="0">
                <a:solidFill>
                  <a:srgbClr val="C00000"/>
                </a:solidFill>
              </a:rPr>
              <a:t>:</a:t>
            </a:r>
          </a:p>
          <a:p>
            <a:r>
              <a:rPr lang="en-US" sz="2800" b="1" dirty="0" smtClean="0">
                <a:solidFill>
                  <a:srgbClr val="FF0000"/>
                </a:solidFill>
              </a:rPr>
              <a:t>a- </a:t>
            </a:r>
            <a:r>
              <a:rPr lang="en-US" sz="2800" b="1" dirty="0">
                <a:solidFill>
                  <a:srgbClr val="FF0000"/>
                </a:solidFill>
              </a:rPr>
              <a:t>Cranial nerve: </a:t>
            </a:r>
            <a:r>
              <a:rPr lang="en-US" sz="2800" dirty="0"/>
              <a:t>Recurrent laryngeal nerve of </a:t>
            </a:r>
            <a:r>
              <a:rPr lang="en-US" sz="2800" dirty="0" err="1"/>
              <a:t>vagus</a:t>
            </a:r>
            <a:r>
              <a:rPr lang="en-US" sz="2800" dirty="0"/>
              <a:t> (X</a:t>
            </a:r>
            <a:r>
              <a:rPr lang="en-US" sz="2800" dirty="0" smtClean="0"/>
              <a:t>).</a:t>
            </a:r>
          </a:p>
          <a:p>
            <a:r>
              <a:rPr lang="en-US" sz="2800" b="1" dirty="0" smtClean="0">
                <a:solidFill>
                  <a:srgbClr val="FF0000"/>
                </a:solidFill>
              </a:rPr>
              <a:t>b- </a:t>
            </a:r>
            <a:r>
              <a:rPr lang="en-US" sz="2800" b="1" dirty="0">
                <a:solidFill>
                  <a:srgbClr val="FF0000"/>
                </a:solidFill>
              </a:rPr>
              <a:t>Blood vessels:</a:t>
            </a:r>
            <a:r>
              <a:rPr lang="en-US" sz="2800" dirty="0"/>
              <a:t> </a:t>
            </a:r>
            <a:r>
              <a:rPr lang="en-US" sz="2800" b="1" dirty="0">
                <a:solidFill>
                  <a:srgbClr val="0000FF"/>
                </a:solidFill>
              </a:rPr>
              <a:t>1- Pulmonary arteries </a:t>
            </a:r>
            <a:r>
              <a:rPr lang="en-US" sz="2800" dirty="0"/>
              <a:t>on </a:t>
            </a:r>
            <a:r>
              <a:rPr lang="en-US" sz="2800" b="1" dirty="0">
                <a:solidFill>
                  <a:srgbClr val="FF0000"/>
                </a:solidFill>
              </a:rPr>
              <a:t>both sides. </a:t>
            </a:r>
            <a:endParaRPr lang="en-US" sz="2800" b="1" dirty="0" smtClean="0">
              <a:solidFill>
                <a:srgbClr val="FF0000"/>
              </a:solidFill>
            </a:endParaRPr>
          </a:p>
          <a:p>
            <a:r>
              <a:rPr lang="en-US" sz="2800" dirty="0"/>
              <a:t> </a:t>
            </a:r>
            <a:r>
              <a:rPr lang="en-US" sz="2800" dirty="0" smtClean="0"/>
              <a:t>                              </a:t>
            </a:r>
            <a:r>
              <a:rPr lang="en-US" sz="2800" b="1" dirty="0" smtClean="0">
                <a:solidFill>
                  <a:srgbClr val="0000FF"/>
                </a:solidFill>
              </a:rPr>
              <a:t>2- </a:t>
            </a:r>
            <a:r>
              <a:rPr lang="en-US" sz="2800" b="1" dirty="0" err="1">
                <a:solidFill>
                  <a:srgbClr val="0000FF"/>
                </a:solidFill>
              </a:rPr>
              <a:t>Ductus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arteriosus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dirty="0"/>
              <a:t>on </a:t>
            </a:r>
            <a:r>
              <a:rPr lang="en-US" sz="2800" b="1" dirty="0">
                <a:solidFill>
                  <a:srgbClr val="FF0000"/>
                </a:solidFill>
              </a:rPr>
              <a:t>left side</a:t>
            </a:r>
            <a:r>
              <a:rPr lang="en-US" sz="2800" b="1" dirty="0" smtClean="0">
                <a:solidFill>
                  <a:srgbClr val="FF0000"/>
                </a:solidFill>
              </a:rPr>
              <a:t>.</a:t>
            </a:r>
          </a:p>
          <a:p>
            <a:r>
              <a:rPr lang="en-US" sz="2800" b="1" dirty="0" smtClean="0">
                <a:solidFill>
                  <a:srgbClr val="FF0000"/>
                </a:solidFill>
              </a:rPr>
              <a:t>c- </a:t>
            </a:r>
            <a:r>
              <a:rPr lang="en-US" sz="2800" b="1" dirty="0">
                <a:solidFill>
                  <a:srgbClr val="FF0000"/>
                </a:solidFill>
              </a:rPr>
              <a:t>Skeletal structures: </a:t>
            </a:r>
            <a:r>
              <a:rPr lang="en-US" sz="2800" dirty="0"/>
              <a:t>Lower 1 /3 of the thyroid cartilage, Cricoid, </a:t>
            </a:r>
            <a:r>
              <a:rPr lang="en-US" sz="2800" b="1" dirty="0">
                <a:solidFill>
                  <a:srgbClr val="0000FF"/>
                </a:solidFill>
              </a:rPr>
              <a:t>arytenoid</a:t>
            </a:r>
            <a:r>
              <a:rPr lang="en-US" sz="2800" dirty="0"/>
              <a:t> and </a:t>
            </a:r>
            <a:r>
              <a:rPr lang="en-US" sz="2800" dirty="0" err="1"/>
              <a:t>corniculate</a:t>
            </a:r>
            <a:r>
              <a:rPr lang="en-US" sz="2800" dirty="0"/>
              <a:t> cartilages</a:t>
            </a:r>
            <a:r>
              <a:rPr lang="en-US" sz="2800" dirty="0" smtClean="0"/>
              <a:t>.</a:t>
            </a:r>
          </a:p>
          <a:p>
            <a:r>
              <a:rPr lang="en-US" sz="2800" b="1" dirty="0" smtClean="0">
                <a:solidFill>
                  <a:srgbClr val="FF0000"/>
                </a:solidFill>
              </a:rPr>
              <a:t>d- </a:t>
            </a:r>
            <a:r>
              <a:rPr lang="en-US" sz="2800" b="1" dirty="0">
                <a:solidFill>
                  <a:srgbClr val="FF0000"/>
                </a:solidFill>
              </a:rPr>
              <a:t>Muscles: </a:t>
            </a:r>
            <a:r>
              <a:rPr lang="en-US" sz="2800" dirty="0"/>
              <a:t>All intrinsic muscles of larynx except </a:t>
            </a:r>
            <a:r>
              <a:rPr lang="en-US" sz="2800" dirty="0" err="1"/>
              <a:t>cricothyroid</a:t>
            </a:r>
            <a:r>
              <a:rPr lang="en-US" sz="2800" dirty="0"/>
              <a:t>. </a:t>
            </a:r>
            <a:endParaRPr lang="en-US" sz="2800" dirty="0" smtClean="0"/>
          </a:p>
          <a:p>
            <a:r>
              <a:rPr lang="en-US" sz="2800" b="1" dirty="0" smtClean="0">
                <a:solidFill>
                  <a:srgbClr val="FF0000"/>
                </a:solidFill>
              </a:rPr>
              <a:t>e- </a:t>
            </a:r>
            <a:r>
              <a:rPr lang="en-US" sz="2800" b="1" dirty="0">
                <a:solidFill>
                  <a:srgbClr val="FF0000"/>
                </a:solidFill>
              </a:rPr>
              <a:t>Joints: </a:t>
            </a:r>
            <a:r>
              <a:rPr lang="en-US" sz="2800" dirty="0" err="1"/>
              <a:t>cricothyroid</a:t>
            </a:r>
            <a:r>
              <a:rPr lang="en-US" sz="2800" dirty="0"/>
              <a:t> and </a:t>
            </a:r>
            <a:r>
              <a:rPr lang="en-US" sz="2800" dirty="0" err="1"/>
              <a:t>cricoarytenoid</a:t>
            </a:r>
            <a:r>
              <a:rPr lang="en-US" sz="2800" dirty="0"/>
              <a:t> joints.</a:t>
            </a:r>
          </a:p>
          <a:p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99529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763</Words>
  <Application>Microsoft Office PowerPoint</Application>
  <PresentationFormat>On-screen Show (16:9)</PresentationFormat>
  <Paragraphs>98</Paragraphs>
  <Slides>17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Office Theme</vt:lpstr>
      <vt:lpstr>Clip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DELL</cp:lastModifiedBy>
  <cp:revision>8</cp:revision>
  <dcterms:created xsi:type="dcterms:W3CDTF">2021-02-28T06:32:01Z</dcterms:created>
  <dcterms:modified xsi:type="dcterms:W3CDTF">2021-02-28T07:49:16Z</dcterms:modified>
</cp:coreProperties>
</file>